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688" r:id="rId2"/>
    <p:sldMasterId id="2147483693" r:id="rId3"/>
  </p:sldMasterIdLst>
  <p:notesMasterIdLst>
    <p:notesMasterId r:id="rId54"/>
  </p:notesMasterIdLst>
  <p:handoutMasterIdLst>
    <p:handoutMasterId r:id="rId55"/>
  </p:handoutMasterIdLst>
  <p:sldIdLst>
    <p:sldId id="347" r:id="rId4"/>
    <p:sldId id="511" r:id="rId5"/>
    <p:sldId id="585" r:id="rId6"/>
    <p:sldId id="378" r:id="rId7"/>
    <p:sldId id="459" r:id="rId8"/>
    <p:sldId id="462" r:id="rId9"/>
    <p:sldId id="487" r:id="rId10"/>
    <p:sldId id="488" r:id="rId11"/>
    <p:sldId id="494" r:id="rId12"/>
    <p:sldId id="470" r:id="rId13"/>
    <p:sldId id="591" r:id="rId14"/>
    <p:sldId id="509" r:id="rId15"/>
    <p:sldId id="489" r:id="rId16"/>
    <p:sldId id="464" r:id="rId17"/>
    <p:sldId id="502" r:id="rId18"/>
    <p:sldId id="532" r:id="rId19"/>
    <p:sldId id="533" r:id="rId20"/>
    <p:sldId id="589" r:id="rId21"/>
    <p:sldId id="535" r:id="rId22"/>
    <p:sldId id="534" r:id="rId23"/>
    <p:sldId id="556" r:id="rId24"/>
    <p:sldId id="545" r:id="rId25"/>
    <p:sldId id="548" r:id="rId26"/>
    <p:sldId id="549" r:id="rId27"/>
    <p:sldId id="566" r:id="rId28"/>
    <p:sldId id="537" r:id="rId29"/>
    <p:sldId id="587" r:id="rId30"/>
    <p:sldId id="579" r:id="rId31"/>
    <p:sldId id="536" r:id="rId32"/>
    <p:sldId id="570" r:id="rId33"/>
    <p:sldId id="544" r:id="rId34"/>
    <p:sldId id="568" r:id="rId35"/>
    <p:sldId id="562" r:id="rId36"/>
    <p:sldId id="563" r:id="rId37"/>
    <p:sldId id="564" r:id="rId38"/>
    <p:sldId id="584" r:id="rId39"/>
    <p:sldId id="513" r:id="rId40"/>
    <p:sldId id="515" r:id="rId41"/>
    <p:sldId id="571" r:id="rId42"/>
    <p:sldId id="572" r:id="rId43"/>
    <p:sldId id="574" r:id="rId44"/>
    <p:sldId id="573" r:id="rId45"/>
    <p:sldId id="592" r:id="rId46"/>
    <p:sldId id="567" r:id="rId47"/>
    <p:sldId id="581" r:id="rId48"/>
    <p:sldId id="576" r:id="rId49"/>
    <p:sldId id="590" r:id="rId50"/>
    <p:sldId id="588" r:id="rId51"/>
    <p:sldId id="521" r:id="rId52"/>
    <p:sldId id="389"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770" autoAdjust="0"/>
  </p:normalViewPr>
  <p:slideViewPr>
    <p:cSldViewPr snapToGrid="0">
      <p:cViewPr varScale="1">
        <p:scale>
          <a:sx n="76" d="100"/>
          <a:sy n="76" d="100"/>
        </p:scale>
        <p:origin x="-1296" y="-102"/>
      </p:cViewPr>
      <p:guideLst>
        <p:guide orient="horz" pos="2160"/>
        <p:guide pos="2880"/>
      </p:guideLst>
    </p:cSldViewPr>
  </p:slideViewPr>
  <p:notesTextViewPr>
    <p:cViewPr>
      <p:scale>
        <a:sx n="100" d="100"/>
        <a:sy n="100" d="100"/>
      </p:scale>
      <p:origin x="0" y="0"/>
    </p:cViewPr>
  </p:notesTextViewPr>
  <p:notesViewPr>
    <p:cSldViewPr snapToGrid="0">
      <p:cViewPr varScale="1">
        <p:scale>
          <a:sx n="67" d="100"/>
          <a:sy n="67" d="100"/>
        </p:scale>
        <p:origin x="-278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ADB23BC-BE47-4B38-9CBC-56B0FF7A4437}" type="datetimeFigureOut">
              <a:rPr lang="en-GB" smtClean="0"/>
              <a:t>12/07/2013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5B37882-25A4-4B95-93C8-0FCDB5564897}" type="slidenum">
              <a:rPr lang="en-GB" smtClean="0"/>
              <a:t>‹#›</a:t>
            </a:fld>
            <a:endParaRPr lang="en-GB"/>
          </a:p>
        </p:txBody>
      </p:sp>
    </p:spTree>
    <p:extLst>
      <p:ext uri="{BB962C8B-B14F-4D97-AF65-F5344CB8AC3E}">
        <p14:creationId xmlns:p14="http://schemas.microsoft.com/office/powerpoint/2010/main" val="24453542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EBBC49-CE8A-455E-815E-89E5177BD441}" type="datetimeFigureOut">
              <a:rPr lang="en-GB" smtClean="0"/>
              <a:t>12/07/2013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78C177-D3FE-4388-A7B1-4444F23060B8}" type="slidenum">
              <a:rPr lang="en-GB" smtClean="0"/>
              <a:t>‹#›</a:t>
            </a:fld>
            <a:endParaRPr lang="en-GB"/>
          </a:p>
        </p:txBody>
      </p:sp>
    </p:spTree>
    <p:extLst>
      <p:ext uri="{BB962C8B-B14F-4D97-AF65-F5344CB8AC3E}">
        <p14:creationId xmlns:p14="http://schemas.microsoft.com/office/powerpoint/2010/main" val="3588960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Perhaps appropriate for the last presentation, what</a:t>
            </a:r>
            <a:r>
              <a:rPr lang="en-GB" baseline="0" dirty="0" smtClean="0"/>
              <a:t> next for the IO community?</a:t>
            </a:r>
            <a:endParaRPr lang="en-GB" dirty="0"/>
          </a:p>
        </p:txBody>
      </p:sp>
      <p:sp>
        <p:nvSpPr>
          <p:cNvPr id="4" name="Slide Number Placeholder 3"/>
          <p:cNvSpPr>
            <a:spLocks noGrp="1"/>
          </p:cNvSpPr>
          <p:nvPr>
            <p:ph type="sldNum" sz="quarter" idx="10"/>
          </p:nvPr>
        </p:nvSpPr>
        <p:spPr/>
        <p:txBody>
          <a:bodyPr/>
          <a:lstStyle/>
          <a:p>
            <a:fld id="{6C78C177-D3FE-4388-A7B1-4444F23060B8}" type="slidenum">
              <a:rPr lang="en-GB" smtClean="0"/>
              <a:t>1</a:t>
            </a:fld>
            <a:endParaRPr lang="en-GB"/>
          </a:p>
        </p:txBody>
      </p:sp>
    </p:spTree>
    <p:extLst>
      <p:ext uri="{BB962C8B-B14F-4D97-AF65-F5344CB8AC3E}">
        <p14:creationId xmlns:p14="http://schemas.microsoft.com/office/powerpoint/2010/main" val="1451166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Large flows of embodied</a:t>
            </a:r>
            <a:r>
              <a:rPr lang="en-GB" baseline="0" dirty="0" smtClean="0"/>
              <a:t> carbon from developing to developed countries. China plays a key role</a:t>
            </a:r>
          </a:p>
          <a:p>
            <a:r>
              <a:rPr lang="en-GB" baseline="0" dirty="0" smtClean="0"/>
              <a:t>Thus, consumption emissions in the developed nations are partly dependent on developing nation emissions</a:t>
            </a:r>
          </a:p>
          <a:p>
            <a:r>
              <a:rPr lang="en-GB" baseline="0" dirty="0" smtClean="0"/>
              <a:t>To reduce consumption based emissions requires helping developing countries mitigate.</a:t>
            </a:r>
            <a:endParaRPr lang="en-GB" dirty="0" smtClean="0"/>
          </a:p>
          <a:p>
            <a:endParaRPr lang="en-GB" dirty="0"/>
          </a:p>
        </p:txBody>
      </p:sp>
      <p:sp>
        <p:nvSpPr>
          <p:cNvPr id="4" name="Slide Number Placeholder 3"/>
          <p:cNvSpPr>
            <a:spLocks noGrp="1"/>
          </p:cNvSpPr>
          <p:nvPr>
            <p:ph type="sldNum" sz="quarter" idx="10"/>
          </p:nvPr>
        </p:nvSpPr>
        <p:spPr/>
        <p:txBody>
          <a:bodyPr/>
          <a:lstStyle/>
          <a:p>
            <a:fld id="{6C78C177-D3FE-4388-A7B1-4444F23060B8}" type="slidenum">
              <a:rPr lang="en-GB" smtClean="0"/>
              <a:t>18</a:t>
            </a:fld>
            <a:endParaRPr lang="en-GB"/>
          </a:p>
        </p:txBody>
      </p:sp>
    </p:spTree>
    <p:extLst>
      <p:ext uri="{BB962C8B-B14F-4D97-AF65-F5344CB8AC3E}">
        <p14:creationId xmlns:p14="http://schemas.microsoft.com/office/powerpoint/2010/main" val="2348837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Policy makers don’t know or understand this.</a:t>
            </a:r>
          </a:p>
          <a:p>
            <a:r>
              <a:rPr lang="en-GB" dirty="0" smtClean="0"/>
              <a:t>E.g., is electricity important,</a:t>
            </a:r>
            <a:r>
              <a:rPr lang="en-GB" baseline="0" dirty="0" smtClean="0"/>
              <a:t> or is services important?</a:t>
            </a:r>
          </a:p>
          <a:p>
            <a:endParaRPr lang="en-GB" dirty="0"/>
          </a:p>
        </p:txBody>
      </p:sp>
      <p:sp>
        <p:nvSpPr>
          <p:cNvPr id="4" name="Slide Number Placeholder 3"/>
          <p:cNvSpPr>
            <a:spLocks noGrp="1"/>
          </p:cNvSpPr>
          <p:nvPr>
            <p:ph type="sldNum" sz="quarter" idx="10"/>
          </p:nvPr>
        </p:nvSpPr>
        <p:spPr/>
        <p:txBody>
          <a:bodyPr/>
          <a:lstStyle/>
          <a:p>
            <a:fld id="{6C78C177-D3FE-4388-A7B1-4444F23060B8}" type="slidenum">
              <a:rPr lang="en-GB" smtClean="0"/>
              <a:t>22</a:t>
            </a:fld>
            <a:endParaRPr lang="en-GB"/>
          </a:p>
        </p:txBody>
      </p:sp>
    </p:spTree>
    <p:extLst>
      <p:ext uri="{BB962C8B-B14F-4D97-AF65-F5344CB8AC3E}">
        <p14:creationId xmlns:p14="http://schemas.microsoft.com/office/powerpoint/2010/main" val="4130388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78C177-D3FE-4388-A7B1-4444F23060B8}" type="slidenum">
              <a:rPr lang="en-GB" smtClean="0"/>
              <a:t>24</a:t>
            </a:fld>
            <a:endParaRPr lang="en-GB"/>
          </a:p>
        </p:txBody>
      </p:sp>
    </p:spTree>
    <p:extLst>
      <p:ext uri="{BB962C8B-B14F-4D97-AF65-F5344CB8AC3E}">
        <p14:creationId xmlns:p14="http://schemas.microsoft.com/office/powerpoint/2010/main" val="254080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pPr marL="0" indent="0">
              <a:buFont typeface="Arial" pitchFamily="34" charset="0"/>
              <a:buNone/>
            </a:pPr>
            <a:r>
              <a:rPr lang="en-US" dirty="0" smtClean="0"/>
              <a:t>Regular Monitoring, Reporting and Verification (MRV) to track progress and identify problem areas</a:t>
            </a:r>
          </a:p>
          <a:p>
            <a:pPr marL="0" indent="0">
              <a:buFont typeface="Arial" pitchFamily="34" charset="0"/>
              <a:buNone/>
            </a:pPr>
            <a:r>
              <a:rPr lang="en-US" dirty="0" smtClean="0"/>
              <a:t>Too uncertain? Depends on the policy application, and policy applications will drive reductions in uncertainty</a:t>
            </a:r>
            <a:endParaRPr lang="en-GB" dirty="0" smtClean="0"/>
          </a:p>
          <a:p>
            <a:endParaRPr lang="en-GB" dirty="0" smtClean="0"/>
          </a:p>
          <a:p>
            <a:r>
              <a:rPr lang="en-GB" dirty="0" smtClean="0"/>
              <a:t>Uncertainty must go down for hard applications</a:t>
            </a:r>
            <a:endParaRPr lang="en-GB" dirty="0"/>
          </a:p>
        </p:txBody>
      </p:sp>
      <p:sp>
        <p:nvSpPr>
          <p:cNvPr id="4" name="Slide Number Placeholder 3"/>
          <p:cNvSpPr>
            <a:spLocks noGrp="1"/>
          </p:cNvSpPr>
          <p:nvPr>
            <p:ph type="sldNum" sz="quarter" idx="10"/>
          </p:nvPr>
        </p:nvSpPr>
        <p:spPr/>
        <p:txBody>
          <a:bodyPr/>
          <a:lstStyle/>
          <a:p>
            <a:fld id="{6C78C177-D3FE-4388-A7B1-4444F23060B8}" type="slidenum">
              <a:rPr lang="en-GB" smtClean="0"/>
              <a:t>37</a:t>
            </a:fld>
            <a:endParaRPr lang="en-GB"/>
          </a:p>
        </p:txBody>
      </p:sp>
    </p:spTree>
    <p:extLst>
      <p:ext uri="{BB962C8B-B14F-4D97-AF65-F5344CB8AC3E}">
        <p14:creationId xmlns:p14="http://schemas.microsoft.com/office/powerpoint/2010/main" val="2015477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Emissions are changing, so what, what do we do about it?</a:t>
            </a:r>
            <a:endParaRPr lang="en-GB" dirty="0"/>
          </a:p>
        </p:txBody>
      </p:sp>
      <p:sp>
        <p:nvSpPr>
          <p:cNvPr id="4" name="Slide Number Placeholder 3"/>
          <p:cNvSpPr>
            <a:spLocks noGrp="1"/>
          </p:cNvSpPr>
          <p:nvPr>
            <p:ph type="sldNum" sz="quarter" idx="10"/>
          </p:nvPr>
        </p:nvSpPr>
        <p:spPr/>
        <p:txBody>
          <a:bodyPr/>
          <a:lstStyle/>
          <a:p>
            <a:fld id="{6C78C177-D3FE-4388-A7B1-4444F23060B8}" type="slidenum">
              <a:rPr lang="en-GB" smtClean="0"/>
              <a:t>40</a:t>
            </a:fld>
            <a:endParaRPr lang="en-GB"/>
          </a:p>
        </p:txBody>
      </p:sp>
    </p:spTree>
    <p:extLst>
      <p:ext uri="{BB962C8B-B14F-4D97-AF65-F5344CB8AC3E}">
        <p14:creationId xmlns:p14="http://schemas.microsoft.com/office/powerpoint/2010/main" val="2200992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78C177-D3FE-4388-A7B1-4444F23060B8}" type="slidenum">
              <a:rPr lang="en-GB" smtClean="0"/>
              <a:t>41</a:t>
            </a:fld>
            <a:endParaRPr lang="en-GB"/>
          </a:p>
        </p:txBody>
      </p:sp>
    </p:spTree>
    <p:extLst>
      <p:ext uri="{BB962C8B-B14F-4D97-AF65-F5344CB8AC3E}">
        <p14:creationId xmlns:p14="http://schemas.microsoft.com/office/powerpoint/2010/main" val="531854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need to be innovative</a:t>
            </a:r>
            <a:endParaRPr lang="en-GB" dirty="0"/>
          </a:p>
        </p:txBody>
      </p:sp>
      <p:sp>
        <p:nvSpPr>
          <p:cNvPr id="4" name="Slide Number Placeholder 3"/>
          <p:cNvSpPr>
            <a:spLocks noGrp="1"/>
          </p:cNvSpPr>
          <p:nvPr>
            <p:ph type="sldNum" sz="quarter" idx="10"/>
          </p:nvPr>
        </p:nvSpPr>
        <p:spPr/>
        <p:txBody>
          <a:bodyPr/>
          <a:lstStyle/>
          <a:p>
            <a:fld id="{6C78C177-D3FE-4388-A7B1-4444F23060B8}" type="slidenum">
              <a:rPr lang="en-GB" smtClean="0"/>
              <a:t>42</a:t>
            </a:fld>
            <a:endParaRPr lang="en-GB"/>
          </a:p>
        </p:txBody>
      </p:sp>
    </p:spTree>
    <p:extLst>
      <p:ext uri="{BB962C8B-B14F-4D97-AF65-F5344CB8AC3E}">
        <p14:creationId xmlns:p14="http://schemas.microsoft.com/office/powerpoint/2010/main" val="531854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dirty="0" smtClean="0"/>
              <a:t>General motivation</a:t>
            </a:r>
            <a:r>
              <a:rPr lang="en-GB" baseline="0" dirty="0" smtClean="0"/>
              <a:t> of this presentation is to challenge the IO community to perform more policy relevant research</a:t>
            </a:r>
            <a:endParaRPr lang="en-GB" dirty="0" smtClean="0"/>
          </a:p>
          <a:p>
            <a:pPr marL="171450" indent="-171450">
              <a:buFont typeface="Arial" pitchFamily="34" charset="0"/>
              <a:buChar char="•"/>
            </a:pPr>
            <a:r>
              <a:rPr lang="en-GB" dirty="0" smtClean="0"/>
              <a:t>IOA has made several lasting</a:t>
            </a:r>
            <a:r>
              <a:rPr lang="en-GB" baseline="0" dirty="0" smtClean="0"/>
              <a:t> contributions, particularly </a:t>
            </a:r>
            <a:r>
              <a:rPr lang="en-GB" dirty="0" smtClean="0"/>
              <a:t>showing convincingly that consumption</a:t>
            </a:r>
            <a:r>
              <a:rPr lang="en-GB" baseline="0" dirty="0" smtClean="0"/>
              <a:t> and trade are important. This is not just for co2, but many environmental factors</a:t>
            </a:r>
            <a:r>
              <a:rPr lang="nb-NO" baseline="0" dirty="0" smtClean="0"/>
              <a:t>:</a:t>
            </a:r>
            <a:r>
              <a:rPr lang="en-GB" baseline="0" dirty="0" smtClean="0"/>
              <a:t> energy, materials, biomass, land, water, biodiversity, etc</a:t>
            </a:r>
          </a:p>
          <a:p>
            <a:pPr marL="171450" indent="-171450">
              <a:buFont typeface="Arial" pitchFamily="34" charset="0"/>
              <a:buChar char="•"/>
            </a:pPr>
            <a:r>
              <a:rPr lang="nb-NO" baseline="0" dirty="0" smtClean="0"/>
              <a:t>This has </a:t>
            </a:r>
            <a:r>
              <a:rPr lang="en-GB" baseline="0" noProof="0" dirty="0" smtClean="0"/>
              <a:t>particular policy relevance when some countries </a:t>
            </a:r>
            <a:r>
              <a:rPr lang="nb-NO" baseline="0" dirty="0" smtClean="0"/>
              <a:t>have </a:t>
            </a:r>
            <a:r>
              <a:rPr lang="en-GB" baseline="0" dirty="0" smtClean="0"/>
              <a:t>strong policies and others have weak policies, e.g., climate policy</a:t>
            </a:r>
          </a:p>
          <a:p>
            <a:pPr marL="171450" indent="-171450">
              <a:buFont typeface="Arial" pitchFamily="34" charset="0"/>
              <a:buChar char="•"/>
            </a:pPr>
            <a:r>
              <a:rPr lang="en-GB" baseline="0" dirty="0" smtClean="0"/>
              <a:t>There exists a variety of consumption inspired policies, such as, LCA, labelling, etc</a:t>
            </a:r>
          </a:p>
          <a:p>
            <a:pPr marL="171450" indent="-171450">
              <a:buFont typeface="Arial" pitchFamily="34" charset="0"/>
              <a:buChar char="•"/>
            </a:pPr>
            <a:r>
              <a:rPr lang="en-GB" dirty="0" smtClean="0"/>
              <a:t>But, there is no broad uptake of consumption policies</a:t>
            </a:r>
          </a:p>
          <a:p>
            <a:pPr marL="171450" indent="-171450">
              <a:buFont typeface="Arial" pitchFamily="34" charset="0"/>
              <a:buChar char="•"/>
            </a:pPr>
            <a:r>
              <a:rPr lang="en-GB" dirty="0" smtClean="0"/>
              <a:t>How can the IO community go from the quantification phase to the implementation phase?</a:t>
            </a:r>
          </a:p>
          <a:p>
            <a:pPr marL="171450" indent="-171450">
              <a:buFont typeface="Arial" pitchFamily="34" charset="0"/>
              <a:buChar char="•"/>
            </a:pPr>
            <a:endParaRPr lang="en-GB" dirty="0" smtClean="0"/>
          </a:p>
          <a:p>
            <a:pPr marL="171450" indent="-171450">
              <a:buFont typeface="Arial" pitchFamily="34" charset="0"/>
              <a:buChar char="•"/>
            </a:pPr>
            <a:r>
              <a:rPr lang="en-GB" dirty="0" smtClean="0"/>
              <a:t>I have been working on IOA for about 10 years now. When I started it was</a:t>
            </a:r>
            <a:r>
              <a:rPr lang="en-GB" baseline="0" dirty="0" smtClean="0"/>
              <a:t> a quiet field and then had a resurgence due to environmental applications. I suspect this is the same as in the past where Leontief led a IO inspired research agenda, but then it fizzled out and never continued forward. Taken over by equilibrium type analysis. </a:t>
            </a:r>
          </a:p>
          <a:p>
            <a:pPr marL="171450" indent="-171450">
              <a:buFont typeface="Arial" pitchFamily="34" charset="0"/>
              <a:buChar char="•"/>
            </a:pPr>
            <a:r>
              <a:rPr lang="en-GB" baseline="0" dirty="0" smtClean="0"/>
              <a:t>Are we are in an analogous period now? In the last five or ten year we have mastered the quantification of consumption and trade, but have failed to implement it? Will our CGE colleagues now move in and work on the policy side. Is our run now complete? </a:t>
            </a:r>
          </a:p>
          <a:p>
            <a:pPr marL="171450" indent="-171450">
              <a:buFont typeface="Arial" pitchFamily="34" charset="0"/>
              <a:buChar char="•"/>
            </a:pPr>
            <a:r>
              <a:rPr lang="en-GB" baseline="0" dirty="0" smtClean="0"/>
              <a:t>What do we work on in the next 5-10 years? Many of the interesting questions I think of, seem to require more than another IOA. Do we work with political scientists, mainstream economists, etc?</a:t>
            </a:r>
          </a:p>
          <a:p>
            <a:pPr marL="171450" indent="-171450">
              <a:buFont typeface="Arial" pitchFamily="34" charset="0"/>
              <a:buChar char="•"/>
            </a:pPr>
            <a:r>
              <a:rPr lang="en-GB" baseline="0" dirty="0" smtClean="0"/>
              <a:t>What policies have we suggested, have we assessed there effectiveness and efficiency, have they been implemented on a broad scale. </a:t>
            </a:r>
            <a:r>
              <a:rPr lang="en-GB" b="1" baseline="0" dirty="0" smtClean="0"/>
              <a:t>Have we had a policy impact?</a:t>
            </a:r>
            <a:r>
              <a:rPr lang="en-GB" baseline="0" dirty="0" smtClean="0"/>
              <a:t> </a:t>
            </a:r>
          </a:p>
        </p:txBody>
      </p:sp>
      <p:sp>
        <p:nvSpPr>
          <p:cNvPr id="4" name="Slide Number Placeholder 3"/>
          <p:cNvSpPr>
            <a:spLocks noGrp="1"/>
          </p:cNvSpPr>
          <p:nvPr>
            <p:ph type="sldNum" sz="quarter" idx="10"/>
          </p:nvPr>
        </p:nvSpPr>
        <p:spPr/>
        <p:txBody>
          <a:bodyPr/>
          <a:lstStyle/>
          <a:p>
            <a:fld id="{6C78C177-D3FE-4388-A7B1-4444F23060B8}" type="slidenum">
              <a:rPr lang="en-GB" smtClean="0"/>
              <a:t>2</a:t>
            </a:fld>
            <a:endParaRPr lang="en-GB"/>
          </a:p>
        </p:txBody>
      </p:sp>
    </p:spTree>
    <p:extLst>
      <p:ext uri="{BB962C8B-B14F-4D97-AF65-F5344CB8AC3E}">
        <p14:creationId xmlns:p14="http://schemas.microsoft.com/office/powerpoint/2010/main" val="1449688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Emissions are about 60% higher</a:t>
            </a:r>
            <a:r>
              <a:rPr lang="en-GB" baseline="0" dirty="0" smtClean="0"/>
              <a:t> in 2012 compared to 1990</a:t>
            </a:r>
          </a:p>
          <a:p>
            <a:r>
              <a:rPr lang="en-GB" baseline="0" dirty="0" smtClean="0"/>
              <a:t>1%/</a:t>
            </a:r>
            <a:r>
              <a:rPr lang="en-GB" baseline="0" dirty="0" err="1" smtClean="0"/>
              <a:t>yr</a:t>
            </a:r>
            <a:r>
              <a:rPr lang="en-GB" baseline="0" dirty="0" smtClean="0"/>
              <a:t> growth rate in the 1990s, 3%/</a:t>
            </a:r>
            <a:r>
              <a:rPr lang="en-GB" baseline="0" dirty="0" err="1" smtClean="0"/>
              <a:t>yr</a:t>
            </a:r>
            <a:r>
              <a:rPr lang="en-GB" baseline="0" dirty="0" smtClean="0"/>
              <a:t> in the 2000’s</a:t>
            </a:r>
          </a:p>
          <a:p>
            <a:r>
              <a:rPr lang="en-GB" baseline="0" dirty="0" smtClean="0"/>
              <a:t>Despite increase in climate policies, emissions continue to go up</a:t>
            </a:r>
          </a:p>
          <a:p>
            <a:endParaRPr lang="en-GB" baseline="0" dirty="0" smtClean="0"/>
          </a:p>
          <a:p>
            <a:r>
              <a:rPr lang="en-GB" dirty="0" smtClean="0"/>
              <a:t>How to</a:t>
            </a:r>
            <a:r>
              <a:rPr lang="en-GB" baseline="0" dirty="0" smtClean="0"/>
              <a:t> deal with growth in global emissions?</a:t>
            </a:r>
          </a:p>
          <a:p>
            <a:r>
              <a:rPr lang="en-GB" dirty="0" smtClean="0"/>
              <a:t>Optimal policy solution = “first-best” solution based on economic theory</a:t>
            </a:r>
          </a:p>
          <a:p>
            <a:r>
              <a:rPr lang="en-GB" dirty="0" smtClean="0"/>
              <a:t>Economic</a:t>
            </a:r>
            <a:r>
              <a:rPr lang="en-GB" baseline="0" dirty="0" smtClean="0"/>
              <a:t> theory does not include political realities and often has a poor representation of technical limitations, particularly in under developed countries</a:t>
            </a:r>
          </a:p>
          <a:p>
            <a:r>
              <a:rPr lang="en-GB" baseline="0" dirty="0" smtClean="0"/>
              <a:t>Thus, the optimal solution is often not politically or technically feasible</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6C78C177-D3FE-4388-A7B1-4444F23060B8}" type="slidenum">
              <a:rPr lang="en-GB" smtClean="0"/>
              <a:t>5</a:t>
            </a:fld>
            <a:endParaRPr lang="en-GB"/>
          </a:p>
        </p:txBody>
      </p:sp>
    </p:spTree>
    <p:extLst>
      <p:ext uri="{BB962C8B-B14F-4D97-AF65-F5344CB8AC3E}">
        <p14:creationId xmlns:p14="http://schemas.microsoft.com/office/powerpoint/2010/main" val="1738857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reality is that we have a “two-tier” fragmented</a:t>
            </a:r>
            <a:r>
              <a:rPr lang="en-GB" baseline="0" dirty="0" smtClean="0"/>
              <a:t> climate policy</a:t>
            </a:r>
          </a:p>
          <a:p>
            <a:r>
              <a:rPr lang="en-GB" baseline="0" dirty="0" smtClean="0"/>
              <a:t>Developed countries (whether Annex B, Annex I, OECD, etc) have </a:t>
            </a:r>
            <a:r>
              <a:rPr lang="en-GB" baseline="0" dirty="0" err="1" smtClean="0"/>
              <a:t>stabalised</a:t>
            </a:r>
            <a:r>
              <a:rPr lang="en-GB" baseline="0" dirty="0" smtClean="0"/>
              <a:t> there emissions, despite some countries going up and some down. A little help from the global financial crisis</a:t>
            </a:r>
          </a:p>
          <a:p>
            <a:r>
              <a:rPr lang="en-GB" baseline="0" dirty="0" smtClean="0"/>
              <a:t>Developing countries emissions are about 2.5 times higher in 2010 compared to 1990, largely driven by the large emerging economies</a:t>
            </a:r>
          </a:p>
          <a:p>
            <a:r>
              <a:rPr lang="en-GB" baseline="0" dirty="0" smtClean="0"/>
              <a:t>Developing countries were 35% of emissions in 1990, and almost 60% in 2010. The world is very different</a:t>
            </a:r>
          </a:p>
          <a:p>
            <a:endParaRPr lang="en-GB" baseline="0" dirty="0" smtClean="0"/>
          </a:p>
          <a:p>
            <a:r>
              <a:rPr lang="en-GB" baseline="0" dirty="0" smtClean="0"/>
              <a:t>Rich countries generally have some sort of climate policy, poor countries do not. Though, there is no black and white differentiation.</a:t>
            </a:r>
          </a:p>
          <a:p>
            <a:endParaRPr lang="en-GB" dirty="0"/>
          </a:p>
        </p:txBody>
      </p:sp>
      <p:sp>
        <p:nvSpPr>
          <p:cNvPr id="4" name="Slide Number Placeholder 3"/>
          <p:cNvSpPr>
            <a:spLocks noGrp="1"/>
          </p:cNvSpPr>
          <p:nvPr>
            <p:ph type="sldNum" sz="quarter" idx="10"/>
          </p:nvPr>
        </p:nvSpPr>
        <p:spPr/>
        <p:txBody>
          <a:bodyPr/>
          <a:lstStyle/>
          <a:p>
            <a:fld id="{6C78C177-D3FE-4388-A7B1-4444F23060B8}" type="slidenum">
              <a:rPr lang="en-GB" smtClean="0"/>
              <a:t>6</a:t>
            </a:fld>
            <a:endParaRPr lang="en-GB"/>
          </a:p>
        </p:txBody>
      </p:sp>
    </p:spTree>
    <p:extLst>
      <p:ext uri="{BB962C8B-B14F-4D97-AF65-F5344CB8AC3E}">
        <p14:creationId xmlns:p14="http://schemas.microsoft.com/office/powerpoint/2010/main" val="824597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Sub-optimal policy solution = “Second</a:t>
            </a:r>
            <a:r>
              <a:rPr lang="en-GB" baseline="0" dirty="0" smtClean="0"/>
              <a:t> best” economic theory, but better than no policy. </a:t>
            </a:r>
          </a:p>
          <a:p>
            <a:r>
              <a:rPr lang="en-GB" baseline="0" dirty="0" smtClean="0"/>
              <a:t>Not as efficient as the “first best”, but it is possible to implement</a:t>
            </a:r>
          </a:p>
          <a:p>
            <a:r>
              <a:rPr lang="en-GB" baseline="0" dirty="0" smtClean="0"/>
              <a:t>Likely we have a “second best” policy post-2015</a:t>
            </a:r>
            <a:endParaRPr lang="en-GB" dirty="0" smtClean="0"/>
          </a:p>
          <a:p>
            <a:endParaRPr lang="en-GB" dirty="0" smtClean="0"/>
          </a:p>
          <a:p>
            <a:r>
              <a:rPr lang="en-GB" dirty="0" smtClean="0"/>
              <a:t>Countries unwilling to go further. </a:t>
            </a:r>
            <a:r>
              <a:rPr lang="en-GB" dirty="0" err="1" smtClean="0"/>
              <a:t>Eg</a:t>
            </a:r>
            <a:r>
              <a:rPr lang="en-GB" dirty="0" smtClean="0"/>
              <a:t>,</a:t>
            </a:r>
            <a:r>
              <a:rPr lang="en-GB" baseline="0" dirty="0" smtClean="0"/>
              <a:t> EU has reached its 2020, 20% reduction, target already, but it is unwilling to go further.</a:t>
            </a:r>
            <a:endParaRPr lang="en-GB" dirty="0" smtClean="0"/>
          </a:p>
          <a:p>
            <a:r>
              <a:rPr lang="en-GB" dirty="0" smtClean="0"/>
              <a:t>Competitiveness</a:t>
            </a:r>
            <a:r>
              <a:rPr lang="en-GB" baseline="0" dirty="0" smtClean="0"/>
              <a:t> and carbon leakage are two sides of the one coin.</a:t>
            </a:r>
          </a:p>
          <a:p>
            <a:r>
              <a:rPr lang="en-GB" baseline="0" dirty="0" smtClean="0"/>
              <a:t>International trade links these two tightly</a:t>
            </a:r>
          </a:p>
          <a:p>
            <a:endParaRPr lang="en-GB" dirty="0"/>
          </a:p>
        </p:txBody>
      </p:sp>
      <p:sp>
        <p:nvSpPr>
          <p:cNvPr id="4" name="Slide Number Placeholder 3"/>
          <p:cNvSpPr>
            <a:spLocks noGrp="1"/>
          </p:cNvSpPr>
          <p:nvPr>
            <p:ph type="sldNum" sz="quarter" idx="10"/>
          </p:nvPr>
        </p:nvSpPr>
        <p:spPr/>
        <p:txBody>
          <a:bodyPr/>
          <a:lstStyle/>
          <a:p>
            <a:fld id="{6C78C177-D3FE-4388-A7B1-4444F23060B8}" type="slidenum">
              <a:rPr lang="en-GB" smtClean="0"/>
              <a:t>7</a:t>
            </a:fld>
            <a:endParaRPr lang="en-GB"/>
          </a:p>
        </p:txBody>
      </p:sp>
    </p:spTree>
    <p:extLst>
      <p:ext uri="{BB962C8B-B14F-4D97-AF65-F5344CB8AC3E}">
        <p14:creationId xmlns:p14="http://schemas.microsoft.com/office/powerpoint/2010/main" val="3826055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Policy induced</a:t>
            </a:r>
            <a:r>
              <a:rPr lang="en-GB" baseline="0" dirty="0" smtClean="0"/>
              <a:t> (strong) carbon leakage: E.g., EU-ETS causes industries to expand in China</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Consumption induced</a:t>
            </a:r>
            <a:r>
              <a:rPr lang="en-GB" baseline="0" dirty="0" smtClean="0"/>
              <a:t> (weak) carbon leakage: E.g., Expansion of Chinese </a:t>
            </a:r>
            <a:r>
              <a:rPr lang="en-GB" baseline="0" dirty="0" err="1" smtClean="0"/>
              <a:t>producation</a:t>
            </a:r>
            <a:r>
              <a:rPr lang="en-GB" baseline="0" dirty="0" smtClean="0"/>
              <a:t> facilitates increased consumption in the EU</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6C78C177-D3FE-4388-A7B1-4444F23060B8}" type="slidenum">
              <a:rPr lang="en-GB" smtClean="0"/>
              <a:t>9</a:t>
            </a:fld>
            <a:endParaRPr lang="en-GB"/>
          </a:p>
        </p:txBody>
      </p:sp>
    </p:spTree>
    <p:extLst>
      <p:ext uri="{BB962C8B-B14F-4D97-AF65-F5344CB8AC3E}">
        <p14:creationId xmlns:p14="http://schemas.microsoft.com/office/powerpoint/2010/main" val="148605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Consumption =</a:t>
            </a:r>
            <a:r>
              <a:rPr lang="en-GB" baseline="0" dirty="0" smtClean="0"/>
              <a:t> Production/Territorial – Exports + Imports</a:t>
            </a:r>
          </a:p>
          <a:p>
            <a:r>
              <a:rPr lang="en-GB" baseline="0" dirty="0" smtClean="0"/>
              <a:t>Developed countries are net imports of emissions, and this net import is increasing over time</a:t>
            </a:r>
          </a:p>
          <a:p>
            <a:r>
              <a:rPr lang="en-GB" baseline="0" dirty="0" smtClean="0"/>
              <a:t>The change in net importers can more than offset territorial emission reductions, decreasing global effectiveness.</a:t>
            </a:r>
            <a:endParaRPr lang="en-GB" dirty="0"/>
          </a:p>
        </p:txBody>
      </p:sp>
      <p:sp>
        <p:nvSpPr>
          <p:cNvPr id="4" name="Slide Number Placeholder 3"/>
          <p:cNvSpPr>
            <a:spLocks noGrp="1"/>
          </p:cNvSpPr>
          <p:nvPr>
            <p:ph type="sldNum" sz="quarter" idx="10"/>
          </p:nvPr>
        </p:nvSpPr>
        <p:spPr/>
        <p:txBody>
          <a:bodyPr/>
          <a:lstStyle/>
          <a:p>
            <a:fld id="{6C78C177-D3FE-4388-A7B1-4444F23060B8}" type="slidenum">
              <a:rPr lang="en-GB" smtClean="0"/>
              <a:t>10</a:t>
            </a:fld>
            <a:endParaRPr lang="en-GB"/>
          </a:p>
        </p:txBody>
      </p:sp>
    </p:spTree>
    <p:extLst>
      <p:ext uri="{BB962C8B-B14F-4D97-AF65-F5344CB8AC3E}">
        <p14:creationId xmlns:p14="http://schemas.microsoft.com/office/powerpoint/2010/main" val="2276763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Consumption =</a:t>
            </a:r>
            <a:r>
              <a:rPr lang="en-GB" baseline="0" dirty="0" smtClean="0"/>
              <a:t> Production/Territorial – Exports + Imports</a:t>
            </a:r>
          </a:p>
          <a:p>
            <a:r>
              <a:rPr lang="en-GB" baseline="0" dirty="0" smtClean="0"/>
              <a:t>Developed countries are net imports of emissions, and this net import is increasing over time</a:t>
            </a:r>
          </a:p>
          <a:p>
            <a:r>
              <a:rPr lang="en-GB" baseline="0" dirty="0" smtClean="0"/>
              <a:t>The change in net importers can more than offset territorial emission reductions, decreasing global effectiveness.</a:t>
            </a:r>
            <a:endParaRPr lang="en-GB" dirty="0"/>
          </a:p>
        </p:txBody>
      </p:sp>
      <p:sp>
        <p:nvSpPr>
          <p:cNvPr id="4" name="Slide Number Placeholder 3"/>
          <p:cNvSpPr>
            <a:spLocks noGrp="1"/>
          </p:cNvSpPr>
          <p:nvPr>
            <p:ph type="sldNum" sz="quarter" idx="10"/>
          </p:nvPr>
        </p:nvSpPr>
        <p:spPr/>
        <p:txBody>
          <a:bodyPr/>
          <a:lstStyle/>
          <a:p>
            <a:fld id="{6C78C177-D3FE-4388-A7B1-4444F23060B8}" type="slidenum">
              <a:rPr lang="en-GB" smtClean="0"/>
              <a:t>11</a:t>
            </a:fld>
            <a:endParaRPr lang="en-GB"/>
          </a:p>
        </p:txBody>
      </p:sp>
    </p:spTree>
    <p:extLst>
      <p:ext uri="{BB962C8B-B14F-4D97-AF65-F5344CB8AC3E}">
        <p14:creationId xmlns:p14="http://schemas.microsoft.com/office/powerpoint/2010/main" val="2276763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6C78C177-D3FE-4388-A7B1-4444F23060B8}" type="slidenum">
              <a:rPr lang="en-GB" smtClean="0"/>
              <a:t>12</a:t>
            </a:fld>
            <a:endParaRPr lang="en-GB"/>
          </a:p>
        </p:txBody>
      </p:sp>
    </p:spTree>
    <p:extLst>
      <p:ext uri="{BB962C8B-B14F-4D97-AF65-F5344CB8AC3E}">
        <p14:creationId xmlns:p14="http://schemas.microsoft.com/office/powerpoint/2010/main" val="1486053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Start-lysbilde">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Bilde 7" descr="logo_lang_negativ.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95875" y="6518275"/>
            <a:ext cx="38592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ctrTitle"/>
          </p:nvPr>
        </p:nvSpPr>
        <p:spPr>
          <a:xfrm>
            <a:off x="685800" y="2130425"/>
            <a:ext cx="7772400" cy="1470025"/>
          </a:xfrm>
        </p:spPr>
        <p:txBody>
          <a:bodyPr/>
          <a:lstStyle>
            <a:lvl1pPr>
              <a:defRPr>
                <a:solidFill>
                  <a:srgbClr val="FFFFFF"/>
                </a:solidFill>
              </a:defRPr>
            </a:lvl1pPr>
          </a:lstStyle>
          <a:p>
            <a:r>
              <a:rPr lang="en-US" smtClean="0"/>
              <a:t>Click to edit Master title style</a:t>
            </a:r>
            <a:endParaRPr lang="nn-NO" dirty="0"/>
          </a:p>
        </p:txBody>
      </p:sp>
      <p:sp>
        <p:nvSpPr>
          <p:cNvPr id="3" name="Undertittel 2"/>
          <p:cNvSpPr>
            <a:spLocks noGrp="1"/>
          </p:cNvSpPr>
          <p:nvPr>
            <p:ph type="subTitle" idx="1"/>
          </p:nvPr>
        </p:nvSpPr>
        <p:spPr>
          <a:xfrm>
            <a:off x="1371600" y="3886200"/>
            <a:ext cx="6400800" cy="1752600"/>
          </a:xfrm>
        </p:spPr>
        <p:txBody>
          <a:bodyPr/>
          <a:lstStyle>
            <a:lvl1pPr marL="0" indent="0" algn="ctr">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n-NO" dirty="0"/>
          </a:p>
        </p:txBody>
      </p:sp>
    </p:spTree>
    <p:extLst>
      <p:ext uri="{BB962C8B-B14F-4D97-AF65-F5344CB8AC3E}">
        <p14:creationId xmlns:p14="http://schemas.microsoft.com/office/powerpoint/2010/main" val="176584751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Bilde og tittel">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n-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Plassholder for innhold 3"/>
          <p:cNvSpPr>
            <a:spLocks noGrp="1"/>
          </p:cNvSpPr>
          <p:nvPr>
            <p:ph sz="half" idx="10"/>
          </p:nvPr>
        </p:nvSpPr>
        <p:spPr>
          <a:xfrm>
            <a:off x="0" y="0"/>
            <a:ext cx="9144000" cy="2225615"/>
          </a:xfrm>
        </p:spPr>
        <p:txBody>
          <a:bodyPr anchor="ctr"/>
          <a:lstStyle>
            <a:lvl1pPr marL="0" indent="0" algn="ctr">
              <a:spcBef>
                <a:spcPts val="0"/>
              </a:spcBef>
              <a:buNone/>
              <a:defRPr sz="2800" baseline="0"/>
            </a:lvl1pPr>
            <a:lvl2pPr>
              <a:buNone/>
              <a:defRPr sz="2400"/>
            </a:lvl2pPr>
            <a:lvl3pPr>
              <a:buNone/>
              <a:defRPr sz="2000"/>
            </a:lvl3pPr>
            <a:lvl4pPr>
              <a:buNone/>
              <a:defRPr sz="1800"/>
            </a:lvl4pPr>
            <a:lvl5pPr>
              <a:buNone/>
              <a:defRPr sz="1800"/>
            </a:lvl5pPr>
            <a:lvl6pPr>
              <a:defRPr sz="1800"/>
            </a:lvl6pPr>
            <a:lvl7pPr>
              <a:defRPr sz="1800"/>
            </a:lvl7pPr>
            <a:lvl8pPr>
              <a:defRPr sz="1800"/>
            </a:lvl8pPr>
            <a:lvl9pPr>
              <a:defRPr sz="1800"/>
            </a:lvl9pPr>
          </a:lstStyle>
          <a:p>
            <a:pPr lvl="0"/>
            <a:r>
              <a:rPr lang="en-US" smtClean="0"/>
              <a:t>Click to edit Master text styles</a:t>
            </a:r>
          </a:p>
        </p:txBody>
      </p:sp>
    </p:spTree>
    <p:extLst>
      <p:ext uri="{BB962C8B-B14F-4D97-AF65-F5344CB8AC3E}">
        <p14:creationId xmlns:p14="http://schemas.microsoft.com/office/powerpoint/2010/main" val="892101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Bilde og tekst - uten punkter 2">
    <p:spTree>
      <p:nvGrpSpPr>
        <p:cNvPr id="1" name=""/>
        <p:cNvGrpSpPr/>
        <p:nvPr/>
      </p:nvGrpSpPr>
      <p:grpSpPr>
        <a:xfrm>
          <a:off x="0" y="0"/>
          <a:ext cx="0" cy="0"/>
          <a:chOff x="0" y="0"/>
          <a:chExt cx="0" cy="0"/>
        </a:xfrm>
      </p:grpSpPr>
      <p:sp>
        <p:nvSpPr>
          <p:cNvPr id="2" name="Tittel 1"/>
          <p:cNvSpPr>
            <a:spLocks noGrp="1"/>
          </p:cNvSpPr>
          <p:nvPr>
            <p:ph type="title"/>
          </p:nvPr>
        </p:nvSpPr>
        <p:spPr>
          <a:xfrm>
            <a:off x="497331" y="2388866"/>
            <a:ext cx="8189469" cy="885650"/>
          </a:xfrm>
        </p:spPr>
        <p:txBody>
          <a:bodyPr>
            <a:normAutofit/>
          </a:bodyPr>
          <a:lstStyle>
            <a:lvl1pPr algn="l">
              <a:defRPr sz="3600"/>
            </a:lvl1pPr>
          </a:lstStyle>
          <a:p>
            <a:r>
              <a:rPr lang="en-US" smtClean="0"/>
              <a:t>Click to edit Master title style</a:t>
            </a:r>
            <a:endParaRPr lang="nn-NO" dirty="0"/>
          </a:p>
        </p:txBody>
      </p:sp>
      <p:sp>
        <p:nvSpPr>
          <p:cNvPr id="4" name="Plassholder for innhold 3"/>
          <p:cNvSpPr>
            <a:spLocks noGrp="1"/>
          </p:cNvSpPr>
          <p:nvPr>
            <p:ph sz="half" idx="2"/>
          </p:nvPr>
        </p:nvSpPr>
        <p:spPr>
          <a:xfrm>
            <a:off x="497331" y="3445651"/>
            <a:ext cx="8189469" cy="2680512"/>
          </a:xfrm>
        </p:spPr>
        <p:txBody>
          <a:bodyPr/>
          <a:lstStyle>
            <a:lvl1pPr marL="0" indent="0">
              <a:spcBef>
                <a:spcPts val="0"/>
              </a:spcBef>
              <a:buNone/>
              <a:defRPr sz="2800" baseline="0"/>
            </a:lvl1pPr>
            <a:lvl2pPr>
              <a:buNone/>
              <a:defRPr sz="2400"/>
            </a:lvl2pPr>
            <a:lvl3pPr>
              <a:buNone/>
              <a:defRPr sz="2000"/>
            </a:lvl3pPr>
            <a:lvl4pPr>
              <a:buNone/>
              <a:defRPr sz="1800"/>
            </a:lvl4pPr>
            <a:lvl5pPr>
              <a:buNone/>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6" name="Plassholder for innhold 3"/>
          <p:cNvSpPr>
            <a:spLocks noGrp="1"/>
          </p:cNvSpPr>
          <p:nvPr>
            <p:ph sz="half" idx="10"/>
          </p:nvPr>
        </p:nvSpPr>
        <p:spPr>
          <a:xfrm>
            <a:off x="0" y="0"/>
            <a:ext cx="9144000" cy="2225615"/>
          </a:xfrm>
        </p:spPr>
        <p:txBody>
          <a:bodyPr anchor="ctr"/>
          <a:lstStyle>
            <a:lvl1pPr marL="0" indent="0" algn="ctr">
              <a:spcBef>
                <a:spcPts val="0"/>
              </a:spcBef>
              <a:buNone/>
              <a:defRPr sz="2800" baseline="0"/>
            </a:lvl1pPr>
            <a:lvl2pPr>
              <a:buNone/>
              <a:defRPr sz="2400"/>
            </a:lvl2pPr>
            <a:lvl3pPr>
              <a:buNone/>
              <a:defRPr sz="2000"/>
            </a:lvl3pPr>
            <a:lvl4pPr>
              <a:buNone/>
              <a:defRPr sz="1800"/>
            </a:lvl4pPr>
            <a:lvl5pPr>
              <a:buNone/>
              <a:defRPr sz="1800"/>
            </a:lvl5pPr>
            <a:lvl6pPr>
              <a:defRPr sz="1800"/>
            </a:lvl6pPr>
            <a:lvl7pPr>
              <a:defRPr sz="1800"/>
            </a:lvl7pPr>
            <a:lvl8pPr>
              <a:defRPr sz="1800"/>
            </a:lvl8pPr>
            <a:lvl9pPr>
              <a:defRPr sz="1800"/>
            </a:lvl9pPr>
          </a:lstStyle>
          <a:p>
            <a:pPr lvl="0"/>
            <a:r>
              <a:rPr lang="en-US" smtClean="0"/>
              <a:t>Click to edit Master text styles</a:t>
            </a:r>
          </a:p>
        </p:txBody>
      </p:sp>
    </p:spTree>
    <p:extLst>
      <p:ext uri="{BB962C8B-B14F-4D97-AF65-F5344CB8AC3E}">
        <p14:creationId xmlns:p14="http://schemas.microsoft.com/office/powerpoint/2010/main" val="3462147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ema - gult">
    <p:spTree>
      <p:nvGrpSpPr>
        <p:cNvPr id="1" name=""/>
        <p:cNvGrpSpPr/>
        <p:nvPr/>
      </p:nvGrpSpPr>
      <p:grpSpPr>
        <a:xfrm>
          <a:off x="0" y="0"/>
          <a:ext cx="0" cy="0"/>
          <a:chOff x="0" y="0"/>
          <a:chExt cx="0" cy="0"/>
        </a:xfrm>
      </p:grpSpPr>
      <p:sp>
        <p:nvSpPr>
          <p:cNvPr id="5" name="Korde 4"/>
          <p:cNvSpPr/>
          <p:nvPr userDrawn="1"/>
        </p:nvSpPr>
        <p:spPr>
          <a:xfrm>
            <a:off x="8928100" y="120650"/>
            <a:ext cx="431800" cy="430213"/>
          </a:xfrm>
          <a:prstGeom prst="chord">
            <a:avLst>
              <a:gd name="adj1" fmla="val 5396205"/>
              <a:gd name="adj2" fmla="val 16200000"/>
            </a:avLst>
          </a:prstGeom>
          <a:solidFill>
            <a:srgbClr val="D4C35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n-NO">
              <a:solidFill>
                <a:prstClr val="white"/>
              </a:solidFill>
            </a:endParaRPr>
          </a:p>
        </p:txBody>
      </p:sp>
      <p:sp>
        <p:nvSpPr>
          <p:cNvPr id="2" name="Tittel 1"/>
          <p:cNvSpPr>
            <a:spLocks noGrp="1"/>
          </p:cNvSpPr>
          <p:nvPr>
            <p:ph type="title"/>
          </p:nvPr>
        </p:nvSpPr>
        <p:spPr>
          <a:xfrm>
            <a:off x="457200" y="560572"/>
            <a:ext cx="8229600" cy="1143000"/>
          </a:xfrm>
        </p:spPr>
        <p:txBody>
          <a:bodyPr/>
          <a:lstStyle>
            <a:lvl1pPr algn="l">
              <a:defRPr/>
            </a:lvl1pPr>
          </a:lstStyle>
          <a:p>
            <a:r>
              <a:rPr lang="en-US" smtClean="0"/>
              <a:t>Click to edit Master title style</a:t>
            </a:r>
            <a:endParaRPr lang="nn-NO" dirty="0"/>
          </a:p>
        </p:txBody>
      </p:sp>
      <p:sp>
        <p:nvSpPr>
          <p:cNvPr id="3" name="Plassholder for innhold 2"/>
          <p:cNvSpPr>
            <a:spLocks noGrp="1"/>
          </p:cNvSpPr>
          <p:nvPr>
            <p:ph idx="1"/>
          </p:nvPr>
        </p:nvSpPr>
        <p:spPr>
          <a:xfrm>
            <a:off x="457200" y="2018146"/>
            <a:ext cx="8229600" cy="410801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n-NO" dirty="0"/>
          </a:p>
        </p:txBody>
      </p:sp>
      <p:sp>
        <p:nvSpPr>
          <p:cNvPr id="7" name="Plassholder for tekst 6"/>
          <p:cNvSpPr>
            <a:spLocks noGrp="1"/>
          </p:cNvSpPr>
          <p:nvPr>
            <p:ph type="body" sz="quarter" idx="10"/>
          </p:nvPr>
        </p:nvSpPr>
        <p:spPr>
          <a:xfrm>
            <a:off x="457200" y="152400"/>
            <a:ext cx="8419160" cy="398511"/>
          </a:xfrm>
        </p:spPr>
        <p:txBody>
          <a:bodyPr/>
          <a:lstStyle>
            <a:lvl1pPr marL="0" indent="0" algn="r">
              <a:buFontTx/>
              <a:buNone/>
              <a:defRPr lang="nb-NO" sz="1600" b="1" kern="1200" dirty="0" smtClean="0">
                <a:solidFill>
                  <a:schemeClr val="accent2"/>
                </a:solidFill>
                <a:latin typeface="Arial" charset="0"/>
                <a:ea typeface="Geneva" charset="0"/>
                <a:cs typeface="Arial" charset="0"/>
              </a:defRPr>
            </a:lvl1pPr>
          </a:lstStyle>
          <a:p>
            <a:pPr lvl="0"/>
            <a:r>
              <a:rPr lang="nb-NO" smtClean="0"/>
              <a:t>Klikk for å redigere tekststiler i malen</a:t>
            </a:r>
          </a:p>
        </p:txBody>
      </p:sp>
    </p:spTree>
    <p:extLst>
      <p:ext uri="{BB962C8B-B14F-4D97-AF65-F5344CB8AC3E}">
        <p14:creationId xmlns:p14="http://schemas.microsoft.com/office/powerpoint/2010/main" val="3999942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ema - Oransj">
    <p:spTree>
      <p:nvGrpSpPr>
        <p:cNvPr id="1" name=""/>
        <p:cNvGrpSpPr/>
        <p:nvPr/>
      </p:nvGrpSpPr>
      <p:grpSpPr>
        <a:xfrm>
          <a:off x="0" y="0"/>
          <a:ext cx="0" cy="0"/>
          <a:chOff x="0" y="0"/>
          <a:chExt cx="0" cy="0"/>
        </a:xfrm>
      </p:grpSpPr>
      <p:sp>
        <p:nvSpPr>
          <p:cNvPr id="5" name="Korde 4"/>
          <p:cNvSpPr/>
          <p:nvPr userDrawn="1"/>
        </p:nvSpPr>
        <p:spPr>
          <a:xfrm>
            <a:off x="8928100" y="120650"/>
            <a:ext cx="431800" cy="430213"/>
          </a:xfrm>
          <a:prstGeom prst="chord">
            <a:avLst>
              <a:gd name="adj1" fmla="val 5396205"/>
              <a:gd name="adj2" fmla="val 162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n-NO">
              <a:solidFill>
                <a:prstClr val="white"/>
              </a:solidFill>
            </a:endParaRPr>
          </a:p>
        </p:txBody>
      </p:sp>
      <p:sp>
        <p:nvSpPr>
          <p:cNvPr id="2" name="Tittel 1"/>
          <p:cNvSpPr>
            <a:spLocks noGrp="1"/>
          </p:cNvSpPr>
          <p:nvPr>
            <p:ph type="title"/>
          </p:nvPr>
        </p:nvSpPr>
        <p:spPr>
          <a:xfrm>
            <a:off x="457200" y="560572"/>
            <a:ext cx="8229600" cy="1143000"/>
          </a:xfrm>
        </p:spPr>
        <p:txBody>
          <a:bodyPr/>
          <a:lstStyle>
            <a:lvl1pPr algn="l">
              <a:defRPr/>
            </a:lvl1pPr>
          </a:lstStyle>
          <a:p>
            <a:r>
              <a:rPr lang="en-US" smtClean="0"/>
              <a:t>Click to edit Master title style</a:t>
            </a:r>
            <a:endParaRPr lang="nn-NO" dirty="0"/>
          </a:p>
        </p:txBody>
      </p:sp>
      <p:sp>
        <p:nvSpPr>
          <p:cNvPr id="3" name="Plassholder for innhold 2"/>
          <p:cNvSpPr>
            <a:spLocks noGrp="1"/>
          </p:cNvSpPr>
          <p:nvPr>
            <p:ph idx="1"/>
          </p:nvPr>
        </p:nvSpPr>
        <p:spPr>
          <a:xfrm>
            <a:off x="457200" y="2018146"/>
            <a:ext cx="8229600" cy="410801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n-NO" dirty="0"/>
          </a:p>
        </p:txBody>
      </p:sp>
      <p:sp>
        <p:nvSpPr>
          <p:cNvPr id="6" name="Plassholder for tekst 6"/>
          <p:cNvSpPr>
            <a:spLocks noGrp="1"/>
          </p:cNvSpPr>
          <p:nvPr>
            <p:ph type="body" sz="quarter" idx="10"/>
          </p:nvPr>
        </p:nvSpPr>
        <p:spPr>
          <a:xfrm>
            <a:off x="457200" y="152400"/>
            <a:ext cx="8419160" cy="398511"/>
          </a:xfrm>
        </p:spPr>
        <p:txBody>
          <a:bodyPr/>
          <a:lstStyle>
            <a:lvl1pPr marL="0" indent="0" algn="r">
              <a:buFontTx/>
              <a:buNone/>
              <a:defRPr lang="nb-NO" sz="1600" b="1" kern="1200" dirty="0" smtClean="0">
                <a:solidFill>
                  <a:schemeClr val="accent1"/>
                </a:solidFill>
                <a:latin typeface="Arial" charset="0"/>
                <a:ea typeface="Geneva" charset="0"/>
                <a:cs typeface="Arial" charset="0"/>
              </a:defRPr>
            </a:lvl1pPr>
          </a:lstStyle>
          <a:p>
            <a:pPr lvl="0"/>
            <a:r>
              <a:rPr lang="nb-NO" smtClean="0"/>
              <a:t>Klikk for å redigere tekststiler i malen</a:t>
            </a:r>
          </a:p>
        </p:txBody>
      </p:sp>
    </p:spTree>
    <p:extLst>
      <p:ext uri="{BB962C8B-B14F-4D97-AF65-F5344CB8AC3E}">
        <p14:creationId xmlns:p14="http://schemas.microsoft.com/office/powerpoint/2010/main" val="2665071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ema - lyseblå">
    <p:spTree>
      <p:nvGrpSpPr>
        <p:cNvPr id="1" name=""/>
        <p:cNvGrpSpPr/>
        <p:nvPr/>
      </p:nvGrpSpPr>
      <p:grpSpPr>
        <a:xfrm>
          <a:off x="0" y="0"/>
          <a:ext cx="0" cy="0"/>
          <a:chOff x="0" y="0"/>
          <a:chExt cx="0" cy="0"/>
        </a:xfrm>
      </p:grpSpPr>
      <p:sp>
        <p:nvSpPr>
          <p:cNvPr id="5" name="Korde 4"/>
          <p:cNvSpPr/>
          <p:nvPr userDrawn="1"/>
        </p:nvSpPr>
        <p:spPr>
          <a:xfrm>
            <a:off x="8928100" y="130175"/>
            <a:ext cx="431800" cy="430213"/>
          </a:xfrm>
          <a:prstGeom prst="chord">
            <a:avLst>
              <a:gd name="adj1" fmla="val 5396205"/>
              <a:gd name="adj2" fmla="val 1620000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n-NO" dirty="0">
              <a:solidFill>
                <a:srgbClr val="7ABBCB"/>
              </a:solidFill>
            </a:endParaRPr>
          </a:p>
        </p:txBody>
      </p:sp>
      <p:sp>
        <p:nvSpPr>
          <p:cNvPr id="2" name="Tittel 1"/>
          <p:cNvSpPr>
            <a:spLocks noGrp="1"/>
          </p:cNvSpPr>
          <p:nvPr>
            <p:ph type="title"/>
          </p:nvPr>
        </p:nvSpPr>
        <p:spPr>
          <a:xfrm>
            <a:off x="457200" y="560572"/>
            <a:ext cx="8229600" cy="1143000"/>
          </a:xfrm>
        </p:spPr>
        <p:txBody>
          <a:bodyPr/>
          <a:lstStyle>
            <a:lvl1pPr algn="l">
              <a:defRPr/>
            </a:lvl1pPr>
          </a:lstStyle>
          <a:p>
            <a:r>
              <a:rPr lang="en-US" smtClean="0"/>
              <a:t>Click to edit Master title style</a:t>
            </a:r>
            <a:endParaRPr lang="nn-NO" dirty="0"/>
          </a:p>
        </p:txBody>
      </p:sp>
      <p:sp>
        <p:nvSpPr>
          <p:cNvPr id="3" name="Plassholder for innhold 2"/>
          <p:cNvSpPr>
            <a:spLocks noGrp="1"/>
          </p:cNvSpPr>
          <p:nvPr>
            <p:ph idx="1"/>
          </p:nvPr>
        </p:nvSpPr>
        <p:spPr>
          <a:xfrm>
            <a:off x="457200" y="2018146"/>
            <a:ext cx="8229600" cy="410801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n-NO" dirty="0"/>
          </a:p>
        </p:txBody>
      </p:sp>
      <p:sp>
        <p:nvSpPr>
          <p:cNvPr id="6" name="Plassholder for tekst 6"/>
          <p:cNvSpPr>
            <a:spLocks noGrp="1"/>
          </p:cNvSpPr>
          <p:nvPr>
            <p:ph type="body" sz="quarter" idx="10"/>
          </p:nvPr>
        </p:nvSpPr>
        <p:spPr>
          <a:xfrm>
            <a:off x="457200" y="152400"/>
            <a:ext cx="8419160" cy="398511"/>
          </a:xfrm>
        </p:spPr>
        <p:txBody>
          <a:bodyPr/>
          <a:lstStyle>
            <a:lvl1pPr marL="0" indent="0" algn="r">
              <a:buFontTx/>
              <a:buNone/>
              <a:defRPr lang="nb-NO" sz="1600" b="1" kern="1200" dirty="0" smtClean="0">
                <a:solidFill>
                  <a:schemeClr val="bg2"/>
                </a:solidFill>
                <a:latin typeface="Arial" charset="0"/>
                <a:ea typeface="Geneva" charset="0"/>
                <a:cs typeface="Arial" charset="0"/>
              </a:defRPr>
            </a:lvl1pPr>
          </a:lstStyle>
          <a:p>
            <a:pPr lvl="0"/>
            <a:r>
              <a:rPr lang="nb-NO" smtClean="0"/>
              <a:t>Klikk for å redigere tekststiler i malen</a:t>
            </a:r>
          </a:p>
        </p:txBody>
      </p:sp>
    </p:spTree>
    <p:extLst>
      <p:ext uri="{BB962C8B-B14F-4D97-AF65-F5344CB8AC3E}">
        <p14:creationId xmlns:p14="http://schemas.microsoft.com/office/powerpoint/2010/main" val="2722178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71500" y="0"/>
            <a:ext cx="8067675" cy="561975"/>
          </a:xfrm>
          <a:prstGeom prst="rect">
            <a:avLst/>
          </a:prstGeom>
        </p:spPr>
        <p:txBody>
          <a:bodyPr anchor="ctr" anchorCtr="0"/>
          <a:lstStyle>
            <a:lvl1pPr algn="l">
              <a:defRPr sz="2400" b="1">
                <a:solidFill>
                  <a:schemeClr val="accent2"/>
                </a:solidFill>
                <a:latin typeface="Arial Narrow" pitchFamily="34" charset="0"/>
              </a:defRPr>
            </a:lvl1pPr>
          </a:lstStyle>
          <a:p>
            <a:r>
              <a:rPr lang="en-US" dirty="0" smtClean="0"/>
              <a:t>Click to edit Master title style</a:t>
            </a:r>
            <a:endParaRPr lang="en-GB" dirty="0"/>
          </a:p>
        </p:txBody>
      </p:sp>
      <p:sp>
        <p:nvSpPr>
          <p:cNvPr id="6" name="Text Placeholder 5"/>
          <p:cNvSpPr>
            <a:spLocks noGrp="1"/>
          </p:cNvSpPr>
          <p:nvPr>
            <p:ph type="body" sz="quarter" idx="10"/>
          </p:nvPr>
        </p:nvSpPr>
        <p:spPr>
          <a:xfrm>
            <a:off x="457200" y="627321"/>
            <a:ext cx="8210550" cy="706179"/>
          </a:xfrm>
          <a:prstGeom prst="rect">
            <a:avLst/>
          </a:prstGeom>
        </p:spPr>
        <p:txBody>
          <a:bodyPr/>
          <a:lstStyle>
            <a:lvl1pPr marL="0" indent="0" algn="ctr">
              <a:buNone/>
              <a:defRPr sz="1800">
                <a:solidFill>
                  <a:schemeClr val="accent2"/>
                </a:solidFill>
                <a:latin typeface="Arial" pitchFamily="34" charset="0"/>
                <a:cs typeface="Arial" pitchFamily="34" charset="0"/>
              </a:defRPr>
            </a:lvl1pPr>
          </a:lstStyle>
          <a:p>
            <a:pPr lvl="0"/>
            <a:r>
              <a:rPr lang="en-US" dirty="0" smtClean="0"/>
              <a:t>Click to edit Master text styles</a:t>
            </a:r>
          </a:p>
        </p:txBody>
      </p:sp>
      <p:sp>
        <p:nvSpPr>
          <p:cNvPr id="7" name="Text Placeholder 5"/>
          <p:cNvSpPr>
            <a:spLocks noGrp="1"/>
          </p:cNvSpPr>
          <p:nvPr>
            <p:ph type="body" sz="quarter" idx="11"/>
          </p:nvPr>
        </p:nvSpPr>
        <p:spPr>
          <a:xfrm>
            <a:off x="466725" y="6153150"/>
            <a:ext cx="8210550" cy="704850"/>
          </a:xfrm>
          <a:prstGeom prst="rect">
            <a:avLst/>
          </a:prstGeom>
        </p:spPr>
        <p:txBody>
          <a:bodyPr/>
          <a:lstStyle>
            <a:lvl1pPr marL="0" indent="0" algn="ctr">
              <a:buNone/>
              <a:defRPr sz="1400">
                <a:solidFill>
                  <a:schemeClr val="tx1"/>
                </a:solidFill>
                <a:latin typeface="Arial" pitchFamily="34" charset="0"/>
                <a:cs typeface="Arial"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1365500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990850"/>
            <a:ext cx="8229600" cy="1143000"/>
          </a:xfrm>
          <a:prstGeom prst="rect">
            <a:avLst/>
          </a:prstGeom>
        </p:spPr>
        <p:txBody>
          <a:bodyPr/>
          <a:lstStyle>
            <a:lvl1pPr>
              <a:defRPr b="1">
                <a:solidFill>
                  <a:schemeClr val="accent2"/>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523344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26453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O NOT US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693738" y="12700"/>
            <a:ext cx="81438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a:spcBef>
                <a:spcPct val="0"/>
              </a:spcBef>
              <a:spcAft>
                <a:spcPct val="0"/>
              </a:spcAft>
            </a:pPr>
            <a:r>
              <a:rPr lang="en-AU" sz="2400" b="1" dirty="0" smtClean="0">
                <a:solidFill>
                  <a:srgbClr val="333399"/>
                </a:solidFill>
                <a:latin typeface="Arial Narrow" pitchFamily="34" charset="0"/>
                <a:ea typeface="ＭＳ Ｐゴシック" pitchFamily="34" charset="-128"/>
              </a:rPr>
              <a:t>Title</a:t>
            </a:r>
            <a:endParaRPr lang="en-GB" sz="2400" b="1" baseline="-25000" dirty="0">
              <a:solidFill>
                <a:srgbClr val="333399"/>
              </a:solidFill>
              <a:latin typeface="Arial Narrow" pitchFamily="34" charset="0"/>
              <a:ea typeface="ＭＳ Ｐゴシック" pitchFamily="34" charset="-128"/>
            </a:endParaRPr>
          </a:p>
        </p:txBody>
      </p:sp>
      <p:sp>
        <p:nvSpPr>
          <p:cNvPr id="5" name="TextBox 3"/>
          <p:cNvSpPr txBox="1">
            <a:spLocks noChangeArrowheads="1"/>
          </p:cNvSpPr>
          <p:nvPr userDrawn="1"/>
        </p:nvSpPr>
        <p:spPr bwMode="auto">
          <a:xfrm>
            <a:off x="292100" y="698500"/>
            <a:ext cx="86741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800" dirty="0" smtClean="0">
                <a:solidFill>
                  <a:srgbClr val="000090"/>
                </a:solidFill>
              </a:rPr>
              <a:t>Notes LARGE</a:t>
            </a:r>
            <a:endParaRPr lang="en-US" sz="1800" dirty="0">
              <a:solidFill>
                <a:srgbClr val="000090"/>
              </a:solidFill>
            </a:endParaRPr>
          </a:p>
          <a:p>
            <a:pPr algn="ctr" eaLnBrk="1" fontAlgn="base" hangingPunct="1">
              <a:spcBef>
                <a:spcPct val="0"/>
              </a:spcBef>
              <a:spcAft>
                <a:spcPct val="0"/>
              </a:spcAft>
            </a:pPr>
            <a:r>
              <a:rPr lang="en-US" sz="1800" dirty="0">
                <a:solidFill>
                  <a:srgbClr val="000090"/>
                </a:solidFill>
              </a:rPr>
              <a:t> </a:t>
            </a:r>
          </a:p>
        </p:txBody>
      </p:sp>
      <p:sp>
        <p:nvSpPr>
          <p:cNvPr id="6" name="TextBox 3"/>
          <p:cNvSpPr txBox="1">
            <a:spLocks noChangeArrowheads="1"/>
          </p:cNvSpPr>
          <p:nvPr userDrawn="1"/>
        </p:nvSpPr>
        <p:spPr bwMode="auto">
          <a:xfrm>
            <a:off x="292100" y="6223000"/>
            <a:ext cx="86741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400" dirty="0" smtClean="0">
                <a:solidFill>
                  <a:srgbClr val="000000"/>
                </a:solidFill>
              </a:rPr>
              <a:t>Notes SMALL</a:t>
            </a:r>
            <a:endParaRPr lang="en-US" sz="1400" dirty="0">
              <a:solidFill>
                <a:srgbClr val="000000"/>
              </a:solidFill>
            </a:endParaRPr>
          </a:p>
          <a:p>
            <a:pPr algn="ctr" eaLnBrk="1" fontAlgn="base" hangingPunct="1">
              <a:spcBef>
                <a:spcPct val="0"/>
              </a:spcBef>
              <a:spcAft>
                <a:spcPct val="0"/>
              </a:spcAft>
            </a:pPr>
            <a:r>
              <a:rPr lang="en-US" sz="1400" dirty="0">
                <a:solidFill>
                  <a:srgbClr val="000000"/>
                </a:solidFill>
              </a:rPr>
              <a:t> </a:t>
            </a:r>
          </a:p>
        </p:txBody>
      </p:sp>
    </p:spTree>
    <p:extLst>
      <p:ext uri="{BB962C8B-B14F-4D97-AF65-F5344CB8AC3E}">
        <p14:creationId xmlns:p14="http://schemas.microsoft.com/office/powerpoint/2010/main" val="1658315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71500" y="0"/>
            <a:ext cx="8067675" cy="561975"/>
          </a:xfrm>
          <a:prstGeom prst="rect">
            <a:avLst/>
          </a:prstGeom>
        </p:spPr>
        <p:txBody>
          <a:bodyPr anchor="ctr" anchorCtr="0"/>
          <a:lstStyle>
            <a:lvl1pPr algn="l">
              <a:defRPr sz="2400" b="1">
                <a:solidFill>
                  <a:schemeClr val="accent2"/>
                </a:solidFill>
                <a:latin typeface="Arial Narrow" pitchFamily="34" charset="0"/>
              </a:defRPr>
            </a:lvl1pPr>
          </a:lstStyle>
          <a:p>
            <a:r>
              <a:rPr lang="en-US" dirty="0" smtClean="0"/>
              <a:t>Click to edit Master title style</a:t>
            </a:r>
            <a:endParaRPr lang="en-GB" dirty="0"/>
          </a:p>
        </p:txBody>
      </p:sp>
      <p:sp>
        <p:nvSpPr>
          <p:cNvPr id="6" name="Text Placeholder 5"/>
          <p:cNvSpPr>
            <a:spLocks noGrp="1"/>
          </p:cNvSpPr>
          <p:nvPr>
            <p:ph type="body" sz="quarter" idx="10"/>
          </p:nvPr>
        </p:nvSpPr>
        <p:spPr>
          <a:xfrm>
            <a:off x="457200" y="627321"/>
            <a:ext cx="8210550" cy="706179"/>
          </a:xfrm>
          <a:prstGeom prst="rect">
            <a:avLst/>
          </a:prstGeom>
        </p:spPr>
        <p:txBody>
          <a:bodyPr/>
          <a:lstStyle>
            <a:lvl1pPr marL="0" indent="0" algn="ctr">
              <a:buNone/>
              <a:defRPr sz="1800">
                <a:solidFill>
                  <a:schemeClr val="accent2"/>
                </a:solidFill>
                <a:latin typeface="Arial" pitchFamily="34" charset="0"/>
                <a:cs typeface="Arial" pitchFamily="34" charset="0"/>
              </a:defRPr>
            </a:lvl1pPr>
          </a:lstStyle>
          <a:p>
            <a:pPr lvl="0"/>
            <a:r>
              <a:rPr lang="en-US" dirty="0" smtClean="0"/>
              <a:t>Click to edit Master text styles</a:t>
            </a:r>
          </a:p>
        </p:txBody>
      </p:sp>
      <p:sp>
        <p:nvSpPr>
          <p:cNvPr id="7" name="Text Placeholder 5"/>
          <p:cNvSpPr>
            <a:spLocks noGrp="1"/>
          </p:cNvSpPr>
          <p:nvPr>
            <p:ph type="body" sz="quarter" idx="11"/>
          </p:nvPr>
        </p:nvSpPr>
        <p:spPr>
          <a:xfrm>
            <a:off x="466725" y="6153150"/>
            <a:ext cx="8210550" cy="704850"/>
          </a:xfrm>
          <a:prstGeom prst="rect">
            <a:avLst/>
          </a:prstGeom>
        </p:spPr>
        <p:txBody>
          <a:bodyPr/>
          <a:lstStyle>
            <a:lvl1pPr marL="0" indent="0" algn="ctr">
              <a:buNone/>
              <a:defRPr sz="1400">
                <a:solidFill>
                  <a:schemeClr val="tx1"/>
                </a:solidFill>
                <a:latin typeface="Arial" pitchFamily="34" charset="0"/>
                <a:cs typeface="Arial"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866846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tel og innhold - Uten punkt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lgn="l">
              <a:defRPr/>
            </a:lvl1pPr>
          </a:lstStyle>
          <a:p>
            <a:r>
              <a:rPr lang="en-US" smtClean="0"/>
              <a:t>Click to edit Master title style</a:t>
            </a:r>
            <a:endParaRPr lang="nn-NO" dirty="0"/>
          </a:p>
        </p:txBody>
      </p:sp>
      <p:sp>
        <p:nvSpPr>
          <p:cNvPr id="3" name="Plassholder for innhold 2"/>
          <p:cNvSpPr>
            <a:spLocks noGrp="1"/>
          </p:cNvSpPr>
          <p:nvPr>
            <p:ph idx="1"/>
          </p:nvPr>
        </p:nvSpPr>
        <p:spPr/>
        <p:txBody>
          <a:bodyPr/>
          <a:lstStyle>
            <a:lvl1pPr marL="0" indent="0">
              <a:spcBef>
                <a:spcPts val="0"/>
              </a:spcBef>
              <a:buNone/>
              <a:defRPr/>
            </a:lvl1pPr>
          </a:lstStyle>
          <a:p>
            <a:pPr lvl="0"/>
            <a:r>
              <a:rPr lang="en-US" smtClean="0"/>
              <a:t>Click to edit Master text styles</a:t>
            </a:r>
          </a:p>
        </p:txBody>
      </p:sp>
    </p:spTree>
    <p:extLst>
      <p:ext uri="{BB962C8B-B14F-4D97-AF65-F5344CB8AC3E}">
        <p14:creationId xmlns:p14="http://schemas.microsoft.com/office/powerpoint/2010/main" val="8339786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990850"/>
            <a:ext cx="8229600" cy="1143000"/>
          </a:xfrm>
          <a:prstGeom prst="rect">
            <a:avLst/>
          </a:prstGeom>
        </p:spPr>
        <p:txBody>
          <a:bodyPr/>
          <a:lstStyle>
            <a:lvl1pPr>
              <a:defRPr b="1">
                <a:solidFill>
                  <a:schemeClr val="accent2"/>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47209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09989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O NOT US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693738" y="12700"/>
            <a:ext cx="81438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a:spcBef>
                <a:spcPct val="0"/>
              </a:spcBef>
              <a:spcAft>
                <a:spcPct val="0"/>
              </a:spcAft>
            </a:pPr>
            <a:r>
              <a:rPr lang="en-AU" sz="2400" b="1" dirty="0" smtClean="0">
                <a:solidFill>
                  <a:srgbClr val="333399"/>
                </a:solidFill>
                <a:latin typeface="Arial Narrow" pitchFamily="34" charset="0"/>
                <a:ea typeface="ＭＳ Ｐゴシック" pitchFamily="34" charset="-128"/>
              </a:rPr>
              <a:t>Title</a:t>
            </a:r>
            <a:endParaRPr lang="en-GB" sz="2400" b="1" baseline="-25000" dirty="0">
              <a:solidFill>
                <a:srgbClr val="333399"/>
              </a:solidFill>
              <a:latin typeface="Arial Narrow" pitchFamily="34" charset="0"/>
              <a:ea typeface="ＭＳ Ｐゴシック" pitchFamily="34" charset="-128"/>
            </a:endParaRPr>
          </a:p>
        </p:txBody>
      </p:sp>
      <p:sp>
        <p:nvSpPr>
          <p:cNvPr id="5" name="TextBox 3"/>
          <p:cNvSpPr txBox="1">
            <a:spLocks noChangeArrowheads="1"/>
          </p:cNvSpPr>
          <p:nvPr userDrawn="1"/>
        </p:nvSpPr>
        <p:spPr bwMode="auto">
          <a:xfrm>
            <a:off x="292100" y="698500"/>
            <a:ext cx="86741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800" dirty="0" smtClean="0">
                <a:solidFill>
                  <a:srgbClr val="000090"/>
                </a:solidFill>
              </a:rPr>
              <a:t>Notes LARGE</a:t>
            </a:r>
            <a:endParaRPr lang="en-US" sz="1800" dirty="0">
              <a:solidFill>
                <a:srgbClr val="000090"/>
              </a:solidFill>
            </a:endParaRPr>
          </a:p>
          <a:p>
            <a:pPr algn="ctr" eaLnBrk="1" fontAlgn="base" hangingPunct="1">
              <a:spcBef>
                <a:spcPct val="0"/>
              </a:spcBef>
              <a:spcAft>
                <a:spcPct val="0"/>
              </a:spcAft>
            </a:pPr>
            <a:r>
              <a:rPr lang="en-US" sz="1800" dirty="0">
                <a:solidFill>
                  <a:srgbClr val="000090"/>
                </a:solidFill>
              </a:rPr>
              <a:t> </a:t>
            </a:r>
          </a:p>
        </p:txBody>
      </p:sp>
      <p:sp>
        <p:nvSpPr>
          <p:cNvPr id="6" name="TextBox 3"/>
          <p:cNvSpPr txBox="1">
            <a:spLocks noChangeArrowheads="1"/>
          </p:cNvSpPr>
          <p:nvPr userDrawn="1"/>
        </p:nvSpPr>
        <p:spPr bwMode="auto">
          <a:xfrm>
            <a:off x="292100" y="6223000"/>
            <a:ext cx="86741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400" dirty="0" smtClean="0">
                <a:solidFill>
                  <a:srgbClr val="000000"/>
                </a:solidFill>
              </a:rPr>
              <a:t>Notes SMALL</a:t>
            </a:r>
            <a:endParaRPr lang="en-US" sz="1400" dirty="0">
              <a:solidFill>
                <a:srgbClr val="000000"/>
              </a:solidFill>
            </a:endParaRPr>
          </a:p>
          <a:p>
            <a:pPr algn="ctr" eaLnBrk="1" fontAlgn="base" hangingPunct="1">
              <a:spcBef>
                <a:spcPct val="0"/>
              </a:spcBef>
              <a:spcAft>
                <a:spcPct val="0"/>
              </a:spcAft>
            </a:pPr>
            <a:r>
              <a:rPr lang="en-US" sz="1400" dirty="0">
                <a:solidFill>
                  <a:srgbClr val="000000"/>
                </a:solidFill>
              </a:rPr>
              <a:t> </a:t>
            </a:r>
          </a:p>
        </p:txBody>
      </p:sp>
    </p:spTree>
    <p:extLst>
      <p:ext uri="{BB962C8B-B14F-4D97-AF65-F5344CB8AC3E}">
        <p14:creationId xmlns:p14="http://schemas.microsoft.com/office/powerpoint/2010/main" val="1100461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Bilde og tittel">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n-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Plassholder for innhold 3"/>
          <p:cNvSpPr>
            <a:spLocks noGrp="1"/>
          </p:cNvSpPr>
          <p:nvPr>
            <p:ph sz="half" idx="10"/>
          </p:nvPr>
        </p:nvSpPr>
        <p:spPr>
          <a:xfrm>
            <a:off x="0" y="0"/>
            <a:ext cx="9144000" cy="2225615"/>
          </a:xfrm>
        </p:spPr>
        <p:txBody>
          <a:bodyPr anchor="ctr"/>
          <a:lstStyle>
            <a:lvl1pPr marL="0" indent="0" algn="ctr">
              <a:spcBef>
                <a:spcPts val="0"/>
              </a:spcBef>
              <a:buNone/>
              <a:defRPr sz="2800" baseline="0"/>
            </a:lvl1pPr>
            <a:lvl2pPr>
              <a:buNone/>
              <a:defRPr sz="2400"/>
            </a:lvl2pPr>
            <a:lvl3pPr>
              <a:buNone/>
              <a:defRPr sz="2000"/>
            </a:lvl3pPr>
            <a:lvl4pPr>
              <a:buNone/>
              <a:defRPr sz="1800"/>
            </a:lvl4pPr>
            <a:lvl5pPr>
              <a:buNone/>
              <a:defRPr sz="1800"/>
            </a:lvl5pPr>
            <a:lvl6pPr>
              <a:defRPr sz="1800"/>
            </a:lvl6pPr>
            <a:lvl7pPr>
              <a:defRPr sz="1800"/>
            </a:lvl7pPr>
            <a:lvl8pPr>
              <a:defRPr sz="1800"/>
            </a:lvl8pPr>
            <a:lvl9pPr>
              <a:defRPr sz="1800"/>
            </a:lvl9pPr>
          </a:lstStyle>
          <a:p>
            <a:pPr lvl="0"/>
            <a:r>
              <a:rPr lang="en-US" smtClean="0"/>
              <a:t>Click to edit Master text styles</a:t>
            </a:r>
          </a:p>
        </p:txBody>
      </p:sp>
    </p:spTree>
    <p:extLst>
      <p:ext uri="{BB962C8B-B14F-4D97-AF65-F5344CB8AC3E}">
        <p14:creationId xmlns:p14="http://schemas.microsoft.com/office/powerpoint/2010/main" val="3329084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ema - gult">
    <p:spTree>
      <p:nvGrpSpPr>
        <p:cNvPr id="1" name=""/>
        <p:cNvGrpSpPr/>
        <p:nvPr/>
      </p:nvGrpSpPr>
      <p:grpSpPr>
        <a:xfrm>
          <a:off x="0" y="0"/>
          <a:ext cx="0" cy="0"/>
          <a:chOff x="0" y="0"/>
          <a:chExt cx="0" cy="0"/>
        </a:xfrm>
      </p:grpSpPr>
      <p:sp>
        <p:nvSpPr>
          <p:cNvPr id="5" name="Korde 4"/>
          <p:cNvSpPr/>
          <p:nvPr/>
        </p:nvSpPr>
        <p:spPr>
          <a:xfrm>
            <a:off x="8928100" y="120650"/>
            <a:ext cx="431800" cy="430213"/>
          </a:xfrm>
          <a:prstGeom prst="chord">
            <a:avLst>
              <a:gd name="adj1" fmla="val 5396205"/>
              <a:gd name="adj2" fmla="val 16200000"/>
            </a:avLst>
          </a:prstGeom>
          <a:solidFill>
            <a:srgbClr val="D4C35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n-NO">
              <a:solidFill>
                <a:prstClr val="white"/>
              </a:solidFill>
            </a:endParaRPr>
          </a:p>
        </p:txBody>
      </p:sp>
      <p:sp>
        <p:nvSpPr>
          <p:cNvPr id="2" name="Tittel 1"/>
          <p:cNvSpPr>
            <a:spLocks noGrp="1"/>
          </p:cNvSpPr>
          <p:nvPr>
            <p:ph type="title"/>
          </p:nvPr>
        </p:nvSpPr>
        <p:spPr>
          <a:xfrm>
            <a:off x="457200" y="560572"/>
            <a:ext cx="8229600" cy="1143000"/>
          </a:xfrm>
        </p:spPr>
        <p:txBody>
          <a:bodyPr/>
          <a:lstStyle>
            <a:lvl1pPr algn="l">
              <a:defRPr/>
            </a:lvl1pPr>
          </a:lstStyle>
          <a:p>
            <a:r>
              <a:rPr lang="en-US" smtClean="0"/>
              <a:t>Click to edit Master title style</a:t>
            </a:r>
            <a:endParaRPr lang="nn-NO" dirty="0"/>
          </a:p>
        </p:txBody>
      </p:sp>
      <p:sp>
        <p:nvSpPr>
          <p:cNvPr id="3" name="Plassholder for innhold 2"/>
          <p:cNvSpPr>
            <a:spLocks noGrp="1"/>
          </p:cNvSpPr>
          <p:nvPr>
            <p:ph idx="1"/>
          </p:nvPr>
        </p:nvSpPr>
        <p:spPr>
          <a:xfrm>
            <a:off x="457200" y="2018146"/>
            <a:ext cx="8229600" cy="410801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n-NO" dirty="0"/>
          </a:p>
        </p:txBody>
      </p:sp>
      <p:sp>
        <p:nvSpPr>
          <p:cNvPr id="7" name="Plassholder for tekst 6"/>
          <p:cNvSpPr>
            <a:spLocks noGrp="1"/>
          </p:cNvSpPr>
          <p:nvPr>
            <p:ph type="body" sz="quarter" idx="10"/>
          </p:nvPr>
        </p:nvSpPr>
        <p:spPr>
          <a:xfrm>
            <a:off x="457200" y="152400"/>
            <a:ext cx="8419160" cy="398511"/>
          </a:xfrm>
        </p:spPr>
        <p:txBody>
          <a:bodyPr/>
          <a:lstStyle>
            <a:lvl1pPr marL="0" indent="0" algn="r">
              <a:buFontTx/>
              <a:buNone/>
              <a:defRPr lang="nb-NO" sz="1600" b="1" kern="1200" dirty="0" smtClean="0">
                <a:solidFill>
                  <a:schemeClr val="accent2"/>
                </a:solidFill>
                <a:latin typeface="Arial" charset="0"/>
                <a:ea typeface="Geneva" charset="0"/>
                <a:cs typeface="Arial" charset="0"/>
              </a:defRPr>
            </a:lvl1pPr>
          </a:lstStyle>
          <a:p>
            <a:pPr lvl="0"/>
            <a:r>
              <a:rPr lang="en-US" smtClean="0"/>
              <a:t>Click to edit Master text styles</a:t>
            </a:r>
          </a:p>
        </p:txBody>
      </p:sp>
      <p:sp>
        <p:nvSpPr>
          <p:cNvPr id="6" name="Korde 4"/>
          <p:cNvSpPr/>
          <p:nvPr userDrawn="1"/>
        </p:nvSpPr>
        <p:spPr>
          <a:xfrm>
            <a:off x="8928100" y="120650"/>
            <a:ext cx="431800" cy="430213"/>
          </a:xfrm>
          <a:prstGeom prst="chord">
            <a:avLst>
              <a:gd name="adj1" fmla="val 5396205"/>
              <a:gd name="adj2" fmla="val 16200000"/>
            </a:avLst>
          </a:prstGeom>
          <a:solidFill>
            <a:srgbClr val="D4C35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n-NO">
              <a:solidFill>
                <a:prstClr val="white"/>
              </a:solidFill>
            </a:endParaRPr>
          </a:p>
        </p:txBody>
      </p:sp>
    </p:spTree>
    <p:extLst>
      <p:ext uri="{BB962C8B-B14F-4D97-AF65-F5344CB8AC3E}">
        <p14:creationId xmlns:p14="http://schemas.microsoft.com/office/powerpoint/2010/main" val="32156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ema - Oransj">
    <p:spTree>
      <p:nvGrpSpPr>
        <p:cNvPr id="1" name=""/>
        <p:cNvGrpSpPr/>
        <p:nvPr/>
      </p:nvGrpSpPr>
      <p:grpSpPr>
        <a:xfrm>
          <a:off x="0" y="0"/>
          <a:ext cx="0" cy="0"/>
          <a:chOff x="0" y="0"/>
          <a:chExt cx="0" cy="0"/>
        </a:xfrm>
      </p:grpSpPr>
      <p:sp>
        <p:nvSpPr>
          <p:cNvPr id="5" name="Korde 4"/>
          <p:cNvSpPr/>
          <p:nvPr/>
        </p:nvSpPr>
        <p:spPr>
          <a:xfrm>
            <a:off x="8928100" y="120650"/>
            <a:ext cx="431800" cy="430213"/>
          </a:xfrm>
          <a:prstGeom prst="chord">
            <a:avLst>
              <a:gd name="adj1" fmla="val 5396205"/>
              <a:gd name="adj2" fmla="val 162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n-NO">
              <a:solidFill>
                <a:prstClr val="white"/>
              </a:solidFill>
            </a:endParaRPr>
          </a:p>
        </p:txBody>
      </p:sp>
      <p:sp>
        <p:nvSpPr>
          <p:cNvPr id="2" name="Tittel 1"/>
          <p:cNvSpPr>
            <a:spLocks noGrp="1"/>
          </p:cNvSpPr>
          <p:nvPr>
            <p:ph type="title"/>
          </p:nvPr>
        </p:nvSpPr>
        <p:spPr>
          <a:xfrm>
            <a:off x="457200" y="560572"/>
            <a:ext cx="8229600" cy="1143000"/>
          </a:xfrm>
        </p:spPr>
        <p:txBody>
          <a:bodyPr/>
          <a:lstStyle>
            <a:lvl1pPr algn="l">
              <a:defRPr/>
            </a:lvl1pPr>
          </a:lstStyle>
          <a:p>
            <a:r>
              <a:rPr lang="en-US" smtClean="0"/>
              <a:t>Click to edit Master title style</a:t>
            </a:r>
            <a:endParaRPr lang="nn-NO" dirty="0"/>
          </a:p>
        </p:txBody>
      </p:sp>
      <p:sp>
        <p:nvSpPr>
          <p:cNvPr id="3" name="Plassholder for innhold 2"/>
          <p:cNvSpPr>
            <a:spLocks noGrp="1"/>
          </p:cNvSpPr>
          <p:nvPr>
            <p:ph idx="1"/>
          </p:nvPr>
        </p:nvSpPr>
        <p:spPr>
          <a:xfrm>
            <a:off x="457200" y="2018146"/>
            <a:ext cx="8229600" cy="410801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n-NO" dirty="0"/>
          </a:p>
        </p:txBody>
      </p:sp>
      <p:sp>
        <p:nvSpPr>
          <p:cNvPr id="6" name="Plassholder for tekst 6"/>
          <p:cNvSpPr>
            <a:spLocks noGrp="1"/>
          </p:cNvSpPr>
          <p:nvPr>
            <p:ph type="body" sz="quarter" idx="10"/>
          </p:nvPr>
        </p:nvSpPr>
        <p:spPr>
          <a:xfrm>
            <a:off x="457200" y="152400"/>
            <a:ext cx="8419160" cy="398511"/>
          </a:xfrm>
        </p:spPr>
        <p:txBody>
          <a:bodyPr/>
          <a:lstStyle>
            <a:lvl1pPr marL="0" indent="0" algn="r">
              <a:buFontTx/>
              <a:buNone/>
              <a:defRPr lang="nb-NO" sz="1600" b="1" kern="1200" dirty="0" smtClean="0">
                <a:solidFill>
                  <a:schemeClr val="accent1"/>
                </a:solidFill>
                <a:latin typeface="Arial" charset="0"/>
                <a:ea typeface="Geneva" charset="0"/>
                <a:cs typeface="Arial" charset="0"/>
              </a:defRPr>
            </a:lvl1pPr>
          </a:lstStyle>
          <a:p>
            <a:pPr lvl="0"/>
            <a:r>
              <a:rPr lang="en-US" smtClean="0"/>
              <a:t>Click to edit Master text styles</a:t>
            </a:r>
          </a:p>
        </p:txBody>
      </p:sp>
      <p:sp>
        <p:nvSpPr>
          <p:cNvPr id="7" name="Korde 4"/>
          <p:cNvSpPr/>
          <p:nvPr userDrawn="1"/>
        </p:nvSpPr>
        <p:spPr>
          <a:xfrm>
            <a:off x="8928100" y="120650"/>
            <a:ext cx="431800" cy="430213"/>
          </a:xfrm>
          <a:prstGeom prst="chord">
            <a:avLst>
              <a:gd name="adj1" fmla="val 5396205"/>
              <a:gd name="adj2" fmla="val 162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n-NO">
              <a:solidFill>
                <a:prstClr val="white"/>
              </a:solidFill>
            </a:endParaRPr>
          </a:p>
        </p:txBody>
      </p:sp>
    </p:spTree>
    <p:extLst>
      <p:ext uri="{BB962C8B-B14F-4D97-AF65-F5344CB8AC3E}">
        <p14:creationId xmlns:p14="http://schemas.microsoft.com/office/powerpoint/2010/main" val="898045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ema - lyseblå">
    <p:spTree>
      <p:nvGrpSpPr>
        <p:cNvPr id="1" name=""/>
        <p:cNvGrpSpPr/>
        <p:nvPr/>
      </p:nvGrpSpPr>
      <p:grpSpPr>
        <a:xfrm>
          <a:off x="0" y="0"/>
          <a:ext cx="0" cy="0"/>
          <a:chOff x="0" y="0"/>
          <a:chExt cx="0" cy="0"/>
        </a:xfrm>
      </p:grpSpPr>
      <p:sp>
        <p:nvSpPr>
          <p:cNvPr id="5" name="Korde 4"/>
          <p:cNvSpPr/>
          <p:nvPr/>
        </p:nvSpPr>
        <p:spPr>
          <a:xfrm>
            <a:off x="8928100" y="130175"/>
            <a:ext cx="431800" cy="430213"/>
          </a:xfrm>
          <a:prstGeom prst="chord">
            <a:avLst>
              <a:gd name="adj1" fmla="val 5396205"/>
              <a:gd name="adj2" fmla="val 1620000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n-NO" dirty="0">
              <a:solidFill>
                <a:srgbClr val="7ABBCB"/>
              </a:solidFill>
            </a:endParaRPr>
          </a:p>
        </p:txBody>
      </p:sp>
      <p:sp>
        <p:nvSpPr>
          <p:cNvPr id="2" name="Tittel 1"/>
          <p:cNvSpPr>
            <a:spLocks noGrp="1"/>
          </p:cNvSpPr>
          <p:nvPr>
            <p:ph type="title"/>
          </p:nvPr>
        </p:nvSpPr>
        <p:spPr>
          <a:xfrm>
            <a:off x="457200" y="560572"/>
            <a:ext cx="8229600" cy="1143000"/>
          </a:xfrm>
        </p:spPr>
        <p:txBody>
          <a:bodyPr/>
          <a:lstStyle>
            <a:lvl1pPr algn="l">
              <a:defRPr/>
            </a:lvl1pPr>
          </a:lstStyle>
          <a:p>
            <a:r>
              <a:rPr lang="en-US" smtClean="0"/>
              <a:t>Click to edit Master title style</a:t>
            </a:r>
            <a:endParaRPr lang="nn-NO" dirty="0"/>
          </a:p>
        </p:txBody>
      </p:sp>
      <p:sp>
        <p:nvSpPr>
          <p:cNvPr id="3" name="Plassholder for innhold 2"/>
          <p:cNvSpPr>
            <a:spLocks noGrp="1"/>
          </p:cNvSpPr>
          <p:nvPr>
            <p:ph idx="1"/>
          </p:nvPr>
        </p:nvSpPr>
        <p:spPr>
          <a:xfrm>
            <a:off x="457200" y="2018146"/>
            <a:ext cx="8229600" cy="410801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n-NO" dirty="0"/>
          </a:p>
        </p:txBody>
      </p:sp>
      <p:sp>
        <p:nvSpPr>
          <p:cNvPr id="6" name="Plassholder for tekst 6"/>
          <p:cNvSpPr>
            <a:spLocks noGrp="1"/>
          </p:cNvSpPr>
          <p:nvPr>
            <p:ph type="body" sz="quarter" idx="10"/>
          </p:nvPr>
        </p:nvSpPr>
        <p:spPr>
          <a:xfrm>
            <a:off x="457200" y="152400"/>
            <a:ext cx="8419160" cy="398511"/>
          </a:xfrm>
        </p:spPr>
        <p:txBody>
          <a:bodyPr/>
          <a:lstStyle>
            <a:lvl1pPr marL="0" indent="0" algn="r">
              <a:buFontTx/>
              <a:buNone/>
              <a:defRPr lang="nb-NO" sz="1600" b="1" kern="1200" dirty="0" smtClean="0">
                <a:solidFill>
                  <a:schemeClr val="bg2"/>
                </a:solidFill>
                <a:latin typeface="Arial" charset="0"/>
                <a:ea typeface="Geneva" charset="0"/>
                <a:cs typeface="Arial" charset="0"/>
              </a:defRPr>
            </a:lvl1pPr>
          </a:lstStyle>
          <a:p>
            <a:pPr lvl="0"/>
            <a:r>
              <a:rPr lang="en-US" smtClean="0"/>
              <a:t>Click to edit Master text styles</a:t>
            </a:r>
          </a:p>
        </p:txBody>
      </p:sp>
      <p:sp>
        <p:nvSpPr>
          <p:cNvPr id="7" name="Korde 4"/>
          <p:cNvSpPr/>
          <p:nvPr userDrawn="1"/>
        </p:nvSpPr>
        <p:spPr>
          <a:xfrm>
            <a:off x="8928100" y="130175"/>
            <a:ext cx="431800" cy="430213"/>
          </a:xfrm>
          <a:prstGeom prst="chord">
            <a:avLst>
              <a:gd name="adj1" fmla="val 5396205"/>
              <a:gd name="adj2" fmla="val 1620000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n-NO" dirty="0">
              <a:solidFill>
                <a:srgbClr val="7ABBCB"/>
              </a:solidFill>
            </a:endParaRPr>
          </a:p>
        </p:txBody>
      </p:sp>
    </p:spTree>
    <p:extLst>
      <p:ext uri="{BB962C8B-B14F-4D97-AF65-F5344CB8AC3E}">
        <p14:creationId xmlns:p14="http://schemas.microsoft.com/office/powerpoint/2010/main" val="3395179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en-US" smtClean="0"/>
              <a:t>Click to edit Master title style</a:t>
            </a:r>
            <a:endParaRPr lang="nn-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n-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n-NO"/>
          </a:p>
        </p:txBody>
      </p:sp>
    </p:spTree>
    <p:extLst>
      <p:ext uri="{BB962C8B-B14F-4D97-AF65-F5344CB8AC3E}">
        <p14:creationId xmlns:p14="http://schemas.microsoft.com/office/powerpoint/2010/main" val="3256719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smtClean="0"/>
              <a:t>Click to edit Master title style</a:t>
            </a:r>
            <a:endParaRPr lang="nn-NO"/>
          </a:p>
        </p:txBody>
      </p:sp>
    </p:spTree>
    <p:extLst>
      <p:ext uri="{BB962C8B-B14F-4D97-AF65-F5344CB8AC3E}">
        <p14:creationId xmlns:p14="http://schemas.microsoft.com/office/powerpoint/2010/main" val="957612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9316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4.jpeg"/><Relationship Id="rId5" Type="http://schemas.openxmlformats.org/officeDocument/2006/relationships/theme" Target="../theme/theme2.xml"/><Relationship Id="rId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4.jpeg"/><Relationship Id="rId5" Type="http://schemas.openxmlformats.org/officeDocument/2006/relationships/theme" Target="../theme/theme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Plassholder for tit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Klikk for å redigere tittelstil</a:t>
            </a:r>
            <a:endParaRPr lang="nn-NO" smtClean="0"/>
          </a:p>
        </p:txBody>
      </p:sp>
      <p:sp>
        <p:nvSpPr>
          <p:cNvPr id="2051" name="Plassholder for teks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err="1" smtClean="0"/>
              <a:t>Klikk</a:t>
            </a:r>
            <a:r>
              <a:rPr lang="en-US" dirty="0" smtClean="0"/>
              <a:t> for å </a:t>
            </a:r>
            <a:r>
              <a:rPr lang="en-US" dirty="0" err="1" smtClean="0"/>
              <a:t>redigere</a:t>
            </a:r>
            <a:r>
              <a:rPr lang="en-US" dirty="0" smtClean="0"/>
              <a:t> </a:t>
            </a:r>
            <a:r>
              <a:rPr lang="en-US" dirty="0" err="1" smtClean="0"/>
              <a:t>tekststiler</a:t>
            </a:r>
            <a:r>
              <a:rPr lang="en-US" dirty="0" smtClean="0"/>
              <a:t> </a:t>
            </a:r>
            <a:r>
              <a:rPr lang="en-US" dirty="0" err="1" smtClean="0"/>
              <a:t>i</a:t>
            </a:r>
            <a:r>
              <a:rPr lang="en-US" dirty="0" smtClean="0"/>
              <a:t> </a:t>
            </a:r>
            <a:r>
              <a:rPr lang="en-US" dirty="0" err="1" smtClean="0"/>
              <a:t>malen</a:t>
            </a:r>
            <a:endParaRPr lang="en-US" dirty="0" smtClean="0"/>
          </a:p>
          <a:p>
            <a:pPr lvl="1"/>
            <a:r>
              <a:rPr lang="en-US" dirty="0" smtClean="0"/>
              <a:t>Andre </a:t>
            </a:r>
            <a:r>
              <a:rPr lang="en-US" dirty="0" err="1" smtClean="0"/>
              <a:t>nivå</a:t>
            </a:r>
            <a:endParaRPr lang="en-US" dirty="0" smtClean="0"/>
          </a:p>
          <a:p>
            <a:pPr lvl="2"/>
            <a:r>
              <a:rPr lang="en-US" dirty="0" err="1" smtClean="0"/>
              <a:t>Tredje</a:t>
            </a:r>
            <a:r>
              <a:rPr lang="en-US" dirty="0" smtClean="0"/>
              <a:t> </a:t>
            </a:r>
            <a:r>
              <a:rPr lang="en-US" dirty="0" err="1" smtClean="0"/>
              <a:t>nivå</a:t>
            </a:r>
            <a:endParaRPr lang="en-US" dirty="0" smtClean="0"/>
          </a:p>
          <a:p>
            <a:pPr lvl="3"/>
            <a:r>
              <a:rPr lang="en-US" dirty="0" err="1" smtClean="0"/>
              <a:t>Fjerde</a:t>
            </a:r>
            <a:r>
              <a:rPr lang="en-US" dirty="0" smtClean="0"/>
              <a:t> </a:t>
            </a:r>
            <a:r>
              <a:rPr lang="en-US" dirty="0" err="1" smtClean="0"/>
              <a:t>nivå</a:t>
            </a:r>
            <a:endParaRPr lang="en-US" dirty="0" smtClean="0"/>
          </a:p>
          <a:p>
            <a:pPr lvl="4"/>
            <a:r>
              <a:rPr lang="en-US" dirty="0" err="1" smtClean="0"/>
              <a:t>Femte</a:t>
            </a:r>
            <a:r>
              <a:rPr lang="en-US" dirty="0" smtClean="0"/>
              <a:t> </a:t>
            </a:r>
            <a:r>
              <a:rPr lang="en-US" dirty="0" err="1" smtClean="0"/>
              <a:t>nivå</a:t>
            </a:r>
            <a:endParaRPr lang="nn-NO" dirty="0" smtClean="0"/>
          </a:p>
        </p:txBody>
      </p:sp>
      <p:sp>
        <p:nvSpPr>
          <p:cNvPr id="5" name="TextBox 4"/>
          <p:cNvSpPr txBox="1"/>
          <p:nvPr userDrawn="1"/>
        </p:nvSpPr>
        <p:spPr>
          <a:xfrm>
            <a:off x="5257800" y="6334780"/>
            <a:ext cx="3886200" cy="523220"/>
          </a:xfrm>
          <a:prstGeom prst="rect">
            <a:avLst/>
          </a:prstGeom>
          <a:noFill/>
        </p:spPr>
        <p:txBody>
          <a:bodyPr wrap="square" rtlCol="0">
            <a:spAutoFit/>
          </a:bodyPr>
          <a:lstStyle/>
          <a:p>
            <a:pPr algn="r"/>
            <a:r>
              <a:rPr lang="en-GB" sz="1400" baseline="0" noProof="0" dirty="0" smtClean="0">
                <a:solidFill>
                  <a:schemeClr val="bg1">
                    <a:lumMod val="50000"/>
                  </a:schemeClr>
                </a:solidFill>
              </a:rPr>
              <a:t>21st IIOA conference Kitakyushu, Japan</a:t>
            </a:r>
          </a:p>
          <a:p>
            <a:pPr algn="r"/>
            <a:r>
              <a:rPr lang="en-GB" sz="1400" baseline="0" noProof="0" dirty="0" smtClean="0">
                <a:solidFill>
                  <a:schemeClr val="bg1">
                    <a:lumMod val="50000"/>
                  </a:schemeClr>
                </a:solidFill>
              </a:rPr>
              <a:t>12/07/2013</a:t>
            </a:r>
          </a:p>
        </p:txBody>
      </p:sp>
      <p:pic>
        <p:nvPicPr>
          <p:cNvPr id="6" name="Picture 5"/>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6125" y="6557964"/>
            <a:ext cx="5543045" cy="269040"/>
          </a:xfrm>
          <a:prstGeom prst="rect">
            <a:avLst/>
          </a:prstGeom>
        </p:spPr>
      </p:pic>
    </p:spTree>
  </p:cSld>
  <p:clrMap bg1="lt1" tx1="dk1" bg2="lt2" tx2="dk2" accent1="accent1" accent2="accent2" accent3="accent3" accent4="accent4" accent5="accent5" accent6="accent6" hlink="hlink" folHlink="folHlink"/>
  <p:sldLayoutIdLst>
    <p:sldLayoutId id="2147483677" r:id="rId1"/>
    <p:sldLayoutId id="2147483678" r:id="rId2"/>
    <p:sldLayoutId id="2147483681" r:id="rId3"/>
    <p:sldLayoutId id="2147483682" r:id="rId4"/>
    <p:sldLayoutId id="2147483683" r:id="rId5"/>
    <p:sldLayoutId id="2147483684" r:id="rId6"/>
    <p:sldLayoutId id="2147483685" r:id="rId7"/>
    <p:sldLayoutId id="2147483686" r:id="rId8"/>
    <p:sldLayoutId id="2147483687" r:id="rId9"/>
    <p:sldLayoutId id="2147483675" r:id="rId10"/>
    <p:sldLayoutId id="2147483664" r:id="rId11"/>
    <p:sldLayoutId id="2147483666" r:id="rId12"/>
    <p:sldLayoutId id="2147483667" r:id="rId13"/>
    <p:sldLayoutId id="2147483668" r:id="rId14"/>
  </p:sldLayoutIdLst>
  <p:timing>
    <p:tnLst>
      <p:par>
        <p:cTn id="1" dur="indefinite" restart="never" nodeType="tmRoot"/>
      </p:par>
    </p:tnLst>
  </p:timing>
  <p:txStyles>
    <p:titleStyle>
      <a:lvl1pPr algn="ctr" defTabSz="457200" rtl="0" eaLnBrk="1" fontAlgn="base" hangingPunct="1">
        <a:spcBef>
          <a:spcPct val="0"/>
        </a:spcBef>
        <a:spcAft>
          <a:spcPct val="0"/>
        </a:spcAft>
        <a:defRPr sz="4400" b="1" kern="1200">
          <a:solidFill>
            <a:schemeClr val="tx2"/>
          </a:solidFill>
          <a:latin typeface="Arial"/>
          <a:ea typeface="Geneva" charset="0"/>
          <a:cs typeface="Arial"/>
        </a:defRPr>
      </a:lvl1pPr>
      <a:lvl2pPr algn="ctr" defTabSz="457200" rtl="0" eaLnBrk="1" fontAlgn="base" hangingPunct="1">
        <a:spcBef>
          <a:spcPct val="0"/>
        </a:spcBef>
        <a:spcAft>
          <a:spcPct val="0"/>
        </a:spcAft>
        <a:defRPr sz="4400" b="1">
          <a:solidFill>
            <a:schemeClr val="tx2"/>
          </a:solidFill>
          <a:latin typeface="Arial" charset="0"/>
          <a:ea typeface="Geneva" charset="0"/>
          <a:cs typeface="Arial" charset="0"/>
        </a:defRPr>
      </a:lvl2pPr>
      <a:lvl3pPr algn="ctr" defTabSz="457200" rtl="0" eaLnBrk="1" fontAlgn="base" hangingPunct="1">
        <a:spcBef>
          <a:spcPct val="0"/>
        </a:spcBef>
        <a:spcAft>
          <a:spcPct val="0"/>
        </a:spcAft>
        <a:defRPr sz="4400" b="1">
          <a:solidFill>
            <a:schemeClr val="tx2"/>
          </a:solidFill>
          <a:latin typeface="Arial" charset="0"/>
          <a:ea typeface="Geneva" charset="0"/>
          <a:cs typeface="Arial" charset="0"/>
        </a:defRPr>
      </a:lvl3pPr>
      <a:lvl4pPr algn="ctr" defTabSz="457200" rtl="0" eaLnBrk="1" fontAlgn="base" hangingPunct="1">
        <a:spcBef>
          <a:spcPct val="0"/>
        </a:spcBef>
        <a:spcAft>
          <a:spcPct val="0"/>
        </a:spcAft>
        <a:defRPr sz="4400" b="1">
          <a:solidFill>
            <a:schemeClr val="tx2"/>
          </a:solidFill>
          <a:latin typeface="Arial" charset="0"/>
          <a:ea typeface="Geneva" charset="0"/>
          <a:cs typeface="Arial" charset="0"/>
        </a:defRPr>
      </a:lvl4pPr>
      <a:lvl5pPr algn="ctr" defTabSz="457200" rtl="0" eaLnBrk="1" fontAlgn="base" hangingPunct="1">
        <a:spcBef>
          <a:spcPct val="0"/>
        </a:spcBef>
        <a:spcAft>
          <a:spcPct val="0"/>
        </a:spcAft>
        <a:defRPr sz="4400" b="1">
          <a:solidFill>
            <a:schemeClr val="tx2"/>
          </a:solidFill>
          <a:latin typeface="Arial" charset="0"/>
          <a:ea typeface="Geneva" charset="0"/>
          <a:cs typeface="Arial" charset="0"/>
        </a:defRPr>
      </a:lvl5pPr>
      <a:lvl6pPr marL="457200" algn="ctr" defTabSz="457200" rtl="0" eaLnBrk="1" fontAlgn="base" hangingPunct="1">
        <a:spcBef>
          <a:spcPct val="0"/>
        </a:spcBef>
        <a:spcAft>
          <a:spcPct val="0"/>
        </a:spcAft>
        <a:defRPr sz="4400" b="1">
          <a:solidFill>
            <a:schemeClr val="tx2"/>
          </a:solidFill>
          <a:latin typeface="Arial" charset="0"/>
          <a:ea typeface="Geneva" charset="0"/>
          <a:cs typeface="Arial" charset="0"/>
        </a:defRPr>
      </a:lvl6pPr>
      <a:lvl7pPr marL="914400" algn="ctr" defTabSz="457200" rtl="0" eaLnBrk="1" fontAlgn="base" hangingPunct="1">
        <a:spcBef>
          <a:spcPct val="0"/>
        </a:spcBef>
        <a:spcAft>
          <a:spcPct val="0"/>
        </a:spcAft>
        <a:defRPr sz="4400" b="1">
          <a:solidFill>
            <a:schemeClr val="tx2"/>
          </a:solidFill>
          <a:latin typeface="Arial" charset="0"/>
          <a:ea typeface="Geneva" charset="0"/>
          <a:cs typeface="Arial" charset="0"/>
        </a:defRPr>
      </a:lvl7pPr>
      <a:lvl8pPr marL="1371600" algn="ctr" defTabSz="457200" rtl="0" eaLnBrk="1" fontAlgn="base" hangingPunct="1">
        <a:spcBef>
          <a:spcPct val="0"/>
        </a:spcBef>
        <a:spcAft>
          <a:spcPct val="0"/>
        </a:spcAft>
        <a:defRPr sz="4400" b="1">
          <a:solidFill>
            <a:schemeClr val="tx2"/>
          </a:solidFill>
          <a:latin typeface="Arial" charset="0"/>
          <a:ea typeface="Geneva" charset="0"/>
          <a:cs typeface="Arial" charset="0"/>
        </a:defRPr>
      </a:lvl8pPr>
      <a:lvl9pPr marL="1828800" algn="ctr" defTabSz="457200" rtl="0" eaLnBrk="1" fontAlgn="base" hangingPunct="1">
        <a:spcBef>
          <a:spcPct val="0"/>
        </a:spcBef>
        <a:spcAft>
          <a:spcPct val="0"/>
        </a:spcAft>
        <a:defRPr sz="4400" b="1">
          <a:solidFill>
            <a:schemeClr val="tx2"/>
          </a:solidFill>
          <a:latin typeface="Arial" charset="0"/>
          <a:ea typeface="Geneva" charset="0"/>
          <a:cs typeface="Arial"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Arial"/>
          <a:ea typeface="Geneva" charset="0"/>
          <a:cs typeface="Arial"/>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Arial"/>
          <a:ea typeface="Arial" charset="0"/>
          <a:cs typeface="Arial"/>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Arial"/>
          <a:ea typeface="Arial" charset="0"/>
          <a:cs typeface="Arial"/>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Arial"/>
          <a:ea typeface="Arial" charset="0"/>
          <a:cs typeface="Arial"/>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Arial"/>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6">
            <a:lum/>
          </a:blip>
          <a:srcRect/>
          <a:stretch>
            <a:fillRect t="-1000" b="-1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BA76132B-4707-43FA-8B0E-513478E53F33}" type="slidenum">
              <a:rPr lang="en-GB" smtClean="0">
                <a:solidFill>
                  <a:srgbClr val="000000">
                    <a:tint val="75000"/>
                  </a:srgbClr>
                </a:solidFill>
                <a:ea typeface="ＭＳ Ｐゴシック" pitchFamily="34" charset="-128"/>
              </a:rPr>
              <a:pPr fontAlgn="base">
                <a:spcBef>
                  <a:spcPct val="0"/>
                </a:spcBef>
                <a:spcAft>
                  <a:spcPct val="0"/>
                </a:spcAft>
              </a:pPr>
              <a:t>‹#›</a:t>
            </a:fld>
            <a:endParaRPr lang="en-GB">
              <a:solidFill>
                <a:srgbClr val="000000">
                  <a:tint val="75000"/>
                </a:srgbClr>
              </a:solidFill>
              <a:ea typeface="ＭＳ Ｐゴシック" pitchFamily="34" charset="-128"/>
            </a:endParaRPr>
          </a:p>
        </p:txBody>
      </p:sp>
    </p:spTree>
    <p:extLst>
      <p:ext uri="{BB962C8B-B14F-4D97-AF65-F5344CB8AC3E}">
        <p14:creationId xmlns:p14="http://schemas.microsoft.com/office/powerpoint/2010/main" val="184374365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6">
            <a:lum/>
          </a:blip>
          <a:srcRect/>
          <a:stretch>
            <a:fillRect t="-1000" b="-1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BA76132B-4707-43FA-8B0E-513478E53F33}" type="slidenum">
              <a:rPr lang="en-GB" smtClean="0">
                <a:solidFill>
                  <a:srgbClr val="000000">
                    <a:tint val="75000"/>
                  </a:srgbClr>
                </a:solidFill>
                <a:ea typeface="ＭＳ Ｐゴシック" pitchFamily="34" charset="-128"/>
              </a:rPr>
              <a:pPr fontAlgn="base">
                <a:spcBef>
                  <a:spcPct val="0"/>
                </a:spcBef>
                <a:spcAft>
                  <a:spcPct val="0"/>
                </a:spcAft>
              </a:pPr>
              <a:t>‹#›</a:t>
            </a:fld>
            <a:endParaRPr lang="en-GB">
              <a:solidFill>
                <a:srgbClr val="000000">
                  <a:tint val="75000"/>
                </a:srgbClr>
              </a:solidFill>
              <a:ea typeface="ＭＳ Ｐゴシック" pitchFamily="34" charset="-128"/>
            </a:endParaRPr>
          </a:p>
        </p:txBody>
      </p:sp>
    </p:spTree>
    <p:extLst>
      <p:ext uri="{BB962C8B-B14F-4D97-AF65-F5344CB8AC3E}">
        <p14:creationId xmlns:p14="http://schemas.microsoft.com/office/powerpoint/2010/main" val="194199971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len.peters@cicero.uio.no"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twitter.com/Peters_Glen"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png"/><Relationship Id="rId1" Type="http://schemas.openxmlformats.org/officeDocument/2006/relationships/slideLayout" Target="../slideLayouts/slideLayout8.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9.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9.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8.xml"/><Relationship Id="rId4" Type="http://schemas.openxmlformats.org/officeDocument/2006/relationships/image" Target="../media/image73.png"/></Relationships>
</file>

<file path=ppt/slides/_rels/slide4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hyperlink" Target="https://twitter.com/Peters_Glen" TargetMode="External"/><Relationship Id="rId2" Type="http://schemas.openxmlformats.org/officeDocument/2006/relationships/hyperlink" Target="mailto:glen.peters@cicero.uio.no"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hyperlink" Target="http://www.globalcarbonproject.org/carbonbudget/" TargetMode="External"/><Relationship Id="rId5" Type="http://schemas.openxmlformats.org/officeDocument/2006/relationships/hyperlink" Target="http://www.earth-syst-sci-data-discuss.net/5/1107/2012" TargetMode="External"/><Relationship Id="rId4" Type="http://schemas.openxmlformats.org/officeDocument/2006/relationships/hyperlink" Target="http://cdiac.ornl.gov/trends/emis/meth_reg.htm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4"/>
          <p:cNvSpPr>
            <a:spLocks noGrp="1"/>
          </p:cNvSpPr>
          <p:nvPr>
            <p:ph type="ctrTitle"/>
          </p:nvPr>
        </p:nvSpPr>
        <p:spPr>
          <a:xfrm>
            <a:off x="533400" y="762001"/>
            <a:ext cx="8001000" cy="2838450"/>
          </a:xfrm>
        </p:spPr>
        <p:txBody>
          <a:bodyPr/>
          <a:lstStyle/>
          <a:p>
            <a:r>
              <a:rPr lang="en-GB" sz="3300" dirty="0"/>
              <a:t>From quantification to </a:t>
            </a:r>
            <a:r>
              <a:rPr lang="en-GB" sz="3300" dirty="0" smtClean="0"/>
              <a:t>implementation</a:t>
            </a:r>
            <a:br>
              <a:rPr lang="en-GB" sz="3300" dirty="0" smtClean="0"/>
            </a:br>
            <a:r>
              <a:rPr lang="en-GB" sz="3200" dirty="0" smtClean="0"/>
              <a:t/>
            </a:r>
            <a:br>
              <a:rPr lang="en-GB" sz="3200" dirty="0" smtClean="0"/>
            </a:br>
            <a:r>
              <a:rPr lang="en-GB" sz="2800" b="0" i="1" dirty="0"/>
              <a:t>Is There a Role </a:t>
            </a:r>
            <a:r>
              <a:rPr lang="en-GB" sz="2800" b="0" i="1" dirty="0" smtClean="0"/>
              <a:t>for Consumption-Based </a:t>
            </a:r>
            <a:r>
              <a:rPr lang="en-GB" sz="2800" b="0" i="1" dirty="0"/>
              <a:t>Policy Instruments in Climate Policy?</a:t>
            </a:r>
            <a:endParaRPr lang="en-US" sz="2600" b="0" i="1" dirty="0" smtClean="0">
              <a:latin typeface="Arial" pitchFamily="34" charset="0"/>
              <a:ea typeface="Geneva" charset="-128"/>
              <a:cs typeface="Arial" pitchFamily="34" charset="0"/>
            </a:endParaRPr>
          </a:p>
        </p:txBody>
      </p:sp>
      <p:sp>
        <p:nvSpPr>
          <p:cNvPr id="7171" name="Subtitle 5"/>
          <p:cNvSpPr>
            <a:spLocks noGrp="1"/>
          </p:cNvSpPr>
          <p:nvPr>
            <p:ph type="subTitle" idx="1"/>
          </p:nvPr>
        </p:nvSpPr>
        <p:spPr>
          <a:xfrm>
            <a:off x="304800" y="3886200"/>
            <a:ext cx="8458200" cy="1752600"/>
          </a:xfrm>
        </p:spPr>
        <p:txBody>
          <a:bodyPr/>
          <a:lstStyle/>
          <a:p>
            <a:endParaRPr lang="en-US" sz="1800" b="1" dirty="0" smtClean="0">
              <a:solidFill>
                <a:srgbClr val="FFFFFF"/>
              </a:solidFill>
              <a:latin typeface="Arial" pitchFamily="34" charset="0"/>
              <a:ea typeface="Geneva" charset="-128"/>
              <a:cs typeface="Arial" pitchFamily="34" charset="0"/>
            </a:endParaRPr>
          </a:p>
          <a:p>
            <a:r>
              <a:rPr lang="en-US" sz="1800" b="1" dirty="0" smtClean="0">
                <a:solidFill>
                  <a:srgbClr val="FFFFFF"/>
                </a:solidFill>
                <a:latin typeface="Arial" pitchFamily="34" charset="0"/>
                <a:ea typeface="Geneva" charset="-128"/>
                <a:cs typeface="Arial" pitchFamily="34" charset="0"/>
              </a:rPr>
              <a:t>Glen Peters</a:t>
            </a:r>
            <a:endParaRPr lang="en-US" sz="1800" dirty="0">
              <a:solidFill>
                <a:srgbClr val="FFFFFF"/>
              </a:solidFill>
              <a:latin typeface="Arial" pitchFamily="34" charset="0"/>
              <a:ea typeface="Geneva" charset="-128"/>
              <a:cs typeface="Arial" pitchFamily="34" charset="0"/>
            </a:endParaRPr>
          </a:p>
          <a:p>
            <a:r>
              <a:rPr lang="en-US" sz="1800" dirty="0">
                <a:solidFill>
                  <a:srgbClr val="FFFFFF"/>
                </a:solidFill>
                <a:latin typeface="Arial" pitchFamily="34" charset="0"/>
                <a:ea typeface="Geneva" charset="-128"/>
                <a:cs typeface="Arial" pitchFamily="34" charset="0"/>
              </a:rPr>
              <a:t>Center for International Climate </a:t>
            </a:r>
            <a:r>
              <a:rPr lang="en-US" sz="1800" dirty="0" smtClean="0">
                <a:solidFill>
                  <a:srgbClr val="FFFFFF"/>
                </a:solidFill>
                <a:latin typeface="Arial" pitchFamily="34" charset="0"/>
                <a:ea typeface="Geneva" charset="-128"/>
                <a:cs typeface="Arial" pitchFamily="34" charset="0"/>
              </a:rPr>
              <a:t>and </a:t>
            </a:r>
            <a:r>
              <a:rPr lang="en-US" sz="1800" dirty="0">
                <a:solidFill>
                  <a:srgbClr val="FFFFFF"/>
                </a:solidFill>
                <a:latin typeface="Arial" pitchFamily="34" charset="0"/>
                <a:ea typeface="Geneva" charset="-128"/>
                <a:cs typeface="Arial" pitchFamily="34" charset="0"/>
              </a:rPr>
              <a:t>Environmental Research – Oslo (CICERO</a:t>
            </a:r>
            <a:r>
              <a:rPr lang="en-US" sz="1800" dirty="0" smtClean="0">
                <a:solidFill>
                  <a:srgbClr val="FFFFFF"/>
                </a:solidFill>
                <a:latin typeface="Arial" pitchFamily="34" charset="0"/>
                <a:ea typeface="Geneva" charset="-128"/>
                <a:cs typeface="Arial" pitchFamily="34" charset="0"/>
              </a:rPr>
              <a:t>)</a:t>
            </a:r>
            <a:endParaRPr lang="en-US" sz="1800" dirty="0">
              <a:solidFill>
                <a:srgbClr val="FFFFFF"/>
              </a:solidFill>
              <a:latin typeface="Arial" pitchFamily="34" charset="0"/>
              <a:ea typeface="Geneva" charset="-128"/>
              <a:cs typeface="Arial" pitchFamily="34" charset="0"/>
            </a:endParaRPr>
          </a:p>
          <a:p>
            <a:r>
              <a:rPr lang="en-US" sz="1800" dirty="0" smtClean="0">
                <a:solidFill>
                  <a:srgbClr val="FFFFFF"/>
                </a:solidFill>
                <a:latin typeface="Arial" pitchFamily="34" charset="0"/>
                <a:ea typeface="Geneva" charset="-128"/>
                <a:cs typeface="Arial" pitchFamily="34" charset="0"/>
                <a:hlinkClick r:id="rId3"/>
              </a:rPr>
              <a:t>glen.peters@cicero.uio.no</a:t>
            </a:r>
            <a:r>
              <a:rPr lang="en-US" sz="1800" dirty="0" smtClean="0">
                <a:solidFill>
                  <a:srgbClr val="FFFFFF"/>
                </a:solidFill>
                <a:latin typeface="Arial" pitchFamily="34" charset="0"/>
                <a:ea typeface="Geneva" charset="-128"/>
                <a:cs typeface="Arial" pitchFamily="34" charset="0"/>
              </a:rPr>
              <a:t> </a:t>
            </a:r>
          </a:p>
          <a:p>
            <a:r>
              <a:rPr lang="en-GB" sz="1800" dirty="0">
                <a:hlinkClick r:id="rId4"/>
              </a:rPr>
              <a:t>twitter.com/</a:t>
            </a:r>
            <a:r>
              <a:rPr lang="en-GB" sz="1800" dirty="0" err="1">
                <a:hlinkClick r:id="rId4"/>
              </a:rPr>
              <a:t>Peters_Glen</a:t>
            </a:r>
            <a:endParaRPr lang="en-US" sz="1800" dirty="0">
              <a:solidFill>
                <a:srgbClr val="FFFFFF"/>
              </a:solidFill>
              <a:latin typeface="Arial" pitchFamily="34" charset="0"/>
              <a:ea typeface="Geneva" charset="-128"/>
              <a:cs typeface="Arial" pitchFamily="34" charset="0"/>
            </a:endParaRPr>
          </a:p>
        </p:txBody>
      </p:sp>
    </p:spTree>
    <p:extLst>
      <p:ext uri="{BB962C8B-B14F-4D97-AF65-F5344CB8AC3E}">
        <p14:creationId xmlns:p14="http://schemas.microsoft.com/office/powerpoint/2010/main" val="33268261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wii\OfflineFolders\glen\Documents\Projects\GTAP\CarbonLeakage_PNAS\Paper\PNAS\Press\CaldeiraDavis2011-Figure Emission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598036"/>
            <a:ext cx="5166360" cy="5259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5257801" y="4858596"/>
            <a:ext cx="3886200" cy="1473965"/>
          </a:xfrm>
        </p:spPr>
        <p:txBody>
          <a:bodyPr/>
          <a:lstStyle/>
          <a:p>
            <a:r>
              <a:rPr lang="en-GB" sz="2600" b="1" dirty="0" smtClean="0"/>
              <a:t>Policy-induced: </a:t>
            </a:r>
            <a:r>
              <a:rPr lang="en-GB" sz="2600" dirty="0" smtClean="0"/>
              <a:t>Negligible effect</a:t>
            </a:r>
          </a:p>
          <a:p>
            <a:r>
              <a:rPr lang="en-GB" sz="2600" dirty="0" smtClean="0">
                <a:solidFill>
                  <a:srgbClr val="FFC000"/>
                </a:solidFill>
              </a:rPr>
              <a:t>0.3% of territorial</a:t>
            </a: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490" y="-10537"/>
            <a:ext cx="8629650" cy="1415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 y="111231"/>
            <a:ext cx="397128" cy="1293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a:off x="1240971" y="3928103"/>
            <a:ext cx="10886" cy="287389"/>
          </a:xfrm>
          <a:prstGeom prst="straightConnector1">
            <a:avLst/>
          </a:prstGeom>
          <a:ln w="50800">
            <a:solidFill>
              <a:schemeClr val="tx1"/>
            </a:solidFill>
            <a:tailEnd type="arrow" w="med" len="sm"/>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3102428" y="4637314"/>
            <a:ext cx="10886" cy="287389"/>
          </a:xfrm>
          <a:prstGeom prst="straightConnector1">
            <a:avLst/>
          </a:prstGeom>
          <a:ln w="50800">
            <a:solidFill>
              <a:schemeClr val="tx1"/>
            </a:solidFill>
            <a:tailEnd type="arrow" w="med" len="sm"/>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3102428" y="2932617"/>
            <a:ext cx="0" cy="300440"/>
          </a:xfrm>
          <a:prstGeom prst="straightConnector1">
            <a:avLst/>
          </a:prstGeom>
          <a:ln w="50800">
            <a:solidFill>
              <a:schemeClr val="tx1"/>
            </a:solidFill>
            <a:tailEnd type="arrow" w="med" len="sm"/>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4865370" y="2274570"/>
            <a:ext cx="19135" cy="754606"/>
          </a:xfrm>
          <a:prstGeom prst="line">
            <a:avLst/>
          </a:prstGeom>
          <a:ln w="635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899080" y="2921644"/>
            <a:ext cx="152400" cy="0"/>
          </a:xfrm>
          <a:prstGeom prst="line">
            <a:avLst/>
          </a:prstGeom>
          <a:ln w="635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4770205" y="2877001"/>
            <a:ext cx="228600" cy="220415"/>
          </a:xfrm>
          <a:prstGeom prst="ellipse">
            <a:avLst/>
          </a:prstGeom>
          <a:solidFill>
            <a:srgbClr val="FFC000">
              <a:alpha val="25000"/>
            </a:srgbClr>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3" name="Straight Connector 12"/>
          <p:cNvCxnSpPr/>
          <p:nvPr/>
        </p:nvCxnSpPr>
        <p:spPr>
          <a:xfrm>
            <a:off x="4792638" y="2994121"/>
            <a:ext cx="167640" cy="0"/>
          </a:xfrm>
          <a:prstGeom prst="line">
            <a:avLst/>
          </a:prstGeom>
          <a:ln w="635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781550" y="2274570"/>
            <a:ext cx="167640" cy="0"/>
          </a:xfrm>
          <a:prstGeom prst="line">
            <a:avLst/>
          </a:prstGeom>
          <a:ln w="635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899080" y="2921644"/>
            <a:ext cx="152400" cy="0"/>
          </a:xfrm>
          <a:prstGeom prst="line">
            <a:avLst/>
          </a:prstGeom>
          <a:ln w="635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899080" y="2776864"/>
            <a:ext cx="152400" cy="0"/>
          </a:xfrm>
          <a:prstGeom prst="line">
            <a:avLst/>
          </a:prstGeom>
          <a:ln w="635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986710" y="2773054"/>
            <a:ext cx="0" cy="119092"/>
          </a:xfrm>
          <a:prstGeom prst="line">
            <a:avLst/>
          </a:prstGeom>
          <a:ln w="63500">
            <a:solidFill>
              <a:srgbClr val="FF0000"/>
            </a:solidFill>
          </a:ln>
        </p:spPr>
        <p:style>
          <a:lnRef idx="2">
            <a:schemeClr val="accent1"/>
          </a:lnRef>
          <a:fillRef idx="0">
            <a:schemeClr val="accent1"/>
          </a:fillRef>
          <a:effectRef idx="1">
            <a:schemeClr val="accent1"/>
          </a:effectRef>
          <a:fontRef idx="minor">
            <a:schemeClr val="tx1"/>
          </a:fontRef>
        </p:style>
      </p:cxnSp>
      <p:sp>
        <p:nvSpPr>
          <p:cNvPr id="19" name="Content Placeholder 2"/>
          <p:cNvSpPr txBox="1">
            <a:spLocks/>
          </p:cNvSpPr>
          <p:nvPr/>
        </p:nvSpPr>
        <p:spPr bwMode="auto">
          <a:xfrm>
            <a:off x="5273692" y="1790743"/>
            <a:ext cx="3886200" cy="2929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1" fontAlgn="base" hangingPunct="1">
              <a:spcBef>
                <a:spcPts val="0"/>
              </a:spcBef>
              <a:spcAft>
                <a:spcPct val="0"/>
              </a:spcAft>
              <a:buFont typeface="Arial" pitchFamily="34" charset="0"/>
              <a:buNone/>
              <a:defRPr sz="3200" kern="1200">
                <a:solidFill>
                  <a:schemeClr val="tx1"/>
                </a:solidFill>
                <a:latin typeface="Arial"/>
                <a:ea typeface="Geneva" charset="0"/>
                <a:cs typeface="Arial"/>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Arial"/>
                <a:ea typeface="Arial" charset="0"/>
                <a:cs typeface="Arial"/>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Arial"/>
                <a:ea typeface="Arial" charset="0"/>
                <a:cs typeface="Arial"/>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Arial"/>
                <a:ea typeface="Arial" charset="0"/>
                <a:cs typeface="Arial"/>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Arial"/>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600" b="1" dirty="0" smtClean="0"/>
              <a:t>Consumption-induced: </a:t>
            </a:r>
            <a:r>
              <a:rPr lang="en-GB" sz="2600" dirty="0" smtClean="0"/>
              <a:t>The increase in net import into Annex B countries 1990-2008 was </a:t>
            </a:r>
            <a:r>
              <a:rPr lang="en-GB" sz="2600" b="1" i="1" dirty="0" smtClean="0">
                <a:solidFill>
                  <a:srgbClr val="FF0000"/>
                </a:solidFill>
              </a:rPr>
              <a:t>five</a:t>
            </a:r>
            <a:r>
              <a:rPr lang="en-GB" sz="2600" dirty="0" smtClean="0">
                <a:solidFill>
                  <a:srgbClr val="FF0000"/>
                </a:solidFill>
              </a:rPr>
              <a:t> </a:t>
            </a:r>
            <a:r>
              <a:rPr lang="en-GB" sz="2600" dirty="0" smtClean="0"/>
              <a:t>times greater than the achieved emission reduction</a:t>
            </a:r>
            <a:endParaRPr lang="en-GB" sz="2600" dirty="0" smtClean="0">
              <a:solidFill>
                <a:srgbClr val="FFC000"/>
              </a:solidFill>
            </a:endParaRPr>
          </a:p>
        </p:txBody>
      </p:sp>
    </p:spTree>
    <p:extLst>
      <p:ext uri="{BB962C8B-B14F-4D97-AF65-F5344CB8AC3E}">
        <p14:creationId xmlns:p14="http://schemas.microsoft.com/office/powerpoint/2010/main" val="193652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0" end="0"/>
                                            </p:txEl>
                                          </p:spTgt>
                                        </p:tgtEl>
                                        <p:attrNameLst>
                                          <p:attrName>style.visibility</p:attrName>
                                        </p:attrNameLst>
                                      </p:cBhvr>
                                      <p:to>
                                        <p:strVal val="visible"/>
                                      </p:to>
                                    </p:set>
                                    <p:animEffect transition="in" filter="fade">
                                      <p:cBhvr>
                                        <p:cTn id="36" dur="500"/>
                                        <p:tgtEl>
                                          <p:spTgt spid="3">
                                            <p:txEl>
                                              <p:pRg st="0" end="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Effect transition="in" filter="fade">
                                      <p:cBhvr>
                                        <p:cTn id="3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2" grpId="0" animBg="1"/>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490" y="-10537"/>
            <a:ext cx="8629650" cy="1415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 y="111231"/>
            <a:ext cx="397128" cy="1293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284" y="1483139"/>
            <a:ext cx="8588392" cy="4765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81611" y="6239650"/>
            <a:ext cx="5936727" cy="603836"/>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cxnSp>
        <p:nvCxnSpPr>
          <p:cNvPr id="22" name="Straight Connector 21"/>
          <p:cNvCxnSpPr/>
          <p:nvPr/>
        </p:nvCxnSpPr>
        <p:spPr>
          <a:xfrm>
            <a:off x="4342852" y="5238558"/>
            <a:ext cx="2659197" cy="0"/>
          </a:xfrm>
          <a:prstGeom prst="line">
            <a:avLst/>
          </a:prstGeom>
          <a:ln w="635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4342094" y="5138350"/>
            <a:ext cx="0" cy="220667"/>
          </a:xfrm>
          <a:prstGeom prst="line">
            <a:avLst/>
          </a:prstGeom>
          <a:ln w="635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3582444" y="5238558"/>
            <a:ext cx="762496" cy="0"/>
          </a:xfrm>
          <a:prstGeom prst="line">
            <a:avLst/>
          </a:prstGeom>
          <a:ln w="635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H="1">
            <a:off x="2179529" y="5238558"/>
            <a:ext cx="2162566" cy="10125"/>
          </a:xfrm>
          <a:prstGeom prst="line">
            <a:avLst/>
          </a:prstGeom>
          <a:ln w="63500">
            <a:solidFill>
              <a:srgbClr val="FF0000"/>
            </a:solidFill>
            <a:prstDash val="sysDot"/>
            <a:tailEnd type="arrow"/>
          </a:ln>
          <a:effectLst/>
        </p:spPr>
        <p:style>
          <a:lnRef idx="2">
            <a:schemeClr val="accent1"/>
          </a:lnRef>
          <a:fillRef idx="0">
            <a:schemeClr val="accent1"/>
          </a:fillRef>
          <a:effectRef idx="1">
            <a:schemeClr val="accent1"/>
          </a:effectRef>
          <a:fontRef idx="minor">
            <a:schemeClr val="tx1"/>
          </a:fontRef>
        </p:style>
      </p:cxnSp>
      <p:sp>
        <p:nvSpPr>
          <p:cNvPr id="32" name="Content Placeholder 2"/>
          <p:cNvSpPr>
            <a:spLocks noGrp="1"/>
          </p:cNvSpPr>
          <p:nvPr>
            <p:ph idx="1"/>
          </p:nvPr>
        </p:nvSpPr>
        <p:spPr>
          <a:xfrm>
            <a:off x="4350589" y="5195557"/>
            <a:ext cx="1461487" cy="477492"/>
          </a:xfrm>
        </p:spPr>
        <p:txBody>
          <a:bodyPr/>
          <a:lstStyle/>
          <a:p>
            <a:r>
              <a:rPr lang="en-GB" sz="2600" dirty="0" err="1" smtClean="0">
                <a:solidFill>
                  <a:srgbClr val="FFC000"/>
                </a:solidFill>
                <a:latin typeface="Symbol" pitchFamily="18" charset="2"/>
              </a:rPr>
              <a:t>D</a:t>
            </a:r>
            <a:r>
              <a:rPr lang="en-GB" sz="2600" dirty="0" err="1" smtClean="0">
                <a:solidFill>
                  <a:srgbClr val="FFC000"/>
                </a:solidFill>
              </a:rPr>
              <a:t>Policy</a:t>
            </a:r>
            <a:endParaRPr lang="en-GB" sz="2600" dirty="0" smtClean="0">
              <a:solidFill>
                <a:srgbClr val="FFC000"/>
              </a:solidFill>
            </a:endParaRPr>
          </a:p>
        </p:txBody>
      </p:sp>
      <p:sp>
        <p:nvSpPr>
          <p:cNvPr id="33" name="Content Placeholder 2"/>
          <p:cNvSpPr txBox="1">
            <a:spLocks/>
          </p:cNvSpPr>
          <p:nvPr/>
        </p:nvSpPr>
        <p:spPr bwMode="auto">
          <a:xfrm>
            <a:off x="2064567" y="4711032"/>
            <a:ext cx="2243750" cy="477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1" fontAlgn="base" hangingPunct="1">
              <a:spcBef>
                <a:spcPts val="0"/>
              </a:spcBef>
              <a:spcAft>
                <a:spcPct val="0"/>
              </a:spcAft>
              <a:buFont typeface="Arial" pitchFamily="34" charset="0"/>
              <a:buNone/>
              <a:defRPr sz="3200" kern="1200">
                <a:solidFill>
                  <a:schemeClr val="tx1"/>
                </a:solidFill>
                <a:latin typeface="Arial"/>
                <a:ea typeface="Geneva" charset="0"/>
                <a:cs typeface="Arial"/>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Arial"/>
                <a:ea typeface="Arial" charset="0"/>
                <a:cs typeface="Arial"/>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Arial"/>
                <a:ea typeface="Arial" charset="0"/>
                <a:cs typeface="Arial"/>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Arial"/>
                <a:ea typeface="Arial" charset="0"/>
                <a:cs typeface="Arial"/>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Arial"/>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GB" sz="2600" dirty="0" err="1" smtClean="0">
                <a:solidFill>
                  <a:srgbClr val="FF0000"/>
                </a:solidFill>
                <a:latin typeface="Symbol" pitchFamily="18" charset="2"/>
              </a:rPr>
              <a:t>D</a:t>
            </a:r>
            <a:r>
              <a:rPr lang="en-GB" sz="2600" dirty="0" err="1" smtClean="0">
                <a:solidFill>
                  <a:srgbClr val="FF0000"/>
                </a:solidFill>
              </a:rPr>
              <a:t>Territorial</a:t>
            </a:r>
            <a:endParaRPr lang="en-GB" sz="2600" dirty="0">
              <a:solidFill>
                <a:srgbClr val="FF0000"/>
              </a:solidFill>
            </a:endParaRPr>
          </a:p>
        </p:txBody>
      </p:sp>
      <p:sp>
        <p:nvSpPr>
          <p:cNvPr id="34" name="Content Placeholder 2"/>
          <p:cNvSpPr txBox="1">
            <a:spLocks/>
          </p:cNvSpPr>
          <p:nvPr/>
        </p:nvSpPr>
        <p:spPr bwMode="auto">
          <a:xfrm>
            <a:off x="4352135" y="4711032"/>
            <a:ext cx="2649914" cy="477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1" fontAlgn="base" hangingPunct="1">
              <a:spcBef>
                <a:spcPts val="0"/>
              </a:spcBef>
              <a:spcAft>
                <a:spcPct val="0"/>
              </a:spcAft>
              <a:buFont typeface="Arial" pitchFamily="34" charset="0"/>
              <a:buNone/>
              <a:defRPr sz="3200" kern="1200">
                <a:solidFill>
                  <a:schemeClr val="tx1"/>
                </a:solidFill>
                <a:latin typeface="Arial"/>
                <a:ea typeface="Geneva" charset="0"/>
                <a:cs typeface="Arial"/>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Arial"/>
                <a:ea typeface="Arial" charset="0"/>
                <a:cs typeface="Arial"/>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Arial"/>
                <a:ea typeface="Arial" charset="0"/>
                <a:cs typeface="Arial"/>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Arial"/>
                <a:ea typeface="Arial" charset="0"/>
                <a:cs typeface="Arial"/>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Arial"/>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600" dirty="0" err="1" smtClean="0">
                <a:solidFill>
                  <a:srgbClr val="FF0000"/>
                </a:solidFill>
                <a:latin typeface="Symbol" pitchFamily="18" charset="2"/>
              </a:rPr>
              <a:t>D</a:t>
            </a:r>
            <a:r>
              <a:rPr lang="en-GB" sz="2600" dirty="0" err="1" smtClean="0">
                <a:solidFill>
                  <a:srgbClr val="FF0000"/>
                </a:solidFill>
              </a:rPr>
              <a:t>Consumption</a:t>
            </a:r>
            <a:endParaRPr lang="en-GB" sz="2600" dirty="0">
              <a:solidFill>
                <a:srgbClr val="FF0000"/>
              </a:solidFill>
            </a:endParaRPr>
          </a:p>
        </p:txBody>
      </p:sp>
      <p:sp>
        <p:nvSpPr>
          <p:cNvPr id="21" name="Oval 20"/>
          <p:cNvSpPr/>
          <p:nvPr/>
        </p:nvSpPr>
        <p:spPr>
          <a:xfrm>
            <a:off x="4184603" y="5100771"/>
            <a:ext cx="324767" cy="283298"/>
          </a:xfrm>
          <a:prstGeom prst="ellipse">
            <a:avLst/>
          </a:prstGeom>
          <a:solidFill>
            <a:srgbClr val="FFC000">
              <a:alpha val="25000"/>
            </a:srgbClr>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8" name="Content Placeholder 2"/>
          <p:cNvSpPr txBox="1">
            <a:spLocks/>
          </p:cNvSpPr>
          <p:nvPr/>
        </p:nvSpPr>
        <p:spPr bwMode="auto">
          <a:xfrm>
            <a:off x="1537571" y="1506688"/>
            <a:ext cx="1844456" cy="147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1" fontAlgn="base" hangingPunct="1">
              <a:spcBef>
                <a:spcPts val="0"/>
              </a:spcBef>
              <a:spcAft>
                <a:spcPct val="0"/>
              </a:spcAft>
              <a:buFont typeface="Arial" pitchFamily="34" charset="0"/>
              <a:buNone/>
              <a:defRPr sz="3200" kern="1200">
                <a:solidFill>
                  <a:schemeClr val="tx1"/>
                </a:solidFill>
                <a:latin typeface="Arial"/>
                <a:ea typeface="Geneva" charset="0"/>
                <a:cs typeface="Arial"/>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Arial"/>
                <a:ea typeface="Arial" charset="0"/>
                <a:cs typeface="Arial"/>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Arial"/>
                <a:ea typeface="Arial" charset="0"/>
                <a:cs typeface="Arial"/>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Arial"/>
                <a:ea typeface="Arial" charset="0"/>
                <a:cs typeface="Arial"/>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Arial"/>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600" b="1" dirty="0" smtClean="0"/>
              <a:t>Change 1990-2008</a:t>
            </a:r>
            <a:endParaRPr lang="en-GB" sz="2600" dirty="0" smtClean="0">
              <a:solidFill>
                <a:srgbClr val="FFC000"/>
              </a:solidFill>
            </a:endParaRPr>
          </a:p>
        </p:txBody>
      </p:sp>
    </p:spTree>
    <p:extLst>
      <p:ext uri="{BB962C8B-B14F-4D97-AF65-F5344CB8AC3E}">
        <p14:creationId xmlns:p14="http://schemas.microsoft.com/office/powerpoint/2010/main" val="322541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xEl>
                                              <p:pRg st="0" end="0"/>
                                            </p:txEl>
                                          </p:spTgt>
                                        </p:tgtEl>
                                        <p:attrNameLst>
                                          <p:attrName>style.visibility</p:attrName>
                                        </p:attrNameLst>
                                      </p:cBhvr>
                                      <p:to>
                                        <p:strVal val="visible"/>
                                      </p:to>
                                    </p:set>
                                    <p:animEffect transition="in" filter="fade">
                                      <p:cBhvr>
                                        <p:cTn id="13" dur="500"/>
                                        <p:tgtEl>
                                          <p:spTgt spid="3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4">
                                            <p:txEl>
                                              <p:pRg st="0" end="0"/>
                                            </p:txEl>
                                          </p:spTgt>
                                        </p:tgtEl>
                                        <p:attrNameLst>
                                          <p:attrName>style.visibility</p:attrName>
                                        </p:attrNameLst>
                                      </p:cBhvr>
                                      <p:to>
                                        <p:strVal val="visible"/>
                                      </p:to>
                                    </p:set>
                                    <p:animEffect transition="in" filter="fade">
                                      <p:cBhvr>
                                        <p:cTn id="26" dur="500"/>
                                        <p:tgtEl>
                                          <p:spTgt spid="3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2">
                                            <p:txEl>
                                              <p:pRg st="0" end="0"/>
                                            </p:txEl>
                                          </p:spTgt>
                                        </p:tgtEl>
                                        <p:attrNameLst>
                                          <p:attrName>style.visibility</p:attrName>
                                        </p:attrNameLst>
                                      </p:cBhvr>
                                      <p:to>
                                        <p:strVal val="visible"/>
                                      </p:to>
                                    </p:set>
                                    <p:animEffect transition="in" filter="fade">
                                      <p:cBhvr>
                                        <p:cTn id="34" dur="500"/>
                                        <p:tgtEl>
                                          <p:spTgt spid="32">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050"/>
                                        </p:tgtEl>
                                        <p:attrNameLst>
                                          <p:attrName>style.visibility</p:attrName>
                                        </p:attrNameLst>
                                      </p:cBhvr>
                                      <p:to>
                                        <p:strVal val="visible"/>
                                      </p:to>
                                    </p:set>
                                    <p:animEffect transition="in" filter="fade">
                                      <p:cBhvr>
                                        <p:cTn id="3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p:bldP spid="33" grpId="0" build="p"/>
      <p:bldP spid="34" grpId="0" build="p"/>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dilemma </a:t>
            </a:r>
            <a:endParaRPr lang="en-GB" dirty="0"/>
          </a:p>
        </p:txBody>
      </p:sp>
      <p:sp>
        <p:nvSpPr>
          <p:cNvPr id="3" name="Content Placeholder 2"/>
          <p:cNvSpPr>
            <a:spLocks noGrp="1"/>
          </p:cNvSpPr>
          <p:nvPr>
            <p:ph idx="1"/>
          </p:nvPr>
        </p:nvSpPr>
        <p:spPr>
          <a:xfrm>
            <a:off x="457200" y="1600200"/>
            <a:ext cx="8355330" cy="4525963"/>
          </a:xfrm>
        </p:spPr>
        <p:txBody>
          <a:bodyPr/>
          <a:lstStyle/>
          <a:p>
            <a:r>
              <a:rPr lang="en-GB" dirty="0" smtClean="0"/>
              <a:t>Consumption-induced leakage</a:t>
            </a:r>
          </a:p>
          <a:p>
            <a:pPr marL="457200" indent="-457200">
              <a:buFont typeface="Arial" pitchFamily="34" charset="0"/>
              <a:buChar char="•"/>
            </a:pPr>
            <a:r>
              <a:rPr lang="en-GB" dirty="0" smtClean="0"/>
              <a:t>Changing global division of labour</a:t>
            </a:r>
          </a:p>
          <a:p>
            <a:pPr marL="457200" indent="-457200">
              <a:buFont typeface="Arial" pitchFamily="34" charset="0"/>
              <a:buChar char="•"/>
            </a:pPr>
            <a:r>
              <a:rPr lang="en-GB" dirty="0" smtClean="0"/>
              <a:t>Facilitates increased consumption</a:t>
            </a:r>
          </a:p>
          <a:p>
            <a:pPr marL="457200" indent="-457200">
              <a:buFont typeface="Arial" pitchFamily="34" charset="0"/>
              <a:buChar char="•"/>
            </a:pPr>
            <a:endParaRPr lang="en-GB" dirty="0" smtClean="0"/>
          </a:p>
          <a:p>
            <a:r>
              <a:rPr lang="en-GB" dirty="0" smtClean="0"/>
              <a:t>Consequence is</a:t>
            </a:r>
          </a:p>
          <a:p>
            <a:pPr marL="457200" indent="-457200">
              <a:buFont typeface="Arial" pitchFamily="34" charset="0"/>
              <a:buChar char="•"/>
            </a:pPr>
            <a:r>
              <a:rPr lang="en-GB" i="1" dirty="0" smtClean="0"/>
              <a:t>Increased emissions offset any reductions</a:t>
            </a:r>
          </a:p>
          <a:p>
            <a:pPr marL="457200" indent="-457200">
              <a:buFont typeface="Arial" pitchFamily="34" charset="0"/>
              <a:buChar char="•"/>
            </a:pPr>
            <a:r>
              <a:rPr lang="en-GB" i="1" dirty="0" smtClean="0"/>
              <a:t>Competitiveness concerns</a:t>
            </a:r>
            <a:endParaRPr lang="en-GB" dirty="0" smtClean="0"/>
          </a:p>
          <a:p>
            <a:pPr marL="457200" indent="-457200">
              <a:buFont typeface="Arial" pitchFamily="34" charset="0"/>
              <a:buChar char="•"/>
            </a:pPr>
            <a:endParaRPr lang="en-GB" i="1" dirty="0" smtClean="0"/>
          </a:p>
          <a:p>
            <a:r>
              <a:rPr lang="en-GB" dirty="0" smtClean="0">
                <a:sym typeface="Wingdings" pitchFamily="2" charset="2"/>
              </a:rPr>
              <a:t> </a:t>
            </a:r>
            <a:r>
              <a:rPr lang="en-GB" dirty="0" smtClean="0"/>
              <a:t>No progress in climate policy</a:t>
            </a:r>
          </a:p>
        </p:txBody>
      </p:sp>
    </p:spTree>
    <p:extLst>
      <p:ext uri="{BB962C8B-B14F-4D97-AF65-F5344CB8AC3E}">
        <p14:creationId xmlns:p14="http://schemas.microsoft.com/office/powerpoint/2010/main" val="25295184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Solution</a:t>
            </a:r>
            <a:endParaRPr lang="en-GB" dirty="0"/>
          </a:p>
        </p:txBody>
      </p:sp>
    </p:spTree>
    <p:extLst>
      <p:ext uri="{BB962C8B-B14F-4D97-AF65-F5344CB8AC3E}">
        <p14:creationId xmlns:p14="http://schemas.microsoft.com/office/powerpoint/2010/main" val="1198590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solution</a:t>
            </a:r>
            <a:endParaRPr lang="en-GB" dirty="0"/>
          </a:p>
        </p:txBody>
      </p:sp>
      <p:sp>
        <p:nvSpPr>
          <p:cNvPr id="3" name="Content Placeholder 2"/>
          <p:cNvSpPr>
            <a:spLocks noGrp="1"/>
          </p:cNvSpPr>
          <p:nvPr>
            <p:ph idx="1"/>
          </p:nvPr>
        </p:nvSpPr>
        <p:spPr/>
        <p:txBody>
          <a:bodyPr/>
          <a:lstStyle/>
          <a:p>
            <a:pPr marL="457200" indent="-457200">
              <a:buFont typeface="Arial" pitchFamily="34" charset="0"/>
              <a:buChar char="•"/>
            </a:pPr>
            <a:r>
              <a:rPr lang="en-US" dirty="0"/>
              <a:t>Introduce </a:t>
            </a:r>
            <a:r>
              <a:rPr lang="en-US" b="1" i="1" dirty="0">
                <a:solidFill>
                  <a:srgbClr val="FF0000"/>
                </a:solidFill>
              </a:rPr>
              <a:t>complementary </a:t>
            </a:r>
            <a:r>
              <a:rPr lang="en-US" dirty="0" smtClean="0"/>
              <a:t>measures </a:t>
            </a:r>
          </a:p>
          <a:p>
            <a:pPr marL="1200150" lvl="1" indent="-457200">
              <a:buFont typeface="Arial" pitchFamily="34" charset="0"/>
              <a:buChar char="•"/>
            </a:pPr>
            <a:r>
              <a:rPr lang="en-US" dirty="0" smtClean="0"/>
              <a:t>Keep the territorial/production system </a:t>
            </a:r>
          </a:p>
          <a:p>
            <a:pPr marL="1200150" lvl="1" indent="-457200">
              <a:buFont typeface="Arial" pitchFamily="34" charset="0"/>
              <a:buChar char="•"/>
            </a:pPr>
            <a:r>
              <a:rPr lang="en-US" dirty="0" smtClean="0"/>
              <a:t>Broaden with additional measures</a:t>
            </a:r>
          </a:p>
          <a:p>
            <a:pPr marL="1200150" lvl="1" indent="-457200">
              <a:buFont typeface="Arial" pitchFamily="34" charset="0"/>
              <a:buChar char="•"/>
            </a:pPr>
            <a:endParaRPr lang="en-US" dirty="0" smtClean="0"/>
          </a:p>
          <a:p>
            <a:pPr marL="457200" indent="-457200">
              <a:buFont typeface="Arial" pitchFamily="34" charset="0"/>
              <a:buChar char="•"/>
            </a:pPr>
            <a:r>
              <a:rPr lang="en-US" dirty="0" smtClean="0"/>
              <a:t>More </a:t>
            </a:r>
            <a:r>
              <a:rPr lang="en-US" b="1" i="1" dirty="0" smtClean="0">
                <a:solidFill>
                  <a:srgbClr val="FF0000"/>
                </a:solidFill>
              </a:rPr>
              <a:t>inclusive</a:t>
            </a:r>
            <a:r>
              <a:rPr lang="en-US" i="1" dirty="0" smtClean="0">
                <a:solidFill>
                  <a:srgbClr val="FF0000"/>
                </a:solidFill>
              </a:rPr>
              <a:t> </a:t>
            </a:r>
            <a:r>
              <a:rPr lang="en-US" dirty="0" smtClean="0"/>
              <a:t>treatment of </a:t>
            </a:r>
          </a:p>
          <a:p>
            <a:pPr marL="1200150" lvl="1" indent="-457200">
              <a:buFont typeface="Arial" pitchFamily="34" charset="0"/>
              <a:buChar char="•"/>
            </a:pPr>
            <a:r>
              <a:rPr lang="en-US" dirty="0" smtClean="0"/>
              <a:t>International trade </a:t>
            </a:r>
          </a:p>
          <a:p>
            <a:pPr marL="1200150" lvl="1" indent="-457200">
              <a:buFont typeface="Arial" pitchFamily="34" charset="0"/>
              <a:buChar char="•"/>
            </a:pPr>
            <a:r>
              <a:rPr lang="en-US" dirty="0"/>
              <a:t>C</a:t>
            </a:r>
            <a:r>
              <a:rPr lang="en-US" dirty="0" smtClean="0"/>
              <a:t>onsumption</a:t>
            </a:r>
          </a:p>
          <a:p>
            <a:pPr marL="457200" indent="-457200">
              <a:buFont typeface="Arial" pitchFamily="34" charset="0"/>
              <a:buChar char="•"/>
            </a:pPr>
            <a:endParaRPr lang="en-US" dirty="0" smtClean="0"/>
          </a:p>
          <a:p>
            <a:pPr marL="457200" indent="-457200">
              <a:buFont typeface="Arial" pitchFamily="34" charset="0"/>
              <a:buChar char="•"/>
            </a:pPr>
            <a:endParaRPr lang="en-US" dirty="0"/>
          </a:p>
        </p:txBody>
      </p:sp>
    </p:spTree>
    <p:extLst>
      <p:ext uri="{BB962C8B-B14F-4D97-AF65-F5344CB8AC3E}">
        <p14:creationId xmlns:p14="http://schemas.microsoft.com/office/powerpoint/2010/main" val="17871566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686800" cy="1676400"/>
          </a:xfrm>
        </p:spPr>
        <p:txBody>
          <a:bodyPr/>
          <a:lstStyle/>
          <a:p>
            <a:pPr algn="ctr"/>
            <a:r>
              <a:rPr lang="en-GB" dirty="0" smtClean="0"/>
              <a:t>Consumption-based approaches are </a:t>
            </a:r>
            <a:r>
              <a:rPr lang="en-GB" b="1" i="1" dirty="0" smtClean="0">
                <a:solidFill>
                  <a:srgbClr val="FF0000"/>
                </a:solidFill>
              </a:rPr>
              <a:t>complementary </a:t>
            </a:r>
          </a:p>
          <a:p>
            <a:pPr algn="ctr"/>
            <a:r>
              <a:rPr lang="en-GB" dirty="0" smtClean="0"/>
              <a:t>to production-based approaches</a:t>
            </a:r>
          </a:p>
        </p:txBody>
      </p:sp>
      <p:sp>
        <p:nvSpPr>
          <p:cNvPr id="5" name="Rounded Rectangle 4"/>
          <p:cNvSpPr/>
          <p:nvPr/>
        </p:nvSpPr>
        <p:spPr>
          <a:xfrm>
            <a:off x="1905000" y="1905000"/>
            <a:ext cx="5410200" cy="990600"/>
          </a:xfrm>
          <a:prstGeom prst="roundRect">
            <a:avLst>
              <a:gd name="adj" fmla="val 3491"/>
            </a:avLst>
          </a:prstGeom>
          <a:solidFill>
            <a:schemeClr val="bg1">
              <a:lumMod val="75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981200" y="1932682"/>
            <a:ext cx="5257800" cy="892552"/>
          </a:xfrm>
          <a:prstGeom prst="rect">
            <a:avLst/>
          </a:prstGeom>
          <a:noFill/>
        </p:spPr>
        <p:txBody>
          <a:bodyPr wrap="square" rtlCol="0">
            <a:spAutoFit/>
          </a:bodyPr>
          <a:lstStyle/>
          <a:p>
            <a:pPr algn="ctr"/>
            <a:r>
              <a:rPr lang="en-GB" sz="2600" dirty="0" smtClean="0"/>
              <a:t>Quantify consumption-based emissions</a:t>
            </a:r>
            <a:endParaRPr lang="en-GB" sz="2600" dirty="0"/>
          </a:p>
        </p:txBody>
      </p:sp>
      <p:sp>
        <p:nvSpPr>
          <p:cNvPr id="7" name="Rounded Rectangle 6"/>
          <p:cNvSpPr/>
          <p:nvPr/>
        </p:nvSpPr>
        <p:spPr>
          <a:xfrm>
            <a:off x="1905000" y="3064790"/>
            <a:ext cx="5410200" cy="990600"/>
          </a:xfrm>
          <a:prstGeom prst="roundRect">
            <a:avLst>
              <a:gd name="adj" fmla="val 3491"/>
            </a:avLst>
          </a:prstGeom>
          <a:solidFill>
            <a:schemeClr val="bg1">
              <a:lumMod val="75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981200" y="3092472"/>
            <a:ext cx="5257800" cy="892552"/>
          </a:xfrm>
          <a:prstGeom prst="rect">
            <a:avLst/>
          </a:prstGeom>
          <a:noFill/>
        </p:spPr>
        <p:txBody>
          <a:bodyPr wrap="square" rtlCol="0">
            <a:spAutoFit/>
          </a:bodyPr>
          <a:lstStyle/>
          <a:p>
            <a:pPr algn="ctr"/>
            <a:r>
              <a:rPr lang="en-GB" sz="2600" dirty="0" smtClean="0"/>
              <a:t>Track Progress</a:t>
            </a:r>
          </a:p>
          <a:p>
            <a:pPr algn="ctr"/>
            <a:r>
              <a:rPr lang="en-GB" sz="2600" dirty="0" smtClean="0"/>
              <a:t>Identify problem areas</a:t>
            </a:r>
            <a:endParaRPr lang="en-GB" sz="2600" dirty="0"/>
          </a:p>
        </p:txBody>
      </p:sp>
      <p:sp>
        <p:nvSpPr>
          <p:cNvPr id="9" name="Rounded Rectangle 8"/>
          <p:cNvSpPr/>
          <p:nvPr/>
        </p:nvSpPr>
        <p:spPr>
          <a:xfrm>
            <a:off x="1898542" y="4239518"/>
            <a:ext cx="5410200" cy="990600"/>
          </a:xfrm>
          <a:prstGeom prst="roundRect">
            <a:avLst>
              <a:gd name="adj" fmla="val 3491"/>
            </a:avLst>
          </a:prstGeom>
          <a:solidFill>
            <a:schemeClr val="bg1">
              <a:lumMod val="75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1974742" y="4267200"/>
            <a:ext cx="5257800" cy="892552"/>
          </a:xfrm>
          <a:prstGeom prst="rect">
            <a:avLst/>
          </a:prstGeom>
          <a:noFill/>
        </p:spPr>
        <p:txBody>
          <a:bodyPr wrap="square" rtlCol="0">
            <a:spAutoFit/>
          </a:bodyPr>
          <a:lstStyle/>
          <a:p>
            <a:pPr algn="ctr"/>
            <a:r>
              <a:rPr lang="en-GB" sz="2600" dirty="0" smtClean="0"/>
              <a:t>Design and implement politically feasible policy instruments</a:t>
            </a:r>
            <a:endParaRPr lang="en-GB" sz="2600" dirty="0"/>
          </a:p>
        </p:txBody>
      </p:sp>
      <p:sp>
        <p:nvSpPr>
          <p:cNvPr id="11" name="Rounded Rectangle 10"/>
          <p:cNvSpPr/>
          <p:nvPr/>
        </p:nvSpPr>
        <p:spPr>
          <a:xfrm>
            <a:off x="1898542" y="5410200"/>
            <a:ext cx="5410200" cy="990600"/>
          </a:xfrm>
          <a:prstGeom prst="roundRect">
            <a:avLst>
              <a:gd name="adj" fmla="val 3491"/>
            </a:avLst>
          </a:prstGeom>
          <a:solidFill>
            <a:schemeClr val="bg1">
              <a:lumMod val="75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1974742" y="5485447"/>
            <a:ext cx="5257800" cy="892552"/>
          </a:xfrm>
          <a:prstGeom prst="rect">
            <a:avLst/>
          </a:prstGeom>
          <a:noFill/>
        </p:spPr>
        <p:txBody>
          <a:bodyPr wrap="square" rtlCol="0">
            <a:spAutoFit/>
          </a:bodyPr>
          <a:lstStyle/>
          <a:p>
            <a:pPr algn="ctr"/>
            <a:r>
              <a:rPr lang="en-GB" sz="2600" dirty="0" smtClean="0"/>
              <a:t>Track Progress</a:t>
            </a:r>
          </a:p>
          <a:p>
            <a:pPr algn="ctr"/>
            <a:r>
              <a:rPr lang="en-GB" sz="2600" dirty="0" smtClean="0"/>
              <a:t>Did the policies work?</a:t>
            </a:r>
          </a:p>
        </p:txBody>
      </p:sp>
      <p:sp>
        <p:nvSpPr>
          <p:cNvPr id="13" name="Down Arrow 12"/>
          <p:cNvSpPr/>
          <p:nvPr/>
        </p:nvSpPr>
        <p:spPr>
          <a:xfrm>
            <a:off x="2133600" y="2667000"/>
            <a:ext cx="609600" cy="609600"/>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Down Arrow 13"/>
          <p:cNvSpPr/>
          <p:nvPr/>
        </p:nvSpPr>
        <p:spPr>
          <a:xfrm>
            <a:off x="2133600" y="3810000"/>
            <a:ext cx="609600" cy="609600"/>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Down Arrow 14"/>
          <p:cNvSpPr/>
          <p:nvPr/>
        </p:nvSpPr>
        <p:spPr>
          <a:xfrm>
            <a:off x="2133600" y="5029200"/>
            <a:ext cx="609600" cy="609600"/>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Down Arrow 15"/>
          <p:cNvSpPr/>
          <p:nvPr/>
        </p:nvSpPr>
        <p:spPr>
          <a:xfrm>
            <a:off x="6400800" y="2667000"/>
            <a:ext cx="609600" cy="609600"/>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Down Arrow 16"/>
          <p:cNvSpPr/>
          <p:nvPr/>
        </p:nvSpPr>
        <p:spPr>
          <a:xfrm>
            <a:off x="6400800" y="3810000"/>
            <a:ext cx="609600" cy="609600"/>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Down Arrow 17"/>
          <p:cNvSpPr/>
          <p:nvPr/>
        </p:nvSpPr>
        <p:spPr>
          <a:xfrm>
            <a:off x="6400800" y="5029200"/>
            <a:ext cx="609600" cy="609600"/>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4" name="Straight Arrow Connector 3"/>
          <p:cNvCxnSpPr/>
          <p:nvPr/>
        </p:nvCxnSpPr>
        <p:spPr>
          <a:xfrm>
            <a:off x="960120" y="2484358"/>
            <a:ext cx="0" cy="3687842"/>
          </a:xfrm>
          <a:prstGeom prst="straightConnector1">
            <a:avLst/>
          </a:prstGeom>
          <a:ln w="635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342900" y="1776472"/>
            <a:ext cx="2476500" cy="707886"/>
          </a:xfrm>
          <a:prstGeom prst="rect">
            <a:avLst/>
          </a:prstGeom>
          <a:noFill/>
        </p:spPr>
        <p:txBody>
          <a:bodyPr wrap="square" rtlCol="0">
            <a:spAutoFit/>
          </a:bodyPr>
          <a:lstStyle/>
          <a:p>
            <a:pPr algn="ctr"/>
            <a:r>
              <a:rPr lang="en-GB" sz="2000" dirty="0" smtClean="0"/>
              <a:t>Implementation timeline</a:t>
            </a:r>
            <a:endParaRPr lang="en-GB" sz="2000" dirty="0"/>
          </a:p>
        </p:txBody>
      </p:sp>
      <p:pic>
        <p:nvPicPr>
          <p:cNvPr id="20" name="Picture 4" descr="http://www.takeinitiative.co.uk/wp-content/2010/03/thumb-tick-cros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6154"/>
          <a:stretch/>
        </p:blipFill>
        <p:spPr bwMode="auto">
          <a:xfrm>
            <a:off x="7391400" y="1820294"/>
            <a:ext cx="1066800" cy="127539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http://www.takeinitiative.co.uk/wp-content/2010/03/thumb-tick-cros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000"/>
          <a:stretch/>
        </p:blipFill>
        <p:spPr bwMode="auto">
          <a:xfrm>
            <a:off x="7391400" y="4058602"/>
            <a:ext cx="990600" cy="127539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http://www.takeinitiative.co.uk/wp-content/2010/03/thumb-tick-cros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6154"/>
          <a:stretch/>
        </p:blipFill>
        <p:spPr bwMode="auto">
          <a:xfrm>
            <a:off x="7391400" y="2971800"/>
            <a:ext cx="1066800" cy="127539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ttp://www.takeinitiative.co.uk/wp-content/2010/03/thumb-tick-cros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000"/>
          <a:stretch/>
        </p:blipFill>
        <p:spPr bwMode="auto">
          <a:xfrm>
            <a:off x="7391400" y="5257800"/>
            <a:ext cx="990600" cy="127539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532318" y="2971800"/>
            <a:ext cx="533400" cy="707886"/>
          </a:xfrm>
          <a:prstGeom prst="rect">
            <a:avLst/>
          </a:prstGeom>
          <a:noFill/>
        </p:spPr>
        <p:txBody>
          <a:bodyPr wrap="square" rtlCol="0">
            <a:spAutoFit/>
          </a:bodyPr>
          <a:lstStyle/>
          <a:p>
            <a:pPr algn="ctr"/>
            <a:r>
              <a:rPr lang="en-GB" sz="4000" dirty="0" smtClean="0">
                <a:solidFill>
                  <a:srgbClr val="00B050"/>
                </a:solidFill>
              </a:rPr>
              <a:t>1</a:t>
            </a:r>
            <a:endParaRPr lang="en-GB" sz="4000" dirty="0">
              <a:solidFill>
                <a:srgbClr val="00B050"/>
              </a:solidFill>
            </a:endParaRPr>
          </a:p>
        </p:txBody>
      </p:sp>
      <p:sp>
        <p:nvSpPr>
          <p:cNvPr id="25" name="TextBox 24"/>
          <p:cNvSpPr txBox="1"/>
          <p:nvPr/>
        </p:nvSpPr>
        <p:spPr>
          <a:xfrm>
            <a:off x="7927932" y="3315305"/>
            <a:ext cx="533400" cy="707886"/>
          </a:xfrm>
          <a:prstGeom prst="rect">
            <a:avLst/>
          </a:prstGeom>
          <a:noFill/>
        </p:spPr>
        <p:txBody>
          <a:bodyPr wrap="square" rtlCol="0">
            <a:spAutoFit/>
          </a:bodyPr>
          <a:lstStyle/>
          <a:p>
            <a:pPr algn="ctr"/>
            <a:r>
              <a:rPr lang="en-GB" sz="4000" dirty="0" smtClean="0">
                <a:solidFill>
                  <a:srgbClr val="00B050"/>
                </a:solidFill>
              </a:rPr>
              <a:t>2</a:t>
            </a:r>
            <a:endParaRPr lang="en-GB" sz="4000" dirty="0">
              <a:solidFill>
                <a:srgbClr val="00B050"/>
              </a:solidFill>
            </a:endParaRPr>
          </a:p>
        </p:txBody>
      </p:sp>
    </p:spTree>
    <p:extLst>
      <p:ext uri="{BB962C8B-B14F-4D97-AF65-F5344CB8AC3E}">
        <p14:creationId xmlns:p14="http://schemas.microsoft.com/office/powerpoint/2010/main" val="4149359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down)">
                                      <p:cBhvr>
                                        <p:cTn id="11" dur="500"/>
                                        <p:tgtEl>
                                          <p:spTgt spid="2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down)">
                                      <p:cBhvr>
                                        <p:cTn id="21" dur="500"/>
                                        <p:tgtEl>
                                          <p:spTgt spid="21"/>
                                        </p:tgtEl>
                                      </p:cBhvr>
                                    </p:animEffect>
                                  </p:childTnLst>
                                </p:cTn>
                              </p:par>
                            </p:childTnLst>
                          </p:cTn>
                        </p:par>
                        <p:par>
                          <p:cTn id="22" fill="hold">
                            <p:stCondLst>
                              <p:cond delay="2000"/>
                            </p:stCondLst>
                            <p:childTnLst>
                              <p:par>
                                <p:cTn id="23" presetID="22" presetClass="entr" presetSubtype="4"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down)">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Quantification</a:t>
            </a:r>
            <a:endParaRPr lang="en-GB" dirty="0"/>
          </a:p>
        </p:txBody>
      </p:sp>
    </p:spTree>
    <p:extLst>
      <p:ext uri="{BB962C8B-B14F-4D97-AF65-F5344CB8AC3E}">
        <p14:creationId xmlns:p14="http://schemas.microsoft.com/office/powerpoint/2010/main" val="22326580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50938"/>
            <a:ext cx="9136063"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89" y="0"/>
            <a:ext cx="288415" cy="93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438400"/>
            <a:ext cx="1184030" cy="2694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76200"/>
            <a:ext cx="8740141" cy="878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838200" y="4953000"/>
            <a:ext cx="8305800" cy="1569660"/>
          </a:xfrm>
          <a:prstGeom prst="rect">
            <a:avLst/>
          </a:prstGeom>
          <a:solidFill>
            <a:schemeClr val="bg1"/>
          </a:solidFill>
          <a:ln>
            <a:solidFill>
              <a:schemeClr val="tx1"/>
            </a:solidFill>
          </a:ln>
        </p:spPr>
        <p:txBody>
          <a:bodyPr wrap="square" rtlCol="0">
            <a:spAutoFit/>
          </a:bodyPr>
          <a:lstStyle/>
          <a:p>
            <a:r>
              <a:rPr lang="en-GB" sz="2400" dirty="0" smtClean="0"/>
              <a:t>Key Findings (2004):</a:t>
            </a:r>
          </a:p>
          <a:p>
            <a:pPr marL="342900" indent="-342900">
              <a:buFont typeface="Arial" pitchFamily="34" charset="0"/>
              <a:buChar char="•"/>
            </a:pPr>
            <a:r>
              <a:rPr lang="en-GB" sz="2400" dirty="0" smtClean="0"/>
              <a:t>6.2 GtCO</a:t>
            </a:r>
            <a:r>
              <a:rPr lang="en-GB" sz="2400" baseline="-25000" dirty="0" smtClean="0"/>
              <a:t>2</a:t>
            </a:r>
            <a:r>
              <a:rPr lang="en-GB" sz="2400" dirty="0" smtClean="0"/>
              <a:t> (23%) embodied in trade</a:t>
            </a:r>
          </a:p>
          <a:p>
            <a:pPr marL="342900" indent="-342900">
              <a:buFont typeface="Arial" pitchFamily="34" charset="0"/>
              <a:buChar char="•"/>
            </a:pPr>
            <a:r>
              <a:rPr lang="en-GB" sz="2400" dirty="0" smtClean="0"/>
              <a:t>Annex B Consumption 1.6 </a:t>
            </a:r>
            <a:r>
              <a:rPr lang="en-GB" sz="2400" dirty="0"/>
              <a:t>GtCO</a:t>
            </a:r>
            <a:r>
              <a:rPr lang="en-GB" sz="2400" baseline="-25000" dirty="0"/>
              <a:t>2</a:t>
            </a:r>
            <a:r>
              <a:rPr lang="en-GB" sz="2400" dirty="0"/>
              <a:t> </a:t>
            </a:r>
            <a:r>
              <a:rPr lang="en-GB" sz="2400" dirty="0" smtClean="0"/>
              <a:t>higher than Production (12%)</a:t>
            </a:r>
          </a:p>
          <a:p>
            <a:pPr marL="342900" indent="-342900">
              <a:buFont typeface="Arial" pitchFamily="34" charset="0"/>
              <a:buChar char="•"/>
            </a:pPr>
            <a:r>
              <a:rPr lang="en-GB" sz="2400" dirty="0" smtClean="0"/>
              <a:t>OECD Consumption 2.1 </a:t>
            </a:r>
            <a:r>
              <a:rPr lang="en-GB" sz="2400" dirty="0"/>
              <a:t>GtCO</a:t>
            </a:r>
            <a:r>
              <a:rPr lang="en-GB" sz="2400" baseline="-25000" dirty="0"/>
              <a:t>2</a:t>
            </a:r>
            <a:r>
              <a:rPr lang="en-GB" sz="2400" dirty="0"/>
              <a:t> higher than Production </a:t>
            </a:r>
            <a:r>
              <a:rPr lang="en-GB" sz="2400" dirty="0" smtClean="0"/>
              <a:t>(16%)</a:t>
            </a:r>
          </a:p>
        </p:txBody>
      </p:sp>
    </p:spTree>
    <p:extLst>
      <p:ext uri="{BB962C8B-B14F-4D97-AF65-F5344CB8AC3E}">
        <p14:creationId xmlns:p14="http://schemas.microsoft.com/office/powerpoint/2010/main" val="42480993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50938"/>
            <a:ext cx="9136063"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89" y="0"/>
            <a:ext cx="288415" cy="93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438400"/>
            <a:ext cx="1184030" cy="2694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76200"/>
            <a:ext cx="8740141" cy="878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838200" y="4953000"/>
            <a:ext cx="8305800" cy="1384995"/>
          </a:xfrm>
          <a:prstGeom prst="rect">
            <a:avLst/>
          </a:prstGeom>
          <a:solidFill>
            <a:schemeClr val="bg1"/>
          </a:solidFill>
          <a:ln>
            <a:solidFill>
              <a:schemeClr val="tx1"/>
            </a:solidFill>
          </a:ln>
        </p:spPr>
        <p:txBody>
          <a:bodyPr wrap="square" rtlCol="0">
            <a:spAutoFit/>
          </a:bodyPr>
          <a:lstStyle/>
          <a:p>
            <a:pPr algn="ctr"/>
            <a:r>
              <a:rPr lang="en-GB" sz="3600" b="1" dirty="0" smtClean="0"/>
              <a:t>Production still important!</a:t>
            </a:r>
          </a:p>
          <a:p>
            <a:pPr algn="ctr"/>
            <a:r>
              <a:rPr lang="en-GB" sz="2400" dirty="0" smtClean="0"/>
              <a:t>To </a:t>
            </a:r>
            <a:r>
              <a:rPr lang="en-GB" sz="2400" dirty="0"/>
              <a:t>reduce consumption-based emissions </a:t>
            </a:r>
            <a:r>
              <a:rPr lang="en-GB" sz="2400" i="1" dirty="0"/>
              <a:t>requires helping developing countries mitigate</a:t>
            </a:r>
          </a:p>
        </p:txBody>
      </p:sp>
    </p:spTree>
    <p:extLst>
      <p:ext uri="{BB962C8B-B14F-4D97-AF65-F5344CB8AC3E}">
        <p14:creationId xmlns:p14="http://schemas.microsoft.com/office/powerpoint/2010/main" val="16764661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00775"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0"/>
            <a:ext cx="2743200" cy="732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2" y="1102512"/>
            <a:ext cx="9138138" cy="3949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140384" y="5604617"/>
            <a:ext cx="4081396" cy="1015663"/>
          </a:xfrm>
          <a:prstGeom prst="rect">
            <a:avLst/>
          </a:prstGeom>
          <a:solidFill>
            <a:schemeClr val="bg1">
              <a:lumMod val="95000"/>
            </a:schemeClr>
          </a:solidFill>
          <a:ln>
            <a:solidFill>
              <a:schemeClr val="tx1"/>
            </a:solidFill>
          </a:ln>
        </p:spPr>
        <p:txBody>
          <a:bodyPr wrap="square" rtlCol="0">
            <a:spAutoFit/>
          </a:bodyPr>
          <a:lstStyle/>
          <a:p>
            <a:pPr algn="ctr"/>
            <a:r>
              <a:rPr lang="en-GB" sz="3000" dirty="0" smtClean="0"/>
              <a:t>Large share of consumer emissions are </a:t>
            </a:r>
            <a:r>
              <a:rPr lang="en-GB" sz="3000" b="1" dirty="0" smtClean="0"/>
              <a:t>territorial </a:t>
            </a:r>
            <a:endParaRPr lang="en-GB" sz="3000" b="1" dirty="0"/>
          </a:p>
        </p:txBody>
      </p:sp>
      <p:sp>
        <p:nvSpPr>
          <p:cNvPr id="2" name="Left Brace 1"/>
          <p:cNvSpPr/>
          <p:nvPr/>
        </p:nvSpPr>
        <p:spPr>
          <a:xfrm rot="16200000">
            <a:off x="3173498" y="2954758"/>
            <a:ext cx="375781" cy="4713668"/>
          </a:xfrm>
          <a:prstGeom prst="leftBrace">
            <a:avLst>
              <a:gd name="adj1" fmla="val 76878"/>
              <a:gd name="adj2" fmla="val 50000"/>
            </a:avLst>
          </a:prstGeom>
          <a:ln w="635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Left Brace 6"/>
          <p:cNvSpPr/>
          <p:nvPr/>
        </p:nvSpPr>
        <p:spPr>
          <a:xfrm rot="16200000">
            <a:off x="6064806" y="4777120"/>
            <a:ext cx="375781" cy="1068945"/>
          </a:xfrm>
          <a:prstGeom prst="leftBrace">
            <a:avLst>
              <a:gd name="adj1" fmla="val 76878"/>
              <a:gd name="adj2" fmla="val 50000"/>
            </a:avLst>
          </a:prstGeom>
          <a:ln w="635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 name="TextBox 7"/>
          <p:cNvSpPr txBox="1"/>
          <p:nvPr/>
        </p:nvSpPr>
        <p:spPr>
          <a:xfrm>
            <a:off x="5502212" y="5604616"/>
            <a:ext cx="2077003" cy="1015663"/>
          </a:xfrm>
          <a:prstGeom prst="rect">
            <a:avLst/>
          </a:prstGeom>
          <a:solidFill>
            <a:schemeClr val="bg1">
              <a:lumMod val="95000"/>
            </a:schemeClr>
          </a:solidFill>
          <a:ln>
            <a:solidFill>
              <a:schemeClr val="tx1"/>
            </a:solidFill>
          </a:ln>
        </p:spPr>
        <p:txBody>
          <a:bodyPr wrap="square" rtlCol="0">
            <a:spAutoFit/>
          </a:bodyPr>
          <a:lstStyle/>
          <a:p>
            <a:pPr algn="ctr"/>
            <a:r>
              <a:rPr lang="en-GB" sz="3000" dirty="0" smtClean="0"/>
              <a:t>“</a:t>
            </a:r>
            <a:r>
              <a:rPr lang="en-GB" sz="3000" b="1" dirty="0" smtClean="0"/>
              <a:t>Imported</a:t>
            </a:r>
            <a:r>
              <a:rPr lang="en-GB" sz="3000" dirty="0" smtClean="0"/>
              <a:t>” emissions</a:t>
            </a:r>
            <a:endParaRPr lang="en-GB" sz="3000" dirty="0"/>
          </a:p>
        </p:txBody>
      </p:sp>
    </p:spTree>
    <p:extLst>
      <p:ext uri="{BB962C8B-B14F-4D97-AF65-F5344CB8AC3E}">
        <p14:creationId xmlns:p14="http://schemas.microsoft.com/office/powerpoint/2010/main" val="1511151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3327" y="1409978"/>
            <a:ext cx="4746158" cy="2222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198" y="908720"/>
            <a:ext cx="8229600" cy="1181337"/>
          </a:xfrm>
        </p:spPr>
        <p:txBody>
          <a:bodyPr/>
          <a:lstStyle/>
          <a:p>
            <a:r>
              <a:rPr lang="en-GB" dirty="0" smtClean="0"/>
              <a:t>We are experts at accounting, ...</a:t>
            </a:r>
          </a:p>
          <a:p>
            <a:pPr algn="ctr"/>
            <a:endParaRPr lang="en-GB" i="1" dirty="0"/>
          </a:p>
        </p:txBody>
      </p:sp>
      <p:pic>
        <p:nvPicPr>
          <p:cNvPr id="8" name="Picture 2" descr="https://encrypted-tbn1.gstatic.com/images?q=tbn:ANd9GcTKWPFTnfIFw1srBQDlBpm-AyUFCG1XIsRBE90x4N6t_LZz6xYSI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200" y="2956690"/>
            <a:ext cx="3309257" cy="2182193"/>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txBox="1">
            <a:spLocks/>
          </p:cNvSpPr>
          <p:nvPr/>
        </p:nvSpPr>
        <p:spPr bwMode="auto">
          <a:xfrm>
            <a:off x="856341" y="4651784"/>
            <a:ext cx="8229600" cy="1376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1" fontAlgn="base" hangingPunct="1">
              <a:spcBef>
                <a:spcPts val="0"/>
              </a:spcBef>
              <a:spcAft>
                <a:spcPct val="0"/>
              </a:spcAft>
              <a:buFont typeface="Arial" pitchFamily="34" charset="0"/>
              <a:buNone/>
              <a:defRPr sz="3200" kern="1200">
                <a:solidFill>
                  <a:schemeClr val="tx1"/>
                </a:solidFill>
                <a:latin typeface="Arial"/>
                <a:ea typeface="Geneva" charset="0"/>
                <a:cs typeface="Arial"/>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Arial"/>
                <a:ea typeface="Arial" charset="0"/>
                <a:cs typeface="Arial"/>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Arial"/>
                <a:ea typeface="Arial" charset="0"/>
                <a:cs typeface="Arial"/>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Arial"/>
                <a:ea typeface="Arial" charset="0"/>
                <a:cs typeface="Arial"/>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Arial"/>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GB" i="1" dirty="0" smtClean="0"/>
              <a:t>...but are weak at designing, </a:t>
            </a:r>
          </a:p>
          <a:p>
            <a:pPr algn="r"/>
            <a:r>
              <a:rPr lang="en-GB" i="1" dirty="0" smtClean="0"/>
              <a:t>assessing, and implementing policies?</a:t>
            </a:r>
          </a:p>
          <a:p>
            <a:pPr algn="ctr"/>
            <a:endParaRPr lang="en-GB" i="1" dirty="0"/>
          </a:p>
        </p:txBody>
      </p:sp>
    </p:spTree>
    <p:extLst>
      <p:ext uri="{BB962C8B-B14F-4D97-AF65-F5344CB8AC3E}">
        <p14:creationId xmlns:p14="http://schemas.microsoft.com/office/powerpoint/2010/main" val="361926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00775"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0"/>
            <a:ext cx="2743200" cy="732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84410"/>
            <a:ext cx="8957310" cy="4635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210827" y="1343084"/>
            <a:ext cx="3746483" cy="1015663"/>
          </a:xfrm>
          <a:prstGeom prst="rect">
            <a:avLst/>
          </a:prstGeom>
          <a:solidFill>
            <a:schemeClr val="bg1">
              <a:lumMod val="95000"/>
            </a:schemeClr>
          </a:solidFill>
          <a:ln>
            <a:solidFill>
              <a:schemeClr val="tx1"/>
            </a:solidFill>
          </a:ln>
        </p:spPr>
        <p:txBody>
          <a:bodyPr wrap="square" rtlCol="0">
            <a:spAutoFit/>
          </a:bodyPr>
          <a:lstStyle/>
          <a:p>
            <a:pPr algn="ctr"/>
            <a:r>
              <a:rPr lang="en-GB" sz="3000" dirty="0" smtClean="0"/>
              <a:t>“Rich” countries are generally net imports</a:t>
            </a:r>
            <a:endParaRPr lang="en-GB" sz="3000" dirty="0"/>
          </a:p>
        </p:txBody>
      </p:sp>
    </p:spTree>
    <p:extLst>
      <p:ext uri="{BB962C8B-B14F-4D97-AF65-F5344CB8AC3E}">
        <p14:creationId xmlns:p14="http://schemas.microsoft.com/office/powerpoint/2010/main" val="1576956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0"/>
            <a:ext cx="8229600" cy="1143000"/>
          </a:xfrm>
        </p:spPr>
        <p:txBody>
          <a:bodyPr/>
          <a:lstStyle/>
          <a:p>
            <a:pPr algn="ctr"/>
            <a:r>
              <a:rPr lang="en-GB" dirty="0" smtClean="0"/>
              <a:t>Equity: Allocating emissions</a:t>
            </a:r>
            <a:endParaRPr lang="en-GB" dirty="0"/>
          </a:p>
        </p:txBody>
      </p:sp>
      <p:pic>
        <p:nvPicPr>
          <p:cNvPr id="2" name="Picture 2" descr="\\wii\OfflineFolders\glen\Documents\Projects\GCP\CarbonBudget\2012\Slides\barchart_fix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3488" y="1044575"/>
            <a:ext cx="6675437" cy="4767263"/>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2947918" y="5104258"/>
            <a:ext cx="2033517" cy="627797"/>
          </a:xfrm>
          <a:prstGeom prst="ellipse">
            <a:avLst/>
          </a:prstGeom>
          <a:solidFill>
            <a:schemeClr val="bg1">
              <a:lumMod val="95000"/>
              <a:alpha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5727621"/>
            <a:ext cx="4038600" cy="1130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2526" y="5835368"/>
            <a:ext cx="3746483" cy="1015663"/>
          </a:xfrm>
          <a:prstGeom prst="rect">
            <a:avLst/>
          </a:prstGeom>
          <a:solidFill>
            <a:schemeClr val="bg1">
              <a:lumMod val="95000"/>
            </a:schemeClr>
          </a:solidFill>
          <a:ln>
            <a:solidFill>
              <a:schemeClr val="tx1"/>
            </a:solidFill>
          </a:ln>
        </p:spPr>
        <p:txBody>
          <a:bodyPr wrap="square" rtlCol="0">
            <a:spAutoFit/>
          </a:bodyPr>
          <a:lstStyle/>
          <a:p>
            <a:pPr algn="ctr"/>
            <a:r>
              <a:rPr lang="en-GB" sz="3000" dirty="0" smtClean="0"/>
              <a:t>Alternative views of Burden Sharing</a:t>
            </a:r>
            <a:endParaRPr lang="en-GB" sz="3000" dirty="0"/>
          </a:p>
        </p:txBody>
      </p:sp>
    </p:spTree>
    <p:extLst>
      <p:ext uri="{BB962C8B-B14F-4D97-AF65-F5344CB8AC3E}">
        <p14:creationId xmlns:p14="http://schemas.microsoft.com/office/powerpoint/2010/main" val="587903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8"/>
            <a:ext cx="9144000" cy="1143000"/>
          </a:xfrm>
        </p:spPr>
        <p:txBody>
          <a:bodyPr/>
          <a:lstStyle/>
          <a:p>
            <a:pPr algn="ctr"/>
            <a:r>
              <a:rPr lang="en-GB" dirty="0" smtClean="0"/>
              <a:t>Consumption by sectors</a:t>
            </a:r>
            <a:endParaRPr lang="en-GB"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15" y="1034510"/>
            <a:ext cx="8503920" cy="5416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373666" y="4935112"/>
            <a:ext cx="3670126" cy="1815882"/>
          </a:xfrm>
          <a:prstGeom prst="rect">
            <a:avLst/>
          </a:prstGeom>
          <a:solidFill>
            <a:schemeClr val="bg1">
              <a:lumMod val="85000"/>
            </a:schemeClr>
          </a:solidFill>
          <a:ln>
            <a:solidFill>
              <a:schemeClr val="tx1"/>
            </a:solidFill>
          </a:ln>
        </p:spPr>
        <p:txBody>
          <a:bodyPr wrap="square" lIns="36000" rIns="36000" rtlCol="0">
            <a:spAutoFit/>
          </a:bodyPr>
          <a:lstStyle/>
          <a:p>
            <a:pPr algn="ctr"/>
            <a:r>
              <a:rPr lang="en-GB" sz="2800" dirty="0" smtClean="0"/>
              <a:t>A </a:t>
            </a:r>
            <a:r>
              <a:rPr lang="en-GB" sz="2800" b="1" dirty="0" smtClean="0"/>
              <a:t>consumption</a:t>
            </a:r>
            <a:r>
              <a:rPr lang="en-GB" sz="2800" b="1" i="1" dirty="0" smtClean="0"/>
              <a:t> </a:t>
            </a:r>
            <a:r>
              <a:rPr lang="en-GB" sz="2800" dirty="0" smtClean="0"/>
              <a:t>view </a:t>
            </a:r>
          </a:p>
          <a:p>
            <a:pPr algn="ctr"/>
            <a:r>
              <a:rPr lang="en-GB" sz="2800" dirty="0" smtClean="0"/>
              <a:t>shows </a:t>
            </a:r>
          </a:p>
          <a:p>
            <a:pPr algn="ctr"/>
            <a:r>
              <a:rPr lang="en-GB" sz="2800" b="1" i="1" dirty="0" smtClean="0"/>
              <a:t>different </a:t>
            </a:r>
          </a:p>
          <a:p>
            <a:pPr algn="ctr"/>
            <a:r>
              <a:rPr lang="en-GB" sz="2800" b="1" dirty="0" smtClean="0"/>
              <a:t>mitigation options</a:t>
            </a:r>
          </a:p>
        </p:txBody>
      </p:sp>
      <p:sp>
        <p:nvSpPr>
          <p:cNvPr id="3" name="TextBox 2"/>
          <p:cNvSpPr txBox="1"/>
          <p:nvPr/>
        </p:nvSpPr>
        <p:spPr>
          <a:xfrm>
            <a:off x="3298885" y="5350610"/>
            <a:ext cx="1648896" cy="492443"/>
          </a:xfrm>
          <a:prstGeom prst="rect">
            <a:avLst/>
          </a:prstGeom>
          <a:noFill/>
        </p:spPr>
        <p:txBody>
          <a:bodyPr wrap="square" rtlCol="0">
            <a:spAutoFit/>
          </a:bodyPr>
          <a:lstStyle/>
          <a:p>
            <a:pPr algn="ctr"/>
            <a:r>
              <a:rPr lang="en-GB" sz="2600" b="1" dirty="0" smtClean="0">
                <a:solidFill>
                  <a:schemeClr val="bg1"/>
                </a:solidFill>
              </a:rPr>
              <a:t>Food</a:t>
            </a:r>
            <a:endParaRPr lang="en-GB" sz="2600" b="1" dirty="0">
              <a:solidFill>
                <a:schemeClr val="bg1"/>
              </a:solidFill>
            </a:endParaRPr>
          </a:p>
        </p:txBody>
      </p:sp>
      <p:sp>
        <p:nvSpPr>
          <p:cNvPr id="8" name="TextBox 7"/>
          <p:cNvSpPr txBox="1"/>
          <p:nvPr/>
        </p:nvSpPr>
        <p:spPr>
          <a:xfrm>
            <a:off x="3194138" y="4586894"/>
            <a:ext cx="1866378" cy="461665"/>
          </a:xfrm>
          <a:prstGeom prst="rect">
            <a:avLst/>
          </a:prstGeom>
          <a:noFill/>
        </p:spPr>
        <p:txBody>
          <a:bodyPr wrap="square" rtlCol="0">
            <a:spAutoFit/>
          </a:bodyPr>
          <a:lstStyle/>
          <a:p>
            <a:pPr algn="ctr"/>
            <a:r>
              <a:rPr lang="en-GB" sz="2400" b="1" dirty="0" smtClean="0">
                <a:solidFill>
                  <a:schemeClr val="bg1"/>
                </a:solidFill>
              </a:rPr>
              <a:t>Manufacture</a:t>
            </a:r>
            <a:endParaRPr lang="en-GB" sz="2400" b="1" dirty="0">
              <a:solidFill>
                <a:schemeClr val="bg1"/>
              </a:solidFill>
            </a:endParaRPr>
          </a:p>
        </p:txBody>
      </p:sp>
      <p:sp>
        <p:nvSpPr>
          <p:cNvPr id="9" name="TextBox 8"/>
          <p:cNvSpPr txBox="1"/>
          <p:nvPr/>
        </p:nvSpPr>
        <p:spPr>
          <a:xfrm>
            <a:off x="3298885" y="3135963"/>
            <a:ext cx="1665961" cy="492443"/>
          </a:xfrm>
          <a:prstGeom prst="rect">
            <a:avLst/>
          </a:prstGeom>
          <a:noFill/>
        </p:spPr>
        <p:txBody>
          <a:bodyPr wrap="square" rtlCol="0">
            <a:spAutoFit/>
          </a:bodyPr>
          <a:lstStyle/>
          <a:p>
            <a:pPr algn="ctr"/>
            <a:r>
              <a:rPr lang="en-GB" sz="2600" b="1" dirty="0" smtClean="0">
                <a:solidFill>
                  <a:schemeClr val="bg1"/>
                </a:solidFill>
              </a:rPr>
              <a:t>Services</a:t>
            </a:r>
            <a:endParaRPr lang="en-GB" sz="2600" b="1" dirty="0">
              <a:solidFill>
                <a:schemeClr val="bg1"/>
              </a:solidFill>
            </a:endParaRPr>
          </a:p>
        </p:txBody>
      </p:sp>
      <p:sp>
        <p:nvSpPr>
          <p:cNvPr id="10" name="TextBox 9"/>
          <p:cNvSpPr txBox="1"/>
          <p:nvPr/>
        </p:nvSpPr>
        <p:spPr>
          <a:xfrm>
            <a:off x="1171548" y="2643520"/>
            <a:ext cx="1665961" cy="492443"/>
          </a:xfrm>
          <a:prstGeom prst="rect">
            <a:avLst/>
          </a:prstGeom>
          <a:noFill/>
        </p:spPr>
        <p:txBody>
          <a:bodyPr wrap="square" rtlCol="0">
            <a:spAutoFit/>
          </a:bodyPr>
          <a:lstStyle/>
          <a:p>
            <a:pPr algn="ctr"/>
            <a:r>
              <a:rPr lang="en-GB" sz="2600" b="1" dirty="0" smtClean="0">
                <a:solidFill>
                  <a:schemeClr val="bg1"/>
                </a:solidFill>
              </a:rPr>
              <a:t>Electricity</a:t>
            </a:r>
            <a:endParaRPr lang="en-GB" sz="2600" b="1" dirty="0">
              <a:solidFill>
                <a:schemeClr val="bg1"/>
              </a:solidFill>
            </a:endParaRPr>
          </a:p>
        </p:txBody>
      </p:sp>
      <p:sp>
        <p:nvSpPr>
          <p:cNvPr id="11" name="TextBox 10"/>
          <p:cNvSpPr txBox="1"/>
          <p:nvPr/>
        </p:nvSpPr>
        <p:spPr>
          <a:xfrm>
            <a:off x="1096391" y="4593438"/>
            <a:ext cx="1859752" cy="492443"/>
          </a:xfrm>
          <a:prstGeom prst="rect">
            <a:avLst/>
          </a:prstGeom>
          <a:noFill/>
        </p:spPr>
        <p:txBody>
          <a:bodyPr wrap="square" rtlCol="0">
            <a:spAutoFit/>
          </a:bodyPr>
          <a:lstStyle/>
          <a:p>
            <a:pPr algn="ctr"/>
            <a:r>
              <a:rPr lang="en-GB" sz="2600" b="1" dirty="0" smtClean="0">
                <a:solidFill>
                  <a:schemeClr val="bg1"/>
                </a:solidFill>
              </a:rPr>
              <a:t>En Intensive</a:t>
            </a:r>
            <a:endParaRPr lang="en-GB" sz="2600" b="1" dirty="0">
              <a:solidFill>
                <a:schemeClr val="bg1"/>
              </a:solidFill>
            </a:endParaRPr>
          </a:p>
        </p:txBody>
      </p:sp>
      <p:sp>
        <p:nvSpPr>
          <p:cNvPr id="12" name="TextBox 11"/>
          <p:cNvSpPr txBox="1"/>
          <p:nvPr/>
        </p:nvSpPr>
        <p:spPr>
          <a:xfrm>
            <a:off x="1159022" y="5497400"/>
            <a:ext cx="1772069" cy="492443"/>
          </a:xfrm>
          <a:prstGeom prst="rect">
            <a:avLst/>
          </a:prstGeom>
          <a:noFill/>
        </p:spPr>
        <p:txBody>
          <a:bodyPr wrap="square" rtlCol="0">
            <a:spAutoFit/>
          </a:bodyPr>
          <a:lstStyle/>
          <a:p>
            <a:pPr algn="ctr"/>
            <a:r>
              <a:rPr lang="en-GB" sz="2600" b="1" dirty="0" smtClean="0">
                <a:solidFill>
                  <a:schemeClr val="bg1"/>
                </a:solidFill>
              </a:rPr>
              <a:t>Agriculture</a:t>
            </a:r>
            <a:endParaRPr lang="en-GB" sz="2600" b="1" dirty="0">
              <a:solidFill>
                <a:schemeClr val="bg1"/>
              </a:solidFill>
            </a:endParaRPr>
          </a:p>
        </p:txBody>
      </p:sp>
    </p:spTree>
    <p:extLst>
      <p:ext uri="{BB962C8B-B14F-4D97-AF65-F5344CB8AC3E}">
        <p14:creationId xmlns:p14="http://schemas.microsoft.com/office/powerpoint/2010/main" val="10307713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“Regulating consumption”</a:t>
            </a:r>
            <a:br>
              <a:rPr lang="en-GB" dirty="0" smtClean="0"/>
            </a:br>
            <a:r>
              <a:rPr lang="en-GB" sz="3000" b="0" dirty="0" smtClean="0"/>
              <a:t>Supply chain of clothing consumed in the UK</a:t>
            </a:r>
            <a:endParaRPr lang="en-GB" sz="3000" b="0" dirty="0"/>
          </a:p>
        </p:txBody>
      </p:sp>
      <p:sp>
        <p:nvSpPr>
          <p:cNvPr id="4" name="TextBox 3"/>
          <p:cNvSpPr txBox="1"/>
          <p:nvPr/>
        </p:nvSpPr>
        <p:spPr>
          <a:xfrm>
            <a:off x="205740" y="5289887"/>
            <a:ext cx="8721090" cy="1015663"/>
          </a:xfrm>
          <a:prstGeom prst="rect">
            <a:avLst/>
          </a:prstGeom>
          <a:solidFill>
            <a:schemeClr val="bg1">
              <a:lumMod val="75000"/>
            </a:schemeClr>
          </a:solidFill>
          <a:ln>
            <a:solidFill>
              <a:srgbClr val="00B050"/>
            </a:solidFill>
          </a:ln>
        </p:spPr>
        <p:txBody>
          <a:bodyPr wrap="square" rtlCol="0">
            <a:spAutoFit/>
          </a:bodyPr>
          <a:lstStyle/>
          <a:p>
            <a:pPr algn="ctr"/>
            <a:r>
              <a:rPr lang="en-GB" sz="3000" dirty="0" smtClean="0"/>
              <a:t>For clothing consumed in the UK, </a:t>
            </a:r>
          </a:p>
          <a:p>
            <a:pPr algn="ctr"/>
            <a:r>
              <a:rPr lang="en-GB" sz="3000" dirty="0" smtClean="0"/>
              <a:t>most emissions occur in electricity production in China</a:t>
            </a:r>
            <a:endParaRPr lang="en-GB" sz="3000" dirty="0"/>
          </a:p>
        </p:txBody>
      </p:sp>
      <p:sp>
        <p:nvSpPr>
          <p:cNvPr id="5" name="TextBox 4"/>
          <p:cNvSpPr txBox="1"/>
          <p:nvPr/>
        </p:nvSpPr>
        <p:spPr>
          <a:xfrm>
            <a:off x="76200" y="1905000"/>
            <a:ext cx="3505200" cy="892552"/>
          </a:xfrm>
          <a:prstGeom prst="rect">
            <a:avLst/>
          </a:prstGeom>
          <a:noFill/>
        </p:spPr>
        <p:txBody>
          <a:bodyPr wrap="square" rtlCol="0">
            <a:spAutoFit/>
          </a:bodyPr>
          <a:lstStyle/>
          <a:p>
            <a:r>
              <a:rPr lang="en-GB" sz="2600" dirty="0" smtClean="0"/>
              <a:t>Consumer</a:t>
            </a:r>
          </a:p>
          <a:p>
            <a:r>
              <a:rPr lang="en-GB" sz="2600" dirty="0" smtClean="0"/>
              <a:t>Producers (supply chain)</a:t>
            </a:r>
            <a:endParaRPr lang="en-GB" sz="2600" dirty="0"/>
          </a:p>
        </p:txBody>
      </p:sp>
      <p:cxnSp>
        <p:nvCxnSpPr>
          <p:cNvPr id="7" name="Straight Arrow Connector 6"/>
          <p:cNvCxnSpPr/>
          <p:nvPr/>
        </p:nvCxnSpPr>
        <p:spPr>
          <a:xfrm>
            <a:off x="1676400" y="2209800"/>
            <a:ext cx="2362200" cy="0"/>
          </a:xfrm>
          <a:prstGeom prst="straightConnector1">
            <a:avLst/>
          </a:prstGeom>
          <a:ln w="635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1295400" y="2819400"/>
            <a:ext cx="0" cy="609600"/>
          </a:xfrm>
          <a:prstGeom prst="straightConnector1">
            <a:avLst/>
          </a:prstGeom>
          <a:ln w="63500">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262890" y="1872932"/>
            <a:ext cx="8618220" cy="3499168"/>
          </a:xfrm>
          <a:prstGeom prst="rect">
            <a:avLst/>
          </a:prstGeom>
          <a:noFill/>
          <a:ln>
            <a:noFill/>
          </a:ln>
        </p:spPr>
      </p:pic>
      <p:sp>
        <p:nvSpPr>
          <p:cNvPr id="11" name="TextBox 10"/>
          <p:cNvSpPr txBox="1"/>
          <p:nvPr/>
        </p:nvSpPr>
        <p:spPr>
          <a:xfrm>
            <a:off x="5510251" y="6356746"/>
            <a:ext cx="3746483" cy="553998"/>
          </a:xfrm>
          <a:prstGeom prst="rect">
            <a:avLst/>
          </a:prstGeom>
          <a:solidFill>
            <a:schemeClr val="bg1"/>
          </a:solidFill>
          <a:ln>
            <a:noFill/>
          </a:ln>
        </p:spPr>
        <p:txBody>
          <a:bodyPr wrap="square" rtlCol="0">
            <a:spAutoFit/>
          </a:bodyPr>
          <a:lstStyle/>
          <a:p>
            <a:pPr algn="ctr"/>
            <a:r>
              <a:rPr lang="en-GB" sz="3000" dirty="0" smtClean="0"/>
              <a:t>Andrew et al (in prep)</a:t>
            </a:r>
            <a:endParaRPr lang="en-GB" sz="3000" dirty="0"/>
          </a:p>
        </p:txBody>
      </p:sp>
    </p:spTree>
    <p:extLst>
      <p:ext uri="{BB962C8B-B14F-4D97-AF65-F5344CB8AC3E}">
        <p14:creationId xmlns:p14="http://schemas.microsoft.com/office/powerpoint/2010/main" val="24842130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TextBox 210"/>
          <p:cNvSpPr txBox="1"/>
          <p:nvPr/>
        </p:nvSpPr>
        <p:spPr>
          <a:xfrm>
            <a:off x="5510251" y="6356746"/>
            <a:ext cx="3746483" cy="553998"/>
          </a:xfrm>
          <a:prstGeom prst="rect">
            <a:avLst/>
          </a:prstGeom>
          <a:solidFill>
            <a:schemeClr val="bg1"/>
          </a:solidFill>
          <a:ln>
            <a:noFill/>
          </a:ln>
        </p:spPr>
        <p:txBody>
          <a:bodyPr wrap="square" rtlCol="0">
            <a:spAutoFit/>
          </a:bodyPr>
          <a:lstStyle/>
          <a:p>
            <a:pPr algn="ctr"/>
            <a:r>
              <a:rPr lang="en-GB" sz="3000" dirty="0" smtClean="0"/>
              <a:t>Andrew et al (in prep)</a:t>
            </a:r>
            <a:endParaRPr lang="en-GB" sz="3000" dirty="0"/>
          </a:p>
        </p:txBody>
      </p:sp>
      <p:grpSp>
        <p:nvGrpSpPr>
          <p:cNvPr id="213" name="Group 212"/>
          <p:cNvGrpSpPr/>
          <p:nvPr/>
        </p:nvGrpSpPr>
        <p:grpSpPr>
          <a:xfrm>
            <a:off x="870561" y="1964412"/>
            <a:ext cx="6334125" cy="3124200"/>
            <a:chOff x="671513" y="1771650"/>
            <a:chExt cx="6334125" cy="3124200"/>
          </a:xfrm>
        </p:grpSpPr>
        <p:sp>
          <p:nvSpPr>
            <p:cNvPr id="214" name="Line 8"/>
            <p:cNvSpPr>
              <a:spLocks noChangeShapeType="1"/>
            </p:cNvSpPr>
            <p:nvPr/>
          </p:nvSpPr>
          <p:spPr bwMode="auto">
            <a:xfrm>
              <a:off x="671513" y="1771650"/>
              <a:ext cx="0" cy="31242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215" name="Line 9"/>
            <p:cNvSpPr>
              <a:spLocks noChangeShapeType="1"/>
            </p:cNvSpPr>
            <p:nvPr/>
          </p:nvSpPr>
          <p:spPr bwMode="auto">
            <a:xfrm>
              <a:off x="1300163" y="1771650"/>
              <a:ext cx="0" cy="31242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216" name="Line 10"/>
            <p:cNvSpPr>
              <a:spLocks noChangeShapeType="1"/>
            </p:cNvSpPr>
            <p:nvPr/>
          </p:nvSpPr>
          <p:spPr bwMode="auto">
            <a:xfrm>
              <a:off x="1938338" y="1771650"/>
              <a:ext cx="0" cy="31242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217" name="Line 11"/>
            <p:cNvSpPr>
              <a:spLocks noChangeShapeType="1"/>
            </p:cNvSpPr>
            <p:nvPr/>
          </p:nvSpPr>
          <p:spPr bwMode="auto">
            <a:xfrm>
              <a:off x="2566988" y="1771650"/>
              <a:ext cx="0" cy="31242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218" name="Line 12"/>
            <p:cNvSpPr>
              <a:spLocks noChangeShapeType="1"/>
            </p:cNvSpPr>
            <p:nvPr/>
          </p:nvSpPr>
          <p:spPr bwMode="auto">
            <a:xfrm>
              <a:off x="3205163" y="1771650"/>
              <a:ext cx="0" cy="31242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219" name="Line 13"/>
            <p:cNvSpPr>
              <a:spLocks noChangeShapeType="1"/>
            </p:cNvSpPr>
            <p:nvPr/>
          </p:nvSpPr>
          <p:spPr bwMode="auto">
            <a:xfrm>
              <a:off x="3833813" y="1771650"/>
              <a:ext cx="0" cy="31242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220" name="Line 14"/>
            <p:cNvSpPr>
              <a:spLocks noChangeShapeType="1"/>
            </p:cNvSpPr>
            <p:nvPr/>
          </p:nvSpPr>
          <p:spPr bwMode="auto">
            <a:xfrm>
              <a:off x="4471988" y="1771650"/>
              <a:ext cx="0" cy="31242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221" name="Line 15"/>
            <p:cNvSpPr>
              <a:spLocks noChangeShapeType="1"/>
            </p:cNvSpPr>
            <p:nvPr/>
          </p:nvSpPr>
          <p:spPr bwMode="auto">
            <a:xfrm>
              <a:off x="5100638" y="1771650"/>
              <a:ext cx="0" cy="31242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222" name="Line 16"/>
            <p:cNvSpPr>
              <a:spLocks noChangeShapeType="1"/>
            </p:cNvSpPr>
            <p:nvPr/>
          </p:nvSpPr>
          <p:spPr bwMode="auto">
            <a:xfrm>
              <a:off x="5738813" y="1771650"/>
              <a:ext cx="0" cy="31242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223" name="Line 17"/>
            <p:cNvSpPr>
              <a:spLocks noChangeShapeType="1"/>
            </p:cNvSpPr>
            <p:nvPr/>
          </p:nvSpPr>
          <p:spPr bwMode="auto">
            <a:xfrm>
              <a:off x="6367463" y="1771650"/>
              <a:ext cx="0" cy="31242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224" name="Line 18"/>
            <p:cNvSpPr>
              <a:spLocks noChangeShapeType="1"/>
            </p:cNvSpPr>
            <p:nvPr/>
          </p:nvSpPr>
          <p:spPr bwMode="auto">
            <a:xfrm>
              <a:off x="7005638" y="1771650"/>
              <a:ext cx="0" cy="31242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225" name="Line 19"/>
            <p:cNvSpPr>
              <a:spLocks noChangeShapeType="1"/>
            </p:cNvSpPr>
            <p:nvPr/>
          </p:nvSpPr>
          <p:spPr bwMode="auto">
            <a:xfrm>
              <a:off x="671513" y="1771650"/>
              <a:ext cx="0" cy="31242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NZ"/>
            </a:p>
          </p:txBody>
        </p:sp>
      </p:grpSp>
      <p:sp>
        <p:nvSpPr>
          <p:cNvPr id="19" name="Rectangle 19"/>
          <p:cNvSpPr>
            <a:spLocks noChangeArrowheads="1"/>
          </p:cNvSpPr>
          <p:nvPr/>
        </p:nvSpPr>
        <p:spPr bwMode="auto">
          <a:xfrm>
            <a:off x="290902" y="2380933"/>
            <a:ext cx="5001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Helvetica" pitchFamily="34" charset="0"/>
                <a:cs typeface="Arial" pitchFamily="34" charset="0"/>
              </a:rPr>
              <a:t>GBR</a:t>
            </a:r>
            <a:endParaRPr kumimoji="0" lang="en-US" b="0" i="0" u="none" strike="noStrike" cap="none" normalizeH="0" baseline="0" dirty="0" smtClean="0">
              <a:ln>
                <a:noFill/>
              </a:ln>
              <a:effectLst/>
              <a:latin typeface="Arial" pitchFamily="34" charset="0"/>
              <a:cs typeface="Arial" pitchFamily="34" charset="0"/>
            </a:endParaRPr>
          </a:p>
        </p:txBody>
      </p:sp>
      <p:sp>
        <p:nvSpPr>
          <p:cNvPr id="20" name="Rectangle 20"/>
          <p:cNvSpPr>
            <a:spLocks noChangeArrowheads="1"/>
          </p:cNvSpPr>
          <p:nvPr/>
        </p:nvSpPr>
        <p:spPr bwMode="auto">
          <a:xfrm>
            <a:off x="309952" y="3428683"/>
            <a:ext cx="4616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Helvetica" pitchFamily="34" charset="0"/>
                <a:cs typeface="Arial" pitchFamily="34" charset="0"/>
              </a:rPr>
              <a:t>FRA</a:t>
            </a:r>
            <a:endParaRPr kumimoji="0" lang="en-US" b="0" i="0" u="none" strike="noStrike" cap="none" normalizeH="0" baseline="0" dirty="0" smtClean="0">
              <a:ln>
                <a:noFill/>
              </a:ln>
              <a:effectLst/>
              <a:latin typeface="Arial" pitchFamily="34" charset="0"/>
              <a:cs typeface="Arial" pitchFamily="34" charset="0"/>
            </a:endParaRPr>
          </a:p>
        </p:txBody>
      </p:sp>
      <p:sp>
        <p:nvSpPr>
          <p:cNvPr id="21" name="Rectangle 21"/>
          <p:cNvSpPr>
            <a:spLocks noChangeArrowheads="1"/>
          </p:cNvSpPr>
          <p:nvPr/>
        </p:nvSpPr>
        <p:spPr bwMode="auto">
          <a:xfrm>
            <a:off x="290902" y="4466908"/>
            <a:ext cx="5129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Helvetica" pitchFamily="34" charset="0"/>
                <a:cs typeface="Arial" pitchFamily="34" charset="0"/>
              </a:rPr>
              <a:t>NOR</a:t>
            </a:r>
            <a:endParaRPr kumimoji="0" lang="en-US" b="0" i="0" u="none" strike="noStrike" cap="none" normalizeH="0" baseline="0" dirty="0" smtClean="0">
              <a:ln>
                <a:noFill/>
              </a:ln>
              <a:effectLst/>
              <a:latin typeface="Arial" pitchFamily="34" charset="0"/>
              <a:cs typeface="Arial" pitchFamily="34" charset="0"/>
            </a:endParaRPr>
          </a:p>
        </p:txBody>
      </p:sp>
      <p:grpSp>
        <p:nvGrpSpPr>
          <p:cNvPr id="6325" name="Group 6324"/>
          <p:cNvGrpSpPr/>
          <p:nvPr/>
        </p:nvGrpSpPr>
        <p:grpSpPr>
          <a:xfrm>
            <a:off x="785495" y="5171758"/>
            <a:ext cx="6541378" cy="184666"/>
            <a:chOff x="568325" y="5240338"/>
            <a:chExt cx="6541378" cy="184666"/>
          </a:xfrm>
        </p:grpSpPr>
        <p:sp>
          <p:nvSpPr>
            <p:cNvPr id="6255" name="Rectangle 142"/>
            <p:cNvSpPr>
              <a:spLocks noChangeArrowheads="1"/>
            </p:cNvSpPr>
            <p:nvPr/>
          </p:nvSpPr>
          <p:spPr bwMode="auto">
            <a:xfrm>
              <a:off x="568325" y="5240338"/>
              <a:ext cx="17152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effectLst/>
                  <a:latin typeface="Helvetica" pitchFamily="34" charset="0"/>
                  <a:cs typeface="Arial" pitchFamily="34" charset="0"/>
                </a:rPr>
                <a:t>  0</a:t>
              </a:r>
              <a:endParaRPr kumimoji="0" lang="en-US" sz="1800" b="0" i="0" u="none" strike="noStrike" cap="none" normalizeH="0" baseline="0" smtClean="0">
                <a:ln>
                  <a:noFill/>
                </a:ln>
                <a:effectLst/>
                <a:latin typeface="Arial" pitchFamily="34" charset="0"/>
                <a:cs typeface="Arial" pitchFamily="34" charset="0"/>
              </a:endParaRPr>
            </a:p>
          </p:txBody>
        </p:sp>
        <p:sp>
          <p:nvSpPr>
            <p:cNvPr id="6256" name="Rectangle 143"/>
            <p:cNvSpPr>
              <a:spLocks noChangeArrowheads="1"/>
            </p:cNvSpPr>
            <p:nvPr/>
          </p:nvSpPr>
          <p:spPr bwMode="auto">
            <a:xfrm>
              <a:off x="1177925" y="5240338"/>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effectLst/>
                  <a:latin typeface="Helvetica" pitchFamily="34" charset="0"/>
                  <a:cs typeface="Arial" pitchFamily="34" charset="0"/>
                </a:rPr>
                <a:t> 10</a:t>
              </a:r>
              <a:endParaRPr kumimoji="0" lang="en-US" sz="1800" b="0" i="0" u="none" strike="noStrike" cap="none" normalizeH="0" baseline="0" smtClean="0">
                <a:ln>
                  <a:noFill/>
                </a:ln>
                <a:effectLst/>
                <a:latin typeface="Arial" pitchFamily="34" charset="0"/>
                <a:cs typeface="Arial" pitchFamily="34" charset="0"/>
              </a:endParaRPr>
            </a:p>
          </p:txBody>
        </p:sp>
        <p:sp>
          <p:nvSpPr>
            <p:cNvPr id="6257" name="Rectangle 144"/>
            <p:cNvSpPr>
              <a:spLocks noChangeArrowheads="1"/>
            </p:cNvSpPr>
            <p:nvPr/>
          </p:nvSpPr>
          <p:spPr bwMode="auto">
            <a:xfrm>
              <a:off x="1816100" y="5240338"/>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effectLst/>
                  <a:latin typeface="Helvetica" pitchFamily="34" charset="0"/>
                  <a:cs typeface="Arial" pitchFamily="34" charset="0"/>
                </a:rPr>
                <a:t> 20</a:t>
              </a:r>
              <a:endParaRPr kumimoji="0" lang="en-US" sz="1800" b="0" i="0" u="none" strike="noStrike" cap="none" normalizeH="0" baseline="0" smtClean="0">
                <a:ln>
                  <a:noFill/>
                </a:ln>
                <a:effectLst/>
                <a:latin typeface="Arial" pitchFamily="34" charset="0"/>
                <a:cs typeface="Arial" pitchFamily="34" charset="0"/>
              </a:endParaRPr>
            </a:p>
          </p:txBody>
        </p:sp>
        <p:sp>
          <p:nvSpPr>
            <p:cNvPr id="6258" name="Rectangle 145"/>
            <p:cNvSpPr>
              <a:spLocks noChangeArrowheads="1"/>
            </p:cNvSpPr>
            <p:nvPr/>
          </p:nvSpPr>
          <p:spPr bwMode="auto">
            <a:xfrm>
              <a:off x="2444750" y="5240338"/>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effectLst/>
                  <a:latin typeface="Helvetica" pitchFamily="34" charset="0"/>
                  <a:cs typeface="Arial" pitchFamily="34" charset="0"/>
                </a:rPr>
                <a:t> 30</a:t>
              </a:r>
              <a:endParaRPr kumimoji="0" lang="en-US" sz="1800" b="0" i="0" u="none" strike="noStrike" cap="none" normalizeH="0" baseline="0" smtClean="0">
                <a:ln>
                  <a:noFill/>
                </a:ln>
                <a:effectLst/>
                <a:latin typeface="Arial" pitchFamily="34" charset="0"/>
                <a:cs typeface="Arial" pitchFamily="34" charset="0"/>
              </a:endParaRPr>
            </a:p>
          </p:txBody>
        </p:sp>
        <p:sp>
          <p:nvSpPr>
            <p:cNvPr id="6259" name="Rectangle 146"/>
            <p:cNvSpPr>
              <a:spLocks noChangeArrowheads="1"/>
            </p:cNvSpPr>
            <p:nvPr/>
          </p:nvSpPr>
          <p:spPr bwMode="auto">
            <a:xfrm>
              <a:off x="3082925" y="5240338"/>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effectLst/>
                  <a:latin typeface="Helvetica" pitchFamily="34" charset="0"/>
                  <a:cs typeface="Arial" pitchFamily="34" charset="0"/>
                </a:rPr>
                <a:t> 40</a:t>
              </a:r>
              <a:endParaRPr kumimoji="0" lang="en-US" sz="1800" b="0" i="0" u="none" strike="noStrike" cap="none" normalizeH="0" baseline="0" smtClean="0">
                <a:ln>
                  <a:noFill/>
                </a:ln>
                <a:effectLst/>
                <a:latin typeface="Arial" pitchFamily="34" charset="0"/>
                <a:cs typeface="Arial" pitchFamily="34" charset="0"/>
              </a:endParaRPr>
            </a:p>
          </p:txBody>
        </p:sp>
        <p:sp>
          <p:nvSpPr>
            <p:cNvPr id="6260" name="Rectangle 147"/>
            <p:cNvSpPr>
              <a:spLocks noChangeArrowheads="1"/>
            </p:cNvSpPr>
            <p:nvPr/>
          </p:nvSpPr>
          <p:spPr bwMode="auto">
            <a:xfrm>
              <a:off x="3711575" y="5240338"/>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effectLst/>
                  <a:latin typeface="Helvetica" pitchFamily="34" charset="0"/>
                  <a:cs typeface="Arial" pitchFamily="34" charset="0"/>
                </a:rPr>
                <a:t> 50</a:t>
              </a:r>
              <a:endParaRPr kumimoji="0" lang="en-US" sz="1800" b="0" i="0" u="none" strike="noStrike" cap="none" normalizeH="0" baseline="0" smtClean="0">
                <a:ln>
                  <a:noFill/>
                </a:ln>
                <a:effectLst/>
                <a:latin typeface="Arial" pitchFamily="34" charset="0"/>
                <a:cs typeface="Arial" pitchFamily="34" charset="0"/>
              </a:endParaRPr>
            </a:p>
          </p:txBody>
        </p:sp>
        <p:sp>
          <p:nvSpPr>
            <p:cNvPr id="6261" name="Rectangle 148"/>
            <p:cNvSpPr>
              <a:spLocks noChangeArrowheads="1"/>
            </p:cNvSpPr>
            <p:nvPr/>
          </p:nvSpPr>
          <p:spPr bwMode="auto">
            <a:xfrm>
              <a:off x="4349750" y="5240338"/>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effectLst/>
                  <a:latin typeface="Helvetica" pitchFamily="34" charset="0"/>
                  <a:cs typeface="Arial" pitchFamily="34" charset="0"/>
                </a:rPr>
                <a:t> 60</a:t>
              </a:r>
              <a:endParaRPr kumimoji="0" lang="en-US" sz="1800" b="0" i="0" u="none" strike="noStrike" cap="none" normalizeH="0" baseline="0" smtClean="0">
                <a:ln>
                  <a:noFill/>
                </a:ln>
                <a:effectLst/>
                <a:latin typeface="Arial" pitchFamily="34" charset="0"/>
                <a:cs typeface="Arial" pitchFamily="34" charset="0"/>
              </a:endParaRPr>
            </a:p>
          </p:txBody>
        </p:sp>
        <p:sp>
          <p:nvSpPr>
            <p:cNvPr id="6262" name="Rectangle 149"/>
            <p:cNvSpPr>
              <a:spLocks noChangeArrowheads="1"/>
            </p:cNvSpPr>
            <p:nvPr/>
          </p:nvSpPr>
          <p:spPr bwMode="auto">
            <a:xfrm>
              <a:off x="4978400" y="5240338"/>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effectLst/>
                  <a:latin typeface="Helvetica" pitchFamily="34" charset="0"/>
                  <a:cs typeface="Arial" pitchFamily="34" charset="0"/>
                </a:rPr>
                <a:t> 70</a:t>
              </a:r>
              <a:endParaRPr kumimoji="0" lang="en-US" sz="1800" b="0" i="0" u="none" strike="noStrike" cap="none" normalizeH="0" baseline="0" smtClean="0">
                <a:ln>
                  <a:noFill/>
                </a:ln>
                <a:effectLst/>
                <a:latin typeface="Arial" pitchFamily="34" charset="0"/>
                <a:cs typeface="Arial" pitchFamily="34" charset="0"/>
              </a:endParaRPr>
            </a:p>
          </p:txBody>
        </p:sp>
        <p:sp>
          <p:nvSpPr>
            <p:cNvPr id="6263" name="Rectangle 150"/>
            <p:cNvSpPr>
              <a:spLocks noChangeArrowheads="1"/>
            </p:cNvSpPr>
            <p:nvPr/>
          </p:nvSpPr>
          <p:spPr bwMode="auto">
            <a:xfrm>
              <a:off x="5616575" y="5240338"/>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effectLst/>
                  <a:latin typeface="Helvetica" pitchFamily="34" charset="0"/>
                  <a:cs typeface="Arial" pitchFamily="34" charset="0"/>
                </a:rPr>
                <a:t> 80</a:t>
              </a:r>
              <a:endParaRPr kumimoji="0" lang="en-US" sz="1800" b="0" i="0" u="none" strike="noStrike" cap="none" normalizeH="0" baseline="0" smtClean="0">
                <a:ln>
                  <a:noFill/>
                </a:ln>
                <a:effectLst/>
                <a:latin typeface="Arial" pitchFamily="34" charset="0"/>
                <a:cs typeface="Arial" pitchFamily="34" charset="0"/>
              </a:endParaRPr>
            </a:p>
          </p:txBody>
        </p:sp>
        <p:sp>
          <p:nvSpPr>
            <p:cNvPr id="6264" name="Rectangle 151"/>
            <p:cNvSpPr>
              <a:spLocks noChangeArrowheads="1"/>
            </p:cNvSpPr>
            <p:nvPr/>
          </p:nvSpPr>
          <p:spPr bwMode="auto">
            <a:xfrm>
              <a:off x="6245225" y="5240338"/>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effectLst/>
                  <a:latin typeface="Helvetica" pitchFamily="34" charset="0"/>
                  <a:cs typeface="Arial" pitchFamily="34" charset="0"/>
                </a:rPr>
                <a:t> 90</a:t>
              </a:r>
              <a:endParaRPr kumimoji="0" lang="en-US" sz="1800" b="0" i="0" u="none" strike="noStrike" cap="none" normalizeH="0" baseline="0" smtClean="0">
                <a:ln>
                  <a:noFill/>
                </a:ln>
                <a:effectLst/>
                <a:latin typeface="Arial" pitchFamily="34" charset="0"/>
                <a:cs typeface="Arial" pitchFamily="34" charset="0"/>
              </a:endParaRPr>
            </a:p>
          </p:txBody>
        </p:sp>
        <p:sp>
          <p:nvSpPr>
            <p:cNvPr id="6265" name="Rectangle 152"/>
            <p:cNvSpPr>
              <a:spLocks noChangeArrowheads="1"/>
            </p:cNvSpPr>
            <p:nvPr/>
          </p:nvSpPr>
          <p:spPr bwMode="auto">
            <a:xfrm>
              <a:off x="6854825" y="5240338"/>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effectLst/>
                  <a:latin typeface="Helvetica" pitchFamily="34" charset="0"/>
                  <a:cs typeface="Arial" pitchFamily="34" charset="0"/>
                </a:rPr>
                <a:t>100</a:t>
              </a:r>
              <a:endParaRPr kumimoji="0" lang="en-US" sz="1800" b="0" i="0" u="none" strike="noStrike" cap="none" normalizeH="0" baseline="0" smtClean="0">
                <a:ln>
                  <a:noFill/>
                </a:ln>
                <a:effectLst/>
                <a:latin typeface="Arial" pitchFamily="34" charset="0"/>
                <a:cs typeface="Arial" pitchFamily="34" charset="0"/>
              </a:endParaRPr>
            </a:p>
          </p:txBody>
        </p:sp>
      </p:grpSp>
      <p:sp>
        <p:nvSpPr>
          <p:cNvPr id="2" name="Title 1"/>
          <p:cNvSpPr>
            <a:spLocks noGrp="1"/>
          </p:cNvSpPr>
          <p:nvPr>
            <p:ph type="title"/>
          </p:nvPr>
        </p:nvSpPr>
        <p:spPr/>
        <p:txBody>
          <a:bodyPr/>
          <a:lstStyle/>
          <a:p>
            <a:r>
              <a:rPr lang="en-US" dirty="0" smtClean="0"/>
              <a:t>Who gets the emissions? Who gets the income? </a:t>
            </a:r>
            <a:br>
              <a:rPr lang="en-US" dirty="0" smtClean="0"/>
            </a:br>
            <a:r>
              <a:rPr lang="en-US" sz="2600" dirty="0" smtClean="0"/>
              <a:t>Wearing Apparel</a:t>
            </a:r>
            <a:endParaRPr lang="en-NZ" sz="2600" dirty="0"/>
          </a:p>
        </p:txBody>
      </p:sp>
      <p:grpSp>
        <p:nvGrpSpPr>
          <p:cNvPr id="6319" name="Group 6318"/>
          <p:cNvGrpSpPr/>
          <p:nvPr/>
        </p:nvGrpSpPr>
        <p:grpSpPr>
          <a:xfrm>
            <a:off x="871220" y="3076258"/>
            <a:ext cx="6334125" cy="409575"/>
            <a:chOff x="654050" y="3144838"/>
            <a:chExt cx="6334125" cy="409575"/>
          </a:xfrm>
        </p:grpSpPr>
        <p:sp>
          <p:nvSpPr>
            <p:cNvPr id="24" name="Rectangle 24"/>
            <p:cNvSpPr>
              <a:spLocks noChangeArrowheads="1"/>
            </p:cNvSpPr>
            <p:nvPr/>
          </p:nvSpPr>
          <p:spPr bwMode="auto">
            <a:xfrm>
              <a:off x="654050" y="3144838"/>
              <a:ext cx="2705100" cy="409575"/>
            </a:xfrm>
            <a:prstGeom prst="rect">
              <a:avLst/>
            </a:prstGeom>
            <a:solidFill>
              <a:srgbClr val="D42A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5" name="Rectangle 25"/>
            <p:cNvSpPr>
              <a:spLocks noChangeArrowheads="1"/>
            </p:cNvSpPr>
            <p:nvPr/>
          </p:nvSpPr>
          <p:spPr bwMode="auto">
            <a:xfrm>
              <a:off x="654050" y="3144838"/>
              <a:ext cx="2705100" cy="409575"/>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0" name="Rectangle 30"/>
            <p:cNvSpPr>
              <a:spLocks noChangeArrowheads="1"/>
            </p:cNvSpPr>
            <p:nvPr/>
          </p:nvSpPr>
          <p:spPr bwMode="auto">
            <a:xfrm>
              <a:off x="3359150" y="3144838"/>
              <a:ext cx="504825" cy="409575"/>
            </a:xfrm>
            <a:prstGeom prst="rect">
              <a:avLst/>
            </a:prstGeom>
            <a:solidFill>
              <a:srgbClr val="00D4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1" name="Rectangle 31"/>
            <p:cNvSpPr>
              <a:spLocks noChangeArrowheads="1"/>
            </p:cNvSpPr>
            <p:nvPr/>
          </p:nvSpPr>
          <p:spPr bwMode="auto">
            <a:xfrm>
              <a:off x="3359150" y="3144838"/>
              <a:ext cx="504825" cy="409575"/>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149" name="Rectangle 36"/>
            <p:cNvSpPr>
              <a:spLocks noChangeArrowheads="1"/>
            </p:cNvSpPr>
            <p:nvPr/>
          </p:nvSpPr>
          <p:spPr bwMode="auto">
            <a:xfrm>
              <a:off x="3863975" y="3144838"/>
              <a:ext cx="352425" cy="409575"/>
            </a:xfrm>
            <a:prstGeom prst="rect">
              <a:avLst/>
            </a:prstGeom>
            <a:solidFill>
              <a:srgbClr val="9F8E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150" name="Rectangle 37"/>
            <p:cNvSpPr>
              <a:spLocks noChangeArrowheads="1"/>
            </p:cNvSpPr>
            <p:nvPr/>
          </p:nvSpPr>
          <p:spPr bwMode="auto">
            <a:xfrm>
              <a:off x="3863975" y="3144838"/>
              <a:ext cx="352425" cy="409575"/>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155" name="Rectangle 42"/>
            <p:cNvSpPr>
              <a:spLocks noChangeArrowheads="1"/>
            </p:cNvSpPr>
            <p:nvPr/>
          </p:nvSpPr>
          <p:spPr bwMode="auto">
            <a:xfrm>
              <a:off x="4216400" y="3144838"/>
              <a:ext cx="323850" cy="409575"/>
            </a:xfrm>
            <a:prstGeom prst="rect">
              <a:avLst/>
            </a:prstGeom>
            <a:solidFill>
              <a:srgbClr val="2AD4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156" name="Rectangle 43"/>
            <p:cNvSpPr>
              <a:spLocks noChangeArrowheads="1"/>
            </p:cNvSpPr>
            <p:nvPr/>
          </p:nvSpPr>
          <p:spPr bwMode="auto">
            <a:xfrm>
              <a:off x="4216400" y="3144838"/>
              <a:ext cx="323850" cy="409575"/>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161" name="Rectangle 48"/>
            <p:cNvSpPr>
              <a:spLocks noChangeArrowheads="1"/>
            </p:cNvSpPr>
            <p:nvPr/>
          </p:nvSpPr>
          <p:spPr bwMode="auto">
            <a:xfrm>
              <a:off x="4540250" y="3144838"/>
              <a:ext cx="171450" cy="409575"/>
            </a:xfrm>
            <a:prstGeom prst="rect">
              <a:avLst/>
            </a:prstGeom>
            <a:solidFill>
              <a:srgbClr val="FF6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162" name="Rectangle 49"/>
            <p:cNvSpPr>
              <a:spLocks noChangeArrowheads="1"/>
            </p:cNvSpPr>
            <p:nvPr/>
          </p:nvSpPr>
          <p:spPr bwMode="auto">
            <a:xfrm>
              <a:off x="4540250" y="3144838"/>
              <a:ext cx="171450" cy="409575"/>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167" name="Rectangle 54"/>
            <p:cNvSpPr>
              <a:spLocks noChangeArrowheads="1"/>
            </p:cNvSpPr>
            <p:nvPr/>
          </p:nvSpPr>
          <p:spPr bwMode="auto">
            <a:xfrm>
              <a:off x="4711700" y="3144838"/>
              <a:ext cx="133350" cy="409575"/>
            </a:xfrm>
            <a:prstGeom prst="rect">
              <a:avLst/>
            </a:prstGeom>
            <a:solidFill>
              <a:srgbClr val="B8FF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168" name="Rectangle 55"/>
            <p:cNvSpPr>
              <a:spLocks noChangeArrowheads="1"/>
            </p:cNvSpPr>
            <p:nvPr/>
          </p:nvSpPr>
          <p:spPr bwMode="auto">
            <a:xfrm>
              <a:off x="4711700" y="3144838"/>
              <a:ext cx="133350" cy="409575"/>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173" name="Rectangle 60"/>
            <p:cNvSpPr>
              <a:spLocks noChangeArrowheads="1"/>
            </p:cNvSpPr>
            <p:nvPr/>
          </p:nvSpPr>
          <p:spPr bwMode="auto">
            <a:xfrm>
              <a:off x="4845050" y="3144838"/>
              <a:ext cx="133350" cy="409575"/>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174" name="Rectangle 61"/>
            <p:cNvSpPr>
              <a:spLocks noChangeArrowheads="1"/>
            </p:cNvSpPr>
            <p:nvPr/>
          </p:nvSpPr>
          <p:spPr bwMode="auto">
            <a:xfrm>
              <a:off x="4845050" y="3144838"/>
              <a:ext cx="133350" cy="409575"/>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179" name="Rectangle 66"/>
            <p:cNvSpPr>
              <a:spLocks noChangeArrowheads="1"/>
            </p:cNvSpPr>
            <p:nvPr/>
          </p:nvSpPr>
          <p:spPr bwMode="auto">
            <a:xfrm>
              <a:off x="4978400" y="3144838"/>
              <a:ext cx="104775" cy="409575"/>
            </a:xfrm>
            <a:prstGeom prst="rect">
              <a:avLst/>
            </a:prstGeom>
            <a:solidFill>
              <a:srgbClr val="E6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180" name="Rectangle 67"/>
            <p:cNvSpPr>
              <a:spLocks noChangeArrowheads="1"/>
            </p:cNvSpPr>
            <p:nvPr/>
          </p:nvSpPr>
          <p:spPr bwMode="auto">
            <a:xfrm>
              <a:off x="4978400" y="3144838"/>
              <a:ext cx="104775" cy="409575"/>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185" name="Rectangle 72"/>
            <p:cNvSpPr>
              <a:spLocks noChangeArrowheads="1"/>
            </p:cNvSpPr>
            <p:nvPr/>
          </p:nvSpPr>
          <p:spPr bwMode="auto">
            <a:xfrm>
              <a:off x="5083175" y="3144838"/>
              <a:ext cx="466725" cy="409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186" name="Rectangle 73"/>
            <p:cNvSpPr>
              <a:spLocks noChangeArrowheads="1"/>
            </p:cNvSpPr>
            <p:nvPr/>
          </p:nvSpPr>
          <p:spPr bwMode="auto">
            <a:xfrm>
              <a:off x="5083175" y="3144838"/>
              <a:ext cx="466725" cy="409575"/>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191" name="Rectangle 78"/>
            <p:cNvSpPr>
              <a:spLocks noChangeArrowheads="1"/>
            </p:cNvSpPr>
            <p:nvPr/>
          </p:nvSpPr>
          <p:spPr bwMode="auto">
            <a:xfrm>
              <a:off x="5549900" y="3144838"/>
              <a:ext cx="1438275" cy="409575"/>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192" name="Rectangle 79"/>
            <p:cNvSpPr>
              <a:spLocks noChangeArrowheads="1"/>
            </p:cNvSpPr>
            <p:nvPr/>
          </p:nvSpPr>
          <p:spPr bwMode="auto">
            <a:xfrm>
              <a:off x="5549900" y="3144838"/>
              <a:ext cx="1438275" cy="409575"/>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grpSp>
      <p:grpSp>
        <p:nvGrpSpPr>
          <p:cNvPr id="6321" name="Group 6320"/>
          <p:cNvGrpSpPr/>
          <p:nvPr/>
        </p:nvGrpSpPr>
        <p:grpSpPr>
          <a:xfrm>
            <a:off x="871220" y="4114483"/>
            <a:ext cx="6334125" cy="419100"/>
            <a:chOff x="654050" y="4183063"/>
            <a:chExt cx="6334125" cy="419100"/>
          </a:xfrm>
        </p:grpSpPr>
        <p:sp>
          <p:nvSpPr>
            <p:cNvPr id="26" name="Rectangle 26"/>
            <p:cNvSpPr>
              <a:spLocks noChangeArrowheads="1"/>
            </p:cNvSpPr>
            <p:nvPr/>
          </p:nvSpPr>
          <p:spPr bwMode="auto">
            <a:xfrm>
              <a:off x="654050" y="4183063"/>
              <a:ext cx="4200525" cy="419100"/>
            </a:xfrm>
            <a:prstGeom prst="rect">
              <a:avLst/>
            </a:prstGeom>
            <a:solidFill>
              <a:srgbClr val="D42A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7" name="Rectangle 27"/>
            <p:cNvSpPr>
              <a:spLocks noChangeArrowheads="1"/>
            </p:cNvSpPr>
            <p:nvPr/>
          </p:nvSpPr>
          <p:spPr bwMode="auto">
            <a:xfrm>
              <a:off x="654050" y="4183063"/>
              <a:ext cx="4200525" cy="41910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144" name="Rectangle 32"/>
            <p:cNvSpPr>
              <a:spLocks noChangeArrowheads="1"/>
            </p:cNvSpPr>
            <p:nvPr/>
          </p:nvSpPr>
          <p:spPr bwMode="auto">
            <a:xfrm>
              <a:off x="4854575" y="4183063"/>
              <a:ext cx="219075" cy="419100"/>
            </a:xfrm>
            <a:prstGeom prst="rect">
              <a:avLst/>
            </a:prstGeom>
            <a:solidFill>
              <a:srgbClr val="2AD4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145" name="Rectangle 33"/>
            <p:cNvSpPr>
              <a:spLocks noChangeArrowheads="1"/>
            </p:cNvSpPr>
            <p:nvPr/>
          </p:nvSpPr>
          <p:spPr bwMode="auto">
            <a:xfrm>
              <a:off x="4854575" y="4183063"/>
              <a:ext cx="219075" cy="41910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151" name="Rectangle 38"/>
            <p:cNvSpPr>
              <a:spLocks noChangeArrowheads="1"/>
            </p:cNvSpPr>
            <p:nvPr/>
          </p:nvSpPr>
          <p:spPr bwMode="auto">
            <a:xfrm>
              <a:off x="5073650" y="4183063"/>
              <a:ext cx="114300" cy="419100"/>
            </a:xfrm>
            <a:prstGeom prst="rect">
              <a:avLst/>
            </a:prstGeom>
            <a:solidFill>
              <a:srgbClr val="B8FF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152" name="Rectangle 39"/>
            <p:cNvSpPr>
              <a:spLocks noChangeArrowheads="1"/>
            </p:cNvSpPr>
            <p:nvPr/>
          </p:nvSpPr>
          <p:spPr bwMode="auto">
            <a:xfrm>
              <a:off x="5073650" y="4183063"/>
              <a:ext cx="114300" cy="41910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157" name="Rectangle 44"/>
            <p:cNvSpPr>
              <a:spLocks noChangeArrowheads="1"/>
            </p:cNvSpPr>
            <p:nvPr/>
          </p:nvSpPr>
          <p:spPr bwMode="auto">
            <a:xfrm>
              <a:off x="5187950" y="4183063"/>
              <a:ext cx="95250" cy="419100"/>
            </a:xfrm>
            <a:prstGeom prst="rect">
              <a:avLst/>
            </a:prstGeom>
            <a:solidFill>
              <a:srgbClr val="A735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158" name="Rectangle 45"/>
            <p:cNvSpPr>
              <a:spLocks noChangeArrowheads="1"/>
            </p:cNvSpPr>
            <p:nvPr/>
          </p:nvSpPr>
          <p:spPr bwMode="auto">
            <a:xfrm>
              <a:off x="5187950" y="4183063"/>
              <a:ext cx="95250" cy="41910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163" name="Rectangle 50"/>
            <p:cNvSpPr>
              <a:spLocks noChangeArrowheads="1"/>
            </p:cNvSpPr>
            <p:nvPr/>
          </p:nvSpPr>
          <p:spPr bwMode="auto">
            <a:xfrm>
              <a:off x="5283200" y="4183063"/>
              <a:ext cx="85725" cy="419100"/>
            </a:xfrm>
            <a:prstGeom prst="rect">
              <a:avLst/>
            </a:prstGeom>
            <a:solidFill>
              <a:srgbClr val="E6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164" name="Rectangle 51"/>
            <p:cNvSpPr>
              <a:spLocks noChangeArrowheads="1"/>
            </p:cNvSpPr>
            <p:nvPr/>
          </p:nvSpPr>
          <p:spPr bwMode="auto">
            <a:xfrm>
              <a:off x="5283200" y="4183063"/>
              <a:ext cx="85725" cy="41910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169" name="Rectangle 56"/>
            <p:cNvSpPr>
              <a:spLocks noChangeArrowheads="1"/>
            </p:cNvSpPr>
            <p:nvPr/>
          </p:nvSpPr>
          <p:spPr bwMode="auto">
            <a:xfrm>
              <a:off x="5368925" y="4183063"/>
              <a:ext cx="85725" cy="4191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170" name="Rectangle 57"/>
            <p:cNvSpPr>
              <a:spLocks noChangeArrowheads="1"/>
            </p:cNvSpPr>
            <p:nvPr/>
          </p:nvSpPr>
          <p:spPr bwMode="auto">
            <a:xfrm>
              <a:off x="5368925" y="4183063"/>
              <a:ext cx="85725" cy="41910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175" name="Rectangle 62"/>
            <p:cNvSpPr>
              <a:spLocks noChangeArrowheads="1"/>
            </p:cNvSpPr>
            <p:nvPr/>
          </p:nvSpPr>
          <p:spPr bwMode="auto">
            <a:xfrm>
              <a:off x="5454650" y="4183063"/>
              <a:ext cx="47625" cy="419100"/>
            </a:xfrm>
            <a:prstGeom prst="rect">
              <a:avLst/>
            </a:prstGeom>
            <a:solidFill>
              <a:srgbClr val="07B10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176" name="Rectangle 63"/>
            <p:cNvSpPr>
              <a:spLocks noChangeArrowheads="1"/>
            </p:cNvSpPr>
            <p:nvPr/>
          </p:nvSpPr>
          <p:spPr bwMode="auto">
            <a:xfrm>
              <a:off x="5454650" y="4183063"/>
              <a:ext cx="47625" cy="41910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181" name="Rectangle 68"/>
            <p:cNvSpPr>
              <a:spLocks noChangeArrowheads="1"/>
            </p:cNvSpPr>
            <p:nvPr/>
          </p:nvSpPr>
          <p:spPr bwMode="auto">
            <a:xfrm>
              <a:off x="5502275" y="4183063"/>
              <a:ext cx="38100" cy="419100"/>
            </a:xfrm>
            <a:prstGeom prst="rect">
              <a:avLst/>
            </a:prstGeom>
            <a:solidFill>
              <a:srgbClr val="B1070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182" name="Rectangle 69"/>
            <p:cNvSpPr>
              <a:spLocks noChangeArrowheads="1"/>
            </p:cNvSpPr>
            <p:nvPr/>
          </p:nvSpPr>
          <p:spPr bwMode="auto">
            <a:xfrm>
              <a:off x="5502275" y="4183063"/>
              <a:ext cx="38100" cy="41910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187" name="Rectangle 74"/>
            <p:cNvSpPr>
              <a:spLocks noChangeArrowheads="1"/>
            </p:cNvSpPr>
            <p:nvPr/>
          </p:nvSpPr>
          <p:spPr bwMode="auto">
            <a:xfrm>
              <a:off x="5540375" y="4183063"/>
              <a:ext cx="457200" cy="41910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188" name="Rectangle 75"/>
            <p:cNvSpPr>
              <a:spLocks noChangeArrowheads="1"/>
            </p:cNvSpPr>
            <p:nvPr/>
          </p:nvSpPr>
          <p:spPr bwMode="auto">
            <a:xfrm>
              <a:off x="5540375" y="4183063"/>
              <a:ext cx="457200" cy="41910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193" name="Rectangle 80"/>
            <p:cNvSpPr>
              <a:spLocks noChangeArrowheads="1"/>
            </p:cNvSpPr>
            <p:nvPr/>
          </p:nvSpPr>
          <p:spPr bwMode="auto">
            <a:xfrm>
              <a:off x="5997575" y="4183063"/>
              <a:ext cx="990600" cy="419100"/>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194" name="Rectangle 81"/>
            <p:cNvSpPr>
              <a:spLocks noChangeArrowheads="1"/>
            </p:cNvSpPr>
            <p:nvPr/>
          </p:nvSpPr>
          <p:spPr bwMode="auto">
            <a:xfrm>
              <a:off x="5997575" y="4183063"/>
              <a:ext cx="990600" cy="41910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grpSp>
      <p:grpSp>
        <p:nvGrpSpPr>
          <p:cNvPr id="6318" name="Group 6317"/>
          <p:cNvGrpSpPr/>
          <p:nvPr/>
        </p:nvGrpSpPr>
        <p:grpSpPr>
          <a:xfrm>
            <a:off x="871220" y="2485708"/>
            <a:ext cx="6334125" cy="419100"/>
            <a:chOff x="654050" y="2554288"/>
            <a:chExt cx="6334125" cy="419100"/>
          </a:xfrm>
        </p:grpSpPr>
        <p:sp>
          <p:nvSpPr>
            <p:cNvPr id="6195" name="Rectangle 82"/>
            <p:cNvSpPr>
              <a:spLocks noChangeArrowheads="1"/>
            </p:cNvSpPr>
            <p:nvPr/>
          </p:nvSpPr>
          <p:spPr bwMode="auto">
            <a:xfrm>
              <a:off x="654050" y="2554288"/>
              <a:ext cx="742950" cy="419100"/>
            </a:xfrm>
            <a:prstGeom prst="rect">
              <a:avLst/>
            </a:prstGeom>
            <a:solidFill>
              <a:srgbClr val="D42A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196" name="Rectangle 83"/>
            <p:cNvSpPr>
              <a:spLocks noChangeArrowheads="1"/>
            </p:cNvSpPr>
            <p:nvPr/>
          </p:nvSpPr>
          <p:spPr bwMode="auto">
            <a:xfrm>
              <a:off x="654050" y="2554288"/>
              <a:ext cx="742950" cy="41910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201" name="Rectangle 88"/>
            <p:cNvSpPr>
              <a:spLocks noChangeArrowheads="1"/>
            </p:cNvSpPr>
            <p:nvPr/>
          </p:nvSpPr>
          <p:spPr bwMode="auto">
            <a:xfrm>
              <a:off x="1397000" y="2554288"/>
              <a:ext cx="2819400" cy="419100"/>
            </a:xfrm>
            <a:prstGeom prst="rect">
              <a:avLst/>
            </a:prstGeom>
            <a:solidFill>
              <a:srgbClr val="2A2A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202" name="Rectangle 89"/>
            <p:cNvSpPr>
              <a:spLocks noChangeArrowheads="1"/>
            </p:cNvSpPr>
            <p:nvPr/>
          </p:nvSpPr>
          <p:spPr bwMode="auto">
            <a:xfrm>
              <a:off x="1397000" y="2554288"/>
              <a:ext cx="2819400" cy="41910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207" name="Rectangle 94"/>
            <p:cNvSpPr>
              <a:spLocks noChangeArrowheads="1"/>
            </p:cNvSpPr>
            <p:nvPr/>
          </p:nvSpPr>
          <p:spPr bwMode="auto">
            <a:xfrm>
              <a:off x="4216400" y="2554288"/>
              <a:ext cx="228600" cy="419100"/>
            </a:xfrm>
            <a:prstGeom prst="rect">
              <a:avLst/>
            </a:prstGeom>
            <a:solidFill>
              <a:srgbClr val="2AD4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208" name="Rectangle 95"/>
            <p:cNvSpPr>
              <a:spLocks noChangeArrowheads="1"/>
            </p:cNvSpPr>
            <p:nvPr/>
          </p:nvSpPr>
          <p:spPr bwMode="auto">
            <a:xfrm>
              <a:off x="4216400" y="2554288"/>
              <a:ext cx="228600" cy="41910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213" name="Rectangle 100"/>
            <p:cNvSpPr>
              <a:spLocks noChangeArrowheads="1"/>
            </p:cNvSpPr>
            <p:nvPr/>
          </p:nvSpPr>
          <p:spPr bwMode="auto">
            <a:xfrm>
              <a:off x="4445000" y="2554288"/>
              <a:ext cx="285750" cy="419100"/>
            </a:xfrm>
            <a:prstGeom prst="rect">
              <a:avLst/>
            </a:prstGeom>
            <a:solidFill>
              <a:srgbClr val="FFD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214" name="Rectangle 101"/>
            <p:cNvSpPr>
              <a:spLocks noChangeArrowheads="1"/>
            </p:cNvSpPr>
            <p:nvPr/>
          </p:nvSpPr>
          <p:spPr bwMode="auto">
            <a:xfrm>
              <a:off x="4445000" y="2554288"/>
              <a:ext cx="285750" cy="41910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219" name="Rectangle 106"/>
            <p:cNvSpPr>
              <a:spLocks noChangeArrowheads="1"/>
            </p:cNvSpPr>
            <p:nvPr/>
          </p:nvSpPr>
          <p:spPr bwMode="auto">
            <a:xfrm>
              <a:off x="4730750" y="2554288"/>
              <a:ext cx="66675" cy="419100"/>
            </a:xfrm>
            <a:prstGeom prst="rect">
              <a:avLst/>
            </a:prstGeom>
            <a:solidFill>
              <a:srgbClr val="9F8E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220" name="Rectangle 107"/>
            <p:cNvSpPr>
              <a:spLocks noChangeArrowheads="1"/>
            </p:cNvSpPr>
            <p:nvPr/>
          </p:nvSpPr>
          <p:spPr bwMode="auto">
            <a:xfrm>
              <a:off x="4730750" y="2554288"/>
              <a:ext cx="66675" cy="41910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225" name="Rectangle 112"/>
            <p:cNvSpPr>
              <a:spLocks noChangeArrowheads="1"/>
            </p:cNvSpPr>
            <p:nvPr/>
          </p:nvSpPr>
          <p:spPr bwMode="auto">
            <a:xfrm>
              <a:off x="4797425" y="2554288"/>
              <a:ext cx="104775" cy="419100"/>
            </a:xfrm>
            <a:prstGeom prst="rect">
              <a:avLst/>
            </a:prstGeom>
            <a:solidFill>
              <a:srgbClr val="B8FF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226" name="Rectangle 113"/>
            <p:cNvSpPr>
              <a:spLocks noChangeArrowheads="1"/>
            </p:cNvSpPr>
            <p:nvPr/>
          </p:nvSpPr>
          <p:spPr bwMode="auto">
            <a:xfrm>
              <a:off x="4797425" y="2554288"/>
              <a:ext cx="104775" cy="41910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231" name="Rectangle 118"/>
            <p:cNvSpPr>
              <a:spLocks noChangeArrowheads="1"/>
            </p:cNvSpPr>
            <p:nvPr/>
          </p:nvSpPr>
          <p:spPr bwMode="auto">
            <a:xfrm>
              <a:off x="4902200" y="2554288"/>
              <a:ext cx="28575" cy="419100"/>
            </a:xfrm>
            <a:prstGeom prst="rect">
              <a:avLst/>
            </a:prstGeom>
            <a:solidFill>
              <a:srgbClr val="E6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232" name="Rectangle 119"/>
            <p:cNvSpPr>
              <a:spLocks noChangeArrowheads="1"/>
            </p:cNvSpPr>
            <p:nvPr/>
          </p:nvSpPr>
          <p:spPr bwMode="auto">
            <a:xfrm>
              <a:off x="4902200" y="2554288"/>
              <a:ext cx="28575" cy="41910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237" name="Rectangle 124"/>
            <p:cNvSpPr>
              <a:spLocks noChangeArrowheads="1"/>
            </p:cNvSpPr>
            <p:nvPr/>
          </p:nvSpPr>
          <p:spPr bwMode="auto">
            <a:xfrm>
              <a:off x="4930775" y="2554288"/>
              <a:ext cx="95250" cy="419100"/>
            </a:xfrm>
            <a:prstGeom prst="rect">
              <a:avLst/>
            </a:prstGeom>
            <a:solidFill>
              <a:srgbClr val="FF80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238" name="Rectangle 125"/>
            <p:cNvSpPr>
              <a:spLocks noChangeArrowheads="1"/>
            </p:cNvSpPr>
            <p:nvPr/>
          </p:nvSpPr>
          <p:spPr bwMode="auto">
            <a:xfrm>
              <a:off x="4930775" y="2554288"/>
              <a:ext cx="95250" cy="41910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243" name="Rectangle 130"/>
            <p:cNvSpPr>
              <a:spLocks noChangeArrowheads="1"/>
            </p:cNvSpPr>
            <p:nvPr/>
          </p:nvSpPr>
          <p:spPr bwMode="auto">
            <a:xfrm>
              <a:off x="5026025" y="2554288"/>
              <a:ext cx="1152525" cy="41910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244" name="Rectangle 131"/>
            <p:cNvSpPr>
              <a:spLocks noChangeArrowheads="1"/>
            </p:cNvSpPr>
            <p:nvPr/>
          </p:nvSpPr>
          <p:spPr bwMode="auto">
            <a:xfrm>
              <a:off x="5026025" y="2554288"/>
              <a:ext cx="1152525" cy="41910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249" name="Rectangle 136"/>
            <p:cNvSpPr>
              <a:spLocks noChangeArrowheads="1"/>
            </p:cNvSpPr>
            <p:nvPr/>
          </p:nvSpPr>
          <p:spPr bwMode="auto">
            <a:xfrm>
              <a:off x="6178550" y="2554288"/>
              <a:ext cx="809625" cy="419100"/>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250" name="Rectangle 137"/>
            <p:cNvSpPr>
              <a:spLocks noChangeArrowheads="1"/>
            </p:cNvSpPr>
            <p:nvPr/>
          </p:nvSpPr>
          <p:spPr bwMode="auto">
            <a:xfrm>
              <a:off x="6178550" y="2554288"/>
              <a:ext cx="809625" cy="41910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grpSp>
      <p:grpSp>
        <p:nvGrpSpPr>
          <p:cNvPr id="6320" name="Group 6319"/>
          <p:cNvGrpSpPr/>
          <p:nvPr/>
        </p:nvGrpSpPr>
        <p:grpSpPr>
          <a:xfrm>
            <a:off x="871220" y="3533458"/>
            <a:ext cx="6334125" cy="409575"/>
            <a:chOff x="654050" y="3602038"/>
            <a:chExt cx="6334125" cy="409575"/>
          </a:xfrm>
        </p:grpSpPr>
        <p:sp>
          <p:nvSpPr>
            <p:cNvPr id="6197" name="Rectangle 84"/>
            <p:cNvSpPr>
              <a:spLocks noChangeArrowheads="1"/>
            </p:cNvSpPr>
            <p:nvPr/>
          </p:nvSpPr>
          <p:spPr bwMode="auto">
            <a:xfrm>
              <a:off x="654050" y="3602038"/>
              <a:ext cx="628650" cy="409575"/>
            </a:xfrm>
            <a:prstGeom prst="rect">
              <a:avLst/>
            </a:prstGeom>
            <a:solidFill>
              <a:srgbClr val="D42A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198" name="Rectangle 85"/>
            <p:cNvSpPr>
              <a:spLocks noChangeArrowheads="1"/>
            </p:cNvSpPr>
            <p:nvPr/>
          </p:nvSpPr>
          <p:spPr bwMode="auto">
            <a:xfrm>
              <a:off x="654050" y="3602038"/>
              <a:ext cx="628650" cy="409575"/>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203" name="Rectangle 90"/>
            <p:cNvSpPr>
              <a:spLocks noChangeArrowheads="1"/>
            </p:cNvSpPr>
            <p:nvPr/>
          </p:nvSpPr>
          <p:spPr bwMode="auto">
            <a:xfrm>
              <a:off x="1282700" y="3602038"/>
              <a:ext cx="2714625" cy="409575"/>
            </a:xfrm>
            <a:prstGeom prst="rect">
              <a:avLst/>
            </a:prstGeom>
            <a:solidFill>
              <a:srgbClr val="00D4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204" name="Rectangle 91"/>
            <p:cNvSpPr>
              <a:spLocks noChangeArrowheads="1"/>
            </p:cNvSpPr>
            <p:nvPr/>
          </p:nvSpPr>
          <p:spPr bwMode="auto">
            <a:xfrm>
              <a:off x="1282700" y="3602038"/>
              <a:ext cx="2714625" cy="409575"/>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209" name="Rectangle 96"/>
            <p:cNvSpPr>
              <a:spLocks noChangeArrowheads="1"/>
            </p:cNvSpPr>
            <p:nvPr/>
          </p:nvSpPr>
          <p:spPr bwMode="auto">
            <a:xfrm>
              <a:off x="3997325" y="3602038"/>
              <a:ext cx="142875" cy="409575"/>
            </a:xfrm>
            <a:prstGeom prst="rect">
              <a:avLst/>
            </a:prstGeom>
            <a:solidFill>
              <a:srgbClr val="9F8E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210" name="Rectangle 97"/>
            <p:cNvSpPr>
              <a:spLocks noChangeArrowheads="1"/>
            </p:cNvSpPr>
            <p:nvPr/>
          </p:nvSpPr>
          <p:spPr bwMode="auto">
            <a:xfrm>
              <a:off x="3997325" y="3602038"/>
              <a:ext cx="142875" cy="409575"/>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215" name="Rectangle 102"/>
            <p:cNvSpPr>
              <a:spLocks noChangeArrowheads="1"/>
            </p:cNvSpPr>
            <p:nvPr/>
          </p:nvSpPr>
          <p:spPr bwMode="auto">
            <a:xfrm>
              <a:off x="4140200" y="3602038"/>
              <a:ext cx="152400" cy="409575"/>
            </a:xfrm>
            <a:prstGeom prst="rect">
              <a:avLst/>
            </a:prstGeom>
            <a:solidFill>
              <a:srgbClr val="2AD4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216" name="Rectangle 103"/>
            <p:cNvSpPr>
              <a:spLocks noChangeArrowheads="1"/>
            </p:cNvSpPr>
            <p:nvPr/>
          </p:nvSpPr>
          <p:spPr bwMode="auto">
            <a:xfrm>
              <a:off x="4140200" y="3602038"/>
              <a:ext cx="152400" cy="409575"/>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221" name="Rectangle 108"/>
            <p:cNvSpPr>
              <a:spLocks noChangeArrowheads="1"/>
            </p:cNvSpPr>
            <p:nvPr/>
          </p:nvSpPr>
          <p:spPr bwMode="auto">
            <a:xfrm>
              <a:off x="4292600" y="3602038"/>
              <a:ext cx="447675" cy="409575"/>
            </a:xfrm>
            <a:prstGeom prst="rect">
              <a:avLst/>
            </a:prstGeom>
            <a:solidFill>
              <a:srgbClr val="FF6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222" name="Rectangle 109"/>
            <p:cNvSpPr>
              <a:spLocks noChangeArrowheads="1"/>
            </p:cNvSpPr>
            <p:nvPr/>
          </p:nvSpPr>
          <p:spPr bwMode="auto">
            <a:xfrm>
              <a:off x="4292600" y="3602038"/>
              <a:ext cx="447675" cy="409575"/>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227" name="Rectangle 114"/>
            <p:cNvSpPr>
              <a:spLocks noChangeArrowheads="1"/>
            </p:cNvSpPr>
            <p:nvPr/>
          </p:nvSpPr>
          <p:spPr bwMode="auto">
            <a:xfrm>
              <a:off x="4740275" y="3602038"/>
              <a:ext cx="85725" cy="409575"/>
            </a:xfrm>
            <a:prstGeom prst="rect">
              <a:avLst/>
            </a:prstGeom>
            <a:solidFill>
              <a:srgbClr val="B8FF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228" name="Rectangle 115"/>
            <p:cNvSpPr>
              <a:spLocks noChangeArrowheads="1"/>
            </p:cNvSpPr>
            <p:nvPr/>
          </p:nvSpPr>
          <p:spPr bwMode="auto">
            <a:xfrm>
              <a:off x="4740275" y="3602038"/>
              <a:ext cx="85725" cy="409575"/>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233" name="Rectangle 120"/>
            <p:cNvSpPr>
              <a:spLocks noChangeArrowheads="1"/>
            </p:cNvSpPr>
            <p:nvPr/>
          </p:nvSpPr>
          <p:spPr bwMode="auto">
            <a:xfrm>
              <a:off x="4826000" y="3602038"/>
              <a:ext cx="304800" cy="409575"/>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234" name="Rectangle 121"/>
            <p:cNvSpPr>
              <a:spLocks noChangeArrowheads="1"/>
            </p:cNvSpPr>
            <p:nvPr/>
          </p:nvSpPr>
          <p:spPr bwMode="auto">
            <a:xfrm>
              <a:off x="4826000" y="3602038"/>
              <a:ext cx="304800" cy="409575"/>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239" name="Rectangle 126"/>
            <p:cNvSpPr>
              <a:spLocks noChangeArrowheads="1"/>
            </p:cNvSpPr>
            <p:nvPr/>
          </p:nvSpPr>
          <p:spPr bwMode="auto">
            <a:xfrm>
              <a:off x="5130800" y="3602038"/>
              <a:ext cx="28575" cy="409575"/>
            </a:xfrm>
            <a:prstGeom prst="rect">
              <a:avLst/>
            </a:prstGeom>
            <a:solidFill>
              <a:srgbClr val="E6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240" name="Rectangle 127"/>
            <p:cNvSpPr>
              <a:spLocks noChangeArrowheads="1"/>
            </p:cNvSpPr>
            <p:nvPr/>
          </p:nvSpPr>
          <p:spPr bwMode="auto">
            <a:xfrm>
              <a:off x="5130800" y="3602038"/>
              <a:ext cx="28575" cy="409575"/>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245" name="Rectangle 132"/>
            <p:cNvSpPr>
              <a:spLocks noChangeArrowheads="1"/>
            </p:cNvSpPr>
            <p:nvPr/>
          </p:nvSpPr>
          <p:spPr bwMode="auto">
            <a:xfrm>
              <a:off x="5159375" y="3602038"/>
              <a:ext cx="885825" cy="4095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246" name="Rectangle 133"/>
            <p:cNvSpPr>
              <a:spLocks noChangeArrowheads="1"/>
            </p:cNvSpPr>
            <p:nvPr/>
          </p:nvSpPr>
          <p:spPr bwMode="auto">
            <a:xfrm>
              <a:off x="5159375" y="3602038"/>
              <a:ext cx="885825" cy="409575"/>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251" name="Rectangle 138"/>
            <p:cNvSpPr>
              <a:spLocks noChangeArrowheads="1"/>
            </p:cNvSpPr>
            <p:nvPr/>
          </p:nvSpPr>
          <p:spPr bwMode="auto">
            <a:xfrm>
              <a:off x="6045200" y="3602038"/>
              <a:ext cx="942975" cy="409575"/>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252" name="Rectangle 139"/>
            <p:cNvSpPr>
              <a:spLocks noChangeArrowheads="1"/>
            </p:cNvSpPr>
            <p:nvPr/>
          </p:nvSpPr>
          <p:spPr bwMode="auto">
            <a:xfrm>
              <a:off x="6045200" y="3602038"/>
              <a:ext cx="942975" cy="409575"/>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grpSp>
      <p:grpSp>
        <p:nvGrpSpPr>
          <p:cNvPr id="6322" name="Group 6321"/>
          <p:cNvGrpSpPr/>
          <p:nvPr/>
        </p:nvGrpSpPr>
        <p:grpSpPr>
          <a:xfrm>
            <a:off x="871220" y="4571683"/>
            <a:ext cx="6334125" cy="419100"/>
            <a:chOff x="654050" y="4640263"/>
            <a:chExt cx="6334125" cy="419100"/>
          </a:xfrm>
        </p:grpSpPr>
        <p:sp>
          <p:nvSpPr>
            <p:cNvPr id="6199" name="Rectangle 86"/>
            <p:cNvSpPr>
              <a:spLocks noChangeArrowheads="1"/>
            </p:cNvSpPr>
            <p:nvPr/>
          </p:nvSpPr>
          <p:spPr bwMode="auto">
            <a:xfrm>
              <a:off x="654050" y="4640263"/>
              <a:ext cx="1571625" cy="419100"/>
            </a:xfrm>
            <a:prstGeom prst="rect">
              <a:avLst/>
            </a:prstGeom>
            <a:solidFill>
              <a:srgbClr val="D42A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200" name="Rectangle 87"/>
            <p:cNvSpPr>
              <a:spLocks noChangeArrowheads="1"/>
            </p:cNvSpPr>
            <p:nvPr/>
          </p:nvSpPr>
          <p:spPr bwMode="auto">
            <a:xfrm>
              <a:off x="654050" y="4640263"/>
              <a:ext cx="1571625" cy="41910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205" name="Rectangle 92"/>
            <p:cNvSpPr>
              <a:spLocks noChangeArrowheads="1"/>
            </p:cNvSpPr>
            <p:nvPr/>
          </p:nvSpPr>
          <p:spPr bwMode="auto">
            <a:xfrm>
              <a:off x="2225675" y="4640263"/>
              <a:ext cx="142875" cy="419100"/>
            </a:xfrm>
            <a:prstGeom prst="rect">
              <a:avLst/>
            </a:prstGeom>
            <a:solidFill>
              <a:srgbClr val="2AD4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206" name="Rectangle 93"/>
            <p:cNvSpPr>
              <a:spLocks noChangeArrowheads="1"/>
            </p:cNvSpPr>
            <p:nvPr/>
          </p:nvSpPr>
          <p:spPr bwMode="auto">
            <a:xfrm>
              <a:off x="2225675" y="4640263"/>
              <a:ext cx="142875" cy="41910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211" name="Rectangle 98"/>
            <p:cNvSpPr>
              <a:spLocks noChangeArrowheads="1"/>
            </p:cNvSpPr>
            <p:nvPr/>
          </p:nvSpPr>
          <p:spPr bwMode="auto">
            <a:xfrm>
              <a:off x="2368550" y="4640263"/>
              <a:ext cx="123825" cy="419100"/>
            </a:xfrm>
            <a:prstGeom prst="rect">
              <a:avLst/>
            </a:prstGeom>
            <a:solidFill>
              <a:srgbClr val="B8FF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212" name="Rectangle 99"/>
            <p:cNvSpPr>
              <a:spLocks noChangeArrowheads="1"/>
            </p:cNvSpPr>
            <p:nvPr/>
          </p:nvSpPr>
          <p:spPr bwMode="auto">
            <a:xfrm>
              <a:off x="2368550" y="4640263"/>
              <a:ext cx="123825" cy="41910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217" name="Rectangle 104"/>
            <p:cNvSpPr>
              <a:spLocks noChangeArrowheads="1"/>
            </p:cNvSpPr>
            <p:nvPr/>
          </p:nvSpPr>
          <p:spPr bwMode="auto">
            <a:xfrm>
              <a:off x="2492375" y="4640263"/>
              <a:ext cx="742950" cy="419100"/>
            </a:xfrm>
            <a:prstGeom prst="rect">
              <a:avLst/>
            </a:prstGeom>
            <a:solidFill>
              <a:srgbClr val="A735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218" name="Rectangle 105"/>
            <p:cNvSpPr>
              <a:spLocks noChangeArrowheads="1"/>
            </p:cNvSpPr>
            <p:nvPr/>
          </p:nvSpPr>
          <p:spPr bwMode="auto">
            <a:xfrm>
              <a:off x="2492375" y="4640263"/>
              <a:ext cx="742950" cy="41910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223" name="Rectangle 110"/>
            <p:cNvSpPr>
              <a:spLocks noChangeArrowheads="1"/>
            </p:cNvSpPr>
            <p:nvPr/>
          </p:nvSpPr>
          <p:spPr bwMode="auto">
            <a:xfrm>
              <a:off x="3235325" y="4640263"/>
              <a:ext cx="28575" cy="419100"/>
            </a:xfrm>
            <a:prstGeom prst="rect">
              <a:avLst/>
            </a:prstGeom>
            <a:solidFill>
              <a:srgbClr val="E6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224" name="Rectangle 111"/>
            <p:cNvSpPr>
              <a:spLocks noChangeArrowheads="1"/>
            </p:cNvSpPr>
            <p:nvPr/>
          </p:nvSpPr>
          <p:spPr bwMode="auto">
            <a:xfrm>
              <a:off x="3235325" y="4640263"/>
              <a:ext cx="28575" cy="41910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229" name="Rectangle 116"/>
            <p:cNvSpPr>
              <a:spLocks noChangeArrowheads="1"/>
            </p:cNvSpPr>
            <p:nvPr/>
          </p:nvSpPr>
          <p:spPr bwMode="auto">
            <a:xfrm>
              <a:off x="3263900" y="4640263"/>
              <a:ext cx="361950" cy="4191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230" name="Rectangle 117"/>
            <p:cNvSpPr>
              <a:spLocks noChangeArrowheads="1"/>
            </p:cNvSpPr>
            <p:nvPr/>
          </p:nvSpPr>
          <p:spPr bwMode="auto">
            <a:xfrm>
              <a:off x="3263900" y="4640263"/>
              <a:ext cx="361950" cy="41910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235" name="Rectangle 122"/>
            <p:cNvSpPr>
              <a:spLocks noChangeArrowheads="1"/>
            </p:cNvSpPr>
            <p:nvPr/>
          </p:nvSpPr>
          <p:spPr bwMode="auto">
            <a:xfrm>
              <a:off x="3625850" y="4640263"/>
              <a:ext cx="447675" cy="419100"/>
            </a:xfrm>
            <a:prstGeom prst="rect">
              <a:avLst/>
            </a:prstGeom>
            <a:solidFill>
              <a:srgbClr val="07B10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236" name="Rectangle 123"/>
            <p:cNvSpPr>
              <a:spLocks noChangeArrowheads="1"/>
            </p:cNvSpPr>
            <p:nvPr/>
          </p:nvSpPr>
          <p:spPr bwMode="auto">
            <a:xfrm>
              <a:off x="3625850" y="4640263"/>
              <a:ext cx="447675" cy="41910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241" name="Rectangle 128"/>
            <p:cNvSpPr>
              <a:spLocks noChangeArrowheads="1"/>
            </p:cNvSpPr>
            <p:nvPr/>
          </p:nvSpPr>
          <p:spPr bwMode="auto">
            <a:xfrm>
              <a:off x="4073525" y="4640263"/>
              <a:ext cx="409575" cy="419100"/>
            </a:xfrm>
            <a:prstGeom prst="rect">
              <a:avLst/>
            </a:prstGeom>
            <a:solidFill>
              <a:srgbClr val="B1070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242" name="Rectangle 129"/>
            <p:cNvSpPr>
              <a:spLocks noChangeArrowheads="1"/>
            </p:cNvSpPr>
            <p:nvPr/>
          </p:nvSpPr>
          <p:spPr bwMode="auto">
            <a:xfrm>
              <a:off x="4073525" y="4640263"/>
              <a:ext cx="409575" cy="41910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247" name="Rectangle 134"/>
            <p:cNvSpPr>
              <a:spLocks noChangeArrowheads="1"/>
            </p:cNvSpPr>
            <p:nvPr/>
          </p:nvSpPr>
          <p:spPr bwMode="auto">
            <a:xfrm>
              <a:off x="4483100" y="4640263"/>
              <a:ext cx="1409700" cy="41910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248" name="Rectangle 135"/>
            <p:cNvSpPr>
              <a:spLocks noChangeArrowheads="1"/>
            </p:cNvSpPr>
            <p:nvPr/>
          </p:nvSpPr>
          <p:spPr bwMode="auto">
            <a:xfrm>
              <a:off x="4483100" y="4640263"/>
              <a:ext cx="1409700" cy="41910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253" name="Rectangle 140"/>
            <p:cNvSpPr>
              <a:spLocks noChangeArrowheads="1"/>
            </p:cNvSpPr>
            <p:nvPr/>
          </p:nvSpPr>
          <p:spPr bwMode="auto">
            <a:xfrm>
              <a:off x="5892800" y="4640263"/>
              <a:ext cx="1095375" cy="419100"/>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254" name="Rectangle 141"/>
            <p:cNvSpPr>
              <a:spLocks noChangeArrowheads="1"/>
            </p:cNvSpPr>
            <p:nvPr/>
          </p:nvSpPr>
          <p:spPr bwMode="auto">
            <a:xfrm>
              <a:off x="5892800" y="4640263"/>
              <a:ext cx="1095375" cy="41910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grpSp>
      <p:grpSp>
        <p:nvGrpSpPr>
          <p:cNvPr id="6317" name="Group 6316"/>
          <p:cNvGrpSpPr/>
          <p:nvPr/>
        </p:nvGrpSpPr>
        <p:grpSpPr>
          <a:xfrm>
            <a:off x="871220" y="1952308"/>
            <a:ext cx="6334125" cy="495300"/>
            <a:chOff x="654050" y="2020888"/>
            <a:chExt cx="6334125" cy="495300"/>
          </a:xfrm>
        </p:grpSpPr>
        <p:sp>
          <p:nvSpPr>
            <p:cNvPr id="18" name="Line 18"/>
            <p:cNvSpPr>
              <a:spLocks noChangeShapeType="1"/>
            </p:cNvSpPr>
            <p:nvPr/>
          </p:nvSpPr>
          <p:spPr bwMode="auto">
            <a:xfrm>
              <a:off x="654050" y="2020888"/>
              <a:ext cx="6334125" cy="0"/>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22" name="Rectangle 22"/>
            <p:cNvSpPr>
              <a:spLocks noChangeArrowheads="1"/>
            </p:cNvSpPr>
            <p:nvPr/>
          </p:nvSpPr>
          <p:spPr bwMode="auto">
            <a:xfrm>
              <a:off x="654050" y="2097088"/>
              <a:ext cx="2952750" cy="419100"/>
            </a:xfrm>
            <a:prstGeom prst="rect">
              <a:avLst/>
            </a:prstGeom>
            <a:solidFill>
              <a:srgbClr val="D42A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3" name="Rectangle 23"/>
            <p:cNvSpPr>
              <a:spLocks noChangeArrowheads="1"/>
            </p:cNvSpPr>
            <p:nvPr/>
          </p:nvSpPr>
          <p:spPr bwMode="auto">
            <a:xfrm>
              <a:off x="654050" y="2097088"/>
              <a:ext cx="2952750" cy="41910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28" name="Rectangle 28"/>
            <p:cNvSpPr>
              <a:spLocks noChangeArrowheads="1"/>
            </p:cNvSpPr>
            <p:nvPr/>
          </p:nvSpPr>
          <p:spPr bwMode="auto">
            <a:xfrm>
              <a:off x="3606800" y="2097088"/>
              <a:ext cx="581025" cy="419100"/>
            </a:xfrm>
            <a:prstGeom prst="rect">
              <a:avLst/>
            </a:prstGeom>
            <a:solidFill>
              <a:srgbClr val="2A2A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9" name="Rectangle 29"/>
            <p:cNvSpPr>
              <a:spLocks noChangeArrowheads="1"/>
            </p:cNvSpPr>
            <p:nvPr/>
          </p:nvSpPr>
          <p:spPr bwMode="auto">
            <a:xfrm>
              <a:off x="3606800" y="2097088"/>
              <a:ext cx="581025" cy="41910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147" name="Rectangle 34"/>
            <p:cNvSpPr>
              <a:spLocks noChangeArrowheads="1"/>
            </p:cNvSpPr>
            <p:nvPr/>
          </p:nvSpPr>
          <p:spPr bwMode="auto">
            <a:xfrm>
              <a:off x="4187825" y="2097088"/>
              <a:ext cx="428625" cy="419100"/>
            </a:xfrm>
            <a:prstGeom prst="rect">
              <a:avLst/>
            </a:prstGeom>
            <a:solidFill>
              <a:srgbClr val="2AD4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148" name="Rectangle 35"/>
            <p:cNvSpPr>
              <a:spLocks noChangeArrowheads="1"/>
            </p:cNvSpPr>
            <p:nvPr/>
          </p:nvSpPr>
          <p:spPr bwMode="auto">
            <a:xfrm>
              <a:off x="4187825" y="2097088"/>
              <a:ext cx="428625" cy="41910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153" name="Rectangle 40"/>
            <p:cNvSpPr>
              <a:spLocks noChangeArrowheads="1"/>
            </p:cNvSpPr>
            <p:nvPr/>
          </p:nvSpPr>
          <p:spPr bwMode="auto">
            <a:xfrm>
              <a:off x="4616450" y="2097088"/>
              <a:ext cx="171450" cy="419100"/>
            </a:xfrm>
            <a:prstGeom prst="rect">
              <a:avLst/>
            </a:prstGeom>
            <a:solidFill>
              <a:srgbClr val="FFD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154" name="Rectangle 41"/>
            <p:cNvSpPr>
              <a:spLocks noChangeArrowheads="1"/>
            </p:cNvSpPr>
            <p:nvPr/>
          </p:nvSpPr>
          <p:spPr bwMode="auto">
            <a:xfrm>
              <a:off x="4616450" y="2097088"/>
              <a:ext cx="171450" cy="41910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159" name="Rectangle 46"/>
            <p:cNvSpPr>
              <a:spLocks noChangeArrowheads="1"/>
            </p:cNvSpPr>
            <p:nvPr/>
          </p:nvSpPr>
          <p:spPr bwMode="auto">
            <a:xfrm>
              <a:off x="4787900" y="2097088"/>
              <a:ext cx="161925" cy="419100"/>
            </a:xfrm>
            <a:prstGeom prst="rect">
              <a:avLst/>
            </a:prstGeom>
            <a:solidFill>
              <a:srgbClr val="9F8E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160" name="Rectangle 47"/>
            <p:cNvSpPr>
              <a:spLocks noChangeArrowheads="1"/>
            </p:cNvSpPr>
            <p:nvPr/>
          </p:nvSpPr>
          <p:spPr bwMode="auto">
            <a:xfrm>
              <a:off x="4787900" y="2097088"/>
              <a:ext cx="161925" cy="41910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165" name="Rectangle 52"/>
            <p:cNvSpPr>
              <a:spLocks noChangeArrowheads="1"/>
            </p:cNvSpPr>
            <p:nvPr/>
          </p:nvSpPr>
          <p:spPr bwMode="auto">
            <a:xfrm>
              <a:off x="4949825" y="2097088"/>
              <a:ext cx="133350" cy="419100"/>
            </a:xfrm>
            <a:prstGeom prst="rect">
              <a:avLst/>
            </a:prstGeom>
            <a:solidFill>
              <a:srgbClr val="B8FF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166" name="Rectangle 53"/>
            <p:cNvSpPr>
              <a:spLocks noChangeArrowheads="1"/>
            </p:cNvSpPr>
            <p:nvPr/>
          </p:nvSpPr>
          <p:spPr bwMode="auto">
            <a:xfrm>
              <a:off x="4949825" y="2097088"/>
              <a:ext cx="133350" cy="41910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171" name="Rectangle 58"/>
            <p:cNvSpPr>
              <a:spLocks noChangeArrowheads="1"/>
            </p:cNvSpPr>
            <p:nvPr/>
          </p:nvSpPr>
          <p:spPr bwMode="auto">
            <a:xfrm>
              <a:off x="5083175" y="2097088"/>
              <a:ext cx="95250" cy="419100"/>
            </a:xfrm>
            <a:prstGeom prst="rect">
              <a:avLst/>
            </a:prstGeom>
            <a:solidFill>
              <a:srgbClr val="E6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172" name="Rectangle 59"/>
            <p:cNvSpPr>
              <a:spLocks noChangeArrowheads="1"/>
            </p:cNvSpPr>
            <p:nvPr/>
          </p:nvSpPr>
          <p:spPr bwMode="auto">
            <a:xfrm>
              <a:off x="5083175" y="2097088"/>
              <a:ext cx="95250" cy="41910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177" name="Rectangle 64"/>
            <p:cNvSpPr>
              <a:spLocks noChangeArrowheads="1"/>
            </p:cNvSpPr>
            <p:nvPr/>
          </p:nvSpPr>
          <p:spPr bwMode="auto">
            <a:xfrm>
              <a:off x="5178425" y="2097088"/>
              <a:ext cx="85725" cy="419100"/>
            </a:xfrm>
            <a:prstGeom prst="rect">
              <a:avLst/>
            </a:prstGeom>
            <a:solidFill>
              <a:srgbClr val="FF80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178" name="Rectangle 65"/>
            <p:cNvSpPr>
              <a:spLocks noChangeArrowheads="1"/>
            </p:cNvSpPr>
            <p:nvPr/>
          </p:nvSpPr>
          <p:spPr bwMode="auto">
            <a:xfrm>
              <a:off x="5178425" y="2097088"/>
              <a:ext cx="85725" cy="41910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183" name="Rectangle 70"/>
            <p:cNvSpPr>
              <a:spLocks noChangeArrowheads="1"/>
            </p:cNvSpPr>
            <p:nvPr/>
          </p:nvSpPr>
          <p:spPr bwMode="auto">
            <a:xfrm>
              <a:off x="5264150" y="2097088"/>
              <a:ext cx="466725" cy="41910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184" name="Rectangle 71"/>
            <p:cNvSpPr>
              <a:spLocks noChangeArrowheads="1"/>
            </p:cNvSpPr>
            <p:nvPr/>
          </p:nvSpPr>
          <p:spPr bwMode="auto">
            <a:xfrm>
              <a:off x="5264150" y="2097088"/>
              <a:ext cx="466725" cy="41910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189" name="Rectangle 76"/>
            <p:cNvSpPr>
              <a:spLocks noChangeArrowheads="1"/>
            </p:cNvSpPr>
            <p:nvPr/>
          </p:nvSpPr>
          <p:spPr bwMode="auto">
            <a:xfrm>
              <a:off x="5730875" y="2097088"/>
              <a:ext cx="1257300" cy="419100"/>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190" name="Rectangle 77"/>
            <p:cNvSpPr>
              <a:spLocks noChangeArrowheads="1"/>
            </p:cNvSpPr>
            <p:nvPr/>
          </p:nvSpPr>
          <p:spPr bwMode="auto">
            <a:xfrm>
              <a:off x="5730875" y="2097088"/>
              <a:ext cx="1257300" cy="41910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grpSp>
      <p:grpSp>
        <p:nvGrpSpPr>
          <p:cNvPr id="4" name="Group 3"/>
          <p:cNvGrpSpPr/>
          <p:nvPr/>
        </p:nvGrpSpPr>
        <p:grpSpPr>
          <a:xfrm>
            <a:off x="7622540" y="2063764"/>
            <a:ext cx="1097171" cy="2891969"/>
            <a:chOff x="7622540" y="2063764"/>
            <a:chExt cx="1097171" cy="2891969"/>
          </a:xfrm>
        </p:grpSpPr>
        <p:sp>
          <p:nvSpPr>
            <p:cNvPr id="6269" name="Rectangle 156"/>
            <p:cNvSpPr>
              <a:spLocks noChangeArrowheads="1"/>
            </p:cNvSpPr>
            <p:nvPr/>
          </p:nvSpPr>
          <p:spPr bwMode="auto">
            <a:xfrm>
              <a:off x="8041640" y="2063764"/>
              <a:ext cx="3895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effectLst/>
                  <a:latin typeface="Helvetica" pitchFamily="34" charset="0"/>
                  <a:cs typeface="Arial" pitchFamily="34" charset="0"/>
                </a:rPr>
                <a:t>CHN</a:t>
              </a:r>
              <a:endParaRPr kumimoji="0" lang="en-US" sz="1400" b="0" i="0" u="none" strike="noStrike" cap="none" normalizeH="0" baseline="0" dirty="0" smtClean="0">
                <a:ln>
                  <a:noFill/>
                </a:ln>
                <a:effectLst/>
                <a:latin typeface="Arial" pitchFamily="34" charset="0"/>
                <a:cs typeface="Arial" pitchFamily="34" charset="0"/>
              </a:endParaRPr>
            </a:p>
          </p:txBody>
        </p:sp>
        <p:sp>
          <p:nvSpPr>
            <p:cNvPr id="6270" name="Rectangle 157"/>
            <p:cNvSpPr>
              <a:spLocks noChangeArrowheads="1"/>
            </p:cNvSpPr>
            <p:nvPr/>
          </p:nvSpPr>
          <p:spPr bwMode="auto">
            <a:xfrm>
              <a:off x="7622540" y="2104708"/>
              <a:ext cx="381000" cy="133350"/>
            </a:xfrm>
            <a:prstGeom prst="rect">
              <a:avLst/>
            </a:prstGeom>
            <a:solidFill>
              <a:srgbClr val="D42A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1400"/>
            </a:p>
          </p:txBody>
        </p:sp>
        <p:sp>
          <p:nvSpPr>
            <p:cNvPr id="6271" name="Rectangle 158"/>
            <p:cNvSpPr>
              <a:spLocks noChangeArrowheads="1"/>
            </p:cNvSpPr>
            <p:nvPr/>
          </p:nvSpPr>
          <p:spPr bwMode="auto">
            <a:xfrm>
              <a:off x="7622540" y="2104708"/>
              <a:ext cx="381000" cy="13335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sz="1400"/>
            </a:p>
          </p:txBody>
        </p:sp>
        <p:sp>
          <p:nvSpPr>
            <p:cNvPr id="6272" name="Rectangle 159"/>
            <p:cNvSpPr>
              <a:spLocks noChangeArrowheads="1"/>
            </p:cNvSpPr>
            <p:nvPr/>
          </p:nvSpPr>
          <p:spPr bwMode="auto">
            <a:xfrm>
              <a:off x="8041640" y="2244739"/>
              <a:ext cx="30938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Helvetica" pitchFamily="34" charset="0"/>
                  <a:cs typeface="Arial" pitchFamily="34" charset="0"/>
                </a:rPr>
                <a:t>IND</a:t>
              </a:r>
              <a:endParaRPr kumimoji="0" lang="en-US" sz="1400" b="0" i="0" u="none" strike="noStrike" cap="none" normalizeH="0" baseline="0" smtClean="0">
                <a:ln>
                  <a:noFill/>
                </a:ln>
                <a:effectLst/>
                <a:latin typeface="Arial" pitchFamily="34" charset="0"/>
                <a:cs typeface="Arial" pitchFamily="34" charset="0"/>
              </a:endParaRPr>
            </a:p>
          </p:txBody>
        </p:sp>
        <p:sp>
          <p:nvSpPr>
            <p:cNvPr id="6273" name="Rectangle 160"/>
            <p:cNvSpPr>
              <a:spLocks noChangeArrowheads="1"/>
            </p:cNvSpPr>
            <p:nvPr/>
          </p:nvSpPr>
          <p:spPr bwMode="auto">
            <a:xfrm>
              <a:off x="7622540" y="2285683"/>
              <a:ext cx="381000" cy="133350"/>
            </a:xfrm>
            <a:prstGeom prst="rect">
              <a:avLst/>
            </a:prstGeom>
            <a:solidFill>
              <a:srgbClr val="2AD4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1400"/>
            </a:p>
          </p:txBody>
        </p:sp>
        <p:sp>
          <p:nvSpPr>
            <p:cNvPr id="6274" name="Rectangle 161"/>
            <p:cNvSpPr>
              <a:spLocks noChangeArrowheads="1"/>
            </p:cNvSpPr>
            <p:nvPr/>
          </p:nvSpPr>
          <p:spPr bwMode="auto">
            <a:xfrm>
              <a:off x="7622540" y="2285683"/>
              <a:ext cx="381000" cy="13335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sz="1400"/>
            </a:p>
          </p:txBody>
        </p:sp>
        <p:sp>
          <p:nvSpPr>
            <p:cNvPr id="6275" name="Rectangle 162"/>
            <p:cNvSpPr>
              <a:spLocks noChangeArrowheads="1"/>
            </p:cNvSpPr>
            <p:nvPr/>
          </p:nvSpPr>
          <p:spPr bwMode="auto">
            <a:xfrm>
              <a:off x="8041640" y="2416189"/>
              <a:ext cx="3895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Helvetica" pitchFamily="34" charset="0"/>
                  <a:cs typeface="Arial" pitchFamily="34" charset="0"/>
                </a:rPr>
                <a:t>GBR</a:t>
              </a:r>
              <a:endParaRPr kumimoji="0" lang="en-US" sz="1400" b="0" i="0" u="none" strike="noStrike" cap="none" normalizeH="0" baseline="0" smtClean="0">
                <a:ln>
                  <a:noFill/>
                </a:ln>
                <a:effectLst/>
                <a:latin typeface="Arial" pitchFamily="34" charset="0"/>
                <a:cs typeface="Arial" pitchFamily="34" charset="0"/>
              </a:endParaRPr>
            </a:p>
          </p:txBody>
        </p:sp>
        <p:sp>
          <p:nvSpPr>
            <p:cNvPr id="6276" name="Rectangle 163"/>
            <p:cNvSpPr>
              <a:spLocks noChangeArrowheads="1"/>
            </p:cNvSpPr>
            <p:nvPr/>
          </p:nvSpPr>
          <p:spPr bwMode="auto">
            <a:xfrm>
              <a:off x="7622540" y="2466658"/>
              <a:ext cx="381000" cy="123825"/>
            </a:xfrm>
            <a:prstGeom prst="rect">
              <a:avLst/>
            </a:prstGeom>
            <a:solidFill>
              <a:srgbClr val="2A2A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1400"/>
            </a:p>
          </p:txBody>
        </p:sp>
        <p:sp>
          <p:nvSpPr>
            <p:cNvPr id="6277" name="Rectangle 164"/>
            <p:cNvSpPr>
              <a:spLocks noChangeArrowheads="1"/>
            </p:cNvSpPr>
            <p:nvPr/>
          </p:nvSpPr>
          <p:spPr bwMode="auto">
            <a:xfrm>
              <a:off x="7622540" y="2466658"/>
              <a:ext cx="381000" cy="123825"/>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sz="1400"/>
            </a:p>
          </p:txBody>
        </p:sp>
        <p:sp>
          <p:nvSpPr>
            <p:cNvPr id="6278" name="Rectangle 165"/>
            <p:cNvSpPr>
              <a:spLocks noChangeArrowheads="1"/>
            </p:cNvSpPr>
            <p:nvPr/>
          </p:nvSpPr>
          <p:spPr bwMode="auto">
            <a:xfrm>
              <a:off x="8041640" y="2597164"/>
              <a:ext cx="39914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Helvetica" pitchFamily="34" charset="0"/>
                  <a:cs typeface="Arial" pitchFamily="34" charset="0"/>
                </a:rPr>
                <a:t>MAR</a:t>
              </a:r>
              <a:endParaRPr kumimoji="0" lang="en-US" sz="1400" b="0" i="0" u="none" strike="noStrike" cap="none" normalizeH="0" baseline="0" smtClean="0">
                <a:ln>
                  <a:noFill/>
                </a:ln>
                <a:effectLst/>
                <a:latin typeface="Arial" pitchFamily="34" charset="0"/>
                <a:cs typeface="Arial" pitchFamily="34" charset="0"/>
              </a:endParaRPr>
            </a:p>
          </p:txBody>
        </p:sp>
        <p:sp>
          <p:nvSpPr>
            <p:cNvPr id="6279" name="Rectangle 166"/>
            <p:cNvSpPr>
              <a:spLocks noChangeArrowheads="1"/>
            </p:cNvSpPr>
            <p:nvPr/>
          </p:nvSpPr>
          <p:spPr bwMode="auto">
            <a:xfrm>
              <a:off x="7622540" y="2638108"/>
              <a:ext cx="381000" cy="133350"/>
            </a:xfrm>
            <a:prstGeom prst="rect">
              <a:avLst/>
            </a:prstGeom>
            <a:solidFill>
              <a:srgbClr val="9F8E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1400"/>
            </a:p>
          </p:txBody>
        </p:sp>
        <p:sp>
          <p:nvSpPr>
            <p:cNvPr id="6280" name="Rectangle 167"/>
            <p:cNvSpPr>
              <a:spLocks noChangeArrowheads="1"/>
            </p:cNvSpPr>
            <p:nvPr/>
          </p:nvSpPr>
          <p:spPr bwMode="auto">
            <a:xfrm>
              <a:off x="7622540" y="2638108"/>
              <a:ext cx="381000" cy="13335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sz="1400"/>
            </a:p>
          </p:txBody>
        </p:sp>
        <p:sp>
          <p:nvSpPr>
            <p:cNvPr id="6281" name="Rectangle 168"/>
            <p:cNvSpPr>
              <a:spLocks noChangeArrowheads="1"/>
            </p:cNvSpPr>
            <p:nvPr/>
          </p:nvSpPr>
          <p:spPr bwMode="auto">
            <a:xfrm>
              <a:off x="8041640" y="2778139"/>
              <a:ext cx="35907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effectLst/>
                  <a:latin typeface="Helvetica" pitchFamily="34" charset="0"/>
                  <a:cs typeface="Arial" pitchFamily="34" charset="0"/>
                </a:rPr>
                <a:t>FRA</a:t>
              </a:r>
              <a:endParaRPr kumimoji="0" lang="en-US" sz="1400" b="0" i="0" u="none" strike="noStrike" cap="none" normalizeH="0" baseline="0" dirty="0" smtClean="0">
                <a:ln>
                  <a:noFill/>
                </a:ln>
                <a:effectLst/>
                <a:latin typeface="Arial" pitchFamily="34" charset="0"/>
                <a:cs typeface="Arial" pitchFamily="34" charset="0"/>
              </a:endParaRPr>
            </a:p>
          </p:txBody>
        </p:sp>
        <p:sp>
          <p:nvSpPr>
            <p:cNvPr id="6282" name="Rectangle 169"/>
            <p:cNvSpPr>
              <a:spLocks noChangeArrowheads="1"/>
            </p:cNvSpPr>
            <p:nvPr/>
          </p:nvSpPr>
          <p:spPr bwMode="auto">
            <a:xfrm>
              <a:off x="7622540" y="2819083"/>
              <a:ext cx="381000" cy="133350"/>
            </a:xfrm>
            <a:prstGeom prst="rect">
              <a:avLst/>
            </a:prstGeom>
            <a:solidFill>
              <a:srgbClr val="00D4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1400"/>
            </a:p>
          </p:txBody>
        </p:sp>
        <p:sp>
          <p:nvSpPr>
            <p:cNvPr id="6283" name="Rectangle 170"/>
            <p:cNvSpPr>
              <a:spLocks noChangeArrowheads="1"/>
            </p:cNvSpPr>
            <p:nvPr/>
          </p:nvSpPr>
          <p:spPr bwMode="auto">
            <a:xfrm>
              <a:off x="7622540" y="2819083"/>
              <a:ext cx="381000" cy="13335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sz="1400"/>
            </a:p>
          </p:txBody>
        </p:sp>
        <p:sp>
          <p:nvSpPr>
            <p:cNvPr id="6284" name="Rectangle 171"/>
            <p:cNvSpPr>
              <a:spLocks noChangeArrowheads="1"/>
            </p:cNvSpPr>
            <p:nvPr/>
          </p:nvSpPr>
          <p:spPr bwMode="auto">
            <a:xfrm>
              <a:off x="8041640" y="2959114"/>
              <a:ext cx="37029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Helvetica" pitchFamily="34" charset="0"/>
                  <a:cs typeface="Arial" pitchFamily="34" charset="0"/>
                </a:rPr>
                <a:t>USA</a:t>
              </a:r>
              <a:endParaRPr kumimoji="0" lang="en-US" sz="1400" b="0" i="0" u="none" strike="noStrike" cap="none" normalizeH="0" baseline="0" smtClean="0">
                <a:ln>
                  <a:noFill/>
                </a:ln>
                <a:effectLst/>
                <a:latin typeface="Arial" pitchFamily="34" charset="0"/>
                <a:cs typeface="Arial" pitchFamily="34" charset="0"/>
              </a:endParaRPr>
            </a:p>
          </p:txBody>
        </p:sp>
        <p:sp>
          <p:nvSpPr>
            <p:cNvPr id="6285" name="Rectangle 172"/>
            <p:cNvSpPr>
              <a:spLocks noChangeArrowheads="1"/>
            </p:cNvSpPr>
            <p:nvPr/>
          </p:nvSpPr>
          <p:spPr bwMode="auto">
            <a:xfrm>
              <a:off x="7622540" y="3000058"/>
              <a:ext cx="381000" cy="133350"/>
            </a:xfrm>
            <a:prstGeom prst="rect">
              <a:avLst/>
            </a:prstGeom>
            <a:solidFill>
              <a:srgbClr val="B8FF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1400"/>
            </a:p>
          </p:txBody>
        </p:sp>
        <p:sp>
          <p:nvSpPr>
            <p:cNvPr id="6286" name="Rectangle 173"/>
            <p:cNvSpPr>
              <a:spLocks noChangeArrowheads="1"/>
            </p:cNvSpPr>
            <p:nvPr/>
          </p:nvSpPr>
          <p:spPr bwMode="auto">
            <a:xfrm>
              <a:off x="7622540" y="3000058"/>
              <a:ext cx="381000" cy="13335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sz="1400"/>
            </a:p>
          </p:txBody>
        </p:sp>
        <p:sp>
          <p:nvSpPr>
            <p:cNvPr id="6287" name="Rectangle 174"/>
            <p:cNvSpPr>
              <a:spLocks noChangeArrowheads="1"/>
            </p:cNvSpPr>
            <p:nvPr/>
          </p:nvSpPr>
          <p:spPr bwMode="auto">
            <a:xfrm>
              <a:off x="8041640" y="3130564"/>
              <a:ext cx="37991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Helvetica" pitchFamily="34" charset="0"/>
                  <a:cs typeface="Arial" pitchFamily="34" charset="0"/>
                </a:rPr>
                <a:t>RUS</a:t>
              </a:r>
              <a:endParaRPr kumimoji="0" lang="en-US" sz="1400" b="0" i="0" u="none" strike="noStrike" cap="none" normalizeH="0" baseline="0" smtClean="0">
                <a:ln>
                  <a:noFill/>
                </a:ln>
                <a:effectLst/>
                <a:latin typeface="Arial" pitchFamily="34" charset="0"/>
                <a:cs typeface="Arial" pitchFamily="34" charset="0"/>
              </a:endParaRPr>
            </a:p>
          </p:txBody>
        </p:sp>
        <p:sp>
          <p:nvSpPr>
            <p:cNvPr id="6288" name="Rectangle 175"/>
            <p:cNvSpPr>
              <a:spLocks noChangeArrowheads="1"/>
            </p:cNvSpPr>
            <p:nvPr/>
          </p:nvSpPr>
          <p:spPr bwMode="auto">
            <a:xfrm>
              <a:off x="7622540" y="3181033"/>
              <a:ext cx="381000" cy="123825"/>
            </a:xfrm>
            <a:prstGeom prst="rect">
              <a:avLst/>
            </a:prstGeom>
            <a:solidFill>
              <a:srgbClr val="E6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1400"/>
            </a:p>
          </p:txBody>
        </p:sp>
        <p:sp>
          <p:nvSpPr>
            <p:cNvPr id="6289" name="Rectangle 176"/>
            <p:cNvSpPr>
              <a:spLocks noChangeArrowheads="1"/>
            </p:cNvSpPr>
            <p:nvPr/>
          </p:nvSpPr>
          <p:spPr bwMode="auto">
            <a:xfrm>
              <a:off x="7622540" y="3181033"/>
              <a:ext cx="381000" cy="123825"/>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sz="1400"/>
            </a:p>
          </p:txBody>
        </p:sp>
        <p:sp>
          <p:nvSpPr>
            <p:cNvPr id="6290" name="Rectangle 177"/>
            <p:cNvSpPr>
              <a:spLocks noChangeArrowheads="1"/>
            </p:cNvSpPr>
            <p:nvPr/>
          </p:nvSpPr>
          <p:spPr bwMode="auto">
            <a:xfrm>
              <a:off x="8041640" y="3311539"/>
              <a:ext cx="37991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Helvetica" pitchFamily="34" charset="0"/>
                  <a:cs typeface="Arial" pitchFamily="34" charset="0"/>
                </a:rPr>
                <a:t>DEU</a:t>
              </a:r>
              <a:endParaRPr kumimoji="0" lang="en-US" sz="1400" b="0" i="0" u="none" strike="noStrike" cap="none" normalizeH="0" baseline="0" smtClean="0">
                <a:ln>
                  <a:noFill/>
                </a:ln>
                <a:effectLst/>
                <a:latin typeface="Arial" pitchFamily="34" charset="0"/>
                <a:cs typeface="Arial" pitchFamily="34" charset="0"/>
              </a:endParaRPr>
            </a:p>
          </p:txBody>
        </p:sp>
        <p:sp>
          <p:nvSpPr>
            <p:cNvPr id="6291" name="Rectangle 178"/>
            <p:cNvSpPr>
              <a:spLocks noChangeArrowheads="1"/>
            </p:cNvSpPr>
            <p:nvPr/>
          </p:nvSpPr>
          <p:spPr bwMode="auto">
            <a:xfrm>
              <a:off x="7622540" y="3352483"/>
              <a:ext cx="381000" cy="13335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1400"/>
            </a:p>
          </p:txBody>
        </p:sp>
        <p:sp>
          <p:nvSpPr>
            <p:cNvPr id="6292" name="Rectangle 179"/>
            <p:cNvSpPr>
              <a:spLocks noChangeArrowheads="1"/>
            </p:cNvSpPr>
            <p:nvPr/>
          </p:nvSpPr>
          <p:spPr bwMode="auto">
            <a:xfrm>
              <a:off x="7622540" y="3352483"/>
              <a:ext cx="381000" cy="13335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sz="1400"/>
            </a:p>
          </p:txBody>
        </p:sp>
        <p:sp>
          <p:nvSpPr>
            <p:cNvPr id="6293" name="Rectangle 180"/>
            <p:cNvSpPr>
              <a:spLocks noChangeArrowheads="1"/>
            </p:cNvSpPr>
            <p:nvPr/>
          </p:nvSpPr>
          <p:spPr bwMode="auto">
            <a:xfrm>
              <a:off x="8041640" y="3492514"/>
              <a:ext cx="3686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Helvetica" pitchFamily="34" charset="0"/>
                  <a:cs typeface="Arial" pitchFamily="34" charset="0"/>
                </a:rPr>
                <a:t>TUR</a:t>
              </a:r>
              <a:endParaRPr kumimoji="0" lang="en-US" sz="1400" b="0" i="0" u="none" strike="noStrike" cap="none" normalizeH="0" baseline="0" smtClean="0">
                <a:ln>
                  <a:noFill/>
                </a:ln>
                <a:effectLst/>
                <a:latin typeface="Arial" pitchFamily="34" charset="0"/>
                <a:cs typeface="Arial" pitchFamily="34" charset="0"/>
              </a:endParaRPr>
            </a:p>
          </p:txBody>
        </p:sp>
        <p:sp>
          <p:nvSpPr>
            <p:cNvPr id="6294" name="Rectangle 181"/>
            <p:cNvSpPr>
              <a:spLocks noChangeArrowheads="1"/>
            </p:cNvSpPr>
            <p:nvPr/>
          </p:nvSpPr>
          <p:spPr bwMode="auto">
            <a:xfrm>
              <a:off x="7622540" y="3533458"/>
              <a:ext cx="381000" cy="133350"/>
            </a:xfrm>
            <a:prstGeom prst="rect">
              <a:avLst/>
            </a:prstGeom>
            <a:solidFill>
              <a:srgbClr val="FFD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1400"/>
            </a:p>
          </p:txBody>
        </p:sp>
        <p:sp>
          <p:nvSpPr>
            <p:cNvPr id="6295" name="Rectangle 182"/>
            <p:cNvSpPr>
              <a:spLocks noChangeArrowheads="1"/>
            </p:cNvSpPr>
            <p:nvPr/>
          </p:nvSpPr>
          <p:spPr bwMode="auto">
            <a:xfrm>
              <a:off x="7622540" y="3533458"/>
              <a:ext cx="381000" cy="13335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sz="1400"/>
            </a:p>
          </p:txBody>
        </p:sp>
        <p:sp>
          <p:nvSpPr>
            <p:cNvPr id="6296" name="Rectangle 183"/>
            <p:cNvSpPr>
              <a:spLocks noChangeArrowheads="1"/>
            </p:cNvSpPr>
            <p:nvPr/>
          </p:nvSpPr>
          <p:spPr bwMode="auto">
            <a:xfrm>
              <a:off x="8041640" y="3673489"/>
              <a:ext cx="2655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Helvetica" pitchFamily="34" charset="0"/>
                  <a:cs typeface="Arial" pitchFamily="34" charset="0"/>
                </a:rPr>
                <a:t>ITA</a:t>
              </a:r>
              <a:endParaRPr kumimoji="0" lang="en-US" sz="1400" b="0" i="0" u="none" strike="noStrike" cap="none" normalizeH="0" baseline="0" smtClean="0">
                <a:ln>
                  <a:noFill/>
                </a:ln>
                <a:effectLst/>
                <a:latin typeface="Arial" pitchFamily="34" charset="0"/>
                <a:cs typeface="Arial" pitchFamily="34" charset="0"/>
              </a:endParaRPr>
            </a:p>
          </p:txBody>
        </p:sp>
        <p:sp>
          <p:nvSpPr>
            <p:cNvPr id="6297" name="Rectangle 184"/>
            <p:cNvSpPr>
              <a:spLocks noChangeArrowheads="1"/>
            </p:cNvSpPr>
            <p:nvPr/>
          </p:nvSpPr>
          <p:spPr bwMode="auto">
            <a:xfrm>
              <a:off x="7622540" y="3714433"/>
              <a:ext cx="381000" cy="123825"/>
            </a:xfrm>
            <a:prstGeom prst="rect">
              <a:avLst/>
            </a:prstGeom>
            <a:solidFill>
              <a:srgbClr val="FF6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1400"/>
            </a:p>
          </p:txBody>
        </p:sp>
        <p:sp>
          <p:nvSpPr>
            <p:cNvPr id="6298" name="Rectangle 185"/>
            <p:cNvSpPr>
              <a:spLocks noChangeArrowheads="1"/>
            </p:cNvSpPr>
            <p:nvPr/>
          </p:nvSpPr>
          <p:spPr bwMode="auto">
            <a:xfrm>
              <a:off x="7622540" y="3714433"/>
              <a:ext cx="381000" cy="123825"/>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sz="1400"/>
            </a:p>
          </p:txBody>
        </p:sp>
        <p:sp>
          <p:nvSpPr>
            <p:cNvPr id="6299" name="Rectangle 186"/>
            <p:cNvSpPr>
              <a:spLocks noChangeArrowheads="1"/>
            </p:cNvSpPr>
            <p:nvPr/>
          </p:nvSpPr>
          <p:spPr bwMode="auto">
            <a:xfrm>
              <a:off x="8041640" y="3844939"/>
              <a:ext cx="39914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Helvetica" pitchFamily="34" charset="0"/>
                  <a:cs typeface="Arial" pitchFamily="34" charset="0"/>
                </a:rPr>
                <a:t>NOR</a:t>
              </a:r>
              <a:endParaRPr kumimoji="0" lang="en-US" sz="1400" b="0" i="0" u="none" strike="noStrike" cap="none" normalizeH="0" baseline="0" smtClean="0">
                <a:ln>
                  <a:noFill/>
                </a:ln>
                <a:effectLst/>
                <a:latin typeface="Arial" pitchFamily="34" charset="0"/>
                <a:cs typeface="Arial" pitchFamily="34" charset="0"/>
              </a:endParaRPr>
            </a:p>
          </p:txBody>
        </p:sp>
        <p:sp>
          <p:nvSpPr>
            <p:cNvPr id="6300" name="Rectangle 187"/>
            <p:cNvSpPr>
              <a:spLocks noChangeArrowheads="1"/>
            </p:cNvSpPr>
            <p:nvPr/>
          </p:nvSpPr>
          <p:spPr bwMode="auto">
            <a:xfrm>
              <a:off x="7622540" y="3885883"/>
              <a:ext cx="381000" cy="133350"/>
            </a:xfrm>
            <a:prstGeom prst="rect">
              <a:avLst/>
            </a:prstGeom>
            <a:solidFill>
              <a:srgbClr val="A735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1400"/>
            </a:p>
          </p:txBody>
        </p:sp>
        <p:sp>
          <p:nvSpPr>
            <p:cNvPr id="6301" name="Rectangle 188"/>
            <p:cNvSpPr>
              <a:spLocks noChangeArrowheads="1"/>
            </p:cNvSpPr>
            <p:nvPr/>
          </p:nvSpPr>
          <p:spPr bwMode="auto">
            <a:xfrm>
              <a:off x="7622540" y="3885883"/>
              <a:ext cx="381000" cy="13335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sz="1400"/>
            </a:p>
          </p:txBody>
        </p:sp>
        <p:sp>
          <p:nvSpPr>
            <p:cNvPr id="6302" name="Rectangle 189"/>
            <p:cNvSpPr>
              <a:spLocks noChangeArrowheads="1"/>
            </p:cNvSpPr>
            <p:nvPr/>
          </p:nvSpPr>
          <p:spPr bwMode="auto">
            <a:xfrm>
              <a:off x="8041640" y="4025914"/>
              <a:ext cx="3895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Helvetica" pitchFamily="34" charset="0"/>
                  <a:cs typeface="Arial" pitchFamily="34" charset="0"/>
                </a:rPr>
                <a:t>BGD</a:t>
              </a:r>
              <a:endParaRPr kumimoji="0" lang="en-US" sz="1400" b="0" i="0" u="none" strike="noStrike" cap="none" normalizeH="0" baseline="0" smtClean="0">
                <a:ln>
                  <a:noFill/>
                </a:ln>
                <a:effectLst/>
                <a:latin typeface="Arial" pitchFamily="34" charset="0"/>
                <a:cs typeface="Arial" pitchFamily="34" charset="0"/>
              </a:endParaRPr>
            </a:p>
          </p:txBody>
        </p:sp>
        <p:sp>
          <p:nvSpPr>
            <p:cNvPr id="6303" name="Rectangle 190"/>
            <p:cNvSpPr>
              <a:spLocks noChangeArrowheads="1"/>
            </p:cNvSpPr>
            <p:nvPr/>
          </p:nvSpPr>
          <p:spPr bwMode="auto">
            <a:xfrm>
              <a:off x="7622540" y="4066858"/>
              <a:ext cx="381000" cy="133350"/>
            </a:xfrm>
            <a:prstGeom prst="rect">
              <a:avLst/>
            </a:prstGeom>
            <a:solidFill>
              <a:srgbClr val="FF80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1400"/>
            </a:p>
          </p:txBody>
        </p:sp>
        <p:sp>
          <p:nvSpPr>
            <p:cNvPr id="6304" name="Rectangle 191"/>
            <p:cNvSpPr>
              <a:spLocks noChangeArrowheads="1"/>
            </p:cNvSpPr>
            <p:nvPr/>
          </p:nvSpPr>
          <p:spPr bwMode="auto">
            <a:xfrm>
              <a:off x="7622540" y="4066858"/>
              <a:ext cx="381000" cy="13335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sz="1400"/>
            </a:p>
          </p:txBody>
        </p:sp>
        <p:sp>
          <p:nvSpPr>
            <p:cNvPr id="6305" name="Rectangle 192"/>
            <p:cNvSpPr>
              <a:spLocks noChangeArrowheads="1"/>
            </p:cNvSpPr>
            <p:nvPr/>
          </p:nvSpPr>
          <p:spPr bwMode="auto">
            <a:xfrm>
              <a:off x="8041640" y="4206889"/>
              <a:ext cx="37991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Helvetica" pitchFamily="34" charset="0"/>
                  <a:cs typeface="Arial" pitchFamily="34" charset="0"/>
                </a:rPr>
                <a:t>DNK</a:t>
              </a:r>
              <a:endParaRPr kumimoji="0" lang="en-US" sz="1400" b="0" i="0" u="none" strike="noStrike" cap="none" normalizeH="0" baseline="0" smtClean="0">
                <a:ln>
                  <a:noFill/>
                </a:ln>
                <a:effectLst/>
                <a:latin typeface="Arial" pitchFamily="34" charset="0"/>
                <a:cs typeface="Arial" pitchFamily="34" charset="0"/>
              </a:endParaRPr>
            </a:p>
          </p:txBody>
        </p:sp>
        <p:sp>
          <p:nvSpPr>
            <p:cNvPr id="6306" name="Rectangle 193"/>
            <p:cNvSpPr>
              <a:spLocks noChangeArrowheads="1"/>
            </p:cNvSpPr>
            <p:nvPr/>
          </p:nvSpPr>
          <p:spPr bwMode="auto">
            <a:xfrm>
              <a:off x="7622540" y="4247833"/>
              <a:ext cx="381000" cy="133350"/>
            </a:xfrm>
            <a:prstGeom prst="rect">
              <a:avLst/>
            </a:prstGeom>
            <a:solidFill>
              <a:srgbClr val="07B10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1400"/>
            </a:p>
          </p:txBody>
        </p:sp>
        <p:sp>
          <p:nvSpPr>
            <p:cNvPr id="6307" name="Rectangle 194"/>
            <p:cNvSpPr>
              <a:spLocks noChangeArrowheads="1"/>
            </p:cNvSpPr>
            <p:nvPr/>
          </p:nvSpPr>
          <p:spPr bwMode="auto">
            <a:xfrm>
              <a:off x="7622540" y="4247833"/>
              <a:ext cx="381000" cy="13335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sz="1400"/>
            </a:p>
          </p:txBody>
        </p:sp>
        <p:sp>
          <p:nvSpPr>
            <p:cNvPr id="6308" name="Rectangle 195"/>
            <p:cNvSpPr>
              <a:spLocks noChangeArrowheads="1"/>
            </p:cNvSpPr>
            <p:nvPr/>
          </p:nvSpPr>
          <p:spPr bwMode="auto">
            <a:xfrm>
              <a:off x="8041640" y="4387864"/>
              <a:ext cx="4103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Helvetica" pitchFamily="34" charset="0"/>
                  <a:cs typeface="Arial" pitchFamily="34" charset="0"/>
                </a:rPr>
                <a:t>SWE</a:t>
              </a:r>
              <a:endParaRPr kumimoji="0" lang="en-US" sz="1400" b="0" i="0" u="none" strike="noStrike" cap="none" normalizeH="0" baseline="0" smtClean="0">
                <a:ln>
                  <a:noFill/>
                </a:ln>
                <a:effectLst/>
                <a:latin typeface="Arial" pitchFamily="34" charset="0"/>
                <a:cs typeface="Arial" pitchFamily="34" charset="0"/>
              </a:endParaRPr>
            </a:p>
          </p:txBody>
        </p:sp>
        <p:sp>
          <p:nvSpPr>
            <p:cNvPr id="6309" name="Rectangle 196"/>
            <p:cNvSpPr>
              <a:spLocks noChangeArrowheads="1"/>
            </p:cNvSpPr>
            <p:nvPr/>
          </p:nvSpPr>
          <p:spPr bwMode="auto">
            <a:xfrm>
              <a:off x="7622540" y="4428808"/>
              <a:ext cx="381000" cy="123825"/>
            </a:xfrm>
            <a:prstGeom prst="rect">
              <a:avLst/>
            </a:prstGeom>
            <a:solidFill>
              <a:srgbClr val="B1070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1400"/>
            </a:p>
          </p:txBody>
        </p:sp>
        <p:sp>
          <p:nvSpPr>
            <p:cNvPr id="6310" name="Rectangle 197"/>
            <p:cNvSpPr>
              <a:spLocks noChangeArrowheads="1"/>
            </p:cNvSpPr>
            <p:nvPr/>
          </p:nvSpPr>
          <p:spPr bwMode="auto">
            <a:xfrm>
              <a:off x="7622540" y="4428808"/>
              <a:ext cx="381000" cy="123825"/>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sz="1400"/>
            </a:p>
          </p:txBody>
        </p:sp>
        <p:sp>
          <p:nvSpPr>
            <p:cNvPr id="6311" name="Rectangle 198"/>
            <p:cNvSpPr>
              <a:spLocks noChangeArrowheads="1"/>
            </p:cNvSpPr>
            <p:nvPr/>
          </p:nvSpPr>
          <p:spPr bwMode="auto">
            <a:xfrm>
              <a:off x="8041640" y="4568839"/>
              <a:ext cx="67807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Helvetica" pitchFamily="34" charset="0"/>
                  <a:cs typeface="Arial" pitchFamily="34" charset="0"/>
                </a:rPr>
                <a:t>RoEU27</a:t>
              </a:r>
              <a:endParaRPr kumimoji="0" lang="en-US" sz="1400" b="0" i="0" u="none" strike="noStrike" cap="none" normalizeH="0" baseline="0" smtClean="0">
                <a:ln>
                  <a:noFill/>
                </a:ln>
                <a:effectLst/>
                <a:latin typeface="Arial" pitchFamily="34" charset="0"/>
                <a:cs typeface="Arial" pitchFamily="34" charset="0"/>
              </a:endParaRPr>
            </a:p>
          </p:txBody>
        </p:sp>
        <p:sp>
          <p:nvSpPr>
            <p:cNvPr id="6312" name="Rectangle 199"/>
            <p:cNvSpPr>
              <a:spLocks noChangeArrowheads="1"/>
            </p:cNvSpPr>
            <p:nvPr/>
          </p:nvSpPr>
          <p:spPr bwMode="auto">
            <a:xfrm>
              <a:off x="7622540" y="4600258"/>
              <a:ext cx="381000" cy="13335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1400"/>
            </a:p>
          </p:txBody>
        </p:sp>
        <p:sp>
          <p:nvSpPr>
            <p:cNvPr id="6313" name="Rectangle 200"/>
            <p:cNvSpPr>
              <a:spLocks noChangeArrowheads="1"/>
            </p:cNvSpPr>
            <p:nvPr/>
          </p:nvSpPr>
          <p:spPr bwMode="auto">
            <a:xfrm>
              <a:off x="7622540" y="4600258"/>
              <a:ext cx="381000" cy="13335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sz="1400"/>
            </a:p>
          </p:txBody>
        </p:sp>
        <p:sp>
          <p:nvSpPr>
            <p:cNvPr id="6314" name="Rectangle 201"/>
            <p:cNvSpPr>
              <a:spLocks noChangeArrowheads="1"/>
            </p:cNvSpPr>
            <p:nvPr/>
          </p:nvSpPr>
          <p:spPr bwMode="auto">
            <a:xfrm>
              <a:off x="8041640" y="4740289"/>
              <a:ext cx="43922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Helvetica" pitchFamily="34" charset="0"/>
                  <a:cs typeface="Arial" pitchFamily="34" charset="0"/>
                </a:rPr>
                <a:t>ROW</a:t>
              </a:r>
              <a:endParaRPr kumimoji="0" lang="en-US" sz="1400" b="0" i="0" u="none" strike="noStrike" cap="none" normalizeH="0" baseline="0" smtClean="0">
                <a:ln>
                  <a:noFill/>
                </a:ln>
                <a:effectLst/>
                <a:latin typeface="Arial" pitchFamily="34" charset="0"/>
                <a:cs typeface="Arial" pitchFamily="34" charset="0"/>
              </a:endParaRPr>
            </a:p>
          </p:txBody>
        </p:sp>
        <p:sp>
          <p:nvSpPr>
            <p:cNvPr id="6315" name="Rectangle 202"/>
            <p:cNvSpPr>
              <a:spLocks noChangeArrowheads="1"/>
            </p:cNvSpPr>
            <p:nvPr/>
          </p:nvSpPr>
          <p:spPr bwMode="auto">
            <a:xfrm>
              <a:off x="7622540" y="4781233"/>
              <a:ext cx="381000" cy="133350"/>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1400"/>
            </a:p>
          </p:txBody>
        </p:sp>
        <p:sp>
          <p:nvSpPr>
            <p:cNvPr id="6316" name="Rectangle 203"/>
            <p:cNvSpPr>
              <a:spLocks noChangeArrowheads="1"/>
            </p:cNvSpPr>
            <p:nvPr/>
          </p:nvSpPr>
          <p:spPr bwMode="auto">
            <a:xfrm>
              <a:off x="7622540" y="4781233"/>
              <a:ext cx="381000" cy="13335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sz="1400"/>
            </a:p>
          </p:txBody>
        </p:sp>
      </p:grpSp>
      <p:sp>
        <p:nvSpPr>
          <p:cNvPr id="208" name="TextBox 207"/>
          <p:cNvSpPr txBox="1"/>
          <p:nvPr/>
        </p:nvSpPr>
        <p:spPr>
          <a:xfrm>
            <a:off x="205740" y="5376943"/>
            <a:ext cx="8721090" cy="1015663"/>
          </a:xfrm>
          <a:prstGeom prst="rect">
            <a:avLst/>
          </a:prstGeom>
          <a:solidFill>
            <a:schemeClr val="bg1">
              <a:lumMod val="75000"/>
            </a:schemeClr>
          </a:solidFill>
          <a:ln>
            <a:solidFill>
              <a:srgbClr val="00B050"/>
            </a:solidFill>
          </a:ln>
        </p:spPr>
        <p:txBody>
          <a:bodyPr wrap="square" rtlCol="0">
            <a:spAutoFit/>
          </a:bodyPr>
          <a:lstStyle/>
          <a:p>
            <a:pPr algn="ctr"/>
            <a:r>
              <a:rPr lang="en-GB" sz="3000" dirty="0" smtClean="0"/>
              <a:t>For clothing consumed in the UK: </a:t>
            </a:r>
          </a:p>
          <a:p>
            <a:pPr algn="ctr"/>
            <a:r>
              <a:rPr lang="en-GB" sz="3000" dirty="0" smtClean="0"/>
              <a:t>Most emissions in China, most value added in the UK</a:t>
            </a:r>
            <a:endParaRPr lang="en-GB" sz="3000" dirty="0"/>
          </a:p>
        </p:txBody>
      </p:sp>
      <p:sp>
        <p:nvSpPr>
          <p:cNvPr id="3" name="TextBox 2"/>
          <p:cNvSpPr txBox="1"/>
          <p:nvPr/>
        </p:nvSpPr>
        <p:spPr>
          <a:xfrm>
            <a:off x="4789964" y="2053392"/>
            <a:ext cx="2392362" cy="369332"/>
          </a:xfrm>
          <a:prstGeom prst="rect">
            <a:avLst/>
          </a:prstGeom>
          <a:noFill/>
        </p:spPr>
        <p:txBody>
          <a:bodyPr wrap="square" rtlCol="0">
            <a:spAutoFit/>
          </a:bodyPr>
          <a:lstStyle/>
          <a:p>
            <a:pPr algn="r"/>
            <a:r>
              <a:rPr lang="en-GB" b="1" dirty="0" smtClean="0">
                <a:solidFill>
                  <a:schemeClr val="bg1"/>
                </a:solidFill>
              </a:rPr>
              <a:t>GHG emissions</a:t>
            </a:r>
            <a:endParaRPr lang="en-GB" b="1" dirty="0">
              <a:solidFill>
                <a:schemeClr val="bg1"/>
              </a:solidFill>
            </a:endParaRPr>
          </a:p>
        </p:txBody>
      </p:sp>
      <p:sp>
        <p:nvSpPr>
          <p:cNvPr id="209" name="TextBox 208"/>
          <p:cNvSpPr txBox="1"/>
          <p:nvPr/>
        </p:nvSpPr>
        <p:spPr>
          <a:xfrm>
            <a:off x="4780120" y="2495233"/>
            <a:ext cx="2392362" cy="369332"/>
          </a:xfrm>
          <a:prstGeom prst="rect">
            <a:avLst/>
          </a:prstGeom>
          <a:noFill/>
        </p:spPr>
        <p:txBody>
          <a:bodyPr wrap="square" rtlCol="0">
            <a:spAutoFit/>
          </a:bodyPr>
          <a:lstStyle/>
          <a:p>
            <a:pPr algn="r"/>
            <a:r>
              <a:rPr lang="en-GB" b="1" dirty="0" smtClean="0">
                <a:solidFill>
                  <a:schemeClr val="bg1"/>
                </a:solidFill>
              </a:rPr>
              <a:t>Value added</a:t>
            </a:r>
            <a:endParaRPr lang="en-GB" b="1" dirty="0">
              <a:solidFill>
                <a:schemeClr val="bg1"/>
              </a:solidFill>
            </a:endParaRPr>
          </a:p>
        </p:txBody>
      </p:sp>
    </p:spTree>
    <p:extLst>
      <p:ext uri="{BB962C8B-B14F-4D97-AF65-F5344CB8AC3E}">
        <p14:creationId xmlns:p14="http://schemas.microsoft.com/office/powerpoint/2010/main" val="13920018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TextBox 155"/>
          <p:cNvSpPr txBox="1"/>
          <p:nvPr/>
        </p:nvSpPr>
        <p:spPr>
          <a:xfrm>
            <a:off x="5510251" y="6356746"/>
            <a:ext cx="3746483" cy="553998"/>
          </a:xfrm>
          <a:prstGeom prst="rect">
            <a:avLst/>
          </a:prstGeom>
          <a:solidFill>
            <a:schemeClr val="bg1"/>
          </a:solidFill>
          <a:ln>
            <a:noFill/>
          </a:ln>
        </p:spPr>
        <p:txBody>
          <a:bodyPr wrap="square" rtlCol="0">
            <a:spAutoFit/>
          </a:bodyPr>
          <a:lstStyle/>
          <a:p>
            <a:pPr algn="ctr"/>
            <a:r>
              <a:rPr lang="en-GB" sz="3000" dirty="0" smtClean="0"/>
              <a:t>Andrew et al (in prep)</a:t>
            </a:r>
            <a:endParaRPr lang="en-GB" sz="3000" dirty="0"/>
          </a:p>
        </p:txBody>
      </p:sp>
      <p:grpSp>
        <p:nvGrpSpPr>
          <p:cNvPr id="157" name="Group 156"/>
          <p:cNvGrpSpPr/>
          <p:nvPr/>
        </p:nvGrpSpPr>
        <p:grpSpPr>
          <a:xfrm>
            <a:off x="885615" y="2003964"/>
            <a:ext cx="6334125" cy="3124200"/>
            <a:chOff x="671513" y="1771650"/>
            <a:chExt cx="6334125" cy="3124200"/>
          </a:xfrm>
        </p:grpSpPr>
        <p:sp>
          <p:nvSpPr>
            <p:cNvPr id="158" name="Line 8"/>
            <p:cNvSpPr>
              <a:spLocks noChangeShapeType="1"/>
            </p:cNvSpPr>
            <p:nvPr/>
          </p:nvSpPr>
          <p:spPr bwMode="auto">
            <a:xfrm>
              <a:off x="671513" y="1771650"/>
              <a:ext cx="0" cy="31242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59" name="Line 9"/>
            <p:cNvSpPr>
              <a:spLocks noChangeShapeType="1"/>
            </p:cNvSpPr>
            <p:nvPr/>
          </p:nvSpPr>
          <p:spPr bwMode="auto">
            <a:xfrm>
              <a:off x="1300163" y="1771650"/>
              <a:ext cx="0" cy="31242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0" name="Line 10"/>
            <p:cNvSpPr>
              <a:spLocks noChangeShapeType="1"/>
            </p:cNvSpPr>
            <p:nvPr/>
          </p:nvSpPr>
          <p:spPr bwMode="auto">
            <a:xfrm>
              <a:off x="1938338" y="1771650"/>
              <a:ext cx="0" cy="31242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1" name="Line 11"/>
            <p:cNvSpPr>
              <a:spLocks noChangeShapeType="1"/>
            </p:cNvSpPr>
            <p:nvPr/>
          </p:nvSpPr>
          <p:spPr bwMode="auto">
            <a:xfrm>
              <a:off x="2566988" y="1771650"/>
              <a:ext cx="0" cy="31242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2" name="Line 12"/>
            <p:cNvSpPr>
              <a:spLocks noChangeShapeType="1"/>
            </p:cNvSpPr>
            <p:nvPr/>
          </p:nvSpPr>
          <p:spPr bwMode="auto">
            <a:xfrm>
              <a:off x="3205163" y="1771650"/>
              <a:ext cx="0" cy="31242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3" name="Line 13"/>
            <p:cNvSpPr>
              <a:spLocks noChangeShapeType="1"/>
            </p:cNvSpPr>
            <p:nvPr/>
          </p:nvSpPr>
          <p:spPr bwMode="auto">
            <a:xfrm>
              <a:off x="3833813" y="1771650"/>
              <a:ext cx="0" cy="31242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4" name="Line 14"/>
            <p:cNvSpPr>
              <a:spLocks noChangeShapeType="1"/>
            </p:cNvSpPr>
            <p:nvPr/>
          </p:nvSpPr>
          <p:spPr bwMode="auto">
            <a:xfrm>
              <a:off x="4471988" y="1771650"/>
              <a:ext cx="0" cy="31242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5" name="Line 15"/>
            <p:cNvSpPr>
              <a:spLocks noChangeShapeType="1"/>
            </p:cNvSpPr>
            <p:nvPr/>
          </p:nvSpPr>
          <p:spPr bwMode="auto">
            <a:xfrm>
              <a:off x="5100638" y="1771650"/>
              <a:ext cx="0" cy="31242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6" name="Line 16"/>
            <p:cNvSpPr>
              <a:spLocks noChangeShapeType="1"/>
            </p:cNvSpPr>
            <p:nvPr/>
          </p:nvSpPr>
          <p:spPr bwMode="auto">
            <a:xfrm>
              <a:off x="5738813" y="1771650"/>
              <a:ext cx="0" cy="31242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7" name="Line 17"/>
            <p:cNvSpPr>
              <a:spLocks noChangeShapeType="1"/>
            </p:cNvSpPr>
            <p:nvPr/>
          </p:nvSpPr>
          <p:spPr bwMode="auto">
            <a:xfrm>
              <a:off x="6367463" y="1771650"/>
              <a:ext cx="0" cy="31242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8" name="Line 18"/>
            <p:cNvSpPr>
              <a:spLocks noChangeShapeType="1"/>
            </p:cNvSpPr>
            <p:nvPr/>
          </p:nvSpPr>
          <p:spPr bwMode="auto">
            <a:xfrm>
              <a:off x="7005638" y="1771650"/>
              <a:ext cx="0" cy="31242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9" name="Line 19"/>
            <p:cNvSpPr>
              <a:spLocks noChangeShapeType="1"/>
            </p:cNvSpPr>
            <p:nvPr/>
          </p:nvSpPr>
          <p:spPr bwMode="auto">
            <a:xfrm>
              <a:off x="671513" y="1771650"/>
              <a:ext cx="0" cy="31242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NZ"/>
            </a:p>
          </p:txBody>
        </p:sp>
      </p:grpSp>
      <p:sp>
        <p:nvSpPr>
          <p:cNvPr id="18" name="Line 18"/>
          <p:cNvSpPr>
            <a:spLocks noChangeShapeType="1"/>
          </p:cNvSpPr>
          <p:nvPr/>
        </p:nvSpPr>
        <p:spPr bwMode="auto">
          <a:xfrm>
            <a:off x="886274" y="1996622"/>
            <a:ext cx="6334125" cy="0"/>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22" name="Rectangle 22"/>
          <p:cNvSpPr>
            <a:spLocks noChangeArrowheads="1"/>
          </p:cNvSpPr>
          <p:nvPr/>
        </p:nvSpPr>
        <p:spPr bwMode="auto">
          <a:xfrm>
            <a:off x="886274" y="2072822"/>
            <a:ext cx="1247775" cy="419100"/>
          </a:xfrm>
          <a:prstGeom prst="rect">
            <a:avLst/>
          </a:prstGeom>
          <a:solidFill>
            <a:srgbClr val="D42A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3" name="Rectangle 23"/>
          <p:cNvSpPr>
            <a:spLocks noChangeArrowheads="1"/>
          </p:cNvSpPr>
          <p:nvPr/>
        </p:nvSpPr>
        <p:spPr bwMode="auto">
          <a:xfrm>
            <a:off x="886274" y="2072822"/>
            <a:ext cx="1247775" cy="41910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24" name="Rectangle 24"/>
          <p:cNvSpPr>
            <a:spLocks noChangeArrowheads="1"/>
          </p:cNvSpPr>
          <p:nvPr/>
        </p:nvSpPr>
        <p:spPr bwMode="auto">
          <a:xfrm>
            <a:off x="886274" y="3120572"/>
            <a:ext cx="1409700" cy="409575"/>
          </a:xfrm>
          <a:prstGeom prst="rect">
            <a:avLst/>
          </a:prstGeom>
          <a:solidFill>
            <a:srgbClr val="D42A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5" name="Rectangle 25"/>
          <p:cNvSpPr>
            <a:spLocks noChangeArrowheads="1"/>
          </p:cNvSpPr>
          <p:nvPr/>
        </p:nvSpPr>
        <p:spPr bwMode="auto">
          <a:xfrm>
            <a:off x="886274" y="3120572"/>
            <a:ext cx="1409700" cy="409575"/>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26" name="Rectangle 26"/>
          <p:cNvSpPr>
            <a:spLocks noChangeArrowheads="1"/>
          </p:cNvSpPr>
          <p:nvPr/>
        </p:nvSpPr>
        <p:spPr bwMode="auto">
          <a:xfrm>
            <a:off x="886274" y="4158797"/>
            <a:ext cx="1390650" cy="419100"/>
          </a:xfrm>
          <a:prstGeom prst="rect">
            <a:avLst/>
          </a:prstGeom>
          <a:solidFill>
            <a:srgbClr val="D42A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7" name="Rectangle 27"/>
          <p:cNvSpPr>
            <a:spLocks noChangeArrowheads="1"/>
          </p:cNvSpPr>
          <p:nvPr/>
        </p:nvSpPr>
        <p:spPr bwMode="auto">
          <a:xfrm>
            <a:off x="886274" y="4158797"/>
            <a:ext cx="1390650" cy="41910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28" name="Rectangle 28"/>
          <p:cNvSpPr>
            <a:spLocks noChangeArrowheads="1"/>
          </p:cNvSpPr>
          <p:nvPr/>
        </p:nvSpPr>
        <p:spPr bwMode="auto">
          <a:xfrm>
            <a:off x="2134049" y="2072822"/>
            <a:ext cx="285750" cy="419100"/>
          </a:xfrm>
          <a:prstGeom prst="rect">
            <a:avLst/>
          </a:prstGeom>
          <a:solidFill>
            <a:srgbClr val="2AD4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9" name="Rectangle 29"/>
          <p:cNvSpPr>
            <a:spLocks noChangeArrowheads="1"/>
          </p:cNvSpPr>
          <p:nvPr/>
        </p:nvSpPr>
        <p:spPr bwMode="auto">
          <a:xfrm>
            <a:off x="2134049" y="2072822"/>
            <a:ext cx="285750" cy="41910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0" name="Rectangle 30"/>
          <p:cNvSpPr>
            <a:spLocks noChangeArrowheads="1"/>
          </p:cNvSpPr>
          <p:nvPr/>
        </p:nvSpPr>
        <p:spPr bwMode="auto">
          <a:xfrm>
            <a:off x="2295974" y="3120572"/>
            <a:ext cx="304800" cy="409575"/>
          </a:xfrm>
          <a:prstGeom prst="rect">
            <a:avLst/>
          </a:prstGeom>
          <a:solidFill>
            <a:srgbClr val="2AD4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1" name="Rectangle 31"/>
          <p:cNvSpPr>
            <a:spLocks noChangeArrowheads="1"/>
          </p:cNvSpPr>
          <p:nvPr/>
        </p:nvSpPr>
        <p:spPr bwMode="auto">
          <a:xfrm>
            <a:off x="2295974" y="3120572"/>
            <a:ext cx="304800" cy="409575"/>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192" name="Rectangle 32"/>
          <p:cNvSpPr>
            <a:spLocks noChangeArrowheads="1"/>
          </p:cNvSpPr>
          <p:nvPr/>
        </p:nvSpPr>
        <p:spPr bwMode="auto">
          <a:xfrm>
            <a:off x="2276924" y="4158797"/>
            <a:ext cx="266700" cy="419100"/>
          </a:xfrm>
          <a:prstGeom prst="rect">
            <a:avLst/>
          </a:prstGeom>
          <a:solidFill>
            <a:srgbClr val="2AD4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193" name="Rectangle 33"/>
          <p:cNvSpPr>
            <a:spLocks noChangeArrowheads="1"/>
          </p:cNvSpPr>
          <p:nvPr/>
        </p:nvSpPr>
        <p:spPr bwMode="auto">
          <a:xfrm>
            <a:off x="2276924" y="4158797"/>
            <a:ext cx="266700" cy="41910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195" name="Rectangle 34"/>
          <p:cNvSpPr>
            <a:spLocks noChangeArrowheads="1"/>
          </p:cNvSpPr>
          <p:nvPr/>
        </p:nvSpPr>
        <p:spPr bwMode="auto">
          <a:xfrm>
            <a:off x="2419799" y="2072822"/>
            <a:ext cx="9525" cy="419100"/>
          </a:xfrm>
          <a:prstGeom prst="rect">
            <a:avLst/>
          </a:prstGeom>
          <a:solidFill>
            <a:srgbClr val="2A2A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196" name="Rectangle 35"/>
          <p:cNvSpPr>
            <a:spLocks noChangeArrowheads="1"/>
          </p:cNvSpPr>
          <p:nvPr/>
        </p:nvSpPr>
        <p:spPr bwMode="auto">
          <a:xfrm>
            <a:off x="2419799" y="2072822"/>
            <a:ext cx="9525" cy="41910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197" name="Rectangle 36"/>
          <p:cNvSpPr>
            <a:spLocks noChangeArrowheads="1"/>
          </p:cNvSpPr>
          <p:nvPr/>
        </p:nvSpPr>
        <p:spPr bwMode="auto">
          <a:xfrm>
            <a:off x="2600774" y="3120572"/>
            <a:ext cx="19050" cy="409575"/>
          </a:xfrm>
          <a:prstGeom prst="rect">
            <a:avLst/>
          </a:prstGeom>
          <a:solidFill>
            <a:srgbClr val="2A2A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198" name="Rectangle 37"/>
          <p:cNvSpPr>
            <a:spLocks noChangeArrowheads="1"/>
          </p:cNvSpPr>
          <p:nvPr/>
        </p:nvSpPr>
        <p:spPr bwMode="auto">
          <a:xfrm>
            <a:off x="2600774" y="3120572"/>
            <a:ext cx="19050" cy="409575"/>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199" name="Rectangle 38"/>
          <p:cNvSpPr>
            <a:spLocks noChangeArrowheads="1"/>
          </p:cNvSpPr>
          <p:nvPr/>
        </p:nvSpPr>
        <p:spPr bwMode="auto">
          <a:xfrm>
            <a:off x="2543624" y="4158797"/>
            <a:ext cx="19050" cy="419100"/>
          </a:xfrm>
          <a:prstGeom prst="rect">
            <a:avLst/>
          </a:prstGeom>
          <a:solidFill>
            <a:srgbClr val="2A2A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200" name="Rectangle 39"/>
          <p:cNvSpPr>
            <a:spLocks noChangeArrowheads="1"/>
          </p:cNvSpPr>
          <p:nvPr/>
        </p:nvSpPr>
        <p:spPr bwMode="auto">
          <a:xfrm>
            <a:off x="2543624" y="4158797"/>
            <a:ext cx="19050" cy="41910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201" name="Rectangle 40"/>
          <p:cNvSpPr>
            <a:spLocks noChangeArrowheads="1"/>
          </p:cNvSpPr>
          <p:nvPr/>
        </p:nvSpPr>
        <p:spPr bwMode="auto">
          <a:xfrm>
            <a:off x="2429324" y="2072822"/>
            <a:ext cx="1143000" cy="419100"/>
          </a:xfrm>
          <a:prstGeom prst="rect">
            <a:avLst/>
          </a:prstGeom>
          <a:solidFill>
            <a:srgbClr val="00D4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202" name="Rectangle 41"/>
          <p:cNvSpPr>
            <a:spLocks noChangeArrowheads="1"/>
          </p:cNvSpPr>
          <p:nvPr/>
        </p:nvSpPr>
        <p:spPr bwMode="auto">
          <a:xfrm>
            <a:off x="2429324" y="2072822"/>
            <a:ext cx="1143000" cy="41910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203" name="Rectangle 42"/>
          <p:cNvSpPr>
            <a:spLocks noChangeArrowheads="1"/>
          </p:cNvSpPr>
          <p:nvPr/>
        </p:nvSpPr>
        <p:spPr bwMode="auto">
          <a:xfrm>
            <a:off x="2619824" y="3120572"/>
            <a:ext cx="1238250" cy="409575"/>
          </a:xfrm>
          <a:prstGeom prst="rect">
            <a:avLst/>
          </a:prstGeom>
          <a:solidFill>
            <a:srgbClr val="00D4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204" name="Rectangle 43"/>
          <p:cNvSpPr>
            <a:spLocks noChangeArrowheads="1"/>
          </p:cNvSpPr>
          <p:nvPr/>
        </p:nvSpPr>
        <p:spPr bwMode="auto">
          <a:xfrm>
            <a:off x="2619824" y="3120572"/>
            <a:ext cx="1238250" cy="409575"/>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205" name="Rectangle 44"/>
          <p:cNvSpPr>
            <a:spLocks noChangeArrowheads="1"/>
          </p:cNvSpPr>
          <p:nvPr/>
        </p:nvSpPr>
        <p:spPr bwMode="auto">
          <a:xfrm>
            <a:off x="2562674" y="4158797"/>
            <a:ext cx="1104900" cy="419100"/>
          </a:xfrm>
          <a:prstGeom prst="rect">
            <a:avLst/>
          </a:prstGeom>
          <a:solidFill>
            <a:srgbClr val="00D4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206" name="Rectangle 45"/>
          <p:cNvSpPr>
            <a:spLocks noChangeArrowheads="1"/>
          </p:cNvSpPr>
          <p:nvPr/>
        </p:nvSpPr>
        <p:spPr bwMode="auto">
          <a:xfrm>
            <a:off x="2562674" y="4158797"/>
            <a:ext cx="1104900" cy="41910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207" name="Rectangle 46"/>
          <p:cNvSpPr>
            <a:spLocks noChangeArrowheads="1"/>
          </p:cNvSpPr>
          <p:nvPr/>
        </p:nvSpPr>
        <p:spPr bwMode="auto">
          <a:xfrm>
            <a:off x="3572324" y="2072822"/>
            <a:ext cx="600075" cy="419100"/>
          </a:xfrm>
          <a:prstGeom prst="rect">
            <a:avLst/>
          </a:prstGeom>
          <a:solidFill>
            <a:srgbClr val="9F8E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208" name="Rectangle 47"/>
          <p:cNvSpPr>
            <a:spLocks noChangeArrowheads="1"/>
          </p:cNvSpPr>
          <p:nvPr/>
        </p:nvSpPr>
        <p:spPr bwMode="auto">
          <a:xfrm>
            <a:off x="3572324" y="2072822"/>
            <a:ext cx="600075" cy="41910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209" name="Rectangle 48"/>
          <p:cNvSpPr>
            <a:spLocks noChangeArrowheads="1"/>
          </p:cNvSpPr>
          <p:nvPr/>
        </p:nvSpPr>
        <p:spPr bwMode="auto">
          <a:xfrm>
            <a:off x="3858074" y="3120572"/>
            <a:ext cx="571500" cy="409575"/>
          </a:xfrm>
          <a:prstGeom prst="rect">
            <a:avLst/>
          </a:prstGeom>
          <a:solidFill>
            <a:srgbClr val="9F8E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210" name="Rectangle 49"/>
          <p:cNvSpPr>
            <a:spLocks noChangeArrowheads="1"/>
          </p:cNvSpPr>
          <p:nvPr/>
        </p:nvSpPr>
        <p:spPr bwMode="auto">
          <a:xfrm>
            <a:off x="3858074" y="3120572"/>
            <a:ext cx="571500" cy="409575"/>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211" name="Rectangle 50"/>
          <p:cNvSpPr>
            <a:spLocks noChangeArrowheads="1"/>
          </p:cNvSpPr>
          <p:nvPr/>
        </p:nvSpPr>
        <p:spPr bwMode="auto">
          <a:xfrm>
            <a:off x="3667574" y="4158797"/>
            <a:ext cx="542925" cy="419100"/>
          </a:xfrm>
          <a:prstGeom prst="rect">
            <a:avLst/>
          </a:prstGeom>
          <a:solidFill>
            <a:srgbClr val="9F8E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212" name="Rectangle 51"/>
          <p:cNvSpPr>
            <a:spLocks noChangeArrowheads="1"/>
          </p:cNvSpPr>
          <p:nvPr/>
        </p:nvSpPr>
        <p:spPr bwMode="auto">
          <a:xfrm>
            <a:off x="3667574" y="4158797"/>
            <a:ext cx="542925" cy="41910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213" name="Rectangle 52"/>
          <p:cNvSpPr>
            <a:spLocks noChangeArrowheads="1"/>
          </p:cNvSpPr>
          <p:nvPr/>
        </p:nvSpPr>
        <p:spPr bwMode="auto">
          <a:xfrm>
            <a:off x="4172399" y="2072822"/>
            <a:ext cx="523875" cy="419100"/>
          </a:xfrm>
          <a:prstGeom prst="rect">
            <a:avLst/>
          </a:prstGeom>
          <a:solidFill>
            <a:srgbClr val="B8FF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214" name="Rectangle 53"/>
          <p:cNvSpPr>
            <a:spLocks noChangeArrowheads="1"/>
          </p:cNvSpPr>
          <p:nvPr/>
        </p:nvSpPr>
        <p:spPr bwMode="auto">
          <a:xfrm>
            <a:off x="4172399" y="2072822"/>
            <a:ext cx="523875" cy="41910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215" name="Rectangle 54"/>
          <p:cNvSpPr>
            <a:spLocks noChangeArrowheads="1"/>
          </p:cNvSpPr>
          <p:nvPr/>
        </p:nvSpPr>
        <p:spPr bwMode="auto">
          <a:xfrm>
            <a:off x="4429574" y="3120572"/>
            <a:ext cx="514350" cy="409575"/>
          </a:xfrm>
          <a:prstGeom prst="rect">
            <a:avLst/>
          </a:prstGeom>
          <a:solidFill>
            <a:srgbClr val="B8FF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216" name="Rectangle 55"/>
          <p:cNvSpPr>
            <a:spLocks noChangeArrowheads="1"/>
          </p:cNvSpPr>
          <p:nvPr/>
        </p:nvSpPr>
        <p:spPr bwMode="auto">
          <a:xfrm>
            <a:off x="4429574" y="3120572"/>
            <a:ext cx="514350" cy="409575"/>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217" name="Rectangle 56"/>
          <p:cNvSpPr>
            <a:spLocks noChangeArrowheads="1"/>
          </p:cNvSpPr>
          <p:nvPr/>
        </p:nvSpPr>
        <p:spPr bwMode="auto">
          <a:xfrm>
            <a:off x="4210499" y="4158797"/>
            <a:ext cx="390525" cy="419100"/>
          </a:xfrm>
          <a:prstGeom prst="rect">
            <a:avLst/>
          </a:prstGeom>
          <a:solidFill>
            <a:srgbClr val="B8FF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218" name="Rectangle 57"/>
          <p:cNvSpPr>
            <a:spLocks noChangeArrowheads="1"/>
          </p:cNvSpPr>
          <p:nvPr/>
        </p:nvSpPr>
        <p:spPr bwMode="auto">
          <a:xfrm>
            <a:off x="4210499" y="4158797"/>
            <a:ext cx="390525" cy="41910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219" name="Rectangle 58"/>
          <p:cNvSpPr>
            <a:spLocks noChangeArrowheads="1"/>
          </p:cNvSpPr>
          <p:nvPr/>
        </p:nvSpPr>
        <p:spPr bwMode="auto">
          <a:xfrm>
            <a:off x="4696274" y="2072822"/>
            <a:ext cx="152400" cy="419100"/>
          </a:xfrm>
          <a:prstGeom prst="rect">
            <a:avLst/>
          </a:prstGeom>
          <a:solidFill>
            <a:srgbClr val="FFD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220" name="Rectangle 59"/>
          <p:cNvSpPr>
            <a:spLocks noChangeArrowheads="1"/>
          </p:cNvSpPr>
          <p:nvPr/>
        </p:nvSpPr>
        <p:spPr bwMode="auto">
          <a:xfrm>
            <a:off x="4696274" y="2072822"/>
            <a:ext cx="152400" cy="41910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221" name="Rectangle 60"/>
          <p:cNvSpPr>
            <a:spLocks noChangeArrowheads="1"/>
          </p:cNvSpPr>
          <p:nvPr/>
        </p:nvSpPr>
        <p:spPr bwMode="auto">
          <a:xfrm>
            <a:off x="4943924" y="3120572"/>
            <a:ext cx="161925" cy="409575"/>
          </a:xfrm>
          <a:prstGeom prst="rect">
            <a:avLst/>
          </a:prstGeom>
          <a:solidFill>
            <a:srgbClr val="FFD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222" name="Rectangle 61"/>
          <p:cNvSpPr>
            <a:spLocks noChangeArrowheads="1"/>
          </p:cNvSpPr>
          <p:nvPr/>
        </p:nvSpPr>
        <p:spPr bwMode="auto">
          <a:xfrm>
            <a:off x="4943924" y="3120572"/>
            <a:ext cx="161925" cy="409575"/>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223" name="Rectangle 62"/>
          <p:cNvSpPr>
            <a:spLocks noChangeArrowheads="1"/>
          </p:cNvSpPr>
          <p:nvPr/>
        </p:nvSpPr>
        <p:spPr bwMode="auto">
          <a:xfrm>
            <a:off x="4601024" y="4158797"/>
            <a:ext cx="114300" cy="419100"/>
          </a:xfrm>
          <a:prstGeom prst="rect">
            <a:avLst/>
          </a:prstGeom>
          <a:solidFill>
            <a:srgbClr val="FFD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224" name="Rectangle 63"/>
          <p:cNvSpPr>
            <a:spLocks noChangeArrowheads="1"/>
          </p:cNvSpPr>
          <p:nvPr/>
        </p:nvSpPr>
        <p:spPr bwMode="auto">
          <a:xfrm>
            <a:off x="4601024" y="4158797"/>
            <a:ext cx="114300" cy="41910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225" name="Rectangle 64"/>
          <p:cNvSpPr>
            <a:spLocks noChangeArrowheads="1"/>
          </p:cNvSpPr>
          <p:nvPr/>
        </p:nvSpPr>
        <p:spPr bwMode="auto">
          <a:xfrm>
            <a:off x="4848674" y="2072822"/>
            <a:ext cx="2371725" cy="419100"/>
          </a:xfrm>
          <a:prstGeom prst="rect">
            <a:avLst/>
          </a:prstGeom>
          <a:solidFill>
            <a:srgbClr val="FF6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226" name="Rectangle 65"/>
          <p:cNvSpPr>
            <a:spLocks noChangeArrowheads="1"/>
          </p:cNvSpPr>
          <p:nvPr/>
        </p:nvSpPr>
        <p:spPr bwMode="auto">
          <a:xfrm>
            <a:off x="4848674" y="2072822"/>
            <a:ext cx="2371725" cy="41910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227" name="Rectangle 66"/>
          <p:cNvSpPr>
            <a:spLocks noChangeArrowheads="1"/>
          </p:cNvSpPr>
          <p:nvPr/>
        </p:nvSpPr>
        <p:spPr bwMode="auto">
          <a:xfrm>
            <a:off x="5105849" y="3120572"/>
            <a:ext cx="2114550" cy="409575"/>
          </a:xfrm>
          <a:prstGeom prst="rect">
            <a:avLst/>
          </a:prstGeom>
          <a:solidFill>
            <a:srgbClr val="FF6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228" name="Rectangle 67"/>
          <p:cNvSpPr>
            <a:spLocks noChangeArrowheads="1"/>
          </p:cNvSpPr>
          <p:nvPr/>
        </p:nvSpPr>
        <p:spPr bwMode="auto">
          <a:xfrm>
            <a:off x="5105849" y="3120572"/>
            <a:ext cx="2114550" cy="409575"/>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229" name="Rectangle 68"/>
          <p:cNvSpPr>
            <a:spLocks noChangeArrowheads="1"/>
          </p:cNvSpPr>
          <p:nvPr/>
        </p:nvSpPr>
        <p:spPr bwMode="auto">
          <a:xfrm>
            <a:off x="4715324" y="4158797"/>
            <a:ext cx="2505075" cy="419100"/>
          </a:xfrm>
          <a:prstGeom prst="rect">
            <a:avLst/>
          </a:prstGeom>
          <a:solidFill>
            <a:srgbClr val="FF6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230" name="Rectangle 69"/>
          <p:cNvSpPr>
            <a:spLocks noChangeArrowheads="1"/>
          </p:cNvSpPr>
          <p:nvPr/>
        </p:nvSpPr>
        <p:spPr bwMode="auto">
          <a:xfrm>
            <a:off x="4715324" y="4158797"/>
            <a:ext cx="2505075" cy="41910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231" name="Rectangle 70"/>
          <p:cNvSpPr>
            <a:spLocks noChangeArrowheads="1"/>
          </p:cNvSpPr>
          <p:nvPr/>
        </p:nvSpPr>
        <p:spPr bwMode="auto">
          <a:xfrm>
            <a:off x="886274" y="2530022"/>
            <a:ext cx="190500" cy="419100"/>
          </a:xfrm>
          <a:prstGeom prst="rect">
            <a:avLst/>
          </a:prstGeom>
          <a:solidFill>
            <a:srgbClr val="D42A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232" name="Rectangle 71"/>
          <p:cNvSpPr>
            <a:spLocks noChangeArrowheads="1"/>
          </p:cNvSpPr>
          <p:nvPr/>
        </p:nvSpPr>
        <p:spPr bwMode="auto">
          <a:xfrm>
            <a:off x="886274" y="2530022"/>
            <a:ext cx="190500" cy="41910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233" name="Rectangle 72"/>
          <p:cNvSpPr>
            <a:spLocks noChangeArrowheads="1"/>
          </p:cNvSpPr>
          <p:nvPr/>
        </p:nvSpPr>
        <p:spPr bwMode="auto">
          <a:xfrm>
            <a:off x="886274" y="3577772"/>
            <a:ext cx="209550" cy="409575"/>
          </a:xfrm>
          <a:prstGeom prst="rect">
            <a:avLst/>
          </a:prstGeom>
          <a:solidFill>
            <a:srgbClr val="D42A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234" name="Rectangle 73"/>
          <p:cNvSpPr>
            <a:spLocks noChangeArrowheads="1"/>
          </p:cNvSpPr>
          <p:nvPr/>
        </p:nvSpPr>
        <p:spPr bwMode="auto">
          <a:xfrm>
            <a:off x="886274" y="3577772"/>
            <a:ext cx="209550" cy="409575"/>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235" name="Rectangle 74"/>
          <p:cNvSpPr>
            <a:spLocks noChangeArrowheads="1"/>
          </p:cNvSpPr>
          <p:nvPr/>
        </p:nvSpPr>
        <p:spPr bwMode="auto">
          <a:xfrm>
            <a:off x="886274" y="4615997"/>
            <a:ext cx="342900" cy="419100"/>
          </a:xfrm>
          <a:prstGeom prst="rect">
            <a:avLst/>
          </a:prstGeom>
          <a:solidFill>
            <a:srgbClr val="D42A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236" name="Rectangle 75"/>
          <p:cNvSpPr>
            <a:spLocks noChangeArrowheads="1"/>
          </p:cNvSpPr>
          <p:nvPr/>
        </p:nvSpPr>
        <p:spPr bwMode="auto">
          <a:xfrm>
            <a:off x="886274" y="4615997"/>
            <a:ext cx="342900" cy="41910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237" name="Rectangle 76"/>
          <p:cNvSpPr>
            <a:spLocks noChangeArrowheads="1"/>
          </p:cNvSpPr>
          <p:nvPr/>
        </p:nvSpPr>
        <p:spPr bwMode="auto">
          <a:xfrm>
            <a:off x="1076774" y="2530022"/>
            <a:ext cx="142875" cy="419100"/>
          </a:xfrm>
          <a:prstGeom prst="rect">
            <a:avLst/>
          </a:prstGeom>
          <a:solidFill>
            <a:srgbClr val="2AD4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238" name="Rectangle 77"/>
          <p:cNvSpPr>
            <a:spLocks noChangeArrowheads="1"/>
          </p:cNvSpPr>
          <p:nvPr/>
        </p:nvSpPr>
        <p:spPr bwMode="auto">
          <a:xfrm>
            <a:off x="1076774" y="2530022"/>
            <a:ext cx="142875" cy="41910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239" name="Rectangle 78"/>
          <p:cNvSpPr>
            <a:spLocks noChangeArrowheads="1"/>
          </p:cNvSpPr>
          <p:nvPr/>
        </p:nvSpPr>
        <p:spPr bwMode="auto">
          <a:xfrm>
            <a:off x="1095824" y="3577772"/>
            <a:ext cx="133350" cy="409575"/>
          </a:xfrm>
          <a:prstGeom prst="rect">
            <a:avLst/>
          </a:prstGeom>
          <a:solidFill>
            <a:srgbClr val="2AD4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240" name="Rectangle 79"/>
          <p:cNvSpPr>
            <a:spLocks noChangeArrowheads="1"/>
          </p:cNvSpPr>
          <p:nvPr/>
        </p:nvSpPr>
        <p:spPr bwMode="auto">
          <a:xfrm>
            <a:off x="1095824" y="3577772"/>
            <a:ext cx="133350" cy="409575"/>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241" name="Rectangle 80"/>
          <p:cNvSpPr>
            <a:spLocks noChangeArrowheads="1"/>
          </p:cNvSpPr>
          <p:nvPr/>
        </p:nvSpPr>
        <p:spPr bwMode="auto">
          <a:xfrm>
            <a:off x="1229174" y="4615997"/>
            <a:ext cx="152400" cy="419100"/>
          </a:xfrm>
          <a:prstGeom prst="rect">
            <a:avLst/>
          </a:prstGeom>
          <a:solidFill>
            <a:srgbClr val="2AD4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242" name="Rectangle 81"/>
          <p:cNvSpPr>
            <a:spLocks noChangeArrowheads="1"/>
          </p:cNvSpPr>
          <p:nvPr/>
        </p:nvSpPr>
        <p:spPr bwMode="auto">
          <a:xfrm>
            <a:off x="1229174" y="4615997"/>
            <a:ext cx="152400" cy="41910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243" name="Rectangle 82"/>
          <p:cNvSpPr>
            <a:spLocks noChangeArrowheads="1"/>
          </p:cNvSpPr>
          <p:nvPr/>
        </p:nvSpPr>
        <p:spPr bwMode="auto">
          <a:xfrm>
            <a:off x="1219649" y="2530022"/>
            <a:ext cx="28575" cy="419100"/>
          </a:xfrm>
          <a:prstGeom prst="rect">
            <a:avLst/>
          </a:prstGeom>
          <a:solidFill>
            <a:srgbClr val="2A2A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244" name="Rectangle 83"/>
          <p:cNvSpPr>
            <a:spLocks noChangeArrowheads="1"/>
          </p:cNvSpPr>
          <p:nvPr/>
        </p:nvSpPr>
        <p:spPr bwMode="auto">
          <a:xfrm>
            <a:off x="1219649" y="2530022"/>
            <a:ext cx="28575" cy="41910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245" name="Rectangle 84"/>
          <p:cNvSpPr>
            <a:spLocks noChangeArrowheads="1"/>
          </p:cNvSpPr>
          <p:nvPr/>
        </p:nvSpPr>
        <p:spPr bwMode="auto">
          <a:xfrm>
            <a:off x="1229174" y="3577772"/>
            <a:ext cx="66675" cy="409575"/>
          </a:xfrm>
          <a:prstGeom prst="rect">
            <a:avLst/>
          </a:prstGeom>
          <a:solidFill>
            <a:srgbClr val="2A2A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246" name="Rectangle 85"/>
          <p:cNvSpPr>
            <a:spLocks noChangeArrowheads="1"/>
          </p:cNvSpPr>
          <p:nvPr/>
        </p:nvSpPr>
        <p:spPr bwMode="auto">
          <a:xfrm>
            <a:off x="1229174" y="3577772"/>
            <a:ext cx="66675" cy="409575"/>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247" name="Rectangle 86"/>
          <p:cNvSpPr>
            <a:spLocks noChangeArrowheads="1"/>
          </p:cNvSpPr>
          <p:nvPr/>
        </p:nvSpPr>
        <p:spPr bwMode="auto">
          <a:xfrm>
            <a:off x="1381574" y="4615997"/>
            <a:ext cx="57150" cy="419100"/>
          </a:xfrm>
          <a:prstGeom prst="rect">
            <a:avLst/>
          </a:prstGeom>
          <a:solidFill>
            <a:srgbClr val="2A2A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248" name="Rectangle 87"/>
          <p:cNvSpPr>
            <a:spLocks noChangeArrowheads="1"/>
          </p:cNvSpPr>
          <p:nvPr/>
        </p:nvSpPr>
        <p:spPr bwMode="auto">
          <a:xfrm>
            <a:off x="1381574" y="4615997"/>
            <a:ext cx="57150" cy="41910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249" name="Rectangle 88"/>
          <p:cNvSpPr>
            <a:spLocks noChangeArrowheads="1"/>
          </p:cNvSpPr>
          <p:nvPr/>
        </p:nvSpPr>
        <p:spPr bwMode="auto">
          <a:xfrm>
            <a:off x="1248224" y="2530022"/>
            <a:ext cx="352425" cy="419100"/>
          </a:xfrm>
          <a:prstGeom prst="rect">
            <a:avLst/>
          </a:prstGeom>
          <a:solidFill>
            <a:srgbClr val="00D4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250" name="Rectangle 89"/>
          <p:cNvSpPr>
            <a:spLocks noChangeArrowheads="1"/>
          </p:cNvSpPr>
          <p:nvPr/>
        </p:nvSpPr>
        <p:spPr bwMode="auto">
          <a:xfrm>
            <a:off x="1248224" y="2530022"/>
            <a:ext cx="352425" cy="41910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251" name="Rectangle 90"/>
          <p:cNvSpPr>
            <a:spLocks noChangeArrowheads="1"/>
          </p:cNvSpPr>
          <p:nvPr/>
        </p:nvSpPr>
        <p:spPr bwMode="auto">
          <a:xfrm>
            <a:off x="1295849" y="3577772"/>
            <a:ext cx="457200" cy="409575"/>
          </a:xfrm>
          <a:prstGeom prst="rect">
            <a:avLst/>
          </a:prstGeom>
          <a:solidFill>
            <a:srgbClr val="00D4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252" name="Rectangle 91"/>
          <p:cNvSpPr>
            <a:spLocks noChangeArrowheads="1"/>
          </p:cNvSpPr>
          <p:nvPr/>
        </p:nvSpPr>
        <p:spPr bwMode="auto">
          <a:xfrm>
            <a:off x="1295849" y="3577772"/>
            <a:ext cx="457200" cy="409575"/>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253" name="Rectangle 92"/>
          <p:cNvSpPr>
            <a:spLocks noChangeArrowheads="1"/>
          </p:cNvSpPr>
          <p:nvPr/>
        </p:nvSpPr>
        <p:spPr bwMode="auto">
          <a:xfrm>
            <a:off x="1438724" y="4615997"/>
            <a:ext cx="447675" cy="419100"/>
          </a:xfrm>
          <a:prstGeom prst="rect">
            <a:avLst/>
          </a:prstGeom>
          <a:solidFill>
            <a:srgbClr val="00D4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254" name="Rectangle 93"/>
          <p:cNvSpPr>
            <a:spLocks noChangeArrowheads="1"/>
          </p:cNvSpPr>
          <p:nvPr/>
        </p:nvSpPr>
        <p:spPr bwMode="auto">
          <a:xfrm>
            <a:off x="1438724" y="4615997"/>
            <a:ext cx="447675" cy="41910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255" name="Rectangle 94"/>
          <p:cNvSpPr>
            <a:spLocks noChangeArrowheads="1"/>
          </p:cNvSpPr>
          <p:nvPr/>
        </p:nvSpPr>
        <p:spPr bwMode="auto">
          <a:xfrm>
            <a:off x="1600649" y="2530022"/>
            <a:ext cx="4095750" cy="419100"/>
          </a:xfrm>
          <a:prstGeom prst="rect">
            <a:avLst/>
          </a:prstGeom>
          <a:solidFill>
            <a:srgbClr val="9F8E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256" name="Rectangle 95"/>
          <p:cNvSpPr>
            <a:spLocks noChangeArrowheads="1"/>
          </p:cNvSpPr>
          <p:nvPr/>
        </p:nvSpPr>
        <p:spPr bwMode="auto">
          <a:xfrm>
            <a:off x="1600649" y="2530022"/>
            <a:ext cx="4095750" cy="41910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257" name="Rectangle 96"/>
          <p:cNvSpPr>
            <a:spLocks noChangeArrowheads="1"/>
          </p:cNvSpPr>
          <p:nvPr/>
        </p:nvSpPr>
        <p:spPr bwMode="auto">
          <a:xfrm>
            <a:off x="1753049" y="3577772"/>
            <a:ext cx="3781425" cy="409575"/>
          </a:xfrm>
          <a:prstGeom prst="rect">
            <a:avLst/>
          </a:prstGeom>
          <a:solidFill>
            <a:srgbClr val="9F8E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258" name="Rectangle 97"/>
          <p:cNvSpPr>
            <a:spLocks noChangeArrowheads="1"/>
          </p:cNvSpPr>
          <p:nvPr/>
        </p:nvSpPr>
        <p:spPr bwMode="auto">
          <a:xfrm>
            <a:off x="1753049" y="3577772"/>
            <a:ext cx="3781425" cy="409575"/>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259" name="Rectangle 98"/>
          <p:cNvSpPr>
            <a:spLocks noChangeArrowheads="1"/>
          </p:cNvSpPr>
          <p:nvPr/>
        </p:nvSpPr>
        <p:spPr bwMode="auto">
          <a:xfrm>
            <a:off x="1886399" y="4615997"/>
            <a:ext cx="3733800" cy="419100"/>
          </a:xfrm>
          <a:prstGeom prst="rect">
            <a:avLst/>
          </a:prstGeom>
          <a:solidFill>
            <a:srgbClr val="9F8E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260" name="Rectangle 99"/>
          <p:cNvSpPr>
            <a:spLocks noChangeArrowheads="1"/>
          </p:cNvSpPr>
          <p:nvPr/>
        </p:nvSpPr>
        <p:spPr bwMode="auto">
          <a:xfrm>
            <a:off x="1886399" y="4615997"/>
            <a:ext cx="3733800" cy="41910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261" name="Rectangle 100"/>
          <p:cNvSpPr>
            <a:spLocks noChangeArrowheads="1"/>
          </p:cNvSpPr>
          <p:nvPr/>
        </p:nvSpPr>
        <p:spPr bwMode="auto">
          <a:xfrm>
            <a:off x="5696399" y="2530022"/>
            <a:ext cx="209550" cy="419100"/>
          </a:xfrm>
          <a:prstGeom prst="rect">
            <a:avLst/>
          </a:prstGeom>
          <a:solidFill>
            <a:srgbClr val="B8FF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262" name="Rectangle 101"/>
          <p:cNvSpPr>
            <a:spLocks noChangeArrowheads="1"/>
          </p:cNvSpPr>
          <p:nvPr/>
        </p:nvSpPr>
        <p:spPr bwMode="auto">
          <a:xfrm>
            <a:off x="5696399" y="2530022"/>
            <a:ext cx="209550" cy="41910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263" name="Rectangle 102"/>
          <p:cNvSpPr>
            <a:spLocks noChangeArrowheads="1"/>
          </p:cNvSpPr>
          <p:nvPr/>
        </p:nvSpPr>
        <p:spPr bwMode="auto">
          <a:xfrm>
            <a:off x="5534474" y="3577772"/>
            <a:ext cx="171450" cy="409575"/>
          </a:xfrm>
          <a:prstGeom prst="rect">
            <a:avLst/>
          </a:prstGeom>
          <a:solidFill>
            <a:srgbClr val="B8FF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264" name="Rectangle 103"/>
          <p:cNvSpPr>
            <a:spLocks noChangeArrowheads="1"/>
          </p:cNvSpPr>
          <p:nvPr/>
        </p:nvSpPr>
        <p:spPr bwMode="auto">
          <a:xfrm>
            <a:off x="5534474" y="3577772"/>
            <a:ext cx="171450" cy="409575"/>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265" name="Rectangle 104"/>
          <p:cNvSpPr>
            <a:spLocks noChangeArrowheads="1"/>
          </p:cNvSpPr>
          <p:nvPr/>
        </p:nvSpPr>
        <p:spPr bwMode="auto">
          <a:xfrm>
            <a:off x="5620199" y="4615997"/>
            <a:ext cx="209550" cy="419100"/>
          </a:xfrm>
          <a:prstGeom prst="rect">
            <a:avLst/>
          </a:prstGeom>
          <a:solidFill>
            <a:srgbClr val="B8FF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266" name="Rectangle 105"/>
          <p:cNvSpPr>
            <a:spLocks noChangeArrowheads="1"/>
          </p:cNvSpPr>
          <p:nvPr/>
        </p:nvSpPr>
        <p:spPr bwMode="auto">
          <a:xfrm>
            <a:off x="5620199" y="4615997"/>
            <a:ext cx="209550" cy="41910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267" name="Rectangle 106"/>
          <p:cNvSpPr>
            <a:spLocks noChangeArrowheads="1"/>
          </p:cNvSpPr>
          <p:nvPr/>
        </p:nvSpPr>
        <p:spPr bwMode="auto">
          <a:xfrm>
            <a:off x="5905949" y="2530022"/>
            <a:ext cx="1209675" cy="419100"/>
          </a:xfrm>
          <a:prstGeom prst="rect">
            <a:avLst/>
          </a:prstGeom>
          <a:solidFill>
            <a:srgbClr val="FFD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268" name="Rectangle 107"/>
          <p:cNvSpPr>
            <a:spLocks noChangeArrowheads="1"/>
          </p:cNvSpPr>
          <p:nvPr/>
        </p:nvSpPr>
        <p:spPr bwMode="auto">
          <a:xfrm>
            <a:off x="5905949" y="2530022"/>
            <a:ext cx="1209675" cy="41910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269" name="Rectangle 108"/>
          <p:cNvSpPr>
            <a:spLocks noChangeArrowheads="1"/>
          </p:cNvSpPr>
          <p:nvPr/>
        </p:nvSpPr>
        <p:spPr bwMode="auto">
          <a:xfrm>
            <a:off x="5705924" y="3577772"/>
            <a:ext cx="1419225" cy="409575"/>
          </a:xfrm>
          <a:prstGeom prst="rect">
            <a:avLst/>
          </a:prstGeom>
          <a:solidFill>
            <a:srgbClr val="FFD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270" name="Rectangle 109"/>
          <p:cNvSpPr>
            <a:spLocks noChangeArrowheads="1"/>
          </p:cNvSpPr>
          <p:nvPr/>
        </p:nvSpPr>
        <p:spPr bwMode="auto">
          <a:xfrm>
            <a:off x="5705924" y="3577772"/>
            <a:ext cx="1419225" cy="409575"/>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271" name="Rectangle 110"/>
          <p:cNvSpPr>
            <a:spLocks noChangeArrowheads="1"/>
          </p:cNvSpPr>
          <p:nvPr/>
        </p:nvSpPr>
        <p:spPr bwMode="auto">
          <a:xfrm>
            <a:off x="5829749" y="4615997"/>
            <a:ext cx="1257300" cy="419100"/>
          </a:xfrm>
          <a:prstGeom prst="rect">
            <a:avLst/>
          </a:prstGeom>
          <a:solidFill>
            <a:srgbClr val="FFD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272" name="Rectangle 111"/>
          <p:cNvSpPr>
            <a:spLocks noChangeArrowheads="1"/>
          </p:cNvSpPr>
          <p:nvPr/>
        </p:nvSpPr>
        <p:spPr bwMode="auto">
          <a:xfrm>
            <a:off x="5829749" y="4615997"/>
            <a:ext cx="1257300" cy="41910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273" name="Rectangle 112"/>
          <p:cNvSpPr>
            <a:spLocks noChangeArrowheads="1"/>
          </p:cNvSpPr>
          <p:nvPr/>
        </p:nvSpPr>
        <p:spPr bwMode="auto">
          <a:xfrm>
            <a:off x="7115624" y="2530022"/>
            <a:ext cx="104775" cy="419100"/>
          </a:xfrm>
          <a:prstGeom prst="rect">
            <a:avLst/>
          </a:prstGeom>
          <a:solidFill>
            <a:srgbClr val="FF6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274" name="Rectangle 113"/>
          <p:cNvSpPr>
            <a:spLocks noChangeArrowheads="1"/>
          </p:cNvSpPr>
          <p:nvPr/>
        </p:nvSpPr>
        <p:spPr bwMode="auto">
          <a:xfrm>
            <a:off x="7115624" y="2530022"/>
            <a:ext cx="104775" cy="41910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275" name="Rectangle 114"/>
          <p:cNvSpPr>
            <a:spLocks noChangeArrowheads="1"/>
          </p:cNvSpPr>
          <p:nvPr/>
        </p:nvSpPr>
        <p:spPr bwMode="auto">
          <a:xfrm>
            <a:off x="7125149" y="3577772"/>
            <a:ext cx="95250" cy="409575"/>
          </a:xfrm>
          <a:prstGeom prst="rect">
            <a:avLst/>
          </a:prstGeom>
          <a:solidFill>
            <a:srgbClr val="FF6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276" name="Rectangle 115"/>
          <p:cNvSpPr>
            <a:spLocks noChangeArrowheads="1"/>
          </p:cNvSpPr>
          <p:nvPr/>
        </p:nvSpPr>
        <p:spPr bwMode="auto">
          <a:xfrm>
            <a:off x="7125149" y="3577772"/>
            <a:ext cx="95250" cy="409575"/>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277" name="Rectangle 116"/>
          <p:cNvSpPr>
            <a:spLocks noChangeArrowheads="1"/>
          </p:cNvSpPr>
          <p:nvPr/>
        </p:nvSpPr>
        <p:spPr bwMode="auto">
          <a:xfrm>
            <a:off x="7087049" y="4615997"/>
            <a:ext cx="133350" cy="419100"/>
          </a:xfrm>
          <a:prstGeom prst="rect">
            <a:avLst/>
          </a:prstGeom>
          <a:solidFill>
            <a:srgbClr val="FF6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278" name="Rectangle 117"/>
          <p:cNvSpPr>
            <a:spLocks noChangeArrowheads="1"/>
          </p:cNvSpPr>
          <p:nvPr/>
        </p:nvSpPr>
        <p:spPr bwMode="auto">
          <a:xfrm>
            <a:off x="7087049" y="4615997"/>
            <a:ext cx="133350" cy="41910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grpSp>
        <p:nvGrpSpPr>
          <p:cNvPr id="8317" name="Group 8316"/>
          <p:cNvGrpSpPr/>
          <p:nvPr/>
        </p:nvGrpSpPr>
        <p:grpSpPr>
          <a:xfrm>
            <a:off x="800549" y="5216072"/>
            <a:ext cx="6542088" cy="184150"/>
            <a:chOff x="568325" y="5245100"/>
            <a:chExt cx="6542088" cy="184150"/>
          </a:xfrm>
        </p:grpSpPr>
        <p:sp>
          <p:nvSpPr>
            <p:cNvPr id="8279" name="Rectangle 118"/>
            <p:cNvSpPr>
              <a:spLocks noChangeArrowheads="1"/>
            </p:cNvSpPr>
            <p:nvPr/>
          </p:nvSpPr>
          <p:spPr bwMode="auto">
            <a:xfrm>
              <a:off x="568325" y="5245100"/>
              <a:ext cx="171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effectLst/>
                  <a:latin typeface="Helvetica" pitchFamily="34" charset="0"/>
                  <a:cs typeface="Arial" pitchFamily="34" charset="0"/>
                </a:rPr>
                <a:t>  0</a:t>
              </a:r>
              <a:endParaRPr kumimoji="0" lang="en-US" sz="1800" b="0" i="0" u="none" strike="noStrike" cap="none" normalizeH="0" baseline="0" smtClean="0">
                <a:ln>
                  <a:noFill/>
                </a:ln>
                <a:effectLst/>
                <a:latin typeface="Arial" pitchFamily="34" charset="0"/>
                <a:cs typeface="Arial" pitchFamily="34" charset="0"/>
              </a:endParaRPr>
            </a:p>
          </p:txBody>
        </p:sp>
        <p:sp>
          <p:nvSpPr>
            <p:cNvPr id="8280" name="Rectangle 119"/>
            <p:cNvSpPr>
              <a:spLocks noChangeArrowheads="1"/>
            </p:cNvSpPr>
            <p:nvPr/>
          </p:nvSpPr>
          <p:spPr bwMode="auto">
            <a:xfrm>
              <a:off x="1177925" y="5245100"/>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effectLst/>
                  <a:latin typeface="Helvetica" pitchFamily="34" charset="0"/>
                  <a:cs typeface="Arial" pitchFamily="34" charset="0"/>
                </a:rPr>
                <a:t> 10</a:t>
              </a:r>
              <a:endParaRPr kumimoji="0" lang="en-US" sz="1800" b="0" i="0" u="none" strike="noStrike" cap="none" normalizeH="0" baseline="0" smtClean="0">
                <a:ln>
                  <a:noFill/>
                </a:ln>
                <a:effectLst/>
                <a:latin typeface="Arial" pitchFamily="34" charset="0"/>
                <a:cs typeface="Arial" pitchFamily="34" charset="0"/>
              </a:endParaRPr>
            </a:p>
          </p:txBody>
        </p:sp>
        <p:sp>
          <p:nvSpPr>
            <p:cNvPr id="8281" name="Rectangle 120"/>
            <p:cNvSpPr>
              <a:spLocks noChangeArrowheads="1"/>
            </p:cNvSpPr>
            <p:nvPr/>
          </p:nvSpPr>
          <p:spPr bwMode="auto">
            <a:xfrm>
              <a:off x="1816100" y="5245100"/>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effectLst/>
                  <a:latin typeface="Helvetica" pitchFamily="34" charset="0"/>
                  <a:cs typeface="Arial" pitchFamily="34" charset="0"/>
                </a:rPr>
                <a:t> 20</a:t>
              </a:r>
              <a:endParaRPr kumimoji="0" lang="en-US" sz="1800" b="0" i="0" u="none" strike="noStrike" cap="none" normalizeH="0" baseline="0" smtClean="0">
                <a:ln>
                  <a:noFill/>
                </a:ln>
                <a:effectLst/>
                <a:latin typeface="Arial" pitchFamily="34" charset="0"/>
                <a:cs typeface="Arial" pitchFamily="34" charset="0"/>
              </a:endParaRPr>
            </a:p>
          </p:txBody>
        </p:sp>
        <p:sp>
          <p:nvSpPr>
            <p:cNvPr id="8282" name="Rectangle 121"/>
            <p:cNvSpPr>
              <a:spLocks noChangeArrowheads="1"/>
            </p:cNvSpPr>
            <p:nvPr/>
          </p:nvSpPr>
          <p:spPr bwMode="auto">
            <a:xfrm>
              <a:off x="2444750" y="5245100"/>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effectLst/>
                  <a:latin typeface="Helvetica" pitchFamily="34" charset="0"/>
                  <a:cs typeface="Arial" pitchFamily="34" charset="0"/>
                </a:rPr>
                <a:t> 30</a:t>
              </a:r>
              <a:endParaRPr kumimoji="0" lang="en-US" sz="1800" b="0" i="0" u="none" strike="noStrike" cap="none" normalizeH="0" baseline="0" smtClean="0">
                <a:ln>
                  <a:noFill/>
                </a:ln>
                <a:effectLst/>
                <a:latin typeface="Arial" pitchFamily="34" charset="0"/>
                <a:cs typeface="Arial" pitchFamily="34" charset="0"/>
              </a:endParaRPr>
            </a:p>
          </p:txBody>
        </p:sp>
        <p:sp>
          <p:nvSpPr>
            <p:cNvPr id="8283" name="Rectangle 122"/>
            <p:cNvSpPr>
              <a:spLocks noChangeArrowheads="1"/>
            </p:cNvSpPr>
            <p:nvPr/>
          </p:nvSpPr>
          <p:spPr bwMode="auto">
            <a:xfrm>
              <a:off x="3082925" y="5245100"/>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effectLst/>
                  <a:latin typeface="Helvetica" pitchFamily="34" charset="0"/>
                  <a:cs typeface="Arial" pitchFamily="34" charset="0"/>
                </a:rPr>
                <a:t> 40</a:t>
              </a:r>
              <a:endParaRPr kumimoji="0" lang="en-US" sz="1800" b="0" i="0" u="none" strike="noStrike" cap="none" normalizeH="0" baseline="0" smtClean="0">
                <a:ln>
                  <a:noFill/>
                </a:ln>
                <a:effectLst/>
                <a:latin typeface="Arial" pitchFamily="34" charset="0"/>
                <a:cs typeface="Arial" pitchFamily="34" charset="0"/>
              </a:endParaRPr>
            </a:p>
          </p:txBody>
        </p:sp>
        <p:sp>
          <p:nvSpPr>
            <p:cNvPr id="8284" name="Rectangle 123"/>
            <p:cNvSpPr>
              <a:spLocks noChangeArrowheads="1"/>
            </p:cNvSpPr>
            <p:nvPr/>
          </p:nvSpPr>
          <p:spPr bwMode="auto">
            <a:xfrm>
              <a:off x="3711575" y="5245100"/>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effectLst/>
                  <a:latin typeface="Helvetica" pitchFamily="34" charset="0"/>
                  <a:cs typeface="Arial" pitchFamily="34" charset="0"/>
                </a:rPr>
                <a:t> 50</a:t>
              </a:r>
              <a:endParaRPr kumimoji="0" lang="en-US" sz="1800" b="0" i="0" u="none" strike="noStrike" cap="none" normalizeH="0" baseline="0" smtClean="0">
                <a:ln>
                  <a:noFill/>
                </a:ln>
                <a:effectLst/>
                <a:latin typeface="Arial" pitchFamily="34" charset="0"/>
                <a:cs typeface="Arial" pitchFamily="34" charset="0"/>
              </a:endParaRPr>
            </a:p>
          </p:txBody>
        </p:sp>
        <p:sp>
          <p:nvSpPr>
            <p:cNvPr id="8285" name="Rectangle 124"/>
            <p:cNvSpPr>
              <a:spLocks noChangeArrowheads="1"/>
            </p:cNvSpPr>
            <p:nvPr/>
          </p:nvSpPr>
          <p:spPr bwMode="auto">
            <a:xfrm>
              <a:off x="4349750" y="5245100"/>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effectLst/>
                  <a:latin typeface="Helvetica" pitchFamily="34" charset="0"/>
                  <a:cs typeface="Arial" pitchFamily="34" charset="0"/>
                </a:rPr>
                <a:t> 60</a:t>
              </a:r>
              <a:endParaRPr kumimoji="0" lang="en-US" sz="1800" b="0" i="0" u="none" strike="noStrike" cap="none" normalizeH="0" baseline="0" smtClean="0">
                <a:ln>
                  <a:noFill/>
                </a:ln>
                <a:effectLst/>
                <a:latin typeface="Arial" pitchFamily="34" charset="0"/>
                <a:cs typeface="Arial" pitchFamily="34" charset="0"/>
              </a:endParaRPr>
            </a:p>
          </p:txBody>
        </p:sp>
        <p:sp>
          <p:nvSpPr>
            <p:cNvPr id="8286" name="Rectangle 125"/>
            <p:cNvSpPr>
              <a:spLocks noChangeArrowheads="1"/>
            </p:cNvSpPr>
            <p:nvPr/>
          </p:nvSpPr>
          <p:spPr bwMode="auto">
            <a:xfrm>
              <a:off x="4978400" y="5245100"/>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effectLst/>
                  <a:latin typeface="Helvetica" pitchFamily="34" charset="0"/>
                  <a:cs typeface="Arial" pitchFamily="34" charset="0"/>
                </a:rPr>
                <a:t> 70</a:t>
              </a:r>
              <a:endParaRPr kumimoji="0" lang="en-US" sz="1800" b="0" i="0" u="none" strike="noStrike" cap="none" normalizeH="0" baseline="0" smtClean="0">
                <a:ln>
                  <a:noFill/>
                </a:ln>
                <a:effectLst/>
                <a:latin typeface="Arial" pitchFamily="34" charset="0"/>
                <a:cs typeface="Arial" pitchFamily="34" charset="0"/>
              </a:endParaRPr>
            </a:p>
          </p:txBody>
        </p:sp>
        <p:sp>
          <p:nvSpPr>
            <p:cNvPr id="8287" name="Rectangle 126"/>
            <p:cNvSpPr>
              <a:spLocks noChangeArrowheads="1"/>
            </p:cNvSpPr>
            <p:nvPr/>
          </p:nvSpPr>
          <p:spPr bwMode="auto">
            <a:xfrm>
              <a:off x="5616575" y="5245100"/>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effectLst/>
                  <a:latin typeface="Helvetica" pitchFamily="34" charset="0"/>
                  <a:cs typeface="Arial" pitchFamily="34" charset="0"/>
                </a:rPr>
                <a:t> 80</a:t>
              </a:r>
              <a:endParaRPr kumimoji="0" lang="en-US" sz="1800" b="0" i="0" u="none" strike="noStrike" cap="none" normalizeH="0" baseline="0" smtClean="0">
                <a:ln>
                  <a:noFill/>
                </a:ln>
                <a:effectLst/>
                <a:latin typeface="Arial" pitchFamily="34" charset="0"/>
                <a:cs typeface="Arial" pitchFamily="34" charset="0"/>
              </a:endParaRPr>
            </a:p>
          </p:txBody>
        </p:sp>
        <p:sp>
          <p:nvSpPr>
            <p:cNvPr id="8288" name="Rectangle 127"/>
            <p:cNvSpPr>
              <a:spLocks noChangeArrowheads="1"/>
            </p:cNvSpPr>
            <p:nvPr/>
          </p:nvSpPr>
          <p:spPr bwMode="auto">
            <a:xfrm>
              <a:off x="6245225" y="5245100"/>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effectLst/>
                  <a:latin typeface="Helvetica" pitchFamily="34" charset="0"/>
                  <a:cs typeface="Arial" pitchFamily="34" charset="0"/>
                </a:rPr>
                <a:t> 90</a:t>
              </a:r>
              <a:endParaRPr kumimoji="0" lang="en-US" sz="1800" b="0" i="0" u="none" strike="noStrike" cap="none" normalizeH="0" baseline="0" smtClean="0">
                <a:ln>
                  <a:noFill/>
                </a:ln>
                <a:effectLst/>
                <a:latin typeface="Arial" pitchFamily="34" charset="0"/>
                <a:cs typeface="Arial" pitchFamily="34" charset="0"/>
              </a:endParaRPr>
            </a:p>
          </p:txBody>
        </p:sp>
        <p:sp>
          <p:nvSpPr>
            <p:cNvPr id="8289" name="Rectangle 128"/>
            <p:cNvSpPr>
              <a:spLocks noChangeArrowheads="1"/>
            </p:cNvSpPr>
            <p:nvPr/>
          </p:nvSpPr>
          <p:spPr bwMode="auto">
            <a:xfrm>
              <a:off x="6854825" y="5245100"/>
              <a:ext cx="2555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effectLst/>
                  <a:latin typeface="Helvetica" pitchFamily="34" charset="0"/>
                  <a:cs typeface="Arial" pitchFamily="34" charset="0"/>
                </a:rPr>
                <a:t>100</a:t>
              </a:r>
              <a:endParaRPr kumimoji="0" lang="en-US" sz="1800" b="0" i="0" u="none" strike="noStrike" cap="none" normalizeH="0" baseline="0" dirty="0" smtClean="0">
                <a:ln>
                  <a:noFill/>
                </a:ln>
                <a:effectLst/>
                <a:latin typeface="Arial" pitchFamily="34" charset="0"/>
                <a:cs typeface="Arial" pitchFamily="34" charset="0"/>
              </a:endParaRPr>
            </a:p>
          </p:txBody>
        </p:sp>
      </p:grpSp>
      <p:sp>
        <p:nvSpPr>
          <p:cNvPr id="8292" name="Rectangle 131"/>
          <p:cNvSpPr>
            <a:spLocks noChangeArrowheads="1"/>
          </p:cNvSpPr>
          <p:nvPr/>
        </p:nvSpPr>
        <p:spPr bwMode="auto">
          <a:xfrm>
            <a:off x="6378575" y="1768475"/>
            <a:ext cx="34925"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effectLst/>
                <a:latin typeface="Helvetica" pitchFamily="34" charset="0"/>
                <a:cs typeface="Arial" pitchFamily="34" charset="0"/>
              </a:rPr>
              <a:t> </a:t>
            </a:r>
            <a:endParaRPr kumimoji="0" lang="en-US" sz="1800" b="0" i="0" u="none" strike="noStrike" cap="none" normalizeH="0" baseline="0" smtClean="0">
              <a:ln>
                <a:noFill/>
              </a:ln>
              <a:effectLst/>
              <a:latin typeface="Arial" pitchFamily="34" charset="0"/>
              <a:cs typeface="Arial" pitchFamily="34" charset="0"/>
            </a:endParaRPr>
          </a:p>
        </p:txBody>
      </p:sp>
      <p:sp>
        <p:nvSpPr>
          <p:cNvPr id="8293" name="Rectangle 132"/>
          <p:cNvSpPr>
            <a:spLocks noChangeArrowheads="1"/>
          </p:cNvSpPr>
          <p:nvPr/>
        </p:nvSpPr>
        <p:spPr bwMode="auto">
          <a:xfrm>
            <a:off x="8203292" y="2034722"/>
            <a:ext cx="85600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Helvetica" pitchFamily="34" charset="0"/>
                <a:cs typeface="Arial" pitchFamily="34" charset="0"/>
              </a:rPr>
              <a:t>Agriculture</a:t>
            </a:r>
            <a:endParaRPr kumimoji="0" lang="en-US" sz="1400" b="0" i="0" u="none" strike="noStrike" cap="none" normalizeH="0" baseline="0" smtClean="0">
              <a:ln>
                <a:noFill/>
              </a:ln>
              <a:effectLst/>
              <a:latin typeface="Arial" pitchFamily="34" charset="0"/>
              <a:cs typeface="Arial" pitchFamily="34" charset="0"/>
            </a:endParaRPr>
          </a:p>
        </p:txBody>
      </p:sp>
      <p:sp>
        <p:nvSpPr>
          <p:cNvPr id="8294" name="Rectangle 133"/>
          <p:cNvSpPr>
            <a:spLocks noChangeArrowheads="1"/>
          </p:cNvSpPr>
          <p:nvPr/>
        </p:nvSpPr>
        <p:spPr bwMode="auto">
          <a:xfrm>
            <a:off x="7740650" y="2063750"/>
            <a:ext cx="381000" cy="133350"/>
          </a:xfrm>
          <a:prstGeom prst="rect">
            <a:avLst/>
          </a:prstGeom>
          <a:solidFill>
            <a:srgbClr val="D42A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295" name="Rectangle 134"/>
          <p:cNvSpPr>
            <a:spLocks noChangeArrowheads="1"/>
          </p:cNvSpPr>
          <p:nvPr/>
        </p:nvSpPr>
        <p:spPr bwMode="auto">
          <a:xfrm>
            <a:off x="7740650" y="2063750"/>
            <a:ext cx="381000" cy="13335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296" name="Rectangle 135"/>
          <p:cNvSpPr>
            <a:spLocks noChangeArrowheads="1"/>
          </p:cNvSpPr>
          <p:nvPr/>
        </p:nvSpPr>
        <p:spPr bwMode="auto">
          <a:xfrm>
            <a:off x="8203292" y="2215697"/>
            <a:ext cx="52738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Helvetica" pitchFamily="34" charset="0"/>
                <a:cs typeface="Arial" pitchFamily="34" charset="0"/>
              </a:rPr>
              <a:t>Mining</a:t>
            </a:r>
            <a:endParaRPr kumimoji="0" lang="en-US" sz="1400" b="0" i="0" u="none" strike="noStrike" cap="none" normalizeH="0" baseline="0" smtClean="0">
              <a:ln>
                <a:noFill/>
              </a:ln>
              <a:effectLst/>
              <a:latin typeface="Arial" pitchFamily="34" charset="0"/>
              <a:cs typeface="Arial" pitchFamily="34" charset="0"/>
            </a:endParaRPr>
          </a:p>
        </p:txBody>
      </p:sp>
      <p:sp>
        <p:nvSpPr>
          <p:cNvPr id="8297" name="Rectangle 136"/>
          <p:cNvSpPr>
            <a:spLocks noChangeArrowheads="1"/>
          </p:cNvSpPr>
          <p:nvPr/>
        </p:nvSpPr>
        <p:spPr bwMode="auto">
          <a:xfrm>
            <a:off x="7740650" y="2244725"/>
            <a:ext cx="381000" cy="133350"/>
          </a:xfrm>
          <a:prstGeom prst="rect">
            <a:avLst/>
          </a:prstGeom>
          <a:solidFill>
            <a:srgbClr val="2AD4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298" name="Rectangle 137"/>
          <p:cNvSpPr>
            <a:spLocks noChangeArrowheads="1"/>
          </p:cNvSpPr>
          <p:nvPr/>
        </p:nvSpPr>
        <p:spPr bwMode="auto">
          <a:xfrm>
            <a:off x="7740650" y="2244725"/>
            <a:ext cx="381000" cy="13335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299" name="Rectangle 138"/>
          <p:cNvSpPr>
            <a:spLocks noChangeArrowheads="1"/>
          </p:cNvSpPr>
          <p:nvPr/>
        </p:nvSpPr>
        <p:spPr bwMode="auto">
          <a:xfrm>
            <a:off x="8203292" y="2387147"/>
            <a:ext cx="40716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Helvetica" pitchFamily="34" charset="0"/>
                <a:cs typeface="Arial" pitchFamily="34" charset="0"/>
              </a:rPr>
              <a:t>Food</a:t>
            </a:r>
            <a:endParaRPr kumimoji="0" lang="en-US" sz="1400" b="0" i="0" u="none" strike="noStrike" cap="none" normalizeH="0" baseline="0" smtClean="0">
              <a:ln>
                <a:noFill/>
              </a:ln>
              <a:effectLst/>
              <a:latin typeface="Arial" pitchFamily="34" charset="0"/>
              <a:cs typeface="Arial" pitchFamily="34" charset="0"/>
            </a:endParaRPr>
          </a:p>
        </p:txBody>
      </p:sp>
      <p:sp>
        <p:nvSpPr>
          <p:cNvPr id="8300" name="Rectangle 139"/>
          <p:cNvSpPr>
            <a:spLocks noChangeArrowheads="1"/>
          </p:cNvSpPr>
          <p:nvPr/>
        </p:nvSpPr>
        <p:spPr bwMode="auto">
          <a:xfrm>
            <a:off x="7740650" y="2425700"/>
            <a:ext cx="381000" cy="123825"/>
          </a:xfrm>
          <a:prstGeom prst="rect">
            <a:avLst/>
          </a:prstGeom>
          <a:solidFill>
            <a:srgbClr val="2A2A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301" name="Rectangle 140"/>
          <p:cNvSpPr>
            <a:spLocks noChangeArrowheads="1"/>
          </p:cNvSpPr>
          <p:nvPr/>
        </p:nvSpPr>
        <p:spPr bwMode="auto">
          <a:xfrm>
            <a:off x="7740650" y="2425700"/>
            <a:ext cx="381000" cy="123825"/>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302" name="Rectangle 141"/>
          <p:cNvSpPr>
            <a:spLocks noChangeArrowheads="1"/>
          </p:cNvSpPr>
          <p:nvPr/>
        </p:nvSpPr>
        <p:spPr bwMode="auto">
          <a:xfrm>
            <a:off x="8203292" y="2568122"/>
            <a:ext cx="51777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effectLst/>
                <a:latin typeface="Helvetica" pitchFamily="34" charset="0"/>
                <a:cs typeface="Arial" pitchFamily="34" charset="0"/>
              </a:rPr>
              <a:t>EI </a:t>
            </a:r>
            <a:r>
              <a:rPr kumimoji="0" lang="en-US" sz="1400" b="0" i="0" u="none" strike="noStrike" cap="none" normalizeH="0" baseline="0" dirty="0" err="1" smtClean="0">
                <a:ln>
                  <a:noFill/>
                </a:ln>
                <a:effectLst/>
                <a:latin typeface="Helvetica" pitchFamily="34" charset="0"/>
                <a:cs typeface="Arial" pitchFamily="34" charset="0"/>
              </a:rPr>
              <a:t>Mfg</a:t>
            </a:r>
            <a:endParaRPr kumimoji="0" lang="en-US" sz="1400" b="0" i="0" u="none" strike="noStrike" cap="none" normalizeH="0" baseline="0" dirty="0" smtClean="0">
              <a:ln>
                <a:noFill/>
              </a:ln>
              <a:effectLst/>
              <a:latin typeface="Arial" pitchFamily="34" charset="0"/>
              <a:cs typeface="Arial" pitchFamily="34" charset="0"/>
            </a:endParaRPr>
          </a:p>
        </p:txBody>
      </p:sp>
      <p:sp>
        <p:nvSpPr>
          <p:cNvPr id="8303" name="Rectangle 142"/>
          <p:cNvSpPr>
            <a:spLocks noChangeArrowheads="1"/>
          </p:cNvSpPr>
          <p:nvPr/>
        </p:nvSpPr>
        <p:spPr bwMode="auto">
          <a:xfrm>
            <a:off x="7740650" y="2597150"/>
            <a:ext cx="381000" cy="133350"/>
          </a:xfrm>
          <a:prstGeom prst="rect">
            <a:avLst/>
          </a:prstGeom>
          <a:solidFill>
            <a:srgbClr val="00D4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304" name="Rectangle 143"/>
          <p:cNvSpPr>
            <a:spLocks noChangeArrowheads="1"/>
          </p:cNvSpPr>
          <p:nvPr/>
        </p:nvSpPr>
        <p:spPr bwMode="auto">
          <a:xfrm>
            <a:off x="7740650" y="2597150"/>
            <a:ext cx="381000" cy="13335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305" name="Rectangle 144"/>
          <p:cNvSpPr>
            <a:spLocks noChangeArrowheads="1"/>
          </p:cNvSpPr>
          <p:nvPr/>
        </p:nvSpPr>
        <p:spPr bwMode="auto">
          <a:xfrm>
            <a:off x="8203292" y="2749097"/>
            <a:ext cx="846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Helvetica" pitchFamily="34" charset="0"/>
                <a:cs typeface="Arial" pitchFamily="34" charset="0"/>
              </a:rPr>
              <a:t>NonEI Mfg</a:t>
            </a:r>
            <a:endParaRPr kumimoji="0" lang="en-US" sz="1400" b="0" i="0" u="none" strike="noStrike" cap="none" normalizeH="0" baseline="0" smtClean="0">
              <a:ln>
                <a:noFill/>
              </a:ln>
              <a:effectLst/>
              <a:latin typeface="Arial" pitchFamily="34" charset="0"/>
              <a:cs typeface="Arial" pitchFamily="34" charset="0"/>
            </a:endParaRPr>
          </a:p>
        </p:txBody>
      </p:sp>
      <p:sp>
        <p:nvSpPr>
          <p:cNvPr id="8306" name="Rectangle 145"/>
          <p:cNvSpPr>
            <a:spLocks noChangeArrowheads="1"/>
          </p:cNvSpPr>
          <p:nvPr/>
        </p:nvSpPr>
        <p:spPr bwMode="auto">
          <a:xfrm>
            <a:off x="7740650" y="2778125"/>
            <a:ext cx="381000" cy="133350"/>
          </a:xfrm>
          <a:prstGeom prst="rect">
            <a:avLst/>
          </a:prstGeom>
          <a:solidFill>
            <a:srgbClr val="9F8E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307" name="Rectangle 146"/>
          <p:cNvSpPr>
            <a:spLocks noChangeArrowheads="1"/>
          </p:cNvSpPr>
          <p:nvPr/>
        </p:nvSpPr>
        <p:spPr bwMode="auto">
          <a:xfrm>
            <a:off x="7740650" y="2778125"/>
            <a:ext cx="381000" cy="13335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308" name="Rectangle 147"/>
          <p:cNvSpPr>
            <a:spLocks noChangeArrowheads="1"/>
          </p:cNvSpPr>
          <p:nvPr/>
        </p:nvSpPr>
        <p:spPr bwMode="auto">
          <a:xfrm>
            <a:off x="8203292" y="2930072"/>
            <a:ext cx="75796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Helvetica" pitchFamily="34" charset="0"/>
                <a:cs typeface="Arial" pitchFamily="34" charset="0"/>
              </a:rPr>
              <a:t>Transport</a:t>
            </a:r>
            <a:endParaRPr kumimoji="0" lang="en-US" sz="1400" b="0" i="0" u="none" strike="noStrike" cap="none" normalizeH="0" baseline="0" smtClean="0">
              <a:ln>
                <a:noFill/>
              </a:ln>
              <a:effectLst/>
              <a:latin typeface="Arial" pitchFamily="34" charset="0"/>
              <a:cs typeface="Arial" pitchFamily="34" charset="0"/>
            </a:endParaRPr>
          </a:p>
        </p:txBody>
      </p:sp>
      <p:sp>
        <p:nvSpPr>
          <p:cNvPr id="8309" name="Rectangle 148"/>
          <p:cNvSpPr>
            <a:spLocks noChangeArrowheads="1"/>
          </p:cNvSpPr>
          <p:nvPr/>
        </p:nvSpPr>
        <p:spPr bwMode="auto">
          <a:xfrm>
            <a:off x="7740650" y="2959100"/>
            <a:ext cx="381000" cy="123825"/>
          </a:xfrm>
          <a:prstGeom prst="rect">
            <a:avLst/>
          </a:prstGeom>
          <a:solidFill>
            <a:srgbClr val="B8FF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310" name="Rectangle 149"/>
          <p:cNvSpPr>
            <a:spLocks noChangeArrowheads="1"/>
          </p:cNvSpPr>
          <p:nvPr/>
        </p:nvSpPr>
        <p:spPr bwMode="auto">
          <a:xfrm>
            <a:off x="7740650" y="2959100"/>
            <a:ext cx="381000" cy="123825"/>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311" name="Rectangle 150"/>
          <p:cNvSpPr>
            <a:spLocks noChangeArrowheads="1"/>
          </p:cNvSpPr>
          <p:nvPr/>
        </p:nvSpPr>
        <p:spPr bwMode="auto">
          <a:xfrm>
            <a:off x="8203292" y="3101522"/>
            <a:ext cx="6876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Helvetica" pitchFamily="34" charset="0"/>
                <a:cs typeface="Arial" pitchFamily="34" charset="0"/>
              </a:rPr>
              <a:t>Services</a:t>
            </a:r>
            <a:endParaRPr kumimoji="0" lang="en-US" sz="1400" b="0" i="0" u="none" strike="noStrike" cap="none" normalizeH="0" baseline="0" smtClean="0">
              <a:ln>
                <a:noFill/>
              </a:ln>
              <a:effectLst/>
              <a:latin typeface="Arial" pitchFamily="34" charset="0"/>
              <a:cs typeface="Arial" pitchFamily="34" charset="0"/>
            </a:endParaRPr>
          </a:p>
        </p:txBody>
      </p:sp>
      <p:sp>
        <p:nvSpPr>
          <p:cNvPr id="8312" name="Rectangle 151"/>
          <p:cNvSpPr>
            <a:spLocks noChangeArrowheads="1"/>
          </p:cNvSpPr>
          <p:nvPr/>
        </p:nvSpPr>
        <p:spPr bwMode="auto">
          <a:xfrm>
            <a:off x="7740650" y="3130550"/>
            <a:ext cx="381000" cy="133350"/>
          </a:xfrm>
          <a:prstGeom prst="rect">
            <a:avLst/>
          </a:prstGeom>
          <a:solidFill>
            <a:srgbClr val="FFD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313" name="Rectangle 152"/>
          <p:cNvSpPr>
            <a:spLocks noChangeArrowheads="1"/>
          </p:cNvSpPr>
          <p:nvPr/>
        </p:nvSpPr>
        <p:spPr bwMode="auto">
          <a:xfrm>
            <a:off x="7740650" y="3130550"/>
            <a:ext cx="381000" cy="13335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314" name="Rectangle 153"/>
          <p:cNvSpPr>
            <a:spLocks noChangeArrowheads="1"/>
          </p:cNvSpPr>
          <p:nvPr/>
        </p:nvSpPr>
        <p:spPr bwMode="auto">
          <a:xfrm>
            <a:off x="8203292" y="3282497"/>
            <a:ext cx="76783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Helvetica" pitchFamily="34" charset="0"/>
                <a:cs typeface="Arial" pitchFamily="34" charset="0"/>
              </a:rPr>
              <a:t>Electricity</a:t>
            </a:r>
            <a:endParaRPr kumimoji="0" lang="en-US" sz="1400" b="0" i="0" u="none" strike="noStrike" cap="none" normalizeH="0" baseline="0" smtClean="0">
              <a:ln>
                <a:noFill/>
              </a:ln>
              <a:effectLst/>
              <a:latin typeface="Arial" pitchFamily="34" charset="0"/>
              <a:cs typeface="Arial" pitchFamily="34" charset="0"/>
            </a:endParaRPr>
          </a:p>
        </p:txBody>
      </p:sp>
      <p:sp>
        <p:nvSpPr>
          <p:cNvPr id="8315" name="Rectangle 154"/>
          <p:cNvSpPr>
            <a:spLocks noChangeArrowheads="1"/>
          </p:cNvSpPr>
          <p:nvPr/>
        </p:nvSpPr>
        <p:spPr bwMode="auto">
          <a:xfrm>
            <a:off x="7740650" y="3311525"/>
            <a:ext cx="381000" cy="133350"/>
          </a:xfrm>
          <a:prstGeom prst="rect">
            <a:avLst/>
          </a:prstGeom>
          <a:solidFill>
            <a:srgbClr val="FF6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316" name="Rectangle 155"/>
          <p:cNvSpPr>
            <a:spLocks noChangeArrowheads="1"/>
          </p:cNvSpPr>
          <p:nvPr/>
        </p:nvSpPr>
        <p:spPr bwMode="auto">
          <a:xfrm>
            <a:off x="7740650" y="3311525"/>
            <a:ext cx="381000" cy="13335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54" name="Title 1"/>
          <p:cNvSpPr>
            <a:spLocks noGrp="1"/>
          </p:cNvSpPr>
          <p:nvPr>
            <p:ph type="title"/>
          </p:nvPr>
        </p:nvSpPr>
        <p:spPr>
          <a:xfrm>
            <a:off x="457200" y="274638"/>
            <a:ext cx="8229600" cy="1143000"/>
          </a:xfrm>
        </p:spPr>
        <p:txBody>
          <a:bodyPr/>
          <a:lstStyle/>
          <a:p>
            <a:r>
              <a:rPr lang="en-US" dirty="0" smtClean="0"/>
              <a:t>Who gets the emissions? Who gets the income? </a:t>
            </a:r>
            <a:br>
              <a:rPr lang="en-US" dirty="0" smtClean="0"/>
            </a:br>
            <a:r>
              <a:rPr lang="en-US" sz="2600" dirty="0" smtClean="0"/>
              <a:t>Wearing Apparel</a:t>
            </a:r>
            <a:endParaRPr lang="en-NZ" sz="2600" dirty="0"/>
          </a:p>
        </p:txBody>
      </p:sp>
      <p:sp>
        <p:nvSpPr>
          <p:cNvPr id="189" name="Rectangle 19"/>
          <p:cNvSpPr>
            <a:spLocks noChangeArrowheads="1"/>
          </p:cNvSpPr>
          <p:nvPr/>
        </p:nvSpPr>
        <p:spPr bwMode="auto">
          <a:xfrm>
            <a:off x="290902" y="2380933"/>
            <a:ext cx="5001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Helvetica" pitchFamily="34" charset="0"/>
                <a:cs typeface="Arial" pitchFamily="34" charset="0"/>
              </a:rPr>
              <a:t>GBR</a:t>
            </a:r>
            <a:endParaRPr kumimoji="0" lang="en-US" b="0" i="0" u="none" strike="noStrike" cap="none" normalizeH="0" baseline="0" dirty="0" smtClean="0">
              <a:ln>
                <a:noFill/>
              </a:ln>
              <a:effectLst/>
              <a:latin typeface="Arial" pitchFamily="34" charset="0"/>
              <a:cs typeface="Arial" pitchFamily="34" charset="0"/>
            </a:endParaRPr>
          </a:p>
        </p:txBody>
      </p:sp>
      <p:sp>
        <p:nvSpPr>
          <p:cNvPr id="190" name="Rectangle 20"/>
          <p:cNvSpPr>
            <a:spLocks noChangeArrowheads="1"/>
          </p:cNvSpPr>
          <p:nvPr/>
        </p:nvSpPr>
        <p:spPr bwMode="auto">
          <a:xfrm>
            <a:off x="309952" y="3428683"/>
            <a:ext cx="4616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Helvetica" pitchFamily="34" charset="0"/>
                <a:cs typeface="Arial" pitchFamily="34" charset="0"/>
              </a:rPr>
              <a:t>FRA</a:t>
            </a:r>
            <a:endParaRPr kumimoji="0" lang="en-US" b="0" i="0" u="none" strike="noStrike" cap="none" normalizeH="0" baseline="0" dirty="0" smtClean="0">
              <a:ln>
                <a:noFill/>
              </a:ln>
              <a:effectLst/>
              <a:latin typeface="Arial" pitchFamily="34" charset="0"/>
              <a:cs typeface="Arial" pitchFamily="34" charset="0"/>
            </a:endParaRPr>
          </a:p>
        </p:txBody>
      </p:sp>
      <p:sp>
        <p:nvSpPr>
          <p:cNvPr id="191" name="Rectangle 21"/>
          <p:cNvSpPr>
            <a:spLocks noChangeArrowheads="1"/>
          </p:cNvSpPr>
          <p:nvPr/>
        </p:nvSpPr>
        <p:spPr bwMode="auto">
          <a:xfrm>
            <a:off x="290902" y="4466908"/>
            <a:ext cx="5129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Helvetica" pitchFamily="34" charset="0"/>
                <a:cs typeface="Arial" pitchFamily="34" charset="0"/>
              </a:rPr>
              <a:t>NOR</a:t>
            </a:r>
            <a:endParaRPr kumimoji="0" lang="en-US" b="0" i="0" u="none" strike="noStrike" cap="none" normalizeH="0" baseline="0" dirty="0" smtClean="0">
              <a:ln>
                <a:noFill/>
              </a:ln>
              <a:effectLst/>
              <a:latin typeface="Arial" pitchFamily="34" charset="0"/>
              <a:cs typeface="Arial" pitchFamily="34" charset="0"/>
            </a:endParaRPr>
          </a:p>
        </p:txBody>
      </p:sp>
      <p:sp>
        <p:nvSpPr>
          <p:cNvPr id="192" name="TextBox 191"/>
          <p:cNvSpPr txBox="1"/>
          <p:nvPr/>
        </p:nvSpPr>
        <p:spPr>
          <a:xfrm>
            <a:off x="2544" y="5427047"/>
            <a:ext cx="9141456" cy="1015663"/>
          </a:xfrm>
          <a:prstGeom prst="rect">
            <a:avLst/>
          </a:prstGeom>
          <a:solidFill>
            <a:schemeClr val="bg1">
              <a:lumMod val="75000"/>
            </a:schemeClr>
          </a:solidFill>
          <a:ln>
            <a:solidFill>
              <a:srgbClr val="00B050"/>
            </a:solidFill>
          </a:ln>
        </p:spPr>
        <p:txBody>
          <a:bodyPr wrap="square" lIns="36000" rIns="36000" rtlCol="0">
            <a:spAutoFit/>
          </a:bodyPr>
          <a:lstStyle/>
          <a:p>
            <a:pPr algn="ctr"/>
            <a:r>
              <a:rPr lang="en-GB" sz="3000" dirty="0" smtClean="0"/>
              <a:t>For clothing consumed in the UK: </a:t>
            </a:r>
          </a:p>
          <a:p>
            <a:pPr algn="ctr"/>
            <a:r>
              <a:rPr lang="en-GB" sz="3000" dirty="0" smtClean="0"/>
              <a:t>Most emissions in electricity, most value added in clothing</a:t>
            </a:r>
            <a:endParaRPr lang="en-GB" sz="3000" dirty="0"/>
          </a:p>
        </p:txBody>
      </p:sp>
      <p:sp>
        <p:nvSpPr>
          <p:cNvPr id="193" name="TextBox 192"/>
          <p:cNvSpPr txBox="1"/>
          <p:nvPr/>
        </p:nvSpPr>
        <p:spPr>
          <a:xfrm>
            <a:off x="4789964" y="2082420"/>
            <a:ext cx="2392362" cy="369332"/>
          </a:xfrm>
          <a:prstGeom prst="rect">
            <a:avLst/>
          </a:prstGeom>
          <a:noFill/>
        </p:spPr>
        <p:txBody>
          <a:bodyPr wrap="square" rtlCol="0">
            <a:spAutoFit/>
          </a:bodyPr>
          <a:lstStyle/>
          <a:p>
            <a:pPr algn="r"/>
            <a:r>
              <a:rPr lang="en-GB" b="1" dirty="0" smtClean="0">
                <a:solidFill>
                  <a:schemeClr val="bg1"/>
                </a:solidFill>
              </a:rPr>
              <a:t>GHG emissions</a:t>
            </a:r>
            <a:endParaRPr lang="en-GB" b="1" dirty="0">
              <a:solidFill>
                <a:schemeClr val="bg1"/>
              </a:solidFill>
            </a:endParaRPr>
          </a:p>
        </p:txBody>
      </p:sp>
      <p:sp>
        <p:nvSpPr>
          <p:cNvPr id="194" name="TextBox 193"/>
          <p:cNvSpPr txBox="1"/>
          <p:nvPr/>
        </p:nvSpPr>
        <p:spPr>
          <a:xfrm>
            <a:off x="4809148" y="2524261"/>
            <a:ext cx="2392362" cy="369332"/>
          </a:xfrm>
          <a:prstGeom prst="rect">
            <a:avLst/>
          </a:prstGeom>
          <a:noFill/>
        </p:spPr>
        <p:txBody>
          <a:bodyPr wrap="square" rtlCol="0">
            <a:spAutoFit/>
          </a:bodyPr>
          <a:lstStyle/>
          <a:p>
            <a:pPr algn="r"/>
            <a:r>
              <a:rPr lang="en-GB" b="1" dirty="0" smtClean="0">
                <a:solidFill>
                  <a:schemeClr val="bg1"/>
                </a:solidFill>
              </a:rPr>
              <a:t>Value added</a:t>
            </a:r>
            <a:endParaRPr lang="en-GB" b="1" dirty="0">
              <a:solidFill>
                <a:schemeClr val="bg1"/>
              </a:solidFill>
            </a:endParaRPr>
          </a:p>
        </p:txBody>
      </p:sp>
    </p:spTree>
    <p:extLst>
      <p:ext uri="{BB962C8B-B14F-4D97-AF65-F5344CB8AC3E}">
        <p14:creationId xmlns:p14="http://schemas.microsoft.com/office/powerpoint/2010/main" val="24409852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Quantification summary</a:t>
            </a:r>
            <a:endParaRPr lang="en-GB" dirty="0"/>
          </a:p>
        </p:txBody>
      </p:sp>
      <p:sp>
        <p:nvSpPr>
          <p:cNvPr id="3" name="Content Placeholder 2"/>
          <p:cNvSpPr>
            <a:spLocks noGrp="1"/>
          </p:cNvSpPr>
          <p:nvPr>
            <p:ph idx="1"/>
          </p:nvPr>
        </p:nvSpPr>
        <p:spPr/>
        <p:txBody>
          <a:bodyPr/>
          <a:lstStyle/>
          <a:p>
            <a:pPr marL="457200" indent="-457200">
              <a:buFont typeface="Arial" pitchFamily="34" charset="0"/>
              <a:buChar char="•"/>
            </a:pPr>
            <a:r>
              <a:rPr lang="en-GB" dirty="0" smtClean="0"/>
              <a:t>IO community has had a dominant role</a:t>
            </a:r>
          </a:p>
          <a:p>
            <a:pPr marL="457200" indent="-457200">
              <a:buFont typeface="Arial" pitchFamily="34" charset="0"/>
              <a:buChar char="•"/>
            </a:pPr>
            <a:endParaRPr lang="en-GB" dirty="0"/>
          </a:p>
          <a:p>
            <a:pPr marL="457200" indent="-457200">
              <a:buFont typeface="Arial" pitchFamily="34" charset="0"/>
              <a:buChar char="•"/>
            </a:pPr>
            <a:r>
              <a:rPr lang="en-GB" dirty="0" smtClean="0"/>
              <a:t>Plays a role in motivating further analysis</a:t>
            </a:r>
          </a:p>
          <a:p>
            <a:pPr marL="457200" indent="-457200">
              <a:buFont typeface="Arial" pitchFamily="34" charset="0"/>
              <a:buChar char="•"/>
            </a:pPr>
            <a:endParaRPr lang="en-GB" dirty="0"/>
          </a:p>
          <a:p>
            <a:pPr marL="457200" indent="-457200">
              <a:buFont typeface="Arial" pitchFamily="34" charset="0"/>
              <a:buChar char="•"/>
            </a:pPr>
            <a:r>
              <a:rPr lang="en-GB" dirty="0" smtClean="0"/>
              <a:t>Quantification is insufficient to design and implement policies </a:t>
            </a:r>
          </a:p>
          <a:p>
            <a:pPr marL="457200" indent="-457200">
              <a:buFont typeface="Arial" pitchFamily="34" charset="0"/>
              <a:buChar char="•"/>
            </a:pPr>
            <a:endParaRPr lang="en-GB" dirty="0"/>
          </a:p>
        </p:txBody>
      </p:sp>
    </p:spTree>
    <p:extLst>
      <p:ext uri="{BB962C8B-B14F-4D97-AF65-F5344CB8AC3E}">
        <p14:creationId xmlns:p14="http://schemas.microsoft.com/office/powerpoint/2010/main" val="12105991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643" y="0"/>
            <a:ext cx="8530680" cy="1143000"/>
          </a:xfrm>
        </p:spPr>
        <p:txBody>
          <a:bodyPr/>
          <a:lstStyle/>
          <a:p>
            <a:pPr algn="l"/>
            <a:r>
              <a:rPr lang="en-GB" dirty="0" smtClean="0"/>
              <a:t>Sessions: Global Environment</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50" y="1141565"/>
            <a:ext cx="8448675" cy="666750"/>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50" y="1870945"/>
            <a:ext cx="7200900" cy="676275"/>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250" y="2609850"/>
            <a:ext cx="8039100" cy="638175"/>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250" y="5818536"/>
            <a:ext cx="6829425" cy="657225"/>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6250" y="3310655"/>
            <a:ext cx="7219950" cy="666750"/>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308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6250" y="4043296"/>
            <a:ext cx="7248525" cy="647700"/>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3081"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6250" y="4753235"/>
            <a:ext cx="9305926" cy="971550"/>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566223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091" y="-1128"/>
            <a:ext cx="8597809" cy="1143000"/>
          </a:xfrm>
        </p:spPr>
        <p:txBody>
          <a:bodyPr/>
          <a:lstStyle/>
          <a:p>
            <a:r>
              <a:rPr lang="en-GB" dirty="0" smtClean="0"/>
              <a:t>Sessions: Global Value Chains</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092" y="1044389"/>
            <a:ext cx="7524750" cy="676275"/>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092" y="1844488"/>
            <a:ext cx="7515225" cy="704850"/>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092" y="2713304"/>
            <a:ext cx="7458075" cy="647700"/>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092" y="3540619"/>
            <a:ext cx="7496175" cy="647700"/>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8092" y="4367933"/>
            <a:ext cx="8743950" cy="647700"/>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8092" y="5166413"/>
            <a:ext cx="6000750" cy="676275"/>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308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8092" y="6025284"/>
            <a:ext cx="7162800" cy="647700"/>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896482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Uncertainty</a:t>
            </a:r>
            <a:endParaRPr lang="en-GB" dirty="0"/>
          </a:p>
        </p:txBody>
      </p:sp>
    </p:spTree>
    <p:extLst>
      <p:ext uri="{BB962C8B-B14F-4D97-AF65-F5344CB8AC3E}">
        <p14:creationId xmlns:p14="http://schemas.microsoft.com/office/powerpoint/2010/main" val="81046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944" y="923795"/>
            <a:ext cx="8229600" cy="4525963"/>
          </a:xfrm>
        </p:spPr>
        <p:txBody>
          <a:bodyPr/>
          <a:lstStyle/>
          <a:p>
            <a:pPr algn="ctr"/>
            <a:r>
              <a:rPr lang="en-GB" sz="4000" dirty="0" smtClean="0"/>
              <a:t>What are the big research questions in the next 5-10 years?</a:t>
            </a:r>
            <a:endParaRPr lang="en-GB" sz="4000" dirty="0"/>
          </a:p>
        </p:txBody>
      </p:sp>
      <p:pic>
        <p:nvPicPr>
          <p:cNvPr id="2050" name="Picture 2" descr="https://encrypted-tbn0.gstatic.com/images?q=tbn:ANd9GcSpNwoi4SQibQZdd9MUHGr6z-EPzPp6_sp8XaocmOP2bp6qOa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0601" y="2631264"/>
            <a:ext cx="1533525" cy="29813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88" y="5617200"/>
            <a:ext cx="8955312" cy="868605"/>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5340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44" y="2121"/>
            <a:ext cx="4815967" cy="2842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0743" y="1"/>
            <a:ext cx="4833257" cy="1390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0" y="2660644"/>
            <a:ext cx="9000000" cy="3745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3058"/>
          <a:stretch/>
        </p:blipFill>
        <p:spPr bwMode="auto">
          <a:xfrm>
            <a:off x="4281715" y="2041308"/>
            <a:ext cx="4870791"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1718148"/>
            <a:ext cx="4876799" cy="332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983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29"/>
                                        </p:tgtEl>
                                        <p:attrNameLst>
                                          <p:attrName>style.visibility</p:attrName>
                                        </p:attrNameLst>
                                      </p:cBhvr>
                                      <p:to>
                                        <p:strVal val="visible"/>
                                      </p:to>
                                    </p:set>
                                    <p:animEffect transition="in" filter="fade">
                                      <p:cBhvr>
                                        <p:cTn id="10" dur="500"/>
                                        <p:tgtEl>
                                          <p:spTgt spid="1029"/>
                                        </p:tgtEl>
                                      </p:cBhvr>
                                    </p:animEffect>
                                  </p:childTnLst>
                                </p:cTn>
                              </p:par>
                              <p:par>
                                <p:cTn id="11" presetID="10" presetClass="entr" presetSubtype="0" fill="hold" nodeType="withEffect">
                                  <p:stCondLst>
                                    <p:cond delay="0"/>
                                  </p:stCondLst>
                                  <p:childTnLst>
                                    <p:set>
                                      <p:cBhvr>
                                        <p:cTn id="12" dur="1" fill="hold">
                                          <p:stCondLst>
                                            <p:cond delay="0"/>
                                          </p:stCondLst>
                                        </p:cTn>
                                        <p:tgtEl>
                                          <p:spTgt spid="1030"/>
                                        </p:tgtEl>
                                        <p:attrNameLst>
                                          <p:attrName>style.visibility</p:attrName>
                                        </p:attrNameLst>
                                      </p:cBhvr>
                                      <p:to>
                                        <p:strVal val="visible"/>
                                      </p:to>
                                    </p:set>
                                    <p:animEffect transition="in" filter="fade">
                                      <p:cBhvr>
                                        <p:cTn id="13"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Drivers of uncertainty</a:t>
            </a:r>
            <a:endParaRPr lang="en-GB" dirty="0"/>
          </a:p>
        </p:txBody>
      </p:sp>
      <p:sp>
        <p:nvSpPr>
          <p:cNvPr id="3" name="Content Placeholder 2"/>
          <p:cNvSpPr>
            <a:spLocks noGrp="1"/>
          </p:cNvSpPr>
          <p:nvPr>
            <p:ph idx="1"/>
          </p:nvPr>
        </p:nvSpPr>
        <p:spPr/>
        <p:txBody>
          <a:bodyPr/>
          <a:lstStyle/>
          <a:p>
            <a:pPr marL="457200" indent="-457200">
              <a:buFont typeface="Arial" pitchFamily="34" charset="0"/>
              <a:buChar char="•"/>
            </a:pPr>
            <a:r>
              <a:rPr lang="en-GB" dirty="0" smtClean="0"/>
              <a:t>Variations in territorial emissions</a:t>
            </a:r>
          </a:p>
          <a:p>
            <a:pPr marL="1200150" lvl="1" indent="-457200">
              <a:buFont typeface="Arial" pitchFamily="34" charset="0"/>
              <a:buChar char="•"/>
            </a:pPr>
            <a:r>
              <a:rPr lang="en-GB" dirty="0" smtClean="0"/>
              <a:t>Controllable</a:t>
            </a:r>
          </a:p>
          <a:p>
            <a:pPr marL="1200150" lvl="1" indent="-457200">
              <a:buFont typeface="Arial" pitchFamily="34" charset="0"/>
              <a:buChar char="•"/>
            </a:pPr>
            <a:endParaRPr lang="en-GB" dirty="0" smtClean="0"/>
          </a:p>
          <a:p>
            <a:pPr marL="457200" indent="-457200">
              <a:buFont typeface="Arial" pitchFamily="34" charset="0"/>
              <a:buChar char="•"/>
            </a:pPr>
            <a:r>
              <a:rPr lang="en-GB" dirty="0" smtClean="0"/>
              <a:t>Variations in definitions</a:t>
            </a:r>
          </a:p>
          <a:p>
            <a:pPr marL="1200150" lvl="1" indent="-457200">
              <a:buFont typeface="Arial" pitchFamily="34" charset="0"/>
              <a:buChar char="•"/>
            </a:pPr>
            <a:r>
              <a:rPr lang="en-GB" dirty="0"/>
              <a:t>Controllable</a:t>
            </a:r>
          </a:p>
          <a:p>
            <a:pPr marL="1200150" lvl="1" indent="-457200">
              <a:buFont typeface="Arial" pitchFamily="34" charset="0"/>
              <a:buChar char="•"/>
            </a:pPr>
            <a:endParaRPr lang="en-GB" dirty="0" smtClean="0"/>
          </a:p>
          <a:p>
            <a:pPr marL="457200" indent="-457200">
              <a:buFont typeface="Arial" pitchFamily="34" charset="0"/>
              <a:buChar char="•"/>
            </a:pPr>
            <a:r>
              <a:rPr lang="en-GB" dirty="0" smtClean="0"/>
              <a:t>Variations in MRIO datasets</a:t>
            </a:r>
          </a:p>
          <a:p>
            <a:pPr marL="1200150" lvl="1" indent="-457200">
              <a:buFont typeface="Arial" pitchFamily="34" charset="0"/>
              <a:buChar char="•"/>
            </a:pPr>
            <a:r>
              <a:rPr lang="en-GB" dirty="0" smtClean="0"/>
              <a:t>How important is this?</a:t>
            </a:r>
          </a:p>
          <a:p>
            <a:pPr marL="457200" indent="-457200">
              <a:buFont typeface="Arial" pitchFamily="34" charset="0"/>
              <a:buChar char="•"/>
            </a:pPr>
            <a:endParaRPr lang="en-GB" dirty="0"/>
          </a:p>
          <a:p>
            <a:pPr marL="457200" indent="-457200">
              <a:buFont typeface="Arial" pitchFamily="34" charset="0"/>
              <a:buChar char="•"/>
            </a:pPr>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3225" y="5972175"/>
            <a:ext cx="6200775"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77297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“Naïve” comparisons</a:t>
            </a:r>
            <a:endParaRPr lang="en-GB" dirty="0"/>
          </a:p>
        </p:txBody>
      </p:sp>
      <p:sp>
        <p:nvSpPr>
          <p:cNvPr id="3" name="Content Placeholder 2"/>
          <p:cNvSpPr>
            <a:spLocks noGrp="1"/>
          </p:cNvSpPr>
          <p:nvPr>
            <p:ph idx="1"/>
          </p:nvPr>
        </p:nvSpPr>
        <p:spPr>
          <a:xfrm>
            <a:off x="457200" y="1600200"/>
            <a:ext cx="8686800" cy="4525963"/>
          </a:xfrm>
        </p:spPr>
        <p:txBody>
          <a:bodyPr/>
          <a:lstStyle/>
          <a:p>
            <a:endParaRPr lang="en-GB" dirty="0" smtClean="0"/>
          </a:p>
          <a:p>
            <a:pPr marL="1200150" lvl="1" indent="-457200">
              <a:buFont typeface="Arial" pitchFamily="34" charset="0"/>
              <a:buChar char="•"/>
            </a:pPr>
            <a:r>
              <a:rPr lang="en-GB" dirty="0" smtClean="0"/>
              <a:t>Peters et al 2011, </a:t>
            </a:r>
            <a:r>
              <a:rPr lang="en-GB" i="1" dirty="0" smtClean="0"/>
              <a:t>PNAS</a:t>
            </a:r>
          </a:p>
          <a:p>
            <a:pPr marL="1200150" lvl="1" indent="-457200">
              <a:buFont typeface="Arial" pitchFamily="34" charset="0"/>
              <a:buChar char="•"/>
            </a:pPr>
            <a:r>
              <a:rPr lang="en-GB" dirty="0" smtClean="0"/>
              <a:t>Peters et al 2012, </a:t>
            </a:r>
            <a:r>
              <a:rPr lang="en-GB" i="1" dirty="0" smtClean="0"/>
              <a:t>Nature Climate Change</a:t>
            </a:r>
            <a:endParaRPr lang="en-GB" dirty="0" smtClean="0"/>
          </a:p>
          <a:p>
            <a:pPr marL="1200150" lvl="1" indent="-457200">
              <a:buFont typeface="Arial" pitchFamily="34" charset="0"/>
              <a:buChar char="•"/>
            </a:pPr>
            <a:r>
              <a:rPr lang="en-GB" dirty="0" smtClean="0"/>
              <a:t>Peters et al 2013, </a:t>
            </a:r>
            <a:r>
              <a:rPr lang="en-GB" sz="2700" i="1" dirty="0" smtClean="0"/>
              <a:t>Earth Systems Science Data</a:t>
            </a:r>
            <a:endParaRPr lang="en-GB" sz="2700" dirty="0" smtClean="0"/>
          </a:p>
          <a:p>
            <a:pPr marL="1200150" lvl="1" indent="-457200">
              <a:buFont typeface="Arial" pitchFamily="34" charset="0"/>
              <a:buChar char="•"/>
            </a:pPr>
            <a:r>
              <a:rPr lang="en-GB" dirty="0" smtClean="0"/>
              <a:t>Lenzen et al 2012, </a:t>
            </a:r>
            <a:r>
              <a:rPr lang="en-GB" i="1" dirty="0" smtClean="0"/>
              <a:t>ES&amp;T</a:t>
            </a:r>
            <a:endParaRPr lang="en-GB" dirty="0" smtClean="0"/>
          </a:p>
          <a:p>
            <a:pPr marL="1200150" lvl="1" indent="-457200">
              <a:buFont typeface="Arial" pitchFamily="34" charset="0"/>
              <a:buChar char="•"/>
            </a:pPr>
            <a:r>
              <a:rPr lang="en-GB" dirty="0" smtClean="0"/>
              <a:t>Wiebe et al 2012, </a:t>
            </a:r>
            <a:r>
              <a:rPr lang="en-GB" i="1" dirty="0" smtClean="0"/>
              <a:t>ESR</a:t>
            </a:r>
            <a:endParaRPr lang="en-GB" dirty="0" smtClean="0"/>
          </a:p>
          <a:p>
            <a:pPr marL="1200150" lvl="1" indent="-457200">
              <a:buFont typeface="Arial" pitchFamily="34" charset="0"/>
              <a:buChar char="•"/>
            </a:pPr>
            <a:r>
              <a:rPr lang="en-GB" dirty="0" err="1" smtClean="0"/>
              <a:t>Boitier</a:t>
            </a:r>
            <a:r>
              <a:rPr lang="en-GB" dirty="0" smtClean="0"/>
              <a:t> 2012, </a:t>
            </a:r>
            <a:r>
              <a:rPr lang="en-GB" i="1" dirty="0" smtClean="0"/>
              <a:t>Final WIOD Conference</a:t>
            </a:r>
            <a:endParaRPr lang="en-GB" i="1"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11" y="2246065"/>
            <a:ext cx="1410811"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11" y="3300117"/>
            <a:ext cx="1386486"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411" y="4297070"/>
            <a:ext cx="1467342"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411" y="4820925"/>
            <a:ext cx="1492800"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5622" y="2843276"/>
            <a:ext cx="590550"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411" y="3830979"/>
            <a:ext cx="1475447" cy="3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411" y="2769026"/>
            <a:ext cx="1210909"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57134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0" y="804863"/>
            <a:ext cx="9285288" cy="605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143000"/>
          </a:xfrm>
        </p:spPr>
        <p:txBody>
          <a:bodyPr/>
          <a:lstStyle/>
          <a:p>
            <a:r>
              <a:rPr lang="en-GB" dirty="0" smtClean="0"/>
              <a:t>United Kingdom Territorial</a:t>
            </a:r>
            <a:endParaRPr lang="en-GB" dirty="0"/>
          </a:p>
        </p:txBody>
      </p:sp>
    </p:spTree>
    <p:extLst>
      <p:ext uri="{BB962C8B-B14F-4D97-AF65-F5344CB8AC3E}">
        <p14:creationId xmlns:p14="http://schemas.microsoft.com/office/powerpoint/2010/main" val="10711167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0" y="804863"/>
            <a:ext cx="9285288" cy="605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1678"/>
            <a:ext cx="9144000" cy="1143000"/>
          </a:xfrm>
        </p:spPr>
        <p:txBody>
          <a:bodyPr/>
          <a:lstStyle/>
          <a:p>
            <a:r>
              <a:rPr lang="en-GB" dirty="0" smtClean="0"/>
              <a:t>United Kingdom Consumption</a:t>
            </a:r>
            <a:endParaRPr lang="en-GB" dirty="0"/>
          </a:p>
        </p:txBody>
      </p:sp>
    </p:spTree>
    <p:extLst>
      <p:ext uri="{BB962C8B-B14F-4D97-AF65-F5344CB8AC3E}">
        <p14:creationId xmlns:p14="http://schemas.microsoft.com/office/powerpoint/2010/main" val="30948581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0" y="804863"/>
            <a:ext cx="9285288" cy="605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994" y="0"/>
            <a:ext cx="8229600" cy="1143000"/>
          </a:xfrm>
        </p:spPr>
        <p:txBody>
          <a:bodyPr/>
          <a:lstStyle/>
          <a:p>
            <a:r>
              <a:rPr lang="en-GB" dirty="0" smtClean="0"/>
              <a:t>United Kingdom Net Transfer</a:t>
            </a:r>
            <a:endParaRPr lang="en-GB" dirty="0"/>
          </a:p>
        </p:txBody>
      </p:sp>
    </p:spTree>
    <p:extLst>
      <p:ext uri="{BB962C8B-B14F-4D97-AF65-F5344CB8AC3E}">
        <p14:creationId xmlns:p14="http://schemas.microsoft.com/office/powerpoint/2010/main" val="10354780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96125"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9275" y="446087"/>
            <a:ext cx="3514725"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84333" y="1455546"/>
            <a:ext cx="3859667" cy="2516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Arrow 1"/>
          <p:cNvSpPr/>
          <p:nvPr/>
        </p:nvSpPr>
        <p:spPr>
          <a:xfrm>
            <a:off x="2351314" y="2147559"/>
            <a:ext cx="664934" cy="566057"/>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053"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b="21318"/>
          <a:stretch/>
        </p:blipFill>
        <p:spPr bwMode="auto">
          <a:xfrm>
            <a:off x="-1" y="4144783"/>
            <a:ext cx="3669155" cy="2713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9399" y="4137745"/>
            <a:ext cx="4525734" cy="2720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5772" y="1143229"/>
            <a:ext cx="4151085" cy="3001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5715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13177 1.56069E-6 L 0.2382 0.00023 " pathEditMode="relative" rAng="0" ptsTypes="AA">
                                      <p:cBhvr>
                                        <p:cTn id="6" dur="2000" fill="hold"/>
                                        <p:tgtEl>
                                          <p:spTgt spid="2"/>
                                        </p:tgtEl>
                                        <p:attrNameLst>
                                          <p:attrName>ppt_x</p:attrName>
                                          <p:attrName>ppt_y</p:attrName>
                                        </p:attrNameLst>
                                      </p:cBhvr>
                                      <p:rCtr x="5313" y="0"/>
                                    </p:animMotion>
                                  </p:childTnLst>
                                </p:cTn>
                              </p:par>
                              <p:par>
                                <p:cTn id="7" presetID="10" presetClass="entr" presetSubtype="0" fill="hold" nodeType="withEffect">
                                  <p:stCondLst>
                                    <p:cond delay="100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053"/>
                                        </p:tgtEl>
                                        <p:attrNameLst>
                                          <p:attrName>style.visibility</p:attrName>
                                        </p:attrNameLst>
                                      </p:cBhvr>
                                      <p:to>
                                        <p:strVal val="visible"/>
                                      </p:to>
                                    </p:set>
                                    <p:animEffect transition="in" filter="fade">
                                      <p:cBhvr>
                                        <p:cTn id="14" dur="500"/>
                                        <p:tgtEl>
                                          <p:spTgt spid="205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054"/>
                                        </p:tgtEl>
                                        <p:attrNameLst>
                                          <p:attrName>style.visibility</p:attrName>
                                        </p:attrNameLst>
                                      </p:cBhvr>
                                      <p:to>
                                        <p:strVal val="visible"/>
                                      </p:to>
                                    </p:set>
                                    <p:animEffect transition="in" filter="fade">
                                      <p:cBhvr>
                                        <p:cTn id="19"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Uncertainty</a:t>
            </a:r>
            <a:endParaRPr lang="en-GB" dirty="0"/>
          </a:p>
        </p:txBody>
      </p:sp>
      <p:sp>
        <p:nvSpPr>
          <p:cNvPr id="3" name="Content Placeholder 2"/>
          <p:cNvSpPr>
            <a:spLocks noGrp="1"/>
          </p:cNvSpPr>
          <p:nvPr>
            <p:ph idx="1"/>
          </p:nvPr>
        </p:nvSpPr>
        <p:spPr>
          <a:xfrm>
            <a:off x="457200" y="1600200"/>
            <a:ext cx="8686800" cy="4525963"/>
          </a:xfrm>
        </p:spPr>
        <p:txBody>
          <a:bodyPr/>
          <a:lstStyle/>
          <a:p>
            <a:r>
              <a:rPr lang="en-GB" dirty="0" smtClean="0"/>
              <a:t>Current uncertainty limits policy applications</a:t>
            </a:r>
          </a:p>
          <a:p>
            <a:pPr marL="457200" indent="-457200">
              <a:buFont typeface="Arial" pitchFamily="34" charset="0"/>
              <a:buChar char="•"/>
            </a:pPr>
            <a:endParaRPr lang="en-GB" dirty="0" smtClean="0"/>
          </a:p>
          <a:p>
            <a:pPr marL="457200" indent="-457200">
              <a:buFont typeface="Arial" pitchFamily="34" charset="0"/>
              <a:buChar char="•"/>
            </a:pPr>
            <a:endParaRPr lang="en-GB" dirty="0" smtClean="0"/>
          </a:p>
          <a:p>
            <a:r>
              <a:rPr lang="en-GB" dirty="0" smtClean="0"/>
              <a:t>Uncertainty </a:t>
            </a:r>
            <a:r>
              <a:rPr lang="en-GB" b="1" i="1" dirty="0" smtClean="0">
                <a:solidFill>
                  <a:srgbClr val="FF0000"/>
                </a:solidFill>
              </a:rPr>
              <a:t>must</a:t>
            </a:r>
            <a:r>
              <a:rPr lang="en-GB" dirty="0" smtClean="0">
                <a:solidFill>
                  <a:srgbClr val="FF0000"/>
                </a:solidFill>
              </a:rPr>
              <a:t> </a:t>
            </a:r>
            <a:r>
              <a:rPr lang="en-GB" dirty="0" smtClean="0"/>
              <a:t>go down...</a:t>
            </a:r>
          </a:p>
          <a:p>
            <a:pPr lvl="1" indent="0">
              <a:buNone/>
            </a:pPr>
            <a:r>
              <a:rPr lang="en-GB" dirty="0" smtClean="0"/>
              <a:t>...if we want to stay relevant</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038" y="5466691"/>
            <a:ext cx="9744075" cy="647700"/>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393" y="4467505"/>
            <a:ext cx="7505700" cy="647700"/>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2587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t>
            </a:r>
            <a:r>
              <a:rPr lang="en-GB" dirty="0" err="1" smtClean="0"/>
              <a:t>NExt</a:t>
            </a:r>
            <a:endParaRPr lang="en-GB" dirty="0"/>
          </a:p>
        </p:txBody>
      </p:sp>
    </p:spTree>
    <p:extLst>
      <p:ext uri="{BB962C8B-B14F-4D97-AF65-F5344CB8AC3E}">
        <p14:creationId xmlns:p14="http://schemas.microsoft.com/office/powerpoint/2010/main" val="33758117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Reduce uncertainties</a:t>
            </a:r>
            <a:endParaRPr lang="en-GB" dirty="0"/>
          </a:p>
        </p:txBody>
      </p:sp>
      <p:sp>
        <p:nvSpPr>
          <p:cNvPr id="3" name="Content Placeholder 2"/>
          <p:cNvSpPr>
            <a:spLocks noGrp="1"/>
          </p:cNvSpPr>
          <p:nvPr>
            <p:ph idx="1"/>
          </p:nvPr>
        </p:nvSpPr>
        <p:spPr/>
        <p:txBody>
          <a:bodyPr/>
          <a:lstStyle/>
          <a:p>
            <a:pPr marL="457200" indent="-457200">
              <a:buFont typeface="Arial" pitchFamily="34" charset="0"/>
              <a:buChar char="•"/>
            </a:pPr>
            <a:r>
              <a:rPr lang="en-GB" dirty="0" smtClean="0"/>
              <a:t>IO community driven</a:t>
            </a:r>
          </a:p>
          <a:p>
            <a:pPr marL="457200" indent="-457200">
              <a:buFont typeface="Arial" pitchFamily="34" charset="0"/>
              <a:buChar char="•"/>
            </a:pPr>
            <a:endParaRPr lang="en-GB" dirty="0"/>
          </a:p>
          <a:p>
            <a:pPr marL="457200" indent="-457200">
              <a:buFont typeface="Arial" pitchFamily="34" charset="0"/>
              <a:buChar char="•"/>
            </a:pPr>
            <a:r>
              <a:rPr lang="en-GB" dirty="0" smtClean="0"/>
              <a:t>Diversity in MRIO is important</a:t>
            </a:r>
          </a:p>
          <a:p>
            <a:pPr marL="457200" indent="-457200">
              <a:buFont typeface="Arial" pitchFamily="34" charset="0"/>
              <a:buChar char="•"/>
            </a:pPr>
            <a:endParaRPr lang="en-GB" dirty="0"/>
          </a:p>
          <a:p>
            <a:pPr marL="457200" indent="-457200">
              <a:buFont typeface="Arial" pitchFamily="34" charset="0"/>
              <a:buChar char="•"/>
            </a:pPr>
            <a:r>
              <a:rPr lang="en-GB" i="1" dirty="0" smtClean="0"/>
              <a:t>However</a:t>
            </a:r>
            <a:r>
              <a:rPr lang="en-GB" dirty="0" smtClean="0"/>
              <a:t>, must ensure consistency</a:t>
            </a:r>
          </a:p>
          <a:p>
            <a:pPr marL="1200150" lvl="1" indent="-457200">
              <a:buFont typeface="Arial" pitchFamily="34" charset="0"/>
              <a:buChar char="•"/>
            </a:pPr>
            <a:r>
              <a:rPr lang="en-GB" dirty="0" smtClean="0"/>
              <a:t>C.f., climate model intercomparisons</a:t>
            </a:r>
          </a:p>
          <a:p>
            <a:pPr marL="1200150" lvl="1" indent="-457200">
              <a:buFont typeface="Arial" pitchFamily="34" charset="0"/>
              <a:buChar char="•"/>
            </a:pPr>
            <a:r>
              <a:rPr lang="en-GB" dirty="0" smtClean="0"/>
              <a:t>Harmonise definitions, standard sectoral emission data sets, etc.</a:t>
            </a:r>
          </a:p>
          <a:p>
            <a:pPr marL="457200" indent="-457200">
              <a:buFont typeface="Arial" pitchFamily="34" charset="0"/>
              <a:buChar char="•"/>
            </a:pPr>
            <a:endParaRPr lang="en-GB" dirty="0"/>
          </a:p>
        </p:txBody>
      </p:sp>
    </p:spTree>
    <p:extLst>
      <p:ext uri="{BB962C8B-B14F-4D97-AF65-F5344CB8AC3E}">
        <p14:creationId xmlns:p14="http://schemas.microsoft.com/office/powerpoint/2010/main" val="13268784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Policy Problem</a:t>
            </a:r>
            <a:endParaRPr lang="en-GB" dirty="0"/>
          </a:p>
        </p:txBody>
      </p:sp>
    </p:spTree>
    <p:extLst>
      <p:ext uri="{BB962C8B-B14F-4D97-AF65-F5344CB8AC3E}">
        <p14:creationId xmlns:p14="http://schemas.microsoft.com/office/powerpoint/2010/main" val="20218308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6956"/>
            <a:ext cx="8229600" cy="1143000"/>
          </a:xfrm>
        </p:spPr>
        <p:txBody>
          <a:bodyPr/>
          <a:lstStyle/>
          <a:p>
            <a:r>
              <a:rPr lang="en-GB" dirty="0" smtClean="0"/>
              <a:t>Analyse policy instruments</a:t>
            </a:r>
            <a:endParaRPr lang="en-GB" dirty="0"/>
          </a:p>
        </p:txBody>
      </p:sp>
      <p:sp>
        <p:nvSpPr>
          <p:cNvPr id="3" name="Content Placeholder 2"/>
          <p:cNvSpPr>
            <a:spLocks noGrp="1"/>
          </p:cNvSpPr>
          <p:nvPr>
            <p:ph idx="1"/>
          </p:nvPr>
        </p:nvSpPr>
        <p:spPr>
          <a:xfrm>
            <a:off x="457200" y="1312102"/>
            <a:ext cx="8229600" cy="4525963"/>
          </a:xfrm>
        </p:spPr>
        <p:txBody>
          <a:bodyPr/>
          <a:lstStyle/>
          <a:p>
            <a:pPr marL="457200" indent="-457200">
              <a:buFont typeface="Arial" pitchFamily="34" charset="0"/>
              <a:buChar char="•"/>
            </a:pPr>
            <a:r>
              <a:rPr lang="en-GB" dirty="0" smtClean="0"/>
              <a:t>The IO community generally gives naïve policy suggestions, but no policy analysis</a:t>
            </a:r>
          </a:p>
          <a:p>
            <a:pPr marL="1200150" lvl="1" indent="-457200">
              <a:buFont typeface="Arial" pitchFamily="34" charset="0"/>
              <a:buChar char="•"/>
            </a:pPr>
            <a:r>
              <a:rPr lang="en-GB" dirty="0" smtClean="0"/>
              <a:t>Economically efficiency?</a:t>
            </a:r>
          </a:p>
          <a:p>
            <a:pPr marL="1200150" lvl="1" indent="-457200">
              <a:buFont typeface="Arial" pitchFamily="34" charset="0"/>
              <a:buChar char="•"/>
            </a:pPr>
            <a:r>
              <a:rPr lang="en-GB" dirty="0" smtClean="0"/>
              <a:t>Environmentally effective?</a:t>
            </a:r>
          </a:p>
          <a:p>
            <a:pPr marL="1200150" lvl="1" indent="-457200">
              <a:buFont typeface="Arial" pitchFamily="34" charset="0"/>
              <a:buChar char="•"/>
            </a:pPr>
            <a:r>
              <a:rPr lang="en-GB" dirty="0" smtClean="0"/>
              <a:t>Politically feasible?</a:t>
            </a:r>
          </a:p>
          <a:p>
            <a:pPr marL="457200" indent="-457200">
              <a:buFont typeface="Arial" pitchFamily="34" charset="0"/>
              <a:buChar char="•"/>
            </a:pPr>
            <a:endParaRPr lang="en-GB" dirty="0" smtClean="0"/>
          </a:p>
          <a:p>
            <a:pPr marL="457200" indent="-457200">
              <a:buFont typeface="Arial" pitchFamily="34" charset="0"/>
              <a:buChar char="•"/>
            </a:pPr>
            <a:r>
              <a:rPr lang="en-GB" dirty="0" smtClean="0"/>
              <a:t>Combine our ideas, tools, and knowledge with others (e.g., CGE)</a:t>
            </a:r>
          </a:p>
          <a:p>
            <a:endParaRPr lang="en-GB"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530" y="5432120"/>
            <a:ext cx="6238875" cy="666750"/>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530" y="6170895"/>
            <a:ext cx="7248525" cy="647700"/>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5898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par>
                                <p:cTn id="8" presetID="10" presetClass="entr" presetSubtype="0" fill="hold"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fade">
                                      <p:cBhvr>
                                        <p:cTn id="10"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145" y="0"/>
            <a:ext cx="8475785" cy="1143000"/>
          </a:xfrm>
        </p:spPr>
        <p:txBody>
          <a:bodyPr/>
          <a:lstStyle/>
          <a:p>
            <a:pPr algn="ctr"/>
            <a:r>
              <a:rPr lang="en-GB" dirty="0" smtClean="0"/>
              <a:t>Alternative Carbon Pricing (1) </a:t>
            </a:r>
            <a:endParaRPr lang="en-GB" dirty="0"/>
          </a:p>
        </p:txBody>
      </p:sp>
      <p:sp>
        <p:nvSpPr>
          <p:cNvPr id="3" name="Content Placeholder 2"/>
          <p:cNvSpPr>
            <a:spLocks noGrp="1"/>
          </p:cNvSpPr>
          <p:nvPr>
            <p:ph idx="1"/>
          </p:nvPr>
        </p:nvSpPr>
        <p:spPr>
          <a:xfrm>
            <a:off x="457200" y="1088571"/>
            <a:ext cx="8148181" cy="5236029"/>
          </a:xfrm>
        </p:spPr>
        <p:txBody>
          <a:bodyPr>
            <a:normAutofit lnSpcReduction="10000"/>
          </a:bodyPr>
          <a:lstStyle/>
          <a:p>
            <a:pPr marL="457200" indent="-457200">
              <a:buFont typeface="Arial" pitchFamily="34" charset="0"/>
              <a:buChar char="•"/>
            </a:pPr>
            <a:r>
              <a:rPr lang="en-GB" dirty="0" smtClean="0"/>
              <a:t>Can implement consumption with a Border Carbon Adjustment (BCA)</a:t>
            </a:r>
          </a:p>
          <a:p>
            <a:pPr marL="1200150" lvl="1" indent="-457200">
              <a:buFont typeface="Arial" pitchFamily="34" charset="0"/>
              <a:buChar char="•"/>
            </a:pPr>
            <a:r>
              <a:rPr lang="en-GB" dirty="0" smtClean="0"/>
              <a:t>Subsidise Exporters</a:t>
            </a:r>
          </a:p>
          <a:p>
            <a:pPr marL="1200150" lvl="1" indent="-457200">
              <a:buFont typeface="Arial" pitchFamily="34" charset="0"/>
              <a:buChar char="•"/>
            </a:pPr>
            <a:r>
              <a:rPr lang="en-GB" dirty="0" smtClean="0"/>
              <a:t>Include Importers</a:t>
            </a:r>
          </a:p>
          <a:p>
            <a:pPr marL="457200" indent="-457200">
              <a:buFont typeface="Arial" pitchFamily="34" charset="0"/>
              <a:buChar char="•"/>
            </a:pPr>
            <a:endParaRPr lang="en-GB" dirty="0" smtClean="0"/>
          </a:p>
          <a:p>
            <a:pPr marL="457200" indent="-457200">
              <a:buFont typeface="Arial" pitchFamily="34" charset="0"/>
              <a:buChar char="•"/>
            </a:pPr>
            <a:endParaRPr lang="en-GB" dirty="0"/>
          </a:p>
          <a:p>
            <a:pPr marL="457200" indent="-457200">
              <a:buFont typeface="Arial" pitchFamily="34" charset="0"/>
              <a:buChar char="•"/>
            </a:pPr>
            <a:endParaRPr lang="en-GB" dirty="0" smtClean="0"/>
          </a:p>
          <a:p>
            <a:pPr marL="457200" indent="-457200">
              <a:buFont typeface="Arial" pitchFamily="34" charset="0"/>
              <a:buChar char="•"/>
            </a:pPr>
            <a:r>
              <a:rPr lang="en-GB" dirty="0" smtClean="0"/>
              <a:t>Cross cutting issues</a:t>
            </a:r>
          </a:p>
          <a:p>
            <a:pPr marL="1200150" lvl="1" indent="-457200">
              <a:buFont typeface="Arial" pitchFamily="34" charset="0"/>
              <a:buChar char="•"/>
            </a:pPr>
            <a:r>
              <a:rPr lang="en-GB" dirty="0"/>
              <a:t>Consumption- or policy-induced leakage</a:t>
            </a:r>
          </a:p>
          <a:p>
            <a:pPr marL="1200150" lvl="1" indent="-457200">
              <a:buFont typeface="Arial" pitchFamily="34" charset="0"/>
              <a:buChar char="•"/>
            </a:pPr>
            <a:r>
              <a:rPr lang="en-GB" dirty="0" smtClean="0"/>
              <a:t>Strategic or environmental implementation</a:t>
            </a:r>
          </a:p>
          <a:p>
            <a:pPr marL="1200150" lvl="1" indent="-457200">
              <a:buFont typeface="Arial" pitchFamily="34" charset="0"/>
              <a:buChar char="•"/>
            </a:pPr>
            <a:r>
              <a:rPr lang="en-GB" dirty="0" smtClean="0"/>
              <a:t>Legal and technical issues</a:t>
            </a:r>
          </a:p>
        </p:txBody>
      </p:sp>
      <p:cxnSp>
        <p:nvCxnSpPr>
          <p:cNvPr id="35" name="Straight Connector 34"/>
          <p:cNvCxnSpPr/>
          <p:nvPr/>
        </p:nvCxnSpPr>
        <p:spPr>
          <a:xfrm>
            <a:off x="6190296" y="3242551"/>
            <a:ext cx="0" cy="110454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7854170" y="3253883"/>
            <a:ext cx="18096" cy="979914"/>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37" name="Rectangle 36"/>
          <p:cNvSpPr/>
          <p:nvPr/>
        </p:nvSpPr>
        <p:spPr>
          <a:xfrm>
            <a:off x="5352096" y="2708400"/>
            <a:ext cx="2514600" cy="540000"/>
          </a:xfrm>
          <a:prstGeom prst="rect">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p:cNvSpPr txBox="1"/>
          <p:nvPr/>
        </p:nvSpPr>
        <p:spPr>
          <a:xfrm>
            <a:off x="5544337" y="2078846"/>
            <a:ext cx="2133600" cy="553998"/>
          </a:xfrm>
          <a:prstGeom prst="rect">
            <a:avLst/>
          </a:prstGeom>
          <a:noFill/>
        </p:spPr>
        <p:txBody>
          <a:bodyPr wrap="square" rtlCol="0">
            <a:spAutoFit/>
          </a:bodyPr>
          <a:lstStyle/>
          <a:p>
            <a:pPr algn="ctr"/>
            <a:r>
              <a:rPr lang="nb-NO" sz="3000" dirty="0" smtClean="0"/>
              <a:t>Production</a:t>
            </a:r>
            <a:endParaRPr lang="en-GB" sz="3000" dirty="0"/>
          </a:p>
        </p:txBody>
      </p:sp>
      <p:sp>
        <p:nvSpPr>
          <p:cNvPr id="39" name="TextBox 38"/>
          <p:cNvSpPr txBox="1"/>
          <p:nvPr/>
        </p:nvSpPr>
        <p:spPr>
          <a:xfrm>
            <a:off x="5352096" y="2708400"/>
            <a:ext cx="838200" cy="540000"/>
          </a:xfrm>
          <a:prstGeom prst="rect">
            <a:avLst/>
          </a:prstGeom>
          <a:solidFill>
            <a:schemeClr val="bg1"/>
          </a:solidFill>
          <a:ln>
            <a:solidFill>
              <a:schemeClr val="tx2"/>
            </a:solidFill>
          </a:ln>
        </p:spPr>
        <p:txBody>
          <a:bodyPr wrap="square" rtlCol="0">
            <a:noAutofit/>
          </a:bodyPr>
          <a:lstStyle/>
          <a:p>
            <a:pPr algn="ctr"/>
            <a:r>
              <a:rPr lang="en-GB" sz="3000" dirty="0" err="1" smtClean="0"/>
              <a:t>Exp</a:t>
            </a:r>
            <a:endParaRPr lang="en-GB" sz="3000" dirty="0"/>
          </a:p>
        </p:txBody>
      </p:sp>
      <p:sp>
        <p:nvSpPr>
          <p:cNvPr id="40" name="TextBox 39"/>
          <p:cNvSpPr txBox="1"/>
          <p:nvPr/>
        </p:nvSpPr>
        <p:spPr>
          <a:xfrm>
            <a:off x="7872266" y="2708400"/>
            <a:ext cx="1143000" cy="540000"/>
          </a:xfrm>
          <a:prstGeom prst="rect">
            <a:avLst/>
          </a:prstGeom>
          <a:solidFill>
            <a:srgbClr val="FF0000"/>
          </a:solidFill>
          <a:ln w="9525">
            <a:solidFill>
              <a:srgbClr val="FF0000"/>
            </a:solidFill>
          </a:ln>
        </p:spPr>
        <p:txBody>
          <a:bodyPr wrap="square" rtlCol="0">
            <a:noAutofit/>
          </a:bodyPr>
          <a:lstStyle/>
          <a:p>
            <a:pPr algn="ctr"/>
            <a:r>
              <a:rPr lang="en-GB" sz="3000" dirty="0" smtClean="0"/>
              <a:t>Imp</a:t>
            </a:r>
            <a:endParaRPr lang="en-GB" sz="3000" dirty="0"/>
          </a:p>
        </p:txBody>
      </p:sp>
      <p:sp>
        <p:nvSpPr>
          <p:cNvPr id="41" name="Down Arrow 40"/>
          <p:cNvSpPr/>
          <p:nvPr/>
        </p:nvSpPr>
        <p:spPr>
          <a:xfrm>
            <a:off x="7445859" y="3369412"/>
            <a:ext cx="381000" cy="3048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p:nvPr/>
        </p:nvSpPr>
        <p:spPr>
          <a:xfrm>
            <a:off x="6208681" y="3807095"/>
            <a:ext cx="2819400" cy="540000"/>
          </a:xfrm>
          <a:prstGeom prst="rect">
            <a:avLst/>
          </a:prstGeom>
          <a:solidFill>
            <a:srgbClr val="92D050"/>
          </a:soli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6461926" y="3807095"/>
            <a:ext cx="2348866" cy="553998"/>
          </a:xfrm>
          <a:prstGeom prst="rect">
            <a:avLst/>
          </a:prstGeom>
          <a:noFill/>
        </p:spPr>
        <p:txBody>
          <a:bodyPr wrap="square" rtlCol="0">
            <a:spAutoFit/>
          </a:bodyPr>
          <a:lstStyle/>
          <a:p>
            <a:pPr algn="ctr"/>
            <a:r>
              <a:rPr lang="en-GB" sz="3000" dirty="0" smtClean="0"/>
              <a:t>Consumption</a:t>
            </a:r>
            <a:endParaRPr lang="en-GB" sz="3000" dirty="0"/>
          </a:p>
        </p:txBody>
      </p:sp>
      <p:cxnSp>
        <p:nvCxnSpPr>
          <p:cNvPr id="44" name="Straight Connector 43"/>
          <p:cNvCxnSpPr/>
          <p:nvPr/>
        </p:nvCxnSpPr>
        <p:spPr>
          <a:xfrm>
            <a:off x="9015266" y="3260926"/>
            <a:ext cx="12815" cy="108616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5" name="Left Brace 44"/>
          <p:cNvSpPr/>
          <p:nvPr/>
        </p:nvSpPr>
        <p:spPr>
          <a:xfrm rot="5400000">
            <a:off x="6498464" y="1354954"/>
            <a:ext cx="207080" cy="2499816"/>
          </a:xfrm>
          <a:prstGeom prst="leftBrace">
            <a:avLst>
              <a:gd name="adj1" fmla="val 56159"/>
              <a:gd name="adj2" fmla="val 50000"/>
            </a:avLst>
          </a:prstGeom>
          <a:noFill/>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47" name="TextBox 46"/>
          <p:cNvSpPr txBox="1"/>
          <p:nvPr/>
        </p:nvSpPr>
        <p:spPr>
          <a:xfrm>
            <a:off x="6208681" y="2708402"/>
            <a:ext cx="1663585" cy="540000"/>
          </a:xfrm>
          <a:prstGeom prst="rect">
            <a:avLst/>
          </a:prstGeom>
          <a:noFill/>
          <a:ln>
            <a:noFill/>
          </a:ln>
        </p:spPr>
        <p:txBody>
          <a:bodyPr wrap="square" rtlCol="0">
            <a:noAutofit/>
          </a:bodyPr>
          <a:lstStyle/>
          <a:p>
            <a:pPr algn="ctr"/>
            <a:r>
              <a:rPr lang="en-GB" sz="3000" dirty="0" smtClean="0"/>
              <a:t>Domestic</a:t>
            </a:r>
            <a:endParaRPr lang="en-GB" sz="3000" dirty="0"/>
          </a:p>
        </p:txBody>
      </p:sp>
    </p:spTree>
    <p:extLst>
      <p:ext uri="{BB962C8B-B14F-4D97-AF65-F5344CB8AC3E}">
        <p14:creationId xmlns:p14="http://schemas.microsoft.com/office/powerpoint/2010/main" val="97227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50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500"/>
                                        <p:tgtEl>
                                          <p:spTgt spid="47"/>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41"/>
                                        </p:tgtEl>
                                        <p:attrNameLst>
                                          <p:attrName>style.visibility</p:attrName>
                                        </p:attrNameLst>
                                      </p:cBhvr>
                                      <p:to>
                                        <p:strVal val="visible"/>
                                      </p:to>
                                    </p:set>
                                    <p:anim calcmode="lin" valueType="num">
                                      <p:cBhvr>
                                        <p:cTn id="30" dur="500" fill="hold"/>
                                        <p:tgtEl>
                                          <p:spTgt spid="41"/>
                                        </p:tgtEl>
                                        <p:attrNameLst>
                                          <p:attrName>ppt_w</p:attrName>
                                        </p:attrNameLst>
                                      </p:cBhvr>
                                      <p:tavLst>
                                        <p:tav tm="0">
                                          <p:val>
                                            <p:fltVal val="0"/>
                                          </p:val>
                                        </p:tav>
                                        <p:tav tm="100000">
                                          <p:val>
                                            <p:strVal val="#ppt_w"/>
                                          </p:val>
                                        </p:tav>
                                      </p:tavLst>
                                    </p:anim>
                                    <p:anim calcmode="lin" valueType="num">
                                      <p:cBhvr>
                                        <p:cTn id="31" dur="500" fill="hold"/>
                                        <p:tgtEl>
                                          <p:spTgt spid="41"/>
                                        </p:tgtEl>
                                        <p:attrNameLst>
                                          <p:attrName>ppt_h</p:attrName>
                                        </p:attrNameLst>
                                      </p:cBhvr>
                                      <p:tavLst>
                                        <p:tav tm="0">
                                          <p:val>
                                            <p:fltVal val="0"/>
                                          </p:val>
                                        </p:tav>
                                        <p:tav tm="100000">
                                          <p:val>
                                            <p:strVal val="#ppt_h"/>
                                          </p:val>
                                        </p:tav>
                                      </p:tavLst>
                                    </p:anim>
                                    <p:animEffect transition="in" filter="fade">
                                      <p:cBhvr>
                                        <p:cTn id="32" dur="500"/>
                                        <p:tgtEl>
                                          <p:spTgt spid="41"/>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fade">
                                      <p:cBhvr>
                                        <p:cTn id="36" dur="500"/>
                                        <p:tgtEl>
                                          <p:spTgt spid="4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500"/>
                                        <p:tgtEl>
                                          <p:spTgt spid="42"/>
                                        </p:tgtEl>
                                      </p:cBhvr>
                                    </p:animEffect>
                                  </p:childTnLst>
                                </p:cTn>
                              </p:par>
                              <p:par>
                                <p:cTn id="40" presetID="10" presetClass="entr" presetSubtype="0" fill="hold" nodeType="with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fade">
                                      <p:cBhvr>
                                        <p:cTn id="42" dur="500"/>
                                        <p:tgtEl>
                                          <p:spTgt spid="44"/>
                                        </p:tgtEl>
                                      </p:cBhvr>
                                    </p:animEffect>
                                  </p:childTnLst>
                                </p:cTn>
                              </p:par>
                              <p:par>
                                <p:cTn id="43" presetID="10"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childTnLst>
                                </p:cTn>
                              </p:par>
                              <p:par>
                                <p:cTn id="46" presetID="10" presetClass="entr" presetSubtype="0" fill="hold"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500"/>
                                        <p:tgtEl>
                                          <p:spTgt spid="3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Effect transition="in" filter="fade">
                                      <p:cBhvr>
                                        <p:cTn id="53" dur="500"/>
                                        <p:tgtEl>
                                          <p:spTgt spid="3">
                                            <p:txEl>
                                              <p:pRg st="6" end="6"/>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500"/>
                                        <p:tgtEl>
                                          <p:spTgt spid="3">
                                            <p:txEl>
                                              <p:pRg st="8" end="8"/>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animEffect transition="in" filter="fade">
                                      <p:cBhvr>
                                        <p:cTn id="59" dur="500"/>
                                        <p:tgtEl>
                                          <p:spTgt spid="3">
                                            <p:txEl>
                                              <p:pRg st="7" end="7"/>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3">
                                            <p:txEl>
                                              <p:pRg st="9" end="9"/>
                                            </p:txEl>
                                          </p:spTgt>
                                        </p:tgtEl>
                                        <p:attrNameLst>
                                          <p:attrName>style.visibility</p:attrName>
                                        </p:attrNameLst>
                                      </p:cBhvr>
                                      <p:to>
                                        <p:strVal val="visible"/>
                                      </p:to>
                                    </p:set>
                                    <p:animEffect transition="in" filter="fade">
                                      <p:cBhvr>
                                        <p:cTn id="6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P spid="39" grpId="0" animBg="1"/>
      <p:bldP spid="40" grpId="0" animBg="1"/>
      <p:bldP spid="41" grpId="0" animBg="1"/>
      <p:bldP spid="42" grpId="0" animBg="1"/>
      <p:bldP spid="43" grpId="0"/>
      <p:bldP spid="45" grpId="0" animBg="1"/>
      <p:bldP spid="4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145" y="0"/>
            <a:ext cx="8475785" cy="1143000"/>
          </a:xfrm>
        </p:spPr>
        <p:txBody>
          <a:bodyPr/>
          <a:lstStyle/>
          <a:p>
            <a:pPr algn="ctr"/>
            <a:r>
              <a:rPr lang="en-GB" dirty="0" smtClean="0"/>
              <a:t>Alternative Carbon Pricing (2)</a:t>
            </a:r>
            <a:endParaRPr lang="en-GB" dirty="0"/>
          </a:p>
        </p:txBody>
      </p:sp>
      <p:sp>
        <p:nvSpPr>
          <p:cNvPr id="3" name="Content Placeholder 2"/>
          <p:cNvSpPr>
            <a:spLocks noGrp="1"/>
          </p:cNvSpPr>
          <p:nvPr>
            <p:ph idx="1"/>
          </p:nvPr>
        </p:nvSpPr>
        <p:spPr>
          <a:xfrm>
            <a:off x="457200" y="1371600"/>
            <a:ext cx="8389620" cy="4953000"/>
          </a:xfrm>
        </p:spPr>
        <p:txBody>
          <a:bodyPr>
            <a:normAutofit/>
          </a:bodyPr>
          <a:lstStyle/>
          <a:p>
            <a:pPr marL="457200" indent="-457200">
              <a:buFont typeface="Arial" pitchFamily="34" charset="0"/>
              <a:buChar char="•"/>
            </a:pPr>
            <a:r>
              <a:rPr lang="en-GB" dirty="0" smtClean="0"/>
              <a:t>Carbon Added Taxation</a:t>
            </a:r>
          </a:p>
          <a:p>
            <a:pPr lvl="1"/>
            <a:r>
              <a:rPr lang="en-GB" dirty="0" smtClean="0"/>
              <a:t>Carbon price at the consumer (not producer)</a:t>
            </a:r>
          </a:p>
          <a:p>
            <a:pPr lvl="1"/>
            <a:r>
              <a:rPr lang="en-GB" dirty="0" smtClean="0"/>
              <a:t>Value Added Tax (VAT)</a:t>
            </a:r>
          </a:p>
          <a:p>
            <a:pPr lvl="2"/>
            <a:r>
              <a:rPr lang="en-GB" dirty="0" smtClean="0"/>
              <a:t>Includes imports, removes exports</a:t>
            </a:r>
          </a:p>
          <a:p>
            <a:pPr lvl="1"/>
            <a:r>
              <a:rPr lang="en-GB" dirty="0" smtClean="0"/>
              <a:t>Base carbon pricing on VAT systems</a:t>
            </a:r>
          </a:p>
          <a:p>
            <a:pPr lvl="1"/>
            <a:endParaRPr lang="en-GB" dirty="0"/>
          </a:p>
          <a:p>
            <a:pPr marL="457200" indent="-457200">
              <a:buFont typeface="Arial" pitchFamily="34" charset="0"/>
              <a:buChar char="•"/>
            </a:pPr>
            <a:r>
              <a:rPr lang="en-GB" dirty="0" smtClean="0"/>
              <a:t>Opportunity for the IO community?</a:t>
            </a:r>
          </a:p>
          <a:p>
            <a:pPr lvl="1"/>
            <a:endParaRPr lang="en-GB" dirty="0" smtClean="0"/>
          </a:p>
        </p:txBody>
      </p:sp>
    </p:spTree>
    <p:extLst>
      <p:ext uri="{BB962C8B-B14F-4D97-AF65-F5344CB8AC3E}">
        <p14:creationId xmlns:p14="http://schemas.microsoft.com/office/powerpoint/2010/main" val="5476875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0118" y="938237"/>
            <a:ext cx="3992715" cy="560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775594" y="1252685"/>
            <a:ext cx="1752600" cy="1200329"/>
          </a:xfrm>
          <a:prstGeom prst="rect">
            <a:avLst/>
          </a:prstGeom>
          <a:solidFill>
            <a:schemeClr val="bg1">
              <a:lumMod val="95000"/>
            </a:schemeClr>
          </a:solidFill>
          <a:ln>
            <a:solidFill>
              <a:schemeClr val="tx1"/>
            </a:solidFill>
          </a:ln>
        </p:spPr>
        <p:txBody>
          <a:bodyPr wrap="square" rtlCol="0">
            <a:spAutoFit/>
          </a:bodyPr>
          <a:lstStyle/>
          <a:p>
            <a:pPr algn="ctr"/>
            <a:r>
              <a:rPr lang="en-GB" sz="2400" dirty="0" smtClean="0"/>
              <a:t>Extraction to Production</a:t>
            </a:r>
            <a:endParaRPr lang="en-GB" sz="2400" dirty="0"/>
          </a:p>
        </p:txBody>
      </p:sp>
      <p:sp>
        <p:nvSpPr>
          <p:cNvPr id="8" name="TextBox 7"/>
          <p:cNvSpPr txBox="1"/>
          <p:nvPr/>
        </p:nvSpPr>
        <p:spPr>
          <a:xfrm>
            <a:off x="5775594" y="3176556"/>
            <a:ext cx="1840230" cy="1200329"/>
          </a:xfrm>
          <a:prstGeom prst="rect">
            <a:avLst/>
          </a:prstGeom>
          <a:solidFill>
            <a:schemeClr val="bg1">
              <a:lumMod val="95000"/>
            </a:schemeClr>
          </a:solidFill>
          <a:ln>
            <a:solidFill>
              <a:schemeClr val="tx1"/>
            </a:solidFill>
          </a:ln>
        </p:spPr>
        <p:txBody>
          <a:bodyPr wrap="square" rtlCol="0">
            <a:spAutoFit/>
          </a:bodyPr>
          <a:lstStyle/>
          <a:p>
            <a:pPr algn="ctr"/>
            <a:r>
              <a:rPr lang="en-GB" sz="2400" dirty="0" smtClean="0"/>
              <a:t>Production to Consumption</a:t>
            </a:r>
            <a:endParaRPr lang="en-GB" sz="2400" dirty="0"/>
          </a:p>
        </p:txBody>
      </p:sp>
      <p:sp>
        <p:nvSpPr>
          <p:cNvPr id="9" name="TextBox 8"/>
          <p:cNvSpPr txBox="1"/>
          <p:nvPr/>
        </p:nvSpPr>
        <p:spPr>
          <a:xfrm>
            <a:off x="5775594" y="4879052"/>
            <a:ext cx="1840230" cy="1200329"/>
          </a:xfrm>
          <a:prstGeom prst="rect">
            <a:avLst/>
          </a:prstGeom>
          <a:solidFill>
            <a:schemeClr val="bg1">
              <a:lumMod val="95000"/>
            </a:schemeClr>
          </a:solidFill>
          <a:ln>
            <a:solidFill>
              <a:schemeClr val="tx1"/>
            </a:solidFill>
          </a:ln>
        </p:spPr>
        <p:txBody>
          <a:bodyPr wrap="square" rtlCol="0">
            <a:spAutoFit/>
          </a:bodyPr>
          <a:lstStyle/>
          <a:p>
            <a:pPr algn="ctr"/>
            <a:r>
              <a:rPr lang="en-GB" sz="2400" dirty="0" smtClean="0"/>
              <a:t>Extraction </a:t>
            </a:r>
          </a:p>
          <a:p>
            <a:pPr algn="ctr"/>
            <a:r>
              <a:rPr lang="en-GB" sz="2400" dirty="0" smtClean="0"/>
              <a:t>to Consumption</a:t>
            </a:r>
            <a:endParaRPr lang="en-GB"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7677" y="6233893"/>
            <a:ext cx="4246323" cy="605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a:xfrm>
            <a:off x="457200" y="24118"/>
            <a:ext cx="8229600" cy="1143000"/>
          </a:xfrm>
        </p:spPr>
        <p:txBody>
          <a:bodyPr/>
          <a:lstStyle/>
          <a:p>
            <a:r>
              <a:rPr lang="en-GB" dirty="0" smtClean="0"/>
              <a:t>Supply Side Policies</a:t>
            </a:r>
            <a:endParaRPr lang="en-GB"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8408757" y="6107883"/>
            <a:ext cx="320438" cy="1179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15969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Scenarios</a:t>
            </a:r>
            <a:endParaRPr lang="en-GB" dirty="0"/>
          </a:p>
        </p:txBody>
      </p:sp>
      <p:sp>
        <p:nvSpPr>
          <p:cNvPr id="3" name="Content Placeholder 2"/>
          <p:cNvSpPr>
            <a:spLocks noGrp="1"/>
          </p:cNvSpPr>
          <p:nvPr>
            <p:ph idx="1"/>
          </p:nvPr>
        </p:nvSpPr>
        <p:spPr>
          <a:xfrm>
            <a:off x="457200" y="1437362"/>
            <a:ext cx="8229600" cy="4525963"/>
          </a:xfrm>
        </p:spPr>
        <p:txBody>
          <a:bodyPr/>
          <a:lstStyle/>
          <a:p>
            <a:pPr marL="457200" indent="-457200">
              <a:buFont typeface="Arial" pitchFamily="34" charset="0"/>
              <a:buChar char="•"/>
            </a:pPr>
            <a:r>
              <a:rPr lang="en-GB" dirty="0" smtClean="0"/>
              <a:t>“Imported” emissions may dominate</a:t>
            </a:r>
          </a:p>
          <a:p>
            <a:pPr marL="457200" indent="-457200">
              <a:buFont typeface="Arial" pitchFamily="34" charset="0"/>
              <a:buChar char="•"/>
            </a:pPr>
            <a:r>
              <a:rPr lang="en-GB" dirty="0" smtClean="0"/>
              <a:t>We are good at the past, the future?</a:t>
            </a:r>
          </a:p>
          <a:p>
            <a:pPr marL="457200" indent="-457200">
              <a:buFont typeface="Arial" pitchFamily="34" charset="0"/>
              <a:buChar char="•"/>
            </a:pPr>
            <a:r>
              <a:rPr lang="en-GB" dirty="0" smtClean="0"/>
              <a:t>Alternative approaches to scenarios?</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17213"/>
            <a:ext cx="9144000" cy="3340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1210" y="5850445"/>
            <a:ext cx="2307771" cy="663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Left Brace 5"/>
          <p:cNvSpPr/>
          <p:nvPr/>
        </p:nvSpPr>
        <p:spPr>
          <a:xfrm rot="10800000">
            <a:off x="6808041" y="5187607"/>
            <a:ext cx="339486" cy="1249908"/>
          </a:xfrm>
          <a:prstGeom prst="leftBrace">
            <a:avLst>
              <a:gd name="adj1" fmla="val 56159"/>
              <a:gd name="adj2" fmla="val 50000"/>
            </a:avLst>
          </a:prstGeom>
          <a:noFill/>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Left Brace 6"/>
          <p:cNvSpPr/>
          <p:nvPr/>
        </p:nvSpPr>
        <p:spPr>
          <a:xfrm rot="10800000">
            <a:off x="6835181" y="6437515"/>
            <a:ext cx="339486" cy="152399"/>
          </a:xfrm>
          <a:prstGeom prst="leftBrace">
            <a:avLst>
              <a:gd name="adj1" fmla="val 56159"/>
              <a:gd name="adj2" fmla="val 50000"/>
            </a:avLst>
          </a:prstGeom>
          <a:noFill/>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 name="TextBox 7"/>
          <p:cNvSpPr txBox="1"/>
          <p:nvPr/>
        </p:nvSpPr>
        <p:spPr>
          <a:xfrm>
            <a:off x="7174667" y="6243715"/>
            <a:ext cx="1663585" cy="540000"/>
          </a:xfrm>
          <a:prstGeom prst="rect">
            <a:avLst/>
          </a:prstGeom>
          <a:noFill/>
          <a:ln>
            <a:noFill/>
          </a:ln>
        </p:spPr>
        <p:txBody>
          <a:bodyPr wrap="square" rtlCol="0">
            <a:noAutofit/>
          </a:bodyPr>
          <a:lstStyle/>
          <a:p>
            <a:r>
              <a:rPr lang="en-GB" sz="3000" dirty="0" smtClean="0"/>
              <a:t>Domestic</a:t>
            </a:r>
            <a:endParaRPr lang="en-GB" sz="3000" dirty="0"/>
          </a:p>
        </p:txBody>
      </p:sp>
      <p:sp>
        <p:nvSpPr>
          <p:cNvPr id="9" name="TextBox 8"/>
          <p:cNvSpPr txBox="1"/>
          <p:nvPr/>
        </p:nvSpPr>
        <p:spPr>
          <a:xfrm>
            <a:off x="7174667" y="5542561"/>
            <a:ext cx="1663585" cy="540000"/>
          </a:xfrm>
          <a:prstGeom prst="rect">
            <a:avLst/>
          </a:prstGeom>
          <a:noFill/>
          <a:ln>
            <a:noFill/>
          </a:ln>
        </p:spPr>
        <p:txBody>
          <a:bodyPr wrap="square" rtlCol="0">
            <a:noAutofit/>
          </a:bodyPr>
          <a:lstStyle/>
          <a:p>
            <a:r>
              <a:rPr lang="en-GB" sz="3000" dirty="0" smtClean="0"/>
              <a:t>Import</a:t>
            </a:r>
            <a:endParaRPr lang="en-GB" sz="3000" dirty="0"/>
          </a:p>
        </p:txBody>
      </p:sp>
    </p:spTree>
    <p:extLst>
      <p:ext uri="{BB962C8B-B14F-4D97-AF65-F5344CB8AC3E}">
        <p14:creationId xmlns:p14="http://schemas.microsoft.com/office/powerpoint/2010/main" val="40353958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Sessions: Scenarios</a:t>
            </a:r>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113" y="1716986"/>
            <a:ext cx="8911771" cy="877467"/>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01" y="2854766"/>
            <a:ext cx="8944883" cy="977482"/>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76979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International trade</a:t>
            </a:r>
            <a:endParaRPr lang="en-GB" dirty="0"/>
          </a:p>
        </p:txBody>
      </p:sp>
      <p:sp>
        <p:nvSpPr>
          <p:cNvPr id="3" name="Content Placeholder 2"/>
          <p:cNvSpPr>
            <a:spLocks noGrp="1"/>
          </p:cNvSpPr>
          <p:nvPr>
            <p:ph idx="1"/>
          </p:nvPr>
        </p:nvSpPr>
        <p:spPr>
          <a:xfrm>
            <a:off x="457200" y="1600200"/>
            <a:ext cx="8686800" cy="4525963"/>
          </a:xfrm>
        </p:spPr>
        <p:txBody>
          <a:bodyPr/>
          <a:lstStyle/>
          <a:p>
            <a:pPr marL="457200" indent="-457200">
              <a:buFont typeface="Arial" pitchFamily="34" charset="0"/>
              <a:buChar char="•"/>
            </a:pPr>
            <a:r>
              <a:rPr lang="en-GB" dirty="0" smtClean="0"/>
              <a:t>Modelling consumption-based emissions</a:t>
            </a:r>
          </a:p>
          <a:p>
            <a:pPr marL="1257300" lvl="1" indent="-514350">
              <a:buFont typeface="+mj-lt"/>
              <a:buAutoNum type="arabicPeriod"/>
            </a:pPr>
            <a:r>
              <a:rPr lang="en-GB" dirty="0" smtClean="0"/>
              <a:t>Consumption</a:t>
            </a:r>
          </a:p>
          <a:p>
            <a:pPr marL="1257300" lvl="1" indent="-514350">
              <a:buFont typeface="+mj-lt"/>
              <a:buAutoNum type="arabicPeriod"/>
            </a:pPr>
            <a:r>
              <a:rPr lang="en-GB" dirty="0" smtClean="0"/>
              <a:t>Production systems (technologies)</a:t>
            </a:r>
          </a:p>
          <a:p>
            <a:pPr marL="1257300" lvl="1" indent="-514350">
              <a:buFont typeface="+mj-lt"/>
              <a:buAutoNum type="arabicPeriod"/>
            </a:pPr>
            <a:r>
              <a:rPr lang="en-GB" dirty="0" smtClean="0"/>
              <a:t>International trade</a:t>
            </a:r>
          </a:p>
          <a:p>
            <a:pPr marL="457200" indent="-457200">
              <a:buFont typeface="Arial" pitchFamily="34" charset="0"/>
              <a:buChar char="•"/>
            </a:pPr>
            <a:endParaRPr lang="en-GB" dirty="0"/>
          </a:p>
          <a:p>
            <a:pPr marL="457200" indent="-457200">
              <a:buFont typeface="Arial" pitchFamily="34" charset="0"/>
              <a:buChar char="•"/>
            </a:pPr>
            <a:r>
              <a:rPr lang="en-GB" dirty="0" smtClean="0"/>
              <a:t>We </a:t>
            </a:r>
            <a:r>
              <a:rPr lang="en-GB" i="1" dirty="0" smtClean="0"/>
              <a:t>really</a:t>
            </a:r>
            <a:r>
              <a:rPr lang="en-GB" dirty="0" smtClean="0"/>
              <a:t> struggle with historical trade</a:t>
            </a:r>
          </a:p>
          <a:p>
            <a:pPr marL="457200" indent="-457200">
              <a:buFont typeface="Arial" pitchFamily="34" charset="0"/>
              <a:buChar char="•"/>
            </a:pPr>
            <a:r>
              <a:rPr lang="en-GB" dirty="0" smtClean="0"/>
              <a:t>Can “the rock stars” contribute to modelling future trade?</a:t>
            </a:r>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112" y="5604597"/>
            <a:ext cx="8911771" cy="1222335"/>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911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policy applications</a:t>
            </a:r>
            <a:endParaRPr lang="en-GB" dirty="0"/>
          </a:p>
        </p:txBody>
      </p:sp>
      <p:sp>
        <p:nvSpPr>
          <p:cNvPr id="3" name="Content Placeholder 2"/>
          <p:cNvSpPr>
            <a:spLocks noGrp="1"/>
          </p:cNvSpPr>
          <p:nvPr>
            <p:ph idx="1"/>
          </p:nvPr>
        </p:nvSpPr>
        <p:spPr/>
        <p:txBody>
          <a:bodyPr/>
          <a:lstStyle/>
          <a:p>
            <a:pPr marL="457200" indent="-457200">
              <a:buFont typeface="Arial" pitchFamily="34" charset="0"/>
              <a:buChar char="•"/>
            </a:pPr>
            <a:r>
              <a:rPr lang="en-GB" dirty="0" smtClean="0"/>
              <a:t>Understanding economics </a:t>
            </a:r>
          </a:p>
          <a:p>
            <a:pPr marL="1200150" lvl="1" indent="-457200">
              <a:buFont typeface="Arial" pitchFamily="34" charset="0"/>
              <a:buChar char="•"/>
            </a:pPr>
            <a:r>
              <a:rPr lang="en-GB" dirty="0" smtClean="0"/>
              <a:t>Reconciling different world views</a:t>
            </a:r>
          </a:p>
          <a:p>
            <a:pPr marL="457200" indent="-457200">
              <a:buFont typeface="Arial" pitchFamily="34" charset="0"/>
              <a:buChar char="•"/>
            </a:pPr>
            <a:r>
              <a:rPr lang="en-GB" dirty="0" smtClean="0"/>
              <a:t>Sustainable consumption</a:t>
            </a:r>
          </a:p>
          <a:p>
            <a:pPr marL="1200150" lvl="1" indent="-457200">
              <a:buFont typeface="Arial" pitchFamily="34" charset="0"/>
              <a:buChar char="•"/>
            </a:pPr>
            <a:r>
              <a:rPr lang="en-GB" dirty="0" smtClean="0"/>
              <a:t>What is the macro-effect</a:t>
            </a:r>
          </a:p>
          <a:p>
            <a:pPr marL="457200" indent="-457200">
              <a:buFont typeface="Arial" pitchFamily="34" charset="0"/>
              <a:buChar char="•"/>
            </a:pPr>
            <a:r>
              <a:rPr lang="en-GB" dirty="0" smtClean="0"/>
              <a:t>Political sciences</a:t>
            </a:r>
          </a:p>
          <a:p>
            <a:pPr marL="1200150" lvl="1" indent="-457200">
              <a:buFont typeface="Arial" pitchFamily="34" charset="0"/>
              <a:buChar char="•"/>
            </a:pPr>
            <a:r>
              <a:rPr lang="en-GB" dirty="0" smtClean="0"/>
              <a:t>Consumption could lead to a global regime</a:t>
            </a:r>
          </a:p>
          <a:p>
            <a:pPr marL="457200" indent="-457200">
              <a:buFont typeface="Arial" pitchFamily="34" charset="0"/>
              <a:buChar char="•"/>
            </a:pPr>
            <a:r>
              <a:rPr lang="en-GB" dirty="0" smtClean="0"/>
              <a:t>Equity and fairness</a:t>
            </a:r>
          </a:p>
          <a:p>
            <a:pPr marL="1200150" lvl="1" indent="-457200">
              <a:buFont typeface="Arial" pitchFamily="34" charset="0"/>
              <a:buChar char="•"/>
            </a:pPr>
            <a:r>
              <a:rPr lang="en-GB" dirty="0" smtClean="0"/>
              <a:t>Consumption could equalise disparities</a:t>
            </a:r>
          </a:p>
          <a:p>
            <a:pPr marL="457200" indent="-457200">
              <a:buFont typeface="Arial" pitchFamily="34" charset="0"/>
              <a:buChar char="•"/>
            </a:pPr>
            <a:r>
              <a:rPr lang="en-GB" dirty="0" smtClean="0"/>
              <a:t>...</a:t>
            </a:r>
          </a:p>
          <a:p>
            <a:pPr marL="457200" indent="-457200">
              <a:buFont typeface="Arial" pitchFamily="34" charset="0"/>
              <a:buChar char="•"/>
            </a:pPr>
            <a:endParaRPr lang="en-GB" dirty="0"/>
          </a:p>
        </p:txBody>
      </p:sp>
    </p:spTree>
    <p:extLst>
      <p:ext uri="{BB962C8B-B14F-4D97-AF65-F5344CB8AC3E}">
        <p14:creationId xmlns:p14="http://schemas.microsoft.com/office/powerpoint/2010/main" val="3123460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Tree>
    <p:extLst>
      <p:ext uri="{BB962C8B-B14F-4D97-AF65-F5344CB8AC3E}">
        <p14:creationId xmlns:p14="http://schemas.microsoft.com/office/powerpoint/2010/main" val="40383884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86634"/>
            <a:ext cx="8229600" cy="4525963"/>
          </a:xfrm>
        </p:spPr>
        <p:txBody>
          <a:bodyPr/>
          <a:lstStyle/>
          <a:p>
            <a:r>
              <a:rPr lang="en-GB" dirty="0" smtClean="0"/>
              <a:t>I believe the IO community can make many great contributions</a:t>
            </a:r>
          </a:p>
          <a:p>
            <a:pPr marL="457200" indent="-457200">
              <a:buFont typeface="Arial" pitchFamily="34" charset="0"/>
              <a:buChar char="•"/>
            </a:pPr>
            <a:endParaRPr lang="en-GB" dirty="0"/>
          </a:p>
          <a:p>
            <a:r>
              <a:rPr lang="en-GB" dirty="0" smtClean="0"/>
              <a:t>...but can it have a </a:t>
            </a:r>
            <a:r>
              <a:rPr lang="en-GB" b="1" i="1" dirty="0" smtClean="0">
                <a:solidFill>
                  <a:srgbClr val="FF0000"/>
                </a:solidFill>
              </a:rPr>
              <a:t>policy impact</a:t>
            </a:r>
            <a:r>
              <a:rPr lang="en-GB" dirty="0" smtClean="0"/>
              <a:t>?</a:t>
            </a:r>
          </a:p>
          <a:p>
            <a:endParaRPr lang="en-GB" dirty="0"/>
          </a:p>
          <a:p>
            <a:r>
              <a:rPr lang="en-GB" dirty="0" smtClean="0"/>
              <a:t>Need to focus on </a:t>
            </a:r>
          </a:p>
          <a:p>
            <a:pPr marL="457200" indent="-457200">
              <a:buFont typeface="Arial" pitchFamily="34" charset="0"/>
              <a:buChar char="•"/>
            </a:pPr>
            <a:r>
              <a:rPr lang="en-GB" dirty="0" smtClean="0"/>
              <a:t>Critical </a:t>
            </a:r>
            <a:r>
              <a:rPr lang="en-GB" b="1" dirty="0" smtClean="0">
                <a:solidFill>
                  <a:srgbClr val="FF0000"/>
                </a:solidFill>
              </a:rPr>
              <a:t>policy questions</a:t>
            </a:r>
          </a:p>
          <a:p>
            <a:pPr marL="457200" indent="-457200">
              <a:buFont typeface="Arial" pitchFamily="34" charset="0"/>
              <a:buChar char="•"/>
            </a:pPr>
            <a:r>
              <a:rPr lang="en-GB" dirty="0" smtClean="0"/>
              <a:t>Partner with </a:t>
            </a:r>
            <a:r>
              <a:rPr lang="en-GB" b="1" dirty="0" smtClean="0">
                <a:solidFill>
                  <a:srgbClr val="FF0000"/>
                </a:solidFill>
              </a:rPr>
              <a:t>alternative disciplines</a:t>
            </a:r>
            <a:endParaRPr lang="en-GB" b="1" dirty="0">
              <a:solidFill>
                <a:srgbClr val="FF0000"/>
              </a:solidFill>
            </a:endParaRPr>
          </a:p>
        </p:txBody>
      </p:sp>
    </p:spTree>
    <p:extLst>
      <p:ext uri="{BB962C8B-B14F-4D97-AF65-F5344CB8AC3E}">
        <p14:creationId xmlns:p14="http://schemas.microsoft.com/office/powerpoint/2010/main" val="24507569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Carbon Dioxide: Fossil and Cement Emissions</a:t>
            </a:r>
            <a:endParaRPr lang="en-GB" dirty="0"/>
          </a:p>
        </p:txBody>
      </p:sp>
      <p:sp>
        <p:nvSpPr>
          <p:cNvPr id="3" name="Text Placeholder 2"/>
          <p:cNvSpPr>
            <a:spLocks noGrp="1"/>
          </p:cNvSpPr>
          <p:nvPr>
            <p:ph type="body" sz="quarter" idx="10"/>
          </p:nvPr>
        </p:nvSpPr>
        <p:spPr/>
        <p:txBody>
          <a:bodyPr/>
          <a:lstStyle/>
          <a:p>
            <a:r>
              <a:rPr lang="en-GB" dirty="0" smtClean="0"/>
              <a:t>Global fossil and cement emissions: 9.5±0.5PgC in 2011, 54% over 1990</a:t>
            </a:r>
          </a:p>
          <a:p>
            <a:r>
              <a:rPr lang="en-GB" dirty="0" smtClean="0"/>
              <a:t>Projection for 2012: </a:t>
            </a:r>
            <a:r>
              <a:rPr lang="en-GB" dirty="0" smtClean="0">
                <a:solidFill>
                  <a:srgbClr val="FF0000"/>
                </a:solidFill>
              </a:rPr>
              <a:t>9.7±0.5PgC</a:t>
            </a:r>
            <a:r>
              <a:rPr lang="en-GB" dirty="0" smtClean="0"/>
              <a:t>, 58% </a:t>
            </a:r>
            <a:r>
              <a:rPr lang="en-GB" dirty="0"/>
              <a:t>over 1990</a:t>
            </a:r>
          </a:p>
        </p:txBody>
      </p:sp>
      <p:sp>
        <p:nvSpPr>
          <p:cNvPr id="4" name="Text Placeholder 3"/>
          <p:cNvSpPr>
            <a:spLocks noGrp="1"/>
          </p:cNvSpPr>
          <p:nvPr>
            <p:ph type="body" sz="quarter" idx="11"/>
          </p:nvPr>
        </p:nvSpPr>
        <p:spPr>
          <a:xfrm>
            <a:off x="6901816" y="3733800"/>
            <a:ext cx="2257424" cy="762000"/>
          </a:xfrm>
        </p:spPr>
        <p:txBody>
          <a:bodyPr/>
          <a:lstStyle/>
          <a:p>
            <a:r>
              <a:rPr lang="en-GB" dirty="0" smtClean="0"/>
              <a:t>Uncertainty is ±5% for one standard deviation (IPCC “likely” range)</a:t>
            </a:r>
          </a:p>
        </p:txBody>
      </p:sp>
      <p:pic>
        <p:nvPicPr>
          <p:cNvPr id="5" name="Picture 2" descr="U:\GCP\Slides\fig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1283584"/>
            <a:ext cx="6675134" cy="476708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5727621"/>
            <a:ext cx="4038600" cy="1130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648450"/>
            <a:ext cx="3409950" cy="20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6"/>
          <a:srcRect/>
          <a:stretch>
            <a:fillRect/>
          </a:stretch>
        </p:blipFill>
        <p:spPr bwMode="auto">
          <a:xfrm>
            <a:off x="6934200" y="1752600"/>
            <a:ext cx="2016125" cy="1344612"/>
          </a:xfrm>
          <a:prstGeom prst="rect">
            <a:avLst/>
          </a:prstGeom>
          <a:noFill/>
          <a:ln w="9525">
            <a:solidFill>
              <a:schemeClr val="tx1"/>
            </a:solidFill>
            <a:miter lim="800000"/>
            <a:headEnd/>
            <a:tailEnd/>
          </a:ln>
          <a:effectLst>
            <a:outerShdw dist="117088" dir="2436078" algn="ctr" rotWithShape="0">
              <a:srgbClr val="969696">
                <a:alpha val="50000"/>
              </a:srgbClr>
            </a:outerShdw>
          </a:effectLst>
        </p:spPr>
      </p:pic>
    </p:spTree>
    <p:extLst>
      <p:ext uri="{BB962C8B-B14F-4D97-AF65-F5344CB8AC3E}">
        <p14:creationId xmlns:p14="http://schemas.microsoft.com/office/powerpoint/2010/main" val="6524798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276225" y="1265238"/>
            <a:ext cx="8597900" cy="4965700"/>
          </a:xfrm>
        </p:spPr>
        <p:txBody>
          <a:bodyPr/>
          <a:lstStyle/>
          <a:p>
            <a:pPr marL="0" indent="0">
              <a:buFont typeface="Century Schoolbook" pitchFamily="18" charset="0"/>
              <a:buNone/>
            </a:pPr>
            <a:endParaRPr lang="nb-NO" dirty="0" smtClean="0"/>
          </a:p>
          <a:p>
            <a:pPr marL="0" indent="0">
              <a:buFont typeface="Century Schoolbook" pitchFamily="18" charset="0"/>
              <a:buNone/>
            </a:pPr>
            <a:endParaRPr lang="nb-NO" dirty="0" smtClean="0"/>
          </a:p>
          <a:p>
            <a:pPr marL="0" indent="0" algn="ctr">
              <a:buFont typeface="Century Schoolbook" pitchFamily="18" charset="0"/>
              <a:buNone/>
            </a:pPr>
            <a:r>
              <a:rPr lang="nb-NO" dirty="0" err="1" smtClean="0"/>
              <a:t>Thank</a:t>
            </a:r>
            <a:r>
              <a:rPr lang="nb-NO" dirty="0" smtClean="0"/>
              <a:t> </a:t>
            </a:r>
            <a:r>
              <a:rPr lang="nb-NO" dirty="0" err="1" smtClean="0"/>
              <a:t>you</a:t>
            </a:r>
            <a:endParaRPr lang="nb-NO" dirty="0" smtClean="0"/>
          </a:p>
          <a:p>
            <a:pPr marL="0" indent="0" algn="ctr">
              <a:buFont typeface="Century Schoolbook" pitchFamily="18" charset="0"/>
              <a:buNone/>
            </a:pPr>
            <a:r>
              <a:rPr lang="nb-NO" u="sng" dirty="0" smtClean="0">
                <a:solidFill>
                  <a:schemeClr val="tx2"/>
                </a:solidFill>
                <a:hlinkClick r:id="rId2"/>
              </a:rPr>
              <a:t>glen.peters@cicero.uio.no</a:t>
            </a:r>
            <a:endParaRPr lang="nb-NO" u="sng" dirty="0" smtClean="0">
              <a:solidFill>
                <a:schemeClr val="tx2"/>
              </a:solidFill>
            </a:endParaRPr>
          </a:p>
          <a:p>
            <a:pPr algn="ctr"/>
            <a:r>
              <a:rPr lang="en-GB" dirty="0">
                <a:hlinkClick r:id="rId3"/>
              </a:rPr>
              <a:t>twitter.com/</a:t>
            </a:r>
            <a:r>
              <a:rPr lang="en-GB" dirty="0" err="1">
                <a:hlinkClick r:id="rId3"/>
              </a:rPr>
              <a:t>Peters_Glen</a:t>
            </a:r>
            <a:endParaRPr lang="nb-NO" b="1" u="sng" dirty="0" smtClean="0">
              <a:solidFill>
                <a:schemeClr val="tx2"/>
              </a:solidFill>
            </a:endParaRPr>
          </a:p>
          <a:p>
            <a:pPr marL="0" indent="0">
              <a:buFont typeface="Century Schoolbook" pitchFamily="18" charset="0"/>
              <a:buNone/>
            </a:pPr>
            <a:endParaRPr lang="nb-NO" dirty="0" smtClean="0">
              <a:solidFill>
                <a:srgbClr val="FF0000"/>
              </a:solidFill>
            </a:endParaRPr>
          </a:p>
        </p:txBody>
      </p:sp>
    </p:spTree>
    <p:extLst>
      <p:ext uri="{BB962C8B-B14F-4D97-AF65-F5344CB8AC3E}">
        <p14:creationId xmlns:p14="http://schemas.microsoft.com/office/powerpoint/2010/main" val="7852347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U:\GCP\Slides\fig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7971" y="1304189"/>
            <a:ext cx="6675134" cy="47670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t>Territorial emissions as per the Kyoto Protocol</a:t>
            </a:r>
            <a:endParaRPr lang="en-GB" dirty="0"/>
          </a:p>
        </p:txBody>
      </p:sp>
      <p:sp>
        <p:nvSpPr>
          <p:cNvPr id="3" name="Text Placeholder 2"/>
          <p:cNvSpPr>
            <a:spLocks noGrp="1"/>
          </p:cNvSpPr>
          <p:nvPr>
            <p:ph type="body" sz="quarter" idx="10"/>
          </p:nvPr>
        </p:nvSpPr>
        <p:spPr/>
        <p:txBody>
          <a:bodyPr/>
          <a:lstStyle/>
          <a:p>
            <a:r>
              <a:rPr lang="en-GB" dirty="0" smtClean="0"/>
              <a:t>The Kyoto Protocol is based on the global distribution of emissions in 1990</a:t>
            </a:r>
          </a:p>
          <a:p>
            <a:r>
              <a:rPr lang="en-GB" dirty="0" smtClean="0"/>
              <a:t>The global distribution of emissions is now starkly different</a:t>
            </a:r>
            <a:endParaRPr lang="en-GB" dirty="0"/>
          </a:p>
        </p:txBody>
      </p:sp>
      <p:sp>
        <p:nvSpPr>
          <p:cNvPr id="4" name="Text Placeholder 3"/>
          <p:cNvSpPr>
            <a:spLocks noGrp="1"/>
          </p:cNvSpPr>
          <p:nvPr>
            <p:ph type="body" sz="quarter" idx="11"/>
          </p:nvPr>
        </p:nvSpPr>
        <p:spPr/>
        <p:txBody>
          <a:bodyPr/>
          <a:lstStyle/>
          <a:p>
            <a:endParaRPr lang="en-GB" dirty="0" smtClean="0"/>
          </a:p>
          <a:p>
            <a:pPr>
              <a:spcBef>
                <a:spcPts val="1200"/>
              </a:spcBef>
            </a:pPr>
            <a:r>
              <a:rPr lang="en-GB" sz="1200" dirty="0"/>
              <a:t>Source: </a:t>
            </a:r>
            <a:r>
              <a:rPr lang="en-US" sz="1200" dirty="0">
                <a:solidFill>
                  <a:srgbClr val="000090"/>
                </a:solidFill>
                <a:hlinkClick r:id="rId4"/>
              </a:rPr>
              <a:t>CDIAC Data</a:t>
            </a:r>
            <a:r>
              <a:rPr lang="en-US" sz="1200" dirty="0">
                <a:solidFill>
                  <a:srgbClr val="000090"/>
                </a:solidFill>
              </a:rPr>
              <a:t>; </a:t>
            </a:r>
            <a:r>
              <a:rPr lang="en-US" sz="1200" dirty="0" smtClean="0">
                <a:solidFill>
                  <a:srgbClr val="000090"/>
                </a:solidFill>
                <a:hlinkClick r:id="rId5"/>
              </a:rPr>
              <a:t>Le </a:t>
            </a:r>
            <a:r>
              <a:rPr lang="en-US" sz="1200" dirty="0" err="1">
                <a:solidFill>
                  <a:srgbClr val="000090"/>
                </a:solidFill>
                <a:hlinkClick r:id="rId5"/>
              </a:rPr>
              <a:t>Quéré</a:t>
            </a:r>
            <a:r>
              <a:rPr lang="en-US" sz="1200" dirty="0">
                <a:solidFill>
                  <a:srgbClr val="000090"/>
                </a:solidFill>
                <a:hlinkClick r:id="rId5"/>
              </a:rPr>
              <a:t> et al. 2012</a:t>
            </a:r>
            <a:r>
              <a:rPr lang="en-US" sz="1200" dirty="0">
                <a:solidFill>
                  <a:srgbClr val="000090"/>
                </a:solidFill>
              </a:rPr>
              <a:t>; </a:t>
            </a:r>
            <a:r>
              <a:rPr lang="en-US" sz="1200" dirty="0" smtClean="0">
                <a:solidFill>
                  <a:srgbClr val="000090"/>
                </a:solidFill>
                <a:hlinkClick r:id="rId6"/>
              </a:rPr>
              <a:t>Global </a:t>
            </a:r>
            <a:r>
              <a:rPr lang="en-US" sz="1200" dirty="0">
                <a:solidFill>
                  <a:srgbClr val="000090"/>
                </a:solidFill>
                <a:hlinkClick r:id="rId6"/>
              </a:rPr>
              <a:t>Carbon Project </a:t>
            </a:r>
            <a:r>
              <a:rPr lang="en-US" sz="1200" dirty="0" smtClean="0">
                <a:solidFill>
                  <a:srgbClr val="000090"/>
                </a:solidFill>
                <a:hlinkClick r:id="rId6"/>
              </a:rPr>
              <a:t>2012</a:t>
            </a:r>
            <a:endParaRPr lang="en-GB" sz="1200" dirty="0"/>
          </a:p>
        </p:txBody>
      </p:sp>
      <p:sp>
        <p:nvSpPr>
          <p:cNvPr id="6" name="TextBox 5"/>
          <p:cNvSpPr txBox="1"/>
          <p:nvPr/>
        </p:nvSpPr>
        <p:spPr>
          <a:xfrm>
            <a:off x="6900534" y="1677005"/>
            <a:ext cx="2179675" cy="1600438"/>
          </a:xfrm>
          <a:prstGeom prst="rect">
            <a:avLst/>
          </a:prstGeom>
          <a:noFill/>
        </p:spPr>
        <p:txBody>
          <a:bodyPr wrap="square" rtlCol="0">
            <a:spAutoFit/>
          </a:bodyPr>
          <a:lstStyle/>
          <a:p>
            <a:r>
              <a:rPr lang="en-GB" sz="1400" b="1" dirty="0" smtClean="0">
                <a:latin typeface="Helvetica" pitchFamily="34" charset="0"/>
              </a:rPr>
              <a:t>Share of global emissions in 2010</a:t>
            </a:r>
          </a:p>
          <a:p>
            <a:endParaRPr lang="en-GB" sz="1400" dirty="0" smtClean="0">
              <a:latin typeface="Helvetica" pitchFamily="34" charset="0"/>
            </a:endParaRPr>
          </a:p>
          <a:p>
            <a:r>
              <a:rPr lang="en-GB" sz="1400" dirty="0" smtClean="0">
                <a:latin typeface="Helvetica" pitchFamily="34" charset="0"/>
              </a:rPr>
              <a:t>In 2011:</a:t>
            </a:r>
          </a:p>
          <a:p>
            <a:pPr marL="171450" indent="-171450">
              <a:buFont typeface="Arial" pitchFamily="34" charset="0"/>
              <a:buChar char="•"/>
            </a:pPr>
            <a:r>
              <a:rPr lang="en-GB" sz="1400" dirty="0" smtClean="0">
                <a:latin typeface="Helvetica" pitchFamily="34" charset="0"/>
              </a:rPr>
              <a:t>Annex B 60%</a:t>
            </a:r>
          </a:p>
          <a:p>
            <a:pPr marL="171450" indent="-171450">
              <a:buFont typeface="Arial" pitchFamily="34" charset="0"/>
              <a:buChar char="•"/>
            </a:pPr>
            <a:r>
              <a:rPr lang="en-GB" sz="1400" dirty="0" smtClean="0">
                <a:latin typeface="Helvetica" pitchFamily="34" charset="0"/>
              </a:rPr>
              <a:t>Non-Annex B 40%</a:t>
            </a:r>
          </a:p>
          <a:p>
            <a:endParaRPr lang="en-GB" sz="1400" b="1" dirty="0">
              <a:latin typeface="Helvetica" pitchFamily="34" charset="0"/>
            </a:endParaRPr>
          </a:p>
        </p:txBody>
      </p:sp>
    </p:spTree>
    <p:extLst>
      <p:ext uri="{BB962C8B-B14F-4D97-AF65-F5344CB8AC3E}">
        <p14:creationId xmlns:p14="http://schemas.microsoft.com/office/powerpoint/2010/main" val="22272224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policy problem</a:t>
            </a:r>
            <a:endParaRPr lang="en-GB" dirty="0"/>
          </a:p>
        </p:txBody>
      </p:sp>
      <p:sp>
        <p:nvSpPr>
          <p:cNvPr id="3" name="Content Placeholder 2"/>
          <p:cNvSpPr>
            <a:spLocks noGrp="1"/>
          </p:cNvSpPr>
          <p:nvPr>
            <p:ph idx="1"/>
          </p:nvPr>
        </p:nvSpPr>
        <p:spPr>
          <a:xfrm>
            <a:off x="457200" y="1600200"/>
            <a:ext cx="8526780" cy="4525963"/>
          </a:xfrm>
        </p:spPr>
        <p:txBody>
          <a:bodyPr/>
          <a:lstStyle/>
          <a:p>
            <a:pPr marL="457200" indent="-457200">
              <a:buFont typeface="Arial" pitchFamily="34" charset="0"/>
              <a:buChar char="•"/>
            </a:pPr>
            <a:r>
              <a:rPr lang="en-GB" dirty="0" smtClean="0"/>
              <a:t>Differential carbon pricing</a:t>
            </a:r>
          </a:p>
          <a:p>
            <a:pPr marL="457200" lvl="1" indent="0">
              <a:buNone/>
            </a:pPr>
            <a:r>
              <a:rPr lang="en-GB" dirty="0" smtClean="0">
                <a:sym typeface="Wingdings" pitchFamily="2" charset="2"/>
              </a:rPr>
              <a:t></a:t>
            </a:r>
            <a:r>
              <a:rPr lang="en-GB" dirty="0" smtClean="0"/>
              <a:t> Countries unwilling to deepen and broaden climate policies unilaterally</a:t>
            </a:r>
          </a:p>
          <a:p>
            <a:pPr marL="457200" indent="-457200">
              <a:buFont typeface="Arial" pitchFamily="34" charset="0"/>
              <a:buChar char="•"/>
            </a:pPr>
            <a:endParaRPr lang="en-GB" dirty="0"/>
          </a:p>
          <a:p>
            <a:pPr marL="457200" indent="-457200">
              <a:buFont typeface="Arial" pitchFamily="34" charset="0"/>
              <a:buChar char="•"/>
            </a:pPr>
            <a:r>
              <a:rPr lang="en-GB" dirty="0" smtClean="0"/>
              <a:t>Two main issues</a:t>
            </a:r>
          </a:p>
          <a:p>
            <a:pPr marL="1200150" lvl="1" indent="-457200">
              <a:buFont typeface="Arial" pitchFamily="34" charset="0"/>
              <a:buChar char="•"/>
            </a:pPr>
            <a:r>
              <a:rPr lang="en-GB" dirty="0" smtClean="0"/>
              <a:t>Competitiveness concerns (economic)</a:t>
            </a:r>
          </a:p>
          <a:p>
            <a:pPr marL="1200150" lvl="1" indent="-457200">
              <a:buFont typeface="Arial" pitchFamily="34" charset="0"/>
              <a:buChar char="•"/>
            </a:pPr>
            <a:r>
              <a:rPr lang="en-GB" dirty="0" smtClean="0"/>
              <a:t>Carbon leakage (environmental)</a:t>
            </a:r>
          </a:p>
          <a:p>
            <a:pPr marL="1200150" lvl="1" indent="-457200">
              <a:buFont typeface="Arial" pitchFamily="34" charset="0"/>
              <a:buChar char="•"/>
            </a:pPr>
            <a:endParaRPr lang="en-GB" dirty="0"/>
          </a:p>
          <a:p>
            <a:pPr marL="457200" indent="-457200">
              <a:buFont typeface="Arial" pitchFamily="34" charset="0"/>
              <a:buChar char="•"/>
            </a:pPr>
            <a:r>
              <a:rPr lang="en-GB" dirty="0" smtClean="0"/>
              <a:t>International trade is a </a:t>
            </a:r>
            <a:r>
              <a:rPr lang="en-GB" b="1" dirty="0" smtClean="0">
                <a:solidFill>
                  <a:srgbClr val="FF0000"/>
                </a:solidFill>
              </a:rPr>
              <a:t>key </a:t>
            </a:r>
            <a:r>
              <a:rPr lang="en-GB" dirty="0" smtClean="0"/>
              <a:t>factor</a:t>
            </a:r>
          </a:p>
          <a:p>
            <a:pPr marL="1200150" lvl="1" indent="-457200">
              <a:buFont typeface="Arial" pitchFamily="34" charset="0"/>
              <a:buChar char="•"/>
            </a:pPr>
            <a:endParaRPr lang="en-GB" dirty="0"/>
          </a:p>
          <a:p>
            <a:pPr marL="457200" indent="-457200">
              <a:buFont typeface="Arial" pitchFamily="34" charset="0"/>
              <a:buChar char="•"/>
            </a:pPr>
            <a:endParaRPr lang="en-GB" dirty="0" smtClean="0"/>
          </a:p>
          <a:p>
            <a:pPr marL="457200" indent="-457200">
              <a:buFont typeface="Arial" pitchFamily="34" charset="0"/>
              <a:buChar char="•"/>
            </a:pPr>
            <a:endParaRPr lang="en-GB" dirty="0"/>
          </a:p>
          <a:p>
            <a:pPr marL="457200" indent="-457200">
              <a:buFont typeface="Arial" pitchFamily="34" charset="0"/>
              <a:buChar char="•"/>
            </a:pPr>
            <a:endParaRPr lang="en-GB" dirty="0"/>
          </a:p>
          <a:p>
            <a:endParaRPr lang="en-GB" dirty="0" smtClean="0"/>
          </a:p>
          <a:p>
            <a:pPr marL="457200" indent="-457200">
              <a:buFont typeface="Arial" pitchFamily="34" charset="0"/>
              <a:buChar char="•"/>
            </a:pPr>
            <a:endParaRPr lang="nb-NO" dirty="0"/>
          </a:p>
          <a:p>
            <a:pPr marL="457200" indent="-457200">
              <a:buFont typeface="Arial" pitchFamily="34" charset="0"/>
              <a:buChar char="•"/>
            </a:pPr>
            <a:endParaRPr lang="en-GB" dirty="0" smtClean="0"/>
          </a:p>
          <a:p>
            <a:pPr marL="457200" indent="-457200">
              <a:buFont typeface="Arial" pitchFamily="34" charset="0"/>
              <a:buChar char="•"/>
            </a:pPr>
            <a:endParaRPr lang="en-GB" dirty="0"/>
          </a:p>
        </p:txBody>
      </p:sp>
    </p:spTree>
    <p:extLst>
      <p:ext uri="{BB962C8B-B14F-4D97-AF65-F5344CB8AC3E}">
        <p14:creationId xmlns:p14="http://schemas.microsoft.com/office/powerpoint/2010/main" val="37560840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Evidence</a:t>
            </a:r>
            <a:endParaRPr lang="en-GB" dirty="0"/>
          </a:p>
        </p:txBody>
      </p:sp>
    </p:spTree>
    <p:extLst>
      <p:ext uri="{BB962C8B-B14F-4D97-AF65-F5344CB8AC3E}">
        <p14:creationId xmlns:p14="http://schemas.microsoft.com/office/powerpoint/2010/main" val="10023585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Carbon leakage</a:t>
            </a:r>
            <a:endParaRPr lang="en-GB" dirty="0"/>
          </a:p>
        </p:txBody>
      </p:sp>
      <p:sp>
        <p:nvSpPr>
          <p:cNvPr id="3" name="Content Placeholder 2"/>
          <p:cNvSpPr>
            <a:spLocks noGrp="1"/>
          </p:cNvSpPr>
          <p:nvPr>
            <p:ph idx="1"/>
          </p:nvPr>
        </p:nvSpPr>
        <p:spPr>
          <a:xfrm>
            <a:off x="457200" y="1299576"/>
            <a:ext cx="8355330" cy="4525963"/>
          </a:xfrm>
        </p:spPr>
        <p:txBody>
          <a:bodyPr/>
          <a:lstStyle/>
          <a:p>
            <a:pPr marL="457200" indent="-457200">
              <a:buFont typeface="Arial" pitchFamily="34" charset="0"/>
              <a:buChar char="•"/>
            </a:pPr>
            <a:r>
              <a:rPr lang="en-GB" b="1" i="1" dirty="0" smtClean="0"/>
              <a:t>Policy-induced carbon leakage</a:t>
            </a:r>
            <a:r>
              <a:rPr lang="en-GB" dirty="0" smtClean="0"/>
              <a:t> </a:t>
            </a:r>
          </a:p>
          <a:p>
            <a:pPr marL="1200150" lvl="1" indent="-457200">
              <a:buFont typeface="Arial" pitchFamily="34" charset="0"/>
              <a:buChar char="•"/>
            </a:pPr>
            <a:r>
              <a:rPr lang="en-GB" dirty="0" smtClean="0"/>
              <a:t>Caused by climate policy</a:t>
            </a:r>
            <a:endParaRPr lang="en-GB" dirty="0"/>
          </a:p>
          <a:p>
            <a:pPr marL="1200150" lvl="1" indent="-457200">
              <a:buFont typeface="Arial" pitchFamily="34" charset="0"/>
              <a:buChar char="•"/>
            </a:pPr>
            <a:r>
              <a:rPr lang="en-GB" dirty="0" smtClean="0"/>
              <a:t>Small at today’s carbon prices</a:t>
            </a:r>
            <a:endParaRPr lang="en-GB" b="1" i="1" dirty="0" smtClean="0"/>
          </a:p>
          <a:p>
            <a:pPr marL="457200" indent="-457200">
              <a:buFont typeface="Arial" pitchFamily="34" charset="0"/>
              <a:buChar char="•"/>
            </a:pPr>
            <a:endParaRPr lang="en-GB" b="1" i="1" dirty="0" smtClean="0"/>
          </a:p>
          <a:p>
            <a:pPr marL="457200" indent="-457200">
              <a:buFont typeface="Arial" pitchFamily="34" charset="0"/>
              <a:buChar char="•"/>
            </a:pPr>
            <a:r>
              <a:rPr lang="en-GB" b="1" i="1" dirty="0" smtClean="0"/>
              <a:t>Consumption-induced carbon leakage</a:t>
            </a:r>
            <a:r>
              <a:rPr lang="en-GB" dirty="0" smtClean="0"/>
              <a:t> </a:t>
            </a:r>
          </a:p>
          <a:p>
            <a:pPr marL="1200150" lvl="1" indent="-457200">
              <a:buFont typeface="Arial" pitchFamily="34" charset="0"/>
              <a:buChar char="•"/>
            </a:pPr>
            <a:r>
              <a:rPr lang="en-GB" dirty="0" smtClean="0"/>
              <a:t>Caused by a changing division of labour</a:t>
            </a:r>
          </a:p>
          <a:p>
            <a:pPr marL="1200150" lvl="1" indent="-457200">
              <a:buFont typeface="Arial" pitchFamily="34" charset="0"/>
              <a:buChar char="•"/>
            </a:pPr>
            <a:r>
              <a:rPr lang="en-GB" dirty="0" smtClean="0"/>
              <a:t>Increased consumption, met by imports</a:t>
            </a:r>
          </a:p>
          <a:p>
            <a:pPr marL="1200150" lvl="1" indent="-457200">
              <a:buFont typeface="Arial" pitchFamily="34" charset="0"/>
              <a:buChar char="•"/>
            </a:pPr>
            <a:r>
              <a:rPr lang="en-GB" dirty="0" smtClean="0"/>
              <a:t>Large, but not related to carbon prices</a:t>
            </a:r>
          </a:p>
          <a:p>
            <a:pPr marL="457200" indent="-457200">
              <a:buFont typeface="Arial" pitchFamily="34" charset="0"/>
              <a:buChar char="•"/>
            </a:pPr>
            <a:endParaRPr lang="en-GB" dirty="0" smtClean="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495" y="5547983"/>
            <a:ext cx="8911771" cy="1222335"/>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3276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Pmal-CICERO (3)">
  <a:themeElements>
    <a:clrScheme name="Egendefinert 1">
      <a:dk1>
        <a:srgbClr val="141313"/>
      </a:dk1>
      <a:lt1>
        <a:sysClr val="window" lastClr="FFFFFF"/>
      </a:lt1>
      <a:dk2>
        <a:srgbClr val="005F8B"/>
      </a:dk2>
      <a:lt2>
        <a:srgbClr val="7ABBCB"/>
      </a:lt2>
      <a:accent1>
        <a:srgbClr val="CD7421"/>
      </a:accent1>
      <a:accent2>
        <a:srgbClr val="D4C354"/>
      </a:accent2>
      <a:accent3>
        <a:srgbClr val="FFFFFF"/>
      </a:accent3>
      <a:accent4>
        <a:srgbClr val="C7C9C7"/>
      </a:accent4>
      <a:accent5>
        <a:srgbClr val="141313"/>
      </a:accent5>
      <a:accent6>
        <a:srgbClr val="797A79"/>
      </a:accent6>
      <a:hlink>
        <a:srgbClr val="CD7421"/>
      </a:hlink>
      <a:folHlink>
        <a:srgbClr val="D4C35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gendefinert 1">
    <a:dk1>
      <a:srgbClr val="141313"/>
    </a:dk1>
    <a:lt1>
      <a:sysClr val="window" lastClr="FFFFFF"/>
    </a:lt1>
    <a:dk2>
      <a:srgbClr val="005F8B"/>
    </a:dk2>
    <a:lt2>
      <a:srgbClr val="7ABBCB"/>
    </a:lt2>
    <a:accent1>
      <a:srgbClr val="CD7421"/>
    </a:accent1>
    <a:accent2>
      <a:srgbClr val="D4C354"/>
    </a:accent2>
    <a:accent3>
      <a:srgbClr val="FFFFFF"/>
    </a:accent3>
    <a:accent4>
      <a:srgbClr val="C7C9C7"/>
    </a:accent4>
    <a:accent5>
      <a:srgbClr val="141313"/>
    </a:accent5>
    <a:accent6>
      <a:srgbClr val="797A79"/>
    </a:accent6>
    <a:hlink>
      <a:srgbClr val="CD7421"/>
    </a:hlink>
    <a:folHlink>
      <a:srgbClr val="D4C354"/>
    </a:folHlink>
  </a:clrScheme>
</a:themeOverride>
</file>

<file path=docProps/app.xml><?xml version="1.0" encoding="utf-8"?>
<Properties xmlns="http://schemas.openxmlformats.org/officeDocument/2006/extended-properties" xmlns:vt="http://schemas.openxmlformats.org/officeDocument/2006/docPropsVTypes">
  <Template>CICERO_Slides_New</Template>
  <TotalTime>8459</TotalTime>
  <Words>1928</Words>
  <Application>Microsoft Office PowerPoint</Application>
  <PresentationFormat>On-screen Show (4:3)</PresentationFormat>
  <Paragraphs>368</Paragraphs>
  <Slides>50</Slides>
  <Notes>16</Notes>
  <HiddenSlides>0</HiddenSlides>
  <MMClips>0</MMClips>
  <ScaleCrop>false</ScaleCrop>
  <HeadingPairs>
    <vt:vector size="4" baseType="variant">
      <vt:variant>
        <vt:lpstr>Theme</vt:lpstr>
      </vt:variant>
      <vt:variant>
        <vt:i4>3</vt:i4>
      </vt:variant>
      <vt:variant>
        <vt:lpstr>Slide Titles</vt:lpstr>
      </vt:variant>
      <vt:variant>
        <vt:i4>50</vt:i4>
      </vt:variant>
    </vt:vector>
  </HeadingPairs>
  <TitlesOfParts>
    <vt:vector size="53" baseType="lpstr">
      <vt:lpstr>PPmal-CICERO (3)</vt:lpstr>
      <vt:lpstr>Default Design</vt:lpstr>
      <vt:lpstr>1_Default Design</vt:lpstr>
      <vt:lpstr>From quantification to implementation  Is There a Role for Consumption-Based Policy Instruments in Climate Policy?</vt:lpstr>
      <vt:lpstr>PowerPoint Presentation</vt:lpstr>
      <vt:lpstr>PowerPoint Presentation</vt:lpstr>
      <vt:lpstr>The Policy Problem</vt:lpstr>
      <vt:lpstr>Carbon Dioxide: Fossil and Cement Emissions</vt:lpstr>
      <vt:lpstr>Territorial emissions as per the Kyoto Protocol</vt:lpstr>
      <vt:lpstr>The policy problem</vt:lpstr>
      <vt:lpstr>The Evidence</vt:lpstr>
      <vt:lpstr>Carbon leakage</vt:lpstr>
      <vt:lpstr>PowerPoint Presentation</vt:lpstr>
      <vt:lpstr>PowerPoint Presentation</vt:lpstr>
      <vt:lpstr>The dilemma </vt:lpstr>
      <vt:lpstr>The Solution</vt:lpstr>
      <vt:lpstr>The solution</vt:lpstr>
      <vt:lpstr>PowerPoint Presentation</vt:lpstr>
      <vt:lpstr>Quantification</vt:lpstr>
      <vt:lpstr>PowerPoint Presentation</vt:lpstr>
      <vt:lpstr>PowerPoint Presentation</vt:lpstr>
      <vt:lpstr>PowerPoint Presentation</vt:lpstr>
      <vt:lpstr>PowerPoint Presentation</vt:lpstr>
      <vt:lpstr>Equity: Allocating emissions</vt:lpstr>
      <vt:lpstr>Consumption by sectors</vt:lpstr>
      <vt:lpstr>“Regulating consumption” Supply chain of clothing consumed in the UK</vt:lpstr>
      <vt:lpstr>Who gets the emissions? Who gets the income?  Wearing Apparel</vt:lpstr>
      <vt:lpstr>Who gets the emissions? Who gets the income?  Wearing Apparel</vt:lpstr>
      <vt:lpstr>Quantification summary</vt:lpstr>
      <vt:lpstr>Sessions: Global Environment</vt:lpstr>
      <vt:lpstr>Sessions: Global Value Chains</vt:lpstr>
      <vt:lpstr>Uncertainty</vt:lpstr>
      <vt:lpstr>PowerPoint Presentation</vt:lpstr>
      <vt:lpstr>Drivers of uncertainty</vt:lpstr>
      <vt:lpstr>“Naïve” comparisons</vt:lpstr>
      <vt:lpstr>United Kingdom Territorial</vt:lpstr>
      <vt:lpstr>United Kingdom Consumption</vt:lpstr>
      <vt:lpstr>United Kingdom Net Transfer</vt:lpstr>
      <vt:lpstr>PowerPoint Presentation</vt:lpstr>
      <vt:lpstr>Uncertainty</vt:lpstr>
      <vt:lpstr>What NExt</vt:lpstr>
      <vt:lpstr>Reduce uncertainties</vt:lpstr>
      <vt:lpstr>Analyse policy instruments</vt:lpstr>
      <vt:lpstr>Alternative Carbon Pricing (1) </vt:lpstr>
      <vt:lpstr>Alternative Carbon Pricing (2)</vt:lpstr>
      <vt:lpstr>Supply Side Policies</vt:lpstr>
      <vt:lpstr>Scenarios</vt:lpstr>
      <vt:lpstr>Sessions: Scenarios</vt:lpstr>
      <vt:lpstr>International trade</vt:lpstr>
      <vt:lpstr>Other policy applications</vt:lpstr>
      <vt:lpstr>Conclusion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Outline</dc:title>
  <dc:creator>Glen Peters</dc:creator>
  <cp:lastModifiedBy>Glen Peters</cp:lastModifiedBy>
  <cp:revision>598</cp:revision>
  <dcterms:created xsi:type="dcterms:W3CDTF">2006-08-16T00:00:00Z</dcterms:created>
  <dcterms:modified xsi:type="dcterms:W3CDTF">2013-07-12T06:47:37Z</dcterms:modified>
</cp:coreProperties>
</file>