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4005" r:id="rId1"/>
  </p:sldMasterIdLst>
  <p:notesMasterIdLst>
    <p:notesMasterId r:id="rId15"/>
  </p:notesMasterIdLst>
  <p:handoutMasterIdLst>
    <p:handoutMasterId r:id="rId16"/>
  </p:handoutMasterIdLst>
  <p:sldIdLst>
    <p:sldId id="286" r:id="rId2"/>
    <p:sldId id="426" r:id="rId3"/>
    <p:sldId id="436" r:id="rId4"/>
    <p:sldId id="437" r:id="rId5"/>
    <p:sldId id="435" r:id="rId6"/>
    <p:sldId id="438" r:id="rId7"/>
    <p:sldId id="439" r:id="rId8"/>
    <p:sldId id="440" r:id="rId9"/>
    <p:sldId id="441" r:id="rId10"/>
    <p:sldId id="442" r:id="rId11"/>
    <p:sldId id="444" r:id="rId12"/>
    <p:sldId id="445" r:id="rId13"/>
    <p:sldId id="433" r:id="rId14"/>
  </p:sldIdLst>
  <p:sldSz cx="12192000" cy="6858000"/>
  <p:notesSz cx="6858000" cy="9144000"/>
  <p:defaultTextStyle>
    <a:defPPr>
      <a:defRPr lang="en-US"/>
    </a:defPPr>
    <a:lvl1pPr marL="0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65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30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95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60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25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90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55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320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alance" id="{705054ED-DB56-FA4C-BB16-D35BDEFFF4C1}">
          <p14:sldIdLst>
            <p14:sldId id="286"/>
            <p14:sldId id="426"/>
            <p14:sldId id="436"/>
            <p14:sldId id="437"/>
            <p14:sldId id="435"/>
            <p14:sldId id="438"/>
            <p14:sldId id="439"/>
            <p14:sldId id="440"/>
            <p14:sldId id="441"/>
            <p14:sldId id="442"/>
            <p14:sldId id="444"/>
            <p14:sldId id="445"/>
            <p14:sldId id="43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78C7"/>
    <a:srgbClr val="000000"/>
    <a:srgbClr val="0177AD"/>
    <a:srgbClr val="EE3024"/>
    <a:srgbClr val="E4472D"/>
    <a:srgbClr val="F8FAFF"/>
    <a:srgbClr val="0922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DC4B35-3FB0-4364-A79D-1B196C0EB019}" v="59" dt="2024-06-28T09:28:23.8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96327"/>
  </p:normalViewPr>
  <p:slideViewPr>
    <p:cSldViewPr snapToGrid="0" snapToObjects="1">
      <p:cViewPr varScale="1">
        <p:scale>
          <a:sx n="110" d="100"/>
          <a:sy n="110" d="100"/>
        </p:scale>
        <p:origin x="64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132" d="100"/>
          <a:sy n="132" d="100"/>
        </p:scale>
        <p:origin x="5344" y="17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Connolly" userId="fa50820a-321a-494c-90eb-65e492ad59e8" providerId="ADAL" clId="{1ADC4B35-3FB0-4364-A79D-1B196C0EB019}"/>
    <pc:docChg chg="undo custSel addSld delSld modSld sldOrd modSection">
      <pc:chgData name="Kevin Connolly" userId="fa50820a-321a-494c-90eb-65e492ad59e8" providerId="ADAL" clId="{1ADC4B35-3FB0-4364-A79D-1B196C0EB019}" dt="2024-06-28T09:28:31.989" v="3394" actId="114"/>
      <pc:docMkLst>
        <pc:docMk/>
      </pc:docMkLst>
      <pc:sldChg chg="modSp mod">
        <pc:chgData name="Kevin Connolly" userId="fa50820a-321a-494c-90eb-65e492ad59e8" providerId="ADAL" clId="{1ADC4B35-3FB0-4364-A79D-1B196C0EB019}" dt="2024-06-24T13:15:27.012" v="133" actId="20577"/>
        <pc:sldMkLst>
          <pc:docMk/>
          <pc:sldMk cId="1773102320" sldId="286"/>
        </pc:sldMkLst>
        <pc:spChg chg="mod">
          <ac:chgData name="Kevin Connolly" userId="fa50820a-321a-494c-90eb-65e492ad59e8" providerId="ADAL" clId="{1ADC4B35-3FB0-4364-A79D-1B196C0EB019}" dt="2024-06-24T13:15:27.012" v="133" actId="20577"/>
          <ac:spMkLst>
            <pc:docMk/>
            <pc:sldMk cId="1773102320" sldId="286"/>
            <ac:spMk id="11" creationId="{00000000-0000-0000-0000-000000000000}"/>
          </ac:spMkLst>
        </pc:spChg>
      </pc:sldChg>
      <pc:sldChg chg="modSp mod">
        <pc:chgData name="Kevin Connolly" userId="fa50820a-321a-494c-90eb-65e492ad59e8" providerId="ADAL" clId="{1ADC4B35-3FB0-4364-A79D-1B196C0EB019}" dt="2024-06-28T09:26:03.301" v="3312" actId="27636"/>
        <pc:sldMkLst>
          <pc:docMk/>
          <pc:sldMk cId="3778966850" sldId="426"/>
        </pc:sldMkLst>
        <pc:spChg chg="mod">
          <ac:chgData name="Kevin Connolly" userId="fa50820a-321a-494c-90eb-65e492ad59e8" providerId="ADAL" clId="{1ADC4B35-3FB0-4364-A79D-1B196C0EB019}" dt="2024-06-28T09:26:03.301" v="3312" actId="27636"/>
          <ac:spMkLst>
            <pc:docMk/>
            <pc:sldMk cId="3778966850" sldId="426"/>
            <ac:spMk id="13" creationId="{0F607F7D-BEB6-A94E-BFFB-246BB6698DC4}"/>
          </ac:spMkLst>
        </pc:spChg>
      </pc:sldChg>
      <pc:sldChg chg="modSp mod">
        <pc:chgData name="Kevin Connolly" userId="fa50820a-321a-494c-90eb-65e492ad59e8" providerId="ADAL" clId="{1ADC4B35-3FB0-4364-A79D-1B196C0EB019}" dt="2024-06-24T13:43:56.751" v="2385" actId="20577"/>
        <pc:sldMkLst>
          <pc:docMk/>
          <pc:sldMk cId="1854024214" sldId="435"/>
        </pc:sldMkLst>
        <pc:spChg chg="mod">
          <ac:chgData name="Kevin Connolly" userId="fa50820a-321a-494c-90eb-65e492ad59e8" providerId="ADAL" clId="{1ADC4B35-3FB0-4364-A79D-1B196C0EB019}" dt="2024-06-24T13:43:56.751" v="2385" actId="20577"/>
          <ac:spMkLst>
            <pc:docMk/>
            <pc:sldMk cId="1854024214" sldId="435"/>
            <ac:spMk id="13" creationId="{0F607F7D-BEB6-A94E-BFFB-246BB6698DC4}"/>
          </ac:spMkLst>
        </pc:spChg>
      </pc:sldChg>
      <pc:sldChg chg="modSp add mod">
        <pc:chgData name="Kevin Connolly" userId="fa50820a-321a-494c-90eb-65e492ad59e8" providerId="ADAL" clId="{1ADC4B35-3FB0-4364-A79D-1B196C0EB019}" dt="2024-06-28T09:06:40.289" v="3310" actId="20577"/>
        <pc:sldMkLst>
          <pc:docMk/>
          <pc:sldMk cId="2570484672" sldId="436"/>
        </pc:sldMkLst>
        <pc:spChg chg="mod">
          <ac:chgData name="Kevin Connolly" userId="fa50820a-321a-494c-90eb-65e492ad59e8" providerId="ADAL" clId="{1ADC4B35-3FB0-4364-A79D-1B196C0EB019}" dt="2024-06-24T13:31:57.887" v="1097" actId="20577"/>
          <ac:spMkLst>
            <pc:docMk/>
            <pc:sldMk cId="2570484672" sldId="436"/>
            <ac:spMk id="11" creationId="{CEA48193-4FAD-D846-BE53-C1BDE262260C}"/>
          </ac:spMkLst>
        </pc:spChg>
        <pc:spChg chg="mod">
          <ac:chgData name="Kevin Connolly" userId="fa50820a-321a-494c-90eb-65e492ad59e8" providerId="ADAL" clId="{1ADC4B35-3FB0-4364-A79D-1B196C0EB019}" dt="2024-06-28T09:06:40.289" v="3310" actId="20577"/>
          <ac:spMkLst>
            <pc:docMk/>
            <pc:sldMk cId="2570484672" sldId="436"/>
            <ac:spMk id="13" creationId="{0F607F7D-BEB6-A94E-BFFB-246BB6698DC4}"/>
          </ac:spMkLst>
        </pc:spChg>
      </pc:sldChg>
      <pc:sldChg chg="del">
        <pc:chgData name="Kevin Connolly" userId="fa50820a-321a-494c-90eb-65e492ad59e8" providerId="ADAL" clId="{1ADC4B35-3FB0-4364-A79D-1B196C0EB019}" dt="2024-06-24T13:14:55.214" v="58" actId="2696"/>
        <pc:sldMkLst>
          <pc:docMk/>
          <pc:sldMk cId="2656677045" sldId="436"/>
        </pc:sldMkLst>
      </pc:sldChg>
      <pc:sldChg chg="del">
        <pc:chgData name="Kevin Connolly" userId="fa50820a-321a-494c-90eb-65e492ad59e8" providerId="ADAL" clId="{1ADC4B35-3FB0-4364-A79D-1B196C0EB019}" dt="2024-06-24T13:14:55.214" v="58" actId="2696"/>
        <pc:sldMkLst>
          <pc:docMk/>
          <pc:sldMk cId="297509247" sldId="437"/>
        </pc:sldMkLst>
      </pc:sldChg>
      <pc:sldChg chg="modSp add mod">
        <pc:chgData name="Kevin Connolly" userId="fa50820a-321a-494c-90eb-65e492ad59e8" providerId="ADAL" clId="{1ADC4B35-3FB0-4364-A79D-1B196C0EB019}" dt="2024-06-24T13:40:56.345" v="2307" actId="20577"/>
        <pc:sldMkLst>
          <pc:docMk/>
          <pc:sldMk cId="3291112832" sldId="437"/>
        </pc:sldMkLst>
        <pc:spChg chg="mod">
          <ac:chgData name="Kevin Connolly" userId="fa50820a-321a-494c-90eb-65e492ad59e8" providerId="ADAL" clId="{1ADC4B35-3FB0-4364-A79D-1B196C0EB019}" dt="2024-06-24T13:35:56.322" v="1652" actId="20577"/>
          <ac:spMkLst>
            <pc:docMk/>
            <pc:sldMk cId="3291112832" sldId="437"/>
            <ac:spMk id="11" creationId="{CEA48193-4FAD-D846-BE53-C1BDE262260C}"/>
          </ac:spMkLst>
        </pc:spChg>
        <pc:spChg chg="mod">
          <ac:chgData name="Kevin Connolly" userId="fa50820a-321a-494c-90eb-65e492ad59e8" providerId="ADAL" clId="{1ADC4B35-3FB0-4364-A79D-1B196C0EB019}" dt="2024-06-24T13:40:56.345" v="2307" actId="20577"/>
          <ac:spMkLst>
            <pc:docMk/>
            <pc:sldMk cId="3291112832" sldId="437"/>
            <ac:spMk id="13" creationId="{0F607F7D-BEB6-A94E-BFFB-246BB6698DC4}"/>
          </ac:spMkLst>
        </pc:spChg>
      </pc:sldChg>
      <pc:sldChg chg="del">
        <pc:chgData name="Kevin Connolly" userId="fa50820a-321a-494c-90eb-65e492ad59e8" providerId="ADAL" clId="{1ADC4B35-3FB0-4364-A79D-1B196C0EB019}" dt="2024-06-24T13:14:51.565" v="57" actId="2696"/>
        <pc:sldMkLst>
          <pc:docMk/>
          <pc:sldMk cId="2335259051" sldId="438"/>
        </pc:sldMkLst>
      </pc:sldChg>
      <pc:sldChg chg="modSp add mod">
        <pc:chgData name="Kevin Connolly" userId="fa50820a-321a-494c-90eb-65e492ad59e8" providerId="ADAL" clId="{1ADC4B35-3FB0-4364-A79D-1B196C0EB019}" dt="2024-06-28T09:26:48.946" v="3385" actId="20577"/>
        <pc:sldMkLst>
          <pc:docMk/>
          <pc:sldMk cId="2896515748" sldId="438"/>
        </pc:sldMkLst>
        <pc:spChg chg="mod">
          <ac:chgData name="Kevin Connolly" userId="fa50820a-321a-494c-90eb-65e492ad59e8" providerId="ADAL" clId="{1ADC4B35-3FB0-4364-A79D-1B196C0EB019}" dt="2024-06-24T13:45:15.110" v="2423" actId="20577"/>
          <ac:spMkLst>
            <pc:docMk/>
            <pc:sldMk cId="2896515748" sldId="438"/>
            <ac:spMk id="11" creationId="{CEA48193-4FAD-D846-BE53-C1BDE262260C}"/>
          </ac:spMkLst>
        </pc:spChg>
        <pc:spChg chg="mod">
          <ac:chgData name="Kevin Connolly" userId="fa50820a-321a-494c-90eb-65e492ad59e8" providerId="ADAL" clId="{1ADC4B35-3FB0-4364-A79D-1B196C0EB019}" dt="2024-06-28T09:26:48.946" v="3385" actId="20577"/>
          <ac:spMkLst>
            <pc:docMk/>
            <pc:sldMk cId="2896515748" sldId="438"/>
            <ac:spMk id="13" creationId="{0F607F7D-BEB6-A94E-BFFB-246BB6698DC4}"/>
          </ac:spMkLst>
        </pc:spChg>
      </pc:sldChg>
      <pc:sldChg chg="del">
        <pc:chgData name="Kevin Connolly" userId="fa50820a-321a-494c-90eb-65e492ad59e8" providerId="ADAL" clId="{1ADC4B35-3FB0-4364-A79D-1B196C0EB019}" dt="2024-06-24T13:14:51.565" v="57" actId="2696"/>
        <pc:sldMkLst>
          <pc:docMk/>
          <pc:sldMk cId="394041777" sldId="439"/>
        </pc:sldMkLst>
      </pc:sldChg>
      <pc:sldChg chg="addSp delSp modSp add mod">
        <pc:chgData name="Kevin Connolly" userId="fa50820a-321a-494c-90eb-65e492ad59e8" providerId="ADAL" clId="{1ADC4B35-3FB0-4364-A79D-1B196C0EB019}" dt="2024-06-24T13:51:37.345" v="2443"/>
        <pc:sldMkLst>
          <pc:docMk/>
          <pc:sldMk cId="3350844692" sldId="439"/>
        </pc:sldMkLst>
        <pc:spChg chg="mod">
          <ac:chgData name="Kevin Connolly" userId="fa50820a-321a-494c-90eb-65e492ad59e8" providerId="ADAL" clId="{1ADC4B35-3FB0-4364-A79D-1B196C0EB019}" dt="2024-06-24T13:51:18.092" v="2440" actId="20577"/>
          <ac:spMkLst>
            <pc:docMk/>
            <pc:sldMk cId="3350844692" sldId="439"/>
            <ac:spMk id="11" creationId="{CEA48193-4FAD-D846-BE53-C1BDE262260C}"/>
          </ac:spMkLst>
        </pc:spChg>
        <pc:spChg chg="add del mod">
          <ac:chgData name="Kevin Connolly" userId="fa50820a-321a-494c-90eb-65e492ad59e8" providerId="ADAL" clId="{1ADC4B35-3FB0-4364-A79D-1B196C0EB019}" dt="2024-06-24T13:51:37.345" v="2443"/>
          <ac:spMkLst>
            <pc:docMk/>
            <pc:sldMk cId="3350844692" sldId="439"/>
            <ac:spMk id="13" creationId="{0F607F7D-BEB6-A94E-BFFB-246BB6698DC4}"/>
          </ac:spMkLst>
        </pc:spChg>
      </pc:sldChg>
      <pc:sldChg chg="del">
        <pc:chgData name="Kevin Connolly" userId="fa50820a-321a-494c-90eb-65e492ad59e8" providerId="ADAL" clId="{1ADC4B35-3FB0-4364-A79D-1B196C0EB019}" dt="2024-06-24T13:14:51.565" v="57" actId="2696"/>
        <pc:sldMkLst>
          <pc:docMk/>
          <pc:sldMk cId="1861342153" sldId="440"/>
        </pc:sldMkLst>
      </pc:sldChg>
      <pc:sldChg chg="addSp delSp modSp add mod">
        <pc:chgData name="Kevin Connolly" userId="fa50820a-321a-494c-90eb-65e492ad59e8" providerId="ADAL" clId="{1ADC4B35-3FB0-4364-A79D-1B196C0EB019}" dt="2024-06-28T09:28:31.989" v="3394" actId="114"/>
        <pc:sldMkLst>
          <pc:docMk/>
          <pc:sldMk cId="4158400533" sldId="440"/>
        </pc:sldMkLst>
        <pc:spChg chg="add del mod">
          <ac:chgData name="Kevin Connolly" userId="fa50820a-321a-494c-90eb-65e492ad59e8" providerId="ADAL" clId="{1ADC4B35-3FB0-4364-A79D-1B196C0EB019}" dt="2024-06-24T13:58:23.540" v="2518" actId="478"/>
          <ac:spMkLst>
            <pc:docMk/>
            <pc:sldMk cId="4158400533" sldId="440"/>
            <ac:spMk id="3" creationId="{5BEA1A25-7B68-8BF8-8259-668328C50C56}"/>
          </ac:spMkLst>
        </pc:spChg>
        <pc:spChg chg="add del mod">
          <ac:chgData name="Kevin Connolly" userId="fa50820a-321a-494c-90eb-65e492ad59e8" providerId="ADAL" clId="{1ADC4B35-3FB0-4364-A79D-1B196C0EB019}" dt="2024-06-24T13:58:30.808" v="2522" actId="478"/>
          <ac:spMkLst>
            <pc:docMk/>
            <pc:sldMk cId="4158400533" sldId="440"/>
            <ac:spMk id="5" creationId="{534508CD-FD0A-0EEA-B5A9-D963C5A1C289}"/>
          </ac:spMkLst>
        </pc:spChg>
        <pc:spChg chg="add del mod">
          <ac:chgData name="Kevin Connolly" userId="fa50820a-321a-494c-90eb-65e492ad59e8" providerId="ADAL" clId="{1ADC4B35-3FB0-4364-A79D-1B196C0EB019}" dt="2024-06-24T13:58:38.628" v="2526" actId="478"/>
          <ac:spMkLst>
            <pc:docMk/>
            <pc:sldMk cId="4158400533" sldId="440"/>
            <ac:spMk id="7" creationId="{A8AF35DA-D263-400E-A459-1280D5FB172D}"/>
          </ac:spMkLst>
        </pc:spChg>
        <pc:spChg chg="mod">
          <ac:chgData name="Kevin Connolly" userId="fa50820a-321a-494c-90eb-65e492ad59e8" providerId="ADAL" clId="{1ADC4B35-3FB0-4364-A79D-1B196C0EB019}" dt="2024-06-24T13:59:12.373" v="2541" actId="1076"/>
          <ac:spMkLst>
            <pc:docMk/>
            <pc:sldMk cId="4158400533" sldId="440"/>
            <ac:spMk id="11" creationId="{CEA48193-4FAD-D846-BE53-C1BDE262260C}"/>
          </ac:spMkLst>
        </pc:spChg>
        <pc:spChg chg="mod">
          <ac:chgData name="Kevin Connolly" userId="fa50820a-321a-494c-90eb-65e492ad59e8" providerId="ADAL" clId="{1ADC4B35-3FB0-4364-A79D-1B196C0EB019}" dt="2024-06-24T13:58:27.609" v="2520" actId="5793"/>
          <ac:spMkLst>
            <pc:docMk/>
            <pc:sldMk cId="4158400533" sldId="440"/>
            <ac:spMk id="13" creationId="{0F607F7D-BEB6-A94E-BFFB-246BB6698DC4}"/>
          </ac:spMkLst>
        </pc:spChg>
        <pc:graphicFrameChg chg="add del mod">
          <ac:chgData name="Kevin Connolly" userId="fa50820a-321a-494c-90eb-65e492ad59e8" providerId="ADAL" clId="{1ADC4B35-3FB0-4364-A79D-1B196C0EB019}" dt="2024-06-24T13:58:23.540" v="2518" actId="478"/>
          <ac:graphicFrameMkLst>
            <pc:docMk/>
            <pc:sldMk cId="4158400533" sldId="440"/>
            <ac:graphicFrameMk id="2" creationId="{1D32E58E-E95F-DB9D-1638-95760DE477FA}"/>
          </ac:graphicFrameMkLst>
        </pc:graphicFrameChg>
        <pc:graphicFrameChg chg="add del mod">
          <ac:chgData name="Kevin Connolly" userId="fa50820a-321a-494c-90eb-65e492ad59e8" providerId="ADAL" clId="{1ADC4B35-3FB0-4364-A79D-1B196C0EB019}" dt="2024-06-24T13:58:30.808" v="2522" actId="478"/>
          <ac:graphicFrameMkLst>
            <pc:docMk/>
            <pc:sldMk cId="4158400533" sldId="440"/>
            <ac:graphicFrameMk id="4" creationId="{E34386A6-BF1C-1E73-7315-F5593281DD89}"/>
          </ac:graphicFrameMkLst>
        </pc:graphicFrameChg>
        <pc:graphicFrameChg chg="add mod modGraphic">
          <ac:chgData name="Kevin Connolly" userId="fa50820a-321a-494c-90eb-65e492ad59e8" providerId="ADAL" clId="{1ADC4B35-3FB0-4364-A79D-1B196C0EB019}" dt="2024-06-28T09:28:31.989" v="3394" actId="114"/>
          <ac:graphicFrameMkLst>
            <pc:docMk/>
            <pc:sldMk cId="4158400533" sldId="440"/>
            <ac:graphicFrameMk id="6" creationId="{96CEDE3B-A78C-E8F2-56C4-359CC4DBC3FC}"/>
          </ac:graphicFrameMkLst>
        </pc:graphicFrameChg>
      </pc:sldChg>
      <pc:sldChg chg="del">
        <pc:chgData name="Kevin Connolly" userId="fa50820a-321a-494c-90eb-65e492ad59e8" providerId="ADAL" clId="{1ADC4B35-3FB0-4364-A79D-1B196C0EB019}" dt="2024-06-24T13:14:51.565" v="57" actId="2696"/>
        <pc:sldMkLst>
          <pc:docMk/>
          <pc:sldMk cId="52329659" sldId="441"/>
        </pc:sldMkLst>
      </pc:sldChg>
      <pc:sldChg chg="addSp delSp modSp add mod">
        <pc:chgData name="Kevin Connolly" userId="fa50820a-321a-494c-90eb-65e492ad59e8" providerId="ADAL" clId="{1ADC4B35-3FB0-4364-A79D-1B196C0EB019}" dt="2024-06-24T14:35:39.977" v="2689" actId="27918"/>
        <pc:sldMkLst>
          <pc:docMk/>
          <pc:sldMk cId="832886884" sldId="441"/>
        </pc:sldMkLst>
        <pc:spChg chg="mod">
          <ac:chgData name="Kevin Connolly" userId="fa50820a-321a-494c-90eb-65e492ad59e8" providerId="ADAL" clId="{1ADC4B35-3FB0-4364-A79D-1B196C0EB019}" dt="2024-06-24T14:09:16.542" v="2590" actId="20577"/>
          <ac:spMkLst>
            <pc:docMk/>
            <pc:sldMk cId="832886884" sldId="441"/>
            <ac:spMk id="11" creationId="{CEA48193-4FAD-D846-BE53-C1BDE262260C}"/>
          </ac:spMkLst>
        </pc:spChg>
        <pc:graphicFrameChg chg="add mod">
          <ac:chgData name="Kevin Connolly" userId="fa50820a-321a-494c-90eb-65e492ad59e8" providerId="ADAL" clId="{1ADC4B35-3FB0-4364-A79D-1B196C0EB019}" dt="2024-06-24T14:10:16.131" v="2638" actId="20577"/>
          <ac:graphicFrameMkLst>
            <pc:docMk/>
            <pc:sldMk cId="832886884" sldId="441"/>
            <ac:graphicFrameMk id="2" creationId="{C391F8B3-A1E0-53C8-7109-BF506CF30330}"/>
          </ac:graphicFrameMkLst>
        </pc:graphicFrameChg>
        <pc:graphicFrameChg chg="del">
          <ac:chgData name="Kevin Connolly" userId="fa50820a-321a-494c-90eb-65e492ad59e8" providerId="ADAL" clId="{1ADC4B35-3FB0-4364-A79D-1B196C0EB019}" dt="2024-06-24T14:07:31.995" v="2543" actId="478"/>
          <ac:graphicFrameMkLst>
            <pc:docMk/>
            <pc:sldMk cId="832886884" sldId="441"/>
            <ac:graphicFrameMk id="6" creationId="{96CEDE3B-A78C-E8F2-56C4-359CC4DBC3FC}"/>
          </ac:graphicFrameMkLst>
        </pc:graphicFrameChg>
      </pc:sldChg>
      <pc:sldChg chg="addSp delSp modSp add mod">
        <pc:chgData name="Kevin Connolly" userId="fa50820a-321a-494c-90eb-65e492ad59e8" providerId="ADAL" clId="{1ADC4B35-3FB0-4364-A79D-1B196C0EB019}" dt="2024-06-24T14:35:11.191" v="2688" actId="20577"/>
        <pc:sldMkLst>
          <pc:docMk/>
          <pc:sldMk cId="1721019460" sldId="442"/>
        </pc:sldMkLst>
        <pc:spChg chg="mod">
          <ac:chgData name="Kevin Connolly" userId="fa50820a-321a-494c-90eb-65e492ad59e8" providerId="ADAL" clId="{1ADC4B35-3FB0-4364-A79D-1B196C0EB019}" dt="2024-06-24T14:35:11.191" v="2688" actId="20577"/>
          <ac:spMkLst>
            <pc:docMk/>
            <pc:sldMk cId="1721019460" sldId="442"/>
            <ac:spMk id="11" creationId="{CEA48193-4FAD-D846-BE53-C1BDE262260C}"/>
          </ac:spMkLst>
        </pc:spChg>
        <pc:graphicFrameChg chg="del">
          <ac:chgData name="Kevin Connolly" userId="fa50820a-321a-494c-90eb-65e492ad59e8" providerId="ADAL" clId="{1ADC4B35-3FB0-4364-A79D-1B196C0EB019}" dt="2024-06-24T14:34:39.534" v="2640" actId="478"/>
          <ac:graphicFrameMkLst>
            <pc:docMk/>
            <pc:sldMk cId="1721019460" sldId="442"/>
            <ac:graphicFrameMk id="2" creationId="{C391F8B3-A1E0-53C8-7109-BF506CF30330}"/>
          </ac:graphicFrameMkLst>
        </pc:graphicFrameChg>
        <pc:graphicFrameChg chg="add mod">
          <ac:chgData name="Kevin Connolly" userId="fa50820a-321a-494c-90eb-65e492ad59e8" providerId="ADAL" clId="{1ADC4B35-3FB0-4364-A79D-1B196C0EB019}" dt="2024-06-24T14:34:57.778" v="2645"/>
          <ac:graphicFrameMkLst>
            <pc:docMk/>
            <pc:sldMk cId="1721019460" sldId="442"/>
            <ac:graphicFrameMk id="3" creationId="{2E415B6D-52EB-56CD-FA2A-987224525895}"/>
          </ac:graphicFrameMkLst>
        </pc:graphicFrameChg>
      </pc:sldChg>
      <pc:sldChg chg="del">
        <pc:chgData name="Kevin Connolly" userId="fa50820a-321a-494c-90eb-65e492ad59e8" providerId="ADAL" clId="{1ADC4B35-3FB0-4364-A79D-1B196C0EB019}" dt="2024-06-24T13:14:51.565" v="57" actId="2696"/>
        <pc:sldMkLst>
          <pc:docMk/>
          <pc:sldMk cId="2734764147" sldId="442"/>
        </pc:sldMkLst>
      </pc:sldChg>
      <pc:sldChg chg="del">
        <pc:chgData name="Kevin Connolly" userId="fa50820a-321a-494c-90eb-65e492ad59e8" providerId="ADAL" clId="{1ADC4B35-3FB0-4364-A79D-1B196C0EB019}" dt="2024-06-24T13:14:51.565" v="57" actId="2696"/>
        <pc:sldMkLst>
          <pc:docMk/>
          <pc:sldMk cId="13054983" sldId="443"/>
        </pc:sldMkLst>
      </pc:sldChg>
      <pc:sldChg chg="add del ord">
        <pc:chgData name="Kevin Connolly" userId="fa50820a-321a-494c-90eb-65e492ad59e8" providerId="ADAL" clId="{1ADC4B35-3FB0-4364-A79D-1B196C0EB019}" dt="2024-06-28T09:26:19.194" v="3313" actId="2696"/>
        <pc:sldMkLst>
          <pc:docMk/>
          <pc:sldMk cId="100260868" sldId="443"/>
        </pc:sldMkLst>
      </pc:sldChg>
      <pc:sldChg chg="modSp add mod ord">
        <pc:chgData name="Kevin Connolly" userId="fa50820a-321a-494c-90eb-65e492ad59e8" providerId="ADAL" clId="{1ADC4B35-3FB0-4364-A79D-1B196C0EB019}" dt="2024-06-24T14:40:01.251" v="2826" actId="20577"/>
        <pc:sldMkLst>
          <pc:docMk/>
          <pc:sldMk cId="297105726" sldId="444"/>
        </pc:sldMkLst>
        <pc:spChg chg="mod">
          <ac:chgData name="Kevin Connolly" userId="fa50820a-321a-494c-90eb-65e492ad59e8" providerId="ADAL" clId="{1ADC4B35-3FB0-4364-A79D-1B196C0EB019}" dt="2024-06-24T14:38:04.069" v="2707" actId="20577"/>
          <ac:spMkLst>
            <pc:docMk/>
            <pc:sldMk cId="297105726" sldId="444"/>
            <ac:spMk id="11" creationId="{CEA48193-4FAD-D846-BE53-C1BDE262260C}"/>
          </ac:spMkLst>
        </pc:spChg>
        <pc:spChg chg="mod">
          <ac:chgData name="Kevin Connolly" userId="fa50820a-321a-494c-90eb-65e492ad59e8" providerId="ADAL" clId="{1ADC4B35-3FB0-4364-A79D-1B196C0EB019}" dt="2024-06-24T14:40:01.251" v="2826" actId="20577"/>
          <ac:spMkLst>
            <pc:docMk/>
            <pc:sldMk cId="297105726" sldId="444"/>
            <ac:spMk id="13" creationId="{0F607F7D-BEB6-A94E-BFFB-246BB6698DC4}"/>
          </ac:spMkLst>
        </pc:spChg>
      </pc:sldChg>
      <pc:sldChg chg="del">
        <pc:chgData name="Kevin Connolly" userId="fa50820a-321a-494c-90eb-65e492ad59e8" providerId="ADAL" clId="{1ADC4B35-3FB0-4364-A79D-1B196C0EB019}" dt="2024-06-24T13:14:51.565" v="57" actId="2696"/>
        <pc:sldMkLst>
          <pc:docMk/>
          <pc:sldMk cId="2974848312" sldId="444"/>
        </pc:sldMkLst>
      </pc:sldChg>
      <pc:sldChg chg="modSp add mod">
        <pc:chgData name="Kevin Connolly" userId="fa50820a-321a-494c-90eb-65e492ad59e8" providerId="ADAL" clId="{1ADC4B35-3FB0-4364-A79D-1B196C0EB019}" dt="2024-06-24T14:42:35.833" v="3273" actId="27636"/>
        <pc:sldMkLst>
          <pc:docMk/>
          <pc:sldMk cId="1266119337" sldId="445"/>
        </pc:sldMkLst>
        <pc:spChg chg="mod">
          <ac:chgData name="Kevin Connolly" userId="fa50820a-321a-494c-90eb-65e492ad59e8" providerId="ADAL" clId="{1ADC4B35-3FB0-4364-A79D-1B196C0EB019}" dt="2024-06-24T14:40:12.851" v="2851" actId="20577"/>
          <ac:spMkLst>
            <pc:docMk/>
            <pc:sldMk cId="1266119337" sldId="445"/>
            <ac:spMk id="11" creationId="{CEA48193-4FAD-D846-BE53-C1BDE262260C}"/>
          </ac:spMkLst>
        </pc:spChg>
        <pc:spChg chg="mod">
          <ac:chgData name="Kevin Connolly" userId="fa50820a-321a-494c-90eb-65e492ad59e8" providerId="ADAL" clId="{1ADC4B35-3FB0-4364-A79D-1B196C0EB019}" dt="2024-06-24T14:42:35.833" v="3273" actId="27636"/>
          <ac:spMkLst>
            <pc:docMk/>
            <pc:sldMk cId="1266119337" sldId="445"/>
            <ac:spMk id="13" creationId="{0F607F7D-BEB6-A94E-BFFB-246BB6698DC4}"/>
          </ac:spMkLst>
        </pc:spChg>
      </pc:sldChg>
      <pc:sldChg chg="del">
        <pc:chgData name="Kevin Connolly" userId="fa50820a-321a-494c-90eb-65e492ad59e8" providerId="ADAL" clId="{1ADC4B35-3FB0-4364-A79D-1B196C0EB019}" dt="2024-06-24T13:14:51.565" v="57" actId="2696"/>
        <pc:sldMkLst>
          <pc:docMk/>
          <pc:sldMk cId="2633375109" sldId="446"/>
        </pc:sldMkLst>
      </pc:sldChg>
      <pc:sldChg chg="del">
        <pc:chgData name="Kevin Connolly" userId="fa50820a-321a-494c-90eb-65e492ad59e8" providerId="ADAL" clId="{1ADC4B35-3FB0-4364-A79D-1B196C0EB019}" dt="2024-06-24T13:14:55.214" v="58" actId="2696"/>
        <pc:sldMkLst>
          <pc:docMk/>
          <pc:sldMk cId="2185503176" sldId="448"/>
        </pc:sldMkLst>
      </pc:sldChg>
      <pc:sldChg chg="del">
        <pc:chgData name="Kevin Connolly" userId="fa50820a-321a-494c-90eb-65e492ad59e8" providerId="ADAL" clId="{1ADC4B35-3FB0-4364-A79D-1B196C0EB019}" dt="2024-06-24T13:14:51.565" v="57" actId="2696"/>
        <pc:sldMkLst>
          <pc:docMk/>
          <pc:sldMk cId="1983071866" sldId="449"/>
        </pc:sldMkLst>
      </pc:sldChg>
      <pc:sldChg chg="del">
        <pc:chgData name="Kevin Connolly" userId="fa50820a-321a-494c-90eb-65e492ad59e8" providerId="ADAL" clId="{1ADC4B35-3FB0-4364-A79D-1B196C0EB019}" dt="2024-06-24T13:14:51.565" v="57" actId="2696"/>
        <pc:sldMkLst>
          <pc:docMk/>
          <pc:sldMk cId="3666602416" sldId="450"/>
        </pc:sldMkLst>
      </pc:sldChg>
      <pc:sldChg chg="del">
        <pc:chgData name="Kevin Connolly" userId="fa50820a-321a-494c-90eb-65e492ad59e8" providerId="ADAL" clId="{1ADC4B35-3FB0-4364-A79D-1B196C0EB019}" dt="2024-06-24T13:14:51.565" v="57" actId="2696"/>
        <pc:sldMkLst>
          <pc:docMk/>
          <pc:sldMk cId="4113984064" sldId="451"/>
        </pc:sldMkLst>
      </pc:sldChg>
      <pc:sldChg chg="del">
        <pc:chgData name="Kevin Connolly" userId="fa50820a-321a-494c-90eb-65e492ad59e8" providerId="ADAL" clId="{1ADC4B35-3FB0-4364-A79D-1B196C0EB019}" dt="2024-06-24T13:14:51.565" v="57" actId="2696"/>
        <pc:sldMkLst>
          <pc:docMk/>
          <pc:sldMk cId="2635984534" sldId="452"/>
        </pc:sldMkLst>
      </pc:sldChg>
      <pc:sldChg chg="del">
        <pc:chgData name="Kevin Connolly" userId="fa50820a-321a-494c-90eb-65e492ad59e8" providerId="ADAL" clId="{1ADC4B35-3FB0-4364-A79D-1B196C0EB019}" dt="2024-06-24T13:14:51.565" v="57" actId="2696"/>
        <pc:sldMkLst>
          <pc:docMk/>
          <pc:sldMk cId="1609854673" sldId="453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strath-my.sharepoint.com/personal/k_connolly_strath_ac_uk/Documents/Documents/Papers%20-%20Conference%20(Own)/Conferences/IIOA%202024/Simualtion%20result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071872240253076E-2"/>
          <c:y val="4.3027656280174416E-2"/>
          <c:w val="0.89988650743388277"/>
          <c:h val="0.8457850135809154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GVA (S)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val>
            <c:numRef>
              <c:f>Sheet1!$B$2:$BJ$2</c:f>
              <c:numCache>
                <c:formatCode>#,##0</c:formatCode>
                <c:ptCount val="6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16.738931883051198</c:v>
                </c:pt>
                <c:pt idx="4">
                  <c:v>20.434678253649906</c:v>
                </c:pt>
                <c:pt idx="5">
                  <c:v>122.63046797383298</c:v>
                </c:pt>
                <c:pt idx="6">
                  <c:v>144.37028314387399</c:v>
                </c:pt>
                <c:pt idx="7">
                  <c:v>155.02985078792693</c:v>
                </c:pt>
                <c:pt idx="8">
                  <c:v>163.2555472487727</c:v>
                </c:pt>
                <c:pt idx="9">
                  <c:v>144.67100704254412</c:v>
                </c:pt>
                <c:pt idx="10">
                  <c:v>144.42161842362026</c:v>
                </c:pt>
                <c:pt idx="11">
                  <c:v>144.29775989278482</c:v>
                </c:pt>
                <c:pt idx="12">
                  <c:v>144.3147785361798</c:v>
                </c:pt>
                <c:pt idx="13">
                  <c:v>152.92373772795401</c:v>
                </c:pt>
                <c:pt idx="14">
                  <c:v>154.89186661396084</c:v>
                </c:pt>
                <c:pt idx="15">
                  <c:v>194.29602158263893</c:v>
                </c:pt>
                <c:pt idx="16">
                  <c:v>205.26633020563028</c:v>
                </c:pt>
                <c:pt idx="17">
                  <c:v>181.62419295891351</c:v>
                </c:pt>
                <c:pt idx="18">
                  <c:v>180.59631402579646</c:v>
                </c:pt>
                <c:pt idx="19">
                  <c:v>179.92163977210831</c:v>
                </c:pt>
                <c:pt idx="20">
                  <c:v>179.50605385948003</c:v>
                </c:pt>
                <c:pt idx="21">
                  <c:v>179.26913220412604</c:v>
                </c:pt>
                <c:pt idx="22">
                  <c:v>179.150402838547</c:v>
                </c:pt>
                <c:pt idx="23">
                  <c:v>179.10716422625734</c:v>
                </c:pt>
                <c:pt idx="24">
                  <c:v>179.11035646223647</c:v>
                </c:pt>
                <c:pt idx="25">
                  <c:v>179.14069611913203</c:v>
                </c:pt>
                <c:pt idx="26">
                  <c:v>179.1856467612364</c:v>
                </c:pt>
                <c:pt idx="27">
                  <c:v>179.23722225084748</c:v>
                </c:pt>
                <c:pt idx="28">
                  <c:v>179.29045802936599</c:v>
                </c:pt>
                <c:pt idx="29">
                  <c:v>179.34237222576505</c:v>
                </c:pt>
                <c:pt idx="30">
                  <c:v>179.39126980650201</c:v>
                </c:pt>
                <c:pt idx="31">
                  <c:v>179.43628081113607</c:v>
                </c:pt>
                <c:pt idx="32">
                  <c:v>179.47705590755231</c:v>
                </c:pt>
                <c:pt idx="33">
                  <c:v>174.19940142624716</c:v>
                </c:pt>
                <c:pt idx="34">
                  <c:v>173.10443822883238</c:v>
                </c:pt>
                <c:pt idx="35">
                  <c:v>172.22753131707421</c:v>
                </c:pt>
                <c:pt idx="36">
                  <c:v>171.52855393455127</c:v>
                </c:pt>
                <c:pt idx="37">
                  <c:v>170.97233214501679</c:v>
                </c:pt>
                <c:pt idx="38">
                  <c:v>170.52962245471377</c:v>
                </c:pt>
                <c:pt idx="39">
                  <c:v>170.17678257672409</c:v>
                </c:pt>
                <c:pt idx="40">
                  <c:v>169.89498993477056</c:v>
                </c:pt>
                <c:pt idx="41">
                  <c:v>169.66938266926306</c:v>
                </c:pt>
                <c:pt idx="42">
                  <c:v>164.15096389166959</c:v>
                </c:pt>
                <c:pt idx="43">
                  <c:v>56.327440501384253</c:v>
                </c:pt>
                <c:pt idx="44">
                  <c:v>43.763907677682077</c:v>
                </c:pt>
                <c:pt idx="45">
                  <c:v>34.362722286721883</c:v>
                </c:pt>
                <c:pt idx="46">
                  <c:v>27.237921771949992</c:v>
                </c:pt>
                <c:pt idx="47">
                  <c:v>21.773420257270313</c:v>
                </c:pt>
                <c:pt idx="48">
                  <c:v>17.535282087060164</c:v>
                </c:pt>
                <c:pt idx="49">
                  <c:v>14.214159873813584</c:v>
                </c:pt>
                <c:pt idx="50">
                  <c:v>11.586939499532678</c:v>
                </c:pt>
                <c:pt idx="51">
                  <c:v>9.4908427262904613</c:v>
                </c:pt>
                <c:pt idx="52">
                  <c:v>7.8057424247008118</c:v>
                </c:pt>
                <c:pt idx="53">
                  <c:v>6.4419662032224814</c:v>
                </c:pt>
                <c:pt idx="54">
                  <c:v>5.3318093112776204</c:v>
                </c:pt>
                <c:pt idx="55">
                  <c:v>4.4235780282922681</c:v>
                </c:pt>
                <c:pt idx="56">
                  <c:v>3.6773733912272091</c:v>
                </c:pt>
                <c:pt idx="57">
                  <c:v>3.0620806446076818</c:v>
                </c:pt>
                <c:pt idx="58">
                  <c:v>2.5531998991739484</c:v>
                </c:pt>
                <c:pt idx="59">
                  <c:v>2.1312678269008574</c:v>
                </c:pt>
                <c:pt idx="60">
                  <c:v>1.7806976735620876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A40-4386-87A2-20815B169FDC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GVA (D) 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sysDot"/>
              <a:round/>
            </a:ln>
            <a:effectLst/>
          </c:spPr>
          <c:marker>
            <c:symbol val="none"/>
          </c:marker>
          <c:val>
            <c:numRef>
              <c:f>Sheet1!$B$4:$BJ$4</c:f>
              <c:numCache>
                <c:formatCode>#,##0</c:formatCode>
                <c:ptCount val="6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21.161885025685098</c:v>
                </c:pt>
                <c:pt idx="4">
                  <c:v>25.834164017252743</c:v>
                </c:pt>
                <c:pt idx="5">
                  <c:v>155.03330093209786</c:v>
                </c:pt>
                <c:pt idx="6">
                  <c:v>182.51746015575895</c:v>
                </c:pt>
                <c:pt idx="7">
                  <c:v>119.02349914567372</c:v>
                </c:pt>
                <c:pt idx="8">
                  <c:v>120.88981891159564</c:v>
                </c:pt>
                <c:pt idx="9">
                  <c:v>57.042577480741386</c:v>
                </c:pt>
                <c:pt idx="10">
                  <c:v>48.05481227873738</c:v>
                </c:pt>
                <c:pt idx="11">
                  <c:v>41.429510440934031</c:v>
                </c:pt>
                <c:pt idx="12">
                  <c:v>36.556257437334764</c:v>
                </c:pt>
                <c:pt idx="13">
                  <c:v>43.715105884552422</c:v>
                </c:pt>
                <c:pt idx="14">
                  <c:v>43.313244456585281</c:v>
                </c:pt>
                <c:pt idx="15">
                  <c:v>90.905693548997746</c:v>
                </c:pt>
                <c:pt idx="16">
                  <c:v>103.08161474074566</c:v>
                </c:pt>
                <c:pt idx="17">
                  <c:v>48.768663722778633</c:v>
                </c:pt>
                <c:pt idx="18">
                  <c:v>43.61042317771841</c:v>
                </c:pt>
                <c:pt idx="19">
                  <c:v>39.833602098593737</c:v>
                </c:pt>
                <c:pt idx="20">
                  <c:v>37.061798381191203</c:v>
                </c:pt>
                <c:pt idx="21">
                  <c:v>35.014769605213608</c:v>
                </c:pt>
                <c:pt idx="22">
                  <c:v>33.490053431061092</c:v>
                </c:pt>
                <c:pt idx="23">
                  <c:v>32.343345024215338</c:v>
                </c:pt>
                <c:pt idx="24">
                  <c:v>31.472220460094956</c:v>
                </c:pt>
                <c:pt idx="25">
                  <c:v>30.803866970672132</c:v>
                </c:pt>
                <c:pt idx="26">
                  <c:v>30.286245539022243</c:v>
                </c:pt>
                <c:pt idx="27">
                  <c:v>29.881871582667657</c:v>
                </c:pt>
                <c:pt idx="28">
                  <c:v>29.563487266200944</c:v>
                </c:pt>
                <c:pt idx="29">
                  <c:v>29.311062718051836</c:v>
                </c:pt>
                <c:pt idx="30">
                  <c:v>29.109717238909187</c:v>
                </c:pt>
                <c:pt idx="31">
                  <c:v>28.948273048504596</c:v>
                </c:pt>
                <c:pt idx="32">
                  <c:v>28.818243090255546</c:v>
                </c:pt>
                <c:pt idx="33">
                  <c:v>21.975665426378082</c:v>
                </c:pt>
                <c:pt idx="34">
                  <c:v>20.446483969293201</c:v>
                </c:pt>
                <c:pt idx="35">
                  <c:v>19.21656505235002</c:v>
                </c:pt>
                <c:pt idx="36">
                  <c:v>18.231348119480916</c:v>
                </c:pt>
                <c:pt idx="37">
                  <c:v>17.443152096050103</c:v>
                </c:pt>
                <c:pt idx="38">
                  <c:v>16.812312634535449</c:v>
                </c:pt>
                <c:pt idx="39">
                  <c:v>16.306682770344846</c:v>
                </c:pt>
                <c:pt idx="40">
                  <c:v>15.900575048161327</c:v>
                </c:pt>
                <c:pt idx="41">
                  <c:v>15.573616773848036</c:v>
                </c:pt>
                <c:pt idx="42">
                  <c:v>8.5429328404307228</c:v>
                </c:pt>
                <c:pt idx="43">
                  <c:v>6.8956859713844576</c:v>
                </c:pt>
                <c:pt idx="44">
                  <c:v>5.5669064940560062</c:v>
                </c:pt>
                <c:pt idx="45">
                  <c:v>4.4993974545198787</c:v>
                </c:pt>
                <c:pt idx="46">
                  <c:v>3.6429267072939013</c:v>
                </c:pt>
                <c:pt idx="47">
                  <c:v>2.9555366264908973</c:v>
                </c:pt>
                <c:pt idx="48">
                  <c:v>2.4030963015349869</c:v>
                </c:pt>
                <c:pt idx="49">
                  <c:v>1.958238969836664</c:v>
                </c:pt>
                <c:pt idx="50">
                  <c:v>1.5991887532383693</c:v>
                </c:pt>
                <c:pt idx="51">
                  <c:v>1.3086808015839018</c:v>
                </c:pt>
                <c:pt idx="52">
                  <c:v>1.0730415526424404</c:v>
                </c:pt>
                <c:pt idx="53">
                  <c:v>0.8814358693985852</c:v>
                </c:pt>
                <c:pt idx="54">
                  <c:v>0.72526420538560843</c:v>
                </c:pt>
                <c:pt idx="55">
                  <c:v>0.59768590954872769</c:v>
                </c:pt>
                <c:pt idx="56">
                  <c:v>0.49324488509376396</c:v>
                </c:pt>
                <c:pt idx="57">
                  <c:v>0.40757663689779666</c:v>
                </c:pt>
                <c:pt idx="58">
                  <c:v>0.33717927814886861</c:v>
                </c:pt>
                <c:pt idx="59">
                  <c:v>0.27923446151869286</c:v>
                </c:pt>
                <c:pt idx="60">
                  <c:v>0.2314671436836867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A40-4386-87A2-20815B169FDC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Investment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val>
            <c:numRef>
              <c:f>Sheet1!$B$6:$BJ$6</c:f>
              <c:numCache>
                <c:formatCode>#,##0</c:formatCode>
                <c:ptCount val="6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67.604666380621424</c:v>
                </c:pt>
                <c:pt idx="4">
                  <c:v>67.604666380621424</c:v>
                </c:pt>
                <c:pt idx="5">
                  <c:v>67.604666380621424</c:v>
                </c:pt>
                <c:pt idx="6">
                  <c:v>33.802333190310712</c:v>
                </c:pt>
                <c:pt idx="7">
                  <c:v>15.129996383584903</c:v>
                </c:pt>
                <c:pt idx="8">
                  <c:v>15.129996383584903</c:v>
                </c:pt>
                <c:pt idx="9">
                  <c:v>22.694994575377354</c:v>
                </c:pt>
                <c:pt idx="10">
                  <c:v>22.694994575377354</c:v>
                </c:pt>
                <c:pt idx="11">
                  <c:v>22.694994575377354</c:v>
                </c:pt>
                <c:pt idx="12">
                  <c:v>22.694994575377354</c:v>
                </c:pt>
                <c:pt idx="13">
                  <c:v>56.49732776568807</c:v>
                </c:pt>
                <c:pt idx="14">
                  <c:v>56.49732776568807</c:v>
                </c:pt>
                <c:pt idx="15">
                  <c:v>22.694994575377354</c:v>
                </c:pt>
                <c:pt idx="16">
                  <c:v>22.694994575377354</c:v>
                </c:pt>
                <c:pt idx="17">
                  <c:v>30.259992767169805</c:v>
                </c:pt>
                <c:pt idx="18">
                  <c:v>30.259992767169805</c:v>
                </c:pt>
                <c:pt idx="19">
                  <c:v>30.259992767169805</c:v>
                </c:pt>
                <c:pt idx="20">
                  <c:v>30.259992767169805</c:v>
                </c:pt>
                <c:pt idx="21">
                  <c:v>30.259992767169805</c:v>
                </c:pt>
                <c:pt idx="22">
                  <c:v>30.259992767169805</c:v>
                </c:pt>
                <c:pt idx="23">
                  <c:v>30.259992767169805</c:v>
                </c:pt>
                <c:pt idx="24">
                  <c:v>30.259992767169805</c:v>
                </c:pt>
                <c:pt idx="25">
                  <c:v>30.259992767169805</c:v>
                </c:pt>
                <c:pt idx="26">
                  <c:v>30.259992767169805</c:v>
                </c:pt>
                <c:pt idx="27">
                  <c:v>30.259992767169805</c:v>
                </c:pt>
                <c:pt idx="28">
                  <c:v>30.259992767169805</c:v>
                </c:pt>
                <c:pt idx="29">
                  <c:v>30.259992767169805</c:v>
                </c:pt>
                <c:pt idx="30">
                  <c:v>30.259992767169805</c:v>
                </c:pt>
                <c:pt idx="31">
                  <c:v>30.259992767169805</c:v>
                </c:pt>
                <c:pt idx="32">
                  <c:v>30.259992767169805</c:v>
                </c:pt>
                <c:pt idx="33">
                  <c:v>15.129996383584903</c:v>
                </c:pt>
                <c:pt idx="34">
                  <c:v>15.129996383584903</c:v>
                </c:pt>
                <c:pt idx="35">
                  <c:v>15.129996383584903</c:v>
                </c:pt>
                <c:pt idx="36">
                  <c:v>15.129996383584903</c:v>
                </c:pt>
                <c:pt idx="37">
                  <c:v>15.129996383584903</c:v>
                </c:pt>
                <c:pt idx="38">
                  <c:v>15.129996383584903</c:v>
                </c:pt>
                <c:pt idx="39">
                  <c:v>15.129996383584903</c:v>
                </c:pt>
                <c:pt idx="40">
                  <c:v>15.129996383584903</c:v>
                </c:pt>
                <c:pt idx="41">
                  <c:v>15.129996383584903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A40-4386-87A2-20815B169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8088384"/>
        <c:axId val="553158688"/>
      </c:lineChart>
      <c:lineChart>
        <c:grouping val="standard"/>
        <c:varyColors val="0"/>
        <c:ser>
          <c:idx val="1"/>
          <c:order val="1"/>
          <c:tx>
            <c:strRef>
              <c:f>Sheet1!$A$3</c:f>
              <c:strCache>
                <c:ptCount val="1"/>
                <c:pt idx="0">
                  <c:v>Employment (S) 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val>
            <c:numRef>
              <c:f>Sheet1!$B$3:$BJ$3</c:f>
              <c:numCache>
                <c:formatCode>#,##0</c:formatCode>
                <c:ptCount val="6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210.60835120854509</c:v>
                </c:pt>
                <c:pt idx="4">
                  <c:v>241.58955419317951</c:v>
                </c:pt>
                <c:pt idx="5">
                  <c:v>1603.7884817964648</c:v>
                </c:pt>
                <c:pt idx="6">
                  <c:v>1792.2338755632168</c:v>
                </c:pt>
                <c:pt idx="7">
                  <c:v>1360.5008799047259</c:v>
                </c:pt>
                <c:pt idx="8">
                  <c:v>1436.0497341864559</c:v>
                </c:pt>
                <c:pt idx="9">
                  <c:v>957.44520330873024</c:v>
                </c:pt>
                <c:pt idx="10">
                  <c:v>947.30294951073972</c:v>
                </c:pt>
                <c:pt idx="11">
                  <c:v>941.11783866575809</c:v>
                </c:pt>
                <c:pt idx="12">
                  <c:v>937.88574568987804</c:v>
                </c:pt>
                <c:pt idx="13">
                  <c:v>1041.0611630224391</c:v>
                </c:pt>
                <c:pt idx="14">
                  <c:v>1055.8429247803888</c:v>
                </c:pt>
                <c:pt idx="15">
                  <c:v>1572.3849989867713</c:v>
                </c:pt>
                <c:pt idx="16">
                  <c:v>1680.0024649878324</c:v>
                </c:pt>
                <c:pt idx="17">
                  <c:v>1204.465923500177</c:v>
                </c:pt>
                <c:pt idx="18">
                  <c:v>1190.0508658822646</c:v>
                </c:pt>
                <c:pt idx="19">
                  <c:v>1180.6890836782786</c:v>
                </c:pt>
                <c:pt idx="20">
                  <c:v>1174.7771779930749</c:v>
                </c:pt>
                <c:pt idx="21">
                  <c:v>1171.1631390620632</c:v>
                </c:pt>
                <c:pt idx="22">
                  <c:v>1169.0536314503154</c:v>
                </c:pt>
                <c:pt idx="23">
                  <c:v>1167.9146085061482</c:v>
                </c:pt>
                <c:pt idx="24">
                  <c:v>1167.3913963166135</c:v>
                </c:pt>
                <c:pt idx="25">
                  <c:v>1167.2505968248674</c:v>
                </c:pt>
                <c:pt idx="26">
                  <c:v>1167.339780193942</c:v>
                </c:pt>
                <c:pt idx="27">
                  <c:v>1167.5601869783056</c:v>
                </c:pt>
                <c:pt idx="28">
                  <c:v>1167.8484792514009</c:v>
                </c:pt>
                <c:pt idx="29">
                  <c:v>1168.1646241274527</c:v>
                </c:pt>
                <c:pt idx="30">
                  <c:v>1168.4838754330717</c:v>
                </c:pt>
                <c:pt idx="31">
                  <c:v>1168.7914741815473</c:v>
                </c:pt>
                <c:pt idx="32">
                  <c:v>1169.0791468233808</c:v>
                </c:pt>
                <c:pt idx="33">
                  <c:v>1109.3443395104496</c:v>
                </c:pt>
                <c:pt idx="34">
                  <c:v>1099.6402959771642</c:v>
                </c:pt>
                <c:pt idx="35">
                  <c:v>1091.9105569527992</c:v>
                </c:pt>
                <c:pt idx="36">
                  <c:v>1085.769603272727</c:v>
                </c:pt>
                <c:pt idx="37">
                  <c:v>1080.8955217888374</c:v>
                </c:pt>
                <c:pt idx="38">
                  <c:v>1077.0260394235531</c:v>
                </c:pt>
                <c:pt idx="39">
                  <c:v>1073.950740687995</c:v>
                </c:pt>
                <c:pt idx="40">
                  <c:v>1071.5024600062332</c:v>
                </c:pt>
                <c:pt idx="41">
                  <c:v>1069.5492020294164</c:v>
                </c:pt>
                <c:pt idx="42">
                  <c:v>1007.68604314411</c:v>
                </c:pt>
                <c:pt idx="43">
                  <c:v>526.22861254187887</c:v>
                </c:pt>
                <c:pt idx="44">
                  <c:v>403.05107421565788</c:v>
                </c:pt>
                <c:pt idx="45">
                  <c:v>312.06356441660097</c:v>
                </c:pt>
                <c:pt idx="46">
                  <c:v>244.09983263323082</c:v>
                </c:pt>
                <c:pt idx="47">
                  <c:v>192.75796932780943</c:v>
                </c:pt>
                <c:pt idx="48">
                  <c:v>153.53685018260902</c:v>
                </c:pt>
                <c:pt idx="49">
                  <c:v>123.2481186464632</c:v>
                </c:pt>
                <c:pt idx="50">
                  <c:v>99.614659331612103</c:v>
                </c:pt>
                <c:pt idx="51">
                  <c:v>80.995485882039389</c:v>
                </c:pt>
                <c:pt idx="52">
                  <c:v>66.196520005627875</c:v>
                </c:pt>
                <c:pt idx="53">
                  <c:v>54.339888594959902</c:v>
                </c:pt>
                <c:pt idx="54">
                  <c:v>44.773210119118993</c:v>
                </c:pt>
                <c:pt idx="55">
                  <c:v>37.006298266778636</c:v>
                </c:pt>
                <c:pt idx="56">
                  <c:v>30.666730969932324</c:v>
                </c:pt>
                <c:pt idx="57">
                  <c:v>25.468452065879038</c:v>
                </c:pt>
                <c:pt idx="58">
                  <c:v>21.189416197431754</c:v>
                </c:pt>
                <c:pt idx="59">
                  <c:v>17.655540110898208</c:v>
                </c:pt>
                <c:pt idx="60">
                  <c:v>14.729076571181778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A40-4386-87A2-20815B169FDC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Employment (S) </c:v>
                </c:pt>
              </c:strCache>
            </c:strRef>
          </c:tx>
          <c:spPr>
            <a:ln w="28575" cap="rnd">
              <a:solidFill>
                <a:schemeClr val="tx1"/>
              </a:solidFill>
              <a:prstDash val="sysDot"/>
              <a:round/>
            </a:ln>
            <a:effectLst/>
          </c:spPr>
          <c:marker>
            <c:symbol val="none"/>
          </c:marker>
          <c:val>
            <c:numRef>
              <c:f>Sheet1!$B$5:$BJ$5</c:f>
              <c:numCache>
                <c:formatCode>#,##0</c:formatCode>
                <c:ptCount val="6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210.60835120854509</c:v>
                </c:pt>
                <c:pt idx="4">
                  <c:v>241.58955419317951</c:v>
                </c:pt>
                <c:pt idx="5">
                  <c:v>1603.7884817964648</c:v>
                </c:pt>
                <c:pt idx="6">
                  <c:v>1792.2338755632168</c:v>
                </c:pt>
                <c:pt idx="7">
                  <c:v>1093.4001212016992</c:v>
                </c:pt>
                <c:pt idx="8">
                  <c:v>1105.4609238367361</c:v>
                </c:pt>
                <c:pt idx="9">
                  <c:v>452.91103030101453</c:v>
                </c:pt>
                <c:pt idx="10">
                  <c:v>378.09687695814694</c:v>
                </c:pt>
                <c:pt idx="11">
                  <c:v>324.09386155537982</c:v>
                </c:pt>
                <c:pt idx="12">
                  <c:v>285.09250551044914</c:v>
                </c:pt>
                <c:pt idx="13">
                  <c:v>362.72328949542685</c:v>
                </c:pt>
                <c:pt idx="14">
                  <c:v>357.1618664740314</c:v>
                </c:pt>
                <c:pt idx="15">
                  <c:v>866.02445123477025</c:v>
                </c:pt>
                <c:pt idx="16">
                  <c:v>963.57349178306504</c:v>
                </c:pt>
                <c:pt idx="17">
                  <c:v>387.21378688478347</c:v>
                </c:pt>
                <c:pt idx="18">
                  <c:v>344.38980540585408</c:v>
                </c:pt>
                <c:pt idx="19">
                  <c:v>313.73360643099591</c:v>
                </c:pt>
                <c:pt idx="20">
                  <c:v>291.66699350281459</c:v>
                </c:pt>
                <c:pt idx="21">
                  <c:v>275.65177263908987</c:v>
                </c:pt>
                <c:pt idx="22">
                  <c:v>263.91393395451769</c:v>
                </c:pt>
                <c:pt idx="23">
                  <c:v>255.2194356046281</c:v>
                </c:pt>
                <c:pt idx="24">
                  <c:v>248.70901384530038</c:v>
                </c:pt>
                <c:pt idx="25">
                  <c:v>243.78164583355399</c:v>
                </c:pt>
                <c:pt idx="26">
                  <c:v>240.01402448062143</c:v>
                </c:pt>
                <c:pt idx="27">
                  <c:v>237.10544604966438</c:v>
                </c:pt>
                <c:pt idx="28">
                  <c:v>234.84021392895372</c:v>
                </c:pt>
                <c:pt idx="29">
                  <c:v>233.06197611552258</c:v>
                </c:pt>
                <c:pt idx="30">
                  <c:v>231.6561522310196</c:v>
                </c:pt>
                <c:pt idx="31">
                  <c:v>230.53783859216321</c:v>
                </c:pt>
                <c:pt idx="32">
                  <c:v>229.64342891147371</c:v>
                </c:pt>
                <c:pt idx="33">
                  <c:v>167.692496883427</c:v>
                </c:pt>
                <c:pt idx="34">
                  <c:v>156.87191309109292</c:v>
                </c:pt>
                <c:pt idx="35">
                  <c:v>148.21739928571759</c:v>
                </c:pt>
                <c:pt idx="36">
                  <c:v>141.31001706526678</c:v>
                </c:pt>
                <c:pt idx="37">
                  <c:v>135.80030152379197</c:v>
                </c:pt>
                <c:pt idx="38">
                  <c:v>131.40327334360512</c:v>
                </c:pt>
                <c:pt idx="39">
                  <c:v>127.8898063597365</c:v>
                </c:pt>
                <c:pt idx="40">
                  <c:v>125.07731489947915</c:v>
                </c:pt>
                <c:pt idx="41">
                  <c:v>122.82109105253465</c:v>
                </c:pt>
                <c:pt idx="42">
                  <c:v>59.462343955362762</c:v>
                </c:pt>
                <c:pt idx="43">
                  <c:v>47.811566226409106</c:v>
                </c:pt>
                <c:pt idx="44">
                  <c:v>38.46545643062845</c:v>
                </c:pt>
                <c:pt idx="45">
                  <c:v>30.984835871401341</c:v>
                </c:pt>
                <c:pt idx="46">
                  <c:v>25.00139600269473</c:v>
                </c:pt>
                <c:pt idx="47">
                  <c:v>20.213490011041827</c:v>
                </c:pt>
                <c:pt idx="48">
                  <c:v>16.377686671608213</c:v>
                </c:pt>
                <c:pt idx="49">
                  <c:v>13.299351444584751</c:v>
                </c:pt>
                <c:pt idx="50">
                  <c:v>10.823749161871813</c:v>
                </c:pt>
                <c:pt idx="51">
                  <c:v>8.8282600130892384</c:v>
                </c:pt>
                <c:pt idx="52">
                  <c:v>7.2158538638821472</c:v>
                </c:pt>
                <c:pt idx="53">
                  <c:v>5.9097602779714702</c:v>
                </c:pt>
                <c:pt idx="54">
                  <c:v>4.8491875193723661</c:v>
                </c:pt>
                <c:pt idx="55">
                  <c:v>3.9859217124853217</c:v>
                </c:pt>
                <c:pt idx="56">
                  <c:v>3.2816445088008326</c:v>
                </c:pt>
                <c:pt idx="57">
                  <c:v>2.7058269164077124</c:v>
                </c:pt>
                <c:pt idx="58">
                  <c:v>2.2340796787639192</c:v>
                </c:pt>
                <c:pt idx="59">
                  <c:v>1.8468625381241477</c:v>
                </c:pt>
                <c:pt idx="60">
                  <c:v>1.5284741611682939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A40-4386-87A2-20815B169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7927408"/>
        <c:axId val="840039488"/>
      </c:lineChart>
      <c:catAx>
        <c:axId val="848088384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3158688"/>
        <c:crosses val="autoZero"/>
        <c:auto val="1"/>
        <c:lblAlgn val="ctr"/>
        <c:lblOffset val="100"/>
        <c:noMultiLvlLbl val="0"/>
      </c:catAx>
      <c:valAx>
        <c:axId val="55315868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/>
                  <a:t>GVA (£M)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088384"/>
        <c:crosses val="autoZero"/>
        <c:crossBetween val="between"/>
      </c:valAx>
      <c:valAx>
        <c:axId val="840039488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/>
                  <a:t>Employment</a:t>
                </a:r>
                <a:r>
                  <a:rPr lang="en-GB" baseline="0" dirty="0"/>
                  <a:t> (FTE)</a:t>
                </a:r>
                <a:endParaRPr lang="en-GB" dirty="0"/>
              </a:p>
            </c:rich>
          </c:tx>
          <c:layout>
            <c:manualLayout>
              <c:xMode val="edge"/>
              <c:yMode val="edge"/>
              <c:x val="0.93728278684108768"/>
              <c:y val="0.3943423913292596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7927408"/>
        <c:crosses val="max"/>
        <c:crossBetween val="between"/>
      </c:valAx>
      <c:catAx>
        <c:axId val="557927408"/>
        <c:scaling>
          <c:orientation val="minMax"/>
        </c:scaling>
        <c:delete val="1"/>
        <c:axPos val="b"/>
        <c:majorTickMark val="out"/>
        <c:minorTickMark val="none"/>
        <c:tickLblPos val="nextTo"/>
        <c:crossAx val="84003948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Sheet2!$B$3</c:f>
              <c:strCache>
                <c:ptCount val="1"/>
                <c:pt idx="0">
                  <c:v>Demand Only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Sheet2!$A$4:$A$32</c:f>
              <c:strCache>
                <c:ptCount val="29"/>
                <c:pt idx="0">
                  <c:v>Agriculture</c:v>
                </c:pt>
                <c:pt idx="1">
                  <c:v>Food </c:v>
                </c:pt>
                <c:pt idx="2">
                  <c:v>Texiles and wearing </c:v>
                </c:pt>
                <c:pt idx="3">
                  <c:v>Textiles, wearing and printing printing</c:v>
                </c:pt>
                <c:pt idx="4">
                  <c:v>Primary </c:v>
                </c:pt>
                <c:pt idx="5">
                  <c:v>Manufacture Of Basic Pharmaceutical Products And Pharmaceutical Preparations</c:v>
                </c:pt>
                <c:pt idx="6">
                  <c:v>Rubbers and plastics</c:v>
                </c:pt>
                <c:pt idx="7">
                  <c:v>Metals</c:v>
                </c:pt>
                <c:pt idx="8">
                  <c:v>Electroniics and electrical equipment</c:v>
                </c:pt>
                <c:pt idx="9">
                  <c:v>Machinery </c:v>
                </c:pt>
                <c:pt idx="10">
                  <c:v>Other manufacturing </c:v>
                </c:pt>
                <c:pt idx="11">
                  <c:v>Water supply; sewerage and waste management</c:v>
                </c:pt>
                <c:pt idx="12">
                  <c:v>Construction</c:v>
                </c:pt>
                <c:pt idx="13">
                  <c:v>Wholesale and retial </c:v>
                </c:pt>
                <c:pt idx="14">
                  <c:v>Land transport</c:v>
                </c:pt>
                <c:pt idx="15">
                  <c:v>Water transport              </c:v>
                </c:pt>
                <c:pt idx="16">
                  <c:v>Air transport      </c:v>
                </c:pt>
                <c:pt idx="17">
                  <c:v>Warehousing and postal</c:v>
                </c:pt>
                <c:pt idx="18">
                  <c:v>Accomdation and food services </c:v>
                </c:pt>
                <c:pt idx="19">
                  <c:v>Communication</c:v>
                </c:pt>
                <c:pt idx="20">
                  <c:v>Financial and insuranceactivities</c:v>
                </c:pt>
                <c:pt idx="21">
                  <c:v>Real estate </c:v>
                </c:pt>
                <c:pt idx="22">
                  <c:v>Legal and accounting activities</c:v>
                </c:pt>
                <c:pt idx="23">
                  <c:v>Activities of head offices and management consultancy</c:v>
                </c:pt>
                <c:pt idx="24">
                  <c:v>Other professional services</c:v>
                </c:pt>
                <c:pt idx="25">
                  <c:v>Rental and travel agents</c:v>
                </c:pt>
                <c:pt idx="26">
                  <c:v>Adminstration and building services</c:v>
                </c:pt>
                <c:pt idx="27">
                  <c:v>Public services </c:v>
                </c:pt>
                <c:pt idx="28">
                  <c:v>Other services</c:v>
                </c:pt>
              </c:strCache>
            </c:strRef>
          </c:cat>
          <c:val>
            <c:numRef>
              <c:f>Sheet2!$B$4:$B$32</c:f>
              <c:numCache>
                <c:formatCode>0.00%</c:formatCode>
                <c:ptCount val="29"/>
                <c:pt idx="0">
                  <c:v>-8.1012233007937695E-4</c:v>
                </c:pt>
                <c:pt idx="1">
                  <c:v>-8.0822160983373692E-4</c:v>
                </c:pt>
                <c:pt idx="2">
                  <c:v>-6.0388661410382127E-4</c:v>
                </c:pt>
                <c:pt idx="3">
                  <c:v>-4.8688213395109425E-4</c:v>
                </c:pt>
                <c:pt idx="4">
                  <c:v>-7.982643902133546E-4</c:v>
                </c:pt>
                <c:pt idx="5">
                  <c:v>-5.6952749215322118E-4</c:v>
                </c:pt>
                <c:pt idx="6">
                  <c:v>-1.0184370594121805E-3</c:v>
                </c:pt>
                <c:pt idx="7">
                  <c:v>2.541945297221071E-3</c:v>
                </c:pt>
                <c:pt idx="8">
                  <c:v>-7.4487375601273165E-4</c:v>
                </c:pt>
                <c:pt idx="9">
                  <c:v>-1.1121979336651266E-3</c:v>
                </c:pt>
                <c:pt idx="10">
                  <c:v>2.3406674361692303E-4</c:v>
                </c:pt>
                <c:pt idx="11">
                  <c:v>-5.7908307703691264E-4</c:v>
                </c:pt>
                <c:pt idx="12">
                  <c:v>-5.4380716335356016E-4</c:v>
                </c:pt>
                <c:pt idx="13">
                  <c:v>-2.7556398869588161E-4</c:v>
                </c:pt>
                <c:pt idx="14">
                  <c:v>-6.5037953167912388E-4</c:v>
                </c:pt>
                <c:pt idx="15">
                  <c:v>-1.2705660072074298E-3</c:v>
                </c:pt>
                <c:pt idx="16">
                  <c:v>-9.576294291480103E-4</c:v>
                </c:pt>
                <c:pt idx="17">
                  <c:v>1.5441330575187706E-3</c:v>
                </c:pt>
                <c:pt idx="18">
                  <c:v>-9.5144947056535756E-6</c:v>
                </c:pt>
                <c:pt idx="19">
                  <c:v>-6.1686317562459347E-4</c:v>
                </c:pt>
                <c:pt idx="20">
                  <c:v>1.2494677962320289E-3</c:v>
                </c:pt>
                <c:pt idx="21">
                  <c:v>6.1233257507864458E-4</c:v>
                </c:pt>
                <c:pt idx="22">
                  <c:v>-7.2430459935024505E-4</c:v>
                </c:pt>
                <c:pt idx="23">
                  <c:v>-3.0332500914620475E-4</c:v>
                </c:pt>
                <c:pt idx="24">
                  <c:v>3.7005085080644928E-2</c:v>
                </c:pt>
                <c:pt idx="25">
                  <c:v>-4.2380932359564749E-4</c:v>
                </c:pt>
                <c:pt idx="26">
                  <c:v>-8.0089168387442733E-4</c:v>
                </c:pt>
                <c:pt idx="27">
                  <c:v>-1.2522426851924173E-4</c:v>
                </c:pt>
                <c:pt idx="28">
                  <c:v>1.0352064800644989E-4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DD-4478-B8C7-2D62771D8C60}"/>
            </c:ext>
          </c:extLst>
        </c:ser>
        <c:ser>
          <c:idx val="1"/>
          <c:order val="1"/>
          <c:tx>
            <c:strRef>
              <c:f>Sheet2!$C$3</c:f>
              <c:strCache>
                <c:ptCount val="1"/>
                <c:pt idx="0">
                  <c:v>Supply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Sheet2!$A$4:$A$32</c:f>
              <c:strCache>
                <c:ptCount val="29"/>
                <c:pt idx="0">
                  <c:v>Agriculture</c:v>
                </c:pt>
                <c:pt idx="1">
                  <c:v>Food </c:v>
                </c:pt>
                <c:pt idx="2">
                  <c:v>Texiles and wearing </c:v>
                </c:pt>
                <c:pt idx="3">
                  <c:v>Textiles, wearing and printing printing</c:v>
                </c:pt>
                <c:pt idx="4">
                  <c:v>Primary </c:v>
                </c:pt>
                <c:pt idx="5">
                  <c:v>Manufacture Of Basic Pharmaceutical Products And Pharmaceutical Preparations</c:v>
                </c:pt>
                <c:pt idx="6">
                  <c:v>Rubbers and plastics</c:v>
                </c:pt>
                <c:pt idx="7">
                  <c:v>Metals</c:v>
                </c:pt>
                <c:pt idx="8">
                  <c:v>Electroniics and electrical equipment</c:v>
                </c:pt>
                <c:pt idx="9">
                  <c:v>Machinery </c:v>
                </c:pt>
                <c:pt idx="10">
                  <c:v>Other manufacturing </c:v>
                </c:pt>
                <c:pt idx="11">
                  <c:v>Water supply; sewerage and waste management</c:v>
                </c:pt>
                <c:pt idx="12">
                  <c:v>Construction</c:v>
                </c:pt>
                <c:pt idx="13">
                  <c:v>Wholesale and retial </c:v>
                </c:pt>
                <c:pt idx="14">
                  <c:v>Land transport</c:v>
                </c:pt>
                <c:pt idx="15">
                  <c:v>Water transport              </c:v>
                </c:pt>
                <c:pt idx="16">
                  <c:v>Air transport      </c:v>
                </c:pt>
                <c:pt idx="17">
                  <c:v>Warehousing and postal</c:v>
                </c:pt>
                <c:pt idx="18">
                  <c:v>Accomdation and food services </c:v>
                </c:pt>
                <c:pt idx="19">
                  <c:v>Communication</c:v>
                </c:pt>
                <c:pt idx="20">
                  <c:v>Financial and insuranceactivities</c:v>
                </c:pt>
                <c:pt idx="21">
                  <c:v>Real estate </c:v>
                </c:pt>
                <c:pt idx="22">
                  <c:v>Legal and accounting activities</c:v>
                </c:pt>
                <c:pt idx="23">
                  <c:v>Activities of head offices and management consultancy</c:v>
                </c:pt>
                <c:pt idx="24">
                  <c:v>Other professional services</c:v>
                </c:pt>
                <c:pt idx="25">
                  <c:v>Rental and travel agents</c:v>
                </c:pt>
                <c:pt idx="26">
                  <c:v>Adminstration and building services</c:v>
                </c:pt>
                <c:pt idx="27">
                  <c:v>Public services </c:v>
                </c:pt>
                <c:pt idx="28">
                  <c:v>Other services</c:v>
                </c:pt>
              </c:strCache>
            </c:strRef>
          </c:cat>
          <c:val>
            <c:numRef>
              <c:f>Sheet2!$C$4:$C$32</c:f>
              <c:numCache>
                <c:formatCode>0.00%</c:formatCode>
                <c:ptCount val="29"/>
                <c:pt idx="0">
                  <c:v>1.0694034577185541E-3</c:v>
                </c:pt>
                <c:pt idx="1">
                  <c:v>5.8920017268726532E-4</c:v>
                </c:pt>
                <c:pt idx="2">
                  <c:v>9.5657912939173251E-4</c:v>
                </c:pt>
                <c:pt idx="3">
                  <c:v>1.1028686123055742E-3</c:v>
                </c:pt>
                <c:pt idx="4">
                  <c:v>1.3198869194530616E-3</c:v>
                </c:pt>
                <c:pt idx="5">
                  <c:v>1.109478592481894E-3</c:v>
                </c:pt>
                <c:pt idx="6">
                  <c:v>3.0835508587034877E-3</c:v>
                </c:pt>
                <c:pt idx="7">
                  <c:v>3.9948913827034804E-3</c:v>
                </c:pt>
                <c:pt idx="8">
                  <c:v>4.9193444717166024E-4</c:v>
                </c:pt>
                <c:pt idx="9">
                  <c:v>-4.2129830357662268E-4</c:v>
                </c:pt>
                <c:pt idx="10">
                  <c:v>1.5107780248659886E-3</c:v>
                </c:pt>
                <c:pt idx="11">
                  <c:v>5.3844669147329327E-4</c:v>
                </c:pt>
                <c:pt idx="12">
                  <c:v>8.9174836036365335E-4</c:v>
                </c:pt>
                <c:pt idx="13">
                  <c:v>1.2982629406856905E-3</c:v>
                </c:pt>
                <c:pt idx="14">
                  <c:v>1.118439626568879E-3</c:v>
                </c:pt>
                <c:pt idx="15">
                  <c:v>5.3419469482696158E-4</c:v>
                </c:pt>
                <c:pt idx="16">
                  <c:v>-1.6305383943382434E-4</c:v>
                </c:pt>
                <c:pt idx="17">
                  <c:v>3.1216781611826949E-3</c:v>
                </c:pt>
                <c:pt idx="18">
                  <c:v>2.2393418022024214E-3</c:v>
                </c:pt>
                <c:pt idx="19">
                  <c:v>1.1566188068921068E-3</c:v>
                </c:pt>
                <c:pt idx="20">
                  <c:v>2.7856886059576258E-3</c:v>
                </c:pt>
                <c:pt idx="21">
                  <c:v>2.3937926226664796E-3</c:v>
                </c:pt>
                <c:pt idx="22">
                  <c:v>7.1352991823503409E-4</c:v>
                </c:pt>
                <c:pt idx="23">
                  <c:v>1.290989096617956E-3</c:v>
                </c:pt>
                <c:pt idx="24">
                  <c:v>3.8500332371985246E-2</c:v>
                </c:pt>
                <c:pt idx="25">
                  <c:v>6.4550001587071471E-4</c:v>
                </c:pt>
                <c:pt idx="26">
                  <c:v>4.4278974713973795E-4</c:v>
                </c:pt>
                <c:pt idx="27">
                  <c:v>-1.4634616995323757E-4</c:v>
                </c:pt>
                <c:pt idx="28">
                  <c:v>1.9284539585391336E-3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DD-4478-B8C7-2D62771D8C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28957152"/>
        <c:axId val="556084128"/>
      </c:barChart>
      <c:catAx>
        <c:axId val="928957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6084128"/>
        <c:crosses val="autoZero"/>
        <c:auto val="1"/>
        <c:lblAlgn val="ctr"/>
        <c:lblOffset val="100"/>
        <c:noMultiLvlLbl val="0"/>
      </c:catAx>
      <c:valAx>
        <c:axId val="556084128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8957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40EBAF-D955-C443-AB02-2BCBC7797572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1DC8B-0A09-DC4E-ABCE-FAAA12F03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5749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7A641A-FC50-3840-A830-42D90553FE8C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896355-3DDC-9949-861F-AD0908BFC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77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7843520" y="1"/>
            <a:ext cx="4348481" cy="3429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8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664930"/>
            <a:ext cx="5570220" cy="1387389"/>
          </a:xfrm>
        </p:spPr>
        <p:txBody>
          <a:bodyPr/>
          <a:lstStyle>
            <a:lvl1pPr>
              <a:defRPr sz="3600" spc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D294FF8-6963-C348-83CE-28D3491B5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6900" y="2157025"/>
            <a:ext cx="5570220" cy="405073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A5082EFB-1114-FE47-B838-2915F2B9B91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843520" y="3444241"/>
            <a:ext cx="4348481" cy="3413759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</p:spTree>
    <p:extLst>
      <p:ext uri="{BB962C8B-B14F-4D97-AF65-F5344CB8AC3E}">
        <p14:creationId xmlns:p14="http://schemas.microsoft.com/office/powerpoint/2010/main" val="410928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8593373" y="1"/>
            <a:ext cx="3598627" cy="2289976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8593373" y="2289977"/>
            <a:ext cx="3598627" cy="2289976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8593373" y="4573989"/>
            <a:ext cx="3598627" cy="2284011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9" name="Title 4">
            <a:extLst>
              <a:ext uri="{FF2B5EF4-FFF2-40B4-BE49-F238E27FC236}">
                <a16:creationId xmlns:a16="http://schemas.microsoft.com/office/drawing/2014/main" id="{65D61D25-2C22-8E45-A9B3-AAB911B769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66900" y="664930"/>
            <a:ext cx="6129020" cy="1459697"/>
          </a:xfrm>
        </p:spPr>
        <p:txBody>
          <a:bodyPr/>
          <a:lstStyle>
            <a:lvl1pPr>
              <a:defRPr sz="3600" spc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712658E-CB5A-AF48-A644-353403DB0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6900" y="2157025"/>
            <a:ext cx="6129020" cy="426185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966454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1866901" y="1561736"/>
            <a:ext cx="2385785" cy="312783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4322839" y="1561736"/>
            <a:ext cx="2385785" cy="312783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14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6778777" y="1561736"/>
            <a:ext cx="4841723" cy="312783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8" name="Title 4">
            <a:extLst>
              <a:ext uri="{FF2B5EF4-FFF2-40B4-BE49-F238E27FC236}">
                <a16:creationId xmlns:a16="http://schemas.microsoft.com/office/drawing/2014/main" id="{167AA0B1-6033-2F4D-A765-7D17EAA029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66900" y="664931"/>
            <a:ext cx="9753600" cy="726990"/>
          </a:xfrm>
        </p:spPr>
        <p:txBody>
          <a:bodyPr/>
          <a:lstStyle>
            <a:lvl1pPr>
              <a:defRPr sz="3600" spc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259E27A-E0B3-884A-B625-74AD7AB97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6900" y="4859381"/>
            <a:ext cx="9753600" cy="178666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671005"/>
            <a:ext cx="9753600" cy="710756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1866900" y="1607819"/>
            <a:ext cx="9753600" cy="4811058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</p:spTree>
    <p:extLst>
      <p:ext uri="{BB962C8B-B14F-4D97-AF65-F5344CB8AC3E}">
        <p14:creationId xmlns:p14="http://schemas.microsoft.com/office/powerpoint/2010/main" val="16624827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6624320" y="0"/>
            <a:ext cx="5567680" cy="6858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6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990269"/>
            <a:ext cx="6414052" cy="243873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B443B03-7CB5-694C-A06A-B8D051D07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6900" y="3667761"/>
            <a:ext cx="4229100" cy="2978280"/>
          </a:xfrm>
        </p:spPr>
        <p:txBody>
          <a:bodyPr/>
          <a:lstStyle>
            <a:lvl1pPr marL="457200" indent="-457200">
              <a:buClr>
                <a:srgbClr val="1778C7"/>
              </a:buClr>
              <a:buFont typeface="System Font Regular"/>
              <a:buChar char="■"/>
              <a:defRPr/>
            </a:lvl1pPr>
            <a:lvl2pPr marL="285750" indent="-285750">
              <a:buClr>
                <a:srgbClr val="1778C7"/>
              </a:buClr>
              <a:buFont typeface="System Font Regular"/>
              <a:buChar char="■"/>
              <a:defRPr/>
            </a:lvl2pPr>
            <a:lvl3pPr marL="171450" indent="-171450">
              <a:buClr>
                <a:srgbClr val="1778C7"/>
              </a:buClr>
              <a:buFont typeface="System Font Regular"/>
              <a:buChar char="■"/>
              <a:defRPr/>
            </a:lvl3pPr>
            <a:lvl4pPr marL="171450" indent="-171450">
              <a:buClr>
                <a:srgbClr val="1778C7"/>
              </a:buClr>
              <a:buFont typeface="System Font Regular"/>
              <a:buChar char="■"/>
              <a:defRPr/>
            </a:lvl4pPr>
            <a:lvl5pPr marL="171450" indent="-171450">
              <a:buClr>
                <a:srgbClr val="1778C7"/>
              </a:buClr>
              <a:buFont typeface="System Font Regular"/>
              <a:buChar char="■"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912075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6624320" y="0"/>
            <a:ext cx="5567680" cy="6858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8" name="Title 4">
            <a:extLst>
              <a:ext uri="{FF2B5EF4-FFF2-40B4-BE49-F238E27FC236}">
                <a16:creationId xmlns:a16="http://schemas.microsoft.com/office/drawing/2014/main" id="{B7763118-0811-A045-907D-A37A39B473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35249" y="664745"/>
            <a:ext cx="4560751" cy="1621619"/>
          </a:xfrm>
        </p:spPr>
        <p:txBody>
          <a:bodyPr/>
          <a:lstStyle>
            <a:lvl1pPr>
              <a:defRPr sz="3600" spc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2C4E96E-0DBC-9741-978E-351DF7CF4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5249" y="2526750"/>
            <a:ext cx="4560751" cy="3670850"/>
          </a:xfrm>
        </p:spPr>
        <p:txBody>
          <a:bodyPr/>
          <a:lstStyle>
            <a:lvl1pPr marL="457200" indent="-457200">
              <a:buClr>
                <a:schemeClr val="accent6"/>
              </a:buClr>
              <a:buFont typeface="System Font Regular"/>
              <a:buChar char="■"/>
              <a:defRPr/>
            </a:lvl1pPr>
            <a:lvl2pPr marL="285750" indent="-285750">
              <a:buClr>
                <a:schemeClr val="accent6"/>
              </a:buClr>
              <a:buFont typeface="System Font Regular"/>
              <a:buChar char="■"/>
              <a:defRPr/>
            </a:lvl2pPr>
            <a:lvl3pPr marL="171450" indent="-171450">
              <a:buClr>
                <a:schemeClr val="accent6"/>
              </a:buClr>
              <a:buFont typeface="System Font Regular"/>
              <a:buChar char="■"/>
              <a:defRPr/>
            </a:lvl3pPr>
            <a:lvl4pPr marL="171450" indent="-171450">
              <a:buClr>
                <a:schemeClr val="accent6"/>
              </a:buClr>
              <a:buFont typeface="System Font Regular"/>
              <a:buChar char="■"/>
              <a:defRPr/>
            </a:lvl4pPr>
            <a:lvl5pPr marL="171450" indent="-171450">
              <a:buClr>
                <a:schemeClr val="accent6"/>
              </a:buClr>
              <a:buFont typeface="System Font Regular"/>
              <a:buChar char="■"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312352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990600" y="0"/>
            <a:ext cx="5567680" cy="6858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6" name="Title 4"/>
          <p:cNvSpPr>
            <a:spLocks noGrp="1"/>
          </p:cNvSpPr>
          <p:nvPr>
            <p:ph type="title" hasCustomPrompt="1"/>
          </p:nvPr>
        </p:nvSpPr>
        <p:spPr>
          <a:xfrm>
            <a:off x="5206448" y="990269"/>
            <a:ext cx="6414052" cy="2438731"/>
          </a:xfrm>
        </p:spPr>
        <p:txBody>
          <a:bodyPr/>
          <a:lstStyle>
            <a:lvl1pPr algn="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B443B03-7CB5-694C-A06A-B8D051D07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2000" y="3667761"/>
            <a:ext cx="4508500" cy="297828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530505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990600" y="0"/>
            <a:ext cx="5105400" cy="6858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6" name="Title 4"/>
          <p:cNvSpPr>
            <a:spLocks noGrp="1"/>
          </p:cNvSpPr>
          <p:nvPr>
            <p:ph type="title" hasCustomPrompt="1"/>
          </p:nvPr>
        </p:nvSpPr>
        <p:spPr>
          <a:xfrm>
            <a:off x="6531429" y="664745"/>
            <a:ext cx="5089071" cy="1621619"/>
          </a:xfrm>
        </p:spPr>
        <p:txBody>
          <a:bodyPr/>
          <a:lstStyle>
            <a:lvl1pPr>
              <a:defRPr sz="3600" spc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353C0E3-CA06-FF4E-9268-38C763A24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429" y="2526750"/>
            <a:ext cx="5089071" cy="367085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23987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990600" y="0"/>
            <a:ext cx="11201401" cy="3429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7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3715470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8A2D389-5092-B541-B85C-948DD9C9B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0480" y="3715470"/>
            <a:ext cx="5240020" cy="2930571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718061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1866900" y="3429000"/>
            <a:ext cx="10325101" cy="3429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7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691324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64CFFCC-3559-F84D-A042-1BAFB25919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0480" y="691325"/>
            <a:ext cx="5240020" cy="228555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06660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5" name="Номер слайда 21"/>
          <p:cNvSpPr txBox="1">
            <a:spLocks/>
          </p:cNvSpPr>
          <p:nvPr userDrawn="1"/>
        </p:nvSpPr>
        <p:spPr>
          <a:xfrm>
            <a:off x="388273" y="6571277"/>
            <a:ext cx="513735" cy="227164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914330" rtl="0" eaLnBrk="1" latinLnBrk="0" hangingPunct="1">
              <a:defRPr sz="1000" b="0" i="0" kern="1200">
                <a:solidFill>
                  <a:schemeClr val="tx1">
                    <a:alpha val="70000"/>
                  </a:schemeClr>
                </a:solidFill>
                <a:latin typeface="Montserrat Medium" charset="0"/>
                <a:ea typeface="Montserrat Medium" charset="0"/>
                <a:cs typeface="Montserrat Medium" charset="0"/>
              </a:defRPr>
            </a:lvl1pPr>
            <a:lvl2pPr marL="45716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2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5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8D877B3-D348-4611-9BDB-C5374591D95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4"/>
          <p:cNvSpPr>
            <a:spLocks noGrp="1"/>
          </p:cNvSpPr>
          <p:nvPr>
            <p:ph type="title" hasCustomPrompt="1"/>
          </p:nvPr>
        </p:nvSpPr>
        <p:spPr>
          <a:xfrm>
            <a:off x="1866899" y="4246128"/>
            <a:ext cx="8046357" cy="243873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1866900" y="1908627"/>
            <a:ext cx="1425919" cy="91585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9F1E9CA4-55FC-8A40-824F-09EDA9DCB9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66900" y="671005"/>
            <a:ext cx="9753600" cy="710756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D910E763-4396-F74C-8903-82D9802B2D7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79701" y="1908627"/>
            <a:ext cx="1425919" cy="91585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E94BA5C2-38F4-E14F-AA9C-C3DFC999753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092502" y="1908627"/>
            <a:ext cx="1425919" cy="91585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A9FCD912-C26A-6644-A093-938CD0712E6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743700" y="1908627"/>
            <a:ext cx="1425919" cy="91585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22" name="Picture Placeholder 4">
            <a:extLst>
              <a:ext uri="{FF2B5EF4-FFF2-40B4-BE49-F238E27FC236}">
                <a16:creationId xmlns:a16="http://schemas.microsoft.com/office/drawing/2014/main" id="{2B2E5B3A-B4B2-BD4F-AB85-BFF95E3A2AD7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8394898" y="1908627"/>
            <a:ext cx="1425919" cy="91585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23" name="Picture Placeholder 4">
            <a:extLst>
              <a:ext uri="{FF2B5EF4-FFF2-40B4-BE49-F238E27FC236}">
                <a16:creationId xmlns:a16="http://schemas.microsoft.com/office/drawing/2014/main" id="{CC35ADD1-35FD-C44E-BAE2-21F1D63D4DEC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10046096" y="1908627"/>
            <a:ext cx="1425919" cy="91585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24" name="Picture Placeholder 4">
            <a:extLst>
              <a:ext uri="{FF2B5EF4-FFF2-40B4-BE49-F238E27FC236}">
                <a16:creationId xmlns:a16="http://schemas.microsoft.com/office/drawing/2014/main" id="{4A064768-5B8B-5740-B764-CCD1215AD7E3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1866900" y="2965267"/>
            <a:ext cx="1425919" cy="91585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25" name="Picture Placeholder 4">
            <a:extLst>
              <a:ext uri="{FF2B5EF4-FFF2-40B4-BE49-F238E27FC236}">
                <a16:creationId xmlns:a16="http://schemas.microsoft.com/office/drawing/2014/main" id="{A8ACE225-1838-3544-957D-AACCA7BE3A1A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3479701" y="2965267"/>
            <a:ext cx="1425919" cy="91585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26" name="Picture Placeholder 4">
            <a:extLst>
              <a:ext uri="{FF2B5EF4-FFF2-40B4-BE49-F238E27FC236}">
                <a16:creationId xmlns:a16="http://schemas.microsoft.com/office/drawing/2014/main" id="{FD0641E4-640F-8D4E-8C69-BFEE014364E3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5092502" y="2965267"/>
            <a:ext cx="1425919" cy="91585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27" name="Picture Placeholder 4">
            <a:extLst>
              <a:ext uri="{FF2B5EF4-FFF2-40B4-BE49-F238E27FC236}">
                <a16:creationId xmlns:a16="http://schemas.microsoft.com/office/drawing/2014/main" id="{0DBFC0DE-039B-2F4E-BFBC-2E3DA0364347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743700" y="2965267"/>
            <a:ext cx="1425919" cy="91585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28" name="Picture Placeholder 4">
            <a:extLst>
              <a:ext uri="{FF2B5EF4-FFF2-40B4-BE49-F238E27FC236}">
                <a16:creationId xmlns:a16="http://schemas.microsoft.com/office/drawing/2014/main" id="{25EA1B11-E5B8-9149-BBE6-13ADFB08F8B5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8394898" y="2965267"/>
            <a:ext cx="1425919" cy="91585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29" name="Picture Placeholder 4">
            <a:extLst>
              <a:ext uri="{FF2B5EF4-FFF2-40B4-BE49-F238E27FC236}">
                <a16:creationId xmlns:a16="http://schemas.microsoft.com/office/drawing/2014/main" id="{ECDDA7D5-E29D-2F4F-9BBE-E4BC874FC1DF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10046096" y="2965267"/>
            <a:ext cx="1425919" cy="91585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30" name="Picture Placeholder 4">
            <a:extLst>
              <a:ext uri="{FF2B5EF4-FFF2-40B4-BE49-F238E27FC236}">
                <a16:creationId xmlns:a16="http://schemas.microsoft.com/office/drawing/2014/main" id="{D39CEE3D-7E7A-494C-B8D1-6A561A1F8C67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1866900" y="4021907"/>
            <a:ext cx="1425919" cy="91585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31" name="Picture Placeholder 4">
            <a:extLst>
              <a:ext uri="{FF2B5EF4-FFF2-40B4-BE49-F238E27FC236}">
                <a16:creationId xmlns:a16="http://schemas.microsoft.com/office/drawing/2014/main" id="{D2F2FBF1-42C4-084B-9B8F-8A6BB412FDF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3479701" y="4021907"/>
            <a:ext cx="1425919" cy="91585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32" name="Picture Placeholder 4">
            <a:extLst>
              <a:ext uri="{FF2B5EF4-FFF2-40B4-BE49-F238E27FC236}">
                <a16:creationId xmlns:a16="http://schemas.microsoft.com/office/drawing/2014/main" id="{99001851-0A29-5945-8461-09C32A1DF560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5092502" y="4021907"/>
            <a:ext cx="1425919" cy="91585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33" name="Picture Placeholder 4">
            <a:extLst>
              <a:ext uri="{FF2B5EF4-FFF2-40B4-BE49-F238E27FC236}">
                <a16:creationId xmlns:a16="http://schemas.microsoft.com/office/drawing/2014/main" id="{DC1D8B20-1A51-9C4A-ABDD-DD48B5D1C275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6743700" y="4021907"/>
            <a:ext cx="1425919" cy="91585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34" name="Picture Placeholder 4">
            <a:extLst>
              <a:ext uri="{FF2B5EF4-FFF2-40B4-BE49-F238E27FC236}">
                <a16:creationId xmlns:a16="http://schemas.microsoft.com/office/drawing/2014/main" id="{5AA24CC2-0B66-B34D-A228-6AE40A8DE753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8394898" y="4021907"/>
            <a:ext cx="1425919" cy="91585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35" name="Picture Placeholder 4">
            <a:extLst>
              <a:ext uri="{FF2B5EF4-FFF2-40B4-BE49-F238E27FC236}">
                <a16:creationId xmlns:a16="http://schemas.microsoft.com/office/drawing/2014/main" id="{5FA8BDB8-5757-C142-AC90-BC8AD95844D0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10046096" y="4021907"/>
            <a:ext cx="1425919" cy="91585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36" name="Picture Placeholder 4">
            <a:extLst>
              <a:ext uri="{FF2B5EF4-FFF2-40B4-BE49-F238E27FC236}">
                <a16:creationId xmlns:a16="http://schemas.microsoft.com/office/drawing/2014/main" id="{65AA2FDC-1BAC-F24E-85E0-00EBEC7473C7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1866900" y="5078547"/>
            <a:ext cx="1425919" cy="91585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37" name="Picture Placeholder 4">
            <a:extLst>
              <a:ext uri="{FF2B5EF4-FFF2-40B4-BE49-F238E27FC236}">
                <a16:creationId xmlns:a16="http://schemas.microsoft.com/office/drawing/2014/main" id="{72982FDD-C863-2C47-A976-BFBF4777637D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3479701" y="5078547"/>
            <a:ext cx="1425919" cy="91585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38" name="Picture Placeholder 4">
            <a:extLst>
              <a:ext uri="{FF2B5EF4-FFF2-40B4-BE49-F238E27FC236}">
                <a16:creationId xmlns:a16="http://schemas.microsoft.com/office/drawing/2014/main" id="{1D2AA8B1-2C53-7940-A97F-72E577896EC9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5092502" y="5078547"/>
            <a:ext cx="1425919" cy="91585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39" name="Picture Placeholder 4">
            <a:extLst>
              <a:ext uri="{FF2B5EF4-FFF2-40B4-BE49-F238E27FC236}">
                <a16:creationId xmlns:a16="http://schemas.microsoft.com/office/drawing/2014/main" id="{B695AF4D-D6DC-0944-98EC-F2C964A6D132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6743700" y="5078547"/>
            <a:ext cx="1425919" cy="91585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40" name="Picture Placeholder 4">
            <a:extLst>
              <a:ext uri="{FF2B5EF4-FFF2-40B4-BE49-F238E27FC236}">
                <a16:creationId xmlns:a16="http://schemas.microsoft.com/office/drawing/2014/main" id="{002E033C-4E61-6B4F-B553-C83E76F94D8B}"/>
              </a:ext>
            </a:extLst>
          </p:cNvPr>
          <p:cNvSpPr>
            <a:spLocks noGrp="1"/>
          </p:cNvSpPr>
          <p:nvPr>
            <p:ph type="pic" sz="quarter" idx="42" hasCustomPrompt="1"/>
          </p:nvPr>
        </p:nvSpPr>
        <p:spPr>
          <a:xfrm>
            <a:off x="8394898" y="5078547"/>
            <a:ext cx="1425919" cy="91585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41" name="Picture Placeholder 4">
            <a:extLst>
              <a:ext uri="{FF2B5EF4-FFF2-40B4-BE49-F238E27FC236}">
                <a16:creationId xmlns:a16="http://schemas.microsoft.com/office/drawing/2014/main" id="{750A9437-CEAD-0741-8012-DFC58613492D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10046096" y="5078547"/>
            <a:ext cx="1425919" cy="91585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</p:spTree>
    <p:extLst>
      <p:ext uri="{BB962C8B-B14F-4D97-AF65-F5344CB8AC3E}">
        <p14:creationId xmlns:p14="http://schemas.microsoft.com/office/powerpoint/2010/main" val="6119794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1866900" y="1638966"/>
            <a:ext cx="2367114" cy="152037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9F1E9CA4-55FC-8A40-824F-09EDA9DCB9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66900" y="671005"/>
            <a:ext cx="9753600" cy="710756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2" name="Picture Placeholder 4">
            <a:extLst>
              <a:ext uri="{FF2B5EF4-FFF2-40B4-BE49-F238E27FC236}">
                <a16:creationId xmlns:a16="http://schemas.microsoft.com/office/drawing/2014/main" id="{AB69879B-EE95-2340-855D-A9E3FF45B36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866900" y="3325526"/>
            <a:ext cx="2367114" cy="152037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43" name="Picture Placeholder 4">
            <a:extLst>
              <a:ext uri="{FF2B5EF4-FFF2-40B4-BE49-F238E27FC236}">
                <a16:creationId xmlns:a16="http://schemas.microsoft.com/office/drawing/2014/main" id="{81755F83-CEE1-CA4F-9CB2-AD8AF9461FE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866900" y="5012086"/>
            <a:ext cx="2367114" cy="152037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44" name="Picture Placeholder 4">
            <a:extLst>
              <a:ext uri="{FF2B5EF4-FFF2-40B4-BE49-F238E27FC236}">
                <a16:creationId xmlns:a16="http://schemas.microsoft.com/office/drawing/2014/main" id="{34924851-6C37-C84F-A630-EA87C879C7D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396740" y="1638966"/>
            <a:ext cx="2367114" cy="152037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45" name="Picture Placeholder 4">
            <a:extLst>
              <a:ext uri="{FF2B5EF4-FFF2-40B4-BE49-F238E27FC236}">
                <a16:creationId xmlns:a16="http://schemas.microsoft.com/office/drawing/2014/main" id="{1591A003-2C51-8747-8121-A00901B69530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926580" y="1638966"/>
            <a:ext cx="2367114" cy="152037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46" name="Picture Placeholder 4">
            <a:extLst>
              <a:ext uri="{FF2B5EF4-FFF2-40B4-BE49-F238E27FC236}">
                <a16:creationId xmlns:a16="http://schemas.microsoft.com/office/drawing/2014/main" id="{E5FC3E9F-0D6F-1A4B-9B98-7EEBF5AEADC0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9456420" y="1638966"/>
            <a:ext cx="2367114" cy="152037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47" name="Picture Placeholder 4">
            <a:extLst>
              <a:ext uri="{FF2B5EF4-FFF2-40B4-BE49-F238E27FC236}">
                <a16:creationId xmlns:a16="http://schemas.microsoft.com/office/drawing/2014/main" id="{CEC3CD0E-BFD8-D741-B22E-22F2F41C4FAF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4396740" y="3325526"/>
            <a:ext cx="2367114" cy="152037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48" name="Picture Placeholder 4">
            <a:extLst>
              <a:ext uri="{FF2B5EF4-FFF2-40B4-BE49-F238E27FC236}">
                <a16:creationId xmlns:a16="http://schemas.microsoft.com/office/drawing/2014/main" id="{0460D3CE-95FD-684A-91A1-6CCB6968556D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926580" y="3325526"/>
            <a:ext cx="2367114" cy="152037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49" name="Picture Placeholder 4">
            <a:extLst>
              <a:ext uri="{FF2B5EF4-FFF2-40B4-BE49-F238E27FC236}">
                <a16:creationId xmlns:a16="http://schemas.microsoft.com/office/drawing/2014/main" id="{B8B8D087-5B4B-8141-8DB9-81770800BD18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9456420" y="3325526"/>
            <a:ext cx="2367114" cy="152037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50" name="Picture Placeholder 4">
            <a:extLst>
              <a:ext uri="{FF2B5EF4-FFF2-40B4-BE49-F238E27FC236}">
                <a16:creationId xmlns:a16="http://schemas.microsoft.com/office/drawing/2014/main" id="{BB5C1B6D-1803-8645-8E13-7DE2A58DE4D3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396740" y="5012086"/>
            <a:ext cx="2367114" cy="152037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51" name="Picture Placeholder 4">
            <a:extLst>
              <a:ext uri="{FF2B5EF4-FFF2-40B4-BE49-F238E27FC236}">
                <a16:creationId xmlns:a16="http://schemas.microsoft.com/office/drawing/2014/main" id="{285C2B50-7632-3747-84F1-900493205CDB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6926580" y="5012086"/>
            <a:ext cx="2367114" cy="152037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52" name="Picture Placeholder 4">
            <a:extLst>
              <a:ext uri="{FF2B5EF4-FFF2-40B4-BE49-F238E27FC236}">
                <a16:creationId xmlns:a16="http://schemas.microsoft.com/office/drawing/2014/main" id="{B105B2B0-0C44-D34D-837F-9F695FD2187F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9456420" y="5012086"/>
            <a:ext cx="2367114" cy="152037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</p:spTree>
    <p:extLst>
      <p:ext uri="{BB962C8B-B14F-4D97-AF65-F5344CB8AC3E}">
        <p14:creationId xmlns:p14="http://schemas.microsoft.com/office/powerpoint/2010/main" val="12405156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7" hasCustomPrompt="1"/>
          </p:nvPr>
        </p:nvSpPr>
        <p:spPr>
          <a:xfrm>
            <a:off x="1866900" y="1634553"/>
            <a:ext cx="2997925" cy="2997925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8" hasCustomPrompt="1"/>
          </p:nvPr>
        </p:nvSpPr>
        <p:spPr>
          <a:xfrm>
            <a:off x="5244737" y="1634553"/>
            <a:ext cx="2997925" cy="2997925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9" hasCustomPrompt="1"/>
          </p:nvPr>
        </p:nvSpPr>
        <p:spPr>
          <a:xfrm>
            <a:off x="8622575" y="1634553"/>
            <a:ext cx="2997925" cy="2997925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8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664745"/>
            <a:ext cx="9753600" cy="757655"/>
          </a:xfrm>
        </p:spPr>
        <p:txBody>
          <a:bodyPr/>
          <a:lstStyle>
            <a:lvl1pPr>
              <a:defRPr sz="3600" spc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8F39EDD-56E0-DB41-A5F7-712481027C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6900" y="4844631"/>
            <a:ext cx="9753600" cy="180141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6433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7086600" y="0"/>
            <a:ext cx="5105400" cy="6858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6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2618190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7" hasCustomPrompt="1"/>
          </p:nvPr>
        </p:nvSpPr>
        <p:spPr>
          <a:xfrm>
            <a:off x="1866901" y="1181100"/>
            <a:ext cx="1406070" cy="1406070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6" name="Oval 5"/>
          <p:cNvSpPr/>
          <p:nvPr userDrawn="1"/>
        </p:nvSpPr>
        <p:spPr>
          <a:xfrm>
            <a:off x="1448707" y="762906"/>
            <a:ext cx="2242457" cy="2242457"/>
          </a:xfrm>
          <a:prstGeom prst="ellipse">
            <a:avLst/>
          </a:prstGeom>
          <a:noFill/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5471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990600" y="0"/>
            <a:ext cx="11201400" cy="6857999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</p:spTree>
    <p:extLst>
      <p:ext uri="{BB962C8B-B14F-4D97-AF65-F5344CB8AC3E}">
        <p14:creationId xmlns:p14="http://schemas.microsoft.com/office/powerpoint/2010/main" val="20603505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664745"/>
            <a:ext cx="7510780" cy="1621619"/>
          </a:xfrm>
        </p:spPr>
        <p:txBody>
          <a:bodyPr/>
          <a:lstStyle>
            <a:lvl1pPr>
              <a:defRPr sz="3600" spc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7" hasCustomPrompt="1"/>
          </p:nvPr>
        </p:nvSpPr>
        <p:spPr>
          <a:xfrm>
            <a:off x="1866901" y="2770416"/>
            <a:ext cx="2019300" cy="20193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8" hasCustomPrompt="1"/>
          </p:nvPr>
        </p:nvSpPr>
        <p:spPr>
          <a:xfrm>
            <a:off x="3943351" y="2770416"/>
            <a:ext cx="2019300" cy="20193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9" hasCustomPrompt="1"/>
          </p:nvPr>
        </p:nvSpPr>
        <p:spPr>
          <a:xfrm>
            <a:off x="6019801" y="2770416"/>
            <a:ext cx="2019300" cy="20193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20" hasCustomPrompt="1"/>
          </p:nvPr>
        </p:nvSpPr>
        <p:spPr>
          <a:xfrm>
            <a:off x="8096251" y="2770416"/>
            <a:ext cx="2019300" cy="20193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14" name="Picture Placeholder 4"/>
          <p:cNvSpPr>
            <a:spLocks noGrp="1"/>
          </p:cNvSpPr>
          <p:nvPr>
            <p:ph type="pic" sz="quarter" idx="21" hasCustomPrompt="1"/>
          </p:nvPr>
        </p:nvSpPr>
        <p:spPr>
          <a:xfrm>
            <a:off x="10172700" y="2770416"/>
            <a:ext cx="2019300" cy="20193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15" name="Picture Placeholder 4"/>
          <p:cNvSpPr>
            <a:spLocks noGrp="1"/>
          </p:cNvSpPr>
          <p:nvPr>
            <p:ph type="pic" sz="quarter" idx="22" hasCustomPrompt="1"/>
          </p:nvPr>
        </p:nvSpPr>
        <p:spPr>
          <a:xfrm>
            <a:off x="1866901" y="4838700"/>
            <a:ext cx="2019300" cy="20193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16" name="Picture Placeholder 4"/>
          <p:cNvSpPr>
            <a:spLocks noGrp="1"/>
          </p:cNvSpPr>
          <p:nvPr>
            <p:ph type="pic" sz="quarter" idx="23" hasCustomPrompt="1"/>
          </p:nvPr>
        </p:nvSpPr>
        <p:spPr>
          <a:xfrm>
            <a:off x="3943351" y="4838700"/>
            <a:ext cx="2019300" cy="20193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17" name="Picture Placeholder 4"/>
          <p:cNvSpPr>
            <a:spLocks noGrp="1"/>
          </p:cNvSpPr>
          <p:nvPr>
            <p:ph type="pic" sz="quarter" idx="24" hasCustomPrompt="1"/>
          </p:nvPr>
        </p:nvSpPr>
        <p:spPr>
          <a:xfrm>
            <a:off x="6019801" y="4838700"/>
            <a:ext cx="2019300" cy="20193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18" name="Picture Placeholder 4"/>
          <p:cNvSpPr>
            <a:spLocks noGrp="1"/>
          </p:cNvSpPr>
          <p:nvPr>
            <p:ph type="pic" sz="quarter" idx="25" hasCustomPrompt="1"/>
          </p:nvPr>
        </p:nvSpPr>
        <p:spPr>
          <a:xfrm>
            <a:off x="8096251" y="4838700"/>
            <a:ext cx="2019300" cy="20193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19" name="Picture Placeholder 4"/>
          <p:cNvSpPr>
            <a:spLocks noGrp="1"/>
          </p:cNvSpPr>
          <p:nvPr>
            <p:ph type="pic" sz="quarter" idx="26" hasCustomPrompt="1"/>
          </p:nvPr>
        </p:nvSpPr>
        <p:spPr>
          <a:xfrm>
            <a:off x="10172700" y="4838700"/>
            <a:ext cx="2019300" cy="20193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654585"/>
            <a:ext cx="5935980" cy="1621619"/>
          </a:xfrm>
        </p:spPr>
        <p:txBody>
          <a:bodyPr/>
          <a:lstStyle>
            <a:lvl1pPr>
              <a:defRPr sz="3600" spc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7" hasCustomPrompt="1"/>
          </p:nvPr>
        </p:nvSpPr>
        <p:spPr>
          <a:xfrm>
            <a:off x="1866901" y="2770416"/>
            <a:ext cx="2019300" cy="4087584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8" hasCustomPrompt="1"/>
          </p:nvPr>
        </p:nvSpPr>
        <p:spPr>
          <a:xfrm>
            <a:off x="3943351" y="2770416"/>
            <a:ext cx="2019300" cy="4087584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9" hasCustomPrompt="1"/>
          </p:nvPr>
        </p:nvSpPr>
        <p:spPr>
          <a:xfrm>
            <a:off x="6019801" y="2770416"/>
            <a:ext cx="2019300" cy="4087584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20" hasCustomPrompt="1"/>
          </p:nvPr>
        </p:nvSpPr>
        <p:spPr>
          <a:xfrm>
            <a:off x="8096251" y="2770416"/>
            <a:ext cx="2019300" cy="4087584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14" name="Picture Placeholder 4"/>
          <p:cNvSpPr>
            <a:spLocks noGrp="1"/>
          </p:cNvSpPr>
          <p:nvPr>
            <p:ph type="pic" sz="quarter" idx="21" hasCustomPrompt="1"/>
          </p:nvPr>
        </p:nvSpPr>
        <p:spPr>
          <a:xfrm>
            <a:off x="10172700" y="2770416"/>
            <a:ext cx="2019300" cy="4087584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2618190"/>
            <a:ext cx="4747260" cy="1621619"/>
          </a:xfrm>
        </p:spPr>
        <p:txBody>
          <a:bodyPr/>
          <a:lstStyle>
            <a:lvl1pPr>
              <a:defRPr sz="3600" spc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996124"/>
            <a:ext cx="4229100" cy="1621619"/>
          </a:xfrm>
        </p:spPr>
        <p:txBody>
          <a:bodyPr/>
          <a:lstStyle>
            <a:lvl1pPr>
              <a:defRPr sz="3600" spc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671005"/>
            <a:ext cx="9753600" cy="745212"/>
          </a:xfrm>
        </p:spPr>
        <p:txBody>
          <a:bodyPr>
            <a:noAutofit/>
          </a:bodyPr>
          <a:lstStyle>
            <a:lvl1pPr algn="l">
              <a:defRPr sz="3600" spc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10">
            <a:extLst>
              <a:ext uri="{FF2B5EF4-FFF2-40B4-BE49-F238E27FC236}">
                <a16:creationId xmlns:a16="http://schemas.microsoft.com/office/drawing/2014/main" id="{67C995C6-BBB5-3B4F-9763-5F55B3916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6900" y="1661159"/>
            <a:ext cx="9753600" cy="4757717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1181100"/>
            <a:ext cx="69723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990600" y="3927944"/>
            <a:ext cx="11201400" cy="2930056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</p:spTree>
    <p:extLst>
      <p:ext uri="{BB962C8B-B14F-4D97-AF65-F5344CB8AC3E}">
        <p14:creationId xmlns:p14="http://schemas.microsoft.com/office/powerpoint/2010/main" val="498607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990600" y="4055602"/>
            <a:ext cx="3748377" cy="2798861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4738977" y="4055602"/>
            <a:ext cx="3748377" cy="2798861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8487355" y="4055602"/>
            <a:ext cx="3704646" cy="2798861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8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441411"/>
            <a:ext cx="9753600" cy="810810"/>
          </a:xfrm>
        </p:spPr>
        <p:txBody>
          <a:bodyPr/>
          <a:lstStyle>
            <a:lvl1pPr>
              <a:defRPr sz="3600" spc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D294FF8-6963-C348-83CE-28D3491B5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6900" y="1493520"/>
            <a:ext cx="9753600" cy="2286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18669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990600" y="1349951"/>
            <a:ext cx="3748377" cy="2798861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4738977" y="1349951"/>
            <a:ext cx="3748377" cy="2798861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8487355" y="1349951"/>
            <a:ext cx="3704646" cy="2798861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8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441411"/>
            <a:ext cx="9753600" cy="81081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D294FF8-6963-C348-83CE-28D3491B5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6900" y="4500542"/>
            <a:ext cx="9753600" cy="2050415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27444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7843520" y="0"/>
            <a:ext cx="4348481" cy="685446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8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664930"/>
            <a:ext cx="5570220" cy="1387389"/>
          </a:xfrm>
        </p:spPr>
        <p:txBody>
          <a:bodyPr/>
          <a:lstStyle>
            <a:lvl1pPr>
              <a:defRPr sz="3600" spc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D294FF8-6963-C348-83CE-28D3491B5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6900" y="2157025"/>
            <a:ext cx="5570220" cy="405073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22104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66900" y="994934"/>
            <a:ext cx="9753600" cy="1487862"/>
          </a:xfrm>
          <a:prstGeom prst="rect">
            <a:avLst/>
          </a:prstGeom>
          <a:effectLst/>
        </p:spPr>
        <p:txBody>
          <a:bodyPr vert="horz" lIns="0" tIns="192024" rIns="0" bIns="0" rtlCol="0" anchor="t" anchorCtr="0">
            <a:noAutofit/>
          </a:bodyPr>
          <a:lstStyle/>
          <a:p>
            <a:r>
              <a:rPr lang="en-US" dirty="0"/>
              <a:t>YOUR TITLE HERE</a:t>
            </a:r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235873" y="6418877"/>
            <a:ext cx="513735" cy="227164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lvl1pPr algn="ctr">
              <a:defRPr sz="1000" b="0" i="0">
                <a:solidFill>
                  <a:schemeClr val="tx1">
                    <a:alpha val="70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8D877B3-D348-4611-9BDB-C5374591D95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1866900" y="2514600"/>
            <a:ext cx="9753600" cy="3110442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985480" y="0"/>
            <a:ext cx="0" cy="6858000"/>
          </a:xfrm>
          <a:prstGeom prst="line">
            <a:avLst/>
          </a:prstGeom>
          <a:ln>
            <a:solidFill>
              <a:srgbClr val="EE30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AA5E9AFA-5FE4-944B-BC1C-BFB852B88888}"/>
              </a:ext>
            </a:extLst>
          </p:cNvPr>
          <p:cNvSpPr txBox="1"/>
          <p:nvPr userDrawn="1"/>
        </p:nvSpPr>
        <p:spPr>
          <a:xfrm rot="5400000">
            <a:off x="-2107580" y="2687443"/>
            <a:ext cx="51853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pc="300" dirty="0">
                <a:solidFill>
                  <a:srgbClr val="EE30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  STRATHCLYDE BUSINESS SCHOOL</a:t>
            </a:r>
          </a:p>
        </p:txBody>
      </p:sp>
    </p:spTree>
    <p:extLst>
      <p:ext uri="{BB962C8B-B14F-4D97-AF65-F5344CB8AC3E}">
        <p14:creationId xmlns:p14="http://schemas.microsoft.com/office/powerpoint/2010/main" val="1377184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3" r:id="rId1"/>
    <p:sldLayoutId id="2147484035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73" r:id="rId8"/>
    <p:sldLayoutId id="2147484074" r:id="rId9"/>
    <p:sldLayoutId id="2147484076" r:id="rId10"/>
    <p:sldLayoutId id="2147484016" r:id="rId11"/>
    <p:sldLayoutId id="2147484048" r:id="rId12"/>
    <p:sldLayoutId id="2147484024" r:id="rId13"/>
    <p:sldLayoutId id="2147484078" r:id="rId14"/>
    <p:sldLayoutId id="2147484029" r:id="rId15"/>
    <p:sldLayoutId id="2147484075" r:id="rId16"/>
    <p:sldLayoutId id="2147484040" r:id="rId17"/>
    <p:sldLayoutId id="2147484030" r:id="rId18"/>
    <p:sldLayoutId id="2147484031" r:id="rId19"/>
    <p:sldLayoutId id="2147484032" r:id="rId20"/>
    <p:sldLayoutId id="2147484077" r:id="rId21"/>
    <p:sldLayoutId id="2147484036" r:id="rId22"/>
    <p:sldLayoutId id="2147484044" r:id="rId23"/>
    <p:sldLayoutId id="2147484045" r:id="rId24"/>
    <p:sldLayoutId id="2147484046" r:id="rId25"/>
    <p:sldLayoutId id="2147484049" r:id="rId26"/>
    <p:sldLayoutId id="2147484050" r:id="rId27"/>
  </p:sldLayoutIdLst>
  <p:hf hdr="0" ftr="0" dt="0"/>
  <p:txStyles>
    <p:titleStyle>
      <a:lvl1pPr algn="l" defTabSz="914318" rtl="0" eaLnBrk="1" latinLnBrk="0" hangingPunct="1">
        <a:lnSpc>
          <a:spcPct val="80000"/>
        </a:lnSpc>
        <a:spcBef>
          <a:spcPct val="0"/>
        </a:spcBef>
        <a:buNone/>
        <a:defRPr sz="4400" kern="1200" spc="-151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18" rtl="0" eaLnBrk="1" latinLnBrk="0" hangingPunct="1">
        <a:lnSpc>
          <a:spcPct val="120000"/>
        </a:lnSpc>
        <a:spcBef>
          <a:spcPts val="1000"/>
        </a:spcBef>
        <a:buClr>
          <a:srgbClr val="0177AD"/>
        </a:buClr>
        <a:buFont typeface="Wingdings" pitchFamily="2" charset="2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318" rtl="0" eaLnBrk="1" latinLnBrk="0" hangingPunct="1">
        <a:lnSpc>
          <a:spcPct val="120000"/>
        </a:lnSpc>
        <a:spcBef>
          <a:spcPts val="499"/>
        </a:spcBef>
        <a:buClr>
          <a:srgbClr val="0177AD"/>
        </a:buClr>
        <a:buFont typeface="Wingdings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318" rtl="0" eaLnBrk="1" latinLnBrk="0" hangingPunct="1">
        <a:lnSpc>
          <a:spcPct val="120000"/>
        </a:lnSpc>
        <a:spcBef>
          <a:spcPts val="499"/>
        </a:spcBef>
        <a:buClr>
          <a:srgbClr val="0177AD"/>
        </a:buClr>
        <a:buFont typeface="Wingdings" pitchFamily="2" charset="2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318" rtl="0" eaLnBrk="1" latinLnBrk="0" hangingPunct="1">
        <a:lnSpc>
          <a:spcPct val="120000"/>
        </a:lnSpc>
        <a:spcBef>
          <a:spcPts val="499"/>
        </a:spcBef>
        <a:buClr>
          <a:srgbClr val="0177AD"/>
        </a:buClr>
        <a:buFont typeface="Wingdings" pitchFamily="2" charset="2"/>
        <a:buNone/>
        <a:defRPr sz="1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0" indent="0" algn="l" defTabSz="914318" rtl="0" eaLnBrk="1" latinLnBrk="0" hangingPunct="1">
        <a:lnSpc>
          <a:spcPct val="120000"/>
        </a:lnSpc>
        <a:spcBef>
          <a:spcPts val="499"/>
        </a:spcBef>
        <a:buClr>
          <a:srgbClr val="0177AD"/>
        </a:buClr>
        <a:buFont typeface="Wingdings" pitchFamily="2" charset="2"/>
        <a:buNone/>
        <a:defRPr sz="1000" kern="1200" baseline="0">
          <a:solidFill>
            <a:schemeClr val="tx1">
              <a:alpha val="50000"/>
            </a:schemeClr>
          </a:solidFill>
          <a:latin typeface="+mn-lt"/>
          <a:ea typeface="+mn-ea"/>
          <a:cs typeface="+mn-cs"/>
        </a:defRPr>
      </a:lvl5pPr>
      <a:lvl6pPr marL="2514374" indent="-228580" algn="l" defTabSz="91431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34" indent="-228580" algn="l" defTabSz="91431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92" indent="-228580" algn="l" defTabSz="91431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50" indent="-228580" algn="l" defTabSz="91431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9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8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8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36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94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53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12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71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3840">
          <p15:clr>
            <a:srgbClr val="F26B43"/>
          </p15:clr>
        </p15:guide>
        <p15:guide id="1" orient="horz" pos="2160">
          <p15:clr>
            <a:srgbClr val="F26B43"/>
          </p15:clr>
        </p15:guide>
        <p15:guide id="28" pos="624" userDrawn="1">
          <p15:clr>
            <a:srgbClr val="F26B43"/>
          </p15:clr>
        </p15:guide>
        <p15:guide id="29" pos="7320" userDrawn="1">
          <p15:clr>
            <a:srgbClr val="F26B43"/>
          </p15:clr>
        </p15:guide>
        <p15:guide id="48" pos="1176" userDrawn="1">
          <p15:clr>
            <a:srgbClr val="F26B43"/>
          </p15:clr>
        </p15:guide>
        <p15:guide id="51" orient="horz" pos="74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Placeholder 5">
            <a:extLst>
              <a:ext uri="{FF2B5EF4-FFF2-40B4-BE49-F238E27FC236}">
                <a16:creationId xmlns:a16="http://schemas.microsoft.com/office/drawing/2014/main" id="{4F183323-F61F-2844-A2C6-683FFA5DFCF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" t="7401" r="1" b="17357"/>
          <a:stretch/>
        </p:blipFill>
        <p:spPr>
          <a:xfrm>
            <a:off x="0" y="0"/>
            <a:ext cx="12191995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84ECAD45-AA33-C745-9964-06DF21E09A84}"/>
              </a:ext>
            </a:extLst>
          </p:cNvPr>
          <p:cNvSpPr/>
          <p:nvPr/>
        </p:nvSpPr>
        <p:spPr>
          <a:xfrm>
            <a:off x="-25874" y="0"/>
            <a:ext cx="12217869" cy="6858000"/>
          </a:xfrm>
          <a:prstGeom prst="rect">
            <a:avLst/>
          </a:prstGeom>
          <a:solidFill>
            <a:srgbClr val="EE3024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>
                <a:solidFill>
                  <a:schemeClr val="bg1">
                    <a:alpha val="70000"/>
                  </a:schemeClr>
                </a:solidFill>
              </a:rPr>
              <a:pPr/>
              <a:t>1</a:t>
            </a:fld>
            <a:endParaRPr lang="en-US" dirty="0">
              <a:solidFill>
                <a:schemeClr val="bg1">
                  <a:alpha val="70000"/>
                </a:scheme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986110" y="0"/>
            <a:ext cx="0" cy="6858000"/>
          </a:xfrm>
          <a:prstGeom prst="line">
            <a:avLst/>
          </a:prstGeom>
          <a:ln>
            <a:solidFill>
              <a:schemeClr val="bg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588649" y="5656041"/>
            <a:ext cx="5693627" cy="797078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Kevin Connolly, University of Strathclyde, Glasgow, Scotland.</a:t>
            </a:r>
            <a:endParaRPr lang="en-US" sz="2000" dirty="0">
              <a:solidFill>
                <a:schemeClr val="bg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126385C-432A-3144-9F69-E71B7958A415}"/>
              </a:ext>
            </a:extLst>
          </p:cNvPr>
          <p:cNvSpPr txBox="1"/>
          <p:nvPr/>
        </p:nvSpPr>
        <p:spPr>
          <a:xfrm rot="5400000">
            <a:off x="-2107580" y="2687443"/>
            <a:ext cx="51853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pc="300" dirty="0">
                <a:solidFill>
                  <a:schemeClr val="bg1"/>
                </a:solidFill>
                <a:latin typeface="Montserrat" pitchFamily="2" charset="77"/>
              </a:rPr>
              <a:t>X</a:t>
            </a:r>
            <a:r>
              <a:rPr lang="en-US" sz="1200" spc="300" dirty="0"/>
              <a:t>  </a:t>
            </a:r>
            <a:r>
              <a:rPr lang="en-US" sz="1200" spc="300" dirty="0">
                <a:solidFill>
                  <a:schemeClr val="bg1"/>
                </a:solidFill>
              </a:rPr>
              <a:t> THE PLACE OF USEFUL LEARNING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A0D6BCB-A5D5-804A-A7EA-84EA827940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0934" y="544397"/>
            <a:ext cx="2065663" cy="1561670"/>
          </a:xfrm>
          <a:prstGeom prst="rect">
            <a:avLst/>
          </a:prstGeom>
        </p:spPr>
      </p:pic>
      <p:sp>
        <p:nvSpPr>
          <p:cNvPr id="16" name="Title 2">
            <a:extLst>
              <a:ext uri="{FF2B5EF4-FFF2-40B4-BE49-F238E27FC236}">
                <a16:creationId xmlns:a16="http://schemas.microsoft.com/office/drawing/2014/main" id="{9CDDADF0-8D2D-044D-A74A-98636F727B38}"/>
              </a:ext>
            </a:extLst>
          </p:cNvPr>
          <p:cNvSpPr txBox="1">
            <a:spLocks/>
          </p:cNvSpPr>
          <p:nvPr/>
        </p:nvSpPr>
        <p:spPr>
          <a:xfrm>
            <a:off x="1755219" y="1266395"/>
            <a:ext cx="7735715" cy="2768137"/>
          </a:xfrm>
          <a:prstGeom prst="rect">
            <a:avLst/>
          </a:prstGeom>
          <a:ln>
            <a:noFill/>
          </a:ln>
          <a:effectLst/>
        </p:spPr>
        <p:txBody>
          <a:bodyPr vert="horz" lIns="0" tIns="192024" rIns="0" bIns="0" rtlCol="0" anchor="t" anchorCtr="0">
            <a:noAutofit/>
          </a:bodyPr>
          <a:lstStyle>
            <a:lvl1pPr algn="l" defTabSz="914318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spc="-151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000" spc="0" dirty="0">
                <a:ln w="22225">
                  <a:solidFill>
                    <a:schemeClr val="bg2"/>
                  </a:solidFill>
                </a:ln>
                <a:noFill/>
              </a:rPr>
              <a:t>Investigating the Economic Impact from offshore wind in Northern Ireland</a:t>
            </a:r>
            <a:endParaRPr lang="en-US" sz="6000" spc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1023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>
            <a:extLst>
              <a:ext uri="{FF2B5EF4-FFF2-40B4-BE49-F238E27FC236}">
                <a16:creationId xmlns:a16="http://schemas.microsoft.com/office/drawing/2014/main" id="{51E89716-4F1F-454B-AD56-07FE1DAF4D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235873" y="6418877"/>
            <a:ext cx="513735" cy="227164"/>
          </a:xfrm>
          <a:prstGeom prst="rect">
            <a:avLst/>
          </a:prstGeom>
          <a:noFill/>
        </p:spPr>
        <p:txBody>
          <a:bodyPr vert="horz" lIns="0" tIns="0" rIns="0" bIns="0" rtlCol="0" anchor="ctr">
            <a:normAutofit/>
          </a:bodyPr>
          <a:lstStyle/>
          <a:p>
            <a:pPr>
              <a:spcAft>
                <a:spcPts val="600"/>
              </a:spcAft>
            </a:pPr>
            <a:fld id="{D8D877B3-D348-4611-9BDB-C5374591D951}" type="slidenum">
              <a:rPr lang="en-US" smtClean="0"/>
              <a:pPr>
                <a:spcAft>
                  <a:spcPts val="600"/>
                </a:spcAft>
              </a:pPr>
              <a:t>10</a:t>
            </a:fld>
            <a:endParaRPr lang="en-US"/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CEA48193-4FAD-D846-BE53-C1BDE2622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87126"/>
            <a:ext cx="9753600" cy="745212"/>
          </a:xfrm>
          <a:prstGeom prst="rect">
            <a:avLst/>
          </a:prstGeom>
          <a:effectLst/>
        </p:spPr>
        <p:txBody>
          <a:bodyPr vert="horz" lIns="0" tIns="192024" rIns="0" bIns="0" rtlCol="0" anchor="t" anchorCtr="0">
            <a:normAutofit/>
          </a:bodyPr>
          <a:lstStyle/>
          <a:p>
            <a:r>
              <a:rPr lang="en-US" kern="1200" spc="0" baseline="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Results 3 – Sectoral results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F607F7D-BEB6-A94E-BFFB-246BB6698DC4}"/>
              </a:ext>
            </a:extLst>
          </p:cNvPr>
          <p:cNvSpPr txBox="1"/>
          <p:nvPr/>
        </p:nvSpPr>
        <p:spPr>
          <a:xfrm>
            <a:off x="1866900" y="1593670"/>
            <a:ext cx="9753600" cy="459332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defTabSz="914318">
              <a:lnSpc>
                <a:spcPct val="110000"/>
              </a:lnSpc>
              <a:spcAft>
                <a:spcPts val="600"/>
              </a:spcAft>
            </a:pPr>
            <a:endParaRPr lang="en-GB" sz="2400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2E415B6D-52EB-56CD-FA2A-9872245258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8358964"/>
              </p:ext>
            </p:extLst>
          </p:nvPr>
        </p:nvGraphicFramePr>
        <p:xfrm>
          <a:off x="1419497" y="1607343"/>
          <a:ext cx="10398034" cy="4941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1019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>
            <a:extLst>
              <a:ext uri="{FF2B5EF4-FFF2-40B4-BE49-F238E27FC236}">
                <a16:creationId xmlns:a16="http://schemas.microsoft.com/office/drawing/2014/main" id="{51E89716-4F1F-454B-AD56-07FE1DAF4D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235873" y="6418877"/>
            <a:ext cx="513735" cy="227164"/>
          </a:xfrm>
          <a:prstGeom prst="rect">
            <a:avLst/>
          </a:prstGeom>
          <a:noFill/>
        </p:spPr>
        <p:txBody>
          <a:bodyPr vert="horz" lIns="0" tIns="0" rIns="0" bIns="0" rtlCol="0" anchor="ctr">
            <a:normAutofit/>
          </a:bodyPr>
          <a:lstStyle/>
          <a:p>
            <a:pPr>
              <a:spcAft>
                <a:spcPts val="600"/>
              </a:spcAft>
            </a:pPr>
            <a:fld id="{D8D877B3-D348-4611-9BDB-C5374591D951}" type="slidenum">
              <a:rPr lang="en-US" smtClean="0"/>
              <a:pPr>
                <a:spcAft>
                  <a:spcPts val="600"/>
                </a:spcAft>
              </a:pPr>
              <a:t>11</a:t>
            </a:fld>
            <a:endParaRPr lang="en-US"/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CEA48193-4FAD-D846-BE53-C1BDE2622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6900" y="671005"/>
            <a:ext cx="9753600" cy="745212"/>
          </a:xfrm>
          <a:prstGeom prst="rect">
            <a:avLst/>
          </a:prstGeom>
          <a:effectLst/>
        </p:spPr>
        <p:txBody>
          <a:bodyPr vert="horz" lIns="0" tIns="192024" rIns="0" bIns="0" rtlCol="0" anchor="t" anchorCtr="0"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Discussion</a:t>
            </a:r>
            <a:endParaRPr lang="en-US" kern="1200" spc="0" baseline="0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F607F7D-BEB6-A94E-BFFB-246BB6698DC4}"/>
              </a:ext>
            </a:extLst>
          </p:cNvPr>
          <p:cNvSpPr txBox="1"/>
          <p:nvPr/>
        </p:nvSpPr>
        <p:spPr>
          <a:xfrm>
            <a:off x="1866900" y="1593670"/>
            <a:ext cx="9753600" cy="4593326"/>
          </a:xfrm>
          <a:prstGeom prst="rect">
            <a:avLst/>
          </a:prstGeom>
        </p:spPr>
        <p:txBody>
          <a:bodyPr vert="horz" lIns="0" tIns="45720" rIns="0" bIns="45720" rtlCol="0">
            <a:normAutofit fontScale="92500" lnSpcReduction="20000"/>
          </a:bodyPr>
          <a:lstStyle/>
          <a:p>
            <a:pPr marL="285750" indent="-285750" defTabSz="914318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Over the 60-year period, we estimate that for the pathway of 2 GW capacity of floating offshore wind, Gross Value Added (GVA) could increase to £8.6 billion, with an employment of 47,750 person-years. This represents an increase of 4.7 times in GVA and 3 times in employment compared to the demand-only case in scenario one</a:t>
            </a:r>
          </a:p>
          <a:p>
            <a:pPr defTabSz="914318">
              <a:lnSpc>
                <a:spcPct val="110000"/>
              </a:lnSpc>
              <a:spcAft>
                <a:spcPts val="600"/>
              </a:spcAft>
            </a:pPr>
            <a:endParaRPr lang="en-GB" sz="2400" dirty="0"/>
          </a:p>
          <a:p>
            <a:pPr marL="285750" indent="-285750" defTabSz="914318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Underscore the broader impact of considering the pricing effects associated with transitioning to offshore renewables, extending beyond the traditional scope of demand-focused economic analysis prevalent in existing literature</a:t>
            </a:r>
          </a:p>
          <a:p>
            <a:pPr marL="285750" indent="-285750" defTabSz="914318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 defTabSz="914318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For policymakers recognizing this broader impact could potentially bolster support for renewable energy initiatives among policymakers. Also adds to the idea of sustained green growth</a:t>
            </a:r>
          </a:p>
        </p:txBody>
      </p:sp>
    </p:spTree>
    <p:extLst>
      <p:ext uri="{BB962C8B-B14F-4D97-AF65-F5344CB8AC3E}">
        <p14:creationId xmlns:p14="http://schemas.microsoft.com/office/powerpoint/2010/main" val="2971057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>
            <a:extLst>
              <a:ext uri="{FF2B5EF4-FFF2-40B4-BE49-F238E27FC236}">
                <a16:creationId xmlns:a16="http://schemas.microsoft.com/office/drawing/2014/main" id="{51E89716-4F1F-454B-AD56-07FE1DAF4D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235873" y="6418877"/>
            <a:ext cx="513735" cy="227164"/>
          </a:xfrm>
          <a:prstGeom prst="rect">
            <a:avLst/>
          </a:prstGeom>
          <a:noFill/>
        </p:spPr>
        <p:txBody>
          <a:bodyPr vert="horz" lIns="0" tIns="0" rIns="0" bIns="0" rtlCol="0" anchor="ctr">
            <a:normAutofit/>
          </a:bodyPr>
          <a:lstStyle/>
          <a:p>
            <a:pPr>
              <a:spcAft>
                <a:spcPts val="600"/>
              </a:spcAft>
            </a:pPr>
            <a:fld id="{D8D877B3-D348-4611-9BDB-C5374591D951}" type="slidenum">
              <a:rPr lang="en-US" smtClean="0"/>
              <a:pPr>
                <a:spcAft>
                  <a:spcPts val="600"/>
                </a:spcAft>
              </a:pPr>
              <a:t>12</a:t>
            </a:fld>
            <a:endParaRPr lang="en-US"/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CEA48193-4FAD-D846-BE53-C1BDE2622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6900" y="671005"/>
            <a:ext cx="9753600" cy="745212"/>
          </a:xfrm>
          <a:prstGeom prst="rect">
            <a:avLst/>
          </a:prstGeom>
          <a:effectLst/>
        </p:spPr>
        <p:txBody>
          <a:bodyPr vert="horz" lIns="0" tIns="192024" rIns="0" bIns="0" rtlCol="0" anchor="t" anchorCtr="0"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Conclusion</a:t>
            </a:r>
            <a:endParaRPr lang="en-US" kern="1200" spc="0" baseline="0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F607F7D-BEB6-A94E-BFFB-246BB6698DC4}"/>
              </a:ext>
            </a:extLst>
          </p:cNvPr>
          <p:cNvSpPr txBox="1"/>
          <p:nvPr/>
        </p:nvSpPr>
        <p:spPr>
          <a:xfrm>
            <a:off x="1866900" y="1593670"/>
            <a:ext cx="9753600" cy="4593326"/>
          </a:xfrm>
          <a:prstGeom prst="rect">
            <a:avLst/>
          </a:prstGeom>
        </p:spPr>
        <p:txBody>
          <a:bodyPr vert="horz" lIns="0" tIns="45720" rIns="0" bIns="45720" rtlCol="0">
            <a:normAutofit fontScale="92500" lnSpcReduction="20000"/>
          </a:bodyPr>
          <a:lstStyle/>
          <a:p>
            <a:pPr marL="285750" indent="-285750" defTabSz="914318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Primary objective of the study is to assess the economy-wide impact of offshore wind, utilizing Northern Ireland as a case study using a CGE modelling framework.</a:t>
            </a:r>
          </a:p>
          <a:p>
            <a:pPr defTabSz="914318">
              <a:lnSpc>
                <a:spcPct val="110000"/>
              </a:lnSpc>
              <a:spcAft>
                <a:spcPts val="600"/>
              </a:spcAft>
            </a:pPr>
            <a:endParaRPr lang="en-GB" sz="2400" dirty="0"/>
          </a:p>
          <a:p>
            <a:pPr marL="285750" indent="-285750" defTabSz="914318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The novelty is in the comparison of the demand-side v supply impact as well as focus on floating offshore wind.</a:t>
            </a:r>
          </a:p>
          <a:p>
            <a:pPr marL="285750" indent="-285750" defTabSz="914318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 defTabSz="914318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Find accounting for supply-ide impacts increases the economic impact dramatically and will have consequences for policy makers,</a:t>
            </a:r>
          </a:p>
          <a:p>
            <a:pPr marL="285750" indent="-285750" defTabSz="914318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 defTabSz="914318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Policymakers may thus be overlooking the supply-side impacts associated with electricity price, which are crucial for fostering sustained green growth and positively influencing public opinion.</a:t>
            </a:r>
          </a:p>
        </p:txBody>
      </p:sp>
    </p:spTree>
    <p:extLst>
      <p:ext uri="{BB962C8B-B14F-4D97-AF65-F5344CB8AC3E}">
        <p14:creationId xmlns:p14="http://schemas.microsoft.com/office/powerpoint/2010/main" val="12661193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84ECAD45-AA33-C745-9964-06DF21E09A84}"/>
              </a:ext>
            </a:extLst>
          </p:cNvPr>
          <p:cNvSpPr/>
          <p:nvPr/>
        </p:nvSpPr>
        <p:spPr>
          <a:xfrm>
            <a:off x="-25870" y="0"/>
            <a:ext cx="12217869" cy="6858000"/>
          </a:xfrm>
          <a:prstGeom prst="rect">
            <a:avLst/>
          </a:prstGeom>
          <a:solidFill>
            <a:srgbClr val="EE30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>
                <a:solidFill>
                  <a:schemeClr val="bg1">
                    <a:alpha val="70000"/>
                  </a:schemeClr>
                </a:solidFill>
              </a:rPr>
              <a:pPr/>
              <a:t>13</a:t>
            </a:fld>
            <a:endParaRPr lang="en-US" dirty="0">
              <a:solidFill>
                <a:schemeClr val="bg1">
                  <a:alpha val="70000"/>
                </a:scheme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986110" y="0"/>
            <a:ext cx="0" cy="6858000"/>
          </a:xfrm>
          <a:prstGeom prst="line">
            <a:avLst/>
          </a:prstGeom>
          <a:ln>
            <a:solidFill>
              <a:schemeClr val="bg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A126385C-432A-3144-9F69-E71B7958A415}"/>
              </a:ext>
            </a:extLst>
          </p:cNvPr>
          <p:cNvSpPr txBox="1"/>
          <p:nvPr/>
        </p:nvSpPr>
        <p:spPr>
          <a:xfrm rot="5400000">
            <a:off x="-2107580" y="2687443"/>
            <a:ext cx="51853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pc="300" dirty="0">
                <a:solidFill>
                  <a:schemeClr val="bg1"/>
                </a:solidFill>
                <a:latin typeface="Montserrat" pitchFamily="2" charset="77"/>
              </a:rPr>
              <a:t>X</a:t>
            </a:r>
            <a:r>
              <a:rPr lang="en-US" sz="1200" spc="300" dirty="0"/>
              <a:t>  </a:t>
            </a:r>
            <a:r>
              <a:rPr lang="en-US" sz="1200" spc="300" dirty="0">
                <a:solidFill>
                  <a:schemeClr val="bg1"/>
                </a:solidFill>
              </a:rPr>
              <a:t> THE PLACE OF USEFUL LEARNING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A0D6BCB-A5D5-804A-A7EA-84EA827940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8998" y="1351835"/>
            <a:ext cx="5495043" cy="4154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708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>
            <a:extLst>
              <a:ext uri="{FF2B5EF4-FFF2-40B4-BE49-F238E27FC236}">
                <a16:creationId xmlns:a16="http://schemas.microsoft.com/office/drawing/2014/main" id="{51E89716-4F1F-454B-AD56-07FE1DAF4D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235873" y="6418877"/>
            <a:ext cx="513735" cy="227164"/>
          </a:xfrm>
          <a:prstGeom prst="rect">
            <a:avLst/>
          </a:prstGeom>
          <a:noFill/>
        </p:spPr>
        <p:txBody>
          <a:bodyPr vert="horz" lIns="0" tIns="0" rIns="0" bIns="0" rtlCol="0" anchor="ctr">
            <a:normAutofit/>
          </a:bodyPr>
          <a:lstStyle/>
          <a:p>
            <a:pPr>
              <a:spcAft>
                <a:spcPts val="600"/>
              </a:spcAft>
            </a:pPr>
            <a:fld id="{D8D877B3-D348-4611-9BDB-C5374591D951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CEA48193-4FAD-D846-BE53-C1BDE2622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6900" y="671005"/>
            <a:ext cx="9753600" cy="745212"/>
          </a:xfrm>
          <a:prstGeom prst="rect">
            <a:avLst/>
          </a:prstGeom>
          <a:effectLst/>
        </p:spPr>
        <p:txBody>
          <a:bodyPr vert="horz" lIns="0" tIns="192024" rIns="0" bIns="0" rtlCol="0" anchor="t" anchorCtr="0">
            <a:normAutofit/>
          </a:bodyPr>
          <a:lstStyle/>
          <a:p>
            <a:r>
              <a:rPr lang="en-US" kern="1200" spc="0" baseline="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Policy Background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F607F7D-BEB6-A94E-BFFB-246BB6698DC4}"/>
              </a:ext>
            </a:extLst>
          </p:cNvPr>
          <p:cNvSpPr txBox="1"/>
          <p:nvPr/>
        </p:nvSpPr>
        <p:spPr>
          <a:xfrm>
            <a:off x="1866900" y="1733006"/>
            <a:ext cx="8714013" cy="445398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marL="285750" indent="-285750" defTabSz="914318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The Climate Change (Northern Ireland) Act 2022 – 80% of electricity by renewables by 2030</a:t>
            </a:r>
          </a:p>
          <a:p>
            <a:pPr marL="285750" indent="-285750" defTabSz="914318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Offshore Renewable Energy’s Action Plan (OREAP) </a:t>
            </a:r>
          </a:p>
          <a:p>
            <a:pPr marL="742915" lvl="1" indent="-285750" defTabSz="914318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Sustainability and Co-existence, Enabling Farmwork’s; Electricity Network; </a:t>
            </a:r>
            <a:r>
              <a:rPr lang="en-GB" sz="2400" dirty="0">
                <a:solidFill>
                  <a:srgbClr val="FF0000"/>
                </a:solidFill>
              </a:rPr>
              <a:t>Economic Growth</a:t>
            </a:r>
            <a:r>
              <a:rPr lang="en-GB" sz="2400" dirty="0"/>
              <a:t>; Legislation and Regulation </a:t>
            </a:r>
          </a:p>
          <a:p>
            <a:pPr marL="285750" indent="-285750" defTabSz="914318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Grow the Low Carbon Renewable Energy Economy to £2 billion by 2030. Roughly double.</a:t>
            </a:r>
          </a:p>
          <a:p>
            <a:pPr marL="285750" indent="-285750" defTabSz="914318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Large resource/potential so offshore wind seen as a key in driving economic growth</a:t>
            </a:r>
          </a:p>
        </p:txBody>
      </p:sp>
    </p:spTree>
    <p:extLst>
      <p:ext uri="{BB962C8B-B14F-4D97-AF65-F5344CB8AC3E}">
        <p14:creationId xmlns:p14="http://schemas.microsoft.com/office/powerpoint/2010/main" val="3778966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>
            <a:extLst>
              <a:ext uri="{FF2B5EF4-FFF2-40B4-BE49-F238E27FC236}">
                <a16:creationId xmlns:a16="http://schemas.microsoft.com/office/drawing/2014/main" id="{51E89716-4F1F-454B-AD56-07FE1DAF4D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235873" y="6418877"/>
            <a:ext cx="513735" cy="227164"/>
          </a:xfrm>
          <a:prstGeom prst="rect">
            <a:avLst/>
          </a:prstGeom>
          <a:noFill/>
        </p:spPr>
        <p:txBody>
          <a:bodyPr vert="horz" lIns="0" tIns="0" rIns="0" bIns="0" rtlCol="0" anchor="ctr">
            <a:normAutofit/>
          </a:bodyPr>
          <a:lstStyle/>
          <a:p>
            <a:pPr>
              <a:spcAft>
                <a:spcPts val="600"/>
              </a:spcAft>
            </a:pPr>
            <a:fld id="{D8D877B3-D348-4611-9BDB-C5374591D951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CEA48193-4FAD-D846-BE53-C1BDE2622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6900" y="671005"/>
            <a:ext cx="9753600" cy="745212"/>
          </a:xfrm>
          <a:prstGeom prst="rect">
            <a:avLst/>
          </a:prstGeom>
          <a:effectLst/>
        </p:spPr>
        <p:txBody>
          <a:bodyPr vert="horz" lIns="0" tIns="192024" rIns="0" bIns="0" rtlCol="0" anchor="t" anchorCtr="0">
            <a:normAutofit fontScale="90000"/>
          </a:bodyPr>
          <a:lstStyle/>
          <a:p>
            <a:r>
              <a:rPr lang="en-US" kern="1200" spc="0" baseline="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Literature Review of </a:t>
            </a:r>
            <a:r>
              <a:rPr lang="en-US" kern="1200" spc="0" baseline="0" dirty="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macroeocomic</a:t>
            </a:r>
            <a:r>
              <a:rPr lang="en-US" kern="1200" spc="0" baseline="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models for renewables </a:t>
            </a:r>
            <a:br>
              <a:rPr lang="en-US" kern="1200" spc="0" baseline="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</a:br>
            <a:endParaRPr lang="en-US" kern="1200" spc="0" baseline="0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F607F7D-BEB6-A94E-BFFB-246BB6698DC4}"/>
              </a:ext>
            </a:extLst>
          </p:cNvPr>
          <p:cNvSpPr txBox="1"/>
          <p:nvPr/>
        </p:nvSpPr>
        <p:spPr>
          <a:xfrm>
            <a:off x="1866900" y="1733006"/>
            <a:ext cx="9753600" cy="4453989"/>
          </a:xfrm>
          <a:prstGeom prst="rect">
            <a:avLst/>
          </a:prstGeom>
        </p:spPr>
        <p:txBody>
          <a:bodyPr vert="horz" lIns="0" tIns="45720" rIns="0" bIns="45720" rtlCol="0">
            <a:normAutofit lnSpcReduction="10000"/>
          </a:bodyPr>
          <a:lstStyle/>
          <a:p>
            <a:pPr marL="285750" indent="-285750" defTabSz="914318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Significant body of academic and policy research investigating impacts of renewables on an economy </a:t>
            </a:r>
          </a:p>
          <a:p>
            <a:pPr marL="285750" indent="-285750" defTabSz="914318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IO used throughout the literature in estimations of impacts</a:t>
            </a:r>
          </a:p>
          <a:p>
            <a:pPr marL="742915" lvl="1" indent="-285750" defTabSz="914318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i="1" dirty="0"/>
              <a:t>Demand</a:t>
            </a:r>
            <a:r>
              <a:rPr lang="en-GB" sz="2400" dirty="0"/>
              <a:t> (gross) - </a:t>
            </a:r>
            <a:r>
              <a:rPr lang="en-GB" sz="2400" dirty="0" err="1"/>
              <a:t>Brelik</a:t>
            </a:r>
            <a:r>
              <a:rPr lang="en-GB" sz="2400" dirty="0"/>
              <a:t> et al. (2023); Aponte et al. (2021) </a:t>
            </a:r>
          </a:p>
          <a:p>
            <a:pPr marL="742915" lvl="1" indent="-285750" defTabSz="914318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i="1" dirty="0"/>
              <a:t>Replacement (net)</a:t>
            </a:r>
            <a:r>
              <a:rPr lang="en-GB" sz="2400" dirty="0"/>
              <a:t> - </a:t>
            </a:r>
            <a:r>
              <a:rPr lang="en-GB" sz="2400" dirty="0" err="1"/>
              <a:t>Mardones</a:t>
            </a:r>
            <a:r>
              <a:rPr lang="en-GB" sz="2400" dirty="0"/>
              <a:t> (2023) ; Allan et al. (2020) </a:t>
            </a:r>
          </a:p>
          <a:p>
            <a:pPr marL="285750" indent="-285750" defTabSz="914318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Argument that due to the type and scale of investment may lead to over/under estimation using IO.</a:t>
            </a:r>
          </a:p>
          <a:p>
            <a:pPr marL="742915" lvl="1" indent="-285750" defTabSz="914318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 Connolly (2020)</a:t>
            </a:r>
          </a:p>
          <a:p>
            <a:pPr marL="285750" indent="-285750" defTabSz="914318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Some author’s choose to use CGE framework</a:t>
            </a:r>
          </a:p>
          <a:p>
            <a:pPr marL="742915" lvl="1" indent="-285750" defTabSz="914318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Graziano et al (2017)</a:t>
            </a:r>
          </a:p>
          <a:p>
            <a:pPr marL="742915" lvl="1" indent="-285750" defTabSz="914318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570484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>
            <a:extLst>
              <a:ext uri="{FF2B5EF4-FFF2-40B4-BE49-F238E27FC236}">
                <a16:creationId xmlns:a16="http://schemas.microsoft.com/office/drawing/2014/main" id="{51E89716-4F1F-454B-AD56-07FE1DAF4D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235873" y="6418877"/>
            <a:ext cx="513735" cy="227164"/>
          </a:xfrm>
          <a:prstGeom prst="rect">
            <a:avLst/>
          </a:prstGeom>
          <a:noFill/>
        </p:spPr>
        <p:txBody>
          <a:bodyPr vert="horz" lIns="0" tIns="0" rIns="0" bIns="0" rtlCol="0" anchor="ctr">
            <a:normAutofit/>
          </a:bodyPr>
          <a:lstStyle/>
          <a:p>
            <a:pPr>
              <a:spcAft>
                <a:spcPts val="600"/>
              </a:spcAft>
            </a:pPr>
            <a:fld id="{D8D877B3-D348-4611-9BDB-C5374591D951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CEA48193-4FAD-D846-BE53-C1BDE2622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6900" y="671005"/>
            <a:ext cx="9753600" cy="745212"/>
          </a:xfrm>
          <a:prstGeom prst="rect">
            <a:avLst/>
          </a:prstGeom>
          <a:effectLst/>
        </p:spPr>
        <p:txBody>
          <a:bodyPr vert="horz" lIns="0" tIns="192024" rIns="0" bIns="0" rtlCol="0" anchor="t" anchorCtr="0">
            <a:normAutofit/>
          </a:bodyPr>
          <a:lstStyle/>
          <a:p>
            <a:r>
              <a:rPr lang="en-US" kern="1200" spc="0" baseline="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The papers question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F607F7D-BEB6-A94E-BFFB-246BB6698DC4}"/>
              </a:ext>
            </a:extLst>
          </p:cNvPr>
          <p:cNvSpPr txBox="1"/>
          <p:nvPr/>
        </p:nvSpPr>
        <p:spPr>
          <a:xfrm>
            <a:off x="1866900" y="1733006"/>
            <a:ext cx="9753600" cy="445398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marL="285750" indent="-285750" defTabSz="914318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/>
              <a:t>Aim: </a:t>
            </a:r>
            <a:r>
              <a:rPr lang="en-GB" sz="2400" dirty="0"/>
              <a:t>Use CGE framework to estimate economy-wide impacts of investment in offshore wind in small regional economy (NI).</a:t>
            </a:r>
          </a:p>
          <a:p>
            <a:pPr marL="285750" indent="-285750" defTabSz="914318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 defTabSz="914318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/>
              <a:t>Novelty: </a:t>
            </a:r>
            <a:r>
              <a:rPr lang="en-GB" sz="2400" dirty="0"/>
              <a:t>Compares the demand-side with the supply-side impacts which are often overlooked. Adds to the growing literature on economic impact of offshore wind</a:t>
            </a:r>
          </a:p>
          <a:p>
            <a:pPr defTabSz="914318">
              <a:lnSpc>
                <a:spcPct val="110000"/>
              </a:lnSpc>
              <a:spcAft>
                <a:spcPts val="600"/>
              </a:spcAft>
            </a:pPr>
            <a:endParaRPr lang="en-GB" sz="2400" dirty="0"/>
          </a:p>
          <a:p>
            <a:pPr marL="285750" indent="-285750" defTabSz="914318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/>
              <a:t>Why: </a:t>
            </a:r>
            <a:r>
              <a:rPr lang="en-GB" sz="2400" dirty="0"/>
              <a:t>Important for the policy makers in decision making and adds to the argument around green jobs and inclusive green growth. </a:t>
            </a:r>
            <a:endParaRPr lang="en-GB" sz="2400" b="1" dirty="0"/>
          </a:p>
          <a:p>
            <a:pPr marL="285750" indent="-285750" defTabSz="914318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 defTabSz="914318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 defTabSz="914318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291112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>
            <a:extLst>
              <a:ext uri="{FF2B5EF4-FFF2-40B4-BE49-F238E27FC236}">
                <a16:creationId xmlns:a16="http://schemas.microsoft.com/office/drawing/2014/main" id="{51E89716-4F1F-454B-AD56-07FE1DAF4D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235873" y="6418877"/>
            <a:ext cx="513735" cy="227164"/>
          </a:xfrm>
          <a:prstGeom prst="rect">
            <a:avLst/>
          </a:prstGeom>
          <a:noFill/>
        </p:spPr>
        <p:txBody>
          <a:bodyPr vert="horz" lIns="0" tIns="0" rIns="0" bIns="0" rtlCol="0" anchor="ctr">
            <a:normAutofit/>
          </a:bodyPr>
          <a:lstStyle/>
          <a:p>
            <a:pPr>
              <a:spcAft>
                <a:spcPts val="600"/>
              </a:spcAft>
            </a:pPr>
            <a:fld id="{D8D877B3-D348-4611-9BDB-C5374591D951}" type="slidenum">
              <a:rPr lang="en-US" smtClean="0"/>
              <a:pPr>
                <a:spcAft>
                  <a:spcPts val="600"/>
                </a:spcAft>
              </a:pPr>
              <a:t>5</a:t>
            </a:fld>
            <a:endParaRPr lang="en-US"/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CEA48193-4FAD-D846-BE53-C1BDE2622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6900" y="671005"/>
            <a:ext cx="9753600" cy="745212"/>
          </a:xfrm>
          <a:prstGeom prst="rect">
            <a:avLst/>
          </a:prstGeom>
          <a:effectLst/>
        </p:spPr>
        <p:txBody>
          <a:bodyPr vert="horz" lIns="0" tIns="192024" rIns="0" bIns="0" rtlCol="0" anchor="t" anchorCtr="0"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Modelling Framework</a:t>
            </a:r>
            <a:endParaRPr lang="en-US" kern="1200" spc="0" baseline="0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F607F7D-BEB6-A94E-BFFB-246BB6698DC4}"/>
              </a:ext>
            </a:extLst>
          </p:cNvPr>
          <p:cNvSpPr txBox="1"/>
          <p:nvPr/>
        </p:nvSpPr>
        <p:spPr>
          <a:xfrm>
            <a:off x="1866900" y="1593670"/>
            <a:ext cx="9753600" cy="4593326"/>
          </a:xfrm>
          <a:prstGeom prst="rect">
            <a:avLst/>
          </a:prstGeom>
        </p:spPr>
        <p:txBody>
          <a:bodyPr vert="horz" lIns="0" tIns="45720" rIns="0" bIns="45720" rtlCol="0">
            <a:normAutofit fontScale="92500" lnSpcReduction="20000"/>
          </a:bodyPr>
          <a:lstStyle/>
          <a:p>
            <a:pPr marL="285750" indent="-285750" defTabSz="914318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Employ multisectoral computable general equilibrium model of the Northern Ireland Economy</a:t>
            </a:r>
          </a:p>
          <a:p>
            <a:pPr marL="285750" indent="-285750" defTabSz="914318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30 Industry model of the NI economy based on 2018 </a:t>
            </a:r>
            <a:r>
              <a:rPr lang="en-GB" sz="2400" dirty="0">
                <a:solidFill>
                  <a:srgbClr val="FF0000"/>
                </a:solidFill>
              </a:rPr>
              <a:t>Input-Output table</a:t>
            </a:r>
          </a:p>
          <a:p>
            <a:pPr marL="285750" indent="-285750" defTabSz="914318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</a:rPr>
              <a:t>Based on the </a:t>
            </a:r>
            <a:r>
              <a:rPr lang="en-GB" sz="2400" dirty="0">
                <a:solidFill>
                  <a:srgbClr val="FF0000"/>
                </a:solidFill>
              </a:rPr>
              <a:t>AMOS </a:t>
            </a:r>
            <a:r>
              <a:rPr lang="en-GB" sz="2400" dirty="0">
                <a:solidFill>
                  <a:srgbClr val="000000"/>
                </a:solidFill>
              </a:rPr>
              <a:t>family of models</a:t>
            </a:r>
          </a:p>
          <a:p>
            <a:pPr marL="742915" lvl="1" indent="-285750" defTabSz="914318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</a:rPr>
              <a:t>Three internal institutions (households, firms &amp; government) &amp; to external (RUK, ROW)</a:t>
            </a:r>
          </a:p>
          <a:p>
            <a:pPr marL="742915" lvl="1" indent="-285750" defTabSz="914318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</a:rPr>
              <a:t>Output is produced from a combination of composite intermediates and value added, where labour and capital combine in a constant elasticity of substitution (CES) function to produce value added, allowing for substitution between these factors in response to relative price changes.</a:t>
            </a:r>
          </a:p>
          <a:p>
            <a:pPr marL="285750" indent="-285750" defTabSz="914318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</a:rPr>
              <a:t>Used to model investment decisions and policy changes. Micro to Macro approach. </a:t>
            </a:r>
          </a:p>
          <a:p>
            <a:pPr marL="285750" indent="-285750" defTabSz="914318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</a:rPr>
              <a:t>Multi-year (60) period setting</a:t>
            </a:r>
          </a:p>
        </p:txBody>
      </p:sp>
    </p:spTree>
    <p:extLst>
      <p:ext uri="{BB962C8B-B14F-4D97-AF65-F5344CB8AC3E}">
        <p14:creationId xmlns:p14="http://schemas.microsoft.com/office/powerpoint/2010/main" val="1854024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>
            <a:extLst>
              <a:ext uri="{FF2B5EF4-FFF2-40B4-BE49-F238E27FC236}">
                <a16:creationId xmlns:a16="http://schemas.microsoft.com/office/drawing/2014/main" id="{51E89716-4F1F-454B-AD56-07FE1DAF4D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235873" y="6418877"/>
            <a:ext cx="513735" cy="227164"/>
          </a:xfrm>
          <a:prstGeom prst="rect">
            <a:avLst/>
          </a:prstGeom>
          <a:noFill/>
        </p:spPr>
        <p:txBody>
          <a:bodyPr vert="horz" lIns="0" tIns="0" rIns="0" bIns="0" rtlCol="0" anchor="ctr">
            <a:normAutofit/>
          </a:bodyPr>
          <a:lstStyle/>
          <a:p>
            <a:pPr>
              <a:spcAft>
                <a:spcPts val="600"/>
              </a:spcAft>
            </a:pPr>
            <a:fld id="{D8D877B3-D348-4611-9BDB-C5374591D951}" type="slidenum">
              <a:rPr lang="en-US" smtClean="0"/>
              <a:pPr>
                <a:spcAft>
                  <a:spcPts val="600"/>
                </a:spcAft>
              </a:pPr>
              <a:t>6</a:t>
            </a:fld>
            <a:endParaRPr lang="en-US"/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CEA48193-4FAD-D846-BE53-C1BDE2622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6900" y="671005"/>
            <a:ext cx="9753600" cy="745212"/>
          </a:xfrm>
          <a:prstGeom prst="rect">
            <a:avLst/>
          </a:prstGeom>
          <a:effectLst/>
        </p:spPr>
        <p:txBody>
          <a:bodyPr vert="horz" lIns="0" tIns="192024" rIns="0" bIns="0" rtlCol="0" anchor="t" anchorCtr="0"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Simulation Strategy – Demand side</a:t>
            </a:r>
            <a:endParaRPr lang="en-US" kern="1200" spc="0" baseline="0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F607F7D-BEB6-A94E-BFFB-246BB6698DC4}"/>
              </a:ext>
            </a:extLst>
          </p:cNvPr>
          <p:cNvSpPr txBox="1"/>
          <p:nvPr/>
        </p:nvSpPr>
        <p:spPr>
          <a:xfrm>
            <a:off x="1866900" y="1593670"/>
            <a:ext cx="9753600" cy="4593326"/>
          </a:xfrm>
          <a:prstGeom prst="rect">
            <a:avLst/>
          </a:prstGeom>
        </p:spPr>
        <p:txBody>
          <a:bodyPr vert="horz" lIns="0" tIns="45720" rIns="0" bIns="45720" rtlCol="0">
            <a:normAutofit fontScale="92500" lnSpcReduction="10000"/>
          </a:bodyPr>
          <a:lstStyle/>
          <a:p>
            <a:pPr marL="285750" indent="-285750" defTabSz="914318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Standard appraisal method looking at the impact of new investment in offshore wind. Seen throughout the academic and industrial literature as a way of estimating economic impacts of investment decisions.  </a:t>
            </a:r>
          </a:p>
          <a:p>
            <a:pPr marL="285750" indent="-285750" defTabSz="914318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Introduce investment in offshore wind in Northern Ireland as increase in increase in industrial demand – industries matched with offshore wind components. </a:t>
            </a:r>
          </a:p>
          <a:p>
            <a:pPr marL="285750" indent="-285750" defTabSz="914318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2GW floating offshore wind – Costing from ORE.</a:t>
            </a:r>
          </a:p>
          <a:p>
            <a:pPr marL="285750" indent="-285750" defTabSz="914318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Use NREL learning rate estimates to for cost reductions, </a:t>
            </a:r>
            <a:r>
              <a:rPr lang="en-GB" sz="2400" dirty="0">
                <a:solidFill>
                  <a:srgbClr val="FF0000"/>
                </a:solidFill>
              </a:rPr>
              <a:t>floating </a:t>
            </a:r>
            <a:r>
              <a:rPr lang="en-GB" sz="2400" dirty="0">
                <a:solidFill>
                  <a:schemeClr val="accent6"/>
                </a:solidFill>
              </a:rPr>
              <a:t>foundations </a:t>
            </a:r>
            <a:r>
              <a:rPr lang="en-GB" sz="2400" dirty="0"/>
              <a:t>the driver in reduction. </a:t>
            </a:r>
          </a:p>
          <a:p>
            <a:pPr marL="285750" indent="-285750" defTabSz="914318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Supply chain method similar to previous </a:t>
            </a:r>
            <a:r>
              <a:rPr lang="en-GB" sz="2400" dirty="0">
                <a:solidFill>
                  <a:srgbClr val="FF0000"/>
                </a:solidFill>
              </a:rPr>
              <a:t>FAI (2023) </a:t>
            </a:r>
            <a:r>
              <a:rPr lang="en-GB" sz="2400" dirty="0"/>
              <a:t>report</a:t>
            </a:r>
          </a:p>
          <a:p>
            <a:pPr marL="285750" indent="-285750" defTabSz="914318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Key industries: Offshore fabrication, electrical equipment, onshore construction and ports</a:t>
            </a:r>
          </a:p>
        </p:txBody>
      </p:sp>
    </p:spTree>
    <p:extLst>
      <p:ext uri="{BB962C8B-B14F-4D97-AF65-F5344CB8AC3E}">
        <p14:creationId xmlns:p14="http://schemas.microsoft.com/office/powerpoint/2010/main" val="2896515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>
            <a:extLst>
              <a:ext uri="{FF2B5EF4-FFF2-40B4-BE49-F238E27FC236}">
                <a16:creationId xmlns:a16="http://schemas.microsoft.com/office/drawing/2014/main" id="{51E89716-4F1F-454B-AD56-07FE1DAF4D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235873" y="6418877"/>
            <a:ext cx="513735" cy="227164"/>
          </a:xfrm>
          <a:prstGeom prst="rect">
            <a:avLst/>
          </a:prstGeom>
          <a:noFill/>
        </p:spPr>
        <p:txBody>
          <a:bodyPr vert="horz" lIns="0" tIns="0" rIns="0" bIns="0" rtlCol="0" anchor="ctr">
            <a:normAutofit/>
          </a:bodyPr>
          <a:lstStyle/>
          <a:p>
            <a:pPr>
              <a:spcAft>
                <a:spcPts val="600"/>
              </a:spcAft>
            </a:pPr>
            <a:fld id="{D8D877B3-D348-4611-9BDB-C5374591D951}" type="slidenum">
              <a:rPr lang="en-US" smtClean="0"/>
              <a:pPr>
                <a:spcAft>
                  <a:spcPts val="600"/>
                </a:spcAft>
              </a:pPr>
              <a:t>7</a:t>
            </a:fld>
            <a:endParaRPr lang="en-US"/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CEA48193-4FAD-D846-BE53-C1BDE2622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6900" y="671005"/>
            <a:ext cx="9753600" cy="745212"/>
          </a:xfrm>
          <a:prstGeom prst="rect">
            <a:avLst/>
          </a:prstGeom>
          <a:effectLst/>
        </p:spPr>
        <p:txBody>
          <a:bodyPr vert="horz" lIns="0" tIns="192024" rIns="0" bIns="0" rtlCol="0" anchor="t" anchorCtr="0"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Simulation Strategy – Supply side</a:t>
            </a:r>
            <a:endParaRPr lang="en-US" kern="1200" spc="0" baseline="0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F607F7D-BEB6-A94E-BFFB-246BB6698DC4}"/>
              </a:ext>
            </a:extLst>
          </p:cNvPr>
          <p:cNvSpPr txBox="1"/>
          <p:nvPr/>
        </p:nvSpPr>
        <p:spPr>
          <a:xfrm>
            <a:off x="1866900" y="1593670"/>
            <a:ext cx="9753600" cy="4593326"/>
          </a:xfrm>
          <a:prstGeom prst="rect">
            <a:avLst/>
          </a:prstGeom>
        </p:spPr>
        <p:txBody>
          <a:bodyPr vert="horz" lIns="0" tIns="45720" rIns="0" bIns="45720" rtlCol="0">
            <a:normAutofit lnSpcReduction="10000"/>
          </a:bodyPr>
          <a:lstStyle/>
          <a:p>
            <a:pPr marL="285750" indent="-285750" defTabSz="914318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Previous simulations only focus on demand side impacts but there could be supply side impacts related to prices. </a:t>
            </a:r>
          </a:p>
          <a:p>
            <a:pPr marL="285750" indent="-285750" defTabSz="914318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Increased capacity should have a positive impact on the price of electricity as the wind is replacing fossil fuel generation technologies reducing the link to volatile fuel prices.  </a:t>
            </a:r>
          </a:p>
          <a:p>
            <a:pPr marL="285750" indent="-285750" defTabSz="914318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Reduced electricity price = reduced production costs which should increase consumption</a:t>
            </a:r>
          </a:p>
          <a:p>
            <a:pPr marL="285750" indent="-285750" defTabSz="914318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err="1"/>
              <a:t>Hosius</a:t>
            </a:r>
            <a:r>
              <a:rPr lang="en-GB" sz="2400" dirty="0"/>
              <a:t> et al (2023) estimate the impact of offshore wind energy in Northern European wholesale prices</a:t>
            </a:r>
          </a:p>
          <a:p>
            <a:pPr marL="285750" indent="-285750" defTabSz="914318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Use Western Denmark estimate of 6.91% for first 1GW with an additional 4.92% reduction with second GW</a:t>
            </a:r>
          </a:p>
        </p:txBody>
      </p:sp>
    </p:spTree>
    <p:extLst>
      <p:ext uri="{BB962C8B-B14F-4D97-AF65-F5344CB8AC3E}">
        <p14:creationId xmlns:p14="http://schemas.microsoft.com/office/powerpoint/2010/main" val="3350844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>
            <a:extLst>
              <a:ext uri="{FF2B5EF4-FFF2-40B4-BE49-F238E27FC236}">
                <a16:creationId xmlns:a16="http://schemas.microsoft.com/office/drawing/2014/main" id="{51E89716-4F1F-454B-AD56-07FE1DAF4D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235873" y="6418877"/>
            <a:ext cx="513735" cy="227164"/>
          </a:xfrm>
          <a:prstGeom prst="rect">
            <a:avLst/>
          </a:prstGeom>
          <a:noFill/>
        </p:spPr>
        <p:txBody>
          <a:bodyPr vert="horz" lIns="0" tIns="0" rIns="0" bIns="0" rtlCol="0" anchor="ctr">
            <a:normAutofit/>
          </a:bodyPr>
          <a:lstStyle/>
          <a:p>
            <a:pPr>
              <a:spcAft>
                <a:spcPts val="600"/>
              </a:spcAft>
            </a:pPr>
            <a:fld id="{D8D877B3-D348-4611-9BDB-C5374591D951}" type="slidenum">
              <a:rPr lang="en-US" smtClean="0"/>
              <a:pPr>
                <a:spcAft>
                  <a:spcPts val="600"/>
                </a:spcAft>
              </a:pPr>
              <a:t>8</a:t>
            </a:fld>
            <a:endParaRPr lang="en-US"/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CEA48193-4FAD-D846-BE53-C1BDE2622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87126"/>
            <a:ext cx="9753600" cy="745212"/>
          </a:xfrm>
          <a:prstGeom prst="rect">
            <a:avLst/>
          </a:prstGeom>
          <a:effectLst/>
        </p:spPr>
        <p:txBody>
          <a:bodyPr vert="horz" lIns="0" tIns="192024" rIns="0" bIns="0" rtlCol="0" anchor="t" anchorCtr="0"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Results 1 – Demand only</a:t>
            </a:r>
            <a:endParaRPr lang="en-US" kern="1200" spc="0" baseline="0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F607F7D-BEB6-A94E-BFFB-246BB6698DC4}"/>
              </a:ext>
            </a:extLst>
          </p:cNvPr>
          <p:cNvSpPr txBox="1"/>
          <p:nvPr/>
        </p:nvSpPr>
        <p:spPr>
          <a:xfrm>
            <a:off x="1866900" y="1593670"/>
            <a:ext cx="9753600" cy="459332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defTabSz="914318">
              <a:lnSpc>
                <a:spcPct val="110000"/>
              </a:lnSpc>
              <a:spcAft>
                <a:spcPts val="600"/>
              </a:spcAft>
            </a:pPr>
            <a:endParaRPr lang="en-GB" sz="24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6CEDE3B-A78C-E8F2-56C4-359CC4DBC3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304782"/>
              </p:ext>
            </p:extLst>
          </p:nvPr>
        </p:nvGraphicFramePr>
        <p:xfrm>
          <a:off x="1419498" y="1707508"/>
          <a:ext cx="10267403" cy="44794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07499">
                  <a:extLst>
                    <a:ext uri="{9D8B030D-6E8A-4147-A177-3AD203B41FA5}">
                      <a16:colId xmlns:a16="http://schemas.microsoft.com/office/drawing/2014/main" val="95447411"/>
                    </a:ext>
                  </a:extLst>
                </a:gridCol>
                <a:gridCol w="944988">
                  <a:extLst>
                    <a:ext uri="{9D8B030D-6E8A-4147-A177-3AD203B41FA5}">
                      <a16:colId xmlns:a16="http://schemas.microsoft.com/office/drawing/2014/main" val="2768228853"/>
                    </a:ext>
                  </a:extLst>
                </a:gridCol>
                <a:gridCol w="944988">
                  <a:extLst>
                    <a:ext uri="{9D8B030D-6E8A-4147-A177-3AD203B41FA5}">
                      <a16:colId xmlns:a16="http://schemas.microsoft.com/office/drawing/2014/main" val="3126086592"/>
                    </a:ext>
                  </a:extLst>
                </a:gridCol>
                <a:gridCol w="944988">
                  <a:extLst>
                    <a:ext uri="{9D8B030D-6E8A-4147-A177-3AD203B41FA5}">
                      <a16:colId xmlns:a16="http://schemas.microsoft.com/office/drawing/2014/main" val="1817685426"/>
                    </a:ext>
                  </a:extLst>
                </a:gridCol>
                <a:gridCol w="944988">
                  <a:extLst>
                    <a:ext uri="{9D8B030D-6E8A-4147-A177-3AD203B41FA5}">
                      <a16:colId xmlns:a16="http://schemas.microsoft.com/office/drawing/2014/main" val="3815771768"/>
                    </a:ext>
                  </a:extLst>
                </a:gridCol>
                <a:gridCol w="944988">
                  <a:extLst>
                    <a:ext uri="{9D8B030D-6E8A-4147-A177-3AD203B41FA5}">
                      <a16:colId xmlns:a16="http://schemas.microsoft.com/office/drawing/2014/main" val="1152324897"/>
                    </a:ext>
                  </a:extLst>
                </a:gridCol>
                <a:gridCol w="944988">
                  <a:extLst>
                    <a:ext uri="{9D8B030D-6E8A-4147-A177-3AD203B41FA5}">
                      <a16:colId xmlns:a16="http://schemas.microsoft.com/office/drawing/2014/main" val="391259324"/>
                    </a:ext>
                  </a:extLst>
                </a:gridCol>
                <a:gridCol w="944988">
                  <a:extLst>
                    <a:ext uri="{9D8B030D-6E8A-4147-A177-3AD203B41FA5}">
                      <a16:colId xmlns:a16="http://schemas.microsoft.com/office/drawing/2014/main" val="2041530074"/>
                    </a:ext>
                  </a:extLst>
                </a:gridCol>
                <a:gridCol w="944988">
                  <a:extLst>
                    <a:ext uri="{9D8B030D-6E8A-4147-A177-3AD203B41FA5}">
                      <a16:colId xmlns:a16="http://schemas.microsoft.com/office/drawing/2014/main" val="3553895549"/>
                    </a:ext>
                  </a:extLst>
                </a:gridCol>
              </a:tblGrid>
              <a:tr h="5599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GB" sz="18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2029</a:t>
                      </a:r>
                      <a:endParaRPr lang="en-GB" sz="18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2030</a:t>
                      </a:r>
                      <a:endParaRPr lang="en-GB" sz="18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2031</a:t>
                      </a:r>
                      <a:endParaRPr lang="en-GB" sz="18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2032</a:t>
                      </a:r>
                      <a:endParaRPr lang="en-GB" sz="18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2033</a:t>
                      </a:r>
                      <a:endParaRPr lang="en-GB" sz="18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2034</a:t>
                      </a:r>
                      <a:endParaRPr lang="en-GB" sz="18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2035</a:t>
                      </a:r>
                      <a:endParaRPr lang="en-GB" sz="18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2036</a:t>
                      </a:r>
                      <a:endParaRPr lang="en-GB" sz="18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09610"/>
                  </a:ext>
                </a:extLst>
              </a:tr>
              <a:tr h="5599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i="1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GVA</a:t>
                      </a:r>
                      <a:endParaRPr lang="en-GB" sz="1800" i="1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0.34%</a:t>
                      </a:r>
                      <a:endParaRPr lang="en-GB" sz="18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>
                          <a:solidFill>
                            <a:sysClr val="windowText" lastClr="000000"/>
                          </a:solidFill>
                          <a:effectLst/>
                        </a:rPr>
                        <a:t>0.22%</a:t>
                      </a:r>
                      <a:endParaRPr lang="en-GB" sz="1800" kern="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>
                          <a:solidFill>
                            <a:sysClr val="windowText" lastClr="000000"/>
                          </a:solidFill>
                          <a:effectLst/>
                        </a:rPr>
                        <a:t>0.23%</a:t>
                      </a:r>
                      <a:endParaRPr lang="en-GB" sz="1800" kern="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>
                          <a:solidFill>
                            <a:sysClr val="windowText" lastClr="000000"/>
                          </a:solidFill>
                          <a:effectLst/>
                        </a:rPr>
                        <a:t>0.11%</a:t>
                      </a:r>
                      <a:endParaRPr lang="en-GB" sz="1800" kern="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>
                          <a:solidFill>
                            <a:sysClr val="windowText" lastClr="000000"/>
                          </a:solidFill>
                          <a:effectLst/>
                        </a:rPr>
                        <a:t>0.09%</a:t>
                      </a:r>
                      <a:endParaRPr lang="en-GB" sz="1800" kern="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0.08%</a:t>
                      </a:r>
                      <a:endParaRPr lang="en-GB" sz="18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0.07%</a:t>
                      </a:r>
                      <a:endParaRPr lang="en-GB" sz="18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>
                          <a:solidFill>
                            <a:sysClr val="windowText" lastClr="000000"/>
                          </a:solidFill>
                          <a:effectLst/>
                        </a:rPr>
                        <a:t>0.08%</a:t>
                      </a:r>
                      <a:endParaRPr lang="en-GB" sz="1800" kern="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5155264"/>
                  </a:ext>
                </a:extLst>
              </a:tr>
              <a:tr h="5599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i="1" kern="100">
                          <a:solidFill>
                            <a:sysClr val="windowText" lastClr="000000"/>
                          </a:solidFill>
                          <a:effectLst/>
                        </a:rPr>
                        <a:t>Employment</a:t>
                      </a:r>
                      <a:endParaRPr lang="en-GB" sz="1800" i="1" kern="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0.67%</a:t>
                      </a:r>
                      <a:endParaRPr lang="en-GB" sz="18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>
                          <a:solidFill>
                            <a:sysClr val="windowText" lastClr="000000"/>
                          </a:solidFill>
                          <a:effectLst/>
                        </a:rPr>
                        <a:t>0.32%</a:t>
                      </a:r>
                      <a:endParaRPr lang="en-GB" sz="1800" kern="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>
                          <a:solidFill>
                            <a:sysClr val="windowText" lastClr="000000"/>
                          </a:solidFill>
                          <a:effectLst/>
                        </a:rPr>
                        <a:t>0.34%</a:t>
                      </a:r>
                      <a:endParaRPr lang="en-GB" sz="1800" kern="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>
                          <a:solidFill>
                            <a:sysClr val="windowText" lastClr="000000"/>
                          </a:solidFill>
                          <a:effectLst/>
                        </a:rPr>
                        <a:t>0.09%</a:t>
                      </a:r>
                      <a:endParaRPr lang="en-GB" sz="1800" kern="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>
                          <a:solidFill>
                            <a:sysClr val="windowText" lastClr="000000"/>
                          </a:solidFill>
                          <a:effectLst/>
                        </a:rPr>
                        <a:t>0.08%</a:t>
                      </a:r>
                      <a:endParaRPr lang="en-GB" sz="1800" kern="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0.08%</a:t>
                      </a:r>
                      <a:endParaRPr lang="en-GB" sz="18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>
                          <a:solidFill>
                            <a:sysClr val="windowText" lastClr="000000"/>
                          </a:solidFill>
                          <a:effectLst/>
                        </a:rPr>
                        <a:t>0.08%</a:t>
                      </a:r>
                      <a:endParaRPr lang="en-GB" sz="1800" kern="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>
                          <a:solidFill>
                            <a:sysClr val="windowText" lastClr="000000"/>
                          </a:solidFill>
                          <a:effectLst/>
                        </a:rPr>
                        <a:t>0.12%</a:t>
                      </a:r>
                      <a:endParaRPr lang="en-GB" sz="1800" kern="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379003"/>
                  </a:ext>
                </a:extLst>
              </a:tr>
              <a:tr h="5599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i="1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Investment</a:t>
                      </a:r>
                      <a:endParaRPr lang="en-GB" sz="1800" i="1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0.64%</a:t>
                      </a:r>
                      <a:endParaRPr lang="en-GB" sz="18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0.39%</a:t>
                      </a:r>
                      <a:endParaRPr lang="en-GB" sz="18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0.39%</a:t>
                      </a:r>
                      <a:endParaRPr lang="en-GB" sz="18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>
                          <a:solidFill>
                            <a:sysClr val="windowText" lastClr="000000"/>
                          </a:solidFill>
                          <a:effectLst/>
                        </a:rPr>
                        <a:t>0.16%</a:t>
                      </a:r>
                      <a:endParaRPr lang="en-GB" sz="1800" kern="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0.13%</a:t>
                      </a:r>
                      <a:endParaRPr lang="en-GB" sz="18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0.11%</a:t>
                      </a:r>
                      <a:endParaRPr lang="en-GB" sz="18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>
                          <a:solidFill>
                            <a:sysClr val="windowText" lastClr="000000"/>
                          </a:solidFill>
                          <a:effectLst/>
                        </a:rPr>
                        <a:t>0.10%</a:t>
                      </a:r>
                      <a:endParaRPr lang="en-GB" sz="1800" kern="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0.13%</a:t>
                      </a:r>
                      <a:endParaRPr lang="en-GB" sz="18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409881"/>
                  </a:ext>
                </a:extLst>
              </a:tr>
              <a:tr h="5599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i="1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Gross Wage </a:t>
                      </a:r>
                      <a:endParaRPr lang="en-GB" sz="1800" i="1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>
                          <a:solidFill>
                            <a:sysClr val="windowText" lastClr="000000"/>
                          </a:solidFill>
                          <a:effectLst/>
                        </a:rPr>
                        <a:t>0.64%</a:t>
                      </a:r>
                      <a:endParaRPr lang="en-GB" sz="1800" kern="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>
                          <a:solidFill>
                            <a:sysClr val="windowText" lastClr="000000"/>
                          </a:solidFill>
                          <a:effectLst/>
                        </a:rPr>
                        <a:t>0.39%</a:t>
                      </a:r>
                      <a:endParaRPr lang="en-GB" sz="1800" kern="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0.39%</a:t>
                      </a:r>
                      <a:endParaRPr lang="en-GB" sz="18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0.16%</a:t>
                      </a:r>
                      <a:endParaRPr lang="en-GB" sz="18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>
                          <a:solidFill>
                            <a:sysClr val="windowText" lastClr="000000"/>
                          </a:solidFill>
                          <a:effectLst/>
                        </a:rPr>
                        <a:t>0.13%</a:t>
                      </a:r>
                      <a:endParaRPr lang="en-GB" sz="1800" kern="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>
                          <a:solidFill>
                            <a:sysClr val="windowText" lastClr="000000"/>
                          </a:solidFill>
                          <a:effectLst/>
                        </a:rPr>
                        <a:t>0.11%</a:t>
                      </a:r>
                      <a:endParaRPr lang="en-GB" sz="1800" kern="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>
                          <a:solidFill>
                            <a:sysClr val="windowText" lastClr="000000"/>
                          </a:solidFill>
                          <a:effectLst/>
                        </a:rPr>
                        <a:t>0.10%</a:t>
                      </a:r>
                      <a:endParaRPr lang="en-GB" sz="1800" kern="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>
                          <a:solidFill>
                            <a:sysClr val="windowText" lastClr="000000"/>
                          </a:solidFill>
                          <a:effectLst/>
                        </a:rPr>
                        <a:t>0.13%</a:t>
                      </a:r>
                      <a:endParaRPr lang="en-GB" sz="1800" kern="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013459"/>
                  </a:ext>
                </a:extLst>
              </a:tr>
              <a:tr h="5599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i="1" kern="100">
                          <a:solidFill>
                            <a:sysClr val="windowText" lastClr="000000"/>
                          </a:solidFill>
                          <a:effectLst/>
                        </a:rPr>
                        <a:t>Real Wage </a:t>
                      </a:r>
                      <a:endParaRPr lang="en-GB" sz="1800" i="1" kern="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>
                          <a:solidFill>
                            <a:sysClr val="windowText" lastClr="000000"/>
                          </a:solidFill>
                          <a:effectLst/>
                        </a:rPr>
                        <a:t>0.13%</a:t>
                      </a:r>
                      <a:endParaRPr lang="en-GB" sz="1800" kern="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>
                          <a:solidFill>
                            <a:sysClr val="windowText" lastClr="000000"/>
                          </a:solidFill>
                          <a:effectLst/>
                        </a:rPr>
                        <a:t>0.22%</a:t>
                      </a:r>
                      <a:endParaRPr lang="en-GB" sz="1800" kern="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0.21%</a:t>
                      </a:r>
                      <a:endParaRPr lang="en-GB" sz="18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0.21%</a:t>
                      </a:r>
                      <a:endParaRPr lang="en-GB" sz="18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0.16%</a:t>
                      </a:r>
                      <a:endParaRPr lang="en-GB" sz="18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>
                          <a:solidFill>
                            <a:sysClr val="windowText" lastClr="000000"/>
                          </a:solidFill>
                          <a:effectLst/>
                        </a:rPr>
                        <a:t>0.13%</a:t>
                      </a:r>
                      <a:endParaRPr lang="en-GB" sz="1800" kern="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>
                          <a:solidFill>
                            <a:sysClr val="windowText" lastClr="000000"/>
                          </a:solidFill>
                          <a:effectLst/>
                        </a:rPr>
                        <a:t>0.11%</a:t>
                      </a:r>
                      <a:endParaRPr lang="en-GB" sz="1800" kern="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>
                          <a:solidFill>
                            <a:sysClr val="windowText" lastClr="000000"/>
                          </a:solidFill>
                          <a:effectLst/>
                        </a:rPr>
                        <a:t>0.09%</a:t>
                      </a:r>
                      <a:endParaRPr lang="en-GB" sz="1800" kern="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901905"/>
                  </a:ext>
                </a:extLst>
              </a:tr>
              <a:tr h="5599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i="1" kern="100">
                          <a:solidFill>
                            <a:sysClr val="windowText" lastClr="000000"/>
                          </a:solidFill>
                          <a:effectLst/>
                        </a:rPr>
                        <a:t>Capital Stock</a:t>
                      </a:r>
                      <a:endParaRPr lang="en-GB" sz="1800" i="1" kern="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>
                          <a:solidFill>
                            <a:sysClr val="windowText" lastClr="000000"/>
                          </a:solidFill>
                          <a:effectLst/>
                        </a:rPr>
                        <a:t>1.35%</a:t>
                      </a:r>
                      <a:endParaRPr lang="en-GB" sz="1800" kern="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>
                          <a:solidFill>
                            <a:sysClr val="windowText" lastClr="000000"/>
                          </a:solidFill>
                          <a:effectLst/>
                        </a:rPr>
                        <a:t>0.73%</a:t>
                      </a:r>
                      <a:endParaRPr lang="en-GB" sz="1800" kern="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>
                          <a:solidFill>
                            <a:sysClr val="windowText" lastClr="000000"/>
                          </a:solidFill>
                          <a:effectLst/>
                        </a:rPr>
                        <a:t>0.74%</a:t>
                      </a:r>
                      <a:endParaRPr lang="en-GB" sz="1800" kern="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>
                          <a:solidFill>
                            <a:sysClr val="windowText" lastClr="000000"/>
                          </a:solidFill>
                          <a:effectLst/>
                        </a:rPr>
                        <a:t>0.23%</a:t>
                      </a:r>
                      <a:endParaRPr lang="en-GB" sz="1800" kern="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0.19%</a:t>
                      </a:r>
                      <a:endParaRPr lang="en-GB" sz="18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0.16%</a:t>
                      </a:r>
                      <a:endParaRPr lang="en-GB" sz="18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0.14%</a:t>
                      </a:r>
                      <a:endParaRPr lang="en-GB" sz="18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>
                          <a:solidFill>
                            <a:sysClr val="windowText" lastClr="000000"/>
                          </a:solidFill>
                          <a:effectLst/>
                        </a:rPr>
                        <a:t>0.22%</a:t>
                      </a:r>
                      <a:endParaRPr lang="en-GB" sz="1800" kern="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00909"/>
                  </a:ext>
                </a:extLst>
              </a:tr>
              <a:tr h="5599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i="1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Total HH Tax</a:t>
                      </a:r>
                      <a:endParaRPr lang="en-GB" sz="1800" i="1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>
                          <a:solidFill>
                            <a:sysClr val="windowText" lastClr="000000"/>
                          </a:solidFill>
                          <a:effectLst/>
                        </a:rPr>
                        <a:t>0.47%</a:t>
                      </a:r>
                      <a:endParaRPr lang="en-GB" sz="1800" kern="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>
                          <a:solidFill>
                            <a:sysClr val="windowText" lastClr="000000"/>
                          </a:solidFill>
                          <a:effectLst/>
                        </a:rPr>
                        <a:t>0.20%</a:t>
                      </a:r>
                      <a:endParaRPr lang="en-GB" sz="1800" kern="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0.20%</a:t>
                      </a:r>
                      <a:endParaRPr lang="en-GB" sz="18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>
                          <a:solidFill>
                            <a:sysClr val="windowText" lastClr="000000"/>
                          </a:solidFill>
                          <a:effectLst/>
                        </a:rPr>
                        <a:t>0.01%</a:t>
                      </a:r>
                      <a:endParaRPr lang="en-GB" sz="1800" kern="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0.01%</a:t>
                      </a:r>
                      <a:endParaRPr lang="en-GB" sz="18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0.01%</a:t>
                      </a:r>
                      <a:endParaRPr lang="en-GB" sz="18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0.01%</a:t>
                      </a:r>
                      <a:endParaRPr lang="en-GB" sz="18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0.05%</a:t>
                      </a:r>
                      <a:endParaRPr lang="en-GB" sz="1800" kern="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4" marR="52194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027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8400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>
            <a:extLst>
              <a:ext uri="{FF2B5EF4-FFF2-40B4-BE49-F238E27FC236}">
                <a16:creationId xmlns:a16="http://schemas.microsoft.com/office/drawing/2014/main" id="{51E89716-4F1F-454B-AD56-07FE1DAF4D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235873" y="6418877"/>
            <a:ext cx="513735" cy="227164"/>
          </a:xfrm>
          <a:prstGeom prst="rect">
            <a:avLst/>
          </a:prstGeom>
          <a:noFill/>
        </p:spPr>
        <p:txBody>
          <a:bodyPr vert="horz" lIns="0" tIns="0" rIns="0" bIns="0" rtlCol="0" anchor="ctr">
            <a:normAutofit/>
          </a:bodyPr>
          <a:lstStyle/>
          <a:p>
            <a:pPr>
              <a:spcAft>
                <a:spcPts val="600"/>
              </a:spcAft>
            </a:pPr>
            <a:fld id="{D8D877B3-D348-4611-9BDB-C5374591D951}" type="slidenum">
              <a:rPr lang="en-US" smtClean="0"/>
              <a:pPr>
                <a:spcAft>
                  <a:spcPts val="600"/>
                </a:spcAft>
              </a:pPr>
              <a:t>9</a:t>
            </a:fld>
            <a:endParaRPr lang="en-US"/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CEA48193-4FAD-D846-BE53-C1BDE2622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87126"/>
            <a:ext cx="9753600" cy="745212"/>
          </a:xfrm>
          <a:prstGeom prst="rect">
            <a:avLst/>
          </a:prstGeom>
          <a:effectLst/>
        </p:spPr>
        <p:txBody>
          <a:bodyPr vert="horz" lIns="0" tIns="192024" rIns="0" bIns="0" rtlCol="0" anchor="t" anchorCtr="0">
            <a:normAutofit/>
          </a:bodyPr>
          <a:lstStyle/>
          <a:p>
            <a:r>
              <a:rPr lang="en-US" kern="1200" spc="0" baseline="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Results 2 – Timing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F607F7D-BEB6-A94E-BFFB-246BB6698DC4}"/>
              </a:ext>
            </a:extLst>
          </p:cNvPr>
          <p:cNvSpPr txBox="1"/>
          <p:nvPr/>
        </p:nvSpPr>
        <p:spPr>
          <a:xfrm>
            <a:off x="1866900" y="1593670"/>
            <a:ext cx="9753600" cy="459332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defTabSz="914318">
              <a:lnSpc>
                <a:spcPct val="110000"/>
              </a:lnSpc>
              <a:spcAft>
                <a:spcPts val="600"/>
              </a:spcAft>
            </a:pPr>
            <a:endParaRPr lang="en-GB" sz="2400" dirty="0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C391F8B3-A1E0-53C8-7109-BF506CF303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6376759"/>
              </p:ext>
            </p:extLst>
          </p:nvPr>
        </p:nvGraphicFramePr>
        <p:xfrm>
          <a:off x="1306287" y="1531142"/>
          <a:ext cx="10023564" cy="5017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32886884"/>
      </p:ext>
    </p:extLst>
  </p:cSld>
  <p:clrMapOvr>
    <a:masterClrMapping/>
  </p:clrMapOvr>
</p:sld>
</file>

<file path=ppt/theme/theme1.xml><?xml version="1.0" encoding="utf-8"?>
<a:theme xmlns:a="http://schemas.openxmlformats.org/drawingml/2006/main" name="B&amp;D-Powerpoint Template_16x9">
  <a:themeElements>
    <a:clrScheme name="BUSINESS SCHOOL">
      <a:dk1>
        <a:srgbClr val="2B2B2B"/>
      </a:dk1>
      <a:lt1>
        <a:srgbClr val="FCFFFF"/>
      </a:lt1>
      <a:dk2>
        <a:srgbClr val="2B2B2B"/>
      </a:dk2>
      <a:lt2>
        <a:srgbClr val="FFFFFF"/>
      </a:lt2>
      <a:accent1>
        <a:srgbClr val="ED2F24"/>
      </a:accent1>
      <a:accent2>
        <a:srgbClr val="ED2F24"/>
      </a:accent2>
      <a:accent3>
        <a:srgbClr val="ED2F24"/>
      </a:accent3>
      <a:accent4>
        <a:srgbClr val="ED2F24"/>
      </a:accent4>
      <a:accent5>
        <a:srgbClr val="ED2F24"/>
      </a:accent5>
      <a:accent6>
        <a:srgbClr val="ED2F24"/>
      </a:accent6>
      <a:hlink>
        <a:srgbClr val="ED2F24"/>
      </a:hlink>
      <a:folHlink>
        <a:srgbClr val="00000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B&amp;D-Powerpoint Template_16x9" id="{D6003E70-2833-4847-828A-A182BBF6C8FF}" vid="{85D7DE89-D8E2-D743-952C-ED1FA0F184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2281</TotalTime>
  <Words>993</Words>
  <Application>Microsoft Office PowerPoint</Application>
  <PresentationFormat>Widescreen</PresentationFormat>
  <Paragraphs>150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Arial Black</vt:lpstr>
      <vt:lpstr>Calibri</vt:lpstr>
      <vt:lpstr>Montserrat</vt:lpstr>
      <vt:lpstr>Montserrat Medium</vt:lpstr>
      <vt:lpstr>System Font Regular</vt:lpstr>
      <vt:lpstr>Wingdings</vt:lpstr>
      <vt:lpstr>B&amp;D-Powerpoint Template_16x9</vt:lpstr>
      <vt:lpstr>PowerPoint Presentation</vt:lpstr>
      <vt:lpstr>Policy Background</vt:lpstr>
      <vt:lpstr>Literature Review of macroeocomic models for renewables  </vt:lpstr>
      <vt:lpstr>The papers question</vt:lpstr>
      <vt:lpstr>Modelling Framework</vt:lpstr>
      <vt:lpstr>Simulation Strategy – Demand side</vt:lpstr>
      <vt:lpstr>Simulation Strategy – Supply side</vt:lpstr>
      <vt:lpstr>Results 1 – Demand only</vt:lpstr>
      <vt:lpstr>Results 2 – Timing</vt:lpstr>
      <vt:lpstr>Results 3 – Sectoral results</vt:lpstr>
      <vt:lpstr>Discussion</vt:lpstr>
      <vt:lpstr>Conclusion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O'Donnell</dc:creator>
  <cp:lastModifiedBy>Kevin Connolly</cp:lastModifiedBy>
  <cp:revision>32</cp:revision>
  <dcterms:created xsi:type="dcterms:W3CDTF">2020-02-05T16:03:23Z</dcterms:created>
  <dcterms:modified xsi:type="dcterms:W3CDTF">2024-06-28T09:28:38Z</dcterms:modified>
</cp:coreProperties>
</file>