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8.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1.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2.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3.xml" ContentType="application/vnd.openxmlformats-officedocument.drawingml.chartshape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4.xml" ContentType="application/vnd.openxmlformats-officedocument.drawingml.chartshapes+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handoutMasterIdLst>
    <p:handoutMasterId r:id="rId31"/>
  </p:handoutMasterIdLst>
  <p:sldIdLst>
    <p:sldId id="293" r:id="rId2"/>
    <p:sldId id="295" r:id="rId3"/>
    <p:sldId id="294" r:id="rId4"/>
    <p:sldId id="304" r:id="rId5"/>
    <p:sldId id="313" r:id="rId6"/>
    <p:sldId id="339" r:id="rId7"/>
    <p:sldId id="337" r:id="rId8"/>
    <p:sldId id="260" r:id="rId9"/>
    <p:sldId id="338" r:id="rId10"/>
    <p:sldId id="263" r:id="rId11"/>
    <p:sldId id="314" r:id="rId12"/>
    <p:sldId id="316" r:id="rId13"/>
    <p:sldId id="309" r:id="rId14"/>
    <p:sldId id="310" r:id="rId15"/>
    <p:sldId id="319" r:id="rId16"/>
    <p:sldId id="315" r:id="rId17"/>
    <p:sldId id="317" r:id="rId18"/>
    <p:sldId id="318" r:id="rId19"/>
    <p:sldId id="321" r:id="rId20"/>
    <p:sldId id="323" r:id="rId21"/>
    <p:sldId id="322" r:id="rId22"/>
    <p:sldId id="324" r:id="rId23"/>
    <p:sldId id="325" r:id="rId24"/>
    <p:sldId id="328" r:id="rId25"/>
    <p:sldId id="326" r:id="rId26"/>
    <p:sldId id="327" r:id="rId27"/>
    <p:sldId id="307" r:id="rId28"/>
    <p:sldId id="292" r:id="rId29"/>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tta, Ginger L" initials="BGL" lastIdx="2" clrIdx="0">
    <p:extLst>
      <p:ext uri="{19B8F6BF-5375-455C-9EA6-DF929625EA0E}">
        <p15:presenceInfo xmlns:p15="http://schemas.microsoft.com/office/powerpoint/2012/main" userId="S-1-5-21-1861847230-2120372063-3483355800-1519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767"/>
    <a:srgbClr val="F1BA20"/>
    <a:srgbClr val="F38F22"/>
    <a:srgbClr val="1B42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1774" autoAdjust="0"/>
  </p:normalViewPr>
  <p:slideViewPr>
    <p:cSldViewPr snapToGrid="0">
      <p:cViewPr varScale="1">
        <p:scale>
          <a:sx n="101" d="100"/>
          <a:sy n="101" d="100"/>
        </p:scale>
        <p:origin x="678" y="102"/>
      </p:cViewPr>
      <p:guideLst/>
    </p:cSldViewPr>
  </p:slideViewPr>
  <p:notesTextViewPr>
    <p:cViewPr>
      <p:scale>
        <a:sx n="3" d="2"/>
        <a:sy n="3" d="2"/>
      </p:scale>
      <p:origin x="0" y="0"/>
    </p:cViewPr>
  </p:notesTextViewPr>
  <p:notesViewPr>
    <p:cSldViewPr snapToGrid="0">
      <p:cViewPr varScale="1">
        <p:scale>
          <a:sx n="87" d="100"/>
          <a:sy n="87" d="100"/>
        </p:scale>
        <p:origin x="2904"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peliev, Maksym G" userId="4aff21db-fd88-423a-9e18-1cb0b6d9518d" providerId="ADAL" clId="{5DDD64D9-0108-4210-A3B9-B4C01B8F4EFA}"/>
    <pc:docChg chg="undo custSel addSld modSld">
      <pc:chgData name="Chepeliev, Maksym G" userId="4aff21db-fd88-423a-9e18-1cb0b6d9518d" providerId="ADAL" clId="{5DDD64D9-0108-4210-A3B9-B4C01B8F4EFA}" dt="2024-06-28T22:29:26.620" v="98" actId="20577"/>
      <pc:docMkLst>
        <pc:docMk/>
      </pc:docMkLst>
      <pc:sldChg chg="add">
        <pc:chgData name="Chepeliev, Maksym G" userId="4aff21db-fd88-423a-9e18-1cb0b6d9518d" providerId="ADAL" clId="{5DDD64D9-0108-4210-A3B9-B4C01B8F4EFA}" dt="2024-06-28T22:28:56.178" v="30"/>
        <pc:sldMkLst>
          <pc:docMk/>
          <pc:sldMk cId="3331417688" sldId="260"/>
        </pc:sldMkLst>
      </pc:sldChg>
      <pc:sldChg chg="add">
        <pc:chgData name="Chepeliev, Maksym G" userId="4aff21db-fd88-423a-9e18-1cb0b6d9518d" providerId="ADAL" clId="{5DDD64D9-0108-4210-A3B9-B4C01B8F4EFA}" dt="2024-06-28T22:28:56.178" v="30"/>
        <pc:sldMkLst>
          <pc:docMk/>
          <pc:sldMk cId="4067113251" sldId="263"/>
        </pc:sldMkLst>
      </pc:sldChg>
      <pc:sldChg chg="modSp mod">
        <pc:chgData name="Chepeliev, Maksym G" userId="4aff21db-fd88-423a-9e18-1cb0b6d9518d" providerId="ADAL" clId="{5DDD64D9-0108-4210-A3B9-B4C01B8F4EFA}" dt="2024-06-28T22:26:28.882" v="28"/>
        <pc:sldMkLst>
          <pc:docMk/>
          <pc:sldMk cId="4020115025" sldId="293"/>
        </pc:sldMkLst>
        <pc:spChg chg="mod">
          <ac:chgData name="Chepeliev, Maksym G" userId="4aff21db-fd88-423a-9e18-1cb0b6d9518d" providerId="ADAL" clId="{5DDD64D9-0108-4210-A3B9-B4C01B8F4EFA}" dt="2024-06-28T22:25:38.731" v="6" actId="20577"/>
          <ac:spMkLst>
            <pc:docMk/>
            <pc:sldMk cId="4020115025" sldId="293"/>
            <ac:spMk id="2" creationId="{00000000-0000-0000-0000-000000000000}"/>
          </ac:spMkLst>
        </pc:spChg>
        <pc:spChg chg="mod">
          <ac:chgData name="Chepeliev, Maksym G" userId="4aff21db-fd88-423a-9e18-1cb0b6d9518d" providerId="ADAL" clId="{5DDD64D9-0108-4210-A3B9-B4C01B8F4EFA}" dt="2024-06-28T22:26:28.882" v="28"/>
          <ac:spMkLst>
            <pc:docMk/>
            <pc:sldMk cId="4020115025" sldId="293"/>
            <ac:spMk id="3" creationId="{00000000-0000-0000-0000-000000000000}"/>
          </ac:spMkLst>
        </pc:spChg>
      </pc:sldChg>
      <pc:sldChg chg="modSp mod">
        <pc:chgData name="Chepeliev, Maksym G" userId="4aff21db-fd88-423a-9e18-1cb0b6d9518d" providerId="ADAL" clId="{5DDD64D9-0108-4210-A3B9-B4C01B8F4EFA}" dt="2024-06-28T22:29:26.620" v="98" actId="20577"/>
        <pc:sldMkLst>
          <pc:docMk/>
          <pc:sldMk cId="629694694" sldId="295"/>
        </pc:sldMkLst>
        <pc:spChg chg="mod">
          <ac:chgData name="Chepeliev, Maksym G" userId="4aff21db-fd88-423a-9e18-1cb0b6d9518d" providerId="ADAL" clId="{5DDD64D9-0108-4210-A3B9-B4C01B8F4EFA}" dt="2024-06-28T22:29:26.620" v="98" actId="20577"/>
          <ac:spMkLst>
            <pc:docMk/>
            <pc:sldMk cId="629694694" sldId="295"/>
            <ac:spMk id="2" creationId="{00000000-0000-0000-0000-000000000000}"/>
          </ac:spMkLst>
        </pc:spChg>
      </pc:sldChg>
      <pc:sldChg chg="modSp mod">
        <pc:chgData name="Chepeliev, Maksym G" userId="4aff21db-fd88-423a-9e18-1cb0b6d9518d" providerId="ADAL" clId="{5DDD64D9-0108-4210-A3B9-B4C01B8F4EFA}" dt="2024-06-28T22:27:21.625" v="29" actId="14100"/>
        <pc:sldMkLst>
          <pc:docMk/>
          <pc:sldMk cId="832568116" sldId="307"/>
        </pc:sldMkLst>
        <pc:spChg chg="mod">
          <ac:chgData name="Chepeliev, Maksym G" userId="4aff21db-fd88-423a-9e18-1cb0b6d9518d" providerId="ADAL" clId="{5DDD64D9-0108-4210-A3B9-B4C01B8F4EFA}" dt="2024-06-28T22:27:21.625" v="29" actId="14100"/>
          <ac:spMkLst>
            <pc:docMk/>
            <pc:sldMk cId="832568116" sldId="307"/>
            <ac:spMk id="7" creationId="{00000000-0000-0000-0000-000000000000}"/>
          </ac:spMkLst>
        </pc:spChg>
      </pc:sldChg>
      <pc:sldChg chg="add">
        <pc:chgData name="Chepeliev, Maksym G" userId="4aff21db-fd88-423a-9e18-1cb0b6d9518d" providerId="ADAL" clId="{5DDD64D9-0108-4210-A3B9-B4C01B8F4EFA}" dt="2024-06-28T22:28:56.178" v="30"/>
        <pc:sldMkLst>
          <pc:docMk/>
          <pc:sldMk cId="1048549321" sldId="337"/>
        </pc:sldMkLst>
      </pc:sldChg>
      <pc:sldChg chg="add">
        <pc:chgData name="Chepeliev, Maksym G" userId="4aff21db-fd88-423a-9e18-1cb0b6d9518d" providerId="ADAL" clId="{5DDD64D9-0108-4210-A3B9-B4C01B8F4EFA}" dt="2024-06-28T22:28:56.178" v="30"/>
        <pc:sldMkLst>
          <pc:docMk/>
          <pc:sldMk cId="2318102100" sldId="338"/>
        </pc:sldMkLst>
      </pc:sldChg>
      <pc:sldChg chg="modSp add mod">
        <pc:chgData name="Chepeliev, Maksym G" userId="4aff21db-fd88-423a-9e18-1cb0b6d9518d" providerId="ADAL" clId="{5DDD64D9-0108-4210-A3B9-B4C01B8F4EFA}" dt="2024-06-28T22:29:06.395" v="36" actId="20577"/>
        <pc:sldMkLst>
          <pc:docMk/>
          <pc:sldMk cId="4044818917" sldId="339"/>
        </pc:sldMkLst>
        <pc:spChg chg="mod">
          <ac:chgData name="Chepeliev, Maksym G" userId="4aff21db-fd88-423a-9e18-1cb0b6d9518d" providerId="ADAL" clId="{5DDD64D9-0108-4210-A3B9-B4C01B8F4EFA}" dt="2024-06-28T22:29:06.395" v="36" actId="20577"/>
          <ac:spMkLst>
            <pc:docMk/>
            <pc:sldMk cId="4044818917" sldId="339"/>
            <ac:spMk id="3" creationId="{00000000-0000-0000-0000-000000000000}"/>
          </ac:spMkLst>
        </pc:spChg>
      </pc:sldChg>
    </pc:docChg>
  </pc:docChgLst>
  <pc:docChgLst>
    <pc:chgData name="Chepeliev, Maksym G" userId="4aff21db-fd88-423a-9e18-1cb0b6d9518d" providerId="ADAL" clId="{7FACC216-F28C-4213-BE68-0131BBDC30EB}"/>
    <pc:docChg chg="undo custSel addSld delSld modSld sldOrd">
      <pc:chgData name="Chepeliev, Maksym G" userId="4aff21db-fd88-423a-9e18-1cb0b6d9518d" providerId="ADAL" clId="{7FACC216-F28C-4213-BE68-0131BBDC30EB}" dt="2024-06-05T22:49:21.068" v="1080" actId="1076"/>
      <pc:docMkLst>
        <pc:docMk/>
      </pc:docMkLst>
      <pc:sldChg chg="modSp mod">
        <pc:chgData name="Chepeliev, Maksym G" userId="4aff21db-fd88-423a-9e18-1cb0b6d9518d" providerId="ADAL" clId="{7FACC216-F28C-4213-BE68-0131BBDC30EB}" dt="2024-06-05T22:48:06.889" v="1078" actId="20577"/>
        <pc:sldMkLst>
          <pc:docMk/>
          <pc:sldMk cId="4020115025" sldId="293"/>
        </pc:sldMkLst>
        <pc:spChg chg="mod">
          <ac:chgData name="Chepeliev, Maksym G" userId="4aff21db-fd88-423a-9e18-1cb0b6d9518d" providerId="ADAL" clId="{7FACC216-F28C-4213-BE68-0131BBDC30EB}" dt="2024-06-05T16:21:18.915" v="1039" actId="6549"/>
          <ac:spMkLst>
            <pc:docMk/>
            <pc:sldMk cId="4020115025" sldId="293"/>
            <ac:spMk id="2" creationId="{00000000-0000-0000-0000-000000000000}"/>
          </ac:spMkLst>
        </pc:spChg>
        <pc:spChg chg="mod">
          <ac:chgData name="Chepeliev, Maksym G" userId="4aff21db-fd88-423a-9e18-1cb0b6d9518d" providerId="ADAL" clId="{7FACC216-F28C-4213-BE68-0131BBDC30EB}" dt="2024-06-05T22:48:06.889" v="1078" actId="20577"/>
          <ac:spMkLst>
            <pc:docMk/>
            <pc:sldMk cId="4020115025" sldId="293"/>
            <ac:spMk id="3" creationId="{00000000-0000-0000-0000-000000000000}"/>
          </ac:spMkLst>
        </pc:spChg>
      </pc:sldChg>
      <pc:sldChg chg="modSp mod">
        <pc:chgData name="Chepeliev, Maksym G" userId="4aff21db-fd88-423a-9e18-1cb0b6d9518d" providerId="ADAL" clId="{7FACC216-F28C-4213-BE68-0131BBDC30EB}" dt="2024-06-05T22:49:21.068" v="1080" actId="1076"/>
        <pc:sldMkLst>
          <pc:docMk/>
          <pc:sldMk cId="832568116" sldId="307"/>
        </pc:sldMkLst>
        <pc:spChg chg="mod">
          <ac:chgData name="Chepeliev, Maksym G" userId="4aff21db-fd88-423a-9e18-1cb0b6d9518d" providerId="ADAL" clId="{7FACC216-F28C-4213-BE68-0131BBDC30EB}" dt="2024-06-05T22:49:21.068" v="1080" actId="1076"/>
          <ac:spMkLst>
            <pc:docMk/>
            <pc:sldMk cId="832568116" sldId="307"/>
            <ac:spMk id="7" creationId="{00000000-0000-0000-0000-000000000000}"/>
          </ac:spMkLst>
        </pc:spChg>
      </pc:sldChg>
      <pc:sldChg chg="addSp delSp modSp mod">
        <pc:chgData name="Chepeliev, Maksym G" userId="4aff21db-fd88-423a-9e18-1cb0b6d9518d" providerId="ADAL" clId="{7FACC216-F28C-4213-BE68-0131BBDC30EB}" dt="2024-06-04T17:40:35.798" v="8" actId="27918"/>
        <pc:sldMkLst>
          <pc:docMk/>
          <pc:sldMk cId="2100798520" sldId="319"/>
        </pc:sldMkLst>
        <pc:spChg chg="add del">
          <ac:chgData name="Chepeliev, Maksym G" userId="4aff21db-fd88-423a-9e18-1cb0b6d9518d" providerId="ADAL" clId="{7FACC216-F28C-4213-BE68-0131BBDC30EB}" dt="2024-06-03T21:30:11.890" v="1" actId="478"/>
          <ac:spMkLst>
            <pc:docMk/>
            <pc:sldMk cId="2100798520" sldId="319"/>
            <ac:spMk id="5" creationId="{AF112B81-8E83-4809-9F3A-E5E0778871B9}"/>
          </ac:spMkLst>
        </pc:spChg>
        <pc:graphicFrameChg chg="add mod">
          <ac:chgData name="Chepeliev, Maksym G" userId="4aff21db-fd88-423a-9e18-1cb0b6d9518d" providerId="ADAL" clId="{7FACC216-F28C-4213-BE68-0131BBDC30EB}" dt="2024-06-04T17:40:08.684" v="7" actId="14100"/>
          <ac:graphicFrameMkLst>
            <pc:docMk/>
            <pc:sldMk cId="2100798520" sldId="319"/>
            <ac:graphicFrameMk id="6" creationId="{A5D32CE1-DF38-495D-B838-B42569E8B494}"/>
          </ac:graphicFrameMkLst>
        </pc:graphicFrameChg>
      </pc:sldChg>
      <pc:sldChg chg="modSp del mod">
        <pc:chgData name="Chepeliev, Maksym G" userId="4aff21db-fd88-423a-9e18-1cb0b6d9518d" providerId="ADAL" clId="{7FACC216-F28C-4213-BE68-0131BBDC30EB}" dt="2024-06-05T16:19:04.613" v="973" actId="47"/>
        <pc:sldMkLst>
          <pc:docMk/>
          <pc:sldMk cId="2552034721" sldId="320"/>
        </pc:sldMkLst>
        <pc:spChg chg="mod">
          <ac:chgData name="Chepeliev, Maksym G" userId="4aff21db-fd88-423a-9e18-1cb0b6d9518d" providerId="ADAL" clId="{7FACC216-F28C-4213-BE68-0131BBDC30EB}" dt="2024-06-05T05:17:37.106" v="972" actId="14100"/>
          <ac:spMkLst>
            <pc:docMk/>
            <pc:sldMk cId="2552034721" sldId="320"/>
            <ac:spMk id="3" creationId="{00000000-0000-0000-0000-000000000000}"/>
          </ac:spMkLst>
        </pc:spChg>
      </pc:sldChg>
      <pc:sldChg chg="modSp mod">
        <pc:chgData name="Chepeliev, Maksym G" userId="4aff21db-fd88-423a-9e18-1cb0b6d9518d" providerId="ADAL" clId="{7FACC216-F28C-4213-BE68-0131BBDC30EB}" dt="2024-06-05T05:16:35.217" v="920" actId="948"/>
        <pc:sldMkLst>
          <pc:docMk/>
          <pc:sldMk cId="594544113" sldId="322"/>
        </pc:sldMkLst>
        <pc:spChg chg="mod">
          <ac:chgData name="Chepeliev, Maksym G" userId="4aff21db-fd88-423a-9e18-1cb0b6d9518d" providerId="ADAL" clId="{7FACC216-F28C-4213-BE68-0131BBDC30EB}" dt="2024-06-05T05:16:35.217" v="920" actId="948"/>
          <ac:spMkLst>
            <pc:docMk/>
            <pc:sldMk cId="594544113" sldId="322"/>
            <ac:spMk id="5" creationId="{7D047D52-6568-4F73-B461-3D1B98541903}"/>
          </ac:spMkLst>
        </pc:spChg>
      </pc:sldChg>
      <pc:sldChg chg="modSp mod">
        <pc:chgData name="Chepeliev, Maksym G" userId="4aff21db-fd88-423a-9e18-1cb0b6d9518d" providerId="ADAL" clId="{7FACC216-F28C-4213-BE68-0131BBDC30EB}" dt="2024-06-04T18:20:57.365" v="179" actId="1076"/>
        <pc:sldMkLst>
          <pc:docMk/>
          <pc:sldMk cId="3853522998" sldId="323"/>
        </pc:sldMkLst>
        <pc:spChg chg="mod">
          <ac:chgData name="Chepeliev, Maksym G" userId="4aff21db-fd88-423a-9e18-1cb0b6d9518d" providerId="ADAL" clId="{7FACC216-F28C-4213-BE68-0131BBDC30EB}" dt="2024-06-04T18:20:57.365" v="179" actId="1076"/>
          <ac:spMkLst>
            <pc:docMk/>
            <pc:sldMk cId="3853522998" sldId="323"/>
            <ac:spMk id="6" creationId="{6DAEB3EE-9B5B-4D25-B70C-8B8A7838576C}"/>
          </ac:spMkLst>
        </pc:spChg>
      </pc:sldChg>
      <pc:sldChg chg="addSp modSp mod">
        <pc:chgData name="Chepeliev, Maksym G" userId="4aff21db-fd88-423a-9e18-1cb0b6d9518d" providerId="ADAL" clId="{7FACC216-F28C-4213-BE68-0131BBDC30EB}" dt="2024-06-05T05:02:24.856" v="686" actId="114"/>
        <pc:sldMkLst>
          <pc:docMk/>
          <pc:sldMk cId="84013337" sldId="325"/>
        </pc:sldMkLst>
        <pc:spChg chg="mod">
          <ac:chgData name="Chepeliev, Maksym G" userId="4aff21db-fd88-423a-9e18-1cb0b6d9518d" providerId="ADAL" clId="{7FACC216-F28C-4213-BE68-0131BBDC30EB}" dt="2024-06-04T18:20:02.873" v="177" actId="1076"/>
          <ac:spMkLst>
            <pc:docMk/>
            <pc:sldMk cId="84013337" sldId="325"/>
            <ac:spMk id="3" creationId="{00000000-0000-0000-0000-000000000000}"/>
          </ac:spMkLst>
        </pc:spChg>
        <pc:spChg chg="add mod">
          <ac:chgData name="Chepeliev, Maksym G" userId="4aff21db-fd88-423a-9e18-1cb0b6d9518d" providerId="ADAL" clId="{7FACC216-F28C-4213-BE68-0131BBDC30EB}" dt="2024-06-05T05:02:24.856" v="686" actId="114"/>
          <ac:spMkLst>
            <pc:docMk/>
            <pc:sldMk cId="84013337" sldId="325"/>
            <ac:spMk id="6" creationId="{D4190BFA-4346-4D4B-86D0-ED2E32FC869B}"/>
          </ac:spMkLst>
        </pc:spChg>
        <pc:picChg chg="add mod modCrop">
          <ac:chgData name="Chepeliev, Maksym G" userId="4aff21db-fd88-423a-9e18-1cb0b6d9518d" providerId="ADAL" clId="{7FACC216-F28C-4213-BE68-0131BBDC30EB}" dt="2024-06-04T18:23:37.974" v="306" actId="1076"/>
          <ac:picMkLst>
            <pc:docMk/>
            <pc:sldMk cId="84013337" sldId="325"/>
            <ac:picMk id="5" creationId="{4368C98C-FDA1-49A8-9B65-042BA34BA585}"/>
          </ac:picMkLst>
        </pc:picChg>
      </pc:sldChg>
      <pc:sldChg chg="addSp delSp modSp add mod">
        <pc:chgData name="Chepeliev, Maksym G" userId="4aff21db-fd88-423a-9e18-1cb0b6d9518d" providerId="ADAL" clId="{7FACC216-F28C-4213-BE68-0131BBDC30EB}" dt="2024-06-05T05:02:56.123" v="706" actId="20577"/>
        <pc:sldMkLst>
          <pc:docMk/>
          <pc:sldMk cId="3738069422" sldId="326"/>
        </pc:sldMkLst>
        <pc:spChg chg="mod">
          <ac:chgData name="Chepeliev, Maksym G" userId="4aff21db-fd88-423a-9e18-1cb0b6d9518d" providerId="ADAL" clId="{7FACC216-F28C-4213-BE68-0131BBDC30EB}" dt="2024-06-05T05:02:56.123" v="706" actId="20577"/>
          <ac:spMkLst>
            <pc:docMk/>
            <pc:sldMk cId="3738069422" sldId="326"/>
            <ac:spMk id="3" creationId="{00000000-0000-0000-0000-000000000000}"/>
          </ac:spMkLst>
        </pc:spChg>
        <pc:spChg chg="del">
          <ac:chgData name="Chepeliev, Maksym G" userId="4aff21db-fd88-423a-9e18-1cb0b6d9518d" providerId="ADAL" clId="{7FACC216-F28C-4213-BE68-0131BBDC30EB}" dt="2024-06-04T18:24:23.155" v="309" actId="478"/>
          <ac:spMkLst>
            <pc:docMk/>
            <pc:sldMk cId="3738069422" sldId="326"/>
            <ac:spMk id="6" creationId="{D4190BFA-4346-4D4B-86D0-ED2E32FC869B}"/>
          </ac:spMkLst>
        </pc:spChg>
        <pc:graphicFrameChg chg="add mod">
          <ac:chgData name="Chepeliev, Maksym G" userId="4aff21db-fd88-423a-9e18-1cb0b6d9518d" providerId="ADAL" clId="{7FACC216-F28C-4213-BE68-0131BBDC30EB}" dt="2024-06-04T18:49:20.840" v="511" actId="1076"/>
          <ac:graphicFrameMkLst>
            <pc:docMk/>
            <pc:sldMk cId="3738069422" sldId="326"/>
            <ac:graphicFrameMk id="7" creationId="{753859C0-3783-4535-9A07-5D231374C70F}"/>
          </ac:graphicFrameMkLst>
        </pc:graphicFrameChg>
        <pc:graphicFrameChg chg="add mod">
          <ac:chgData name="Chepeliev, Maksym G" userId="4aff21db-fd88-423a-9e18-1cb0b6d9518d" providerId="ADAL" clId="{7FACC216-F28C-4213-BE68-0131BBDC30EB}" dt="2024-06-04T18:49:13.192" v="507" actId="403"/>
          <ac:graphicFrameMkLst>
            <pc:docMk/>
            <pc:sldMk cId="3738069422" sldId="326"/>
            <ac:graphicFrameMk id="8" creationId="{EB36C8FE-7929-4447-BAB7-7118D9075BA8}"/>
          </ac:graphicFrameMkLst>
        </pc:graphicFrameChg>
        <pc:picChg chg="del">
          <ac:chgData name="Chepeliev, Maksym G" userId="4aff21db-fd88-423a-9e18-1cb0b6d9518d" providerId="ADAL" clId="{7FACC216-F28C-4213-BE68-0131BBDC30EB}" dt="2024-06-04T18:23:47.492" v="308" actId="478"/>
          <ac:picMkLst>
            <pc:docMk/>
            <pc:sldMk cId="3738069422" sldId="326"/>
            <ac:picMk id="5" creationId="{4368C98C-FDA1-49A8-9B65-042BA34BA585}"/>
          </ac:picMkLst>
        </pc:picChg>
      </pc:sldChg>
      <pc:sldChg chg="addSp modSp add mod">
        <pc:chgData name="Chepeliev, Maksym G" userId="4aff21db-fd88-423a-9e18-1cb0b6d9518d" providerId="ADAL" clId="{7FACC216-F28C-4213-BE68-0131BBDC30EB}" dt="2024-06-05T05:14:27.732" v="916" actId="20577"/>
        <pc:sldMkLst>
          <pc:docMk/>
          <pc:sldMk cId="2850529024" sldId="327"/>
        </pc:sldMkLst>
        <pc:spChg chg="mod">
          <ac:chgData name="Chepeliev, Maksym G" userId="4aff21db-fd88-423a-9e18-1cb0b6d9518d" providerId="ADAL" clId="{7FACC216-F28C-4213-BE68-0131BBDC30EB}" dt="2024-06-05T05:12:19.872" v="876" actId="1076"/>
          <ac:spMkLst>
            <pc:docMk/>
            <pc:sldMk cId="2850529024" sldId="327"/>
            <ac:spMk id="3" creationId="{00000000-0000-0000-0000-000000000000}"/>
          </ac:spMkLst>
        </pc:spChg>
        <pc:spChg chg="add mod">
          <ac:chgData name="Chepeliev, Maksym G" userId="4aff21db-fd88-423a-9e18-1cb0b6d9518d" providerId="ADAL" clId="{7FACC216-F28C-4213-BE68-0131BBDC30EB}" dt="2024-06-05T05:05:13.917" v="731" actId="1076"/>
          <ac:spMkLst>
            <pc:docMk/>
            <pc:sldMk cId="2850529024" sldId="327"/>
            <ac:spMk id="11" creationId="{65FE26FC-8C4F-4572-A2E9-B7B0EF8A2A86}"/>
          </ac:spMkLst>
        </pc:spChg>
        <pc:spChg chg="add mod">
          <ac:chgData name="Chepeliev, Maksym G" userId="4aff21db-fd88-423a-9e18-1cb0b6d9518d" providerId="ADAL" clId="{7FACC216-F28C-4213-BE68-0131BBDC30EB}" dt="2024-06-05T05:14:27.732" v="916" actId="20577"/>
          <ac:spMkLst>
            <pc:docMk/>
            <pc:sldMk cId="2850529024" sldId="327"/>
            <ac:spMk id="12" creationId="{3CBBCC18-F99B-4835-8579-D232AD07A29C}"/>
          </ac:spMkLst>
        </pc:spChg>
        <pc:grpChg chg="add mod">
          <ac:chgData name="Chepeliev, Maksym G" userId="4aff21db-fd88-423a-9e18-1cb0b6d9518d" providerId="ADAL" clId="{7FACC216-F28C-4213-BE68-0131BBDC30EB}" dt="2024-06-05T05:12:02.216" v="873" actId="14100"/>
          <ac:grpSpMkLst>
            <pc:docMk/>
            <pc:sldMk cId="2850529024" sldId="327"/>
            <ac:grpSpMk id="5" creationId="{699F82A7-D73E-4A56-917C-9C0DD3300FCF}"/>
          </ac:grpSpMkLst>
        </pc:grpChg>
        <pc:grpChg chg="add mod">
          <ac:chgData name="Chepeliev, Maksym G" userId="4aff21db-fd88-423a-9e18-1cb0b6d9518d" providerId="ADAL" clId="{7FACC216-F28C-4213-BE68-0131BBDC30EB}" dt="2024-06-05T05:04:52.713" v="725"/>
          <ac:grpSpMkLst>
            <pc:docMk/>
            <pc:sldMk cId="2850529024" sldId="327"/>
            <ac:grpSpMk id="6" creationId="{23ECD9EB-3913-42F1-ADD2-F596A634A7A0}"/>
          </ac:grpSpMkLst>
        </pc:grpChg>
        <pc:graphicFrameChg chg="add mod">
          <ac:chgData name="Chepeliev, Maksym G" userId="4aff21db-fd88-423a-9e18-1cb0b6d9518d" providerId="ADAL" clId="{7FACC216-F28C-4213-BE68-0131BBDC30EB}" dt="2024-06-05T05:05:46.658" v="733"/>
          <ac:graphicFrameMkLst>
            <pc:docMk/>
            <pc:sldMk cId="2850529024" sldId="327"/>
            <ac:graphicFrameMk id="7" creationId="{2C3A5ECA-CDBC-416C-8DA0-A6550B312C12}"/>
          </ac:graphicFrameMkLst>
        </pc:graphicFrameChg>
        <pc:graphicFrameChg chg="add mod">
          <ac:chgData name="Chepeliev, Maksym G" userId="4aff21db-fd88-423a-9e18-1cb0b6d9518d" providerId="ADAL" clId="{7FACC216-F28C-4213-BE68-0131BBDC30EB}" dt="2024-06-05T05:12:06.600" v="874"/>
          <ac:graphicFrameMkLst>
            <pc:docMk/>
            <pc:sldMk cId="2850529024" sldId="327"/>
            <ac:graphicFrameMk id="8" creationId="{C76F7A4F-D74C-4A3D-BEAB-284099D4E88B}"/>
          </ac:graphicFrameMkLst>
        </pc:graphicFrameChg>
        <pc:graphicFrameChg chg="add mod">
          <ac:chgData name="Chepeliev, Maksym G" userId="4aff21db-fd88-423a-9e18-1cb0b6d9518d" providerId="ADAL" clId="{7FACC216-F28C-4213-BE68-0131BBDC30EB}" dt="2024-06-05T05:04:52.713" v="725"/>
          <ac:graphicFrameMkLst>
            <pc:docMk/>
            <pc:sldMk cId="2850529024" sldId="327"/>
            <ac:graphicFrameMk id="9" creationId="{40250242-5161-4066-B55B-C52904D48DCE}"/>
          </ac:graphicFrameMkLst>
        </pc:graphicFrameChg>
        <pc:graphicFrameChg chg="add mod">
          <ac:chgData name="Chepeliev, Maksym G" userId="4aff21db-fd88-423a-9e18-1cb0b6d9518d" providerId="ADAL" clId="{7FACC216-F28C-4213-BE68-0131BBDC30EB}" dt="2024-06-05T05:04:52.713" v="725"/>
          <ac:graphicFrameMkLst>
            <pc:docMk/>
            <pc:sldMk cId="2850529024" sldId="327"/>
            <ac:graphicFrameMk id="10" creationId="{597CFAB8-47A7-47DB-9D9A-49A8A37F4220}"/>
          </ac:graphicFrameMkLst>
        </pc:graphicFrameChg>
      </pc:sldChg>
      <pc:sldChg chg="addSp delSp modSp add mod ord">
        <pc:chgData name="Chepeliev, Maksym G" userId="4aff21db-fd88-423a-9e18-1cb0b6d9518d" providerId="ADAL" clId="{7FACC216-F28C-4213-BE68-0131BBDC30EB}" dt="2024-06-04T20:31:52.104" v="629" actId="1076"/>
        <pc:sldMkLst>
          <pc:docMk/>
          <pc:sldMk cId="4145094799" sldId="328"/>
        </pc:sldMkLst>
        <pc:spChg chg="mod">
          <ac:chgData name="Chepeliev, Maksym G" userId="4aff21db-fd88-423a-9e18-1cb0b6d9518d" providerId="ADAL" clId="{7FACC216-F28C-4213-BE68-0131BBDC30EB}" dt="2024-06-04T20:25:18.982" v="585" actId="20577"/>
          <ac:spMkLst>
            <pc:docMk/>
            <pc:sldMk cId="4145094799" sldId="328"/>
            <ac:spMk id="3" creationId="{00000000-0000-0000-0000-000000000000}"/>
          </ac:spMkLst>
        </pc:spChg>
        <pc:spChg chg="del">
          <ac:chgData name="Chepeliev, Maksym G" userId="4aff21db-fd88-423a-9e18-1cb0b6d9518d" providerId="ADAL" clId="{7FACC216-F28C-4213-BE68-0131BBDC30EB}" dt="2024-06-04T20:25:00.407" v="521" actId="478"/>
          <ac:spMkLst>
            <pc:docMk/>
            <pc:sldMk cId="4145094799" sldId="328"/>
            <ac:spMk id="6" creationId="{D4190BFA-4346-4D4B-86D0-ED2E32FC869B}"/>
          </ac:spMkLst>
        </pc:spChg>
        <pc:spChg chg="add mod">
          <ac:chgData name="Chepeliev, Maksym G" userId="4aff21db-fd88-423a-9e18-1cb0b6d9518d" providerId="ADAL" clId="{7FACC216-F28C-4213-BE68-0131BBDC30EB}" dt="2024-06-04T20:31:52.104" v="629" actId="1076"/>
          <ac:spMkLst>
            <pc:docMk/>
            <pc:sldMk cId="4145094799" sldId="328"/>
            <ac:spMk id="8" creationId="{A91010B0-14AA-4D71-9E05-69C30474FDBC}"/>
          </ac:spMkLst>
        </pc:spChg>
        <pc:graphicFrameChg chg="add mod modGraphic">
          <ac:chgData name="Chepeliev, Maksym G" userId="4aff21db-fd88-423a-9e18-1cb0b6d9518d" providerId="ADAL" clId="{7FACC216-F28C-4213-BE68-0131BBDC30EB}" dt="2024-06-04T20:30:59.355" v="620" actId="14100"/>
          <ac:graphicFrameMkLst>
            <pc:docMk/>
            <pc:sldMk cId="4145094799" sldId="328"/>
            <ac:graphicFrameMk id="2" creationId="{E19F9EB0-970D-4152-8EAE-87816B1D1687}"/>
          </ac:graphicFrameMkLst>
        </pc:graphicFrameChg>
        <pc:picChg chg="del">
          <ac:chgData name="Chepeliev, Maksym G" userId="4aff21db-fd88-423a-9e18-1cb0b6d9518d" providerId="ADAL" clId="{7FACC216-F28C-4213-BE68-0131BBDC30EB}" dt="2024-06-04T20:24:56.968" v="520" actId="478"/>
          <ac:picMkLst>
            <pc:docMk/>
            <pc:sldMk cId="4145094799" sldId="328"/>
            <ac:picMk id="5" creationId="{4368C98C-FDA1-49A8-9B65-042BA34BA585}"/>
          </ac:picMkLst>
        </pc:picChg>
      </pc:sldChg>
    </pc:docChg>
  </pc:docChgLst>
  <pc:docChgLst>
    <pc:chgData name="Chepeliev, Maksym G" userId="4aff21db-fd88-423a-9e18-1cb0b6d9518d" providerId="ADAL" clId="{FB37C70D-D5C7-4D00-99D9-BEF10E84C749}"/>
    <pc:docChg chg="undo custSel addSld delSld modSld">
      <pc:chgData name="Chepeliev, Maksym G" userId="4aff21db-fd88-423a-9e18-1cb0b6d9518d" providerId="ADAL" clId="{FB37C70D-D5C7-4D00-99D9-BEF10E84C749}" dt="2024-05-31T02:40:06.709" v="4461" actId="20577"/>
      <pc:docMkLst>
        <pc:docMk/>
      </pc:docMkLst>
      <pc:sldChg chg="modSp mod">
        <pc:chgData name="Chepeliev, Maksym G" userId="4aff21db-fd88-423a-9e18-1cb0b6d9518d" providerId="ADAL" clId="{FB37C70D-D5C7-4D00-99D9-BEF10E84C749}" dt="2024-05-31T02:27:04.864" v="4136" actId="1076"/>
        <pc:sldMkLst>
          <pc:docMk/>
          <pc:sldMk cId="4020115025" sldId="293"/>
        </pc:sldMkLst>
        <pc:spChg chg="mod">
          <ac:chgData name="Chepeliev, Maksym G" userId="4aff21db-fd88-423a-9e18-1cb0b6d9518d" providerId="ADAL" clId="{FB37C70D-D5C7-4D00-99D9-BEF10E84C749}" dt="2024-05-31T02:27:04.864" v="4136" actId="1076"/>
          <ac:spMkLst>
            <pc:docMk/>
            <pc:sldMk cId="4020115025" sldId="293"/>
            <ac:spMk id="2" creationId="{00000000-0000-0000-0000-000000000000}"/>
          </ac:spMkLst>
        </pc:spChg>
        <pc:spChg chg="mod">
          <ac:chgData name="Chepeliev, Maksym G" userId="4aff21db-fd88-423a-9e18-1cb0b6d9518d" providerId="ADAL" clId="{FB37C70D-D5C7-4D00-99D9-BEF10E84C749}" dt="2024-05-31T02:27:01.447" v="4135" actId="27636"/>
          <ac:spMkLst>
            <pc:docMk/>
            <pc:sldMk cId="4020115025" sldId="293"/>
            <ac:spMk id="3" creationId="{00000000-0000-0000-0000-000000000000}"/>
          </ac:spMkLst>
        </pc:spChg>
      </pc:sldChg>
      <pc:sldChg chg="modSp mod">
        <pc:chgData name="Chepeliev, Maksym G" userId="4aff21db-fd88-423a-9e18-1cb0b6d9518d" providerId="ADAL" clId="{FB37C70D-D5C7-4D00-99D9-BEF10E84C749}" dt="2024-05-30T18:37:18.532" v="157" actId="14100"/>
        <pc:sldMkLst>
          <pc:docMk/>
          <pc:sldMk cId="2801491827" sldId="294"/>
        </pc:sldMkLst>
        <pc:spChg chg="mod">
          <ac:chgData name="Chepeliev, Maksym G" userId="4aff21db-fd88-423a-9e18-1cb0b6d9518d" providerId="ADAL" clId="{FB37C70D-D5C7-4D00-99D9-BEF10E84C749}" dt="2024-05-30T18:37:18.532" v="157" actId="14100"/>
          <ac:spMkLst>
            <pc:docMk/>
            <pc:sldMk cId="2801491827" sldId="294"/>
            <ac:spMk id="3" creationId="{00000000-0000-0000-0000-000000000000}"/>
          </ac:spMkLst>
        </pc:spChg>
      </pc:sldChg>
      <pc:sldChg chg="modSp mod">
        <pc:chgData name="Chepeliev, Maksym G" userId="4aff21db-fd88-423a-9e18-1cb0b6d9518d" providerId="ADAL" clId="{FB37C70D-D5C7-4D00-99D9-BEF10E84C749}" dt="2024-05-31T00:46:29.704" v="3962" actId="1076"/>
        <pc:sldMkLst>
          <pc:docMk/>
          <pc:sldMk cId="629694694" sldId="295"/>
        </pc:sldMkLst>
        <pc:spChg chg="mod">
          <ac:chgData name="Chepeliev, Maksym G" userId="4aff21db-fd88-423a-9e18-1cb0b6d9518d" providerId="ADAL" clId="{FB37C70D-D5C7-4D00-99D9-BEF10E84C749}" dt="2024-05-31T00:46:29.704" v="3962" actId="1076"/>
          <ac:spMkLst>
            <pc:docMk/>
            <pc:sldMk cId="629694694" sldId="295"/>
            <ac:spMk id="2" creationId="{00000000-0000-0000-0000-000000000000}"/>
          </ac:spMkLst>
        </pc:spChg>
      </pc:sldChg>
      <pc:sldChg chg="del">
        <pc:chgData name="Chepeliev, Maksym G" userId="4aff21db-fd88-423a-9e18-1cb0b6d9518d" providerId="ADAL" clId="{FB37C70D-D5C7-4D00-99D9-BEF10E84C749}" dt="2024-05-31T00:35:50.667" v="3703" actId="47"/>
        <pc:sldMkLst>
          <pc:docMk/>
          <pc:sldMk cId="925113285" sldId="301"/>
        </pc:sldMkLst>
      </pc:sldChg>
      <pc:sldChg chg="modSp mod">
        <pc:chgData name="Chepeliev, Maksym G" userId="4aff21db-fd88-423a-9e18-1cb0b6d9518d" providerId="ADAL" clId="{FB37C70D-D5C7-4D00-99D9-BEF10E84C749}" dt="2024-05-30T18:38:25.082" v="263" actId="20577"/>
        <pc:sldMkLst>
          <pc:docMk/>
          <pc:sldMk cId="3286924413" sldId="304"/>
        </pc:sldMkLst>
        <pc:spChg chg="mod">
          <ac:chgData name="Chepeliev, Maksym G" userId="4aff21db-fd88-423a-9e18-1cb0b6d9518d" providerId="ADAL" clId="{FB37C70D-D5C7-4D00-99D9-BEF10E84C749}" dt="2024-05-30T18:38:25.082" v="263" actId="20577"/>
          <ac:spMkLst>
            <pc:docMk/>
            <pc:sldMk cId="3286924413" sldId="304"/>
            <ac:spMk id="2" creationId="{00000000-0000-0000-0000-000000000000}"/>
          </ac:spMkLst>
        </pc:spChg>
        <pc:spChg chg="mod">
          <ac:chgData name="Chepeliev, Maksym G" userId="4aff21db-fd88-423a-9e18-1cb0b6d9518d" providerId="ADAL" clId="{FB37C70D-D5C7-4D00-99D9-BEF10E84C749}" dt="2024-05-30T18:38:14.940" v="243" actId="6549"/>
          <ac:spMkLst>
            <pc:docMk/>
            <pc:sldMk cId="3286924413" sldId="304"/>
            <ac:spMk id="3" creationId="{00000000-0000-0000-0000-000000000000}"/>
          </ac:spMkLst>
        </pc:spChg>
      </pc:sldChg>
      <pc:sldChg chg="del">
        <pc:chgData name="Chepeliev, Maksym G" userId="4aff21db-fd88-423a-9e18-1cb0b6d9518d" providerId="ADAL" clId="{FB37C70D-D5C7-4D00-99D9-BEF10E84C749}" dt="2024-05-30T19:37:39.385" v="1244" actId="47"/>
        <pc:sldMkLst>
          <pc:docMk/>
          <pc:sldMk cId="1010951184" sldId="305"/>
        </pc:sldMkLst>
      </pc:sldChg>
      <pc:sldChg chg="modSp del mod">
        <pc:chgData name="Chepeliev, Maksym G" userId="4aff21db-fd88-423a-9e18-1cb0b6d9518d" providerId="ADAL" clId="{FB37C70D-D5C7-4D00-99D9-BEF10E84C749}" dt="2024-05-30T20:04:26.004" v="1796" actId="47"/>
        <pc:sldMkLst>
          <pc:docMk/>
          <pc:sldMk cId="1606407771" sldId="306"/>
        </pc:sldMkLst>
        <pc:spChg chg="mod">
          <ac:chgData name="Chepeliev, Maksym G" userId="4aff21db-fd88-423a-9e18-1cb0b6d9518d" providerId="ADAL" clId="{FB37C70D-D5C7-4D00-99D9-BEF10E84C749}" dt="2024-05-30T19:36:17.041" v="1243" actId="1076"/>
          <ac:spMkLst>
            <pc:docMk/>
            <pc:sldMk cId="1606407771" sldId="306"/>
            <ac:spMk id="3" creationId="{00000000-0000-0000-0000-000000000000}"/>
          </ac:spMkLst>
        </pc:spChg>
      </pc:sldChg>
      <pc:sldChg chg="modSp mod">
        <pc:chgData name="Chepeliev, Maksym G" userId="4aff21db-fd88-423a-9e18-1cb0b6d9518d" providerId="ADAL" clId="{FB37C70D-D5C7-4D00-99D9-BEF10E84C749}" dt="2024-05-31T00:16:30.897" v="3044" actId="1076"/>
        <pc:sldMkLst>
          <pc:docMk/>
          <pc:sldMk cId="832568116" sldId="307"/>
        </pc:sldMkLst>
        <pc:spChg chg="mod">
          <ac:chgData name="Chepeliev, Maksym G" userId="4aff21db-fd88-423a-9e18-1cb0b6d9518d" providerId="ADAL" clId="{FB37C70D-D5C7-4D00-99D9-BEF10E84C749}" dt="2024-05-30T19:37:46.800" v="1248" actId="14100"/>
          <ac:spMkLst>
            <pc:docMk/>
            <pc:sldMk cId="832568116" sldId="307"/>
            <ac:spMk id="3" creationId="{00000000-0000-0000-0000-000000000000}"/>
          </ac:spMkLst>
        </pc:spChg>
        <pc:spChg chg="mod">
          <ac:chgData name="Chepeliev, Maksym G" userId="4aff21db-fd88-423a-9e18-1cb0b6d9518d" providerId="ADAL" clId="{FB37C70D-D5C7-4D00-99D9-BEF10E84C749}" dt="2024-05-31T00:16:30.897" v="3044" actId="1076"/>
          <ac:spMkLst>
            <pc:docMk/>
            <pc:sldMk cId="832568116" sldId="307"/>
            <ac:spMk id="7" creationId="{00000000-0000-0000-0000-000000000000}"/>
          </ac:spMkLst>
        </pc:spChg>
      </pc:sldChg>
      <pc:sldChg chg="addSp delSp modSp mod">
        <pc:chgData name="Chepeliev, Maksym G" userId="4aff21db-fd88-423a-9e18-1cb0b6d9518d" providerId="ADAL" clId="{FB37C70D-D5C7-4D00-99D9-BEF10E84C749}" dt="2024-05-30T20:03:59.531" v="1791" actId="1076"/>
        <pc:sldMkLst>
          <pc:docMk/>
          <pc:sldMk cId="1257863308" sldId="309"/>
        </pc:sldMkLst>
        <pc:spChg chg="mod">
          <ac:chgData name="Chepeliev, Maksym G" userId="4aff21db-fd88-423a-9e18-1cb0b6d9518d" providerId="ADAL" clId="{FB37C70D-D5C7-4D00-99D9-BEF10E84C749}" dt="2024-05-30T19:32:08.285" v="1113" actId="27636"/>
          <ac:spMkLst>
            <pc:docMk/>
            <pc:sldMk cId="1257863308" sldId="309"/>
            <ac:spMk id="3" creationId="{00000000-0000-0000-0000-000000000000}"/>
          </ac:spMkLst>
        </pc:spChg>
        <pc:spChg chg="add del mod">
          <ac:chgData name="Chepeliev, Maksym G" userId="4aff21db-fd88-423a-9e18-1cb0b6d9518d" providerId="ADAL" clId="{FB37C70D-D5C7-4D00-99D9-BEF10E84C749}" dt="2024-05-30T20:03:59.531" v="1791" actId="1076"/>
          <ac:spMkLst>
            <pc:docMk/>
            <pc:sldMk cId="1257863308" sldId="309"/>
            <ac:spMk id="6" creationId="{00000000-0000-0000-0000-000000000000}"/>
          </ac:spMkLst>
        </pc:spChg>
        <pc:spChg chg="add del mod">
          <ac:chgData name="Chepeliev, Maksym G" userId="4aff21db-fd88-423a-9e18-1cb0b6d9518d" providerId="ADAL" clId="{FB37C70D-D5C7-4D00-99D9-BEF10E84C749}" dt="2024-05-30T19:55:44.490" v="1383" actId="478"/>
          <ac:spMkLst>
            <pc:docMk/>
            <pc:sldMk cId="1257863308" sldId="309"/>
            <ac:spMk id="8" creationId="{0D7F032C-2CF2-42C2-A818-FB41F2D64F3E}"/>
          </ac:spMkLst>
        </pc:spChg>
        <pc:spChg chg="add mod">
          <ac:chgData name="Chepeliev, Maksym G" userId="4aff21db-fd88-423a-9e18-1cb0b6d9518d" providerId="ADAL" clId="{FB37C70D-D5C7-4D00-99D9-BEF10E84C749}" dt="2024-05-30T20:03:56.553" v="1790" actId="1076"/>
          <ac:spMkLst>
            <pc:docMk/>
            <pc:sldMk cId="1257863308" sldId="309"/>
            <ac:spMk id="9" creationId="{F1447F50-2AB3-4EF8-9B8A-D31E8AE0E722}"/>
          </ac:spMkLst>
        </pc:spChg>
        <pc:graphicFrameChg chg="del">
          <ac:chgData name="Chepeliev, Maksym G" userId="4aff21db-fd88-423a-9e18-1cb0b6d9518d" providerId="ADAL" clId="{FB37C70D-D5C7-4D00-99D9-BEF10E84C749}" dt="2024-05-30T19:31:45.723" v="1077" actId="478"/>
          <ac:graphicFrameMkLst>
            <pc:docMk/>
            <pc:sldMk cId="1257863308" sldId="309"/>
            <ac:graphicFrameMk id="5" creationId="{00000000-0000-0000-0000-000000000000}"/>
          </ac:graphicFrameMkLst>
        </pc:graphicFrameChg>
        <pc:graphicFrameChg chg="add mod modGraphic">
          <ac:chgData name="Chepeliev, Maksym G" userId="4aff21db-fd88-423a-9e18-1cb0b6d9518d" providerId="ADAL" clId="{FB37C70D-D5C7-4D00-99D9-BEF10E84C749}" dt="2024-05-30T20:03:10.109" v="1620" actId="14734"/>
          <ac:graphicFrameMkLst>
            <pc:docMk/>
            <pc:sldMk cId="1257863308" sldId="309"/>
            <ac:graphicFrameMk id="7" creationId="{F61D3FBD-269D-481A-A776-DBA61D41F862}"/>
          </ac:graphicFrameMkLst>
        </pc:graphicFrameChg>
      </pc:sldChg>
      <pc:sldChg chg="modSp mod">
        <pc:chgData name="Chepeliev, Maksym G" userId="4aff21db-fd88-423a-9e18-1cb0b6d9518d" providerId="ADAL" clId="{FB37C70D-D5C7-4D00-99D9-BEF10E84C749}" dt="2024-05-30T19:34:28.772" v="1239" actId="14100"/>
        <pc:sldMkLst>
          <pc:docMk/>
          <pc:sldMk cId="3601832968" sldId="310"/>
        </pc:sldMkLst>
        <pc:spChg chg="mod">
          <ac:chgData name="Chepeliev, Maksym G" userId="4aff21db-fd88-423a-9e18-1cb0b6d9518d" providerId="ADAL" clId="{FB37C70D-D5C7-4D00-99D9-BEF10E84C749}" dt="2024-05-30T19:34:28.772" v="1239" actId="14100"/>
          <ac:spMkLst>
            <pc:docMk/>
            <pc:sldMk cId="3601832968" sldId="310"/>
            <ac:spMk id="3" creationId="{00000000-0000-0000-0000-000000000000}"/>
          </ac:spMkLst>
        </pc:spChg>
        <pc:graphicFrameChg chg="mod modGraphic">
          <ac:chgData name="Chepeliev, Maksym G" userId="4aff21db-fd88-423a-9e18-1cb0b6d9518d" providerId="ADAL" clId="{FB37C70D-D5C7-4D00-99D9-BEF10E84C749}" dt="2024-05-30T19:34:22.070" v="1237"/>
          <ac:graphicFrameMkLst>
            <pc:docMk/>
            <pc:sldMk cId="3601832968" sldId="310"/>
            <ac:graphicFrameMk id="19" creationId="{00000000-0000-0000-0000-000000000000}"/>
          </ac:graphicFrameMkLst>
        </pc:graphicFrameChg>
      </pc:sldChg>
      <pc:sldChg chg="modSp del mod">
        <pc:chgData name="Chepeliev, Maksym G" userId="4aff21db-fd88-423a-9e18-1cb0b6d9518d" providerId="ADAL" clId="{FB37C70D-D5C7-4D00-99D9-BEF10E84C749}" dt="2024-05-30T20:04:16.793" v="1795" actId="47"/>
        <pc:sldMkLst>
          <pc:docMk/>
          <pc:sldMk cId="747071421" sldId="311"/>
        </pc:sldMkLst>
        <pc:spChg chg="mod">
          <ac:chgData name="Chepeliev, Maksym G" userId="4aff21db-fd88-423a-9e18-1cb0b6d9518d" providerId="ADAL" clId="{FB37C70D-D5C7-4D00-99D9-BEF10E84C749}" dt="2024-05-30T20:04:11.672" v="1794" actId="1076"/>
          <ac:spMkLst>
            <pc:docMk/>
            <pc:sldMk cId="747071421" sldId="311"/>
            <ac:spMk id="3" creationId="{00000000-0000-0000-0000-000000000000}"/>
          </ac:spMkLst>
        </pc:spChg>
      </pc:sldChg>
      <pc:sldChg chg="del">
        <pc:chgData name="Chepeliev, Maksym G" userId="4aff21db-fd88-423a-9e18-1cb0b6d9518d" providerId="ADAL" clId="{FB37C70D-D5C7-4D00-99D9-BEF10E84C749}" dt="2024-05-30T19:34:41.240" v="1240" actId="47"/>
        <pc:sldMkLst>
          <pc:docMk/>
          <pc:sldMk cId="3507314523" sldId="312"/>
        </pc:sldMkLst>
      </pc:sldChg>
      <pc:sldChg chg="modSp add mod">
        <pc:chgData name="Chepeliev, Maksym G" userId="4aff21db-fd88-423a-9e18-1cb0b6d9518d" providerId="ADAL" clId="{FB37C70D-D5C7-4D00-99D9-BEF10E84C749}" dt="2024-05-30T19:12:35.040" v="722" actId="1076"/>
        <pc:sldMkLst>
          <pc:docMk/>
          <pc:sldMk cId="1676029575" sldId="313"/>
        </pc:sldMkLst>
        <pc:spChg chg="mod">
          <ac:chgData name="Chepeliev, Maksym G" userId="4aff21db-fd88-423a-9e18-1cb0b6d9518d" providerId="ADAL" clId="{FB37C70D-D5C7-4D00-99D9-BEF10E84C749}" dt="2024-05-30T19:12:35.040" v="722" actId="1076"/>
          <ac:spMkLst>
            <pc:docMk/>
            <pc:sldMk cId="1676029575" sldId="313"/>
            <ac:spMk id="2" creationId="{00000000-0000-0000-0000-000000000000}"/>
          </ac:spMkLst>
        </pc:spChg>
        <pc:spChg chg="mod">
          <ac:chgData name="Chepeliev, Maksym G" userId="4aff21db-fd88-423a-9e18-1cb0b6d9518d" providerId="ADAL" clId="{FB37C70D-D5C7-4D00-99D9-BEF10E84C749}" dt="2024-05-30T18:52:23.882" v="396" actId="14100"/>
          <ac:spMkLst>
            <pc:docMk/>
            <pc:sldMk cId="1676029575" sldId="313"/>
            <ac:spMk id="3" creationId="{00000000-0000-0000-0000-000000000000}"/>
          </ac:spMkLst>
        </pc:spChg>
      </pc:sldChg>
      <pc:sldChg chg="addSp delSp modSp add mod">
        <pc:chgData name="Chepeliev, Maksym G" userId="4aff21db-fd88-423a-9e18-1cb0b6d9518d" providerId="ADAL" clId="{FB37C70D-D5C7-4D00-99D9-BEF10E84C749}" dt="2024-05-30T19:13:18.026" v="781" actId="1076"/>
        <pc:sldMkLst>
          <pc:docMk/>
          <pc:sldMk cId="790321107" sldId="314"/>
        </pc:sldMkLst>
        <pc:spChg chg="mod">
          <ac:chgData name="Chepeliev, Maksym G" userId="4aff21db-fd88-423a-9e18-1cb0b6d9518d" providerId="ADAL" clId="{FB37C70D-D5C7-4D00-99D9-BEF10E84C749}" dt="2024-05-30T19:13:18.026" v="781" actId="1076"/>
          <ac:spMkLst>
            <pc:docMk/>
            <pc:sldMk cId="790321107" sldId="314"/>
            <ac:spMk id="3" creationId="{00000000-0000-0000-0000-000000000000}"/>
          </ac:spMkLst>
        </pc:spChg>
        <pc:spChg chg="del">
          <ac:chgData name="Chepeliev, Maksym G" userId="4aff21db-fd88-423a-9e18-1cb0b6d9518d" providerId="ADAL" clId="{FB37C70D-D5C7-4D00-99D9-BEF10E84C749}" dt="2024-05-30T19:12:51.679" v="725" actId="478"/>
          <ac:spMkLst>
            <pc:docMk/>
            <pc:sldMk cId="790321107" sldId="314"/>
            <ac:spMk id="6" creationId="{00000000-0000-0000-0000-000000000000}"/>
          </ac:spMkLst>
        </pc:spChg>
        <pc:spChg chg="add del mod">
          <ac:chgData name="Chepeliev, Maksym G" userId="4aff21db-fd88-423a-9e18-1cb0b6d9518d" providerId="ADAL" clId="{FB37C70D-D5C7-4D00-99D9-BEF10E84C749}" dt="2024-05-30T19:12:53.609" v="726" actId="478"/>
          <ac:spMkLst>
            <pc:docMk/>
            <pc:sldMk cId="790321107" sldId="314"/>
            <ac:spMk id="7" creationId="{6B4A3B8B-8EC7-49E7-B61D-2D4F801FA41D}"/>
          </ac:spMkLst>
        </pc:spChg>
        <pc:graphicFrameChg chg="del">
          <ac:chgData name="Chepeliev, Maksym G" userId="4aff21db-fd88-423a-9e18-1cb0b6d9518d" providerId="ADAL" clId="{FB37C70D-D5C7-4D00-99D9-BEF10E84C749}" dt="2024-05-30T19:12:48.640" v="724" actId="478"/>
          <ac:graphicFrameMkLst>
            <pc:docMk/>
            <pc:sldMk cId="790321107" sldId="314"/>
            <ac:graphicFrameMk id="5" creationId="{00000000-0000-0000-0000-000000000000}"/>
          </ac:graphicFrameMkLst>
        </pc:graphicFrameChg>
      </pc:sldChg>
      <pc:sldChg chg="modSp add mod">
        <pc:chgData name="Chepeliev, Maksym G" userId="4aff21db-fd88-423a-9e18-1cb0b6d9518d" providerId="ADAL" clId="{FB37C70D-D5C7-4D00-99D9-BEF10E84C749}" dt="2024-05-30T19:14:39.346" v="851" actId="20577"/>
        <pc:sldMkLst>
          <pc:docMk/>
          <pc:sldMk cId="1793258700" sldId="315"/>
        </pc:sldMkLst>
        <pc:spChg chg="mod">
          <ac:chgData name="Chepeliev, Maksym G" userId="4aff21db-fd88-423a-9e18-1cb0b6d9518d" providerId="ADAL" clId="{FB37C70D-D5C7-4D00-99D9-BEF10E84C749}" dt="2024-05-30T19:14:39.346" v="851" actId="20577"/>
          <ac:spMkLst>
            <pc:docMk/>
            <pc:sldMk cId="1793258700" sldId="315"/>
            <ac:spMk id="3" creationId="{00000000-0000-0000-0000-000000000000}"/>
          </ac:spMkLst>
        </pc:spChg>
      </pc:sldChg>
      <pc:sldChg chg="addSp delSp modSp add mod">
        <pc:chgData name="Chepeliev, Maksym G" userId="4aff21db-fd88-423a-9e18-1cb0b6d9518d" providerId="ADAL" clId="{FB37C70D-D5C7-4D00-99D9-BEF10E84C749}" dt="2024-05-30T19:31:07.314" v="1076" actId="1076"/>
        <pc:sldMkLst>
          <pc:docMk/>
          <pc:sldMk cId="180871537" sldId="316"/>
        </pc:sldMkLst>
        <pc:spChg chg="mod">
          <ac:chgData name="Chepeliev, Maksym G" userId="4aff21db-fd88-423a-9e18-1cb0b6d9518d" providerId="ADAL" clId="{FB37C70D-D5C7-4D00-99D9-BEF10E84C749}" dt="2024-05-30T19:25:50.281" v="948" actId="14100"/>
          <ac:spMkLst>
            <pc:docMk/>
            <pc:sldMk cId="180871537" sldId="316"/>
            <ac:spMk id="3" creationId="{00000000-0000-0000-0000-000000000000}"/>
          </ac:spMkLst>
        </pc:spChg>
        <pc:spChg chg="del">
          <ac:chgData name="Chepeliev, Maksym G" userId="4aff21db-fd88-423a-9e18-1cb0b6d9518d" providerId="ADAL" clId="{FB37C70D-D5C7-4D00-99D9-BEF10E84C749}" dt="2024-05-30T19:19:57.112" v="896" actId="478"/>
          <ac:spMkLst>
            <pc:docMk/>
            <pc:sldMk cId="180871537" sldId="316"/>
            <ac:spMk id="6" creationId="{00000000-0000-0000-0000-000000000000}"/>
          </ac:spMkLst>
        </pc:spChg>
        <pc:spChg chg="add del mod">
          <ac:chgData name="Chepeliev, Maksym G" userId="4aff21db-fd88-423a-9e18-1cb0b6d9518d" providerId="ADAL" clId="{FB37C70D-D5C7-4D00-99D9-BEF10E84C749}" dt="2024-05-30T19:19:58.863" v="897" actId="478"/>
          <ac:spMkLst>
            <pc:docMk/>
            <pc:sldMk cId="180871537" sldId="316"/>
            <ac:spMk id="7" creationId="{78FA4068-9AFC-47FE-AEE4-465B90DD9B75}"/>
          </ac:spMkLst>
        </pc:spChg>
        <pc:graphicFrameChg chg="del">
          <ac:chgData name="Chepeliev, Maksym G" userId="4aff21db-fd88-423a-9e18-1cb0b6d9518d" providerId="ADAL" clId="{FB37C70D-D5C7-4D00-99D9-BEF10E84C749}" dt="2024-05-30T19:19:56.115" v="895" actId="478"/>
          <ac:graphicFrameMkLst>
            <pc:docMk/>
            <pc:sldMk cId="180871537" sldId="316"/>
            <ac:graphicFrameMk id="5" creationId="{00000000-0000-0000-0000-000000000000}"/>
          </ac:graphicFrameMkLst>
        </pc:graphicFrameChg>
        <pc:graphicFrameChg chg="add del mod">
          <ac:chgData name="Chepeliev, Maksym G" userId="4aff21db-fd88-423a-9e18-1cb0b6d9518d" providerId="ADAL" clId="{FB37C70D-D5C7-4D00-99D9-BEF10E84C749}" dt="2024-05-30T19:22:55.173" v="900" actId="478"/>
          <ac:graphicFrameMkLst>
            <pc:docMk/>
            <pc:sldMk cId="180871537" sldId="316"/>
            <ac:graphicFrameMk id="8" creationId="{B94B0854-8DDB-4CEE-B5CA-59100F943016}"/>
          </ac:graphicFrameMkLst>
        </pc:graphicFrameChg>
        <pc:picChg chg="add mod">
          <ac:chgData name="Chepeliev, Maksym G" userId="4aff21db-fd88-423a-9e18-1cb0b6d9518d" providerId="ADAL" clId="{FB37C70D-D5C7-4D00-99D9-BEF10E84C749}" dt="2024-05-30T19:31:05.538" v="1075" actId="1076"/>
          <ac:picMkLst>
            <pc:docMk/>
            <pc:sldMk cId="180871537" sldId="316"/>
            <ac:picMk id="10" creationId="{F2FE99E2-C3F0-47E3-AFD5-03E033F777CB}"/>
          </ac:picMkLst>
        </pc:picChg>
        <pc:picChg chg="add mod">
          <ac:chgData name="Chepeliev, Maksym G" userId="4aff21db-fd88-423a-9e18-1cb0b6d9518d" providerId="ADAL" clId="{FB37C70D-D5C7-4D00-99D9-BEF10E84C749}" dt="2024-05-30T19:31:07.314" v="1076" actId="1076"/>
          <ac:picMkLst>
            <pc:docMk/>
            <pc:sldMk cId="180871537" sldId="316"/>
            <ac:picMk id="12" creationId="{AAA9A6E8-EC86-403E-AF5B-77BF785EF6DB}"/>
          </ac:picMkLst>
        </pc:picChg>
      </pc:sldChg>
      <pc:sldChg chg="addSp delSp modSp add mod">
        <pc:chgData name="Chepeliev, Maksym G" userId="4aff21db-fd88-423a-9e18-1cb0b6d9518d" providerId="ADAL" clId="{FB37C70D-D5C7-4D00-99D9-BEF10E84C749}" dt="2024-05-31T00:10:43.153" v="2299" actId="1076"/>
        <pc:sldMkLst>
          <pc:docMk/>
          <pc:sldMk cId="2229495236" sldId="317"/>
        </pc:sldMkLst>
        <pc:spChg chg="mod">
          <ac:chgData name="Chepeliev, Maksym G" userId="4aff21db-fd88-423a-9e18-1cb0b6d9518d" providerId="ADAL" clId="{FB37C70D-D5C7-4D00-99D9-BEF10E84C749}" dt="2024-05-30T22:04:08.735" v="1909" actId="120"/>
          <ac:spMkLst>
            <pc:docMk/>
            <pc:sldMk cId="2229495236" sldId="317"/>
            <ac:spMk id="3" creationId="{00000000-0000-0000-0000-000000000000}"/>
          </ac:spMkLst>
        </pc:spChg>
        <pc:spChg chg="add del mod">
          <ac:chgData name="Chepeliev, Maksym G" userId="4aff21db-fd88-423a-9e18-1cb0b6d9518d" providerId="ADAL" clId="{FB37C70D-D5C7-4D00-99D9-BEF10E84C749}" dt="2024-05-30T22:02:39.124" v="1868" actId="478"/>
          <ac:spMkLst>
            <pc:docMk/>
            <pc:sldMk cId="2229495236" sldId="317"/>
            <ac:spMk id="5" creationId="{E1583DB8-2865-420E-86F0-84AF4C8FE275}"/>
          </ac:spMkLst>
        </pc:spChg>
        <pc:spChg chg="del">
          <ac:chgData name="Chepeliev, Maksym G" userId="4aff21db-fd88-423a-9e18-1cb0b6d9518d" providerId="ADAL" clId="{FB37C70D-D5C7-4D00-99D9-BEF10E84C749}" dt="2024-05-30T22:02:10.460" v="1798" actId="478"/>
          <ac:spMkLst>
            <pc:docMk/>
            <pc:sldMk cId="2229495236" sldId="317"/>
            <ac:spMk id="7" creationId="{00000000-0000-0000-0000-000000000000}"/>
          </ac:spMkLst>
        </pc:spChg>
        <pc:spChg chg="add mod">
          <ac:chgData name="Chepeliev, Maksym G" userId="4aff21db-fd88-423a-9e18-1cb0b6d9518d" providerId="ADAL" clId="{FB37C70D-D5C7-4D00-99D9-BEF10E84C749}" dt="2024-05-31T00:10:43.153" v="2299" actId="1076"/>
          <ac:spMkLst>
            <pc:docMk/>
            <pc:sldMk cId="2229495236" sldId="317"/>
            <ac:spMk id="12" creationId="{A2EC5F56-7E3B-449D-9B31-78BF3BE48E37}"/>
          </ac:spMkLst>
        </pc:spChg>
        <pc:spChg chg="add del">
          <ac:chgData name="Chepeliev, Maksym G" userId="4aff21db-fd88-423a-9e18-1cb0b6d9518d" providerId="ADAL" clId="{FB37C70D-D5C7-4D00-99D9-BEF10E84C749}" dt="2024-05-30T22:06:32.355" v="1915" actId="22"/>
          <ac:spMkLst>
            <pc:docMk/>
            <pc:sldMk cId="2229495236" sldId="317"/>
            <ac:spMk id="14" creationId="{BDE798F6-563C-4B27-A181-54E6B6C15AA1}"/>
          </ac:spMkLst>
        </pc:spChg>
        <pc:picChg chg="add mod">
          <ac:chgData name="Chepeliev, Maksym G" userId="4aff21db-fd88-423a-9e18-1cb0b6d9518d" providerId="ADAL" clId="{FB37C70D-D5C7-4D00-99D9-BEF10E84C749}" dt="2024-05-30T22:04:26.715" v="1913" actId="1076"/>
          <ac:picMkLst>
            <pc:docMk/>
            <pc:sldMk cId="2229495236" sldId="317"/>
            <ac:picMk id="8" creationId="{E6A9D49E-307C-4692-8090-99CFDAF50E94}"/>
          </ac:picMkLst>
        </pc:picChg>
        <pc:picChg chg="add mod">
          <ac:chgData name="Chepeliev, Maksym G" userId="4aff21db-fd88-423a-9e18-1cb0b6d9518d" providerId="ADAL" clId="{FB37C70D-D5C7-4D00-99D9-BEF10E84C749}" dt="2024-05-30T22:04:19.905" v="1912" actId="1076"/>
          <ac:picMkLst>
            <pc:docMk/>
            <pc:sldMk cId="2229495236" sldId="317"/>
            <ac:picMk id="10" creationId="{B2965E6B-D903-4372-BE26-D697EB814348}"/>
          </ac:picMkLst>
        </pc:picChg>
      </pc:sldChg>
      <pc:sldChg chg="addSp delSp modSp add mod">
        <pc:chgData name="Chepeliev, Maksym G" userId="4aff21db-fd88-423a-9e18-1cb0b6d9518d" providerId="ADAL" clId="{FB37C70D-D5C7-4D00-99D9-BEF10E84C749}" dt="2024-05-31T00:44:26.138" v="3709" actId="27918"/>
        <pc:sldMkLst>
          <pc:docMk/>
          <pc:sldMk cId="2169375856" sldId="318"/>
        </pc:sldMkLst>
        <pc:spChg chg="mod">
          <ac:chgData name="Chepeliev, Maksym G" userId="4aff21db-fd88-423a-9e18-1cb0b6d9518d" providerId="ADAL" clId="{FB37C70D-D5C7-4D00-99D9-BEF10E84C749}" dt="2024-05-30T23:07:34.691" v="2114" actId="20577"/>
          <ac:spMkLst>
            <pc:docMk/>
            <pc:sldMk cId="2169375856" sldId="318"/>
            <ac:spMk id="3" creationId="{00000000-0000-0000-0000-000000000000}"/>
          </ac:spMkLst>
        </pc:spChg>
        <pc:spChg chg="add mod">
          <ac:chgData name="Chepeliev, Maksym G" userId="4aff21db-fd88-423a-9e18-1cb0b6d9518d" providerId="ADAL" clId="{FB37C70D-D5C7-4D00-99D9-BEF10E84C749}" dt="2024-05-31T00:13:47.619" v="2510" actId="20577"/>
          <ac:spMkLst>
            <pc:docMk/>
            <pc:sldMk cId="2169375856" sldId="318"/>
            <ac:spMk id="11" creationId="{8DF6E61F-2216-4975-A2B3-BF1B18FA4887}"/>
          </ac:spMkLst>
        </pc:spChg>
        <pc:spChg chg="del">
          <ac:chgData name="Chepeliev, Maksym G" userId="4aff21db-fd88-423a-9e18-1cb0b6d9518d" providerId="ADAL" clId="{FB37C70D-D5C7-4D00-99D9-BEF10E84C749}" dt="2024-05-30T22:09:37.111" v="2020" actId="478"/>
          <ac:spMkLst>
            <pc:docMk/>
            <pc:sldMk cId="2169375856" sldId="318"/>
            <ac:spMk id="12" creationId="{A2EC5F56-7E3B-449D-9B31-78BF3BE48E37}"/>
          </ac:spMkLst>
        </pc:spChg>
        <pc:graphicFrameChg chg="add mod">
          <ac:chgData name="Chepeliev, Maksym G" userId="4aff21db-fd88-423a-9e18-1cb0b6d9518d" providerId="ADAL" clId="{FB37C70D-D5C7-4D00-99D9-BEF10E84C749}" dt="2024-05-30T23:08:00.487" v="2119" actId="14100"/>
          <ac:graphicFrameMkLst>
            <pc:docMk/>
            <pc:sldMk cId="2169375856" sldId="318"/>
            <ac:graphicFrameMk id="7" creationId="{7F467E33-0676-4693-BE57-55E94F909159}"/>
          </ac:graphicFrameMkLst>
        </pc:graphicFrameChg>
        <pc:graphicFrameChg chg="add mod">
          <ac:chgData name="Chepeliev, Maksym G" userId="4aff21db-fd88-423a-9e18-1cb0b6d9518d" providerId="ADAL" clId="{FB37C70D-D5C7-4D00-99D9-BEF10E84C749}" dt="2024-05-30T23:08:12.652" v="2125" actId="14100"/>
          <ac:graphicFrameMkLst>
            <pc:docMk/>
            <pc:sldMk cId="2169375856" sldId="318"/>
            <ac:graphicFrameMk id="9" creationId="{B0155B24-9655-4E9D-BBBD-F979C1746C5F}"/>
          </ac:graphicFrameMkLst>
        </pc:graphicFrameChg>
        <pc:picChg chg="del">
          <ac:chgData name="Chepeliev, Maksym G" userId="4aff21db-fd88-423a-9e18-1cb0b6d9518d" providerId="ADAL" clId="{FB37C70D-D5C7-4D00-99D9-BEF10E84C749}" dt="2024-05-30T22:09:34.056" v="2018" actId="478"/>
          <ac:picMkLst>
            <pc:docMk/>
            <pc:sldMk cId="2169375856" sldId="318"/>
            <ac:picMk id="8" creationId="{E6A9D49E-307C-4692-8090-99CFDAF50E94}"/>
          </ac:picMkLst>
        </pc:picChg>
        <pc:picChg chg="del">
          <ac:chgData name="Chepeliev, Maksym G" userId="4aff21db-fd88-423a-9e18-1cb0b6d9518d" providerId="ADAL" clId="{FB37C70D-D5C7-4D00-99D9-BEF10E84C749}" dt="2024-05-30T22:09:35.199" v="2019" actId="478"/>
          <ac:picMkLst>
            <pc:docMk/>
            <pc:sldMk cId="2169375856" sldId="318"/>
            <ac:picMk id="10" creationId="{B2965E6B-D903-4372-BE26-D697EB814348}"/>
          </ac:picMkLst>
        </pc:picChg>
      </pc:sldChg>
      <pc:sldChg chg="delSp modSp add mod">
        <pc:chgData name="Chepeliev, Maksym G" userId="4aff21db-fd88-423a-9e18-1cb0b6d9518d" providerId="ADAL" clId="{FB37C70D-D5C7-4D00-99D9-BEF10E84C749}" dt="2024-05-30T22:08:56.978" v="1960" actId="20577"/>
        <pc:sldMkLst>
          <pc:docMk/>
          <pc:sldMk cId="2100798520" sldId="319"/>
        </pc:sldMkLst>
        <pc:spChg chg="mod">
          <ac:chgData name="Chepeliev, Maksym G" userId="4aff21db-fd88-423a-9e18-1cb0b6d9518d" providerId="ADAL" clId="{FB37C70D-D5C7-4D00-99D9-BEF10E84C749}" dt="2024-05-30T22:08:56.978" v="1960" actId="20577"/>
          <ac:spMkLst>
            <pc:docMk/>
            <pc:sldMk cId="2100798520" sldId="319"/>
            <ac:spMk id="3" creationId="{00000000-0000-0000-0000-000000000000}"/>
          </ac:spMkLst>
        </pc:spChg>
        <pc:graphicFrameChg chg="del">
          <ac:chgData name="Chepeliev, Maksym G" userId="4aff21db-fd88-423a-9e18-1cb0b6d9518d" providerId="ADAL" clId="{FB37C70D-D5C7-4D00-99D9-BEF10E84C749}" dt="2024-05-30T22:06:50.023" v="1918" actId="478"/>
          <ac:graphicFrameMkLst>
            <pc:docMk/>
            <pc:sldMk cId="2100798520" sldId="319"/>
            <ac:graphicFrameMk id="19" creationId="{00000000-0000-0000-0000-000000000000}"/>
          </ac:graphicFrameMkLst>
        </pc:graphicFrameChg>
      </pc:sldChg>
      <pc:sldChg chg="modSp add mod">
        <pc:chgData name="Chepeliev, Maksym G" userId="4aff21db-fd88-423a-9e18-1cb0b6d9518d" providerId="ADAL" clId="{FB37C70D-D5C7-4D00-99D9-BEF10E84C749}" dt="2024-05-30T22:09:25.953" v="2017" actId="27636"/>
        <pc:sldMkLst>
          <pc:docMk/>
          <pc:sldMk cId="2552034721" sldId="320"/>
        </pc:sldMkLst>
        <pc:spChg chg="mod">
          <ac:chgData name="Chepeliev, Maksym G" userId="4aff21db-fd88-423a-9e18-1cb0b6d9518d" providerId="ADAL" clId="{FB37C70D-D5C7-4D00-99D9-BEF10E84C749}" dt="2024-05-30T22:09:25.953" v="2017" actId="27636"/>
          <ac:spMkLst>
            <pc:docMk/>
            <pc:sldMk cId="2552034721" sldId="320"/>
            <ac:spMk id="3" creationId="{00000000-0000-0000-0000-000000000000}"/>
          </ac:spMkLst>
        </pc:spChg>
      </pc:sldChg>
      <pc:sldChg chg="addSp delSp modSp add mod">
        <pc:chgData name="Chepeliev, Maksym G" userId="4aff21db-fd88-423a-9e18-1cb0b6d9518d" providerId="ADAL" clId="{FB37C70D-D5C7-4D00-99D9-BEF10E84C749}" dt="2024-05-31T00:43:51.812" v="3707" actId="14100"/>
        <pc:sldMkLst>
          <pc:docMk/>
          <pc:sldMk cId="1382819588" sldId="321"/>
        </pc:sldMkLst>
        <pc:spChg chg="mod">
          <ac:chgData name="Chepeliev, Maksym G" userId="4aff21db-fd88-423a-9e18-1cb0b6d9518d" providerId="ADAL" clId="{FB37C70D-D5C7-4D00-99D9-BEF10E84C749}" dt="2024-05-30T23:09:13.569" v="2242" actId="14100"/>
          <ac:spMkLst>
            <pc:docMk/>
            <pc:sldMk cId="1382819588" sldId="321"/>
            <ac:spMk id="3" creationId="{00000000-0000-0000-0000-000000000000}"/>
          </ac:spMkLst>
        </pc:spChg>
        <pc:spChg chg="add mod">
          <ac:chgData name="Chepeliev, Maksym G" userId="4aff21db-fd88-423a-9e18-1cb0b6d9518d" providerId="ADAL" clId="{FB37C70D-D5C7-4D00-99D9-BEF10E84C749}" dt="2024-05-31T00:28:02.806" v="3481" actId="123"/>
          <ac:spMkLst>
            <pc:docMk/>
            <pc:sldMk cId="1382819588" sldId="321"/>
            <ac:spMk id="6" creationId="{CCE2A54D-7A18-4EFD-A7AC-4D3F2CDCEF88}"/>
          </ac:spMkLst>
        </pc:spChg>
        <pc:graphicFrameChg chg="del mod">
          <ac:chgData name="Chepeliev, Maksym G" userId="4aff21db-fd88-423a-9e18-1cb0b6d9518d" providerId="ADAL" clId="{FB37C70D-D5C7-4D00-99D9-BEF10E84C749}" dt="2024-05-30T23:08:29.626" v="2128" actId="478"/>
          <ac:graphicFrameMkLst>
            <pc:docMk/>
            <pc:sldMk cId="1382819588" sldId="321"/>
            <ac:graphicFrameMk id="7" creationId="{7F467E33-0676-4693-BE57-55E94F909159}"/>
          </ac:graphicFrameMkLst>
        </pc:graphicFrameChg>
        <pc:graphicFrameChg chg="add mod">
          <ac:chgData name="Chepeliev, Maksym G" userId="4aff21db-fd88-423a-9e18-1cb0b6d9518d" providerId="ADAL" clId="{FB37C70D-D5C7-4D00-99D9-BEF10E84C749}" dt="2024-05-31T00:43:51.812" v="3707" actId="14100"/>
          <ac:graphicFrameMkLst>
            <pc:docMk/>
            <pc:sldMk cId="1382819588" sldId="321"/>
            <ac:graphicFrameMk id="8" creationId="{0836055C-862C-4992-83A3-AFCED23101B0}"/>
          </ac:graphicFrameMkLst>
        </pc:graphicFrameChg>
        <pc:graphicFrameChg chg="del">
          <ac:chgData name="Chepeliev, Maksym G" userId="4aff21db-fd88-423a-9e18-1cb0b6d9518d" providerId="ADAL" clId="{FB37C70D-D5C7-4D00-99D9-BEF10E84C749}" dt="2024-05-30T23:08:32.570" v="2129" actId="478"/>
          <ac:graphicFrameMkLst>
            <pc:docMk/>
            <pc:sldMk cId="1382819588" sldId="321"/>
            <ac:graphicFrameMk id="9" creationId="{B0155B24-9655-4E9D-BBBD-F979C1746C5F}"/>
          </ac:graphicFrameMkLst>
        </pc:graphicFrameChg>
      </pc:sldChg>
      <pc:sldChg chg="addSp modSp add mod">
        <pc:chgData name="Chepeliev, Maksym G" userId="4aff21db-fd88-423a-9e18-1cb0b6d9518d" providerId="ADAL" clId="{FB37C70D-D5C7-4D00-99D9-BEF10E84C749}" dt="2024-05-31T02:40:06.709" v="4461" actId="20577"/>
        <pc:sldMkLst>
          <pc:docMk/>
          <pc:sldMk cId="594544113" sldId="322"/>
        </pc:sldMkLst>
        <pc:spChg chg="mod">
          <ac:chgData name="Chepeliev, Maksym G" userId="4aff21db-fd88-423a-9e18-1cb0b6d9518d" providerId="ADAL" clId="{FB37C70D-D5C7-4D00-99D9-BEF10E84C749}" dt="2024-05-31T02:34:25.867" v="4388" actId="14100"/>
          <ac:spMkLst>
            <pc:docMk/>
            <pc:sldMk cId="594544113" sldId="322"/>
            <ac:spMk id="3" creationId="{00000000-0000-0000-0000-000000000000}"/>
          </ac:spMkLst>
        </pc:spChg>
        <pc:spChg chg="add mod">
          <ac:chgData name="Chepeliev, Maksym G" userId="4aff21db-fd88-423a-9e18-1cb0b6d9518d" providerId="ADAL" clId="{FB37C70D-D5C7-4D00-99D9-BEF10E84C749}" dt="2024-05-31T02:40:06.709" v="4461" actId="20577"/>
          <ac:spMkLst>
            <pc:docMk/>
            <pc:sldMk cId="594544113" sldId="322"/>
            <ac:spMk id="5" creationId="{7D047D52-6568-4F73-B461-3D1B98541903}"/>
          </ac:spMkLst>
        </pc:spChg>
      </pc:sldChg>
      <pc:sldChg chg="addSp modSp add mod">
        <pc:chgData name="Chepeliev, Maksym G" userId="4aff21db-fd88-423a-9e18-1cb0b6d9518d" providerId="ADAL" clId="{FB37C70D-D5C7-4D00-99D9-BEF10E84C749}" dt="2024-05-31T00:35:39.516" v="3700" actId="113"/>
        <pc:sldMkLst>
          <pc:docMk/>
          <pc:sldMk cId="3853522998" sldId="323"/>
        </pc:sldMkLst>
        <pc:spChg chg="mod">
          <ac:chgData name="Chepeliev, Maksym G" userId="4aff21db-fd88-423a-9e18-1cb0b6d9518d" providerId="ADAL" clId="{FB37C70D-D5C7-4D00-99D9-BEF10E84C749}" dt="2024-05-31T00:22:26.045" v="3350" actId="20577"/>
          <ac:spMkLst>
            <pc:docMk/>
            <pc:sldMk cId="3853522998" sldId="323"/>
            <ac:spMk id="3" creationId="{00000000-0000-0000-0000-000000000000}"/>
          </ac:spMkLst>
        </pc:spChg>
        <pc:spChg chg="add mod">
          <ac:chgData name="Chepeliev, Maksym G" userId="4aff21db-fd88-423a-9e18-1cb0b6d9518d" providerId="ADAL" clId="{FB37C70D-D5C7-4D00-99D9-BEF10E84C749}" dt="2024-05-31T00:34:04.601" v="3512" actId="1076"/>
          <ac:spMkLst>
            <pc:docMk/>
            <pc:sldMk cId="3853522998" sldId="323"/>
            <ac:spMk id="6" creationId="{6DAEB3EE-9B5B-4D25-B70C-8B8A7838576C}"/>
          </ac:spMkLst>
        </pc:spChg>
        <pc:spChg chg="add mod">
          <ac:chgData name="Chepeliev, Maksym G" userId="4aff21db-fd88-423a-9e18-1cb0b6d9518d" providerId="ADAL" clId="{FB37C70D-D5C7-4D00-99D9-BEF10E84C749}" dt="2024-05-31T00:35:39.516" v="3700" actId="113"/>
          <ac:spMkLst>
            <pc:docMk/>
            <pc:sldMk cId="3853522998" sldId="323"/>
            <ac:spMk id="8" creationId="{BA2840E3-2C30-462C-BE81-E2C8049D4A79}"/>
          </ac:spMkLst>
        </pc:spChg>
        <pc:graphicFrameChg chg="add mod">
          <ac:chgData name="Chepeliev, Maksym G" userId="4aff21db-fd88-423a-9e18-1cb0b6d9518d" providerId="ADAL" clId="{FB37C70D-D5C7-4D00-99D9-BEF10E84C749}" dt="2024-05-31T00:34:22.525" v="3517" actId="14100"/>
          <ac:graphicFrameMkLst>
            <pc:docMk/>
            <pc:sldMk cId="3853522998" sldId="323"/>
            <ac:graphicFrameMk id="5" creationId="{7067DD56-433F-4435-AB93-5A8FFCC9E5A6}"/>
          </ac:graphicFrameMkLst>
        </pc:graphicFrameChg>
      </pc:sldChg>
      <pc:sldChg chg="addSp delSp modSp add mod">
        <pc:chgData name="Chepeliev, Maksym G" userId="4aff21db-fd88-423a-9e18-1cb0b6d9518d" providerId="ADAL" clId="{FB37C70D-D5C7-4D00-99D9-BEF10E84C749}" dt="2024-05-31T00:45:22.966" v="3844" actId="6549"/>
        <pc:sldMkLst>
          <pc:docMk/>
          <pc:sldMk cId="2071307385" sldId="324"/>
        </pc:sldMkLst>
        <pc:spChg chg="mod">
          <ac:chgData name="Chepeliev, Maksym G" userId="4aff21db-fd88-423a-9e18-1cb0b6d9518d" providerId="ADAL" clId="{FB37C70D-D5C7-4D00-99D9-BEF10E84C749}" dt="2024-05-31T00:45:22.966" v="3844" actId="6549"/>
          <ac:spMkLst>
            <pc:docMk/>
            <pc:sldMk cId="2071307385" sldId="324"/>
            <ac:spMk id="3" creationId="{00000000-0000-0000-0000-000000000000}"/>
          </ac:spMkLst>
        </pc:spChg>
        <pc:spChg chg="add del mod">
          <ac:chgData name="Chepeliev, Maksym G" userId="4aff21db-fd88-423a-9e18-1cb0b6d9518d" providerId="ADAL" clId="{FB37C70D-D5C7-4D00-99D9-BEF10E84C749}" dt="2024-05-31T00:44:31.534" v="3712" actId="478"/>
          <ac:spMkLst>
            <pc:docMk/>
            <pc:sldMk cId="2071307385" sldId="324"/>
            <ac:spMk id="5" creationId="{0B4930EA-700A-4ADB-AEED-BAE5ED726590}"/>
          </ac:spMkLst>
        </pc:spChg>
        <pc:spChg chg="del">
          <ac:chgData name="Chepeliev, Maksym G" userId="4aff21db-fd88-423a-9e18-1cb0b6d9518d" providerId="ADAL" clId="{FB37C70D-D5C7-4D00-99D9-BEF10E84C749}" dt="2024-05-31T00:44:29.492" v="3711" actId="478"/>
          <ac:spMkLst>
            <pc:docMk/>
            <pc:sldMk cId="2071307385" sldId="324"/>
            <ac:spMk id="7" creationId="{00000000-0000-0000-0000-000000000000}"/>
          </ac:spMkLst>
        </pc:spChg>
      </pc:sldChg>
      <pc:sldChg chg="modSp add mod">
        <pc:chgData name="Chepeliev, Maksym G" userId="4aff21db-fd88-423a-9e18-1cb0b6d9518d" providerId="ADAL" clId="{FB37C70D-D5C7-4D00-99D9-BEF10E84C749}" dt="2024-05-31T00:46:54.092" v="3974" actId="20577"/>
        <pc:sldMkLst>
          <pc:docMk/>
          <pc:sldMk cId="84013337" sldId="325"/>
        </pc:sldMkLst>
        <pc:spChg chg="mod">
          <ac:chgData name="Chepeliev, Maksym G" userId="4aff21db-fd88-423a-9e18-1cb0b6d9518d" providerId="ADAL" clId="{FB37C70D-D5C7-4D00-99D9-BEF10E84C749}" dt="2024-05-31T00:46:54.092" v="3974" actId="20577"/>
          <ac:spMkLst>
            <pc:docMk/>
            <pc:sldMk cId="84013337" sldId="325"/>
            <ac:spMk id="3"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GTAP_dyn_2019/GTAP_sec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apers/ETSAP_SDGs_global/ETSAP_book_KINESYS/Electricity%20Capacity%20-%20Generation.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2.xml"/></Relationships>
</file>

<file path=ppt/charts/_rels/chart11.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apers/ETSAP_SDGs_global/ETSAP_book_KINESYS/Electricity%20Capacity%20-%20Generation.xlsx" TargetMode="Externa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3.xml"/></Relationships>
</file>

<file path=ppt/charts/_rels/chart12.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apers/ETSAP_SDGs_global/ETSAP_book_KINESYS/Electricity%20Capacity%20-%20Generation.xlsx" TargetMode="Externa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4.xml"/></Relationships>
</file>

<file path=ppt/charts/_rels/chart2.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GTAP_2024/Board_presentations/CE_share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6"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6"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GTAP_2024/Board_presentations/Mineral_figure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Docs\GTAP_CE_v11\Data_proc\raw_data\2017_NFM.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apers/ETSAP_SDGs_global/ETSAP_book_KINESYS/Electricity%20Capacity%20-%20Generation.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apers/ETSAP_SDGs_global/ETSAP_book_KINESYS/Electricity%20Capacity%20-%20Generation.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apers/ETSAP_SDGs_global/ETSAP_book_KINESYS/Electricity%20Capacity%20-%20Generation.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Regions and sectors in GTAP since 1993 </a:t>
            </a:r>
          </a:p>
        </c:rich>
      </c:tx>
      <c:layout>
        <c:manualLayout>
          <c:xMode val="edge"/>
          <c:yMode val="edge"/>
          <c:x val="0.27387076135636595"/>
          <c:y val="3.8208955223880597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7155228437136334E-2"/>
          <c:y val="8.8979292513808914E-2"/>
          <c:w val="0.9387692757215329"/>
          <c:h val="0.78628181925020568"/>
        </c:manualLayout>
      </c:layout>
      <c:barChart>
        <c:barDir val="col"/>
        <c:grouping val="clustered"/>
        <c:varyColors val="0"/>
        <c:ser>
          <c:idx val="0"/>
          <c:order val="0"/>
          <c:tx>
            <c:strRef>
              <c:f>Secs_no!$D$1</c:f>
              <c:strCache>
                <c:ptCount val="1"/>
                <c:pt idx="0">
                  <c:v>Regions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Secs_no!$C$2:$C$12</c:f>
              <c:strCache>
                <c:ptCount val="11"/>
                <c:pt idx="0">
                  <c:v>GTAP 1 (1993)</c:v>
                </c:pt>
                <c:pt idx="1">
                  <c:v>GTAP 2 (1994)</c:v>
                </c:pt>
                <c:pt idx="2">
                  <c:v>GTAP 3 (1996)</c:v>
                </c:pt>
                <c:pt idx="3">
                  <c:v>GTAP 4 (1998)</c:v>
                </c:pt>
                <c:pt idx="4">
                  <c:v>GTAP 5 (2001)</c:v>
                </c:pt>
                <c:pt idx="5">
                  <c:v>GTAP 6 (2005)</c:v>
                </c:pt>
                <c:pt idx="6">
                  <c:v>GTAP 7 (2008)</c:v>
                </c:pt>
                <c:pt idx="7">
                  <c:v>GTAP 8.1 (2012)</c:v>
                </c:pt>
                <c:pt idx="8">
                  <c:v>GTAP 9a (2016)</c:v>
                </c:pt>
                <c:pt idx="9">
                  <c:v>GTAP 10 (2019)</c:v>
                </c:pt>
                <c:pt idx="10">
                  <c:v>GTAP 11 (2022)</c:v>
                </c:pt>
              </c:strCache>
            </c:strRef>
          </c:cat>
          <c:val>
            <c:numRef>
              <c:f>Secs_no!$D$2:$D$12</c:f>
              <c:numCache>
                <c:formatCode>General</c:formatCode>
                <c:ptCount val="11"/>
                <c:pt idx="0">
                  <c:v>15</c:v>
                </c:pt>
                <c:pt idx="1">
                  <c:v>24</c:v>
                </c:pt>
                <c:pt idx="2">
                  <c:v>30</c:v>
                </c:pt>
                <c:pt idx="3">
                  <c:v>45</c:v>
                </c:pt>
                <c:pt idx="4">
                  <c:v>66</c:v>
                </c:pt>
                <c:pt idx="5">
                  <c:v>87</c:v>
                </c:pt>
                <c:pt idx="6">
                  <c:v>113</c:v>
                </c:pt>
                <c:pt idx="7">
                  <c:v>134</c:v>
                </c:pt>
                <c:pt idx="8">
                  <c:v>140</c:v>
                </c:pt>
                <c:pt idx="9">
                  <c:v>141</c:v>
                </c:pt>
                <c:pt idx="10">
                  <c:v>160</c:v>
                </c:pt>
              </c:numCache>
            </c:numRef>
          </c:val>
          <c:extLst>
            <c:ext xmlns:c16="http://schemas.microsoft.com/office/drawing/2014/chart" uri="{C3380CC4-5D6E-409C-BE32-E72D297353CC}">
              <c16:uniqueId val="{00000000-2657-46CD-9234-0FF9399B8B01}"/>
            </c:ext>
          </c:extLst>
        </c:ser>
        <c:ser>
          <c:idx val="1"/>
          <c:order val="1"/>
          <c:tx>
            <c:strRef>
              <c:f>Secs_no!$E$1</c:f>
              <c:strCache>
                <c:ptCount val="1"/>
                <c:pt idx="0">
                  <c:v>Sectors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Secs_no!$C$2:$C$12</c:f>
              <c:strCache>
                <c:ptCount val="11"/>
                <c:pt idx="0">
                  <c:v>GTAP 1 (1993)</c:v>
                </c:pt>
                <c:pt idx="1">
                  <c:v>GTAP 2 (1994)</c:v>
                </c:pt>
                <c:pt idx="2">
                  <c:v>GTAP 3 (1996)</c:v>
                </c:pt>
                <c:pt idx="3">
                  <c:v>GTAP 4 (1998)</c:v>
                </c:pt>
                <c:pt idx="4">
                  <c:v>GTAP 5 (2001)</c:v>
                </c:pt>
                <c:pt idx="5">
                  <c:v>GTAP 6 (2005)</c:v>
                </c:pt>
                <c:pt idx="6">
                  <c:v>GTAP 7 (2008)</c:v>
                </c:pt>
                <c:pt idx="7">
                  <c:v>GTAP 8.1 (2012)</c:v>
                </c:pt>
                <c:pt idx="8">
                  <c:v>GTAP 9a (2016)</c:v>
                </c:pt>
                <c:pt idx="9">
                  <c:v>GTAP 10 (2019)</c:v>
                </c:pt>
                <c:pt idx="10">
                  <c:v>GTAP 11 (2022)</c:v>
                </c:pt>
              </c:strCache>
            </c:strRef>
          </c:cat>
          <c:val>
            <c:numRef>
              <c:f>Secs_no!$E$2:$E$12</c:f>
              <c:numCache>
                <c:formatCode>General</c:formatCode>
                <c:ptCount val="11"/>
                <c:pt idx="0">
                  <c:v>37</c:v>
                </c:pt>
                <c:pt idx="1">
                  <c:v>37</c:v>
                </c:pt>
                <c:pt idx="2">
                  <c:v>37</c:v>
                </c:pt>
                <c:pt idx="3">
                  <c:v>50</c:v>
                </c:pt>
                <c:pt idx="4">
                  <c:v>57</c:v>
                </c:pt>
                <c:pt idx="5">
                  <c:v>57</c:v>
                </c:pt>
                <c:pt idx="6">
                  <c:v>57</c:v>
                </c:pt>
                <c:pt idx="7">
                  <c:v>57</c:v>
                </c:pt>
                <c:pt idx="8">
                  <c:v>57</c:v>
                </c:pt>
                <c:pt idx="9">
                  <c:v>65</c:v>
                </c:pt>
                <c:pt idx="10">
                  <c:v>65</c:v>
                </c:pt>
              </c:numCache>
            </c:numRef>
          </c:val>
          <c:extLst>
            <c:ext xmlns:c16="http://schemas.microsoft.com/office/drawing/2014/chart" uri="{C3380CC4-5D6E-409C-BE32-E72D297353CC}">
              <c16:uniqueId val="{00000001-2657-46CD-9234-0FF9399B8B01}"/>
            </c:ext>
          </c:extLst>
        </c:ser>
        <c:dLbls>
          <c:showLegendKey val="0"/>
          <c:showVal val="0"/>
          <c:showCatName val="0"/>
          <c:showSerName val="0"/>
          <c:showPercent val="0"/>
          <c:showBubbleSize val="0"/>
        </c:dLbls>
        <c:gapWidth val="219"/>
        <c:overlap val="-27"/>
        <c:axId val="240247392"/>
        <c:axId val="240249056"/>
      </c:barChart>
      <c:catAx>
        <c:axId val="240247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40249056"/>
        <c:crosses val="autoZero"/>
        <c:auto val="1"/>
        <c:lblAlgn val="ctr"/>
        <c:lblOffset val="100"/>
        <c:noMultiLvlLbl val="0"/>
      </c:catAx>
      <c:valAx>
        <c:axId val="24024905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40247392"/>
        <c:crosses val="autoZero"/>
        <c:crossBetween val="between"/>
      </c:valAx>
      <c:spPr>
        <a:noFill/>
        <a:ln>
          <a:noFill/>
        </a:ln>
        <a:effectLst/>
      </c:spPr>
    </c:plotArea>
    <c:legend>
      <c:legendPos val="b"/>
      <c:layout>
        <c:manualLayout>
          <c:xMode val="edge"/>
          <c:yMode val="edge"/>
          <c:x val="0.15922952529206402"/>
          <c:y val="0.22322171818074985"/>
          <c:w val="0.16714555594178368"/>
          <c:h val="4.603201316253378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r>
              <a:rPr lang="en-US" b="1"/>
              <a:t>Nickel demand, Million tonnes</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3710934016663305E-2"/>
          <c:y val="0.12050893406159807"/>
          <c:w val="0.92137401258272622"/>
          <c:h val="0.64752112799071893"/>
        </c:manualLayout>
      </c:layout>
      <c:barChart>
        <c:barDir val="col"/>
        <c:grouping val="stacked"/>
        <c:varyColors val="0"/>
        <c:ser>
          <c:idx val="0"/>
          <c:order val="0"/>
          <c:tx>
            <c:strRef>
              <c:f>Minerals!$E$46</c:f>
              <c:strCache>
                <c:ptCount val="1"/>
                <c:pt idx="0">
                  <c:v>Wind</c:v>
                </c:pt>
              </c:strCache>
            </c:strRef>
          </c:tx>
          <c:spPr>
            <a:solidFill>
              <a:schemeClr val="accent1"/>
            </a:solidFill>
            <a:ln>
              <a:noFill/>
            </a:ln>
            <a:effectLst/>
          </c:spPr>
          <c:invertIfNegative val="0"/>
          <c:cat>
            <c:numRef>
              <c:f>Minerals!$K$45:$M$45</c:f>
              <c:numCache>
                <c:formatCode>General</c:formatCode>
                <c:ptCount val="3"/>
                <c:pt idx="0">
                  <c:v>2019</c:v>
                </c:pt>
                <c:pt idx="1">
                  <c:v>2050</c:v>
                </c:pt>
                <c:pt idx="2">
                  <c:v>2100</c:v>
                </c:pt>
              </c:numCache>
            </c:numRef>
          </c:cat>
          <c:val>
            <c:numRef>
              <c:f>Minerals!$K$46:$M$46</c:f>
              <c:numCache>
                <c:formatCode>0.0</c:formatCode>
                <c:ptCount val="3"/>
                <c:pt idx="0">
                  <c:v>0.30784477508307928</c:v>
                </c:pt>
                <c:pt idx="1">
                  <c:v>2.0680169399821762</c:v>
                </c:pt>
                <c:pt idx="2">
                  <c:v>4.7817447040045744</c:v>
                </c:pt>
              </c:numCache>
            </c:numRef>
          </c:val>
          <c:extLst>
            <c:ext xmlns:c16="http://schemas.microsoft.com/office/drawing/2014/chart" uri="{C3380CC4-5D6E-409C-BE32-E72D297353CC}">
              <c16:uniqueId val="{00000000-91D0-4089-B095-15658DF9C27D}"/>
            </c:ext>
          </c:extLst>
        </c:ser>
        <c:ser>
          <c:idx val="1"/>
          <c:order val="1"/>
          <c:tx>
            <c:strRef>
              <c:f>Minerals!$E$47</c:f>
              <c:strCache>
                <c:ptCount val="1"/>
                <c:pt idx="0">
                  <c:v>Solar</c:v>
                </c:pt>
              </c:strCache>
            </c:strRef>
          </c:tx>
          <c:spPr>
            <a:solidFill>
              <a:schemeClr val="accent2"/>
            </a:solidFill>
            <a:ln>
              <a:noFill/>
            </a:ln>
            <a:effectLst/>
          </c:spPr>
          <c:invertIfNegative val="0"/>
          <c:cat>
            <c:numRef>
              <c:f>Minerals!$K$45:$M$45</c:f>
              <c:numCache>
                <c:formatCode>General</c:formatCode>
                <c:ptCount val="3"/>
                <c:pt idx="0">
                  <c:v>2019</c:v>
                </c:pt>
                <c:pt idx="1">
                  <c:v>2050</c:v>
                </c:pt>
                <c:pt idx="2">
                  <c:v>2100</c:v>
                </c:pt>
              </c:numCache>
            </c:numRef>
          </c:cat>
          <c:val>
            <c:numRef>
              <c:f>Minerals!$K$47:$M$47</c:f>
              <c:numCache>
                <c:formatCode>0.0</c:formatCode>
                <c:ptCount val="3"/>
                <c:pt idx="0">
                  <c:v>0</c:v>
                </c:pt>
                <c:pt idx="1">
                  <c:v>0</c:v>
                </c:pt>
                <c:pt idx="2">
                  <c:v>0</c:v>
                </c:pt>
              </c:numCache>
            </c:numRef>
          </c:val>
          <c:extLst>
            <c:ext xmlns:c16="http://schemas.microsoft.com/office/drawing/2014/chart" uri="{C3380CC4-5D6E-409C-BE32-E72D297353CC}">
              <c16:uniqueId val="{00000001-91D0-4089-B095-15658DF9C27D}"/>
            </c:ext>
          </c:extLst>
        </c:ser>
        <c:ser>
          <c:idx val="2"/>
          <c:order val="2"/>
          <c:tx>
            <c:strRef>
              <c:f>Minerals!$E$48</c:f>
              <c:strCache>
                <c:ptCount val="1"/>
                <c:pt idx="0">
                  <c:v>Nuclear</c:v>
                </c:pt>
              </c:strCache>
            </c:strRef>
          </c:tx>
          <c:spPr>
            <a:solidFill>
              <a:schemeClr val="accent3"/>
            </a:solidFill>
            <a:ln>
              <a:noFill/>
            </a:ln>
            <a:effectLst/>
          </c:spPr>
          <c:invertIfNegative val="0"/>
          <c:cat>
            <c:numRef>
              <c:f>Minerals!$K$45:$M$45</c:f>
              <c:numCache>
                <c:formatCode>General</c:formatCode>
                <c:ptCount val="3"/>
                <c:pt idx="0">
                  <c:v>2019</c:v>
                </c:pt>
                <c:pt idx="1">
                  <c:v>2050</c:v>
                </c:pt>
                <c:pt idx="2">
                  <c:v>2100</c:v>
                </c:pt>
              </c:numCache>
            </c:numRef>
          </c:cat>
          <c:val>
            <c:numRef>
              <c:f>Minerals!$K$48:$M$48</c:f>
              <c:numCache>
                <c:formatCode>0.0</c:formatCode>
                <c:ptCount val="3"/>
                <c:pt idx="0">
                  <c:v>0.49970788139999994</c:v>
                </c:pt>
                <c:pt idx="1">
                  <c:v>1.4968554595196057</c:v>
                </c:pt>
                <c:pt idx="2">
                  <c:v>1.4994336666504742</c:v>
                </c:pt>
              </c:numCache>
            </c:numRef>
          </c:val>
          <c:extLst>
            <c:ext xmlns:c16="http://schemas.microsoft.com/office/drawing/2014/chart" uri="{C3380CC4-5D6E-409C-BE32-E72D297353CC}">
              <c16:uniqueId val="{00000002-91D0-4089-B095-15658DF9C27D}"/>
            </c:ext>
          </c:extLst>
        </c:ser>
        <c:ser>
          <c:idx val="3"/>
          <c:order val="3"/>
          <c:tx>
            <c:strRef>
              <c:f>Minerals!$E$49</c:f>
              <c:strCache>
                <c:ptCount val="1"/>
                <c:pt idx="0">
                  <c:v>Coal</c:v>
                </c:pt>
              </c:strCache>
            </c:strRef>
          </c:tx>
          <c:spPr>
            <a:solidFill>
              <a:schemeClr val="accent4"/>
            </a:solidFill>
            <a:ln>
              <a:noFill/>
            </a:ln>
            <a:effectLst/>
          </c:spPr>
          <c:invertIfNegative val="0"/>
          <c:cat>
            <c:numRef>
              <c:f>Minerals!$K$45:$M$45</c:f>
              <c:numCache>
                <c:formatCode>General</c:formatCode>
                <c:ptCount val="3"/>
                <c:pt idx="0">
                  <c:v>2019</c:v>
                </c:pt>
                <c:pt idx="1">
                  <c:v>2050</c:v>
                </c:pt>
                <c:pt idx="2">
                  <c:v>2100</c:v>
                </c:pt>
              </c:numCache>
            </c:numRef>
          </c:cat>
          <c:val>
            <c:numRef>
              <c:f>Minerals!$K$49:$M$49</c:f>
              <c:numCache>
                <c:formatCode>0.0</c:formatCode>
                <c:ptCount val="3"/>
                <c:pt idx="0">
                  <c:v>1.136347912</c:v>
                </c:pt>
                <c:pt idx="1">
                  <c:v>-3.7709679129305234E-18</c:v>
                </c:pt>
                <c:pt idx="2">
                  <c:v>-7.2073640458580881E-18</c:v>
                </c:pt>
              </c:numCache>
            </c:numRef>
          </c:val>
          <c:extLst>
            <c:ext xmlns:c16="http://schemas.microsoft.com/office/drawing/2014/chart" uri="{C3380CC4-5D6E-409C-BE32-E72D297353CC}">
              <c16:uniqueId val="{00000003-91D0-4089-B095-15658DF9C27D}"/>
            </c:ext>
          </c:extLst>
        </c:ser>
        <c:ser>
          <c:idx val="4"/>
          <c:order val="4"/>
          <c:tx>
            <c:strRef>
              <c:f>Minerals!$E$50</c:f>
              <c:strCache>
                <c:ptCount val="1"/>
                <c:pt idx="0">
                  <c:v>Natural gas</c:v>
                </c:pt>
              </c:strCache>
            </c:strRef>
          </c:tx>
          <c:spPr>
            <a:solidFill>
              <a:schemeClr val="accent5"/>
            </a:solidFill>
            <a:ln>
              <a:noFill/>
            </a:ln>
            <a:effectLst/>
          </c:spPr>
          <c:invertIfNegative val="0"/>
          <c:cat>
            <c:numRef>
              <c:f>Minerals!$K$45:$M$45</c:f>
              <c:numCache>
                <c:formatCode>General</c:formatCode>
                <c:ptCount val="3"/>
                <c:pt idx="0">
                  <c:v>2019</c:v>
                </c:pt>
                <c:pt idx="1">
                  <c:v>2050</c:v>
                </c:pt>
                <c:pt idx="2">
                  <c:v>2100</c:v>
                </c:pt>
              </c:numCache>
            </c:numRef>
          </c:cat>
          <c:val>
            <c:numRef>
              <c:f>Minerals!$K$50:$M$50</c:f>
              <c:numCache>
                <c:formatCode>0.0</c:formatCode>
                <c:ptCount val="3"/>
                <c:pt idx="0">
                  <c:v>0</c:v>
                </c:pt>
                <c:pt idx="1">
                  <c:v>0</c:v>
                </c:pt>
                <c:pt idx="2">
                  <c:v>0</c:v>
                </c:pt>
              </c:numCache>
            </c:numRef>
          </c:val>
          <c:extLst>
            <c:ext xmlns:c16="http://schemas.microsoft.com/office/drawing/2014/chart" uri="{C3380CC4-5D6E-409C-BE32-E72D297353CC}">
              <c16:uniqueId val="{00000004-91D0-4089-B095-15658DF9C27D}"/>
            </c:ext>
          </c:extLst>
        </c:ser>
        <c:dLbls>
          <c:showLegendKey val="0"/>
          <c:showVal val="0"/>
          <c:showCatName val="0"/>
          <c:showSerName val="0"/>
          <c:showPercent val="0"/>
          <c:showBubbleSize val="0"/>
        </c:dLbls>
        <c:gapWidth val="150"/>
        <c:overlap val="100"/>
        <c:axId val="861312656"/>
        <c:axId val="861311408"/>
      </c:barChart>
      <c:catAx>
        <c:axId val="86131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1408"/>
        <c:crosses val="autoZero"/>
        <c:auto val="1"/>
        <c:lblAlgn val="ctr"/>
        <c:lblOffset val="100"/>
        <c:noMultiLvlLbl val="0"/>
      </c:catAx>
      <c:valAx>
        <c:axId val="861311408"/>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2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r>
              <a:rPr lang="en-US" b="1"/>
              <a:t>Chromium demand, Million tonnes</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4196759927642422E-2"/>
          <c:y val="0.22442153173565432"/>
          <c:w val="0.89528714563585809"/>
          <c:h val="0.54522842284927187"/>
        </c:manualLayout>
      </c:layout>
      <c:barChart>
        <c:barDir val="col"/>
        <c:grouping val="stacked"/>
        <c:varyColors val="0"/>
        <c:ser>
          <c:idx val="0"/>
          <c:order val="0"/>
          <c:tx>
            <c:strRef>
              <c:f>Minerals!$E$46</c:f>
              <c:strCache>
                <c:ptCount val="1"/>
                <c:pt idx="0">
                  <c:v>Wind</c:v>
                </c:pt>
              </c:strCache>
            </c:strRef>
          </c:tx>
          <c:spPr>
            <a:solidFill>
              <a:schemeClr val="accent1"/>
            </a:solidFill>
            <a:ln>
              <a:noFill/>
            </a:ln>
            <a:effectLst/>
          </c:spPr>
          <c:invertIfNegative val="0"/>
          <c:cat>
            <c:numRef>
              <c:f>Minerals!$P$45:$R$45</c:f>
              <c:numCache>
                <c:formatCode>General</c:formatCode>
                <c:ptCount val="3"/>
                <c:pt idx="0">
                  <c:v>2019</c:v>
                </c:pt>
                <c:pt idx="1">
                  <c:v>2050</c:v>
                </c:pt>
                <c:pt idx="2">
                  <c:v>2100</c:v>
                </c:pt>
              </c:numCache>
            </c:numRef>
          </c:cat>
          <c:val>
            <c:numRef>
              <c:f>Minerals!$P$46:$R$46</c:f>
              <c:numCache>
                <c:formatCode>0.0</c:formatCode>
                <c:ptCount val="3"/>
                <c:pt idx="0">
                  <c:v>0.37809683727755183</c:v>
                </c:pt>
                <c:pt idx="1">
                  <c:v>2.5399510653791157</c:v>
                </c:pt>
                <c:pt idx="2">
                  <c:v>5.8729681176654394</c:v>
                </c:pt>
              </c:numCache>
            </c:numRef>
          </c:val>
          <c:extLst>
            <c:ext xmlns:c16="http://schemas.microsoft.com/office/drawing/2014/chart" uri="{C3380CC4-5D6E-409C-BE32-E72D297353CC}">
              <c16:uniqueId val="{00000000-7730-4496-B98E-8B0EBD89AE6E}"/>
            </c:ext>
          </c:extLst>
        </c:ser>
        <c:ser>
          <c:idx val="1"/>
          <c:order val="1"/>
          <c:tx>
            <c:strRef>
              <c:f>Minerals!$E$47</c:f>
              <c:strCache>
                <c:ptCount val="1"/>
                <c:pt idx="0">
                  <c:v>Solar</c:v>
                </c:pt>
              </c:strCache>
            </c:strRef>
          </c:tx>
          <c:spPr>
            <a:solidFill>
              <a:schemeClr val="accent2"/>
            </a:solidFill>
            <a:ln>
              <a:noFill/>
            </a:ln>
            <a:effectLst/>
          </c:spPr>
          <c:invertIfNegative val="0"/>
          <c:cat>
            <c:numRef>
              <c:f>Minerals!$P$45:$R$45</c:f>
              <c:numCache>
                <c:formatCode>General</c:formatCode>
                <c:ptCount val="3"/>
                <c:pt idx="0">
                  <c:v>2019</c:v>
                </c:pt>
                <c:pt idx="1">
                  <c:v>2050</c:v>
                </c:pt>
                <c:pt idx="2">
                  <c:v>2100</c:v>
                </c:pt>
              </c:numCache>
            </c:numRef>
          </c:cat>
          <c:val>
            <c:numRef>
              <c:f>Minerals!$P$47:$R$47</c:f>
              <c:numCache>
                <c:formatCode>0.0</c:formatCode>
                <c:ptCount val="3"/>
                <c:pt idx="0">
                  <c:v>0</c:v>
                </c:pt>
                <c:pt idx="1">
                  <c:v>0</c:v>
                </c:pt>
                <c:pt idx="2">
                  <c:v>0</c:v>
                </c:pt>
              </c:numCache>
            </c:numRef>
          </c:val>
          <c:extLst>
            <c:ext xmlns:c16="http://schemas.microsoft.com/office/drawing/2014/chart" uri="{C3380CC4-5D6E-409C-BE32-E72D297353CC}">
              <c16:uniqueId val="{00000001-7730-4496-B98E-8B0EBD89AE6E}"/>
            </c:ext>
          </c:extLst>
        </c:ser>
        <c:ser>
          <c:idx val="2"/>
          <c:order val="2"/>
          <c:tx>
            <c:strRef>
              <c:f>Minerals!$E$48</c:f>
              <c:strCache>
                <c:ptCount val="1"/>
                <c:pt idx="0">
                  <c:v>Nuclear</c:v>
                </c:pt>
              </c:strCache>
            </c:strRef>
          </c:tx>
          <c:spPr>
            <a:solidFill>
              <a:schemeClr val="accent3"/>
            </a:solidFill>
            <a:ln>
              <a:noFill/>
            </a:ln>
            <a:effectLst/>
          </c:spPr>
          <c:invertIfNegative val="0"/>
          <c:cat>
            <c:numRef>
              <c:f>Minerals!$P$45:$R$45</c:f>
              <c:numCache>
                <c:formatCode>General</c:formatCode>
                <c:ptCount val="3"/>
                <c:pt idx="0">
                  <c:v>2019</c:v>
                </c:pt>
                <c:pt idx="1">
                  <c:v>2050</c:v>
                </c:pt>
                <c:pt idx="2">
                  <c:v>2100</c:v>
                </c:pt>
              </c:numCache>
            </c:numRef>
          </c:cat>
          <c:val>
            <c:numRef>
              <c:f>Minerals!$P$48:$R$48</c:f>
              <c:numCache>
                <c:formatCode>0.0</c:formatCode>
                <c:ptCount val="3"/>
                <c:pt idx="0">
                  <c:v>0.84350258999999983</c:v>
                </c:pt>
                <c:pt idx="1">
                  <c:v>2.5266790938399386</c:v>
                </c:pt>
                <c:pt idx="2">
                  <c:v>2.5310310852200852</c:v>
                </c:pt>
              </c:numCache>
            </c:numRef>
          </c:val>
          <c:extLst>
            <c:ext xmlns:c16="http://schemas.microsoft.com/office/drawing/2014/chart" uri="{C3380CC4-5D6E-409C-BE32-E72D297353CC}">
              <c16:uniqueId val="{00000002-7730-4496-B98E-8B0EBD89AE6E}"/>
            </c:ext>
          </c:extLst>
        </c:ser>
        <c:ser>
          <c:idx val="3"/>
          <c:order val="3"/>
          <c:tx>
            <c:strRef>
              <c:f>Minerals!$E$49</c:f>
              <c:strCache>
                <c:ptCount val="1"/>
                <c:pt idx="0">
                  <c:v>Coal</c:v>
                </c:pt>
              </c:strCache>
            </c:strRef>
          </c:tx>
          <c:spPr>
            <a:solidFill>
              <a:schemeClr val="accent4"/>
            </a:solidFill>
            <a:ln>
              <a:noFill/>
            </a:ln>
            <a:effectLst/>
          </c:spPr>
          <c:invertIfNegative val="0"/>
          <c:cat>
            <c:numRef>
              <c:f>Minerals!$P$45:$R$45</c:f>
              <c:numCache>
                <c:formatCode>General</c:formatCode>
                <c:ptCount val="3"/>
                <c:pt idx="0">
                  <c:v>2019</c:v>
                </c:pt>
                <c:pt idx="1">
                  <c:v>2050</c:v>
                </c:pt>
                <c:pt idx="2">
                  <c:v>2100</c:v>
                </c:pt>
              </c:numCache>
            </c:numRef>
          </c:cat>
          <c:val>
            <c:numRef>
              <c:f>Minerals!$P$49:$R$49</c:f>
              <c:numCache>
                <c:formatCode>0.0</c:formatCode>
                <c:ptCount val="3"/>
                <c:pt idx="0">
                  <c:v>0.48464214000000005</c:v>
                </c:pt>
                <c:pt idx="1">
                  <c:v>-1.6082838186215476E-18</c:v>
                </c:pt>
                <c:pt idx="2">
                  <c:v>-3.0738757893222781E-18</c:v>
                </c:pt>
              </c:numCache>
            </c:numRef>
          </c:val>
          <c:extLst>
            <c:ext xmlns:c16="http://schemas.microsoft.com/office/drawing/2014/chart" uri="{C3380CC4-5D6E-409C-BE32-E72D297353CC}">
              <c16:uniqueId val="{00000003-7730-4496-B98E-8B0EBD89AE6E}"/>
            </c:ext>
          </c:extLst>
        </c:ser>
        <c:ser>
          <c:idx val="4"/>
          <c:order val="4"/>
          <c:tx>
            <c:strRef>
              <c:f>Minerals!$E$50</c:f>
              <c:strCache>
                <c:ptCount val="1"/>
                <c:pt idx="0">
                  <c:v>Natural gas</c:v>
                </c:pt>
              </c:strCache>
            </c:strRef>
          </c:tx>
          <c:spPr>
            <a:solidFill>
              <a:schemeClr val="accent5"/>
            </a:solidFill>
            <a:ln>
              <a:noFill/>
            </a:ln>
            <a:effectLst/>
          </c:spPr>
          <c:invertIfNegative val="0"/>
          <c:cat>
            <c:numRef>
              <c:f>Minerals!$P$45:$R$45</c:f>
              <c:numCache>
                <c:formatCode>General</c:formatCode>
                <c:ptCount val="3"/>
                <c:pt idx="0">
                  <c:v>2019</c:v>
                </c:pt>
                <c:pt idx="1">
                  <c:v>2050</c:v>
                </c:pt>
                <c:pt idx="2">
                  <c:v>2100</c:v>
                </c:pt>
              </c:numCache>
            </c:numRef>
          </c:cat>
          <c:val>
            <c:numRef>
              <c:f>Minerals!$P$50:$R$50</c:f>
              <c:numCache>
                <c:formatCode>0.0</c:formatCode>
                <c:ptCount val="3"/>
                <c:pt idx="0">
                  <c:v>8.6163963899999987E-2</c:v>
                </c:pt>
                <c:pt idx="1">
                  <c:v>1.2438679863404332E-2</c:v>
                </c:pt>
                <c:pt idx="2">
                  <c:v>1.5476449869089715E-2</c:v>
                </c:pt>
              </c:numCache>
            </c:numRef>
          </c:val>
          <c:extLst>
            <c:ext xmlns:c16="http://schemas.microsoft.com/office/drawing/2014/chart" uri="{C3380CC4-5D6E-409C-BE32-E72D297353CC}">
              <c16:uniqueId val="{00000004-7730-4496-B98E-8B0EBD89AE6E}"/>
            </c:ext>
          </c:extLst>
        </c:ser>
        <c:dLbls>
          <c:showLegendKey val="0"/>
          <c:showVal val="0"/>
          <c:showCatName val="0"/>
          <c:showSerName val="0"/>
          <c:showPercent val="0"/>
          <c:showBubbleSize val="0"/>
        </c:dLbls>
        <c:gapWidth val="150"/>
        <c:overlap val="100"/>
        <c:axId val="861312656"/>
        <c:axId val="861311408"/>
      </c:barChart>
      <c:catAx>
        <c:axId val="86131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1408"/>
        <c:crosses val="autoZero"/>
        <c:auto val="1"/>
        <c:lblAlgn val="ctr"/>
        <c:lblOffset val="100"/>
        <c:noMultiLvlLbl val="0"/>
      </c:catAx>
      <c:valAx>
        <c:axId val="861311408"/>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2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r>
              <a:rPr lang="en-US" b="1"/>
              <a:t>Zink demand, Million tonnes</a:t>
            </a:r>
          </a:p>
        </c:rich>
      </c:tx>
      <c:layout>
        <c:manualLayout>
          <c:xMode val="edge"/>
          <c:yMode val="edge"/>
          <c:x val="0.25687990765914065"/>
          <c:y val="1.9077891877925527E-2"/>
        </c:manualLayout>
      </c:layout>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Minerals!$E$46</c:f>
              <c:strCache>
                <c:ptCount val="1"/>
                <c:pt idx="0">
                  <c:v>Wind</c:v>
                </c:pt>
              </c:strCache>
            </c:strRef>
          </c:tx>
          <c:spPr>
            <a:solidFill>
              <a:schemeClr val="accent1"/>
            </a:solidFill>
            <a:ln>
              <a:noFill/>
            </a:ln>
            <a:effectLst/>
          </c:spPr>
          <c:invertIfNegative val="0"/>
          <c:cat>
            <c:numRef>
              <c:f>Minerals!$U$45:$W$45</c:f>
              <c:numCache>
                <c:formatCode>General</c:formatCode>
                <c:ptCount val="3"/>
                <c:pt idx="0">
                  <c:v>2019</c:v>
                </c:pt>
                <c:pt idx="1">
                  <c:v>2050</c:v>
                </c:pt>
                <c:pt idx="2">
                  <c:v>2100</c:v>
                </c:pt>
              </c:numCache>
            </c:numRef>
          </c:cat>
          <c:val>
            <c:numRef>
              <c:f>Minerals!$U$46:$W$46</c:f>
              <c:numCache>
                <c:formatCode>0.0</c:formatCode>
                <c:ptCount val="3"/>
                <c:pt idx="0">
                  <c:v>4.3733598423270985</c:v>
                </c:pt>
                <c:pt idx="1">
                  <c:v>29.379034405016061</c:v>
                </c:pt>
                <c:pt idx="2">
                  <c:v>67.931282118107077</c:v>
                </c:pt>
              </c:numCache>
            </c:numRef>
          </c:val>
          <c:extLst>
            <c:ext xmlns:c16="http://schemas.microsoft.com/office/drawing/2014/chart" uri="{C3380CC4-5D6E-409C-BE32-E72D297353CC}">
              <c16:uniqueId val="{00000000-3CE7-4476-88E8-718406ABE343}"/>
            </c:ext>
          </c:extLst>
        </c:ser>
        <c:ser>
          <c:idx val="1"/>
          <c:order val="1"/>
          <c:tx>
            <c:strRef>
              <c:f>Minerals!$E$47</c:f>
              <c:strCache>
                <c:ptCount val="1"/>
                <c:pt idx="0">
                  <c:v>Solar</c:v>
                </c:pt>
              </c:strCache>
            </c:strRef>
          </c:tx>
          <c:spPr>
            <a:solidFill>
              <a:schemeClr val="accent2"/>
            </a:solidFill>
            <a:ln>
              <a:noFill/>
            </a:ln>
            <a:effectLst/>
          </c:spPr>
          <c:invertIfNegative val="0"/>
          <c:cat>
            <c:numRef>
              <c:f>Minerals!$U$45:$W$45</c:f>
              <c:numCache>
                <c:formatCode>General</c:formatCode>
                <c:ptCount val="3"/>
                <c:pt idx="0">
                  <c:v>2019</c:v>
                </c:pt>
                <c:pt idx="1">
                  <c:v>2050</c:v>
                </c:pt>
                <c:pt idx="2">
                  <c:v>2100</c:v>
                </c:pt>
              </c:numCache>
            </c:numRef>
          </c:cat>
          <c:val>
            <c:numRef>
              <c:f>Minerals!$U$47:$W$47</c:f>
              <c:numCache>
                <c:formatCode>0.0</c:formatCode>
                <c:ptCount val="3"/>
                <c:pt idx="0">
                  <c:v>4.5651299999999988E-3</c:v>
                </c:pt>
                <c:pt idx="1">
                  <c:v>0.25037744046111421</c:v>
                </c:pt>
                <c:pt idx="2">
                  <c:v>0.65504468480514966</c:v>
                </c:pt>
              </c:numCache>
            </c:numRef>
          </c:val>
          <c:extLst>
            <c:ext xmlns:c16="http://schemas.microsoft.com/office/drawing/2014/chart" uri="{C3380CC4-5D6E-409C-BE32-E72D297353CC}">
              <c16:uniqueId val="{00000001-3CE7-4476-88E8-718406ABE343}"/>
            </c:ext>
          </c:extLst>
        </c:ser>
        <c:ser>
          <c:idx val="2"/>
          <c:order val="2"/>
          <c:tx>
            <c:strRef>
              <c:f>Minerals!$E$48</c:f>
              <c:strCache>
                <c:ptCount val="1"/>
                <c:pt idx="0">
                  <c:v>Nuclear</c:v>
                </c:pt>
              </c:strCache>
            </c:strRef>
          </c:tx>
          <c:spPr>
            <a:solidFill>
              <a:schemeClr val="accent3"/>
            </a:solidFill>
            <a:ln>
              <a:noFill/>
            </a:ln>
            <a:effectLst/>
          </c:spPr>
          <c:invertIfNegative val="0"/>
          <c:cat>
            <c:numRef>
              <c:f>Minerals!$U$45:$W$45</c:f>
              <c:numCache>
                <c:formatCode>General</c:formatCode>
                <c:ptCount val="3"/>
                <c:pt idx="0">
                  <c:v>2019</c:v>
                </c:pt>
                <c:pt idx="1">
                  <c:v>2050</c:v>
                </c:pt>
                <c:pt idx="2">
                  <c:v>2100</c:v>
                </c:pt>
              </c:numCache>
            </c:numRef>
          </c:cat>
          <c:val>
            <c:numRef>
              <c:f>Minerals!$U$48:$W$48</c:f>
              <c:numCache>
                <c:formatCode>0.0</c:formatCode>
                <c:ptCount val="3"/>
                <c:pt idx="0">
                  <c:v>0</c:v>
                </c:pt>
                <c:pt idx="1">
                  <c:v>0</c:v>
                </c:pt>
                <c:pt idx="2">
                  <c:v>0</c:v>
                </c:pt>
              </c:numCache>
            </c:numRef>
          </c:val>
          <c:extLst>
            <c:ext xmlns:c16="http://schemas.microsoft.com/office/drawing/2014/chart" uri="{C3380CC4-5D6E-409C-BE32-E72D297353CC}">
              <c16:uniqueId val="{00000002-3CE7-4476-88E8-718406ABE343}"/>
            </c:ext>
          </c:extLst>
        </c:ser>
        <c:ser>
          <c:idx val="3"/>
          <c:order val="3"/>
          <c:tx>
            <c:strRef>
              <c:f>Minerals!$E$49</c:f>
              <c:strCache>
                <c:ptCount val="1"/>
                <c:pt idx="0">
                  <c:v>Coal</c:v>
                </c:pt>
              </c:strCache>
            </c:strRef>
          </c:tx>
          <c:spPr>
            <a:solidFill>
              <a:schemeClr val="accent4"/>
            </a:solidFill>
            <a:ln>
              <a:noFill/>
            </a:ln>
            <a:effectLst/>
          </c:spPr>
          <c:invertIfNegative val="0"/>
          <c:cat>
            <c:numRef>
              <c:f>Minerals!$U$45:$W$45</c:f>
              <c:numCache>
                <c:formatCode>General</c:formatCode>
                <c:ptCount val="3"/>
                <c:pt idx="0">
                  <c:v>2019</c:v>
                </c:pt>
                <c:pt idx="1">
                  <c:v>2050</c:v>
                </c:pt>
                <c:pt idx="2">
                  <c:v>2100</c:v>
                </c:pt>
              </c:numCache>
            </c:numRef>
          </c:cat>
          <c:val>
            <c:numRef>
              <c:f>Minerals!$U$49:$W$49</c:f>
              <c:numCache>
                <c:formatCode>0.0</c:formatCode>
                <c:ptCount val="3"/>
                <c:pt idx="0">
                  <c:v>0</c:v>
                </c:pt>
                <c:pt idx="1">
                  <c:v>0</c:v>
                </c:pt>
                <c:pt idx="2">
                  <c:v>0</c:v>
                </c:pt>
              </c:numCache>
            </c:numRef>
          </c:val>
          <c:extLst>
            <c:ext xmlns:c16="http://schemas.microsoft.com/office/drawing/2014/chart" uri="{C3380CC4-5D6E-409C-BE32-E72D297353CC}">
              <c16:uniqueId val="{00000003-3CE7-4476-88E8-718406ABE343}"/>
            </c:ext>
          </c:extLst>
        </c:ser>
        <c:ser>
          <c:idx val="4"/>
          <c:order val="4"/>
          <c:tx>
            <c:strRef>
              <c:f>Minerals!$E$50</c:f>
              <c:strCache>
                <c:ptCount val="1"/>
                <c:pt idx="0">
                  <c:v>Natural gas</c:v>
                </c:pt>
              </c:strCache>
            </c:strRef>
          </c:tx>
          <c:spPr>
            <a:solidFill>
              <a:schemeClr val="accent5"/>
            </a:solidFill>
            <a:ln>
              <a:noFill/>
            </a:ln>
            <a:effectLst/>
          </c:spPr>
          <c:invertIfNegative val="0"/>
          <c:cat>
            <c:numRef>
              <c:f>Minerals!$U$45:$W$45</c:f>
              <c:numCache>
                <c:formatCode>General</c:formatCode>
                <c:ptCount val="3"/>
                <c:pt idx="0">
                  <c:v>2019</c:v>
                </c:pt>
                <c:pt idx="1">
                  <c:v>2050</c:v>
                </c:pt>
                <c:pt idx="2">
                  <c:v>2100</c:v>
                </c:pt>
              </c:numCache>
            </c:numRef>
          </c:cat>
          <c:val>
            <c:numRef>
              <c:f>Minerals!$U$50:$W$50</c:f>
              <c:numCache>
                <c:formatCode>0.0</c:formatCode>
                <c:ptCount val="3"/>
                <c:pt idx="0">
                  <c:v>0</c:v>
                </c:pt>
                <c:pt idx="1">
                  <c:v>0</c:v>
                </c:pt>
                <c:pt idx="2">
                  <c:v>0</c:v>
                </c:pt>
              </c:numCache>
            </c:numRef>
          </c:val>
          <c:extLst>
            <c:ext xmlns:c16="http://schemas.microsoft.com/office/drawing/2014/chart" uri="{C3380CC4-5D6E-409C-BE32-E72D297353CC}">
              <c16:uniqueId val="{00000004-3CE7-4476-88E8-718406ABE343}"/>
            </c:ext>
          </c:extLst>
        </c:ser>
        <c:dLbls>
          <c:showLegendKey val="0"/>
          <c:showVal val="0"/>
          <c:showCatName val="0"/>
          <c:showSerName val="0"/>
          <c:showPercent val="0"/>
          <c:showBubbleSize val="0"/>
        </c:dLbls>
        <c:gapWidth val="150"/>
        <c:overlap val="100"/>
        <c:axId val="861312656"/>
        <c:axId val="861311408"/>
      </c:barChart>
      <c:catAx>
        <c:axId val="86131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1408"/>
        <c:crosses val="autoZero"/>
        <c:auto val="1"/>
        <c:lblAlgn val="ctr"/>
        <c:lblOffset val="100"/>
        <c:noMultiLvlLbl val="0"/>
      </c:catAx>
      <c:valAx>
        <c:axId val="861311408"/>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2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Global primary vs</a:t>
            </a:r>
            <a:r>
              <a:rPr lang="en-US" baseline="0"/>
              <a:t> secondary output values in 2017</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566492253303676"/>
          <c:y val="0.12329083721232147"/>
          <c:w val="0.76664932493676907"/>
          <c:h val="0.68704130049228074"/>
        </c:manualLayout>
      </c:layout>
      <c:barChart>
        <c:barDir val="col"/>
        <c:grouping val="stacked"/>
        <c:varyColors val="0"/>
        <c:ser>
          <c:idx val="0"/>
          <c:order val="0"/>
          <c:tx>
            <c:strRef>
              <c:f>Prim_scnd_shares!$L$43</c:f>
              <c:strCache>
                <c:ptCount val="1"/>
                <c:pt idx="0">
                  <c:v>Primary</c:v>
                </c:pt>
              </c:strCache>
            </c:strRef>
          </c:tx>
          <c:spPr>
            <a:solidFill>
              <a:schemeClr val="accent1"/>
            </a:solidFill>
            <a:ln>
              <a:noFill/>
            </a:ln>
            <a:effectLst/>
          </c:spPr>
          <c:invertIfNegative val="0"/>
          <c:cat>
            <c:strRef>
              <c:f>Prim_scnd_shares!$K$44:$K$48</c:f>
              <c:strCache>
                <c:ptCount val="5"/>
                <c:pt idx="0">
                  <c:v>Plastic</c:v>
                </c:pt>
                <c:pt idx="1">
                  <c:v>Iron and steel</c:v>
                </c:pt>
                <c:pt idx="2">
                  <c:v>Aluminum</c:v>
                </c:pt>
                <c:pt idx="3">
                  <c:v>Copper</c:v>
                </c:pt>
                <c:pt idx="4">
                  <c:v>Other non-ferrous metals</c:v>
                </c:pt>
              </c:strCache>
            </c:strRef>
          </c:cat>
          <c:val>
            <c:numRef>
              <c:f>Prim_scnd_shares!$L$44:$L$48</c:f>
              <c:numCache>
                <c:formatCode>0.0</c:formatCode>
                <c:ptCount val="5"/>
                <c:pt idx="0">
                  <c:v>1005.261542</c:v>
                </c:pt>
                <c:pt idx="1">
                  <c:v>1149.0464059999999</c:v>
                </c:pt>
                <c:pt idx="2">
                  <c:v>316.60292499999997</c:v>
                </c:pt>
                <c:pt idx="3">
                  <c:v>425.11056600000001</c:v>
                </c:pt>
                <c:pt idx="4">
                  <c:v>297.38861700000001</c:v>
                </c:pt>
              </c:numCache>
            </c:numRef>
          </c:val>
          <c:extLst>
            <c:ext xmlns:c16="http://schemas.microsoft.com/office/drawing/2014/chart" uri="{C3380CC4-5D6E-409C-BE32-E72D297353CC}">
              <c16:uniqueId val="{00000000-FF53-454F-A008-297AB786A01B}"/>
            </c:ext>
          </c:extLst>
        </c:ser>
        <c:ser>
          <c:idx val="1"/>
          <c:order val="1"/>
          <c:tx>
            <c:strRef>
              <c:f>Prim_scnd_shares!$M$43</c:f>
              <c:strCache>
                <c:ptCount val="1"/>
                <c:pt idx="0">
                  <c:v>Secondary</c:v>
                </c:pt>
              </c:strCache>
            </c:strRef>
          </c:tx>
          <c:spPr>
            <a:solidFill>
              <a:schemeClr val="accent2"/>
            </a:solidFill>
            <a:ln>
              <a:noFill/>
            </a:ln>
            <a:effectLst/>
          </c:spPr>
          <c:invertIfNegative val="0"/>
          <c:cat>
            <c:strRef>
              <c:f>Prim_scnd_shares!$K$44:$K$48</c:f>
              <c:strCache>
                <c:ptCount val="5"/>
                <c:pt idx="0">
                  <c:v>Plastic</c:v>
                </c:pt>
                <c:pt idx="1">
                  <c:v>Iron and steel</c:v>
                </c:pt>
                <c:pt idx="2">
                  <c:v>Aluminum</c:v>
                </c:pt>
                <c:pt idx="3">
                  <c:v>Copper</c:v>
                </c:pt>
                <c:pt idx="4">
                  <c:v>Other non-ferrous metals</c:v>
                </c:pt>
              </c:strCache>
            </c:strRef>
          </c:cat>
          <c:val>
            <c:numRef>
              <c:f>Prim_scnd_shares!$M$44:$M$48</c:f>
              <c:numCache>
                <c:formatCode>0.0</c:formatCode>
                <c:ptCount val="5"/>
                <c:pt idx="0">
                  <c:v>229.41496599999999</c:v>
                </c:pt>
                <c:pt idx="1">
                  <c:v>803.72510699999998</c:v>
                </c:pt>
                <c:pt idx="2">
                  <c:v>201.46973600000001</c:v>
                </c:pt>
                <c:pt idx="3">
                  <c:v>136.26521</c:v>
                </c:pt>
                <c:pt idx="4">
                  <c:v>123.596981</c:v>
                </c:pt>
              </c:numCache>
            </c:numRef>
          </c:val>
          <c:extLst>
            <c:ext xmlns:c16="http://schemas.microsoft.com/office/drawing/2014/chart" uri="{C3380CC4-5D6E-409C-BE32-E72D297353CC}">
              <c16:uniqueId val="{00000001-FF53-454F-A008-297AB786A01B}"/>
            </c:ext>
          </c:extLst>
        </c:ser>
        <c:dLbls>
          <c:showLegendKey val="0"/>
          <c:showVal val="0"/>
          <c:showCatName val="0"/>
          <c:showSerName val="0"/>
          <c:showPercent val="0"/>
          <c:showBubbleSize val="0"/>
        </c:dLbls>
        <c:gapWidth val="150"/>
        <c:overlap val="100"/>
        <c:axId val="1518391808"/>
        <c:axId val="1518397216"/>
      </c:barChart>
      <c:scatterChart>
        <c:scatterStyle val="lineMarker"/>
        <c:varyColors val="0"/>
        <c:ser>
          <c:idx val="2"/>
          <c:order val="2"/>
          <c:tx>
            <c:strRef>
              <c:f>Prim_scnd_shares!$N$43</c:f>
              <c:strCache>
                <c:ptCount val="1"/>
                <c:pt idx="0">
                  <c:v>Share of secondary production, %</c:v>
                </c:pt>
              </c:strCache>
            </c:strRef>
          </c:tx>
          <c:spPr>
            <a:ln w="25400" cap="rnd">
              <a:noFill/>
              <a:round/>
            </a:ln>
            <a:effectLst/>
          </c:spPr>
          <c:marker>
            <c:symbol val="diamond"/>
            <c:size val="7"/>
            <c:spPr>
              <a:solidFill>
                <a:srgbClr val="FF0000"/>
              </a:solidFill>
              <a:ln w="9525">
                <a:solidFill>
                  <a:srgbClr val="FF00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Prim_scnd_shares!$K$44:$K$48</c:f>
              <c:strCache>
                <c:ptCount val="5"/>
                <c:pt idx="0">
                  <c:v>Plastic</c:v>
                </c:pt>
                <c:pt idx="1">
                  <c:v>Iron and steel</c:v>
                </c:pt>
                <c:pt idx="2">
                  <c:v>Aluminum</c:v>
                </c:pt>
                <c:pt idx="3">
                  <c:v>Copper</c:v>
                </c:pt>
                <c:pt idx="4">
                  <c:v>Other non-ferrous metals</c:v>
                </c:pt>
              </c:strCache>
            </c:strRef>
          </c:xVal>
          <c:yVal>
            <c:numRef>
              <c:f>Prim_scnd_shares!$N$44:$N$48</c:f>
              <c:numCache>
                <c:formatCode>0.0%</c:formatCode>
                <c:ptCount val="5"/>
                <c:pt idx="0">
                  <c:v>0.18580977649896291</c:v>
                </c:pt>
                <c:pt idx="1">
                  <c:v>0.41158174504771161</c:v>
                </c:pt>
                <c:pt idx="2">
                  <c:v>0.38888316478834623</c:v>
                </c:pt>
                <c:pt idx="3">
                  <c:v>0.24273439614893536</c:v>
                </c:pt>
                <c:pt idx="4">
                  <c:v>0.29358957072921055</c:v>
                </c:pt>
              </c:numCache>
            </c:numRef>
          </c:yVal>
          <c:smooth val="0"/>
          <c:extLst>
            <c:ext xmlns:c16="http://schemas.microsoft.com/office/drawing/2014/chart" uri="{C3380CC4-5D6E-409C-BE32-E72D297353CC}">
              <c16:uniqueId val="{00000002-FF53-454F-A008-297AB786A01B}"/>
            </c:ext>
          </c:extLst>
        </c:ser>
        <c:dLbls>
          <c:showLegendKey val="0"/>
          <c:showVal val="0"/>
          <c:showCatName val="0"/>
          <c:showSerName val="0"/>
          <c:showPercent val="0"/>
          <c:showBubbleSize val="0"/>
        </c:dLbls>
        <c:axId val="1528664304"/>
        <c:axId val="1528665136"/>
      </c:scatterChart>
      <c:catAx>
        <c:axId val="1518391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18397216"/>
        <c:crosses val="autoZero"/>
        <c:auto val="1"/>
        <c:lblAlgn val="ctr"/>
        <c:lblOffset val="100"/>
        <c:noMultiLvlLbl val="0"/>
      </c:catAx>
      <c:valAx>
        <c:axId val="1518397216"/>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Value of output, bn USD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18391808"/>
        <c:crosses val="autoZero"/>
        <c:crossBetween val="between"/>
      </c:valAx>
      <c:valAx>
        <c:axId val="1528665136"/>
        <c:scaling>
          <c:orientation val="minMax"/>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Share of secondary output,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28664304"/>
        <c:crosses val="max"/>
        <c:crossBetween val="midCat"/>
      </c:valAx>
      <c:valAx>
        <c:axId val="1528664304"/>
        <c:scaling>
          <c:orientation val="minMax"/>
        </c:scaling>
        <c:delete val="1"/>
        <c:axPos val="b"/>
        <c:numFmt formatCode="General" sourceLinked="1"/>
        <c:majorTickMark val="out"/>
        <c:minorTickMark val="none"/>
        <c:tickLblPos val="nextTo"/>
        <c:crossAx val="1528665136"/>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Steel material</a:t>
            </a:r>
            <a:r>
              <a:rPr lang="en-US" baseline="0"/>
              <a:t> intensity</a:t>
            </a:r>
            <a:r>
              <a:rPr lang="en-US"/>
              <a:t>, kg/Kw</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Sheet1!$D$3</c:f>
              <c:strCache>
                <c:ptCount val="1"/>
                <c:pt idx="0">
                  <c:v>Steel, kg/Kw</c:v>
                </c:pt>
              </c:strCache>
            </c:strRef>
          </c:tx>
          <c:spPr>
            <a:solidFill>
              <a:schemeClr val="accent1"/>
            </a:solidFill>
            <a:ln>
              <a:noFill/>
            </a:ln>
            <a:effectLst/>
          </c:spPr>
          <c:invertIfNegative val="0"/>
          <c:cat>
            <c:strRef>
              <c:f>Sheet1!$C$4:$C$9</c:f>
              <c:strCache>
                <c:ptCount val="6"/>
                <c:pt idx="0">
                  <c:v>Solar PV (c-Si)</c:v>
                </c:pt>
                <c:pt idx="1">
                  <c:v>Wind, mineral (DD-EESG)</c:v>
                </c:pt>
                <c:pt idx="2">
                  <c:v>Wind, offshore, mineral (DD-EESG)</c:v>
                </c:pt>
                <c:pt idx="3">
                  <c:v>Concentrated solar power</c:v>
                </c:pt>
                <c:pt idx="4">
                  <c:v>coal (conv pul)</c:v>
                </c:pt>
                <c:pt idx="5">
                  <c:v>gas (CC)</c:v>
                </c:pt>
              </c:strCache>
            </c:strRef>
          </c:cat>
          <c:val>
            <c:numRef>
              <c:f>Sheet1!$D$4:$D$9</c:f>
              <c:numCache>
                <c:formatCode>0.000</c:formatCode>
                <c:ptCount val="6"/>
                <c:pt idx="0">
                  <c:v>78</c:v>
                </c:pt>
                <c:pt idx="1">
                  <c:v>152.1</c:v>
                </c:pt>
                <c:pt idx="2">
                  <c:v>422.76</c:v>
                </c:pt>
                <c:pt idx="3">
                  <c:v>576</c:v>
                </c:pt>
                <c:pt idx="4">
                  <c:v>84.6</c:v>
                </c:pt>
                <c:pt idx="5">
                  <c:v>29</c:v>
                </c:pt>
              </c:numCache>
            </c:numRef>
          </c:val>
          <c:extLst>
            <c:ext xmlns:c16="http://schemas.microsoft.com/office/drawing/2014/chart" uri="{C3380CC4-5D6E-409C-BE32-E72D297353CC}">
              <c16:uniqueId val="{00000000-E299-4DEF-8D27-68D071906E34}"/>
            </c:ext>
          </c:extLst>
        </c:ser>
        <c:dLbls>
          <c:showLegendKey val="0"/>
          <c:showVal val="0"/>
          <c:showCatName val="0"/>
          <c:showSerName val="0"/>
          <c:showPercent val="0"/>
          <c:showBubbleSize val="0"/>
        </c:dLbls>
        <c:gapWidth val="219"/>
        <c:overlap val="-27"/>
        <c:axId val="565029151"/>
        <c:axId val="565028319"/>
      </c:barChart>
      <c:catAx>
        <c:axId val="565029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5028319"/>
        <c:crosses val="autoZero"/>
        <c:auto val="1"/>
        <c:lblAlgn val="ctr"/>
        <c:lblOffset val="100"/>
        <c:noMultiLvlLbl val="0"/>
      </c:catAx>
      <c:valAx>
        <c:axId val="565028319"/>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5029151"/>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Aluminum material</a:t>
            </a:r>
            <a:r>
              <a:rPr lang="en-US" baseline="0"/>
              <a:t> intensity</a:t>
            </a:r>
            <a:r>
              <a:rPr lang="en-US"/>
              <a:t>, kg/Kw</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Sheet1!$G$3</c:f>
              <c:strCache>
                <c:ptCount val="1"/>
                <c:pt idx="0">
                  <c:v>Aluminum, kg/Kw</c:v>
                </c:pt>
              </c:strCache>
            </c:strRef>
          </c:tx>
          <c:spPr>
            <a:solidFill>
              <a:srgbClr val="92D050"/>
            </a:solidFill>
            <a:ln>
              <a:solidFill>
                <a:srgbClr val="92D050"/>
              </a:solidFill>
            </a:ln>
            <a:effectLst/>
          </c:spPr>
          <c:invertIfNegative val="0"/>
          <c:cat>
            <c:strRef>
              <c:f>Sheet1!$C$4:$C$9</c:f>
              <c:strCache>
                <c:ptCount val="6"/>
                <c:pt idx="0">
                  <c:v>Solar PV (c-Si)</c:v>
                </c:pt>
                <c:pt idx="1">
                  <c:v>Wind, mineral (DD-EESG)</c:v>
                </c:pt>
                <c:pt idx="2">
                  <c:v>Wind, offshore, mineral (DD-EESG)</c:v>
                </c:pt>
                <c:pt idx="3">
                  <c:v>Concentrated solar power</c:v>
                </c:pt>
                <c:pt idx="4">
                  <c:v>coal (conv pul)</c:v>
                </c:pt>
                <c:pt idx="5">
                  <c:v>gas (CC)</c:v>
                </c:pt>
              </c:strCache>
            </c:strRef>
          </c:cat>
          <c:val>
            <c:numRef>
              <c:f>Sheet1!$G$4:$G$9</c:f>
              <c:numCache>
                <c:formatCode>0.000</c:formatCode>
                <c:ptCount val="6"/>
                <c:pt idx="0">
                  <c:v>19</c:v>
                </c:pt>
                <c:pt idx="1">
                  <c:v>0.7</c:v>
                </c:pt>
                <c:pt idx="2">
                  <c:v>1.05</c:v>
                </c:pt>
                <c:pt idx="3">
                  <c:v>5.5</c:v>
                </c:pt>
                <c:pt idx="4">
                  <c:v>0.504</c:v>
                </c:pt>
                <c:pt idx="5">
                  <c:v>0.65</c:v>
                </c:pt>
              </c:numCache>
            </c:numRef>
          </c:val>
          <c:extLst>
            <c:ext xmlns:c16="http://schemas.microsoft.com/office/drawing/2014/chart" uri="{C3380CC4-5D6E-409C-BE32-E72D297353CC}">
              <c16:uniqueId val="{00000000-A291-4D02-B2A5-1E89BC698372}"/>
            </c:ext>
          </c:extLst>
        </c:ser>
        <c:dLbls>
          <c:showLegendKey val="0"/>
          <c:showVal val="0"/>
          <c:showCatName val="0"/>
          <c:showSerName val="0"/>
          <c:showPercent val="0"/>
          <c:showBubbleSize val="0"/>
        </c:dLbls>
        <c:gapWidth val="219"/>
        <c:overlap val="-27"/>
        <c:axId val="565029151"/>
        <c:axId val="565028319"/>
      </c:barChart>
      <c:catAx>
        <c:axId val="565029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5028319"/>
        <c:crosses val="autoZero"/>
        <c:auto val="1"/>
        <c:lblAlgn val="ctr"/>
        <c:lblOffset val="100"/>
        <c:noMultiLvlLbl val="0"/>
      </c:catAx>
      <c:valAx>
        <c:axId val="565028319"/>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5029151"/>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Sheet1!$C$37</c:f>
              <c:strCache>
                <c:ptCount val="1"/>
                <c:pt idx="0">
                  <c:v>Ore output in 2017, bn USD</c:v>
                </c:pt>
              </c:strCache>
            </c:strRef>
          </c:tx>
          <c:spPr>
            <a:solidFill>
              <a:schemeClr val="accent1"/>
            </a:solidFill>
            <a:ln>
              <a:noFill/>
            </a:ln>
            <a:effectLst/>
          </c:spPr>
          <c:invertIfNegative val="0"/>
          <c:cat>
            <c:strRef>
              <c:f>Sheet1!$B$38:$B$57</c:f>
              <c:strCache>
                <c:ptCount val="20"/>
                <c:pt idx="0">
                  <c:v>Gold</c:v>
                </c:pt>
                <c:pt idx="1">
                  <c:v>Titanium</c:v>
                </c:pt>
                <c:pt idx="2">
                  <c:v>Zink</c:v>
                </c:pt>
                <c:pt idx="3">
                  <c:v>Lithium</c:v>
                </c:pt>
                <c:pt idx="4">
                  <c:v>Palladium</c:v>
                </c:pt>
                <c:pt idx="5">
                  <c:v>Chromite</c:v>
                </c:pt>
                <c:pt idx="6">
                  <c:v>Nickel</c:v>
                </c:pt>
                <c:pt idx="7">
                  <c:v>Silver</c:v>
                </c:pt>
                <c:pt idx="8">
                  <c:v>Lead</c:v>
                </c:pt>
                <c:pt idx="9">
                  <c:v>Platinum</c:v>
                </c:pt>
                <c:pt idx="10">
                  <c:v>Molybdenum</c:v>
                </c:pt>
                <c:pt idx="11">
                  <c:v>Tungsten</c:v>
                </c:pt>
                <c:pt idx="12">
                  <c:v>Tin</c:v>
                </c:pt>
                <c:pt idx="13">
                  <c:v>Rare earth</c:v>
                </c:pt>
                <c:pt idx="14">
                  <c:v>Platinum group (other)</c:v>
                </c:pt>
                <c:pt idx="15">
                  <c:v>Uranium</c:v>
                </c:pt>
                <c:pt idx="16">
                  <c:v>Manganese</c:v>
                </c:pt>
                <c:pt idx="17">
                  <c:v>Indium</c:v>
                </c:pt>
                <c:pt idx="18">
                  <c:v>Magnesium</c:v>
                </c:pt>
                <c:pt idx="19">
                  <c:v>Cobalt</c:v>
                </c:pt>
              </c:strCache>
            </c:strRef>
          </c:cat>
          <c:val>
            <c:numRef>
              <c:f>Sheet1!$C$38:$C$57</c:f>
              <c:numCache>
                <c:formatCode>0.0</c:formatCode>
                <c:ptCount val="20"/>
                <c:pt idx="0">
                  <c:v>39.515999999999998</c:v>
                </c:pt>
                <c:pt idx="1">
                  <c:v>31.684000000000001</c:v>
                </c:pt>
                <c:pt idx="2">
                  <c:v>10.4122</c:v>
                </c:pt>
                <c:pt idx="3">
                  <c:v>9.6140000000000008</c:v>
                </c:pt>
                <c:pt idx="4">
                  <c:v>9.4861000000000004</c:v>
                </c:pt>
                <c:pt idx="5">
                  <c:v>7.0853000000000002</c:v>
                </c:pt>
                <c:pt idx="6">
                  <c:v>6.5721000000000007</c:v>
                </c:pt>
                <c:pt idx="7">
                  <c:v>4.3273000000000001</c:v>
                </c:pt>
                <c:pt idx="8">
                  <c:v>2.8799000000000001</c:v>
                </c:pt>
                <c:pt idx="9">
                  <c:v>1.7079000000000002</c:v>
                </c:pt>
                <c:pt idx="10">
                  <c:v>1.2989999999999999</c:v>
                </c:pt>
                <c:pt idx="11">
                  <c:v>0.84720000000000006</c:v>
                </c:pt>
                <c:pt idx="12">
                  <c:v>0.79700000000000004</c:v>
                </c:pt>
                <c:pt idx="13">
                  <c:v>0.60199999999999998</c:v>
                </c:pt>
                <c:pt idx="14">
                  <c:v>0.46610000000000001</c:v>
                </c:pt>
                <c:pt idx="15">
                  <c:v>0.43189999999999995</c:v>
                </c:pt>
                <c:pt idx="16">
                  <c:v>8.4000000000000005E-2</c:v>
                </c:pt>
                <c:pt idx="17">
                  <c:v>7.6499999999999999E-2</c:v>
                </c:pt>
                <c:pt idx="18">
                  <c:v>7.0999999999999994E-2</c:v>
                </c:pt>
                <c:pt idx="19">
                  <c:v>3.1800000000000002E-2</c:v>
                </c:pt>
              </c:numCache>
            </c:numRef>
          </c:val>
          <c:extLst>
            <c:ext xmlns:c16="http://schemas.microsoft.com/office/drawing/2014/chart" uri="{C3380CC4-5D6E-409C-BE32-E72D297353CC}">
              <c16:uniqueId val="{00000000-81CE-4AA5-9418-F59F0AE35EAD}"/>
            </c:ext>
          </c:extLst>
        </c:ser>
        <c:dLbls>
          <c:showLegendKey val="0"/>
          <c:showVal val="0"/>
          <c:showCatName val="0"/>
          <c:showSerName val="0"/>
          <c:showPercent val="0"/>
          <c:showBubbleSize val="0"/>
        </c:dLbls>
        <c:gapWidth val="219"/>
        <c:overlap val="-27"/>
        <c:axId val="887720767"/>
        <c:axId val="887717855"/>
      </c:barChart>
      <c:catAx>
        <c:axId val="887720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7717855"/>
        <c:crosses val="autoZero"/>
        <c:auto val="1"/>
        <c:lblAlgn val="ctr"/>
        <c:lblOffset val="100"/>
        <c:noMultiLvlLbl val="0"/>
      </c:catAx>
      <c:valAx>
        <c:axId val="887717855"/>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772076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Recycling</a:t>
            </a:r>
            <a:r>
              <a:rPr lang="en-US" baseline="0" dirty="0"/>
              <a:t> rates across metals (global-average), %</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'2017_ores'!$F$77:$F$94</c:f>
              <c:strCache>
                <c:ptCount val="18"/>
                <c:pt idx="0">
                  <c:v>Ferrochromium</c:v>
                </c:pt>
                <c:pt idx="1">
                  <c:v>Cobalt</c:v>
                </c:pt>
                <c:pt idx="2">
                  <c:v>Indium</c:v>
                </c:pt>
                <c:pt idx="3">
                  <c:v>Lead</c:v>
                </c:pt>
                <c:pt idx="4">
                  <c:v>Lithium</c:v>
                </c:pt>
                <c:pt idx="5">
                  <c:v>Manganese</c:v>
                </c:pt>
                <c:pt idx="6">
                  <c:v>Molybdenum</c:v>
                </c:pt>
                <c:pt idx="7">
                  <c:v>Nickel</c:v>
                </c:pt>
                <c:pt idx="8">
                  <c:v>Palladium</c:v>
                </c:pt>
                <c:pt idx="9">
                  <c:v>Platinum</c:v>
                </c:pt>
                <c:pt idx="10">
                  <c:v>Platinum group other</c:v>
                </c:pt>
                <c:pt idx="11">
                  <c:v>Silver</c:v>
                </c:pt>
                <c:pt idx="12">
                  <c:v>Titanium</c:v>
                </c:pt>
                <c:pt idx="13">
                  <c:v>Zinc</c:v>
                </c:pt>
                <c:pt idx="14">
                  <c:v>Gold</c:v>
                </c:pt>
                <c:pt idx="15">
                  <c:v>Magnesium</c:v>
                </c:pt>
                <c:pt idx="16">
                  <c:v>Tin</c:v>
                </c:pt>
                <c:pt idx="17">
                  <c:v>Tungsten</c:v>
                </c:pt>
              </c:strCache>
            </c:strRef>
          </c:cat>
          <c:val>
            <c:numRef>
              <c:f>'2017_ores'!$G$77:$G$94</c:f>
              <c:numCache>
                <c:formatCode>General</c:formatCode>
                <c:ptCount val="18"/>
                <c:pt idx="0">
                  <c:v>19</c:v>
                </c:pt>
                <c:pt idx="1">
                  <c:v>32</c:v>
                </c:pt>
                <c:pt idx="2">
                  <c:v>37.5</c:v>
                </c:pt>
                <c:pt idx="3">
                  <c:v>52</c:v>
                </c:pt>
                <c:pt idx="4">
                  <c:v>0.5</c:v>
                </c:pt>
                <c:pt idx="5">
                  <c:v>37</c:v>
                </c:pt>
                <c:pt idx="6">
                  <c:v>33</c:v>
                </c:pt>
                <c:pt idx="7">
                  <c:v>35</c:v>
                </c:pt>
                <c:pt idx="8">
                  <c:v>65</c:v>
                </c:pt>
                <c:pt idx="9">
                  <c:v>65</c:v>
                </c:pt>
                <c:pt idx="10">
                  <c:v>65</c:v>
                </c:pt>
                <c:pt idx="11">
                  <c:v>40</c:v>
                </c:pt>
                <c:pt idx="12">
                  <c:v>52</c:v>
                </c:pt>
                <c:pt idx="13">
                  <c:v>22.5</c:v>
                </c:pt>
                <c:pt idx="14">
                  <c:v>17.5</c:v>
                </c:pt>
                <c:pt idx="15">
                  <c:v>33</c:v>
                </c:pt>
                <c:pt idx="16">
                  <c:v>22</c:v>
                </c:pt>
                <c:pt idx="17">
                  <c:v>46</c:v>
                </c:pt>
              </c:numCache>
            </c:numRef>
          </c:val>
          <c:extLst>
            <c:ext xmlns:c16="http://schemas.microsoft.com/office/drawing/2014/chart" uri="{C3380CC4-5D6E-409C-BE32-E72D297353CC}">
              <c16:uniqueId val="{00000000-CC5C-413E-8FF0-8D9D8418AAA1}"/>
            </c:ext>
          </c:extLst>
        </c:ser>
        <c:dLbls>
          <c:showLegendKey val="0"/>
          <c:showVal val="0"/>
          <c:showCatName val="0"/>
          <c:showSerName val="0"/>
          <c:showPercent val="0"/>
          <c:showBubbleSize val="0"/>
        </c:dLbls>
        <c:gapWidth val="219"/>
        <c:overlap val="-27"/>
        <c:axId val="521972495"/>
        <c:axId val="521975823"/>
      </c:barChart>
      <c:catAx>
        <c:axId val="5219724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1975823"/>
        <c:crosses val="autoZero"/>
        <c:auto val="1"/>
        <c:lblAlgn val="ctr"/>
        <c:lblOffset val="100"/>
        <c:noMultiLvlLbl val="0"/>
      </c:catAx>
      <c:valAx>
        <c:axId val="521975823"/>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197249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Installed capacity by technologies, GW (&lt;1.5C 2070 scenario)</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Capacity!$E$2335</c:f>
              <c:strCache>
                <c:ptCount val="1"/>
                <c:pt idx="0">
                  <c:v>Coal</c:v>
                </c:pt>
              </c:strCache>
            </c:strRef>
          </c:tx>
          <c:spPr>
            <a:solidFill>
              <a:schemeClr val="accent1"/>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Capacity!$F$2335:$Q$2335</c:f>
              <c:numCache>
                <c:formatCode>0.0</c:formatCode>
                <c:ptCount val="12"/>
                <c:pt idx="0">
                  <c:v>1576.0720000000001</c:v>
                </c:pt>
                <c:pt idx="1">
                  <c:v>1645.6354684179755</c:v>
                </c:pt>
                <c:pt idx="2">
                  <c:v>1714.5268293294271</c:v>
                </c:pt>
                <c:pt idx="3">
                  <c:v>24.776466252756478</c:v>
                </c:pt>
                <c:pt idx="4">
                  <c:v>8.3828284045556956</c:v>
                </c:pt>
                <c:pt idx="5">
                  <c:v>2.0706732296899037</c:v>
                </c:pt>
                <c:pt idx="6">
                  <c:v>1.0860000000000234</c:v>
                </c:pt>
                <c:pt idx="7">
                  <c:v>-5.2301912800700734E-15</c:v>
                </c:pt>
                <c:pt idx="8">
                  <c:v>-1.4302795059428774E-15</c:v>
                </c:pt>
                <c:pt idx="9">
                  <c:v>8.7308632545912701E-15</c:v>
                </c:pt>
                <c:pt idx="10">
                  <c:v>-1.138759225804975E-14</c:v>
                </c:pt>
                <c:pt idx="11">
                  <c:v>-9.9963440303163509E-15</c:v>
                </c:pt>
              </c:numCache>
            </c:numRef>
          </c:val>
          <c:extLst>
            <c:ext xmlns:c16="http://schemas.microsoft.com/office/drawing/2014/chart" uri="{C3380CC4-5D6E-409C-BE32-E72D297353CC}">
              <c16:uniqueId val="{00000000-AFEE-4761-A788-915190FE6786}"/>
            </c:ext>
          </c:extLst>
        </c:ser>
        <c:ser>
          <c:idx val="1"/>
          <c:order val="1"/>
          <c:tx>
            <c:strRef>
              <c:f>Capacity!$E$2336</c:f>
              <c:strCache>
                <c:ptCount val="1"/>
                <c:pt idx="0">
                  <c:v>Gas</c:v>
                </c:pt>
              </c:strCache>
            </c:strRef>
          </c:tx>
          <c:spPr>
            <a:solidFill>
              <a:schemeClr val="accent2"/>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Capacity!$F$2336:$Q$2336</c:f>
              <c:numCache>
                <c:formatCode>0.0</c:formatCode>
                <c:ptCount val="12"/>
                <c:pt idx="0">
                  <c:v>1783.9329999999998</c:v>
                </c:pt>
                <c:pt idx="1">
                  <c:v>1873.4189139117475</c:v>
                </c:pt>
                <c:pt idx="2">
                  <c:v>1962.0731190032404</c:v>
                </c:pt>
                <c:pt idx="3">
                  <c:v>1853.7510599925656</c:v>
                </c:pt>
                <c:pt idx="4">
                  <c:v>928.70870498700526</c:v>
                </c:pt>
                <c:pt idx="5">
                  <c:v>595.50164318522388</c:v>
                </c:pt>
                <c:pt idx="6">
                  <c:v>385.87691804856763</c:v>
                </c:pt>
                <c:pt idx="7">
                  <c:v>190.81562905628633</c:v>
                </c:pt>
                <c:pt idx="8">
                  <c:v>108.19901358974678</c:v>
                </c:pt>
                <c:pt idx="9">
                  <c:v>96.95091961148708</c:v>
                </c:pt>
                <c:pt idx="10">
                  <c:v>150.39515219290377</c:v>
                </c:pt>
                <c:pt idx="11">
                  <c:v>207.28012176517757</c:v>
                </c:pt>
              </c:numCache>
            </c:numRef>
          </c:val>
          <c:extLst>
            <c:ext xmlns:c16="http://schemas.microsoft.com/office/drawing/2014/chart" uri="{C3380CC4-5D6E-409C-BE32-E72D297353CC}">
              <c16:uniqueId val="{00000001-AFEE-4761-A788-915190FE6786}"/>
            </c:ext>
          </c:extLst>
        </c:ser>
        <c:ser>
          <c:idx val="2"/>
          <c:order val="2"/>
          <c:tx>
            <c:strRef>
              <c:f>Capacity!$E$2337</c:f>
              <c:strCache>
                <c:ptCount val="1"/>
                <c:pt idx="0">
                  <c:v>Hydro</c:v>
                </c:pt>
              </c:strCache>
            </c:strRef>
          </c:tx>
          <c:spPr>
            <a:solidFill>
              <a:schemeClr val="accent3"/>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Capacity!$F$2337:$Q$2337</c:f>
              <c:numCache>
                <c:formatCode>0.0</c:formatCode>
                <c:ptCount val="12"/>
                <c:pt idx="0">
                  <c:v>1078.4899684995628</c:v>
                </c:pt>
                <c:pt idx="1">
                  <c:v>1120.42416313784</c:v>
                </c:pt>
                <c:pt idx="2">
                  <c:v>1202.6929401232642</c:v>
                </c:pt>
                <c:pt idx="3">
                  <c:v>1380.5844461544721</c:v>
                </c:pt>
                <c:pt idx="4">
                  <c:v>1523.9667226992101</c:v>
                </c:pt>
                <c:pt idx="5">
                  <c:v>1607.4605353841023</c:v>
                </c:pt>
                <c:pt idx="6">
                  <c:v>1697.2125685906083</c:v>
                </c:pt>
                <c:pt idx="7">
                  <c:v>1773.4395865410145</c:v>
                </c:pt>
                <c:pt idx="8">
                  <c:v>1909.8360039030479</c:v>
                </c:pt>
                <c:pt idx="9">
                  <c:v>1988.9770951711871</c:v>
                </c:pt>
                <c:pt idx="10">
                  <c:v>2004.8075009686581</c:v>
                </c:pt>
                <c:pt idx="11">
                  <c:v>2073.8547672244936</c:v>
                </c:pt>
              </c:numCache>
            </c:numRef>
          </c:val>
          <c:extLst>
            <c:ext xmlns:c16="http://schemas.microsoft.com/office/drawing/2014/chart" uri="{C3380CC4-5D6E-409C-BE32-E72D297353CC}">
              <c16:uniqueId val="{00000002-AFEE-4761-A788-915190FE6786}"/>
            </c:ext>
          </c:extLst>
        </c:ser>
        <c:ser>
          <c:idx val="3"/>
          <c:order val="3"/>
          <c:tx>
            <c:strRef>
              <c:f>Capacity!$E$2338</c:f>
              <c:strCache>
                <c:ptCount val="1"/>
                <c:pt idx="0">
                  <c:v>Nuclear</c:v>
                </c:pt>
              </c:strCache>
            </c:strRef>
          </c:tx>
          <c:spPr>
            <a:solidFill>
              <a:schemeClr val="accent4"/>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Capacity!$F$2338:$Q$2338</c:f>
              <c:numCache>
                <c:formatCode>0.0</c:formatCode>
                <c:ptCount val="12"/>
                <c:pt idx="0">
                  <c:v>385.16099999999994</c:v>
                </c:pt>
                <c:pt idx="1">
                  <c:v>392.33425327697643</c:v>
                </c:pt>
                <c:pt idx="2">
                  <c:v>401.40926762892991</c:v>
                </c:pt>
                <c:pt idx="3">
                  <c:v>406.85813621981669</c:v>
                </c:pt>
                <c:pt idx="4">
                  <c:v>442.58380810569599</c:v>
                </c:pt>
                <c:pt idx="5">
                  <c:v>553.14138258220021</c:v>
                </c:pt>
                <c:pt idx="6">
                  <c:v>774.01122059948386</c:v>
                </c:pt>
                <c:pt idx="7">
                  <c:v>1153.7347460456342</c:v>
                </c:pt>
                <c:pt idx="8">
                  <c:v>1154.6909474424999</c:v>
                </c:pt>
                <c:pt idx="9">
                  <c:v>1154.6909474424999</c:v>
                </c:pt>
                <c:pt idx="10">
                  <c:v>1155.7219567215</c:v>
                </c:pt>
                <c:pt idx="11">
                  <c:v>1155.7219567215</c:v>
                </c:pt>
              </c:numCache>
            </c:numRef>
          </c:val>
          <c:extLst>
            <c:ext xmlns:c16="http://schemas.microsoft.com/office/drawing/2014/chart" uri="{C3380CC4-5D6E-409C-BE32-E72D297353CC}">
              <c16:uniqueId val="{00000003-AFEE-4761-A788-915190FE6786}"/>
            </c:ext>
          </c:extLst>
        </c:ser>
        <c:ser>
          <c:idx val="4"/>
          <c:order val="4"/>
          <c:tx>
            <c:strRef>
              <c:f>Capacity!$E$2339</c:f>
              <c:strCache>
                <c:ptCount val="1"/>
                <c:pt idx="0">
                  <c:v>Oil</c:v>
                </c:pt>
              </c:strCache>
            </c:strRef>
          </c:tx>
          <c:spPr>
            <a:solidFill>
              <a:schemeClr val="accent5"/>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Capacity!$F$2339:$Q$2339</c:f>
              <c:numCache>
                <c:formatCode>0.0</c:formatCode>
                <c:ptCount val="12"/>
                <c:pt idx="0">
                  <c:v>266.27400000000006</c:v>
                </c:pt>
                <c:pt idx="1">
                  <c:v>272.72133512307607</c:v>
                </c:pt>
                <c:pt idx="2">
                  <c:v>277.96934818521851</c:v>
                </c:pt>
                <c:pt idx="3">
                  <c:v>3.9951350264849612</c:v>
                </c:pt>
                <c:pt idx="4">
                  <c:v>3.8591350264849633</c:v>
                </c:pt>
                <c:pt idx="5">
                  <c:v>2.8669999999999951</c:v>
                </c:pt>
                <c:pt idx="6">
                  <c:v>2.7976413037018806</c:v>
                </c:pt>
                <c:pt idx="7">
                  <c:v>2.3666413037018805</c:v>
                </c:pt>
                <c:pt idx="8">
                  <c:v>-3.1901564723213482E-15</c:v>
                </c:pt>
                <c:pt idx="9">
                  <c:v>-4.6750797677574951E-15</c:v>
                </c:pt>
                <c:pt idx="10">
                  <c:v>-3.1780134079895106E-15</c:v>
                </c:pt>
                <c:pt idx="11">
                  <c:v>-5.0775356141841144E-15</c:v>
                </c:pt>
              </c:numCache>
            </c:numRef>
          </c:val>
          <c:extLst>
            <c:ext xmlns:c16="http://schemas.microsoft.com/office/drawing/2014/chart" uri="{C3380CC4-5D6E-409C-BE32-E72D297353CC}">
              <c16:uniqueId val="{00000004-AFEE-4761-A788-915190FE6786}"/>
            </c:ext>
          </c:extLst>
        </c:ser>
        <c:ser>
          <c:idx val="5"/>
          <c:order val="5"/>
          <c:tx>
            <c:strRef>
              <c:f>Capacity!$E$2340</c:f>
              <c:strCache>
                <c:ptCount val="1"/>
                <c:pt idx="0">
                  <c:v>Solar</c:v>
                </c:pt>
              </c:strCache>
            </c:strRef>
          </c:tx>
          <c:spPr>
            <a:solidFill>
              <a:schemeClr val="accent6"/>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Capacity!$F$2340:$Q$2340</c:f>
              <c:numCache>
                <c:formatCode>0.0</c:formatCode>
                <c:ptCount val="12"/>
                <c:pt idx="0">
                  <c:v>152.17099999999996</c:v>
                </c:pt>
                <c:pt idx="1">
                  <c:v>213.4258526606946</c:v>
                </c:pt>
                <c:pt idx="2">
                  <c:v>915.69796729649647</c:v>
                </c:pt>
                <c:pt idx="3">
                  <c:v>3900.3891404924129</c:v>
                </c:pt>
                <c:pt idx="4">
                  <c:v>4663.9517395326429</c:v>
                </c:pt>
                <c:pt idx="5">
                  <c:v>5503.0690161171497</c:v>
                </c:pt>
                <c:pt idx="6">
                  <c:v>6249.1154813453368</c:v>
                </c:pt>
                <c:pt idx="7">
                  <c:v>8345.9146820371407</c:v>
                </c:pt>
                <c:pt idx="8">
                  <c:v>11679.625612716791</c:v>
                </c:pt>
                <c:pt idx="9">
                  <c:v>17298.042324671322</c:v>
                </c:pt>
                <c:pt idx="10">
                  <c:v>18092.973961918044</c:v>
                </c:pt>
                <c:pt idx="11">
                  <c:v>21834.822826838325</c:v>
                </c:pt>
              </c:numCache>
            </c:numRef>
          </c:val>
          <c:extLst>
            <c:ext xmlns:c16="http://schemas.microsoft.com/office/drawing/2014/chart" uri="{C3380CC4-5D6E-409C-BE32-E72D297353CC}">
              <c16:uniqueId val="{00000005-AFEE-4761-A788-915190FE6786}"/>
            </c:ext>
          </c:extLst>
        </c:ser>
        <c:ser>
          <c:idx val="6"/>
          <c:order val="6"/>
          <c:tx>
            <c:strRef>
              <c:f>Capacity!$E$2341</c:f>
              <c:strCache>
                <c:ptCount val="1"/>
                <c:pt idx="0">
                  <c:v>Wind</c:v>
                </c:pt>
              </c:strCache>
            </c:strRef>
          </c:tx>
          <c:spPr>
            <a:solidFill>
              <a:schemeClr val="accent1">
                <a:lumMod val="60000"/>
              </a:schemeClr>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Capacity!$F$2341:$Q$2341</c:f>
              <c:numCache>
                <c:formatCode>0.0</c:formatCode>
                <c:ptCount val="12"/>
                <c:pt idx="0">
                  <c:v>795.15633496856333</c:v>
                </c:pt>
                <c:pt idx="1">
                  <c:v>960.21736066393692</c:v>
                </c:pt>
                <c:pt idx="2">
                  <c:v>993.90514517309123</c:v>
                </c:pt>
                <c:pt idx="3">
                  <c:v>1726.5540442038916</c:v>
                </c:pt>
                <c:pt idx="4">
                  <c:v>2920.1572184412889</c:v>
                </c:pt>
                <c:pt idx="5">
                  <c:v>3499.5164050666758</c:v>
                </c:pt>
                <c:pt idx="6">
                  <c:v>4048.5560509290526</c:v>
                </c:pt>
                <c:pt idx="7">
                  <c:v>5341.6426190938291</c:v>
                </c:pt>
                <c:pt idx="8">
                  <c:v>7919.8035440279637</c:v>
                </c:pt>
                <c:pt idx="9">
                  <c:v>10105.025978203666</c:v>
                </c:pt>
                <c:pt idx="10">
                  <c:v>10526.847412767604</c:v>
                </c:pt>
                <c:pt idx="11">
                  <c:v>12351.142203292196</c:v>
                </c:pt>
              </c:numCache>
            </c:numRef>
          </c:val>
          <c:extLst>
            <c:ext xmlns:c16="http://schemas.microsoft.com/office/drawing/2014/chart" uri="{C3380CC4-5D6E-409C-BE32-E72D297353CC}">
              <c16:uniqueId val="{00000006-AFEE-4761-A788-915190FE6786}"/>
            </c:ext>
          </c:extLst>
        </c:ser>
        <c:ser>
          <c:idx val="7"/>
          <c:order val="7"/>
          <c:tx>
            <c:strRef>
              <c:f>Capacity!$E$2342</c:f>
              <c:strCache>
                <c:ptCount val="1"/>
                <c:pt idx="0">
                  <c:v>Coal (CCS)</c:v>
                </c:pt>
              </c:strCache>
            </c:strRef>
          </c:tx>
          <c:spPr>
            <a:solidFill>
              <a:schemeClr val="accent2">
                <a:lumMod val="60000"/>
              </a:schemeClr>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Capacity!$F$2342:$Q$2342</c:f>
              <c:numCache>
                <c:formatCode>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extLst>
            <c:ext xmlns:c16="http://schemas.microsoft.com/office/drawing/2014/chart" uri="{C3380CC4-5D6E-409C-BE32-E72D297353CC}">
              <c16:uniqueId val="{00000007-AFEE-4761-A788-915190FE6786}"/>
            </c:ext>
          </c:extLst>
        </c:ser>
        <c:ser>
          <c:idx val="8"/>
          <c:order val="8"/>
          <c:tx>
            <c:strRef>
              <c:f>Capacity!$E$2343</c:f>
              <c:strCache>
                <c:ptCount val="1"/>
                <c:pt idx="0">
                  <c:v>Gas (CCS)</c:v>
                </c:pt>
              </c:strCache>
            </c:strRef>
          </c:tx>
          <c:spPr>
            <a:solidFill>
              <a:schemeClr val="accent3">
                <a:lumMod val="60000"/>
              </a:schemeClr>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Capacity!$F$2343:$Q$2343</c:f>
              <c:numCache>
                <c:formatCode>0.0</c:formatCode>
                <c:ptCount val="12"/>
                <c:pt idx="0">
                  <c:v>0</c:v>
                </c:pt>
                <c:pt idx="1">
                  <c:v>0</c:v>
                </c:pt>
                <c:pt idx="2">
                  <c:v>9.8028670367916906</c:v>
                </c:pt>
                <c:pt idx="3">
                  <c:v>33.309782257948299</c:v>
                </c:pt>
                <c:pt idx="4">
                  <c:v>60.074127778360001</c:v>
                </c:pt>
                <c:pt idx="5">
                  <c:v>66.713974740904817</c:v>
                </c:pt>
                <c:pt idx="6">
                  <c:v>66.713974740904817</c:v>
                </c:pt>
                <c:pt idx="7">
                  <c:v>66.713974740904817</c:v>
                </c:pt>
                <c:pt idx="8">
                  <c:v>47.126962414869617</c:v>
                </c:pt>
                <c:pt idx="9">
                  <c:v>14.414159473368279</c:v>
                </c:pt>
                <c:pt idx="10">
                  <c:v>95.916666878339413</c:v>
                </c:pt>
                <c:pt idx="11">
                  <c:v>113.14327096959917</c:v>
                </c:pt>
              </c:numCache>
            </c:numRef>
          </c:val>
          <c:extLst>
            <c:ext xmlns:c16="http://schemas.microsoft.com/office/drawing/2014/chart" uri="{C3380CC4-5D6E-409C-BE32-E72D297353CC}">
              <c16:uniqueId val="{00000008-AFEE-4761-A788-915190FE6786}"/>
            </c:ext>
          </c:extLst>
        </c:ser>
        <c:dLbls>
          <c:showLegendKey val="0"/>
          <c:showVal val="0"/>
          <c:showCatName val="0"/>
          <c:showSerName val="0"/>
          <c:showPercent val="0"/>
          <c:showBubbleSize val="0"/>
        </c:dLbls>
        <c:gapWidth val="150"/>
        <c:overlap val="100"/>
        <c:axId val="1364139952"/>
        <c:axId val="1364138288"/>
      </c:barChart>
      <c:catAx>
        <c:axId val="1364139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364138288"/>
        <c:crosses val="autoZero"/>
        <c:auto val="1"/>
        <c:lblAlgn val="ctr"/>
        <c:lblOffset val="100"/>
        <c:noMultiLvlLbl val="0"/>
      </c:catAx>
      <c:valAx>
        <c:axId val="1364138288"/>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3641399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Installed capacity by technologies, GW (&lt;1.5C 2100 scenario)</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Capacity!$E$2347</c:f>
              <c:strCache>
                <c:ptCount val="1"/>
                <c:pt idx="0">
                  <c:v>Coal</c:v>
                </c:pt>
              </c:strCache>
            </c:strRef>
          </c:tx>
          <c:spPr>
            <a:solidFill>
              <a:schemeClr val="accent1"/>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Capacity!$F$2347:$Q$2347</c:f>
              <c:numCache>
                <c:formatCode>0.0</c:formatCode>
                <c:ptCount val="12"/>
                <c:pt idx="0">
                  <c:v>1576.0719999999999</c:v>
                </c:pt>
                <c:pt idx="1">
                  <c:v>1645.6354684179755</c:v>
                </c:pt>
                <c:pt idx="2">
                  <c:v>1714.5268293294271</c:v>
                </c:pt>
                <c:pt idx="3">
                  <c:v>425.19966660656399</c:v>
                </c:pt>
                <c:pt idx="4">
                  <c:v>140.09843299544119</c:v>
                </c:pt>
                <c:pt idx="5">
                  <c:v>32.550186038701575</c:v>
                </c:pt>
                <c:pt idx="6">
                  <c:v>9.4378426646248386</c:v>
                </c:pt>
                <c:pt idx="7">
                  <c:v>3.1274720670572376</c:v>
                </c:pt>
                <c:pt idx="8">
                  <c:v>0.61132967039251629</c:v>
                </c:pt>
                <c:pt idx="9">
                  <c:v>-1.4268967951647227E-14</c:v>
                </c:pt>
                <c:pt idx="10">
                  <c:v>5.5884116778592841E-15</c:v>
                </c:pt>
                <c:pt idx="11">
                  <c:v>3.7617478576557062E-15</c:v>
                </c:pt>
              </c:numCache>
            </c:numRef>
          </c:val>
          <c:extLst>
            <c:ext xmlns:c16="http://schemas.microsoft.com/office/drawing/2014/chart" uri="{C3380CC4-5D6E-409C-BE32-E72D297353CC}">
              <c16:uniqueId val="{00000000-6BF0-453A-8520-431490D1D2C3}"/>
            </c:ext>
          </c:extLst>
        </c:ser>
        <c:ser>
          <c:idx val="1"/>
          <c:order val="1"/>
          <c:tx>
            <c:strRef>
              <c:f>Capacity!$E$2348</c:f>
              <c:strCache>
                <c:ptCount val="1"/>
                <c:pt idx="0">
                  <c:v>Gas</c:v>
                </c:pt>
              </c:strCache>
            </c:strRef>
          </c:tx>
          <c:spPr>
            <a:solidFill>
              <a:schemeClr val="accent2"/>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Capacity!$F$2348:$Q$2348</c:f>
              <c:numCache>
                <c:formatCode>0.0</c:formatCode>
                <c:ptCount val="12"/>
                <c:pt idx="0">
                  <c:v>1783.9329999999998</c:v>
                </c:pt>
                <c:pt idx="1">
                  <c:v>1873.4189139117475</c:v>
                </c:pt>
                <c:pt idx="2">
                  <c:v>1964.7780597612723</c:v>
                </c:pt>
                <c:pt idx="3">
                  <c:v>1917.7497133723989</c:v>
                </c:pt>
                <c:pt idx="4">
                  <c:v>1285.1937341987134</c:v>
                </c:pt>
                <c:pt idx="5">
                  <c:v>1158.1410719703429</c:v>
                </c:pt>
                <c:pt idx="6">
                  <c:v>899.26452797894865</c:v>
                </c:pt>
                <c:pt idx="7">
                  <c:v>574.94599677820008</c:v>
                </c:pt>
                <c:pt idx="8">
                  <c:v>274.56867521604806</c:v>
                </c:pt>
                <c:pt idx="9">
                  <c:v>27.04659802615863</c:v>
                </c:pt>
                <c:pt idx="10">
                  <c:v>7.9999999998598293E-4</c:v>
                </c:pt>
                <c:pt idx="11">
                  <c:v>-1.2818739125730616E-14</c:v>
                </c:pt>
              </c:numCache>
            </c:numRef>
          </c:val>
          <c:extLst>
            <c:ext xmlns:c16="http://schemas.microsoft.com/office/drawing/2014/chart" uri="{C3380CC4-5D6E-409C-BE32-E72D297353CC}">
              <c16:uniqueId val="{00000001-6BF0-453A-8520-431490D1D2C3}"/>
            </c:ext>
          </c:extLst>
        </c:ser>
        <c:ser>
          <c:idx val="2"/>
          <c:order val="2"/>
          <c:tx>
            <c:strRef>
              <c:f>Capacity!$E$2349</c:f>
              <c:strCache>
                <c:ptCount val="1"/>
                <c:pt idx="0">
                  <c:v>Hydro</c:v>
                </c:pt>
              </c:strCache>
            </c:strRef>
          </c:tx>
          <c:spPr>
            <a:solidFill>
              <a:schemeClr val="accent3"/>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Capacity!$F$2349:$Q$2349</c:f>
              <c:numCache>
                <c:formatCode>0.0</c:formatCode>
                <c:ptCount val="12"/>
                <c:pt idx="0">
                  <c:v>1078.4899684995628</c:v>
                </c:pt>
                <c:pt idx="1">
                  <c:v>1120.42416313784</c:v>
                </c:pt>
                <c:pt idx="2">
                  <c:v>1193.4212212057839</c:v>
                </c:pt>
                <c:pt idx="3">
                  <c:v>1375.8865635061195</c:v>
                </c:pt>
                <c:pt idx="4">
                  <c:v>1459.6492208266686</c:v>
                </c:pt>
                <c:pt idx="5">
                  <c:v>1560.5334221955322</c:v>
                </c:pt>
                <c:pt idx="6">
                  <c:v>1600.7481319164528</c:v>
                </c:pt>
                <c:pt idx="7">
                  <c:v>1657.1506062859266</c:v>
                </c:pt>
                <c:pt idx="8">
                  <c:v>1769.1636913888599</c:v>
                </c:pt>
                <c:pt idx="9">
                  <c:v>1999.3121862476344</c:v>
                </c:pt>
                <c:pt idx="10">
                  <c:v>2107.4183391087158</c:v>
                </c:pt>
                <c:pt idx="11">
                  <c:v>2224.781516106505</c:v>
                </c:pt>
              </c:numCache>
            </c:numRef>
          </c:val>
          <c:extLst>
            <c:ext xmlns:c16="http://schemas.microsoft.com/office/drawing/2014/chart" uri="{C3380CC4-5D6E-409C-BE32-E72D297353CC}">
              <c16:uniqueId val="{00000002-6BF0-453A-8520-431490D1D2C3}"/>
            </c:ext>
          </c:extLst>
        </c:ser>
        <c:ser>
          <c:idx val="3"/>
          <c:order val="3"/>
          <c:tx>
            <c:strRef>
              <c:f>Capacity!$E$2350</c:f>
              <c:strCache>
                <c:ptCount val="1"/>
                <c:pt idx="0">
                  <c:v>Nuclear</c:v>
                </c:pt>
              </c:strCache>
            </c:strRef>
          </c:tx>
          <c:spPr>
            <a:solidFill>
              <a:schemeClr val="accent4"/>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Capacity!$F$2350:$Q$2350</c:f>
              <c:numCache>
                <c:formatCode>0.0</c:formatCode>
                <c:ptCount val="12"/>
                <c:pt idx="0">
                  <c:v>385.16099999999994</c:v>
                </c:pt>
                <c:pt idx="1">
                  <c:v>392.33425327697643</c:v>
                </c:pt>
                <c:pt idx="2">
                  <c:v>401.40926762892991</c:v>
                </c:pt>
                <c:pt idx="3">
                  <c:v>404.77399999999994</c:v>
                </c:pt>
                <c:pt idx="4">
                  <c:v>420.9708431836325</c:v>
                </c:pt>
                <c:pt idx="5">
                  <c:v>499.06400419805738</c:v>
                </c:pt>
                <c:pt idx="6">
                  <c:v>623.83706784705078</c:v>
                </c:pt>
                <c:pt idx="7">
                  <c:v>879.32633488838565</c:v>
                </c:pt>
                <c:pt idx="8">
                  <c:v>1154.6909474424999</c:v>
                </c:pt>
                <c:pt idx="9">
                  <c:v>1154.6909474424999</c:v>
                </c:pt>
                <c:pt idx="10">
                  <c:v>1155.7219567215</c:v>
                </c:pt>
                <c:pt idx="11">
                  <c:v>1155.7219567215</c:v>
                </c:pt>
              </c:numCache>
            </c:numRef>
          </c:val>
          <c:extLst>
            <c:ext xmlns:c16="http://schemas.microsoft.com/office/drawing/2014/chart" uri="{C3380CC4-5D6E-409C-BE32-E72D297353CC}">
              <c16:uniqueId val="{00000003-6BF0-453A-8520-431490D1D2C3}"/>
            </c:ext>
          </c:extLst>
        </c:ser>
        <c:ser>
          <c:idx val="4"/>
          <c:order val="4"/>
          <c:tx>
            <c:strRef>
              <c:f>Capacity!$E$2351</c:f>
              <c:strCache>
                <c:ptCount val="1"/>
                <c:pt idx="0">
                  <c:v>Oil</c:v>
                </c:pt>
              </c:strCache>
            </c:strRef>
          </c:tx>
          <c:spPr>
            <a:solidFill>
              <a:schemeClr val="accent5"/>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Capacity!$F$2351:$Q$2351</c:f>
              <c:numCache>
                <c:formatCode>0.0</c:formatCode>
                <c:ptCount val="12"/>
                <c:pt idx="0">
                  <c:v>266.274</c:v>
                </c:pt>
                <c:pt idx="1">
                  <c:v>272.72133512307602</c:v>
                </c:pt>
                <c:pt idx="2">
                  <c:v>277.96934818521851</c:v>
                </c:pt>
                <c:pt idx="3">
                  <c:v>6.5896191571475882</c:v>
                </c:pt>
                <c:pt idx="4">
                  <c:v>6.4173367030075568</c:v>
                </c:pt>
                <c:pt idx="5">
                  <c:v>5.1656367133347398</c:v>
                </c:pt>
                <c:pt idx="6">
                  <c:v>1.8017222064747174</c:v>
                </c:pt>
                <c:pt idx="7">
                  <c:v>1.7517222064747215</c:v>
                </c:pt>
                <c:pt idx="8">
                  <c:v>0.9217222064747207</c:v>
                </c:pt>
                <c:pt idx="9">
                  <c:v>3.8788416922841407E-15</c:v>
                </c:pt>
                <c:pt idx="10">
                  <c:v>6.7480743215497796E-15</c:v>
                </c:pt>
                <c:pt idx="11">
                  <c:v>6.3143934525555778E-16</c:v>
                </c:pt>
              </c:numCache>
            </c:numRef>
          </c:val>
          <c:extLst>
            <c:ext xmlns:c16="http://schemas.microsoft.com/office/drawing/2014/chart" uri="{C3380CC4-5D6E-409C-BE32-E72D297353CC}">
              <c16:uniqueId val="{00000004-6BF0-453A-8520-431490D1D2C3}"/>
            </c:ext>
          </c:extLst>
        </c:ser>
        <c:ser>
          <c:idx val="5"/>
          <c:order val="5"/>
          <c:tx>
            <c:strRef>
              <c:f>Capacity!$E$2352</c:f>
              <c:strCache>
                <c:ptCount val="1"/>
                <c:pt idx="0">
                  <c:v>Solar</c:v>
                </c:pt>
              </c:strCache>
            </c:strRef>
          </c:tx>
          <c:spPr>
            <a:solidFill>
              <a:schemeClr val="accent6"/>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Capacity!$F$2352:$Q$2352</c:f>
              <c:numCache>
                <c:formatCode>0.0</c:formatCode>
                <c:ptCount val="12"/>
                <c:pt idx="0">
                  <c:v>152.17099999999999</c:v>
                </c:pt>
                <c:pt idx="1">
                  <c:v>213.4258526606946</c:v>
                </c:pt>
                <c:pt idx="2">
                  <c:v>758.98683713366609</c:v>
                </c:pt>
                <c:pt idx="3">
                  <c:v>2588.018746511837</c:v>
                </c:pt>
                <c:pt idx="4">
                  <c:v>4160.3090146577533</c:v>
                </c:pt>
                <c:pt idx="5">
                  <c:v>4813.7881768470679</c:v>
                </c:pt>
                <c:pt idx="6">
                  <c:v>5197.8007039334534</c:v>
                </c:pt>
                <c:pt idx="7">
                  <c:v>6062.5014013627961</c:v>
                </c:pt>
                <c:pt idx="8">
                  <c:v>7970.2574922001031</c:v>
                </c:pt>
                <c:pt idx="9">
                  <c:v>17297.808076064844</c:v>
                </c:pt>
                <c:pt idx="10">
                  <c:v>25725.256760268909</c:v>
                </c:pt>
                <c:pt idx="11">
                  <c:v>33169.325464748399</c:v>
                </c:pt>
              </c:numCache>
            </c:numRef>
          </c:val>
          <c:extLst>
            <c:ext xmlns:c16="http://schemas.microsoft.com/office/drawing/2014/chart" uri="{C3380CC4-5D6E-409C-BE32-E72D297353CC}">
              <c16:uniqueId val="{00000005-6BF0-453A-8520-431490D1D2C3}"/>
            </c:ext>
          </c:extLst>
        </c:ser>
        <c:ser>
          <c:idx val="6"/>
          <c:order val="6"/>
          <c:tx>
            <c:strRef>
              <c:f>Capacity!$E$2353</c:f>
              <c:strCache>
                <c:ptCount val="1"/>
                <c:pt idx="0">
                  <c:v>Wind</c:v>
                </c:pt>
              </c:strCache>
            </c:strRef>
          </c:tx>
          <c:spPr>
            <a:solidFill>
              <a:schemeClr val="accent1">
                <a:lumMod val="60000"/>
              </a:schemeClr>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Capacity!$F$2353:$Q$2353</c:f>
              <c:numCache>
                <c:formatCode>0.0</c:formatCode>
                <c:ptCount val="12"/>
                <c:pt idx="0">
                  <c:v>795.15633496856333</c:v>
                </c:pt>
                <c:pt idx="1">
                  <c:v>960.21736066393714</c:v>
                </c:pt>
                <c:pt idx="2">
                  <c:v>988.80086882493106</c:v>
                </c:pt>
                <c:pt idx="3">
                  <c:v>1203.5839180658911</c:v>
                </c:pt>
                <c:pt idx="4">
                  <c:v>2263.4000125638595</c:v>
                </c:pt>
                <c:pt idx="5">
                  <c:v>3073.4028343502669</c:v>
                </c:pt>
                <c:pt idx="6">
                  <c:v>3351.4297886894365</c:v>
                </c:pt>
                <c:pt idx="7">
                  <c:v>4170.2924393101275</c:v>
                </c:pt>
                <c:pt idx="8">
                  <c:v>5288.0300699216086</c:v>
                </c:pt>
                <c:pt idx="9">
                  <c:v>9848.0008321213518</c:v>
                </c:pt>
                <c:pt idx="10">
                  <c:v>13889.275393297234</c:v>
                </c:pt>
                <c:pt idx="11">
                  <c:v>18041.067306642984</c:v>
                </c:pt>
              </c:numCache>
            </c:numRef>
          </c:val>
          <c:extLst>
            <c:ext xmlns:c16="http://schemas.microsoft.com/office/drawing/2014/chart" uri="{C3380CC4-5D6E-409C-BE32-E72D297353CC}">
              <c16:uniqueId val="{00000006-6BF0-453A-8520-431490D1D2C3}"/>
            </c:ext>
          </c:extLst>
        </c:ser>
        <c:ser>
          <c:idx val="7"/>
          <c:order val="7"/>
          <c:tx>
            <c:strRef>
              <c:f>Capacity!$E$2354</c:f>
              <c:strCache>
                <c:ptCount val="1"/>
                <c:pt idx="0">
                  <c:v>Coal (CCS)</c:v>
                </c:pt>
              </c:strCache>
            </c:strRef>
          </c:tx>
          <c:spPr>
            <a:solidFill>
              <a:schemeClr val="accent2">
                <a:lumMod val="60000"/>
              </a:schemeClr>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Capacity!$F$2354:$Q$2354</c:f>
              <c:numCache>
                <c:formatCode>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extLst>
            <c:ext xmlns:c16="http://schemas.microsoft.com/office/drawing/2014/chart" uri="{C3380CC4-5D6E-409C-BE32-E72D297353CC}">
              <c16:uniqueId val="{00000007-6BF0-453A-8520-431490D1D2C3}"/>
            </c:ext>
          </c:extLst>
        </c:ser>
        <c:ser>
          <c:idx val="8"/>
          <c:order val="8"/>
          <c:tx>
            <c:strRef>
              <c:f>Capacity!$E$2355</c:f>
              <c:strCache>
                <c:ptCount val="1"/>
                <c:pt idx="0">
                  <c:v>Gas (CCS)</c:v>
                </c:pt>
              </c:strCache>
            </c:strRef>
          </c:tx>
          <c:spPr>
            <a:solidFill>
              <a:schemeClr val="accent3">
                <a:lumMod val="60000"/>
              </a:schemeClr>
            </a:solidFill>
            <a:ln>
              <a:noFill/>
            </a:ln>
            <a:effectLst/>
          </c:spPr>
          <c:invertIfNegative val="0"/>
          <c:cat>
            <c:numRef>
              <c:f>Capacity!$F$2334:$Q$2334</c:f>
              <c:numCache>
                <c:formatCode>General</c:formatCode>
                <c:ptCount val="12"/>
                <c:pt idx="0">
                  <c:v>2019</c:v>
                </c:pt>
                <c:pt idx="1">
                  <c:v>2020</c:v>
                </c:pt>
                <c:pt idx="2">
                  <c:v>2025</c:v>
                </c:pt>
                <c:pt idx="3">
                  <c:v>2030</c:v>
                </c:pt>
                <c:pt idx="4">
                  <c:v>2035</c:v>
                </c:pt>
                <c:pt idx="5">
                  <c:v>2040</c:v>
                </c:pt>
                <c:pt idx="6">
                  <c:v>2045</c:v>
                </c:pt>
                <c:pt idx="7">
                  <c:v>2050</c:v>
                </c:pt>
                <c:pt idx="8">
                  <c:v>2055</c:v>
                </c:pt>
                <c:pt idx="9">
                  <c:v>2070</c:v>
                </c:pt>
                <c:pt idx="10">
                  <c:v>2085</c:v>
                </c:pt>
                <c:pt idx="11">
                  <c:v>2100</c:v>
                </c:pt>
              </c:numCache>
            </c:numRef>
          </c:cat>
          <c:val>
            <c:numRef>
              <c:f>Capacity!$F$2355:$Q$2355</c:f>
              <c:numCache>
                <c:formatCode>0.0</c:formatCode>
                <c:ptCount val="12"/>
                <c:pt idx="0">
                  <c:v>0</c:v>
                </c:pt>
                <c:pt idx="1">
                  <c:v>0</c:v>
                </c:pt>
                <c:pt idx="2">
                  <c:v>0</c:v>
                </c:pt>
                <c:pt idx="3">
                  <c:v>8.0434123410998808</c:v>
                </c:pt>
                <c:pt idx="4">
                  <c:v>88.757815795577315</c:v>
                </c:pt>
                <c:pt idx="5">
                  <c:v>94.602414348188148</c:v>
                </c:pt>
                <c:pt idx="6">
                  <c:v>97.96534979662384</c:v>
                </c:pt>
                <c:pt idx="7">
                  <c:v>97.96534979662384</c:v>
                </c:pt>
                <c:pt idx="8">
                  <c:v>94.617487509028336</c:v>
                </c:pt>
                <c:pt idx="9">
                  <c:v>5.2244519799097979</c:v>
                </c:pt>
                <c:pt idx="10">
                  <c:v>0</c:v>
                </c:pt>
                <c:pt idx="11">
                  <c:v>0</c:v>
                </c:pt>
              </c:numCache>
            </c:numRef>
          </c:val>
          <c:extLst>
            <c:ext xmlns:c16="http://schemas.microsoft.com/office/drawing/2014/chart" uri="{C3380CC4-5D6E-409C-BE32-E72D297353CC}">
              <c16:uniqueId val="{00000008-6BF0-453A-8520-431490D1D2C3}"/>
            </c:ext>
          </c:extLst>
        </c:ser>
        <c:dLbls>
          <c:showLegendKey val="0"/>
          <c:showVal val="0"/>
          <c:showCatName val="0"/>
          <c:showSerName val="0"/>
          <c:showPercent val="0"/>
          <c:showBubbleSize val="0"/>
        </c:dLbls>
        <c:gapWidth val="150"/>
        <c:overlap val="100"/>
        <c:axId val="1364139952"/>
        <c:axId val="1364138288"/>
      </c:barChart>
      <c:catAx>
        <c:axId val="1364139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364138288"/>
        <c:crosses val="autoZero"/>
        <c:auto val="1"/>
        <c:lblAlgn val="ctr"/>
        <c:lblOffset val="100"/>
        <c:noMultiLvlLbl val="0"/>
      </c:catAx>
      <c:valAx>
        <c:axId val="1364138288"/>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3641399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r>
              <a:rPr lang="en-US" b="1"/>
              <a:t>Copper demand, Million tonnes</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Minerals!$E$46</c:f>
              <c:strCache>
                <c:ptCount val="1"/>
                <c:pt idx="0">
                  <c:v>Wind</c:v>
                </c:pt>
              </c:strCache>
            </c:strRef>
          </c:tx>
          <c:spPr>
            <a:solidFill>
              <a:schemeClr val="accent1"/>
            </a:solidFill>
            <a:ln>
              <a:noFill/>
            </a:ln>
            <a:effectLst/>
          </c:spPr>
          <c:invertIfNegative val="0"/>
          <c:cat>
            <c:numRef>
              <c:f>Minerals!$F$45:$H$45</c:f>
              <c:numCache>
                <c:formatCode>General</c:formatCode>
                <c:ptCount val="3"/>
                <c:pt idx="0">
                  <c:v>2019</c:v>
                </c:pt>
                <c:pt idx="1">
                  <c:v>2050</c:v>
                </c:pt>
                <c:pt idx="2">
                  <c:v>2100</c:v>
                </c:pt>
              </c:numCache>
            </c:numRef>
          </c:cat>
          <c:val>
            <c:numRef>
              <c:f>Minerals!$F$46:$H$46</c:f>
              <c:numCache>
                <c:formatCode>0.0</c:formatCode>
                <c:ptCount val="3"/>
                <c:pt idx="0">
                  <c:v>2.7114831022428008</c:v>
                </c:pt>
                <c:pt idx="1">
                  <c:v>18.215001331109956</c:v>
                </c:pt>
                <c:pt idx="2">
                  <c:v>42.117394913226391</c:v>
                </c:pt>
              </c:numCache>
            </c:numRef>
          </c:val>
          <c:extLst>
            <c:ext xmlns:c16="http://schemas.microsoft.com/office/drawing/2014/chart" uri="{C3380CC4-5D6E-409C-BE32-E72D297353CC}">
              <c16:uniqueId val="{00000000-AEF2-4EE4-A80E-C70F8729EEE8}"/>
            </c:ext>
          </c:extLst>
        </c:ser>
        <c:ser>
          <c:idx val="1"/>
          <c:order val="1"/>
          <c:tx>
            <c:strRef>
              <c:f>Minerals!$E$47</c:f>
              <c:strCache>
                <c:ptCount val="1"/>
                <c:pt idx="0">
                  <c:v>Solar</c:v>
                </c:pt>
              </c:strCache>
            </c:strRef>
          </c:tx>
          <c:spPr>
            <a:solidFill>
              <a:schemeClr val="accent2"/>
            </a:solidFill>
            <a:ln>
              <a:noFill/>
            </a:ln>
            <a:effectLst/>
          </c:spPr>
          <c:invertIfNegative val="0"/>
          <c:cat>
            <c:numRef>
              <c:f>Minerals!$F$45:$H$45</c:f>
              <c:numCache>
                <c:formatCode>General</c:formatCode>
                <c:ptCount val="3"/>
                <c:pt idx="0">
                  <c:v>2019</c:v>
                </c:pt>
                <c:pt idx="1">
                  <c:v>2050</c:v>
                </c:pt>
                <c:pt idx="2">
                  <c:v>2100</c:v>
                </c:pt>
              </c:numCache>
            </c:numRef>
          </c:cat>
          <c:val>
            <c:numRef>
              <c:f>Minerals!$F$47:$H$47</c:f>
              <c:numCache>
                <c:formatCode>0.0</c:formatCode>
                <c:ptCount val="3"/>
                <c:pt idx="0">
                  <c:v>0.42944177909999987</c:v>
                </c:pt>
                <c:pt idx="1">
                  <c:v>23.553005824177017</c:v>
                </c:pt>
                <c:pt idx="2">
                  <c:v>61.620053499620433</c:v>
                </c:pt>
              </c:numCache>
            </c:numRef>
          </c:val>
          <c:extLst>
            <c:ext xmlns:c16="http://schemas.microsoft.com/office/drawing/2014/chart" uri="{C3380CC4-5D6E-409C-BE32-E72D297353CC}">
              <c16:uniqueId val="{00000001-AEF2-4EE4-A80E-C70F8729EEE8}"/>
            </c:ext>
          </c:extLst>
        </c:ser>
        <c:ser>
          <c:idx val="2"/>
          <c:order val="2"/>
          <c:tx>
            <c:strRef>
              <c:f>Minerals!$E$48</c:f>
              <c:strCache>
                <c:ptCount val="1"/>
                <c:pt idx="0">
                  <c:v>Nuclear</c:v>
                </c:pt>
              </c:strCache>
            </c:strRef>
          </c:tx>
          <c:spPr>
            <a:solidFill>
              <a:schemeClr val="accent3"/>
            </a:solidFill>
            <a:ln>
              <a:noFill/>
            </a:ln>
            <a:effectLst/>
          </c:spPr>
          <c:invertIfNegative val="0"/>
          <c:cat>
            <c:numRef>
              <c:f>Minerals!$F$45:$H$45</c:f>
              <c:numCache>
                <c:formatCode>General</c:formatCode>
                <c:ptCount val="3"/>
                <c:pt idx="0">
                  <c:v>2019</c:v>
                </c:pt>
                <c:pt idx="1">
                  <c:v>2050</c:v>
                </c:pt>
                <c:pt idx="2">
                  <c:v>2100</c:v>
                </c:pt>
              </c:numCache>
            </c:numRef>
          </c:cat>
          <c:val>
            <c:numRef>
              <c:f>Minerals!$F$48:$H$48</c:f>
              <c:numCache>
                <c:formatCode>0.0</c:formatCode>
                <c:ptCount val="3"/>
                <c:pt idx="0">
                  <c:v>0.5673421529999999</c:v>
                </c:pt>
                <c:pt idx="1">
                  <c:v>1.6994512809252191</c:v>
                </c:pt>
                <c:pt idx="2">
                  <c:v>1.7023784422507693</c:v>
                </c:pt>
              </c:numCache>
            </c:numRef>
          </c:val>
          <c:extLst>
            <c:ext xmlns:c16="http://schemas.microsoft.com/office/drawing/2014/chart" uri="{C3380CC4-5D6E-409C-BE32-E72D297353CC}">
              <c16:uniqueId val="{00000002-AEF2-4EE4-A80E-C70F8729EEE8}"/>
            </c:ext>
          </c:extLst>
        </c:ser>
        <c:ser>
          <c:idx val="3"/>
          <c:order val="3"/>
          <c:tx>
            <c:strRef>
              <c:f>Minerals!$E$49</c:f>
              <c:strCache>
                <c:ptCount val="1"/>
                <c:pt idx="0">
                  <c:v>Coal</c:v>
                </c:pt>
              </c:strCache>
            </c:strRef>
          </c:tx>
          <c:spPr>
            <a:solidFill>
              <a:schemeClr val="accent4"/>
            </a:solidFill>
            <a:ln>
              <a:noFill/>
            </a:ln>
            <a:effectLst/>
          </c:spPr>
          <c:invertIfNegative val="0"/>
          <c:cat>
            <c:numRef>
              <c:f>Minerals!$F$45:$H$45</c:f>
              <c:numCache>
                <c:formatCode>General</c:formatCode>
                <c:ptCount val="3"/>
                <c:pt idx="0">
                  <c:v>2019</c:v>
                </c:pt>
                <c:pt idx="1">
                  <c:v>2050</c:v>
                </c:pt>
                <c:pt idx="2">
                  <c:v>2100</c:v>
                </c:pt>
              </c:numCache>
            </c:numRef>
          </c:cat>
          <c:val>
            <c:numRef>
              <c:f>Minerals!$F$49:$H$49</c:f>
              <c:numCache>
                <c:formatCode>0.0</c:formatCode>
                <c:ptCount val="3"/>
                <c:pt idx="0">
                  <c:v>1.8124827999999999</c:v>
                </c:pt>
                <c:pt idx="1">
                  <c:v>-6.0147199720805843E-18</c:v>
                </c:pt>
                <c:pt idx="2">
                  <c:v>-1.1495795634863804E-17</c:v>
                </c:pt>
              </c:numCache>
            </c:numRef>
          </c:val>
          <c:extLst>
            <c:ext xmlns:c16="http://schemas.microsoft.com/office/drawing/2014/chart" uri="{C3380CC4-5D6E-409C-BE32-E72D297353CC}">
              <c16:uniqueId val="{00000003-AEF2-4EE4-A80E-C70F8729EEE8}"/>
            </c:ext>
          </c:extLst>
        </c:ser>
        <c:ser>
          <c:idx val="4"/>
          <c:order val="4"/>
          <c:tx>
            <c:strRef>
              <c:f>Minerals!$E$50</c:f>
              <c:strCache>
                <c:ptCount val="1"/>
                <c:pt idx="0">
                  <c:v>Natural gas</c:v>
                </c:pt>
              </c:strCache>
            </c:strRef>
          </c:tx>
          <c:spPr>
            <a:solidFill>
              <a:schemeClr val="accent5"/>
            </a:solidFill>
            <a:ln>
              <a:noFill/>
            </a:ln>
            <a:effectLst/>
          </c:spPr>
          <c:invertIfNegative val="0"/>
          <c:cat>
            <c:numRef>
              <c:f>Minerals!$F$45:$H$45</c:f>
              <c:numCache>
                <c:formatCode>General</c:formatCode>
                <c:ptCount val="3"/>
                <c:pt idx="0">
                  <c:v>2019</c:v>
                </c:pt>
                <c:pt idx="1">
                  <c:v>2050</c:v>
                </c:pt>
                <c:pt idx="2">
                  <c:v>2100</c:v>
                </c:pt>
              </c:numCache>
            </c:numRef>
          </c:cat>
          <c:val>
            <c:numRef>
              <c:f>Minerals!$F$50:$H$50</c:f>
              <c:numCache>
                <c:formatCode>0.0</c:formatCode>
                <c:ptCount val="3"/>
                <c:pt idx="0">
                  <c:v>1.9623262999999997</c:v>
                </c:pt>
                <c:pt idx="1">
                  <c:v>0.28328256417691028</c:v>
                </c:pt>
                <c:pt idx="2">
                  <c:v>0.35246573200825443</c:v>
                </c:pt>
              </c:numCache>
            </c:numRef>
          </c:val>
          <c:extLst>
            <c:ext xmlns:c16="http://schemas.microsoft.com/office/drawing/2014/chart" uri="{C3380CC4-5D6E-409C-BE32-E72D297353CC}">
              <c16:uniqueId val="{00000004-AEF2-4EE4-A80E-C70F8729EEE8}"/>
            </c:ext>
          </c:extLst>
        </c:ser>
        <c:dLbls>
          <c:showLegendKey val="0"/>
          <c:showVal val="0"/>
          <c:showCatName val="0"/>
          <c:showSerName val="0"/>
          <c:showPercent val="0"/>
          <c:showBubbleSize val="0"/>
        </c:dLbls>
        <c:gapWidth val="150"/>
        <c:overlap val="100"/>
        <c:axId val="861312656"/>
        <c:axId val="861311408"/>
      </c:barChart>
      <c:catAx>
        <c:axId val="86131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1408"/>
        <c:crosses val="autoZero"/>
        <c:auto val="1"/>
        <c:lblAlgn val="ctr"/>
        <c:lblOffset val="100"/>
        <c:noMultiLvlLbl val="0"/>
      </c:catAx>
      <c:valAx>
        <c:axId val="861311408"/>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61312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1" Type="http://schemas.openxmlformats.org/officeDocument/2006/relationships/hyperlink" Target="FAOSTAT_data.xlsx"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4B17CA-97EB-44A4-B820-C09C599ED21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E8F4581-D0D9-4167-A0F8-AF1DCBBB6599}">
      <dgm:prSet phldrT="[Text]" custT="1"/>
      <dgm:spPr/>
      <dgm:t>
        <a:bodyPr/>
        <a:lstStyle/>
        <a:p>
          <a:r>
            <a:rPr lang="en-US" sz="1600" b="1" dirty="0"/>
            <a:t>(4) Database split</a:t>
          </a:r>
        </a:p>
      </dgm:t>
    </dgm:pt>
    <dgm:pt modelId="{86050FAE-97FF-4DC7-B801-762D06BAD6A7}" type="parTrans" cxnId="{62188B82-047E-44BE-8ECE-03521CA1ECE4}">
      <dgm:prSet/>
      <dgm:spPr/>
      <dgm:t>
        <a:bodyPr/>
        <a:lstStyle/>
        <a:p>
          <a:endParaRPr lang="en-US" sz="1400"/>
        </a:p>
      </dgm:t>
    </dgm:pt>
    <dgm:pt modelId="{6DAEDFA1-BC9D-4997-85E7-3EB8465064B8}" type="sibTrans" cxnId="{62188B82-047E-44BE-8ECE-03521CA1ECE4}">
      <dgm:prSet/>
      <dgm:spPr/>
      <dgm:t>
        <a:bodyPr/>
        <a:lstStyle/>
        <a:p>
          <a:endParaRPr lang="en-US" sz="1400"/>
        </a:p>
      </dgm:t>
    </dgm:pt>
    <dgm:pt modelId="{09F4FC60-1B18-4CAD-AD94-7F5821F2650A}">
      <dgm:prSet phldrT="[Text]" custT="1"/>
      <dgm:spPr/>
      <dgm:t>
        <a:bodyPr lIns="0" tIns="0" rIns="0" bIns="0"/>
        <a:lstStyle/>
        <a:p>
          <a:pPr algn="l"/>
          <a:r>
            <a:rPr lang="en-US" sz="1400" b="1" i="1" dirty="0"/>
            <a:t>Data: </a:t>
          </a:r>
          <a:r>
            <a:rPr lang="en-US" sz="1400" dirty="0"/>
            <a:t>Split targets from Step 3.</a:t>
          </a:r>
        </a:p>
      </dgm:t>
    </dgm:pt>
    <dgm:pt modelId="{B00E7FC3-0CB4-4F8F-BC2B-F287284731A3}" type="parTrans" cxnId="{192CD293-8A5C-47BA-B010-206C18049B61}">
      <dgm:prSet/>
      <dgm:spPr/>
      <dgm:t>
        <a:bodyPr/>
        <a:lstStyle/>
        <a:p>
          <a:endParaRPr lang="en-US" sz="1400"/>
        </a:p>
      </dgm:t>
    </dgm:pt>
    <dgm:pt modelId="{F6272118-863D-4B66-8B1A-237C830E1BDD}" type="sibTrans" cxnId="{192CD293-8A5C-47BA-B010-206C18049B61}">
      <dgm:prSet/>
      <dgm:spPr/>
      <dgm:t>
        <a:bodyPr/>
        <a:lstStyle/>
        <a:p>
          <a:endParaRPr lang="en-US" sz="1400"/>
        </a:p>
      </dgm:t>
    </dgm:pt>
    <dgm:pt modelId="{B22335FB-8C6E-468D-820D-14C101084711}">
      <dgm:prSet phldrT="[Text]" custT="1"/>
      <dgm:spPr/>
      <dgm:t>
        <a:bodyPr/>
        <a:lstStyle/>
        <a:p>
          <a:r>
            <a:rPr lang="en-US" sz="1600" b="1" dirty="0"/>
            <a:t>(5) Construction of the final database</a:t>
          </a:r>
        </a:p>
      </dgm:t>
    </dgm:pt>
    <dgm:pt modelId="{8FDE2D31-3264-4084-8D4D-9265D175CD83}" type="parTrans" cxnId="{688DAB2F-AC8D-4CF9-8A65-2A7615493D03}">
      <dgm:prSet/>
      <dgm:spPr/>
      <dgm:t>
        <a:bodyPr/>
        <a:lstStyle/>
        <a:p>
          <a:endParaRPr lang="en-US" sz="1400"/>
        </a:p>
      </dgm:t>
    </dgm:pt>
    <dgm:pt modelId="{61E37199-B1BC-4195-81AE-F6676E5D1E03}" type="sibTrans" cxnId="{688DAB2F-AC8D-4CF9-8A65-2A7615493D03}">
      <dgm:prSet/>
      <dgm:spPr/>
      <dgm:t>
        <a:bodyPr/>
        <a:lstStyle/>
        <a:p>
          <a:endParaRPr lang="en-US" sz="1400"/>
        </a:p>
      </dgm:t>
    </dgm:pt>
    <dgm:pt modelId="{2E34091C-81F1-418E-A378-9C63A72F80EE}">
      <dgm:prSet phldrT="[Text]" custT="1"/>
      <dgm:spPr/>
      <dgm:t>
        <a:bodyPr lIns="0" tIns="0" rIns="0" bIns="0"/>
        <a:lstStyle/>
        <a:p>
          <a:r>
            <a:rPr lang="en-US" sz="1400" b="1" i="1" dirty="0"/>
            <a:t>Data:</a:t>
          </a:r>
          <a:r>
            <a:rPr lang="en-US" sz="1400" dirty="0"/>
            <a:t> Disaggregated database from Step 4.</a:t>
          </a:r>
        </a:p>
      </dgm:t>
    </dgm:pt>
    <dgm:pt modelId="{CE329964-AD52-4D0D-8AEB-B2AB3BB08984}" type="parTrans" cxnId="{836CA368-90F1-4CCA-9DD4-956FF02DDC63}">
      <dgm:prSet/>
      <dgm:spPr/>
      <dgm:t>
        <a:bodyPr/>
        <a:lstStyle/>
        <a:p>
          <a:endParaRPr lang="en-US" sz="1400"/>
        </a:p>
      </dgm:t>
    </dgm:pt>
    <dgm:pt modelId="{9AE86BF2-31E5-44A9-A171-C62186F72506}" type="sibTrans" cxnId="{836CA368-90F1-4CCA-9DD4-956FF02DDC63}">
      <dgm:prSet/>
      <dgm:spPr/>
      <dgm:t>
        <a:bodyPr/>
        <a:lstStyle/>
        <a:p>
          <a:endParaRPr lang="en-US" sz="1400"/>
        </a:p>
      </dgm:t>
    </dgm:pt>
    <dgm:pt modelId="{00A40046-DE1D-4B2D-989B-0FBCB12730EB}">
      <dgm:prSet phldrT="[Text]" custT="1"/>
      <dgm:spPr/>
      <dgm:t>
        <a:bodyPr/>
        <a:lstStyle/>
        <a:p>
          <a:r>
            <a:rPr lang="en-US" sz="1600" b="1" dirty="0"/>
            <a:t>(1) Data preparation (output splits)</a:t>
          </a:r>
        </a:p>
      </dgm:t>
    </dgm:pt>
    <dgm:pt modelId="{FAB66DEF-667E-4AE8-B7EE-B9BC0E628AFC}" type="parTrans" cxnId="{388DAB55-E5FC-40EE-A0A8-9F123D30502A}">
      <dgm:prSet/>
      <dgm:spPr/>
      <dgm:t>
        <a:bodyPr/>
        <a:lstStyle/>
        <a:p>
          <a:endParaRPr lang="en-US" sz="1400"/>
        </a:p>
      </dgm:t>
    </dgm:pt>
    <dgm:pt modelId="{D1F678E0-0719-408C-A26C-205EFBC4E07D}" type="sibTrans" cxnId="{388DAB55-E5FC-40EE-A0A8-9F123D30502A}">
      <dgm:prSet/>
      <dgm:spPr/>
      <dgm:t>
        <a:bodyPr/>
        <a:lstStyle/>
        <a:p>
          <a:endParaRPr lang="en-US" sz="1400"/>
        </a:p>
      </dgm:t>
    </dgm:pt>
    <dgm:pt modelId="{DA10C7F5-748A-4881-97B3-2B1460CF0550}">
      <dgm:prSet phldrT="[Text]" custT="1"/>
      <dgm:spPr/>
      <dgm:t>
        <a:bodyPr lIns="0" tIns="0" rIns="0" bIns="0"/>
        <a:lstStyle/>
        <a:p>
          <a:r>
            <a:rPr lang="en-US" sz="1400" b="1" i="1" dirty="0"/>
            <a:t>Data:</a:t>
          </a:r>
          <a:r>
            <a:rPr lang="en-US" sz="1400" dirty="0"/>
            <a:t> Volumes of primary and secondary production, volumes of waste, recycling rates, bilateral trade data for sectors or interest.</a:t>
          </a:r>
        </a:p>
      </dgm:t>
      <dgm:extLst>
        <a:ext uri="{E40237B7-FDA0-4F09-8148-C483321AD2D9}">
          <dgm14:cNvPr xmlns:dgm14="http://schemas.microsoft.com/office/drawing/2010/diagram" id="0" name="" title="fdsfsa">
            <a:hlinkClick xmlns:r="http://schemas.openxmlformats.org/officeDocument/2006/relationships" r:id="rId1"/>
          </dgm14:cNvPr>
        </a:ext>
      </dgm:extLst>
    </dgm:pt>
    <dgm:pt modelId="{762C0E5E-EF8F-47CA-8A2F-F8AC93FA4525}" type="parTrans" cxnId="{0C78EE61-4719-4BC6-8D03-B485608452EC}">
      <dgm:prSet/>
      <dgm:spPr/>
      <dgm:t>
        <a:bodyPr/>
        <a:lstStyle/>
        <a:p>
          <a:endParaRPr lang="en-US" sz="1400"/>
        </a:p>
      </dgm:t>
    </dgm:pt>
    <dgm:pt modelId="{13B57D31-83A9-44F1-91D9-3FDF022D8EFC}" type="sibTrans" cxnId="{0C78EE61-4719-4BC6-8D03-B485608452EC}">
      <dgm:prSet/>
      <dgm:spPr/>
      <dgm:t>
        <a:bodyPr/>
        <a:lstStyle/>
        <a:p>
          <a:endParaRPr lang="en-US" sz="1400"/>
        </a:p>
      </dgm:t>
    </dgm:pt>
    <dgm:pt modelId="{94F329B9-99F1-4B4D-8323-29C3B178004B}">
      <dgm:prSet phldrT="[Text]" custT="1"/>
      <dgm:spPr/>
      <dgm:t>
        <a:bodyPr lIns="0" tIns="0" rIns="0" bIns="0"/>
        <a:lstStyle/>
        <a:p>
          <a:r>
            <a:rPr lang="en-US" sz="1400" dirty="0"/>
            <a:t>Construction of the production targets using volume and price data. </a:t>
          </a:r>
        </a:p>
      </dgm:t>
    </dgm:pt>
    <dgm:pt modelId="{48CCCCBF-874D-4ED2-A8EA-0EC10FE9FE4B}" type="parTrans" cxnId="{31DD0EDB-B1EC-4FF9-B8FA-F4A0DEEFDACE}">
      <dgm:prSet/>
      <dgm:spPr/>
      <dgm:t>
        <a:bodyPr/>
        <a:lstStyle/>
        <a:p>
          <a:endParaRPr lang="en-US" sz="1400"/>
        </a:p>
      </dgm:t>
    </dgm:pt>
    <dgm:pt modelId="{279C4ED4-19C0-4A50-9D69-2DF6197D71BC}" type="sibTrans" cxnId="{31DD0EDB-B1EC-4FF9-B8FA-F4A0DEEFDACE}">
      <dgm:prSet/>
      <dgm:spPr/>
      <dgm:t>
        <a:bodyPr/>
        <a:lstStyle/>
        <a:p>
          <a:endParaRPr lang="en-US" sz="1400"/>
        </a:p>
      </dgm:t>
    </dgm:pt>
    <dgm:pt modelId="{1F98DC1F-A6BE-4159-B63E-67B10198316C}">
      <dgm:prSet custT="1"/>
      <dgm:spPr/>
      <dgm:t>
        <a:bodyPr/>
        <a:lstStyle/>
        <a:p>
          <a:r>
            <a:rPr lang="en-US" sz="1400" dirty="0"/>
            <a:t>GTAP Data Base split using SPLITCOM. </a:t>
          </a:r>
        </a:p>
      </dgm:t>
    </dgm:pt>
    <dgm:pt modelId="{F96B784A-7577-43F8-9203-8A53629FFA1E}" type="parTrans" cxnId="{7BC76A1A-58C0-4C8A-8646-7A005A01D401}">
      <dgm:prSet/>
      <dgm:spPr/>
      <dgm:t>
        <a:bodyPr/>
        <a:lstStyle/>
        <a:p>
          <a:endParaRPr lang="en-US" sz="1400"/>
        </a:p>
      </dgm:t>
    </dgm:pt>
    <dgm:pt modelId="{704742F5-0867-4B3F-AD65-3C08EF1A07E6}" type="sibTrans" cxnId="{7BC76A1A-58C0-4C8A-8646-7A005A01D401}">
      <dgm:prSet/>
      <dgm:spPr/>
      <dgm:t>
        <a:bodyPr/>
        <a:lstStyle/>
        <a:p>
          <a:endParaRPr lang="en-US" sz="1400"/>
        </a:p>
      </dgm:t>
    </dgm:pt>
    <dgm:pt modelId="{AEE07D6E-AD5B-4D4F-94B6-B7BF33D3B1BD}">
      <dgm:prSet phldrT="[Text]" custT="1"/>
      <dgm:spPr/>
      <dgm:t>
        <a:bodyPr/>
        <a:lstStyle/>
        <a:p>
          <a:r>
            <a:rPr lang="en-US" sz="1600" b="1" dirty="0"/>
            <a:t>(3) Targets’ reconciliation</a:t>
          </a:r>
        </a:p>
      </dgm:t>
    </dgm:pt>
    <dgm:pt modelId="{EFC3630E-9876-4432-A4A7-B6F2D8F38BA4}" type="parTrans" cxnId="{4CFDA954-E609-4F94-9918-87D21FEF0DBD}">
      <dgm:prSet/>
      <dgm:spPr/>
      <dgm:t>
        <a:bodyPr/>
        <a:lstStyle/>
        <a:p>
          <a:endParaRPr lang="en-US" sz="1400"/>
        </a:p>
      </dgm:t>
    </dgm:pt>
    <dgm:pt modelId="{AD90DA5D-A286-4B9D-B91C-D1F0AF0D9B7C}" type="sibTrans" cxnId="{4CFDA954-E609-4F94-9918-87D21FEF0DBD}">
      <dgm:prSet/>
      <dgm:spPr/>
      <dgm:t>
        <a:bodyPr/>
        <a:lstStyle/>
        <a:p>
          <a:endParaRPr lang="en-US" sz="1400"/>
        </a:p>
      </dgm:t>
    </dgm:pt>
    <dgm:pt modelId="{E170810D-425E-461D-9058-9E5CEA7CC8F5}">
      <dgm:prSet phldrT="[Text]" custT="1"/>
      <dgm:spPr/>
      <dgm:t>
        <a:bodyPr lIns="0" tIns="0" rIns="0" bIns="0"/>
        <a:lstStyle/>
        <a:p>
          <a:r>
            <a:rPr lang="en-US" sz="1400" dirty="0"/>
            <a:t>Reconciliation of the production targets, supply/use structures and trade data for disaggregated SAMs extracted from the GTAP.</a:t>
          </a:r>
        </a:p>
      </dgm:t>
    </dgm:pt>
    <dgm:pt modelId="{92A7C5DC-0D00-418F-A47C-528F45DAB57E}" type="parTrans" cxnId="{C92FC964-0B0E-4A90-AE83-7E2BF9FD94D3}">
      <dgm:prSet/>
      <dgm:spPr/>
      <dgm:t>
        <a:bodyPr/>
        <a:lstStyle/>
        <a:p>
          <a:endParaRPr lang="en-US" sz="1400"/>
        </a:p>
      </dgm:t>
    </dgm:pt>
    <dgm:pt modelId="{980A7A0E-104A-4F9A-8881-E0C2F571D8F5}" type="sibTrans" cxnId="{C92FC964-0B0E-4A90-AE83-7E2BF9FD94D3}">
      <dgm:prSet/>
      <dgm:spPr/>
      <dgm:t>
        <a:bodyPr/>
        <a:lstStyle/>
        <a:p>
          <a:endParaRPr lang="en-US" sz="1400"/>
        </a:p>
      </dgm:t>
    </dgm:pt>
    <dgm:pt modelId="{EC5FBEAF-74EE-4A9E-BD65-F53CAF0C2403}">
      <dgm:prSet phldrT="[Text]" custT="1"/>
      <dgm:spPr/>
      <dgm:t>
        <a:bodyPr lIns="0" tIns="0" rIns="0" bIns="0"/>
        <a:lstStyle/>
        <a:p>
          <a:r>
            <a:rPr lang="en-US" sz="1400" b="1" i="1" dirty="0"/>
            <a:t>Data:</a:t>
          </a:r>
          <a:r>
            <a:rPr lang="en-US" sz="1400" dirty="0"/>
            <a:t> GTAP 11 Power Data Base, data inputs from Steps 1 and 2.</a:t>
          </a:r>
        </a:p>
      </dgm:t>
    </dgm:pt>
    <dgm:pt modelId="{939CEA2B-8802-4E14-9B60-1C8375A4D10D}" type="parTrans" cxnId="{64A8C54E-8F4D-43DE-B763-BD8E967829B4}">
      <dgm:prSet/>
      <dgm:spPr/>
      <dgm:t>
        <a:bodyPr/>
        <a:lstStyle/>
        <a:p>
          <a:endParaRPr lang="en-US" sz="1400"/>
        </a:p>
      </dgm:t>
    </dgm:pt>
    <dgm:pt modelId="{D37CBA32-683F-46DC-81F1-71C6291AC4A6}" type="sibTrans" cxnId="{64A8C54E-8F4D-43DE-B763-BD8E967829B4}">
      <dgm:prSet/>
      <dgm:spPr/>
      <dgm:t>
        <a:bodyPr/>
        <a:lstStyle/>
        <a:p>
          <a:endParaRPr lang="en-US" sz="1400"/>
        </a:p>
      </dgm:t>
    </dgm:pt>
    <dgm:pt modelId="{934CC7B1-F61A-4294-A761-A3CCEFC8D5A0}">
      <dgm:prSet phldrT="[Text]" custT="1"/>
      <dgm:spPr/>
      <dgm:t>
        <a:bodyPr lIns="0" tIns="0" rIns="0" bIns="0"/>
        <a:lstStyle/>
        <a:p>
          <a:r>
            <a:rPr lang="en-US" sz="1400" dirty="0"/>
            <a:t>Incorporation of the energy and emission flows for disaggregated sectors. Compilation of the final database.</a:t>
          </a:r>
        </a:p>
      </dgm:t>
    </dgm:pt>
    <dgm:pt modelId="{B4289FE0-5A36-4272-A904-9F5F33128FB0}" type="parTrans" cxnId="{1DF06461-9156-4370-B8B6-E7C5B1CE6477}">
      <dgm:prSet/>
      <dgm:spPr/>
      <dgm:t>
        <a:bodyPr/>
        <a:lstStyle/>
        <a:p>
          <a:endParaRPr lang="en-US" sz="1400"/>
        </a:p>
      </dgm:t>
    </dgm:pt>
    <dgm:pt modelId="{50BC83B8-2677-4276-B51F-56B0E50B3CA1}" type="sibTrans" cxnId="{1DF06461-9156-4370-B8B6-E7C5B1CE6477}">
      <dgm:prSet/>
      <dgm:spPr/>
      <dgm:t>
        <a:bodyPr/>
        <a:lstStyle/>
        <a:p>
          <a:endParaRPr lang="en-US" sz="1400"/>
        </a:p>
      </dgm:t>
    </dgm:pt>
    <dgm:pt modelId="{EE172D81-7BC5-45EB-8D94-D0F57F5CA268}">
      <dgm:prSet phldrT="[Text]" custT="1"/>
      <dgm:spPr/>
      <dgm:t>
        <a:bodyPr/>
        <a:lstStyle/>
        <a:p>
          <a:r>
            <a:rPr lang="en-US" sz="1600" b="1" dirty="0"/>
            <a:t>(2) Data preparation (supply/use splits)</a:t>
          </a:r>
        </a:p>
      </dgm:t>
    </dgm:pt>
    <dgm:pt modelId="{1B1F0E34-CDA7-4191-80C6-68F626C8A62A}" type="parTrans" cxnId="{7CCDCA96-AD29-4DD9-BE3D-BDFB19974874}">
      <dgm:prSet/>
      <dgm:spPr/>
      <dgm:t>
        <a:bodyPr/>
        <a:lstStyle/>
        <a:p>
          <a:endParaRPr lang="en-US" sz="1600"/>
        </a:p>
      </dgm:t>
    </dgm:pt>
    <dgm:pt modelId="{5951F507-A83A-4833-870B-D2D18442436B}" type="sibTrans" cxnId="{7CCDCA96-AD29-4DD9-BE3D-BDFB19974874}">
      <dgm:prSet/>
      <dgm:spPr/>
      <dgm:t>
        <a:bodyPr/>
        <a:lstStyle/>
        <a:p>
          <a:endParaRPr lang="en-US" sz="1600"/>
        </a:p>
      </dgm:t>
    </dgm:pt>
    <dgm:pt modelId="{36DE0E3D-5184-417A-A4CB-97227A4F0530}">
      <dgm:prSet phldrT="[Text]" custT="1"/>
      <dgm:spPr/>
      <dgm:t>
        <a:bodyPr lIns="0" tIns="0" rIns="0" bIns="0"/>
        <a:lstStyle/>
        <a:p>
          <a:r>
            <a:rPr lang="en-US" sz="1400" b="1" i="1" dirty="0"/>
            <a:t>Data:</a:t>
          </a:r>
          <a:r>
            <a:rPr lang="en-US" sz="1400" dirty="0"/>
            <a:t> Disaggregated individual country input-output tables (USA, Korea, Japan, Canada), EXIOBASE, specific cost structure assumptions.</a:t>
          </a:r>
        </a:p>
      </dgm:t>
    </dgm:pt>
    <dgm:pt modelId="{F3A9589E-21A7-45AB-8B23-A9FE69242218}" type="parTrans" cxnId="{715052CE-7BC6-4B4C-A28A-3E11BB10389A}">
      <dgm:prSet/>
      <dgm:spPr/>
      <dgm:t>
        <a:bodyPr/>
        <a:lstStyle/>
        <a:p>
          <a:endParaRPr lang="en-US" sz="1600"/>
        </a:p>
      </dgm:t>
    </dgm:pt>
    <dgm:pt modelId="{788586F9-5C69-418D-AE2C-87444091EEB3}" type="sibTrans" cxnId="{715052CE-7BC6-4B4C-A28A-3E11BB10389A}">
      <dgm:prSet/>
      <dgm:spPr/>
      <dgm:t>
        <a:bodyPr/>
        <a:lstStyle/>
        <a:p>
          <a:endParaRPr lang="en-US" sz="1600"/>
        </a:p>
      </dgm:t>
    </dgm:pt>
    <dgm:pt modelId="{53431C3D-8654-469A-981E-5C0BA7E97187}">
      <dgm:prSet phldrT="[Text]" custT="1"/>
      <dgm:spPr/>
      <dgm:t>
        <a:bodyPr lIns="0" tIns="0" rIns="0" bIns="0"/>
        <a:lstStyle/>
        <a:p>
          <a:r>
            <a:rPr lang="en-US" sz="1400" b="1" i="1" dirty="0"/>
            <a:t>Data sources: </a:t>
          </a:r>
          <a:r>
            <a:rPr lang="en-US" sz="1400" b="0" i="0" dirty="0"/>
            <a:t>USGS, UNIDO, BACI, UNEP IRP MFA, PRODCOM, World Steel, </a:t>
          </a:r>
          <a:r>
            <a:rPr lang="en-US" sz="1400" b="0" i="0" dirty="0" err="1"/>
            <a:t>Jambeck</a:t>
          </a:r>
          <a:r>
            <a:rPr lang="en-US" sz="1400" b="0" i="0" dirty="0"/>
            <a:t> et al. (2015), Plastics Europe, Veolia, multiple country-specific data sources (for plastic recycling rates), World Bank, International Fertilizer Association (IFA), FAO.</a:t>
          </a:r>
          <a:endParaRPr lang="en-US" sz="1400" b="1" i="1" dirty="0"/>
        </a:p>
      </dgm:t>
    </dgm:pt>
    <dgm:pt modelId="{2897D254-95D6-4BEE-81A1-C56E29DFCB6E}" type="parTrans" cxnId="{75CE9C56-FF2A-4C5C-95E2-71EB727D06A6}">
      <dgm:prSet/>
      <dgm:spPr/>
      <dgm:t>
        <a:bodyPr/>
        <a:lstStyle/>
        <a:p>
          <a:endParaRPr lang="en-US" sz="1600"/>
        </a:p>
      </dgm:t>
    </dgm:pt>
    <dgm:pt modelId="{AEE91C9D-38C9-4E7A-8866-76CA14DDDE92}" type="sibTrans" cxnId="{75CE9C56-FF2A-4C5C-95E2-71EB727D06A6}">
      <dgm:prSet/>
      <dgm:spPr/>
      <dgm:t>
        <a:bodyPr/>
        <a:lstStyle/>
        <a:p>
          <a:endParaRPr lang="en-US" sz="1600"/>
        </a:p>
      </dgm:t>
    </dgm:pt>
    <dgm:pt modelId="{180A77ED-0777-4311-A39C-D4232F9A2141}">
      <dgm:prSet phldrT="[Text]" custT="1"/>
      <dgm:spPr/>
      <dgm:t>
        <a:bodyPr lIns="0" tIns="0" rIns="0" bIns="0"/>
        <a:lstStyle/>
        <a:p>
          <a:r>
            <a:rPr lang="en-US" sz="1400" dirty="0"/>
            <a:t>Construction of the cost structure targets.</a:t>
          </a:r>
        </a:p>
      </dgm:t>
    </dgm:pt>
    <dgm:pt modelId="{EA05C62F-8585-45E6-BB1A-BD2591169EFD}" type="parTrans" cxnId="{5EFA136F-9320-43BB-A499-E8C29DFDBA23}">
      <dgm:prSet/>
      <dgm:spPr/>
      <dgm:t>
        <a:bodyPr/>
        <a:lstStyle/>
        <a:p>
          <a:endParaRPr lang="en-US" sz="1600"/>
        </a:p>
      </dgm:t>
    </dgm:pt>
    <dgm:pt modelId="{F1307BBF-039C-4D02-A34A-2F7519D386E9}" type="sibTrans" cxnId="{5EFA136F-9320-43BB-A499-E8C29DFDBA23}">
      <dgm:prSet/>
      <dgm:spPr/>
      <dgm:t>
        <a:bodyPr/>
        <a:lstStyle/>
        <a:p>
          <a:endParaRPr lang="en-US" sz="1600"/>
        </a:p>
      </dgm:t>
    </dgm:pt>
    <dgm:pt modelId="{4388145B-C78F-4911-A73C-857A44858BC6}" type="pres">
      <dgm:prSet presAssocID="{104B17CA-97EB-44A4-B820-C09C599ED21A}" presName="Name0" presStyleCnt="0">
        <dgm:presLayoutVars>
          <dgm:dir/>
          <dgm:animLvl val="lvl"/>
          <dgm:resizeHandles val="exact"/>
        </dgm:presLayoutVars>
      </dgm:prSet>
      <dgm:spPr/>
    </dgm:pt>
    <dgm:pt modelId="{4F285496-944B-4C29-98B9-D44C6F3C9AB4}" type="pres">
      <dgm:prSet presAssocID="{00A40046-DE1D-4B2D-989B-0FBCB12730EB}" presName="linNode" presStyleCnt="0"/>
      <dgm:spPr/>
    </dgm:pt>
    <dgm:pt modelId="{2A0CD3FC-4A82-4569-95AF-12161B3DF770}" type="pres">
      <dgm:prSet presAssocID="{00A40046-DE1D-4B2D-989B-0FBCB12730EB}" presName="parentText" presStyleLbl="node1" presStyleIdx="0" presStyleCnt="5" custScaleX="86308" custScaleY="77913">
        <dgm:presLayoutVars>
          <dgm:chMax val="1"/>
          <dgm:bulletEnabled val="1"/>
        </dgm:presLayoutVars>
      </dgm:prSet>
      <dgm:spPr/>
    </dgm:pt>
    <dgm:pt modelId="{16B3D8D3-2602-485E-A59F-5748799559D5}" type="pres">
      <dgm:prSet presAssocID="{00A40046-DE1D-4B2D-989B-0FBCB12730EB}" presName="descendantText" presStyleLbl="alignAccFollowNode1" presStyleIdx="0" presStyleCnt="5" custScaleX="107701" custScaleY="110872">
        <dgm:presLayoutVars>
          <dgm:bulletEnabled val="1"/>
        </dgm:presLayoutVars>
      </dgm:prSet>
      <dgm:spPr/>
    </dgm:pt>
    <dgm:pt modelId="{7F52B159-8243-4B75-85EC-5B3861108951}" type="pres">
      <dgm:prSet presAssocID="{D1F678E0-0719-408C-A26C-205EFBC4E07D}" presName="sp" presStyleCnt="0"/>
      <dgm:spPr/>
    </dgm:pt>
    <dgm:pt modelId="{CCCD7E89-5D03-47DF-956C-6A2A4F44309E}" type="pres">
      <dgm:prSet presAssocID="{AEE07D6E-AD5B-4D4F-94B6-B7BF33D3B1BD}" presName="linNode" presStyleCnt="0"/>
      <dgm:spPr/>
    </dgm:pt>
    <dgm:pt modelId="{FCEFC499-BE94-4D88-8C82-5CEB94209E70}" type="pres">
      <dgm:prSet presAssocID="{AEE07D6E-AD5B-4D4F-94B6-B7BF33D3B1BD}" presName="parentText" presStyleLbl="node1" presStyleIdx="1" presStyleCnt="5" custScaleX="86308" custScaleY="54054" custLinFactNeighborX="-152" custLinFactNeighborY="55168">
        <dgm:presLayoutVars>
          <dgm:chMax val="1"/>
          <dgm:bulletEnabled val="1"/>
        </dgm:presLayoutVars>
      </dgm:prSet>
      <dgm:spPr/>
    </dgm:pt>
    <dgm:pt modelId="{4A1D68EC-E2AE-448E-8ACE-1E3E46AD2F53}" type="pres">
      <dgm:prSet presAssocID="{AEE07D6E-AD5B-4D4F-94B6-B7BF33D3B1BD}" presName="descendantText" presStyleLbl="alignAccFollowNode1" presStyleIdx="1" presStyleCnt="5" custScaleX="107701" custScaleY="58010" custLinFactNeighborX="1349" custLinFactNeighborY="69612">
        <dgm:presLayoutVars>
          <dgm:bulletEnabled val="1"/>
        </dgm:presLayoutVars>
      </dgm:prSet>
      <dgm:spPr/>
    </dgm:pt>
    <dgm:pt modelId="{474DE415-15A2-44F5-B25F-7D80B94ADC5F}" type="pres">
      <dgm:prSet presAssocID="{AD90DA5D-A286-4B9D-B91C-D1F0AF0D9B7C}" presName="sp" presStyleCnt="0"/>
      <dgm:spPr/>
    </dgm:pt>
    <dgm:pt modelId="{6B931145-040F-4107-8562-82E63481B9B2}" type="pres">
      <dgm:prSet presAssocID="{6E8F4581-D0D9-4167-A0F8-AF1DCBBB6599}" presName="linNode" presStyleCnt="0"/>
      <dgm:spPr/>
    </dgm:pt>
    <dgm:pt modelId="{6FED0100-86E0-48DE-9364-1978AEA75E7A}" type="pres">
      <dgm:prSet presAssocID="{6E8F4581-D0D9-4167-A0F8-AF1DCBBB6599}" presName="parentText" presStyleLbl="node1" presStyleIdx="2" presStyleCnt="5" custScaleX="86309" custScaleY="42793" custLinFactNeighborX="-152" custLinFactNeighborY="55125">
        <dgm:presLayoutVars>
          <dgm:chMax val="1"/>
          <dgm:bulletEnabled val="1"/>
        </dgm:presLayoutVars>
      </dgm:prSet>
      <dgm:spPr/>
    </dgm:pt>
    <dgm:pt modelId="{07DA6818-91B8-4332-9FD1-972ACB9DC1FB}" type="pres">
      <dgm:prSet presAssocID="{6E8F4581-D0D9-4167-A0F8-AF1DCBBB6599}" presName="descendantText" presStyleLbl="alignAccFollowNode1" presStyleIdx="2" presStyleCnt="5" custScaleX="107807" custScaleY="48162" custLinFactNeighborX="83" custLinFactNeighborY="68265">
        <dgm:presLayoutVars>
          <dgm:bulletEnabled val="1"/>
        </dgm:presLayoutVars>
      </dgm:prSet>
      <dgm:spPr/>
    </dgm:pt>
    <dgm:pt modelId="{6FE9F4D6-80AB-4519-AF46-EFA0991534F6}" type="pres">
      <dgm:prSet presAssocID="{6DAEDFA1-BC9D-4997-85E7-3EB8465064B8}" presName="sp" presStyleCnt="0"/>
      <dgm:spPr/>
    </dgm:pt>
    <dgm:pt modelId="{82112494-BFB3-4923-94F6-E645C84CD78E}" type="pres">
      <dgm:prSet presAssocID="{B22335FB-8C6E-468D-820D-14C101084711}" presName="linNode" presStyleCnt="0"/>
      <dgm:spPr/>
    </dgm:pt>
    <dgm:pt modelId="{DB10C6DF-F866-4B5E-B72B-E35FA2220151}" type="pres">
      <dgm:prSet presAssocID="{B22335FB-8C6E-468D-820D-14C101084711}" presName="parentText" presStyleLbl="node1" presStyleIdx="3" presStyleCnt="5" custScaleX="86309" custScaleY="48545" custLinFactNeighborY="60605">
        <dgm:presLayoutVars>
          <dgm:chMax val="1"/>
          <dgm:bulletEnabled val="1"/>
        </dgm:presLayoutVars>
      </dgm:prSet>
      <dgm:spPr/>
    </dgm:pt>
    <dgm:pt modelId="{BD6D4AA7-3CB1-42A3-BF73-099AC099A2DC}" type="pres">
      <dgm:prSet presAssocID="{B22335FB-8C6E-468D-820D-14C101084711}" presName="descendantText" presStyleLbl="alignAccFollowNode1" presStyleIdx="3" presStyleCnt="5" custScaleX="107807" custScaleY="54382" custLinFactNeighborY="71991">
        <dgm:presLayoutVars>
          <dgm:bulletEnabled val="1"/>
        </dgm:presLayoutVars>
      </dgm:prSet>
      <dgm:spPr/>
    </dgm:pt>
    <dgm:pt modelId="{D0C91668-6C16-4984-A4CF-247AFBDF8B08}" type="pres">
      <dgm:prSet presAssocID="{61E37199-B1BC-4195-81AE-F6676E5D1E03}" presName="sp" presStyleCnt="0"/>
      <dgm:spPr/>
    </dgm:pt>
    <dgm:pt modelId="{36B731F3-2592-4A1A-A1DA-6724F68995F4}" type="pres">
      <dgm:prSet presAssocID="{EE172D81-7BC5-45EB-8D94-D0F57F5CA268}" presName="linNode" presStyleCnt="0"/>
      <dgm:spPr/>
    </dgm:pt>
    <dgm:pt modelId="{9C89E8B4-83FC-49D0-85DD-DBB928DA1B33}" type="pres">
      <dgm:prSet presAssocID="{EE172D81-7BC5-45EB-8D94-D0F57F5CA268}" presName="parentText" presStyleLbl="node1" presStyleIdx="4" presStyleCnt="5" custScaleX="86308" custScaleY="51111" custLinFactY="-61615" custLinFactNeighborX="-1" custLinFactNeighborY="-100000">
        <dgm:presLayoutVars>
          <dgm:chMax val="1"/>
          <dgm:bulletEnabled val="1"/>
        </dgm:presLayoutVars>
      </dgm:prSet>
      <dgm:spPr/>
    </dgm:pt>
    <dgm:pt modelId="{FAF77C24-B4A0-4DB4-8D51-C8142C13EB0D}" type="pres">
      <dgm:prSet presAssocID="{EE172D81-7BC5-45EB-8D94-D0F57F5CA268}" presName="descendantText" presStyleLbl="alignAccFollowNode1" presStyleIdx="4" presStyleCnt="5" custScaleX="107701" custScaleY="61831" custLinFactY="-100000" custLinFactNeighborX="-269" custLinFactNeighborY="-101069">
        <dgm:presLayoutVars>
          <dgm:bulletEnabled val="1"/>
        </dgm:presLayoutVars>
      </dgm:prSet>
      <dgm:spPr/>
    </dgm:pt>
  </dgm:ptLst>
  <dgm:cxnLst>
    <dgm:cxn modelId="{F692DE04-0E94-4F25-9AB9-183A9EBA42A9}" type="presOf" srcId="{6E8F4581-D0D9-4167-A0F8-AF1DCBBB6599}" destId="{6FED0100-86E0-48DE-9364-1978AEA75E7A}" srcOrd="0" destOrd="0" presId="urn:microsoft.com/office/officeart/2005/8/layout/vList5"/>
    <dgm:cxn modelId="{2691260F-2978-4872-8CE7-E1BB03F3FC2B}" type="presOf" srcId="{1F98DC1F-A6BE-4159-B63E-67B10198316C}" destId="{07DA6818-91B8-4332-9FD1-972ACB9DC1FB}" srcOrd="0" destOrd="1" presId="urn:microsoft.com/office/officeart/2005/8/layout/vList5"/>
    <dgm:cxn modelId="{A25D3817-542C-4185-B28D-779149485CEF}" type="presOf" srcId="{EE172D81-7BC5-45EB-8D94-D0F57F5CA268}" destId="{9C89E8B4-83FC-49D0-85DD-DBB928DA1B33}" srcOrd="0" destOrd="0" presId="urn:microsoft.com/office/officeart/2005/8/layout/vList5"/>
    <dgm:cxn modelId="{7BC76A1A-58C0-4C8A-8646-7A005A01D401}" srcId="{6E8F4581-D0D9-4167-A0F8-AF1DCBBB6599}" destId="{1F98DC1F-A6BE-4159-B63E-67B10198316C}" srcOrd="1" destOrd="0" parTransId="{F96B784A-7577-43F8-9203-8A53629FFA1E}" sibTransId="{704742F5-0867-4B3F-AD65-3C08EF1A07E6}"/>
    <dgm:cxn modelId="{55CB892F-2BE5-40F6-8105-CBE5CC78DBF6}" type="presOf" srcId="{09F4FC60-1B18-4CAD-AD94-7F5821F2650A}" destId="{07DA6818-91B8-4332-9FD1-972ACB9DC1FB}" srcOrd="0" destOrd="0" presId="urn:microsoft.com/office/officeart/2005/8/layout/vList5"/>
    <dgm:cxn modelId="{688DAB2F-AC8D-4CF9-8A65-2A7615493D03}" srcId="{104B17CA-97EB-44A4-B820-C09C599ED21A}" destId="{B22335FB-8C6E-468D-820D-14C101084711}" srcOrd="3" destOrd="0" parTransId="{8FDE2D31-3264-4084-8D4D-9265D175CD83}" sibTransId="{61E37199-B1BC-4195-81AE-F6676E5D1E03}"/>
    <dgm:cxn modelId="{94649533-32EB-43F5-9C36-A64B1DB9A10A}" type="presOf" srcId="{00A40046-DE1D-4B2D-989B-0FBCB12730EB}" destId="{2A0CD3FC-4A82-4569-95AF-12161B3DF770}" srcOrd="0" destOrd="0" presId="urn:microsoft.com/office/officeart/2005/8/layout/vList5"/>
    <dgm:cxn modelId="{C74D1F3F-4B59-410A-A7EC-DA2F4463A31A}" type="presOf" srcId="{36DE0E3D-5184-417A-A4CB-97227A4F0530}" destId="{FAF77C24-B4A0-4DB4-8D51-C8142C13EB0D}" srcOrd="0" destOrd="0" presId="urn:microsoft.com/office/officeart/2005/8/layout/vList5"/>
    <dgm:cxn modelId="{8772015D-5747-4413-92AC-B7204794F90A}" type="presOf" srcId="{AEE07D6E-AD5B-4D4F-94B6-B7BF33D3B1BD}" destId="{FCEFC499-BE94-4D88-8C82-5CEB94209E70}" srcOrd="0" destOrd="0" presId="urn:microsoft.com/office/officeart/2005/8/layout/vList5"/>
    <dgm:cxn modelId="{1DF06461-9156-4370-B8B6-E7C5B1CE6477}" srcId="{B22335FB-8C6E-468D-820D-14C101084711}" destId="{934CC7B1-F61A-4294-A761-A3CCEFC8D5A0}" srcOrd="1" destOrd="0" parTransId="{B4289FE0-5A36-4272-A904-9F5F33128FB0}" sibTransId="{50BC83B8-2677-4276-B51F-56B0E50B3CA1}"/>
    <dgm:cxn modelId="{0C78EE61-4719-4BC6-8D03-B485608452EC}" srcId="{00A40046-DE1D-4B2D-989B-0FBCB12730EB}" destId="{DA10C7F5-748A-4881-97B3-2B1460CF0550}" srcOrd="0" destOrd="0" parTransId="{762C0E5E-EF8F-47CA-8A2F-F8AC93FA4525}" sibTransId="{13B57D31-83A9-44F1-91D9-3FDF022D8EFC}"/>
    <dgm:cxn modelId="{C92FC964-0B0E-4A90-AE83-7E2BF9FD94D3}" srcId="{AEE07D6E-AD5B-4D4F-94B6-B7BF33D3B1BD}" destId="{E170810D-425E-461D-9058-9E5CEA7CC8F5}" srcOrd="1" destOrd="0" parTransId="{92A7C5DC-0D00-418F-A47C-528F45DAB57E}" sibTransId="{980A7A0E-104A-4F9A-8881-E0C2F571D8F5}"/>
    <dgm:cxn modelId="{836CA368-90F1-4CCA-9DD4-956FF02DDC63}" srcId="{B22335FB-8C6E-468D-820D-14C101084711}" destId="{2E34091C-81F1-418E-A378-9C63A72F80EE}" srcOrd="0" destOrd="0" parTransId="{CE329964-AD52-4D0D-8AEB-B2AB3BB08984}" sibTransId="{9AE86BF2-31E5-44A9-A171-C62186F72506}"/>
    <dgm:cxn modelId="{64A8C54E-8F4D-43DE-B763-BD8E967829B4}" srcId="{AEE07D6E-AD5B-4D4F-94B6-B7BF33D3B1BD}" destId="{EC5FBEAF-74EE-4A9E-BD65-F53CAF0C2403}" srcOrd="0" destOrd="0" parTransId="{939CEA2B-8802-4E14-9B60-1C8375A4D10D}" sibTransId="{D37CBA32-683F-46DC-81F1-71C6291AC4A6}"/>
    <dgm:cxn modelId="{5EFA136F-9320-43BB-A499-E8C29DFDBA23}" srcId="{EE172D81-7BC5-45EB-8D94-D0F57F5CA268}" destId="{180A77ED-0777-4311-A39C-D4232F9A2141}" srcOrd="1" destOrd="0" parTransId="{EA05C62F-8585-45E6-BB1A-BD2591169EFD}" sibTransId="{F1307BBF-039C-4D02-A34A-2F7519D386E9}"/>
    <dgm:cxn modelId="{90140B54-7BAE-41B2-8983-4C688E93492E}" type="presOf" srcId="{53431C3D-8654-469A-981E-5C0BA7E97187}" destId="{16B3D8D3-2602-485E-A59F-5748799559D5}" srcOrd="0" destOrd="1" presId="urn:microsoft.com/office/officeart/2005/8/layout/vList5"/>
    <dgm:cxn modelId="{F038A454-CB1F-490C-BFEB-DB4D68403E2E}" type="presOf" srcId="{934CC7B1-F61A-4294-A761-A3CCEFC8D5A0}" destId="{BD6D4AA7-3CB1-42A3-BF73-099AC099A2DC}" srcOrd="0" destOrd="1" presId="urn:microsoft.com/office/officeart/2005/8/layout/vList5"/>
    <dgm:cxn modelId="{4CFDA954-E609-4F94-9918-87D21FEF0DBD}" srcId="{104B17CA-97EB-44A4-B820-C09C599ED21A}" destId="{AEE07D6E-AD5B-4D4F-94B6-B7BF33D3B1BD}" srcOrd="1" destOrd="0" parTransId="{EFC3630E-9876-4432-A4A7-B6F2D8F38BA4}" sibTransId="{AD90DA5D-A286-4B9D-B91C-D1F0AF0D9B7C}"/>
    <dgm:cxn modelId="{DC5A5655-BAB5-4157-98AF-DEF1DD898549}" type="presOf" srcId="{EC5FBEAF-74EE-4A9E-BD65-F53CAF0C2403}" destId="{4A1D68EC-E2AE-448E-8ACE-1E3E46AD2F53}" srcOrd="0" destOrd="0" presId="urn:microsoft.com/office/officeart/2005/8/layout/vList5"/>
    <dgm:cxn modelId="{388DAB55-E5FC-40EE-A0A8-9F123D30502A}" srcId="{104B17CA-97EB-44A4-B820-C09C599ED21A}" destId="{00A40046-DE1D-4B2D-989B-0FBCB12730EB}" srcOrd="0" destOrd="0" parTransId="{FAB66DEF-667E-4AE8-B7EE-B9BC0E628AFC}" sibTransId="{D1F678E0-0719-408C-A26C-205EFBC4E07D}"/>
    <dgm:cxn modelId="{75CE9C56-FF2A-4C5C-95E2-71EB727D06A6}" srcId="{00A40046-DE1D-4B2D-989B-0FBCB12730EB}" destId="{53431C3D-8654-469A-981E-5C0BA7E97187}" srcOrd="1" destOrd="0" parTransId="{2897D254-95D6-4BEE-81A1-C56E29DFCB6E}" sibTransId="{AEE91C9D-38C9-4E7A-8866-76CA14DDDE92}"/>
    <dgm:cxn modelId="{62188B82-047E-44BE-8ECE-03521CA1ECE4}" srcId="{104B17CA-97EB-44A4-B820-C09C599ED21A}" destId="{6E8F4581-D0D9-4167-A0F8-AF1DCBBB6599}" srcOrd="2" destOrd="0" parTransId="{86050FAE-97FF-4DC7-B801-762D06BAD6A7}" sibTransId="{6DAEDFA1-BC9D-4997-85E7-3EB8465064B8}"/>
    <dgm:cxn modelId="{88355389-5B83-41B3-BC6C-530C21B1BE69}" type="presOf" srcId="{94F329B9-99F1-4B4D-8323-29C3B178004B}" destId="{16B3D8D3-2602-485E-A59F-5748799559D5}" srcOrd="0" destOrd="2" presId="urn:microsoft.com/office/officeart/2005/8/layout/vList5"/>
    <dgm:cxn modelId="{90CE4C8E-5DCC-4A1D-8393-0516745BB13D}" type="presOf" srcId="{E170810D-425E-461D-9058-9E5CEA7CC8F5}" destId="{4A1D68EC-E2AE-448E-8ACE-1E3E46AD2F53}" srcOrd="0" destOrd="1" presId="urn:microsoft.com/office/officeart/2005/8/layout/vList5"/>
    <dgm:cxn modelId="{ECA05B90-8E17-46F1-B66F-DBB3D3CE4A5D}" type="presOf" srcId="{B22335FB-8C6E-468D-820D-14C101084711}" destId="{DB10C6DF-F866-4B5E-B72B-E35FA2220151}" srcOrd="0" destOrd="0" presId="urn:microsoft.com/office/officeart/2005/8/layout/vList5"/>
    <dgm:cxn modelId="{192CD293-8A5C-47BA-B010-206C18049B61}" srcId="{6E8F4581-D0D9-4167-A0F8-AF1DCBBB6599}" destId="{09F4FC60-1B18-4CAD-AD94-7F5821F2650A}" srcOrd="0" destOrd="0" parTransId="{B00E7FC3-0CB4-4F8F-BC2B-F287284731A3}" sibTransId="{F6272118-863D-4B66-8B1A-237C830E1BDD}"/>
    <dgm:cxn modelId="{7CCDCA96-AD29-4DD9-BE3D-BDFB19974874}" srcId="{104B17CA-97EB-44A4-B820-C09C599ED21A}" destId="{EE172D81-7BC5-45EB-8D94-D0F57F5CA268}" srcOrd="4" destOrd="0" parTransId="{1B1F0E34-CDA7-4191-80C6-68F626C8A62A}" sibTransId="{5951F507-A83A-4833-870B-D2D18442436B}"/>
    <dgm:cxn modelId="{93A7EB9F-3807-4F8F-9618-66FD4B2E8F5A}" type="presOf" srcId="{DA10C7F5-748A-4881-97B3-2B1460CF0550}" destId="{16B3D8D3-2602-485E-A59F-5748799559D5}" srcOrd="0" destOrd="0" presId="urn:microsoft.com/office/officeart/2005/8/layout/vList5"/>
    <dgm:cxn modelId="{A28218BB-2568-415F-A257-7344B75D8391}" type="presOf" srcId="{104B17CA-97EB-44A4-B820-C09C599ED21A}" destId="{4388145B-C78F-4911-A73C-857A44858BC6}" srcOrd="0" destOrd="0" presId="urn:microsoft.com/office/officeart/2005/8/layout/vList5"/>
    <dgm:cxn modelId="{715052CE-7BC6-4B4C-A28A-3E11BB10389A}" srcId="{EE172D81-7BC5-45EB-8D94-D0F57F5CA268}" destId="{36DE0E3D-5184-417A-A4CB-97227A4F0530}" srcOrd="0" destOrd="0" parTransId="{F3A9589E-21A7-45AB-8B23-A9FE69242218}" sibTransId="{788586F9-5C69-418D-AE2C-87444091EEB3}"/>
    <dgm:cxn modelId="{31DD0EDB-B1EC-4FF9-B8FA-F4A0DEEFDACE}" srcId="{00A40046-DE1D-4B2D-989B-0FBCB12730EB}" destId="{94F329B9-99F1-4B4D-8323-29C3B178004B}" srcOrd="2" destOrd="0" parTransId="{48CCCCBF-874D-4ED2-A8EA-0EC10FE9FE4B}" sibTransId="{279C4ED4-19C0-4A50-9D69-2DF6197D71BC}"/>
    <dgm:cxn modelId="{777166F0-6B31-463A-82EE-7EB9E7F87300}" type="presOf" srcId="{2E34091C-81F1-418E-A378-9C63A72F80EE}" destId="{BD6D4AA7-3CB1-42A3-BF73-099AC099A2DC}" srcOrd="0" destOrd="0" presId="urn:microsoft.com/office/officeart/2005/8/layout/vList5"/>
    <dgm:cxn modelId="{2DA291FF-B0EB-48E8-9964-D8D7DFF3447F}" type="presOf" srcId="{180A77ED-0777-4311-A39C-D4232F9A2141}" destId="{FAF77C24-B4A0-4DB4-8D51-C8142C13EB0D}" srcOrd="0" destOrd="1" presId="urn:microsoft.com/office/officeart/2005/8/layout/vList5"/>
    <dgm:cxn modelId="{819AF561-0A78-4B78-9E47-28EB1B7F2CC6}" type="presParOf" srcId="{4388145B-C78F-4911-A73C-857A44858BC6}" destId="{4F285496-944B-4C29-98B9-D44C6F3C9AB4}" srcOrd="0" destOrd="0" presId="urn:microsoft.com/office/officeart/2005/8/layout/vList5"/>
    <dgm:cxn modelId="{EA42DEFE-CA48-4515-BFC1-1FE838B1F15D}" type="presParOf" srcId="{4F285496-944B-4C29-98B9-D44C6F3C9AB4}" destId="{2A0CD3FC-4A82-4569-95AF-12161B3DF770}" srcOrd="0" destOrd="0" presId="urn:microsoft.com/office/officeart/2005/8/layout/vList5"/>
    <dgm:cxn modelId="{D62365A3-106D-4246-884C-A6B560C1324C}" type="presParOf" srcId="{4F285496-944B-4C29-98B9-D44C6F3C9AB4}" destId="{16B3D8D3-2602-485E-A59F-5748799559D5}" srcOrd="1" destOrd="0" presId="urn:microsoft.com/office/officeart/2005/8/layout/vList5"/>
    <dgm:cxn modelId="{EBDA34DA-C6AA-42E1-BF5B-1AAFEC1F6A0D}" type="presParOf" srcId="{4388145B-C78F-4911-A73C-857A44858BC6}" destId="{7F52B159-8243-4B75-85EC-5B3861108951}" srcOrd="1" destOrd="0" presId="urn:microsoft.com/office/officeart/2005/8/layout/vList5"/>
    <dgm:cxn modelId="{8F160EDA-EF74-4B74-8D6E-D69456D9193F}" type="presParOf" srcId="{4388145B-C78F-4911-A73C-857A44858BC6}" destId="{CCCD7E89-5D03-47DF-956C-6A2A4F44309E}" srcOrd="2" destOrd="0" presId="urn:microsoft.com/office/officeart/2005/8/layout/vList5"/>
    <dgm:cxn modelId="{C091FA00-EDFE-4AF7-A6E2-FF9C488EF208}" type="presParOf" srcId="{CCCD7E89-5D03-47DF-956C-6A2A4F44309E}" destId="{FCEFC499-BE94-4D88-8C82-5CEB94209E70}" srcOrd="0" destOrd="0" presId="urn:microsoft.com/office/officeart/2005/8/layout/vList5"/>
    <dgm:cxn modelId="{8C2087D2-A431-4B67-85B3-709BE8964A79}" type="presParOf" srcId="{CCCD7E89-5D03-47DF-956C-6A2A4F44309E}" destId="{4A1D68EC-E2AE-448E-8ACE-1E3E46AD2F53}" srcOrd="1" destOrd="0" presId="urn:microsoft.com/office/officeart/2005/8/layout/vList5"/>
    <dgm:cxn modelId="{210704CC-315C-4933-8273-0A8976EE61A3}" type="presParOf" srcId="{4388145B-C78F-4911-A73C-857A44858BC6}" destId="{474DE415-15A2-44F5-B25F-7D80B94ADC5F}" srcOrd="3" destOrd="0" presId="urn:microsoft.com/office/officeart/2005/8/layout/vList5"/>
    <dgm:cxn modelId="{C8B070BE-AF32-4221-AA76-B1245D5CC86A}" type="presParOf" srcId="{4388145B-C78F-4911-A73C-857A44858BC6}" destId="{6B931145-040F-4107-8562-82E63481B9B2}" srcOrd="4" destOrd="0" presId="urn:microsoft.com/office/officeart/2005/8/layout/vList5"/>
    <dgm:cxn modelId="{37A40AF6-C7FD-4966-8AB9-84B8ED95DADE}" type="presParOf" srcId="{6B931145-040F-4107-8562-82E63481B9B2}" destId="{6FED0100-86E0-48DE-9364-1978AEA75E7A}" srcOrd="0" destOrd="0" presId="urn:microsoft.com/office/officeart/2005/8/layout/vList5"/>
    <dgm:cxn modelId="{2A8450C6-0F27-4225-BF61-C3E8C3793E5E}" type="presParOf" srcId="{6B931145-040F-4107-8562-82E63481B9B2}" destId="{07DA6818-91B8-4332-9FD1-972ACB9DC1FB}" srcOrd="1" destOrd="0" presId="urn:microsoft.com/office/officeart/2005/8/layout/vList5"/>
    <dgm:cxn modelId="{C2CD3FAF-5DE9-4667-9EE1-64396CD8BC6C}" type="presParOf" srcId="{4388145B-C78F-4911-A73C-857A44858BC6}" destId="{6FE9F4D6-80AB-4519-AF46-EFA0991534F6}" srcOrd="5" destOrd="0" presId="urn:microsoft.com/office/officeart/2005/8/layout/vList5"/>
    <dgm:cxn modelId="{B26E090D-41BE-49D7-ADC5-82CA6C39E823}" type="presParOf" srcId="{4388145B-C78F-4911-A73C-857A44858BC6}" destId="{82112494-BFB3-4923-94F6-E645C84CD78E}" srcOrd="6" destOrd="0" presId="urn:microsoft.com/office/officeart/2005/8/layout/vList5"/>
    <dgm:cxn modelId="{7B6CB9FE-FE9F-47D3-BFB5-63845E7C78E6}" type="presParOf" srcId="{82112494-BFB3-4923-94F6-E645C84CD78E}" destId="{DB10C6DF-F866-4B5E-B72B-E35FA2220151}" srcOrd="0" destOrd="0" presId="urn:microsoft.com/office/officeart/2005/8/layout/vList5"/>
    <dgm:cxn modelId="{DEF9732D-D58F-4F02-B96B-DB9D0A2DEF33}" type="presParOf" srcId="{82112494-BFB3-4923-94F6-E645C84CD78E}" destId="{BD6D4AA7-3CB1-42A3-BF73-099AC099A2DC}" srcOrd="1" destOrd="0" presId="urn:microsoft.com/office/officeart/2005/8/layout/vList5"/>
    <dgm:cxn modelId="{2891E85F-A315-4FED-BBC5-04A297661A8C}" type="presParOf" srcId="{4388145B-C78F-4911-A73C-857A44858BC6}" destId="{D0C91668-6C16-4984-A4CF-247AFBDF8B08}" srcOrd="7" destOrd="0" presId="urn:microsoft.com/office/officeart/2005/8/layout/vList5"/>
    <dgm:cxn modelId="{4669C716-3F43-4F35-8CEE-DE23C3A090BA}" type="presParOf" srcId="{4388145B-C78F-4911-A73C-857A44858BC6}" destId="{36B731F3-2592-4A1A-A1DA-6724F68995F4}" srcOrd="8" destOrd="0" presId="urn:microsoft.com/office/officeart/2005/8/layout/vList5"/>
    <dgm:cxn modelId="{DDEC285F-9C3E-4B52-9F80-56DD76FBADD6}" type="presParOf" srcId="{36B731F3-2592-4A1A-A1DA-6724F68995F4}" destId="{9C89E8B4-83FC-49D0-85DD-DBB928DA1B33}" srcOrd="0" destOrd="0" presId="urn:microsoft.com/office/officeart/2005/8/layout/vList5"/>
    <dgm:cxn modelId="{61093DFE-98BD-4F6B-A7D7-258C308131DB}" type="presParOf" srcId="{36B731F3-2592-4A1A-A1DA-6724F68995F4}" destId="{FAF77C24-B4A0-4DB4-8D51-C8142C13EB0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B3D8D3-2602-485E-A59F-5748799559D5}">
      <dsp:nvSpPr>
        <dsp:cNvPr id="0" name=""/>
        <dsp:cNvSpPr/>
      </dsp:nvSpPr>
      <dsp:spPr>
        <a:xfrm rot="5400000">
          <a:off x="5599412" y="-2553440"/>
          <a:ext cx="1649740" cy="675690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Volumes of primary and secondary production, volumes of waste, recycling rates, bilateral trade data for sectors or interest.</a:t>
          </a:r>
        </a:p>
        <a:p>
          <a:pPr marL="114300" lvl="1" indent="-114300" algn="l" defTabSz="622300">
            <a:lnSpc>
              <a:spcPct val="90000"/>
            </a:lnSpc>
            <a:spcBef>
              <a:spcPct val="0"/>
            </a:spcBef>
            <a:spcAft>
              <a:spcPct val="15000"/>
            </a:spcAft>
            <a:buChar char="•"/>
          </a:pPr>
          <a:r>
            <a:rPr lang="en-US" sz="1400" b="1" i="1" kern="1200" dirty="0"/>
            <a:t>Data sources: </a:t>
          </a:r>
          <a:r>
            <a:rPr lang="en-US" sz="1400" b="0" i="0" kern="1200" dirty="0"/>
            <a:t>USGS, UNIDO, BACI, UNEP IRP MFA, PRODCOM, World Steel, </a:t>
          </a:r>
          <a:r>
            <a:rPr lang="en-US" sz="1400" b="0" i="0" kern="1200" dirty="0" err="1"/>
            <a:t>Jambeck</a:t>
          </a:r>
          <a:r>
            <a:rPr lang="en-US" sz="1400" b="0" i="0" kern="1200" dirty="0"/>
            <a:t> et al. (2015), Plastics Europe, Veolia, multiple country-specific data sources (for plastic recycling rates), World Bank, International Fertilizer Association (IFA), FAO.</a:t>
          </a:r>
          <a:endParaRPr lang="en-US" sz="1400" b="1" i="1" kern="1200" dirty="0"/>
        </a:p>
        <a:p>
          <a:pPr marL="114300" lvl="1" indent="-114300" algn="l" defTabSz="622300">
            <a:lnSpc>
              <a:spcPct val="90000"/>
            </a:lnSpc>
            <a:spcBef>
              <a:spcPct val="0"/>
            </a:spcBef>
            <a:spcAft>
              <a:spcPct val="15000"/>
            </a:spcAft>
            <a:buChar char="•"/>
          </a:pPr>
          <a:r>
            <a:rPr lang="en-US" sz="1400" kern="1200" dirty="0"/>
            <a:t>Construction of the production targets using volume and price data. </a:t>
          </a:r>
        </a:p>
      </dsp:txBody>
      <dsp:txXfrm rot="-5400000">
        <a:off x="3045828" y="80678"/>
        <a:ext cx="6676375" cy="1488672"/>
      </dsp:txXfrm>
    </dsp:sp>
    <dsp:sp modelId="{2A0CD3FC-4A82-4569-95AF-12161B3DF770}">
      <dsp:nvSpPr>
        <dsp:cNvPr id="0" name=""/>
        <dsp:cNvSpPr/>
      </dsp:nvSpPr>
      <dsp:spPr>
        <a:xfrm>
          <a:off x="23" y="100438"/>
          <a:ext cx="3045804" cy="14491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(1) Data preparation (output splits)</a:t>
          </a:r>
        </a:p>
      </dsp:txBody>
      <dsp:txXfrm>
        <a:off x="70765" y="171180"/>
        <a:ext cx="2904320" cy="1307667"/>
      </dsp:txXfrm>
    </dsp:sp>
    <dsp:sp modelId="{4A1D68EC-E2AE-448E-8ACE-1E3E46AD2F53}">
      <dsp:nvSpPr>
        <dsp:cNvPr id="0" name=""/>
        <dsp:cNvSpPr/>
      </dsp:nvSpPr>
      <dsp:spPr>
        <a:xfrm rot="5400000">
          <a:off x="5992720" y="-97075"/>
          <a:ext cx="863170" cy="675690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GTAP 11 Power Data Base, data inputs from Steps 1 and 2.</a:t>
          </a:r>
        </a:p>
        <a:p>
          <a:pPr marL="114300" lvl="1" indent="-114300" algn="l" defTabSz="622300">
            <a:lnSpc>
              <a:spcPct val="90000"/>
            </a:lnSpc>
            <a:spcBef>
              <a:spcPct val="0"/>
            </a:spcBef>
            <a:spcAft>
              <a:spcPct val="15000"/>
            </a:spcAft>
            <a:buChar char="•"/>
          </a:pPr>
          <a:r>
            <a:rPr lang="en-US" sz="1400" kern="1200" dirty="0"/>
            <a:t>Reconciliation of the production targets, supply/use structures and trade data for disaggregated SAMs extracted from the GTAP.</a:t>
          </a:r>
        </a:p>
      </dsp:txBody>
      <dsp:txXfrm rot="-5400000">
        <a:off x="3045851" y="2891930"/>
        <a:ext cx="6714773" cy="778898"/>
      </dsp:txXfrm>
    </dsp:sp>
    <dsp:sp modelId="{FCEFC499-BE94-4D88-8C82-5CEB94209E70}">
      <dsp:nvSpPr>
        <dsp:cNvPr id="0" name=""/>
        <dsp:cNvSpPr/>
      </dsp:nvSpPr>
      <dsp:spPr>
        <a:xfrm>
          <a:off x="0" y="2768986"/>
          <a:ext cx="3045804" cy="10053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(3) Targets’ reconciliation</a:t>
          </a:r>
        </a:p>
      </dsp:txBody>
      <dsp:txXfrm>
        <a:off x="49079" y="2818065"/>
        <a:ext cx="2947646" cy="907225"/>
      </dsp:txXfrm>
    </dsp:sp>
    <dsp:sp modelId="{07DA6818-91B8-4332-9FD1-972ACB9DC1FB}">
      <dsp:nvSpPr>
        <dsp:cNvPr id="0" name=""/>
        <dsp:cNvSpPr/>
      </dsp:nvSpPr>
      <dsp:spPr>
        <a:xfrm rot="5400000">
          <a:off x="6065965" y="876514"/>
          <a:ext cx="716635" cy="675695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 </a:t>
          </a:r>
          <a:r>
            <a:rPr lang="en-US" sz="1400" kern="1200" dirty="0"/>
            <a:t>Split targets from Step 3.</a:t>
          </a:r>
        </a:p>
        <a:p>
          <a:pPr marL="114300" lvl="1" indent="-114300" algn="l" defTabSz="622300">
            <a:lnSpc>
              <a:spcPct val="90000"/>
            </a:lnSpc>
            <a:spcBef>
              <a:spcPct val="0"/>
            </a:spcBef>
            <a:spcAft>
              <a:spcPct val="15000"/>
            </a:spcAft>
            <a:buChar char="•"/>
          </a:pPr>
          <a:r>
            <a:rPr lang="en-US" sz="1400" kern="1200" dirty="0"/>
            <a:t>GTAP Data Base split using SPLITCOM. </a:t>
          </a:r>
        </a:p>
      </dsp:txBody>
      <dsp:txXfrm rot="-5400000">
        <a:off x="3045806" y="3931657"/>
        <a:ext cx="6721971" cy="646669"/>
      </dsp:txXfrm>
    </dsp:sp>
    <dsp:sp modelId="{6FED0100-86E0-48DE-9364-1978AEA75E7A}">
      <dsp:nvSpPr>
        <dsp:cNvPr id="0" name=""/>
        <dsp:cNvSpPr/>
      </dsp:nvSpPr>
      <dsp:spPr>
        <a:xfrm>
          <a:off x="0" y="3866567"/>
          <a:ext cx="3042864" cy="7959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(4) Database split</a:t>
          </a:r>
        </a:p>
      </dsp:txBody>
      <dsp:txXfrm>
        <a:off x="38854" y="3905421"/>
        <a:ext cx="2965156" cy="718225"/>
      </dsp:txXfrm>
    </dsp:sp>
    <dsp:sp modelId="{BD6D4AA7-3CB1-42A3-BF73-099AC099A2DC}">
      <dsp:nvSpPr>
        <dsp:cNvPr id="0" name=""/>
        <dsp:cNvSpPr/>
      </dsp:nvSpPr>
      <dsp:spPr>
        <a:xfrm rot="5400000">
          <a:off x="6016772" y="1874380"/>
          <a:ext cx="809187" cy="675695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Disaggregated database from Step 4.</a:t>
          </a:r>
        </a:p>
        <a:p>
          <a:pPr marL="114300" lvl="1" indent="-114300" algn="l" defTabSz="622300">
            <a:lnSpc>
              <a:spcPct val="90000"/>
            </a:lnSpc>
            <a:spcBef>
              <a:spcPct val="0"/>
            </a:spcBef>
            <a:spcAft>
              <a:spcPct val="15000"/>
            </a:spcAft>
            <a:buChar char="•"/>
          </a:pPr>
          <a:r>
            <a:rPr lang="en-US" sz="1400" kern="1200" dirty="0"/>
            <a:t>Incorporation of the energy and emission flows for disaggregated sectors. Compilation of the final database.</a:t>
          </a:r>
        </a:p>
      </dsp:txBody>
      <dsp:txXfrm rot="-5400000">
        <a:off x="3042889" y="4887765"/>
        <a:ext cx="6717453" cy="730185"/>
      </dsp:txXfrm>
    </dsp:sp>
    <dsp:sp modelId="{DB10C6DF-F866-4B5E-B72B-E35FA2220151}">
      <dsp:nvSpPr>
        <dsp:cNvPr id="0" name=""/>
        <dsp:cNvSpPr/>
      </dsp:nvSpPr>
      <dsp:spPr>
        <a:xfrm>
          <a:off x="23" y="4773981"/>
          <a:ext cx="3042864" cy="9029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(5) Construction of the final database</a:t>
          </a:r>
        </a:p>
      </dsp:txBody>
      <dsp:txXfrm>
        <a:off x="44100" y="4818058"/>
        <a:ext cx="2954710" cy="814764"/>
      </dsp:txXfrm>
    </dsp:sp>
    <dsp:sp modelId="{FAF77C24-B4A0-4DB4-8D51-C8142C13EB0D}">
      <dsp:nvSpPr>
        <dsp:cNvPr id="0" name=""/>
        <dsp:cNvSpPr/>
      </dsp:nvSpPr>
      <dsp:spPr>
        <a:xfrm rot="5400000">
          <a:off x="5954776" y="-1168865"/>
          <a:ext cx="920025" cy="675690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Disaggregated individual country input-output tables (USA, Korea, Japan, Canada), EXIOBASE, specific cost structure assumptions.</a:t>
          </a:r>
        </a:p>
        <a:p>
          <a:pPr marL="114300" lvl="1" indent="-114300" algn="l" defTabSz="622300">
            <a:lnSpc>
              <a:spcPct val="90000"/>
            </a:lnSpc>
            <a:spcBef>
              <a:spcPct val="0"/>
            </a:spcBef>
            <a:spcAft>
              <a:spcPct val="15000"/>
            </a:spcAft>
            <a:buChar char="•"/>
          </a:pPr>
          <a:r>
            <a:rPr lang="en-US" sz="1400" kern="1200" dirty="0"/>
            <a:t>Construction of the cost structure targets.</a:t>
          </a:r>
        </a:p>
      </dsp:txBody>
      <dsp:txXfrm rot="-5400000">
        <a:off x="3036334" y="1794489"/>
        <a:ext cx="6711997" cy="830201"/>
      </dsp:txXfrm>
    </dsp:sp>
    <dsp:sp modelId="{9C89E8B4-83FC-49D0-85DD-DBB928DA1B33}">
      <dsp:nvSpPr>
        <dsp:cNvPr id="0" name=""/>
        <dsp:cNvSpPr/>
      </dsp:nvSpPr>
      <dsp:spPr>
        <a:xfrm>
          <a:off x="0" y="1720135"/>
          <a:ext cx="3045804" cy="9506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(2) Data preparation (supply/use splits)</a:t>
          </a:r>
        </a:p>
      </dsp:txBody>
      <dsp:txXfrm>
        <a:off x="46407" y="1766542"/>
        <a:ext cx="2952990" cy="85783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0.74697</cdr:x>
      <cdr:y>0.13716</cdr:y>
    </cdr:from>
    <cdr:to>
      <cdr:x>0.88432</cdr:x>
      <cdr:y>0.20339</cdr:y>
    </cdr:to>
    <cdr:sp macro="" textlink="">
      <cdr:nvSpPr>
        <cdr:cNvPr id="2" name="TextBox 3">
          <a:extLst xmlns:a="http://schemas.openxmlformats.org/drawingml/2006/main">
            <a:ext uri="{FF2B5EF4-FFF2-40B4-BE49-F238E27FC236}">
              <a16:creationId xmlns:a16="http://schemas.microsoft.com/office/drawing/2014/main" id="{65FE26FC-8C4F-4572-A2E9-B7B0EF8A2A86}"/>
            </a:ext>
          </a:extLst>
        </cdr:cNvPr>
        <cdr:cNvSpPr txBox="1"/>
      </cdr:nvSpPr>
      <cdr:spPr>
        <a:xfrm xmlns:a="http://schemas.openxmlformats.org/drawingml/2006/main">
          <a:off x="3730453" y="361178"/>
          <a:ext cx="685937" cy="17440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dirty="0"/>
            <a:t>x 14</a:t>
          </a:r>
          <a:r>
            <a:rPr lang="en-US" sz="1100" baseline="0" dirty="0"/>
            <a:t> times</a:t>
          </a:r>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0.75946</cdr:x>
      <cdr:y>0.09685</cdr:y>
    </cdr:from>
    <cdr:to>
      <cdr:x>0.88406</cdr:x>
      <cdr:y>0.16309</cdr:y>
    </cdr:to>
    <cdr:sp macro="" textlink="">
      <cdr:nvSpPr>
        <cdr:cNvPr id="2" name="TextBox 3">
          <a:extLst xmlns:a="http://schemas.openxmlformats.org/drawingml/2006/main">
            <a:ext uri="{FF2B5EF4-FFF2-40B4-BE49-F238E27FC236}">
              <a16:creationId xmlns:a16="http://schemas.microsoft.com/office/drawing/2014/main" id="{65FE26FC-8C4F-4572-A2E9-B7B0EF8A2A86}"/>
            </a:ext>
          </a:extLst>
        </cdr:cNvPr>
        <cdr:cNvSpPr txBox="1"/>
      </cdr:nvSpPr>
      <cdr:spPr>
        <a:xfrm xmlns:a="http://schemas.openxmlformats.org/drawingml/2006/main">
          <a:off x="3792798" y="255049"/>
          <a:ext cx="622263" cy="174433"/>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dirty="0"/>
            <a:t>x 3</a:t>
          </a:r>
          <a:r>
            <a:rPr lang="en-US" sz="1100" baseline="0" dirty="0"/>
            <a:t> times</a:t>
          </a:r>
          <a:endParaRPr lang="en-US" sz="1100" dirty="0"/>
        </a:p>
      </cdr:txBody>
    </cdr:sp>
  </cdr:relSizeAnchor>
  <cdr:relSizeAnchor xmlns:cdr="http://schemas.openxmlformats.org/drawingml/2006/chartDrawing">
    <cdr:from>
      <cdr:x>0.4377</cdr:x>
      <cdr:y>0.35151</cdr:y>
    </cdr:from>
    <cdr:to>
      <cdr:x>0.5623</cdr:x>
      <cdr:y>0.41774</cdr:y>
    </cdr:to>
    <cdr:sp macro="" textlink="">
      <cdr:nvSpPr>
        <cdr:cNvPr id="3" name="TextBox 3">
          <a:extLst xmlns:a="http://schemas.openxmlformats.org/drawingml/2006/main">
            <a:ext uri="{FF2B5EF4-FFF2-40B4-BE49-F238E27FC236}">
              <a16:creationId xmlns:a16="http://schemas.microsoft.com/office/drawing/2014/main" id="{65FE26FC-8C4F-4572-A2E9-B7B0EF8A2A86}"/>
            </a:ext>
          </a:extLst>
        </cdr:cNvPr>
        <cdr:cNvSpPr txBox="1"/>
      </cdr:nvSpPr>
      <cdr:spPr>
        <a:xfrm xmlns:a="http://schemas.openxmlformats.org/drawingml/2006/main">
          <a:off x="2185911" y="925651"/>
          <a:ext cx="622263" cy="17440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dirty="0"/>
            <a:t>x 2</a:t>
          </a:r>
          <a:r>
            <a:rPr lang="en-US" sz="1100" baseline="0" dirty="0"/>
            <a:t> times</a:t>
          </a:r>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0.74719</cdr:x>
      <cdr:y>0.18132</cdr:y>
    </cdr:from>
    <cdr:to>
      <cdr:x>0.87178</cdr:x>
      <cdr:y>0.24756</cdr:y>
    </cdr:to>
    <cdr:sp macro="" textlink="">
      <cdr:nvSpPr>
        <cdr:cNvPr id="2" name="TextBox 3">
          <a:extLst xmlns:a="http://schemas.openxmlformats.org/drawingml/2006/main">
            <a:ext uri="{FF2B5EF4-FFF2-40B4-BE49-F238E27FC236}">
              <a16:creationId xmlns:a16="http://schemas.microsoft.com/office/drawing/2014/main" id="{65FE26FC-8C4F-4572-A2E9-B7B0EF8A2A86}"/>
            </a:ext>
          </a:extLst>
        </cdr:cNvPr>
        <cdr:cNvSpPr txBox="1"/>
      </cdr:nvSpPr>
      <cdr:spPr>
        <a:xfrm xmlns:a="http://schemas.openxmlformats.org/drawingml/2006/main">
          <a:off x="3731552" y="454147"/>
          <a:ext cx="622213" cy="165909"/>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dirty="0"/>
            <a:t>x 5</a:t>
          </a:r>
          <a:r>
            <a:rPr lang="en-US" sz="1100" baseline="0" dirty="0"/>
            <a:t> times</a:t>
          </a:r>
          <a:endParaRPr lang="en-US" sz="1100" dirty="0"/>
        </a:p>
      </cdr:txBody>
    </cdr:sp>
  </cdr:relSizeAnchor>
  <cdr:relSizeAnchor xmlns:cdr="http://schemas.openxmlformats.org/drawingml/2006/chartDrawing">
    <cdr:from>
      <cdr:x>0.44772</cdr:x>
      <cdr:y>0.3699</cdr:y>
    </cdr:from>
    <cdr:to>
      <cdr:x>0.57232</cdr:x>
      <cdr:y>0.43613</cdr:y>
    </cdr:to>
    <cdr:sp macro="" textlink="">
      <cdr:nvSpPr>
        <cdr:cNvPr id="3" name="TextBox 3">
          <a:extLst xmlns:a="http://schemas.openxmlformats.org/drawingml/2006/main">
            <a:ext uri="{FF2B5EF4-FFF2-40B4-BE49-F238E27FC236}">
              <a16:creationId xmlns:a16="http://schemas.microsoft.com/office/drawing/2014/main" id="{65FE26FC-8C4F-4572-A2E9-B7B0EF8A2A86}"/>
            </a:ext>
          </a:extLst>
        </cdr:cNvPr>
        <cdr:cNvSpPr txBox="1"/>
      </cdr:nvSpPr>
      <cdr:spPr>
        <a:xfrm xmlns:a="http://schemas.openxmlformats.org/drawingml/2006/main">
          <a:off x="2510389" y="1477447"/>
          <a:ext cx="698639" cy="264532"/>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a:t>x 3</a:t>
          </a:r>
          <a:r>
            <a:rPr lang="en-US" sz="1100" baseline="0"/>
            <a:t> times</a:t>
          </a:r>
          <a:endParaRPr lang="en-US" sz="1100"/>
        </a:p>
      </cdr:txBody>
    </cdr:sp>
  </cdr:relSizeAnchor>
</c:userShapes>
</file>

<file path=ppt/drawings/drawing4.xml><?xml version="1.0" encoding="utf-8"?>
<c:userShapes xmlns:c="http://schemas.openxmlformats.org/drawingml/2006/chart">
  <cdr:relSizeAnchor xmlns:cdr="http://schemas.openxmlformats.org/drawingml/2006/chartDrawing">
    <cdr:from>
      <cdr:x>0.74162</cdr:x>
      <cdr:y>0.1569</cdr:y>
    </cdr:from>
    <cdr:to>
      <cdr:x>0.87897</cdr:x>
      <cdr:y>0.22313</cdr:y>
    </cdr:to>
    <cdr:sp macro="" textlink="">
      <cdr:nvSpPr>
        <cdr:cNvPr id="2" name="TextBox 3">
          <a:extLst xmlns:a="http://schemas.openxmlformats.org/drawingml/2006/main">
            <a:ext uri="{FF2B5EF4-FFF2-40B4-BE49-F238E27FC236}">
              <a16:creationId xmlns:a16="http://schemas.microsoft.com/office/drawing/2014/main" id="{65FE26FC-8C4F-4572-A2E9-B7B0EF8A2A86}"/>
            </a:ext>
          </a:extLst>
        </cdr:cNvPr>
        <cdr:cNvSpPr txBox="1"/>
      </cdr:nvSpPr>
      <cdr:spPr>
        <a:xfrm xmlns:a="http://schemas.openxmlformats.org/drawingml/2006/main">
          <a:off x="3703731" y="392993"/>
          <a:ext cx="685938" cy="165885"/>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dirty="0"/>
            <a:t>x 16</a:t>
          </a:r>
          <a:r>
            <a:rPr lang="en-US" sz="1100" baseline="0" dirty="0"/>
            <a:t> times</a:t>
          </a:r>
          <a:endParaRPr lang="en-US" sz="1100" dirty="0"/>
        </a:p>
      </cdr:txBody>
    </cdr:sp>
  </cdr:relSizeAnchor>
  <cdr:relSizeAnchor xmlns:cdr="http://schemas.openxmlformats.org/drawingml/2006/chartDrawing">
    <cdr:from>
      <cdr:x>0.44676</cdr:x>
      <cdr:y>0.43377</cdr:y>
    </cdr:from>
    <cdr:to>
      <cdr:x>0.57136</cdr:x>
      <cdr:y>0.5</cdr:y>
    </cdr:to>
    <cdr:sp macro="" textlink="">
      <cdr:nvSpPr>
        <cdr:cNvPr id="3" name="TextBox 3">
          <a:extLst xmlns:a="http://schemas.openxmlformats.org/drawingml/2006/main">
            <a:ext uri="{FF2B5EF4-FFF2-40B4-BE49-F238E27FC236}">
              <a16:creationId xmlns:a16="http://schemas.microsoft.com/office/drawing/2014/main" id="{65FE26FC-8C4F-4572-A2E9-B7B0EF8A2A86}"/>
            </a:ext>
          </a:extLst>
        </cdr:cNvPr>
        <cdr:cNvSpPr txBox="1"/>
      </cdr:nvSpPr>
      <cdr:spPr>
        <a:xfrm xmlns:a="http://schemas.openxmlformats.org/drawingml/2006/main">
          <a:off x="2231158" y="1142269"/>
          <a:ext cx="622263" cy="174408"/>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dirty="0"/>
            <a:t>x 7</a:t>
          </a:r>
          <a:r>
            <a:rPr lang="en-US" sz="1100" baseline="0" dirty="0"/>
            <a:t> times</a:t>
          </a:r>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1610399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590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9140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31834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40999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5481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836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55237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160795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415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800275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455734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1101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effectLst/>
              <a:latin typeface="Arial" panose="020B0604020202020204" pitchFamily="34" charset="0"/>
            </a:endParaRPr>
          </a:p>
        </p:txBody>
      </p:sp>
    </p:spTree>
    <p:extLst>
      <p:ext uri="{BB962C8B-B14F-4D97-AF65-F5344CB8AC3E}">
        <p14:creationId xmlns:p14="http://schemas.microsoft.com/office/powerpoint/2010/main" val="2841182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Tree>
    <p:extLst>
      <p:ext uri="{BB962C8B-B14F-4D97-AF65-F5344CB8AC3E}">
        <p14:creationId xmlns:p14="http://schemas.microsoft.com/office/powerpoint/2010/main" val="1929024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0042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1009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9866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0120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65894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355975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West State Street,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grpSp>
        <p:nvGrpSpPr>
          <p:cNvPr id="11" name="Group 10"/>
          <p:cNvGrpSpPr/>
          <p:nvPr userDrawn="1"/>
        </p:nvGrpSpPr>
        <p:grpSpPr>
          <a:xfrm>
            <a:off x="10067378" y="6288455"/>
            <a:ext cx="519492" cy="512340"/>
            <a:chOff x="8593544" y="5744285"/>
            <a:chExt cx="519492" cy="512340"/>
          </a:xfrm>
        </p:grpSpPr>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884436" y="5744285"/>
              <a:ext cx="228600" cy="228600"/>
            </a:xfrm>
            <a:prstGeom prst="rect">
              <a:avLst/>
            </a:prstGeom>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593544" y="5744285"/>
              <a:ext cx="228600" cy="228600"/>
            </a:xfrm>
            <a:prstGeom prst="rect">
              <a:avLst/>
            </a:prstGeom>
          </p:spPr>
        </p:pic>
        <p:pic>
          <p:nvPicPr>
            <p:cNvPr id="20" name="Picture 1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593544" y="6028025"/>
              <a:ext cx="228600" cy="228600"/>
            </a:xfrm>
            <a:prstGeom prst="rect">
              <a:avLst/>
            </a:prstGeom>
          </p:spPr>
        </p:pic>
        <p:pic>
          <p:nvPicPr>
            <p:cNvPr id="21" name="Picture 20"/>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884436" y="6028025"/>
              <a:ext cx="228600" cy="228600"/>
            </a:xfrm>
            <a:prstGeom prst="rect">
              <a:avLst/>
            </a:prstGeom>
          </p:spPr>
        </p:pic>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spTree>
    <p:extLst>
      <p:ext uri="{BB962C8B-B14F-4D97-AF65-F5344CB8AC3E}">
        <p14:creationId xmlns:p14="http://schemas.microsoft.com/office/powerpoint/2010/main" val="74473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52475" y="1825625"/>
            <a:ext cx="10972800" cy="4351338"/>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a:xfrm>
            <a:off x="752475" y="365125"/>
            <a:ext cx="10972800" cy="1325563"/>
          </a:xfrm>
        </p:spPr>
        <p:txBody>
          <a:bodyPr/>
          <a:lstStyle/>
          <a:p>
            <a:r>
              <a:rPr lang="en-US"/>
              <a:t>Click to edit Master title style</a:t>
            </a:r>
          </a:p>
        </p:txBody>
      </p:sp>
      <p:sp>
        <p:nvSpPr>
          <p:cNvPr id="15" name="Slide Number Placeholder 14"/>
          <p:cNvSpPr>
            <a:spLocks noGrp="1"/>
          </p:cNvSpPr>
          <p:nvPr>
            <p:ph type="sldNum" sz="quarter" idx="12"/>
          </p:nvPr>
        </p:nvSpPr>
        <p:spPr>
          <a:xfrm>
            <a:off x="8982075" y="6356350"/>
            <a:ext cx="2743200" cy="365125"/>
          </a:xfrm>
        </p:spPr>
        <p:txBody>
          <a:bodyPr/>
          <a:lstStyle/>
          <a:p>
            <a:fld id="{89D7931E-637B-46D8-A580-615CC76C5C63}" type="slidenum">
              <a:rPr lang="en-US" smtClean="0"/>
              <a:pPr/>
              <a:t>‹#›</a:t>
            </a:fld>
            <a:endParaRPr lang="en-US" dirty="0"/>
          </a:p>
        </p:txBody>
      </p:sp>
      <p:sp>
        <p:nvSpPr>
          <p:cNvPr id="17" name="Rectangle 16"/>
          <p:cNvSpPr/>
          <p:nvPr userDrawn="1"/>
        </p:nvSpPr>
        <p:spPr>
          <a:xfrm>
            <a:off x="-28574" y="0"/>
            <a:ext cx="152400" cy="6858000"/>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190500" y="0"/>
            <a:ext cx="209549" cy="6858000"/>
          </a:xfrm>
          <a:prstGeom prst="rect">
            <a:avLst/>
          </a:prstGeom>
          <a:gradFill flip="none" rotWithShape="1">
            <a:gsLst>
              <a:gs pos="0">
                <a:srgbClr val="F38F22"/>
              </a:gs>
              <a:gs pos="100000">
                <a:srgbClr val="F1BA2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6514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West State Street,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grpSp>
        <p:nvGrpSpPr>
          <p:cNvPr id="11" name="Group 10"/>
          <p:cNvGrpSpPr/>
          <p:nvPr userDrawn="1"/>
        </p:nvGrpSpPr>
        <p:grpSpPr>
          <a:xfrm>
            <a:off x="10067378" y="6288455"/>
            <a:ext cx="519492" cy="512340"/>
            <a:chOff x="8593544" y="5744285"/>
            <a:chExt cx="519492" cy="512340"/>
          </a:xfrm>
        </p:grpSpPr>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884436" y="5744285"/>
              <a:ext cx="228600" cy="228600"/>
            </a:xfrm>
            <a:prstGeom prst="rect">
              <a:avLst/>
            </a:prstGeom>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593544" y="5744285"/>
              <a:ext cx="228600" cy="228600"/>
            </a:xfrm>
            <a:prstGeom prst="rect">
              <a:avLst/>
            </a:prstGeom>
          </p:spPr>
        </p:pic>
        <p:pic>
          <p:nvPicPr>
            <p:cNvPr id="20" name="Picture 1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593544" y="6028025"/>
              <a:ext cx="228600" cy="228600"/>
            </a:xfrm>
            <a:prstGeom prst="rect">
              <a:avLst/>
            </a:prstGeom>
          </p:spPr>
        </p:pic>
        <p:pic>
          <p:nvPicPr>
            <p:cNvPr id="21" name="Picture 20"/>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884436" y="6028025"/>
              <a:ext cx="228600" cy="228600"/>
            </a:xfrm>
            <a:prstGeom prst="rect">
              <a:avLst/>
            </a:prstGeom>
          </p:spPr>
        </p:pic>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spTree>
    <p:extLst>
      <p:ext uri="{BB962C8B-B14F-4D97-AF65-F5344CB8AC3E}">
        <p14:creationId xmlns:p14="http://schemas.microsoft.com/office/powerpoint/2010/main" val="2772624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52475" y="1825625"/>
            <a:ext cx="5394960" cy="4351338"/>
          </a:xfrm>
        </p:spPr>
        <p:txBody>
          <a:bodyPr/>
          <a:lstStyle>
            <a:lvl1pPr>
              <a:defRPr b="1"/>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a:xfrm>
            <a:off x="752475" y="365125"/>
            <a:ext cx="10972800" cy="1325563"/>
          </a:xfrm>
        </p:spPr>
        <p:txBody>
          <a:bodyPr/>
          <a:lstStyle/>
          <a:p>
            <a:r>
              <a:rPr lang="en-US"/>
              <a:t>Click to edit Master title style</a:t>
            </a:r>
          </a:p>
        </p:txBody>
      </p:sp>
      <p:sp>
        <p:nvSpPr>
          <p:cNvPr id="15" name="Slide Number Placeholder 14"/>
          <p:cNvSpPr>
            <a:spLocks noGrp="1"/>
          </p:cNvSpPr>
          <p:nvPr>
            <p:ph type="sldNum" sz="quarter" idx="12"/>
          </p:nvPr>
        </p:nvSpPr>
        <p:spPr>
          <a:xfrm>
            <a:off x="8982075" y="6356350"/>
            <a:ext cx="2743200" cy="365125"/>
          </a:xfrm>
        </p:spPr>
        <p:txBody>
          <a:bodyPr/>
          <a:lstStyle/>
          <a:p>
            <a:fld id="{89D7931E-637B-46D8-A580-615CC76C5C63}" type="slidenum">
              <a:rPr lang="en-US" smtClean="0"/>
              <a:pPr/>
              <a:t>‹#›</a:t>
            </a:fld>
            <a:endParaRPr lang="en-US" dirty="0"/>
          </a:p>
        </p:txBody>
      </p:sp>
      <p:sp>
        <p:nvSpPr>
          <p:cNvPr id="17" name="Rectangle 16"/>
          <p:cNvSpPr/>
          <p:nvPr userDrawn="1"/>
        </p:nvSpPr>
        <p:spPr>
          <a:xfrm>
            <a:off x="-28574" y="0"/>
            <a:ext cx="152400" cy="6858000"/>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190500" y="0"/>
            <a:ext cx="209549" cy="6858000"/>
          </a:xfrm>
          <a:prstGeom prst="rect">
            <a:avLst/>
          </a:prstGeom>
          <a:gradFill flip="none" rotWithShape="1">
            <a:gsLst>
              <a:gs pos="0">
                <a:srgbClr val="F38F22"/>
              </a:gs>
              <a:gs pos="100000">
                <a:srgbClr val="F1BA2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ent Placeholder 2"/>
          <p:cNvSpPr>
            <a:spLocks noGrp="1"/>
          </p:cNvSpPr>
          <p:nvPr>
            <p:ph idx="13"/>
          </p:nvPr>
        </p:nvSpPr>
        <p:spPr>
          <a:xfrm>
            <a:off x="6309360" y="1825625"/>
            <a:ext cx="5394960" cy="4351338"/>
          </a:xfrm>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567838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9D7931E-637B-46D8-A580-615CC76C5C63}" type="slidenum">
              <a:rPr lang="en-US" smtClean="0"/>
              <a:pPr/>
              <a:t>‹#›</a:t>
            </a:fld>
            <a:endParaRPr lang="en-US" dirty="0"/>
          </a:p>
        </p:txBody>
      </p:sp>
    </p:spTree>
    <p:extLst>
      <p:ext uri="{BB962C8B-B14F-4D97-AF65-F5344CB8AC3E}">
        <p14:creationId xmlns:p14="http://schemas.microsoft.com/office/powerpoint/2010/main" val="2695836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l" defTabSz="914400" rtl="0" eaLnBrk="1" latinLnBrk="0" hangingPunct="1">
        <a:lnSpc>
          <a:spcPct val="90000"/>
        </a:lnSpc>
        <a:spcBef>
          <a:spcPct val="0"/>
        </a:spcBef>
        <a:buNone/>
        <a:defRPr sz="4400" b="1" i="0" kern="1200" baseline="0">
          <a:solidFill>
            <a:srgbClr val="2E3640"/>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www.iea.org/reports/the-role-of-critical-minerals-in-clean-energy-transitions/executive-summary" TargetMode="Externa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resourcepanel.org/reports/recycling-rates-metals"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306421"/>
            <a:ext cx="10058400" cy="1732669"/>
          </a:xfrm>
        </p:spPr>
        <p:txBody>
          <a:bodyPr>
            <a:normAutofit/>
          </a:bodyPr>
          <a:lstStyle/>
          <a:p>
            <a:r>
              <a:rPr lang="en-US" sz="4000" dirty="0"/>
              <a:t>Analyzing Critical Minerals Value Chains using the GTAP MRIO Data Base</a:t>
            </a:r>
          </a:p>
        </p:txBody>
      </p:sp>
      <p:sp>
        <p:nvSpPr>
          <p:cNvPr id="3" name="Subtitle 2"/>
          <p:cNvSpPr>
            <a:spLocks noGrp="1"/>
          </p:cNvSpPr>
          <p:nvPr>
            <p:ph type="subTitle" idx="1"/>
          </p:nvPr>
        </p:nvSpPr>
        <p:spPr>
          <a:xfrm>
            <a:off x="609600" y="3205316"/>
            <a:ext cx="10058400" cy="2812026"/>
          </a:xfrm>
        </p:spPr>
        <p:txBody>
          <a:bodyPr>
            <a:normAutofit/>
          </a:bodyPr>
          <a:lstStyle/>
          <a:p>
            <a:pPr lvl="0">
              <a:lnSpc>
                <a:spcPct val="100000"/>
              </a:lnSpc>
              <a:spcBef>
                <a:spcPts val="0"/>
              </a:spcBef>
              <a:spcAft>
                <a:spcPts val="1200"/>
              </a:spcAft>
            </a:pPr>
            <a:r>
              <a:rPr lang="en-US" sz="2100" b="1" dirty="0"/>
              <a:t>Maksym Chepeliev</a:t>
            </a:r>
          </a:p>
          <a:p>
            <a:pPr lvl="0">
              <a:lnSpc>
                <a:spcPct val="100000"/>
              </a:lnSpc>
              <a:spcBef>
                <a:spcPts val="0"/>
              </a:spcBef>
            </a:pPr>
            <a:r>
              <a:rPr lang="en-US" dirty="0"/>
              <a:t>Center for Global Trade Analysis, Purdue University</a:t>
            </a:r>
          </a:p>
          <a:p>
            <a:pPr lvl="0">
              <a:lnSpc>
                <a:spcPct val="100000"/>
              </a:lnSpc>
              <a:spcBef>
                <a:spcPts val="0"/>
              </a:spcBef>
            </a:pPr>
            <a:endParaRPr lang="en-US" dirty="0"/>
          </a:p>
          <a:p>
            <a:pPr lvl="0">
              <a:lnSpc>
                <a:spcPct val="100000"/>
              </a:lnSpc>
              <a:spcBef>
                <a:spcPts val="0"/>
              </a:spcBef>
            </a:pPr>
            <a:r>
              <a:rPr lang="en-US" dirty="0"/>
              <a:t>30th International Input-Output Association Conference</a:t>
            </a:r>
            <a:endParaRPr lang="en-US" i="1" dirty="0"/>
          </a:p>
          <a:p>
            <a:pPr lvl="0">
              <a:lnSpc>
                <a:spcPct val="100000"/>
              </a:lnSpc>
              <a:spcBef>
                <a:spcPts val="0"/>
              </a:spcBef>
            </a:pPr>
            <a:endParaRPr lang="en-US" sz="2200" i="1" dirty="0"/>
          </a:p>
          <a:p>
            <a:pPr lvl="0">
              <a:lnSpc>
                <a:spcPct val="100000"/>
              </a:lnSpc>
              <a:spcBef>
                <a:spcPts val="0"/>
              </a:spcBef>
            </a:pPr>
            <a:r>
              <a:rPr lang="en-US" sz="2200" i="1" dirty="0"/>
              <a:t>July 1-5, 2024</a:t>
            </a:r>
          </a:p>
          <a:p>
            <a:pPr lvl="0">
              <a:lnSpc>
                <a:spcPct val="100000"/>
              </a:lnSpc>
              <a:spcBef>
                <a:spcPts val="0"/>
              </a:spcBef>
            </a:pPr>
            <a:r>
              <a:rPr lang="en-US" sz="2200" i="1" dirty="0"/>
              <a:t>Santiago, Chile</a:t>
            </a:r>
            <a:endParaRPr lang="en-US" dirty="0"/>
          </a:p>
        </p:txBody>
      </p:sp>
    </p:spTree>
    <p:extLst>
      <p:ext uri="{BB962C8B-B14F-4D97-AF65-F5344CB8AC3E}">
        <p14:creationId xmlns:p14="http://schemas.microsoft.com/office/powerpoint/2010/main" val="4020115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9D7931E-637B-46D8-A580-615CC76C5C63}" type="slidenum">
              <a:rPr lang="en-US" smtClean="0"/>
              <a:pPr/>
              <a:t>10</a:t>
            </a:fld>
            <a:endParaRPr lang="en-US" dirty="0"/>
          </a:p>
        </p:txBody>
      </p:sp>
      <p:graphicFrame>
        <p:nvGraphicFramePr>
          <p:cNvPr id="6" name="Group 113"/>
          <p:cNvGraphicFramePr>
            <a:graphicFrameLocks noGrp="1"/>
          </p:cNvGraphicFramePr>
          <p:nvPr>
            <p:ph idx="1"/>
          </p:nvPr>
        </p:nvGraphicFramePr>
        <p:xfrm>
          <a:off x="698803" y="940250"/>
          <a:ext cx="11080143" cy="5562666"/>
        </p:xfrm>
        <a:graphic>
          <a:graphicData uri="http://schemas.openxmlformats.org/drawingml/2006/table">
            <a:tbl>
              <a:tblPr/>
              <a:tblGrid>
                <a:gridCol w="2217990">
                  <a:extLst>
                    <a:ext uri="{9D8B030D-6E8A-4147-A177-3AD203B41FA5}">
                      <a16:colId xmlns:a16="http://schemas.microsoft.com/office/drawing/2014/main" val="20000"/>
                    </a:ext>
                  </a:extLst>
                </a:gridCol>
                <a:gridCol w="2214721">
                  <a:extLst>
                    <a:ext uri="{9D8B030D-6E8A-4147-A177-3AD203B41FA5}">
                      <a16:colId xmlns:a16="http://schemas.microsoft.com/office/drawing/2014/main" val="20001"/>
                    </a:ext>
                  </a:extLst>
                </a:gridCol>
                <a:gridCol w="2217990">
                  <a:extLst>
                    <a:ext uri="{9D8B030D-6E8A-4147-A177-3AD203B41FA5}">
                      <a16:colId xmlns:a16="http://schemas.microsoft.com/office/drawing/2014/main" val="20002"/>
                    </a:ext>
                  </a:extLst>
                </a:gridCol>
                <a:gridCol w="2214721">
                  <a:extLst>
                    <a:ext uri="{9D8B030D-6E8A-4147-A177-3AD203B41FA5}">
                      <a16:colId xmlns:a16="http://schemas.microsoft.com/office/drawing/2014/main" val="20003"/>
                    </a:ext>
                  </a:extLst>
                </a:gridCol>
                <a:gridCol w="2214721">
                  <a:extLst>
                    <a:ext uri="{9D8B030D-6E8A-4147-A177-3AD203B41FA5}">
                      <a16:colId xmlns:a16="http://schemas.microsoft.com/office/drawing/2014/main" val="196955013"/>
                    </a:ext>
                  </a:extLst>
                </a:gridCol>
              </a:tblGrid>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Paddy rice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Coal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Wood products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Electrical eqpt.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Communication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0"/>
                  </a:ext>
                </a:extLst>
              </a:tr>
              <a:tr h="26987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Wheat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Oil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Pulp, paper etc.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alpha val="67059"/>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mach. &amp; eqpt.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Financial services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1"/>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Other cereals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Gas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Refined oil etc.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manu.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Insurance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2"/>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Vegetables &amp; fruits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minerals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Pharmaceuticals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alpha val="67059"/>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Electricity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Real estate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3"/>
                  </a:ext>
                </a:extLst>
              </a:tr>
              <a:tr h="26987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Oil seeds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Red meat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chemicals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alpha val="67059"/>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Gas distribution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bus. services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4"/>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Sugar cane &amp; beet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White meat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Rubber &amp; plastics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alpha val="67059"/>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Water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Recreation etc.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5"/>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Plant-based fibers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Vegetable oils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mineral prod.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alpha val="67059"/>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Construction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Public Admin.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6"/>
                  </a:ext>
                </a:extLst>
              </a:tr>
              <a:tr h="3397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Other crops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Dairy products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kern="1200" cap="none" normalizeH="0" baseline="0" dirty="0">
                          <a:ln>
                            <a:noFill/>
                          </a:ln>
                          <a:solidFill>
                            <a:schemeClr val="tx1"/>
                          </a:solidFill>
                          <a:effectLst/>
                          <a:latin typeface="Calibri" pitchFamily="34" charset="0"/>
                          <a:ea typeface="+mn-ea"/>
                          <a:cs typeface="Times New Roman" pitchFamily="18" charset="0"/>
                        </a:rPr>
                        <a:t>Ferrous metals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alpha val="67059"/>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W &amp; R trade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Education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7"/>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Beef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Processed rice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kern="1200" cap="none" normalizeH="0" baseline="0" dirty="0">
                          <a:ln>
                            <a:noFill/>
                          </a:ln>
                          <a:solidFill>
                            <a:schemeClr val="tx1"/>
                          </a:solidFill>
                          <a:effectLst/>
                          <a:latin typeface="Calibri" pitchFamily="34" charset="0"/>
                          <a:ea typeface="+mn-ea"/>
                          <a:cs typeface="Times New Roman" pitchFamily="18" charset="0"/>
                        </a:rPr>
                        <a:t>Other metals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00">
                        <a:alpha val="67059"/>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Hotels, rests. etc.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Health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8"/>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Poultry, pork,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Refined sugar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Metal products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Warehousing etc.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Calibri" pitchFamily="34" charset="0"/>
                          <a:cs typeface="Times New Roman" pitchFamily="18" charset="0"/>
                        </a:rPr>
                        <a:t>Dwellings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extLst>
                  <a:ext uri="{0D108BD9-81ED-4DB2-BD59-A6C34878D82A}">
                    <a16:rowId xmlns:a16="http://schemas.microsoft.com/office/drawing/2014/main" val="10009"/>
                  </a:ext>
                </a:extLst>
              </a:tr>
              <a:tr h="26987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Raw milk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food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Mot. vehicles &amp; parts</a:t>
                      </a:r>
                    </a:p>
                  </a:txBody>
                  <a:tcPr marR="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Land transport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kern="1200" cap="none" normalizeH="0" baseline="0" dirty="0">
                        <a:ln>
                          <a:noFill/>
                        </a:ln>
                        <a:solidFill>
                          <a:schemeClr val="tx1"/>
                        </a:solidFill>
                        <a:effectLst/>
                        <a:latin typeface="Calibri" pitchFamily="34" charset="0"/>
                        <a:ea typeface="+mn-ea"/>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10"/>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Wool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Beverages &amp; tobacco</a:t>
                      </a:r>
                    </a:p>
                  </a:txBody>
                  <a:tcPr marR="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Other trp. eqpt.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Sea transport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kern="1200" cap="none" normalizeH="0" baseline="0" dirty="0">
                        <a:ln>
                          <a:noFill/>
                        </a:ln>
                        <a:solidFill>
                          <a:schemeClr val="tx1"/>
                        </a:solidFill>
                        <a:effectLst/>
                        <a:latin typeface="Calibri" pitchFamily="34" charset="0"/>
                        <a:ea typeface="+mn-ea"/>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11"/>
                  </a:ext>
                </a:extLst>
              </a:tr>
              <a:tr h="442026">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Forestry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Textiles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Electronic eqpt.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Air transport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12"/>
                  </a:ext>
                </a:extLst>
              </a:tr>
              <a:tr h="26987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000000"/>
                          </a:solidFill>
                          <a:effectLst/>
                          <a:latin typeface="Calibri" pitchFamily="34" charset="0"/>
                          <a:cs typeface="Times New Roman" pitchFamily="18" charset="0"/>
                        </a:rPr>
                        <a:t>Fishing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66">
                        <a:alpha val="50000"/>
                      </a:srgb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Clothing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13"/>
                  </a:ext>
                </a:extLst>
              </a:tr>
              <a:tr h="27146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chemeClr val="tx1"/>
                          </a:solidFill>
                          <a:effectLst/>
                          <a:latin typeface="Calibri" pitchFamily="34" charset="0"/>
                          <a:cs typeface="Times New Roman" pitchFamily="18" charset="0"/>
                        </a:rPr>
                        <a:t>Leather products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endParaRPr kumimoji="0" lang="en-US" sz="1800" b="1" i="0" u="none" strike="noStrike" cap="none" normalizeH="0" baseline="0" dirty="0">
                        <a:ln>
                          <a:noFill/>
                        </a:ln>
                        <a:solidFill>
                          <a:schemeClr val="tx1"/>
                        </a:solidFill>
                        <a:effectLst/>
                        <a:latin typeface="Calibri"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14"/>
                  </a:ext>
                </a:extLst>
              </a:tr>
            </a:tbl>
          </a:graphicData>
        </a:graphic>
      </p:graphicFrame>
      <p:sp>
        <p:nvSpPr>
          <p:cNvPr id="8" name="WordArt 114"/>
          <p:cNvSpPr>
            <a:spLocks noChangeArrowheads="1" noChangeShapeType="1" noTextEdit="1"/>
          </p:cNvSpPr>
          <p:nvPr/>
        </p:nvSpPr>
        <p:spPr bwMode="auto">
          <a:xfrm rot="-3832140">
            <a:off x="888594" y="3007227"/>
            <a:ext cx="2162175" cy="428625"/>
          </a:xfrm>
          <a:prstGeom prst="rect">
            <a:avLst/>
          </a:prstGeom>
        </p:spPr>
        <p:txBody>
          <a:bodyPr wrap="none" fromWordArt="1">
            <a:prstTxWarp prst="textPlain">
              <a:avLst>
                <a:gd name="adj" fmla="val 50000"/>
              </a:avLst>
            </a:prstTxWarp>
          </a:bodyPr>
          <a:lstStyle/>
          <a:p>
            <a:r>
              <a:rPr lang="en-US" sz="2800" kern="10" dirty="0">
                <a:ln w="9525">
                  <a:solidFill>
                    <a:srgbClr val="000000"/>
                  </a:solidFill>
                  <a:round/>
                  <a:headEnd/>
                  <a:tailEnd/>
                </a:ln>
                <a:solidFill>
                  <a:srgbClr val="FFFFFF"/>
                </a:solidFill>
                <a:latin typeface="Calibri"/>
              </a:rPr>
              <a:t>Agriculture etc.</a:t>
            </a:r>
          </a:p>
        </p:txBody>
      </p:sp>
      <p:sp>
        <p:nvSpPr>
          <p:cNvPr id="9" name="WordArt 115"/>
          <p:cNvSpPr>
            <a:spLocks noChangeArrowheads="1" noChangeShapeType="1" noTextEdit="1"/>
          </p:cNvSpPr>
          <p:nvPr/>
        </p:nvSpPr>
        <p:spPr bwMode="auto">
          <a:xfrm rot="-3832140">
            <a:off x="3187975" y="3542116"/>
            <a:ext cx="2162175" cy="428625"/>
          </a:xfrm>
          <a:prstGeom prst="rect">
            <a:avLst/>
          </a:prstGeom>
        </p:spPr>
        <p:txBody>
          <a:bodyPr wrap="none" fromWordArt="1">
            <a:prstTxWarp prst="textPlain">
              <a:avLst>
                <a:gd name="adj" fmla="val 50000"/>
              </a:avLst>
            </a:prstTxWarp>
          </a:bodyPr>
          <a:lstStyle/>
          <a:p>
            <a:r>
              <a:rPr lang="en-US" sz="2800" kern="10" dirty="0">
                <a:ln w="9525">
                  <a:solidFill>
                    <a:srgbClr val="000000"/>
                  </a:solidFill>
                  <a:round/>
                  <a:headEnd/>
                  <a:tailEnd/>
                </a:ln>
                <a:solidFill>
                  <a:srgbClr val="FFFFFF"/>
                </a:solidFill>
                <a:latin typeface="Calibri"/>
              </a:rPr>
              <a:t>Processed food</a:t>
            </a:r>
          </a:p>
        </p:txBody>
      </p:sp>
      <p:sp>
        <p:nvSpPr>
          <p:cNvPr id="10" name="WordArt 117"/>
          <p:cNvSpPr>
            <a:spLocks noChangeArrowheads="1" noChangeShapeType="1" noTextEdit="1"/>
          </p:cNvSpPr>
          <p:nvPr/>
        </p:nvSpPr>
        <p:spPr bwMode="auto">
          <a:xfrm rot="-3832140">
            <a:off x="5157786" y="2800537"/>
            <a:ext cx="2162175" cy="428625"/>
          </a:xfrm>
          <a:prstGeom prst="rect">
            <a:avLst/>
          </a:prstGeom>
        </p:spPr>
        <p:txBody>
          <a:bodyPr wrap="none" fromWordArt="1">
            <a:prstTxWarp prst="textPlain">
              <a:avLst>
                <a:gd name="adj" fmla="val 50000"/>
              </a:avLst>
            </a:prstTxWarp>
          </a:bodyPr>
          <a:lstStyle/>
          <a:p>
            <a:r>
              <a:rPr lang="en-US" sz="2800" kern="10" dirty="0">
                <a:ln w="9525">
                  <a:solidFill>
                    <a:srgbClr val="000000"/>
                  </a:solidFill>
                  <a:round/>
                  <a:headEnd/>
                  <a:tailEnd/>
                </a:ln>
                <a:solidFill>
                  <a:srgbClr val="FFFFFF"/>
                </a:solidFill>
                <a:latin typeface="Calibri"/>
              </a:rPr>
              <a:t>Energy intensive</a:t>
            </a:r>
          </a:p>
        </p:txBody>
      </p:sp>
      <p:sp>
        <p:nvSpPr>
          <p:cNvPr id="11" name="WordArt 116"/>
          <p:cNvSpPr>
            <a:spLocks noChangeArrowheads="1" noChangeShapeType="1" noTextEdit="1"/>
          </p:cNvSpPr>
          <p:nvPr/>
        </p:nvSpPr>
        <p:spPr bwMode="auto">
          <a:xfrm rot="-3832140">
            <a:off x="4414840" y="5077059"/>
            <a:ext cx="2162175" cy="428625"/>
          </a:xfrm>
          <a:prstGeom prst="rect">
            <a:avLst/>
          </a:prstGeom>
        </p:spPr>
        <p:txBody>
          <a:bodyPr wrap="none" fromWordArt="1">
            <a:prstTxWarp prst="textPlain">
              <a:avLst>
                <a:gd name="adj" fmla="val 50000"/>
              </a:avLst>
            </a:prstTxWarp>
          </a:bodyPr>
          <a:lstStyle/>
          <a:p>
            <a:r>
              <a:rPr lang="en-US" sz="2800" kern="10" dirty="0">
                <a:ln w="9525">
                  <a:solidFill>
                    <a:srgbClr val="000000"/>
                  </a:solidFill>
                  <a:round/>
                  <a:headEnd/>
                  <a:tailEnd/>
                </a:ln>
                <a:solidFill>
                  <a:srgbClr val="FFFFFF"/>
                </a:solidFill>
                <a:latin typeface="Calibri"/>
              </a:rPr>
              <a:t>Oth. Manufacturing</a:t>
            </a:r>
          </a:p>
        </p:txBody>
      </p:sp>
      <p:sp>
        <p:nvSpPr>
          <p:cNvPr id="12" name="WordArt 118"/>
          <p:cNvSpPr>
            <a:spLocks noChangeArrowheads="1" noChangeShapeType="1" noTextEdit="1"/>
          </p:cNvSpPr>
          <p:nvPr/>
        </p:nvSpPr>
        <p:spPr bwMode="auto">
          <a:xfrm rot="-3832140">
            <a:off x="8315890" y="3375218"/>
            <a:ext cx="2162175" cy="428625"/>
          </a:xfrm>
          <a:prstGeom prst="rect">
            <a:avLst/>
          </a:prstGeom>
        </p:spPr>
        <p:txBody>
          <a:bodyPr wrap="none" fromWordArt="1">
            <a:prstTxWarp prst="textPlain">
              <a:avLst>
                <a:gd name="adj" fmla="val 50000"/>
              </a:avLst>
            </a:prstTxWarp>
          </a:bodyPr>
          <a:lstStyle/>
          <a:p>
            <a:r>
              <a:rPr lang="en-US" sz="2800" kern="10" dirty="0">
                <a:ln w="9525">
                  <a:solidFill>
                    <a:srgbClr val="000000"/>
                  </a:solidFill>
                  <a:round/>
                  <a:headEnd/>
                  <a:tailEnd/>
                </a:ln>
                <a:solidFill>
                  <a:srgbClr val="FFFFFF"/>
                </a:solidFill>
                <a:latin typeface="Calibri"/>
              </a:rPr>
              <a:t>Services</a:t>
            </a:r>
          </a:p>
        </p:txBody>
      </p:sp>
      <p:sp>
        <p:nvSpPr>
          <p:cNvPr id="5" name="Title 4"/>
          <p:cNvSpPr>
            <a:spLocks noGrp="1"/>
          </p:cNvSpPr>
          <p:nvPr>
            <p:ph type="title"/>
          </p:nvPr>
        </p:nvSpPr>
        <p:spPr>
          <a:xfrm>
            <a:off x="752475" y="-264145"/>
            <a:ext cx="10972800" cy="1325563"/>
          </a:xfrm>
        </p:spPr>
        <p:txBody>
          <a:bodyPr>
            <a:normAutofit/>
          </a:bodyPr>
          <a:lstStyle/>
          <a:p>
            <a:r>
              <a:rPr lang="en-US" sz="3600" dirty="0"/>
              <a:t>Commodity coverage in GTAP 11</a:t>
            </a:r>
          </a:p>
        </p:txBody>
      </p:sp>
    </p:spTree>
    <p:extLst>
      <p:ext uri="{BB962C8B-B14F-4D97-AF65-F5344CB8AC3E}">
        <p14:creationId xmlns:p14="http://schemas.microsoft.com/office/powerpoint/2010/main" val="4067113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52475" y="2800350"/>
            <a:ext cx="10972800" cy="806548"/>
          </a:xfrm>
        </p:spPr>
        <p:txBody>
          <a:bodyPr>
            <a:normAutofit/>
          </a:bodyPr>
          <a:lstStyle/>
          <a:p>
            <a:pPr algn="ctr"/>
            <a:r>
              <a:rPr lang="en-US" sz="3600" dirty="0"/>
              <a:t>GTAP-CE Data Base v11</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11</a:t>
            </a:fld>
            <a:endParaRPr lang="en-US" dirty="0"/>
          </a:p>
        </p:txBody>
      </p:sp>
    </p:spTree>
    <p:extLst>
      <p:ext uri="{BB962C8B-B14F-4D97-AF65-F5344CB8AC3E}">
        <p14:creationId xmlns:p14="http://schemas.microsoft.com/office/powerpoint/2010/main" val="790321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8766" y="-1"/>
            <a:ext cx="11653233" cy="1019175"/>
          </a:xfrm>
        </p:spPr>
        <p:txBody>
          <a:bodyPr>
            <a:normAutofit fontScale="90000"/>
          </a:bodyPr>
          <a:lstStyle/>
          <a:p>
            <a:r>
              <a:rPr lang="en-US" sz="3600" dirty="0"/>
              <a:t>GTAP-CE v11 consolidates and extends previous efforts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12</a:t>
            </a:fld>
            <a:endParaRPr lang="en-US" dirty="0"/>
          </a:p>
        </p:txBody>
      </p:sp>
      <p:pic>
        <p:nvPicPr>
          <p:cNvPr id="10" name="Picture 9">
            <a:extLst>
              <a:ext uri="{FF2B5EF4-FFF2-40B4-BE49-F238E27FC236}">
                <a16:creationId xmlns:a16="http://schemas.microsoft.com/office/drawing/2014/main" id="{F2FE99E2-C3F0-47E3-AFD5-03E033F777CB}"/>
              </a:ext>
            </a:extLst>
          </p:cNvPr>
          <p:cNvPicPr>
            <a:picLocks noChangeAspect="1"/>
          </p:cNvPicPr>
          <p:nvPr/>
        </p:nvPicPr>
        <p:blipFill>
          <a:blip r:embed="rId2"/>
          <a:stretch>
            <a:fillRect/>
          </a:stretch>
        </p:blipFill>
        <p:spPr>
          <a:xfrm>
            <a:off x="1704996" y="1019174"/>
            <a:ext cx="3497414" cy="4933950"/>
          </a:xfrm>
          <a:prstGeom prst="rect">
            <a:avLst/>
          </a:prstGeom>
        </p:spPr>
      </p:pic>
      <p:pic>
        <p:nvPicPr>
          <p:cNvPr id="12" name="Picture 11">
            <a:extLst>
              <a:ext uri="{FF2B5EF4-FFF2-40B4-BE49-F238E27FC236}">
                <a16:creationId xmlns:a16="http://schemas.microsoft.com/office/drawing/2014/main" id="{AAA9A6E8-EC86-403E-AF5B-77BF785EF6DB}"/>
              </a:ext>
            </a:extLst>
          </p:cNvPr>
          <p:cNvPicPr>
            <a:picLocks noChangeAspect="1"/>
          </p:cNvPicPr>
          <p:nvPr/>
        </p:nvPicPr>
        <p:blipFill>
          <a:blip r:embed="rId3"/>
          <a:stretch>
            <a:fillRect/>
          </a:stretch>
        </p:blipFill>
        <p:spPr>
          <a:xfrm>
            <a:off x="6286500" y="1833562"/>
            <a:ext cx="3654749" cy="4705350"/>
          </a:xfrm>
          <a:prstGeom prst="rect">
            <a:avLst/>
          </a:prstGeom>
        </p:spPr>
      </p:pic>
    </p:spTree>
    <p:extLst>
      <p:ext uri="{BB962C8B-B14F-4D97-AF65-F5344CB8AC3E}">
        <p14:creationId xmlns:p14="http://schemas.microsoft.com/office/powerpoint/2010/main" val="180871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8766" y="0"/>
            <a:ext cx="11653233" cy="806548"/>
          </a:xfrm>
        </p:spPr>
        <p:txBody>
          <a:bodyPr>
            <a:normAutofit/>
          </a:bodyPr>
          <a:lstStyle/>
          <a:p>
            <a:r>
              <a:rPr lang="en-US" sz="3600" dirty="0"/>
              <a:t>GTAP-CE v11 introduces additional sectoral splits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13</a:t>
            </a:fld>
            <a:endParaRPr lang="en-US" dirty="0"/>
          </a:p>
        </p:txBody>
      </p:sp>
      <p:sp>
        <p:nvSpPr>
          <p:cNvPr id="6" name="Content Placeholder 1"/>
          <p:cNvSpPr>
            <a:spLocks noGrp="1"/>
          </p:cNvSpPr>
          <p:nvPr>
            <p:ph idx="1"/>
          </p:nvPr>
        </p:nvSpPr>
        <p:spPr>
          <a:xfrm>
            <a:off x="8269956" y="1627544"/>
            <a:ext cx="3231055" cy="1578404"/>
          </a:xfrm>
        </p:spPr>
        <p:txBody>
          <a:bodyPr>
            <a:normAutofit/>
          </a:bodyPr>
          <a:lstStyle/>
          <a:p>
            <a:pPr marL="0" indent="0" algn="ctr">
              <a:lnSpc>
                <a:spcPct val="120000"/>
              </a:lnSpc>
              <a:spcBef>
                <a:spcPts val="0"/>
              </a:spcBef>
              <a:spcAft>
                <a:spcPts val="1200"/>
              </a:spcAft>
              <a:buNone/>
            </a:pPr>
            <a:r>
              <a:rPr lang="en-US" sz="2000" dirty="0"/>
              <a:t>76 GTAP-Power 11 Data Base sectors are disaggregated into 99 sectors</a:t>
            </a:r>
          </a:p>
        </p:txBody>
      </p:sp>
      <p:graphicFrame>
        <p:nvGraphicFramePr>
          <p:cNvPr id="7" name="Table 6">
            <a:extLst>
              <a:ext uri="{FF2B5EF4-FFF2-40B4-BE49-F238E27FC236}">
                <a16:creationId xmlns:a16="http://schemas.microsoft.com/office/drawing/2014/main" id="{F61D3FBD-269D-481A-A776-DBA61D41F862}"/>
              </a:ext>
            </a:extLst>
          </p:cNvPr>
          <p:cNvGraphicFramePr>
            <a:graphicFrameLocks noGrp="1"/>
          </p:cNvGraphicFramePr>
          <p:nvPr>
            <p:extLst>
              <p:ext uri="{D42A27DB-BD31-4B8C-83A1-F6EECF244321}">
                <p14:modId xmlns:p14="http://schemas.microsoft.com/office/powerpoint/2010/main" val="737555466"/>
              </p:ext>
            </p:extLst>
          </p:nvPr>
        </p:nvGraphicFramePr>
        <p:xfrm>
          <a:off x="2306516" y="605511"/>
          <a:ext cx="5125680" cy="6115964"/>
        </p:xfrm>
        <a:graphic>
          <a:graphicData uri="http://schemas.openxmlformats.org/drawingml/2006/table">
            <a:tbl>
              <a:tblPr firstRow="1" bandCol="1"/>
              <a:tblGrid>
                <a:gridCol w="647097">
                  <a:extLst>
                    <a:ext uri="{9D8B030D-6E8A-4147-A177-3AD203B41FA5}">
                      <a16:colId xmlns:a16="http://schemas.microsoft.com/office/drawing/2014/main" val="1057959675"/>
                    </a:ext>
                  </a:extLst>
                </a:gridCol>
                <a:gridCol w="647097">
                  <a:extLst>
                    <a:ext uri="{9D8B030D-6E8A-4147-A177-3AD203B41FA5}">
                      <a16:colId xmlns:a16="http://schemas.microsoft.com/office/drawing/2014/main" val="1572688371"/>
                    </a:ext>
                  </a:extLst>
                </a:gridCol>
                <a:gridCol w="1311219">
                  <a:extLst>
                    <a:ext uri="{9D8B030D-6E8A-4147-A177-3AD203B41FA5}">
                      <a16:colId xmlns:a16="http://schemas.microsoft.com/office/drawing/2014/main" val="3300764633"/>
                    </a:ext>
                  </a:extLst>
                </a:gridCol>
                <a:gridCol w="2520267">
                  <a:extLst>
                    <a:ext uri="{9D8B030D-6E8A-4147-A177-3AD203B41FA5}">
                      <a16:colId xmlns:a16="http://schemas.microsoft.com/office/drawing/2014/main" val="3842567366"/>
                    </a:ext>
                  </a:extLst>
                </a:gridCol>
              </a:tblGrid>
              <a:tr h="190098">
                <a:tc>
                  <a:txBody>
                    <a:bodyPr/>
                    <a:lstStyle/>
                    <a:p>
                      <a:pPr marL="0" marR="0">
                        <a:lnSpc>
                          <a:spcPct val="107000"/>
                        </a:lnSpc>
                        <a:spcBef>
                          <a:spcPts val="0"/>
                        </a:spcBef>
                        <a:spcAft>
                          <a:spcPts val="0"/>
                        </a:spcAft>
                      </a:pPr>
                      <a:r>
                        <a:rPr lang="en-US"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nSpc>
                          <a:spcPct val="107000"/>
                        </a:lnSpc>
                        <a:spcBef>
                          <a:spcPts val="0"/>
                        </a:spcBef>
                        <a:spcAft>
                          <a:spcPts val="0"/>
                        </a:spcAft>
                      </a:pPr>
                      <a:r>
                        <a:rPr lang="en-US" sz="12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GTAP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nSpc>
                          <a:spcPct val="107000"/>
                        </a:lnSpc>
                        <a:spcBef>
                          <a:spcPts val="0"/>
                        </a:spcBef>
                        <a:spcAft>
                          <a:spcPts val="0"/>
                        </a:spcAft>
                      </a:pPr>
                      <a:r>
                        <a:rPr lang="en-US" sz="12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New sector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nSpc>
                          <a:spcPct val="107000"/>
                        </a:lnSpc>
                        <a:spcBef>
                          <a:spcPts val="0"/>
                        </a:spcBef>
                        <a:spcAft>
                          <a:spcPts val="0"/>
                        </a:spcAft>
                      </a:pPr>
                      <a:r>
                        <a:rPr lang="en-US" sz="12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Description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3147514558"/>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rowSpan="5">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oxt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nmn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Non-metallic minerals mining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230118934"/>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iron ores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210801004"/>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aluminum ores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2206268229"/>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mco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copper ores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1035914839"/>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other ores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3792377259"/>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rowSpan="4">
                  <a:txBody>
                    <a:bodyPr/>
                    <a:lstStyle/>
                    <a:p>
                      <a:pPr marL="0" marR="0" algn="ctr">
                        <a:lnSpc>
                          <a:spcPct val="107000"/>
                        </a:lnSpc>
                        <a:spcBef>
                          <a:spcPts val="0"/>
                        </a:spcBef>
                        <a:spcAft>
                          <a:spcPts val="0"/>
                        </a:spcAft>
                      </a:pPr>
                      <a:r>
                        <a:rPr lang="en-US" sz="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rpp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rbr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Rubber products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369616791"/>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Plastic products – primary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1591229909"/>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Plastic products – secondary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3703395136"/>
                  </a:ext>
                </a:extLst>
              </a:tr>
              <a:tr h="195450">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plastics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2744408487"/>
                  </a:ext>
                </a:extLst>
              </a:tr>
              <a:tr h="293175">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cs typeface="Times New Roman" panose="02020603050405020304" pitchFamily="18" charset="0"/>
                        </a:rPr>
                        <a:t>10</a:t>
                      </a:r>
                      <a:endParaRPr lang="en-US" sz="1200" dirty="0">
                        <a:effectLst/>
                        <a:latin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rowSpan="2">
                  <a:txBody>
                    <a:bodyPr/>
                    <a:lstStyle/>
                    <a:p>
                      <a:pPr marL="0" marR="0" algn="ctr">
                        <a:lnSpc>
                          <a:spcPct val="107000"/>
                        </a:lnSpc>
                        <a:spcBef>
                          <a:spcPts val="0"/>
                        </a:spcBef>
                        <a:spcAft>
                          <a:spcPts val="0"/>
                        </a:spcAft>
                      </a:pPr>
                      <a:r>
                        <a:rPr lang="en-US" sz="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nmm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algn="ctr">
                        <a:lnSpc>
                          <a:spcPct val="107000"/>
                        </a:lnSpc>
                        <a:spcBef>
                          <a:spcPts val="0"/>
                        </a:spcBef>
                        <a:spcAft>
                          <a:spcPts val="0"/>
                        </a:spcAft>
                      </a:pPr>
                      <a:r>
                        <a:rPr lang="en-US" sz="1200" dirty="0" err="1">
                          <a:effectLst/>
                          <a:latin typeface="Calibri" panose="020F0502020204030204" pitchFamily="34" charset="0"/>
                          <a:cs typeface="Times New Roman" panose="02020603050405020304" pitchFamily="18" charset="0"/>
                        </a:rPr>
                        <a:t>cem</a:t>
                      </a:r>
                      <a:endParaRPr lang="en-US" sz="1200" dirty="0">
                        <a:effectLst/>
                        <a:latin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algn="ctr">
                        <a:lnSpc>
                          <a:spcPct val="107000"/>
                        </a:lnSpc>
                        <a:spcBef>
                          <a:spcPts val="0"/>
                        </a:spcBef>
                        <a:spcAft>
                          <a:spcPts val="0"/>
                        </a:spcAft>
                      </a:pPr>
                      <a:r>
                        <a:rPr lang="en-US" sz="1200" dirty="0">
                          <a:effectLst/>
                          <a:latin typeface="Calibri" panose="020F0502020204030204" pitchFamily="34" charset="0"/>
                          <a:cs typeface="Times New Roman" panose="02020603050405020304" pitchFamily="18" charset="0"/>
                        </a:rPr>
                        <a:t>Cement</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extLst>
                  <a:ext uri="{0D108BD9-81ED-4DB2-BD59-A6C34878D82A}">
                    <a16:rowId xmlns:a16="http://schemas.microsoft.com/office/drawing/2014/main" val="2025504903"/>
                  </a:ext>
                </a:extLst>
              </a:tr>
              <a:tr h="117453">
                <a:tc>
                  <a:txBody>
                    <a:bodyPr/>
                    <a:lstStyle/>
                    <a:p>
                      <a:pPr marL="0" marR="0" algn="ctr">
                        <a:lnSpc>
                          <a:spcPct val="107000"/>
                        </a:lnSpc>
                        <a:spcBef>
                          <a:spcPts val="0"/>
                        </a:spcBef>
                        <a:spcAft>
                          <a:spcPts val="0"/>
                        </a:spcAft>
                      </a:pPr>
                      <a:r>
                        <a:rPr lang="en-US" sz="1200" dirty="0">
                          <a:effectLst/>
                          <a:latin typeface="Calibri" panose="020F0502020204030204" pitchFamily="34" charset="0"/>
                          <a:cs typeface="Times New Roman" panose="02020603050405020304" pitchFamily="18" charset="0"/>
                        </a:rPr>
                        <a:t>11</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vMerge="1">
                  <a:txBody>
                    <a:bodyPr/>
                    <a:lstStyle/>
                    <a:p>
                      <a:pPr marL="0" marR="0" algn="ctr">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dirty="0" err="1">
                          <a:solidFill>
                            <a:srgbClr val="000000"/>
                          </a:solidFill>
                          <a:effectLst/>
                          <a:latin typeface="Calibri" panose="020F0502020204030204" pitchFamily="34" charset="0"/>
                          <a:cs typeface="Times New Roman" panose="02020603050405020304" pitchFamily="18" charset="0"/>
                        </a:rPr>
                        <a:t>nmx</a:t>
                      </a:r>
                      <a:endParaRPr lang="en-US" sz="1200" dirty="0">
                        <a:effectLst/>
                        <a:latin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dirty="0">
                          <a:solidFill>
                            <a:srgbClr val="000000"/>
                          </a:solidFill>
                          <a:effectLst/>
                          <a:latin typeface="Calibri" panose="020F0502020204030204" pitchFamily="34" charset="0"/>
                          <a:cs typeface="Times New Roman" panose="02020603050405020304" pitchFamily="18" charset="0"/>
                        </a:rPr>
                        <a:t>Other mineral products</a:t>
                      </a:r>
                      <a:endParaRPr lang="en-US" sz="1200" dirty="0">
                        <a:effectLst/>
                        <a:latin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extLst>
                  <a:ext uri="{0D108BD9-81ED-4DB2-BD59-A6C34878D82A}">
                    <a16:rowId xmlns:a16="http://schemas.microsoft.com/office/drawing/2014/main" val="978365317"/>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rowSpan="4">
                  <a:txBody>
                    <a:bodyPr/>
                    <a:lstStyle/>
                    <a:p>
                      <a:pPr marL="0" marR="0" algn="ctr">
                        <a:lnSpc>
                          <a:spcPct val="107000"/>
                        </a:lnSpc>
                        <a:spcBef>
                          <a:spcPts val="0"/>
                        </a:spcBef>
                        <a:spcAft>
                          <a:spcPts val="0"/>
                        </a:spcAft>
                      </a:pPr>
                      <a:r>
                        <a:rPr lang="en-US" sz="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i_s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Iron and steel – primary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1590395709"/>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Iron and steel – secondary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2240916032"/>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iron and steel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4122698655"/>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isc</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Iron and steel casting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841682613"/>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rowSpan="10">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nfm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Aluminum – primary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2787442537"/>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Aluminum – secondary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1567395739"/>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aluminum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2357264142"/>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cpp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Copper – primary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extLst>
                  <a:ext uri="{0D108BD9-81ED-4DB2-BD59-A6C34878D82A}">
                    <a16:rowId xmlns:a16="http://schemas.microsoft.com/office/drawing/2014/main" val="3939540579"/>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cps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Copper – secondary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extLst>
                  <a:ext uri="{0D108BD9-81ED-4DB2-BD59-A6C34878D82A}">
                    <a16:rowId xmlns:a16="http://schemas.microsoft.com/office/drawing/2014/main" val="431412118"/>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rcp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copper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extLst>
                  <a:ext uri="{0D108BD9-81ED-4DB2-BD59-A6C34878D82A}">
                    <a16:rowId xmlns:a16="http://schemas.microsoft.com/office/drawing/2014/main" val="1742365398"/>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mpp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Other metals – primary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extLst>
                  <a:ext uri="{0D108BD9-81ED-4DB2-BD59-A6C34878D82A}">
                    <a16:rowId xmlns:a16="http://schemas.microsoft.com/office/drawing/2014/main" val="3061805003"/>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mps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Other metals – secondary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extLst>
                  <a:ext uri="{0D108BD9-81ED-4DB2-BD59-A6C34878D82A}">
                    <a16:rowId xmlns:a16="http://schemas.microsoft.com/office/drawing/2014/main" val="3652568865"/>
                  </a:ext>
                </a:extLst>
              </a:tr>
              <a:tr h="19545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rom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other metals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extLst>
                  <a:ext uri="{0D108BD9-81ED-4DB2-BD59-A6C34878D82A}">
                    <a16:rowId xmlns:a16="http://schemas.microsoft.com/office/drawing/2014/main" val="9871069"/>
                  </a:ext>
                </a:extLst>
              </a:tr>
              <a:tr h="263038">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vMerge="1">
                  <a:txBody>
                    <a:bodyPr/>
                    <a:lstStyle/>
                    <a:p>
                      <a:endParaRPr lang="en-US"/>
                    </a:p>
                  </a:txBody>
                  <a:tcPr/>
                </a:tc>
                <a:tc>
                  <a:txBody>
                    <a:bodyPr/>
                    <a:lstStyle/>
                    <a:p>
                      <a:pPr marL="0" marR="0" algn="ctr">
                        <a:lnSpc>
                          <a:spcPct val="107000"/>
                        </a:lnSpc>
                        <a:spcBef>
                          <a:spcPts val="0"/>
                        </a:spcBef>
                        <a:spcAft>
                          <a:spcPts val="0"/>
                        </a:spcAft>
                      </a:pPr>
                      <a:r>
                        <a:rPr lang="en-US" sz="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nfc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Non-ferrous metals casting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285440493"/>
                  </a:ext>
                </a:extLst>
              </a:tr>
              <a:tr h="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26</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rowSpan="4">
                  <a:txBody>
                    <a:bodyPr/>
                    <a:lstStyle/>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chm</a:t>
                      </a: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nfr</a:t>
                      </a:r>
                      <a:endParaRPr lang="en-US" sz="1200" dirty="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Nitrogen fertilizer</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2941888575"/>
                  </a:ext>
                </a:extLst>
              </a:tr>
              <a:tr h="291584">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27</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vMerge="1">
                  <a:txBody>
                    <a:bodyPr/>
                    <a:lstStyle/>
                    <a:p>
                      <a:pPr marL="0" marR="0" algn="ctr">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err="1">
                          <a:effectLst/>
                          <a:latin typeface="Calibri" panose="020F0502020204030204" pitchFamily="34" charset="0"/>
                          <a:cs typeface="Times New Roman" panose="02020603050405020304" pitchFamily="18" charset="0"/>
                        </a:rPr>
                        <a:t>pfr</a:t>
                      </a:r>
                      <a:endParaRPr lang="en-US" sz="1200" dirty="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Phosphorus fertilizer</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3674841395"/>
                  </a:ext>
                </a:extLst>
              </a:tr>
              <a:tr h="193859">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28</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vMerge="1">
                  <a:txBody>
                    <a:bodyPr/>
                    <a:lstStyle/>
                    <a:p>
                      <a:pPr marL="0" marR="0" algn="ctr">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err="1">
                          <a:effectLst/>
                          <a:latin typeface="Calibri" panose="020F0502020204030204" pitchFamily="34" charset="0"/>
                          <a:cs typeface="Times New Roman" panose="02020603050405020304" pitchFamily="18" charset="0"/>
                        </a:rPr>
                        <a:t>kfr</a:t>
                      </a:r>
                      <a:endParaRPr lang="en-US" sz="1200" dirty="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Potassium fertilizer</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1481383951"/>
                  </a:ext>
                </a:extLst>
              </a:tr>
              <a:tr h="0">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29</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vMerge="1">
                  <a:txBody>
                    <a:bodyPr/>
                    <a:lstStyle/>
                    <a:p>
                      <a:pPr marL="0" marR="0" algn="ctr">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err="1">
                          <a:effectLst/>
                          <a:latin typeface="Calibri" panose="020F0502020204030204" pitchFamily="34" charset="0"/>
                          <a:cs typeface="Times New Roman" panose="02020603050405020304" pitchFamily="18" charset="0"/>
                        </a:rPr>
                        <a:t>xch</a:t>
                      </a:r>
                      <a:endParaRPr lang="en-US" sz="1200" dirty="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Other chemicals</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1982582806"/>
                  </a:ext>
                </a:extLst>
              </a:tr>
            </a:tbl>
          </a:graphicData>
        </a:graphic>
      </p:graphicFrame>
      <p:sp>
        <p:nvSpPr>
          <p:cNvPr id="9" name="Content Placeholder 1">
            <a:extLst>
              <a:ext uri="{FF2B5EF4-FFF2-40B4-BE49-F238E27FC236}">
                <a16:creationId xmlns:a16="http://schemas.microsoft.com/office/drawing/2014/main" id="{F1447F50-2AB3-4EF8-9B8A-D31E8AE0E722}"/>
              </a:ext>
            </a:extLst>
          </p:cNvPr>
          <p:cNvSpPr txBox="1">
            <a:spLocks/>
          </p:cNvSpPr>
          <p:nvPr/>
        </p:nvSpPr>
        <p:spPr>
          <a:xfrm>
            <a:off x="8403306" y="3863546"/>
            <a:ext cx="3231055" cy="180385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spcBef>
                <a:spcPts val="0"/>
              </a:spcBef>
              <a:spcAft>
                <a:spcPts val="1200"/>
              </a:spcAft>
              <a:buFont typeface="Arial" panose="020B0604020202020204" pitchFamily="34" charset="0"/>
              <a:buNone/>
            </a:pPr>
            <a:r>
              <a:rPr lang="en-US" sz="2000" dirty="0"/>
              <a:t>These sectoral splits provide a complete coverage of the CBAM commodities (except hydrogen)</a:t>
            </a:r>
          </a:p>
        </p:txBody>
      </p:sp>
    </p:spTree>
    <p:extLst>
      <p:ext uri="{BB962C8B-B14F-4D97-AF65-F5344CB8AC3E}">
        <p14:creationId xmlns:p14="http://schemas.microsoft.com/office/powerpoint/2010/main" val="1257863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625" y="0"/>
            <a:ext cx="11401426" cy="1044575"/>
          </a:xfrm>
        </p:spPr>
        <p:txBody>
          <a:bodyPr>
            <a:normAutofit fontScale="90000"/>
          </a:bodyPr>
          <a:lstStyle/>
          <a:p>
            <a:r>
              <a:rPr lang="en-US" sz="3600" dirty="0"/>
              <a:t>The database construction process utilizes a variety of data sources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14</a:t>
            </a:fld>
            <a:endParaRPr lang="en-US" dirty="0"/>
          </a:p>
        </p:txBody>
      </p:sp>
      <p:graphicFrame>
        <p:nvGraphicFramePr>
          <p:cNvPr id="19" name="Diagram 18"/>
          <p:cNvGraphicFramePr/>
          <p:nvPr>
            <p:extLst>
              <p:ext uri="{D42A27DB-BD31-4B8C-83A1-F6EECF244321}">
                <p14:modId xmlns:p14="http://schemas.microsoft.com/office/powerpoint/2010/main" val="2747939329"/>
              </p:ext>
            </p:extLst>
          </p:nvPr>
        </p:nvGraphicFramePr>
        <p:xfrm>
          <a:off x="1194619" y="1044575"/>
          <a:ext cx="9802761" cy="5676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0183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625" y="0"/>
            <a:ext cx="11401426" cy="1044575"/>
          </a:xfrm>
        </p:spPr>
        <p:txBody>
          <a:bodyPr>
            <a:normAutofit/>
          </a:bodyPr>
          <a:lstStyle/>
          <a:p>
            <a:r>
              <a:rPr lang="en-US" sz="3600" dirty="0"/>
              <a:t>GTAP-CE v11: Sectoral composition</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15</a:t>
            </a:fld>
            <a:endParaRPr lang="en-US" dirty="0"/>
          </a:p>
        </p:txBody>
      </p:sp>
      <p:graphicFrame>
        <p:nvGraphicFramePr>
          <p:cNvPr id="6" name="Chart 5">
            <a:extLst>
              <a:ext uri="{FF2B5EF4-FFF2-40B4-BE49-F238E27FC236}">
                <a16:creationId xmlns:a16="http://schemas.microsoft.com/office/drawing/2014/main" id="{A5D32CE1-DF38-495D-B838-B42569E8B494}"/>
              </a:ext>
            </a:extLst>
          </p:cNvPr>
          <p:cNvGraphicFramePr>
            <a:graphicFrameLocks/>
          </p:cNvGraphicFramePr>
          <p:nvPr>
            <p:extLst>
              <p:ext uri="{D42A27DB-BD31-4B8C-83A1-F6EECF244321}">
                <p14:modId xmlns:p14="http://schemas.microsoft.com/office/powerpoint/2010/main" val="3549733162"/>
              </p:ext>
            </p:extLst>
          </p:nvPr>
        </p:nvGraphicFramePr>
        <p:xfrm>
          <a:off x="1628157" y="987954"/>
          <a:ext cx="8613123" cy="52964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00798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62137" y="2105026"/>
            <a:ext cx="8467725" cy="2143124"/>
          </a:xfrm>
        </p:spPr>
        <p:txBody>
          <a:bodyPr>
            <a:normAutofit/>
          </a:bodyPr>
          <a:lstStyle/>
          <a:p>
            <a:pPr algn="ctr"/>
            <a:r>
              <a:rPr lang="en-US" sz="3600" dirty="0"/>
              <a:t>Incorporating Critical Minerals into the GTAP Data Base </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16</a:t>
            </a:fld>
            <a:endParaRPr lang="en-US" dirty="0"/>
          </a:p>
        </p:txBody>
      </p:sp>
    </p:spTree>
    <p:extLst>
      <p:ext uri="{BB962C8B-B14F-4D97-AF65-F5344CB8AC3E}">
        <p14:creationId xmlns:p14="http://schemas.microsoft.com/office/powerpoint/2010/main" val="1793258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0" y="0"/>
            <a:ext cx="11210925" cy="1162049"/>
          </a:xfrm>
        </p:spPr>
        <p:txBody>
          <a:bodyPr>
            <a:normAutofit/>
          </a:bodyPr>
          <a:lstStyle/>
          <a:p>
            <a:r>
              <a:rPr lang="en-US" sz="3600" dirty="0"/>
              <a:t>Energy transition will increase demand for selected minerals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17</a:t>
            </a:fld>
            <a:endParaRPr lang="en-US" dirty="0"/>
          </a:p>
        </p:txBody>
      </p:sp>
      <p:pic>
        <p:nvPicPr>
          <p:cNvPr id="8" name="Picture 7">
            <a:extLst>
              <a:ext uri="{FF2B5EF4-FFF2-40B4-BE49-F238E27FC236}">
                <a16:creationId xmlns:a16="http://schemas.microsoft.com/office/drawing/2014/main" id="{E6A9D49E-307C-4692-8090-99CFDAF50E94}"/>
              </a:ext>
            </a:extLst>
          </p:cNvPr>
          <p:cNvPicPr>
            <a:picLocks noChangeAspect="1"/>
          </p:cNvPicPr>
          <p:nvPr/>
        </p:nvPicPr>
        <p:blipFill>
          <a:blip r:embed="rId3"/>
          <a:stretch>
            <a:fillRect/>
          </a:stretch>
        </p:blipFill>
        <p:spPr>
          <a:xfrm>
            <a:off x="654115" y="1267813"/>
            <a:ext cx="5151390" cy="4624455"/>
          </a:xfrm>
          <a:prstGeom prst="rect">
            <a:avLst/>
          </a:prstGeom>
        </p:spPr>
      </p:pic>
      <p:pic>
        <p:nvPicPr>
          <p:cNvPr id="10" name="Picture 9">
            <a:extLst>
              <a:ext uri="{FF2B5EF4-FFF2-40B4-BE49-F238E27FC236}">
                <a16:creationId xmlns:a16="http://schemas.microsoft.com/office/drawing/2014/main" id="{B2965E6B-D903-4372-BE26-D697EB814348}"/>
              </a:ext>
            </a:extLst>
          </p:cNvPr>
          <p:cNvPicPr>
            <a:picLocks noChangeAspect="1"/>
          </p:cNvPicPr>
          <p:nvPr/>
        </p:nvPicPr>
        <p:blipFill>
          <a:blip r:embed="rId4"/>
          <a:stretch>
            <a:fillRect/>
          </a:stretch>
        </p:blipFill>
        <p:spPr>
          <a:xfrm>
            <a:off x="6278881" y="1267814"/>
            <a:ext cx="5446394" cy="4624454"/>
          </a:xfrm>
          <a:prstGeom prst="rect">
            <a:avLst/>
          </a:prstGeom>
        </p:spPr>
      </p:pic>
      <p:sp>
        <p:nvSpPr>
          <p:cNvPr id="12" name="TextBox 11">
            <a:extLst>
              <a:ext uri="{FF2B5EF4-FFF2-40B4-BE49-F238E27FC236}">
                <a16:creationId xmlns:a16="http://schemas.microsoft.com/office/drawing/2014/main" id="{A2EC5F56-7E3B-449D-9B31-78BF3BE48E37}"/>
              </a:ext>
            </a:extLst>
          </p:cNvPr>
          <p:cNvSpPr txBox="1"/>
          <p:nvPr/>
        </p:nvSpPr>
        <p:spPr>
          <a:xfrm>
            <a:off x="771525" y="6356350"/>
            <a:ext cx="9822656" cy="307777"/>
          </a:xfrm>
          <a:prstGeom prst="rect">
            <a:avLst/>
          </a:prstGeom>
          <a:noFill/>
        </p:spPr>
        <p:txBody>
          <a:bodyPr wrap="square">
            <a:spAutoFit/>
          </a:bodyPr>
          <a:lstStyle/>
          <a:p>
            <a:r>
              <a:rPr lang="en-US" sz="1400" dirty="0"/>
              <a:t>Source: IEA (2024) </a:t>
            </a:r>
            <a:r>
              <a:rPr lang="en-US" sz="1400" dirty="0">
                <a:hlinkClick r:id="rId5"/>
              </a:rPr>
              <a:t>https://www.iea.org/reports/the-role-of-critical-minerals-in-clean-energy-transitions/executive-summary</a:t>
            </a:r>
            <a:r>
              <a:rPr lang="en-US" sz="1400" dirty="0"/>
              <a:t> </a:t>
            </a:r>
          </a:p>
        </p:txBody>
      </p:sp>
    </p:spTree>
    <p:extLst>
      <p:ext uri="{BB962C8B-B14F-4D97-AF65-F5344CB8AC3E}">
        <p14:creationId xmlns:p14="http://schemas.microsoft.com/office/powerpoint/2010/main" val="2229495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1"/>
            <a:ext cx="11210925" cy="990600"/>
          </a:xfrm>
        </p:spPr>
        <p:txBody>
          <a:bodyPr>
            <a:normAutofit/>
          </a:bodyPr>
          <a:lstStyle/>
          <a:p>
            <a:r>
              <a:rPr lang="en-US" sz="3600" dirty="0"/>
              <a:t>Renewable technologies will also demand metals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18</a:t>
            </a:fld>
            <a:endParaRPr lang="en-US" dirty="0"/>
          </a:p>
        </p:txBody>
      </p:sp>
      <p:graphicFrame>
        <p:nvGraphicFramePr>
          <p:cNvPr id="7" name="Chart 6">
            <a:extLst>
              <a:ext uri="{FF2B5EF4-FFF2-40B4-BE49-F238E27FC236}">
                <a16:creationId xmlns:a16="http://schemas.microsoft.com/office/drawing/2014/main" id="{7F467E33-0676-4693-BE57-55E94F909159}"/>
              </a:ext>
            </a:extLst>
          </p:cNvPr>
          <p:cNvGraphicFramePr>
            <a:graphicFrameLocks/>
          </p:cNvGraphicFramePr>
          <p:nvPr>
            <p:extLst>
              <p:ext uri="{D42A27DB-BD31-4B8C-83A1-F6EECF244321}">
                <p14:modId xmlns:p14="http://schemas.microsoft.com/office/powerpoint/2010/main" val="2817808408"/>
              </p:ext>
            </p:extLst>
          </p:nvPr>
        </p:nvGraphicFramePr>
        <p:xfrm>
          <a:off x="619125" y="1307306"/>
          <a:ext cx="5286375" cy="43695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B0155B24-9655-4E9D-BBBD-F979C1746C5F}"/>
              </a:ext>
            </a:extLst>
          </p:cNvPr>
          <p:cNvGraphicFramePr>
            <a:graphicFrameLocks/>
          </p:cNvGraphicFramePr>
          <p:nvPr>
            <p:extLst>
              <p:ext uri="{D42A27DB-BD31-4B8C-83A1-F6EECF244321}">
                <p14:modId xmlns:p14="http://schemas.microsoft.com/office/powerpoint/2010/main" val="712630932"/>
              </p:ext>
            </p:extLst>
          </p:nvPr>
        </p:nvGraphicFramePr>
        <p:xfrm>
          <a:off x="6286501" y="1402555"/>
          <a:ext cx="5438773" cy="4321969"/>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8DF6E61F-2216-4975-A2B3-BF1B18FA4887}"/>
              </a:ext>
            </a:extLst>
          </p:cNvPr>
          <p:cNvSpPr txBox="1"/>
          <p:nvPr/>
        </p:nvSpPr>
        <p:spPr>
          <a:xfrm>
            <a:off x="619125" y="6016338"/>
            <a:ext cx="10191750" cy="584775"/>
          </a:xfrm>
          <a:prstGeom prst="rect">
            <a:avLst/>
          </a:prstGeom>
          <a:noFill/>
        </p:spPr>
        <p:txBody>
          <a:bodyPr wrap="square">
            <a:spAutoFit/>
          </a:bodyPr>
          <a:lstStyle/>
          <a:p>
            <a:pPr algn="just"/>
            <a:r>
              <a:rPr lang="en-US" sz="1600" dirty="0"/>
              <a:t>Source: Liang et al. (2022), Carrara et al. (2020), </a:t>
            </a:r>
            <a:r>
              <a:rPr lang="en-US" sz="1600" dirty="0" err="1"/>
              <a:t>Watari</a:t>
            </a:r>
            <a:r>
              <a:rPr lang="en-US" sz="1600" dirty="0"/>
              <a:t> et al. (2019),  </a:t>
            </a:r>
            <a:r>
              <a:rPr lang="en-US" sz="1600" dirty="0" err="1"/>
              <a:t>Deetman</a:t>
            </a:r>
            <a:r>
              <a:rPr lang="en-US" sz="1600" dirty="0"/>
              <a:t> et al. (2021), Wang et al. (2022). Data collections have been kindly shared by colleagues from PNNL. </a:t>
            </a:r>
          </a:p>
        </p:txBody>
      </p:sp>
    </p:spTree>
    <p:extLst>
      <p:ext uri="{BB962C8B-B14F-4D97-AF65-F5344CB8AC3E}">
        <p14:creationId xmlns:p14="http://schemas.microsoft.com/office/powerpoint/2010/main" val="2169375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0"/>
            <a:ext cx="11210925" cy="1276349"/>
          </a:xfrm>
        </p:spPr>
        <p:txBody>
          <a:bodyPr>
            <a:normAutofit fontScale="90000"/>
          </a:bodyPr>
          <a:lstStyle/>
          <a:p>
            <a:r>
              <a:rPr lang="en-US" sz="3600" dirty="0"/>
              <a:t>Additional sectoral splits are being incorporated to represent mining and refining of selected minerals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19</a:t>
            </a:fld>
            <a:endParaRPr lang="en-US" dirty="0"/>
          </a:p>
        </p:txBody>
      </p:sp>
      <p:sp>
        <p:nvSpPr>
          <p:cNvPr id="6" name="Content Placeholder 1">
            <a:extLst>
              <a:ext uri="{FF2B5EF4-FFF2-40B4-BE49-F238E27FC236}">
                <a16:creationId xmlns:a16="http://schemas.microsoft.com/office/drawing/2014/main" id="{CCE2A54D-7A18-4EFD-A7AC-4D3F2CDCEF88}"/>
              </a:ext>
            </a:extLst>
          </p:cNvPr>
          <p:cNvSpPr>
            <a:spLocks noGrp="1"/>
          </p:cNvSpPr>
          <p:nvPr>
            <p:ph idx="1"/>
          </p:nvPr>
        </p:nvSpPr>
        <p:spPr>
          <a:xfrm>
            <a:off x="538164" y="1381124"/>
            <a:ext cx="4976812" cy="5083175"/>
          </a:xfrm>
        </p:spPr>
        <p:txBody>
          <a:bodyPr>
            <a:normAutofit/>
          </a:bodyPr>
          <a:lstStyle/>
          <a:p>
            <a:pPr marL="0" indent="0" algn="just">
              <a:spcAft>
                <a:spcPts val="600"/>
              </a:spcAft>
              <a:buNone/>
            </a:pPr>
            <a:r>
              <a:rPr lang="en-US" dirty="0">
                <a:solidFill>
                  <a:schemeClr val="tx1"/>
                </a:solidFill>
              </a:rPr>
              <a:t>Data collections from USGS and other sources:</a:t>
            </a:r>
          </a:p>
          <a:p>
            <a:pPr lvl="1" algn="just">
              <a:lnSpc>
                <a:spcPct val="110000"/>
              </a:lnSpc>
              <a:spcAft>
                <a:spcPts val="600"/>
              </a:spcAft>
            </a:pPr>
            <a:r>
              <a:rPr lang="en-US" b="1" dirty="0"/>
              <a:t>Covering selected ores and metals. </a:t>
            </a:r>
          </a:p>
          <a:p>
            <a:pPr lvl="1" algn="just">
              <a:spcAft>
                <a:spcPts val="600"/>
              </a:spcAft>
            </a:pPr>
            <a:r>
              <a:rPr lang="en-US" b="1" dirty="0"/>
              <a:t>Ore mining, metal production and bilateral trade flows.</a:t>
            </a:r>
          </a:p>
          <a:p>
            <a:pPr lvl="1" algn="just">
              <a:spcAft>
                <a:spcPts val="600"/>
              </a:spcAft>
            </a:pPr>
            <a:r>
              <a:rPr lang="en-US" b="1" dirty="0"/>
              <a:t>Price data across metals and ores.</a:t>
            </a:r>
          </a:p>
          <a:p>
            <a:pPr lvl="1" algn="just">
              <a:spcAft>
                <a:spcPts val="600"/>
              </a:spcAft>
            </a:pPr>
            <a:r>
              <a:rPr lang="en-US" b="1" dirty="0"/>
              <a:t>Primary and secondary production split data.</a:t>
            </a:r>
          </a:p>
          <a:p>
            <a:pPr algn="just"/>
            <a:endParaRPr lang="en-US" dirty="0"/>
          </a:p>
        </p:txBody>
      </p:sp>
      <p:graphicFrame>
        <p:nvGraphicFramePr>
          <p:cNvPr id="8" name="Chart 7">
            <a:extLst>
              <a:ext uri="{FF2B5EF4-FFF2-40B4-BE49-F238E27FC236}">
                <a16:creationId xmlns:a16="http://schemas.microsoft.com/office/drawing/2014/main" id="{0836055C-862C-4992-83A3-AFCED23101B0}"/>
              </a:ext>
            </a:extLst>
          </p:cNvPr>
          <p:cNvGraphicFramePr>
            <a:graphicFrameLocks/>
          </p:cNvGraphicFramePr>
          <p:nvPr>
            <p:extLst>
              <p:ext uri="{D42A27DB-BD31-4B8C-83A1-F6EECF244321}">
                <p14:modId xmlns:p14="http://schemas.microsoft.com/office/powerpoint/2010/main" val="3044899293"/>
              </p:ext>
            </p:extLst>
          </p:nvPr>
        </p:nvGraphicFramePr>
        <p:xfrm>
          <a:off x="6095998" y="1783556"/>
          <a:ext cx="5753101" cy="42552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8281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0102" y="1392134"/>
            <a:ext cx="11449357" cy="4073731"/>
          </a:xfrm>
        </p:spPr>
        <p:txBody>
          <a:bodyPr>
            <a:normAutofit fontScale="92500" lnSpcReduction="10000"/>
          </a:bodyPr>
          <a:lstStyle/>
          <a:p>
            <a:pPr marL="514350" indent="-514350">
              <a:lnSpc>
                <a:spcPct val="150000"/>
              </a:lnSpc>
              <a:buAutoNum type="arabicPeriod"/>
            </a:pPr>
            <a:r>
              <a:rPr lang="en-US" dirty="0"/>
              <a:t>Motivation </a:t>
            </a:r>
          </a:p>
          <a:p>
            <a:pPr marL="514350" indent="-514350">
              <a:lnSpc>
                <a:spcPct val="150000"/>
              </a:lnSpc>
              <a:buAutoNum type="arabicPeriod"/>
            </a:pPr>
            <a:r>
              <a:rPr lang="en-US" dirty="0"/>
              <a:t>GTAP Data Base v11</a:t>
            </a:r>
          </a:p>
          <a:p>
            <a:pPr marL="514350" indent="-514350">
              <a:lnSpc>
                <a:spcPct val="150000"/>
              </a:lnSpc>
              <a:buAutoNum type="arabicPeriod"/>
            </a:pPr>
            <a:r>
              <a:rPr lang="en-US" dirty="0"/>
              <a:t>GTAP circular economy database</a:t>
            </a:r>
          </a:p>
          <a:p>
            <a:pPr marL="0" indent="0">
              <a:lnSpc>
                <a:spcPct val="150000"/>
              </a:lnSpc>
              <a:buNone/>
            </a:pPr>
            <a:r>
              <a:rPr lang="en-US" dirty="0"/>
              <a:t>3. Incorporating critical minerals and downstream sectors</a:t>
            </a:r>
          </a:p>
          <a:p>
            <a:pPr marL="0" indent="0">
              <a:lnSpc>
                <a:spcPct val="150000"/>
              </a:lnSpc>
              <a:buNone/>
            </a:pPr>
            <a:r>
              <a:rPr lang="en-US" dirty="0"/>
              <a:t>4. Sample application: demand for minerals under mitigation scenarios </a:t>
            </a:r>
          </a:p>
          <a:p>
            <a:pPr marL="0" indent="0">
              <a:lnSpc>
                <a:spcPct val="150000"/>
              </a:lnSpc>
              <a:buNone/>
            </a:pPr>
            <a:r>
              <a:rPr lang="en-US" dirty="0"/>
              <a:t>5. Conclusions and next steps</a:t>
            </a:r>
          </a:p>
          <a:p>
            <a:pPr marL="0" indent="0">
              <a:lnSpc>
                <a:spcPct val="150000"/>
              </a:lnSpc>
              <a:buNone/>
            </a:pPr>
            <a:endParaRPr lang="en-US" dirty="0"/>
          </a:p>
        </p:txBody>
      </p:sp>
      <p:sp>
        <p:nvSpPr>
          <p:cNvPr id="3" name="Title 2"/>
          <p:cNvSpPr>
            <a:spLocks noGrp="1"/>
          </p:cNvSpPr>
          <p:nvPr>
            <p:ph type="title"/>
          </p:nvPr>
        </p:nvSpPr>
        <p:spPr>
          <a:xfrm>
            <a:off x="595159" y="350785"/>
            <a:ext cx="10972800" cy="983226"/>
          </a:xfrm>
        </p:spPr>
        <p:txBody>
          <a:bodyPr>
            <a:normAutofit/>
          </a:bodyPr>
          <a:lstStyle/>
          <a:p>
            <a:r>
              <a:rPr lang="en-US" sz="3600" dirty="0"/>
              <a:t>Outline</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a:t>
            </a:fld>
            <a:endParaRPr lang="en-US" dirty="0"/>
          </a:p>
        </p:txBody>
      </p:sp>
    </p:spTree>
    <p:extLst>
      <p:ext uri="{BB962C8B-B14F-4D97-AF65-F5344CB8AC3E}">
        <p14:creationId xmlns:p14="http://schemas.microsoft.com/office/powerpoint/2010/main" val="629694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0"/>
            <a:ext cx="11210925" cy="1276349"/>
          </a:xfrm>
        </p:spPr>
        <p:txBody>
          <a:bodyPr>
            <a:normAutofit/>
          </a:bodyPr>
          <a:lstStyle/>
          <a:p>
            <a:r>
              <a:rPr lang="en-US" sz="3600" dirty="0"/>
              <a:t>Should primary and recycling activities be considered for (selected) metals?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20</a:t>
            </a:fld>
            <a:endParaRPr lang="en-US" dirty="0"/>
          </a:p>
        </p:txBody>
      </p:sp>
      <p:graphicFrame>
        <p:nvGraphicFramePr>
          <p:cNvPr id="5" name="Chart 4">
            <a:extLst>
              <a:ext uri="{FF2B5EF4-FFF2-40B4-BE49-F238E27FC236}">
                <a16:creationId xmlns:a16="http://schemas.microsoft.com/office/drawing/2014/main" id="{7067DD56-433F-4435-AB93-5A8FFCC9E5A6}"/>
              </a:ext>
            </a:extLst>
          </p:cNvPr>
          <p:cNvGraphicFramePr>
            <a:graphicFrameLocks/>
          </p:cNvGraphicFramePr>
          <p:nvPr>
            <p:extLst>
              <p:ext uri="{D42A27DB-BD31-4B8C-83A1-F6EECF244321}">
                <p14:modId xmlns:p14="http://schemas.microsoft.com/office/powerpoint/2010/main" val="147777718"/>
              </p:ext>
            </p:extLst>
          </p:nvPr>
        </p:nvGraphicFramePr>
        <p:xfrm>
          <a:off x="683419" y="1276350"/>
          <a:ext cx="7584281" cy="469933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6DAEB3EE-9B5B-4D25-B70C-8B8A7838576C}"/>
              </a:ext>
            </a:extLst>
          </p:cNvPr>
          <p:cNvSpPr txBox="1"/>
          <p:nvPr/>
        </p:nvSpPr>
        <p:spPr>
          <a:xfrm>
            <a:off x="466725" y="5993583"/>
            <a:ext cx="9232106" cy="369332"/>
          </a:xfrm>
          <a:prstGeom prst="rect">
            <a:avLst/>
          </a:prstGeom>
          <a:noFill/>
        </p:spPr>
        <p:txBody>
          <a:bodyPr wrap="square">
            <a:spAutoFit/>
          </a:bodyPr>
          <a:lstStyle/>
          <a:p>
            <a:r>
              <a:rPr lang="en-US" dirty="0"/>
              <a:t>Source: </a:t>
            </a:r>
            <a:r>
              <a:rPr lang="en-US" dirty="0">
                <a:hlinkClick r:id="rId4"/>
              </a:rPr>
              <a:t>https://www.resourcepanel.org/reports/recycling-rates-metals</a:t>
            </a:r>
            <a:r>
              <a:rPr lang="en-US" dirty="0"/>
              <a:t> </a:t>
            </a:r>
          </a:p>
        </p:txBody>
      </p:sp>
      <p:sp>
        <p:nvSpPr>
          <p:cNvPr id="8" name="TextBox 7">
            <a:extLst>
              <a:ext uri="{FF2B5EF4-FFF2-40B4-BE49-F238E27FC236}">
                <a16:creationId xmlns:a16="http://schemas.microsoft.com/office/drawing/2014/main" id="{BA2840E3-2C30-462C-BE81-E2C8049D4A79}"/>
              </a:ext>
            </a:extLst>
          </p:cNvPr>
          <p:cNvSpPr txBox="1"/>
          <p:nvPr/>
        </p:nvSpPr>
        <p:spPr>
          <a:xfrm>
            <a:off x="8460582" y="2194956"/>
            <a:ext cx="3533776" cy="2554545"/>
          </a:xfrm>
          <a:prstGeom prst="rect">
            <a:avLst/>
          </a:prstGeom>
          <a:noFill/>
        </p:spPr>
        <p:txBody>
          <a:bodyPr wrap="square">
            <a:spAutoFit/>
          </a:bodyPr>
          <a:lstStyle/>
          <a:p>
            <a:pPr>
              <a:spcAft>
                <a:spcPts val="1200"/>
              </a:spcAft>
            </a:pPr>
            <a:r>
              <a:rPr lang="en-US" sz="2000" b="1" i="1" dirty="0"/>
              <a:t>Caveats:</a:t>
            </a:r>
          </a:p>
          <a:p>
            <a:pPr marL="285750" indent="-285750">
              <a:spcAft>
                <a:spcPts val="1200"/>
              </a:spcAft>
              <a:buFont typeface="Wingdings" panose="05000000000000000000" pitchFamily="2" charset="2"/>
              <a:buChar char="Ø"/>
            </a:pPr>
            <a:r>
              <a:rPr lang="en-US" sz="2000" dirty="0"/>
              <a:t>Country-specific data on recycling rates is often missing.</a:t>
            </a:r>
          </a:p>
          <a:p>
            <a:pPr marL="285750" indent="-285750">
              <a:spcAft>
                <a:spcPts val="1200"/>
              </a:spcAft>
              <a:buFont typeface="Wingdings" panose="05000000000000000000" pitchFamily="2" charset="2"/>
              <a:buChar char="Ø"/>
            </a:pPr>
            <a:r>
              <a:rPr lang="en-US" sz="2000" dirty="0"/>
              <a:t>Recycling rates might vary substantially across sectors.</a:t>
            </a:r>
          </a:p>
        </p:txBody>
      </p:sp>
    </p:spTree>
    <p:extLst>
      <p:ext uri="{BB962C8B-B14F-4D97-AF65-F5344CB8AC3E}">
        <p14:creationId xmlns:p14="http://schemas.microsoft.com/office/powerpoint/2010/main" val="3853522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1"/>
            <a:ext cx="11210925" cy="1052052"/>
          </a:xfrm>
        </p:spPr>
        <p:txBody>
          <a:bodyPr>
            <a:normAutofit/>
          </a:bodyPr>
          <a:lstStyle/>
          <a:p>
            <a:r>
              <a:rPr lang="en-US" sz="3600" dirty="0"/>
              <a:t>Downstream sectoral splits are also considered</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21</a:t>
            </a:fld>
            <a:endParaRPr lang="en-US" dirty="0"/>
          </a:p>
        </p:txBody>
      </p:sp>
      <p:sp>
        <p:nvSpPr>
          <p:cNvPr id="5" name="Content Placeholder 1">
            <a:extLst>
              <a:ext uri="{FF2B5EF4-FFF2-40B4-BE49-F238E27FC236}">
                <a16:creationId xmlns:a16="http://schemas.microsoft.com/office/drawing/2014/main" id="{7D047D52-6568-4F73-B461-3D1B98541903}"/>
              </a:ext>
            </a:extLst>
          </p:cNvPr>
          <p:cNvSpPr>
            <a:spLocks noGrp="1"/>
          </p:cNvSpPr>
          <p:nvPr>
            <p:ph idx="1"/>
          </p:nvPr>
        </p:nvSpPr>
        <p:spPr>
          <a:xfrm>
            <a:off x="929228" y="1381124"/>
            <a:ext cx="10172082" cy="5083175"/>
          </a:xfrm>
        </p:spPr>
        <p:txBody>
          <a:bodyPr>
            <a:normAutofit/>
          </a:bodyPr>
          <a:lstStyle/>
          <a:p>
            <a:pPr marL="0" indent="0" algn="just">
              <a:spcAft>
                <a:spcPts val="600"/>
              </a:spcAft>
              <a:buNone/>
            </a:pPr>
            <a:r>
              <a:rPr lang="en-US" dirty="0">
                <a:solidFill>
                  <a:schemeClr val="tx1"/>
                </a:solidFill>
              </a:rPr>
              <a:t>Currently considered sectoral/commodity splits include:</a:t>
            </a:r>
          </a:p>
          <a:p>
            <a:pPr lvl="1" algn="just">
              <a:lnSpc>
                <a:spcPct val="110000"/>
              </a:lnSpc>
              <a:spcAft>
                <a:spcPts val="1200"/>
              </a:spcAft>
            </a:pPr>
            <a:r>
              <a:rPr lang="en-US" dirty="0"/>
              <a:t>Solar panels. </a:t>
            </a:r>
          </a:p>
          <a:p>
            <a:pPr lvl="1" algn="just">
              <a:spcAft>
                <a:spcPts val="1200"/>
              </a:spcAft>
            </a:pPr>
            <a:r>
              <a:rPr lang="en-US" dirty="0"/>
              <a:t>Wind turbines.</a:t>
            </a:r>
          </a:p>
          <a:p>
            <a:pPr lvl="1" algn="just">
              <a:spcAft>
                <a:spcPts val="1200"/>
              </a:spcAft>
            </a:pPr>
            <a:r>
              <a:rPr lang="en-US" dirty="0"/>
              <a:t>Electric vehicles split out of GTAP motor vehicles (‘</a:t>
            </a:r>
            <a:r>
              <a:rPr lang="en-US" dirty="0" err="1"/>
              <a:t>mvh</a:t>
            </a:r>
            <a:r>
              <a:rPr lang="en-US" dirty="0"/>
              <a:t>’) sector (potentially differentiated by type – commercial, residential).</a:t>
            </a:r>
          </a:p>
          <a:p>
            <a:pPr lvl="1" algn="just">
              <a:spcAft>
                <a:spcPts val="1200"/>
              </a:spcAft>
            </a:pPr>
            <a:r>
              <a:rPr lang="en-US" dirty="0"/>
              <a:t>Batteries (differentiated by type).</a:t>
            </a:r>
          </a:p>
          <a:p>
            <a:pPr algn="just"/>
            <a:endParaRPr lang="en-US" dirty="0"/>
          </a:p>
        </p:txBody>
      </p:sp>
    </p:spTree>
    <p:extLst>
      <p:ext uri="{BB962C8B-B14F-4D97-AF65-F5344CB8AC3E}">
        <p14:creationId xmlns:p14="http://schemas.microsoft.com/office/powerpoint/2010/main" val="594544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01214" y="1595284"/>
            <a:ext cx="10132449" cy="3175818"/>
          </a:xfrm>
        </p:spPr>
        <p:txBody>
          <a:bodyPr>
            <a:normAutofit/>
          </a:bodyPr>
          <a:lstStyle/>
          <a:p>
            <a:pPr algn="ctr"/>
            <a:r>
              <a:rPr lang="en-US" sz="3600" dirty="0"/>
              <a:t>Exploratory application: </a:t>
            </a:r>
            <a:br>
              <a:rPr lang="en-US" sz="3600" dirty="0"/>
            </a:br>
            <a:r>
              <a:rPr lang="en-US" sz="3600" dirty="0"/>
              <a:t>Demand for minerals under climate mitigation scenarios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22</a:t>
            </a:fld>
            <a:endParaRPr lang="en-US" dirty="0"/>
          </a:p>
        </p:txBody>
      </p:sp>
    </p:spTree>
    <p:extLst>
      <p:ext uri="{BB962C8B-B14F-4D97-AF65-F5344CB8AC3E}">
        <p14:creationId xmlns:p14="http://schemas.microsoft.com/office/powerpoint/2010/main" val="2071307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66502"/>
            <a:ext cx="11210925" cy="1276349"/>
          </a:xfrm>
        </p:spPr>
        <p:txBody>
          <a:bodyPr>
            <a:normAutofit/>
          </a:bodyPr>
          <a:lstStyle/>
          <a:p>
            <a:r>
              <a:rPr lang="en-US" sz="3600" dirty="0"/>
              <a:t>Methodology: Linking CGE and global energy system models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23</a:t>
            </a:fld>
            <a:endParaRPr lang="en-US" dirty="0"/>
          </a:p>
        </p:txBody>
      </p:sp>
      <p:pic>
        <p:nvPicPr>
          <p:cNvPr id="5" name="Picture 4">
            <a:extLst>
              <a:ext uri="{FF2B5EF4-FFF2-40B4-BE49-F238E27FC236}">
                <a16:creationId xmlns:a16="http://schemas.microsoft.com/office/drawing/2014/main" id="{4368C98C-FDA1-49A8-9B65-042BA34BA585}"/>
              </a:ext>
            </a:extLst>
          </p:cNvPr>
          <p:cNvPicPr/>
          <p:nvPr/>
        </p:nvPicPr>
        <p:blipFill rotWithShape="1">
          <a:blip r:embed="rId3" cstate="print">
            <a:extLst>
              <a:ext uri="{28A0092B-C50C-407E-A947-70E740481C1C}">
                <a14:useLocalDpi xmlns:a14="http://schemas.microsoft.com/office/drawing/2010/main" val="0"/>
              </a:ext>
            </a:extLst>
          </a:blip>
          <a:srcRect l="207" t="480" r="326" b="877"/>
          <a:stretch/>
        </p:blipFill>
        <p:spPr bwMode="auto">
          <a:xfrm>
            <a:off x="594360" y="1597951"/>
            <a:ext cx="11409219" cy="4206241"/>
          </a:xfrm>
          <a:prstGeom prst="rect">
            <a:avLst/>
          </a:prstGeom>
          <a:noFill/>
        </p:spPr>
      </p:pic>
      <p:sp>
        <p:nvSpPr>
          <p:cNvPr id="6" name="TextBox 5">
            <a:extLst>
              <a:ext uri="{FF2B5EF4-FFF2-40B4-BE49-F238E27FC236}">
                <a16:creationId xmlns:a16="http://schemas.microsoft.com/office/drawing/2014/main" id="{D4190BFA-4346-4D4B-86D0-ED2E32FC869B}"/>
              </a:ext>
            </a:extLst>
          </p:cNvPr>
          <p:cNvSpPr txBox="1"/>
          <p:nvPr/>
        </p:nvSpPr>
        <p:spPr>
          <a:xfrm>
            <a:off x="644235" y="6207821"/>
            <a:ext cx="10927081" cy="461665"/>
          </a:xfrm>
          <a:prstGeom prst="rect">
            <a:avLst/>
          </a:prstGeom>
          <a:noFill/>
        </p:spPr>
        <p:txBody>
          <a:bodyPr wrap="square">
            <a:spAutoFit/>
          </a:bodyPr>
          <a:lstStyle/>
          <a:p>
            <a:r>
              <a:rPr lang="en-US" sz="1200" i="1" dirty="0"/>
              <a:t>Source: </a:t>
            </a:r>
            <a:r>
              <a:rPr lang="en-US" sz="1200" dirty="0"/>
              <a:t>Chepeliev, Giannakidis, Kanudia, and van der Mensbrugghe (2024). “</a:t>
            </a:r>
            <a:r>
              <a:rPr lang="en-US" sz="1200" dirty="0">
                <a:effectLst/>
                <a:ea typeface="Calibri" panose="020F0502020204030204" pitchFamily="34" charset="0"/>
                <a:cs typeface="Times New Roman" panose="02020603050405020304" pitchFamily="18" charset="0"/>
              </a:rPr>
              <a:t>Implications of the Net Zero Transition Scenarios on SDG Indicators: Linking Global Energy System, CGE and Atmospheric Source-receptor Models”, Springer Nature, Lecture Notes in Energy (forthcoming).</a:t>
            </a:r>
            <a:endParaRPr lang="en-US" sz="1200" dirty="0"/>
          </a:p>
        </p:txBody>
      </p:sp>
    </p:spTree>
    <p:extLst>
      <p:ext uri="{BB962C8B-B14F-4D97-AF65-F5344CB8AC3E}">
        <p14:creationId xmlns:p14="http://schemas.microsoft.com/office/powerpoint/2010/main" val="84013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66502"/>
            <a:ext cx="11210925" cy="1276349"/>
          </a:xfrm>
        </p:spPr>
        <p:txBody>
          <a:bodyPr>
            <a:normAutofit/>
          </a:bodyPr>
          <a:lstStyle/>
          <a:p>
            <a:r>
              <a:rPr lang="en-US" sz="3600" dirty="0"/>
              <a:t>KYNESIS model is run till 2100 with imposed carbon budgets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24</a:t>
            </a:fld>
            <a:endParaRPr lang="en-US" dirty="0"/>
          </a:p>
        </p:txBody>
      </p:sp>
      <p:graphicFrame>
        <p:nvGraphicFramePr>
          <p:cNvPr id="2" name="Table 1">
            <a:extLst>
              <a:ext uri="{FF2B5EF4-FFF2-40B4-BE49-F238E27FC236}">
                <a16:creationId xmlns:a16="http://schemas.microsoft.com/office/drawing/2014/main" id="{E19F9EB0-970D-4152-8EAE-87816B1D1687}"/>
              </a:ext>
            </a:extLst>
          </p:cNvPr>
          <p:cNvGraphicFramePr>
            <a:graphicFrameLocks noGrp="1"/>
          </p:cNvGraphicFramePr>
          <p:nvPr>
            <p:extLst>
              <p:ext uri="{D42A27DB-BD31-4B8C-83A1-F6EECF244321}">
                <p14:modId xmlns:p14="http://schemas.microsoft.com/office/powerpoint/2010/main" val="2629993494"/>
              </p:ext>
            </p:extLst>
          </p:nvPr>
        </p:nvGraphicFramePr>
        <p:xfrm>
          <a:off x="1001681" y="3902825"/>
          <a:ext cx="9696799" cy="2751511"/>
        </p:xfrm>
        <a:graphic>
          <a:graphicData uri="http://schemas.openxmlformats.org/drawingml/2006/table">
            <a:tbl>
              <a:tblPr firstRow="1" firstCol="1" bandRow="1">
                <a:tableStyleId>{5C22544A-7EE6-4342-B048-85BDC9FD1C3A}</a:tableStyleId>
              </a:tblPr>
              <a:tblGrid>
                <a:gridCol w="866894">
                  <a:extLst>
                    <a:ext uri="{9D8B030D-6E8A-4147-A177-3AD203B41FA5}">
                      <a16:colId xmlns:a16="http://schemas.microsoft.com/office/drawing/2014/main" val="3026548829"/>
                    </a:ext>
                  </a:extLst>
                </a:gridCol>
                <a:gridCol w="1479731">
                  <a:extLst>
                    <a:ext uri="{9D8B030D-6E8A-4147-A177-3AD203B41FA5}">
                      <a16:colId xmlns:a16="http://schemas.microsoft.com/office/drawing/2014/main" val="2728542433"/>
                    </a:ext>
                  </a:extLst>
                </a:gridCol>
                <a:gridCol w="1601911">
                  <a:extLst>
                    <a:ext uri="{9D8B030D-6E8A-4147-A177-3AD203B41FA5}">
                      <a16:colId xmlns:a16="http://schemas.microsoft.com/office/drawing/2014/main" val="4085865613"/>
                    </a:ext>
                  </a:extLst>
                </a:gridCol>
                <a:gridCol w="1320704">
                  <a:extLst>
                    <a:ext uri="{9D8B030D-6E8A-4147-A177-3AD203B41FA5}">
                      <a16:colId xmlns:a16="http://schemas.microsoft.com/office/drawing/2014/main" val="3647908072"/>
                    </a:ext>
                  </a:extLst>
                </a:gridCol>
                <a:gridCol w="4427559">
                  <a:extLst>
                    <a:ext uri="{9D8B030D-6E8A-4147-A177-3AD203B41FA5}">
                      <a16:colId xmlns:a16="http://schemas.microsoft.com/office/drawing/2014/main" val="694868586"/>
                    </a:ext>
                  </a:extLst>
                </a:gridCol>
              </a:tblGrid>
              <a:tr h="298647">
                <a:tc>
                  <a:txBody>
                    <a:bodyPr/>
                    <a:lstStyle/>
                    <a:p>
                      <a:pPr marL="0" marR="0" algn="ctr">
                        <a:lnSpc>
                          <a:spcPct val="107000"/>
                        </a:lnSpc>
                        <a:spcBef>
                          <a:spcPts val="0"/>
                        </a:spcBef>
                        <a:spcAft>
                          <a:spcPts val="0"/>
                        </a:spcAft>
                      </a:pPr>
                      <a:r>
                        <a:rPr lang="en-US" sz="1600">
                          <a:effectLst/>
                        </a:rPr>
                        <a:t>No.</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Scenario</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Budget period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Budget, Gt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Scenario description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7741321"/>
                  </a:ext>
                </a:extLst>
              </a:tr>
              <a:tr h="613216">
                <a:tc>
                  <a:txBody>
                    <a:bodyPr/>
                    <a:lstStyle/>
                    <a:p>
                      <a:pPr marL="0" marR="0" algn="ctr">
                        <a:lnSpc>
                          <a:spcPct val="107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2C-2070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2020-2070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1310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2</a:t>
                      </a:r>
                      <a:r>
                        <a:rPr lang="en-US" sz="1600" baseline="30000" dirty="0">
                          <a:effectLst/>
                        </a:rPr>
                        <a:t>o</a:t>
                      </a:r>
                      <a:r>
                        <a:rPr lang="en-US" sz="1600" dirty="0">
                          <a:effectLst/>
                        </a:rPr>
                        <a:t>C-consistent scenario with carbon budget imposed over the 2020-2070 period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66870239"/>
                  </a:ext>
                </a:extLst>
              </a:tr>
              <a:tr h="613216">
                <a:tc>
                  <a:txBody>
                    <a:bodyPr/>
                    <a:lstStyle/>
                    <a:p>
                      <a:pPr marL="0" marR="0" algn="ctr">
                        <a:lnSpc>
                          <a:spcPct val="107000"/>
                        </a:lnSpc>
                        <a:spcBef>
                          <a:spcPts val="0"/>
                        </a:spcBef>
                        <a:spcAft>
                          <a:spcPts val="0"/>
                        </a:spcAft>
                      </a:pPr>
                      <a:r>
                        <a:rPr lang="en-US"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2C-2100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2020-2100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1310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2</a:t>
                      </a:r>
                      <a:r>
                        <a:rPr lang="en-US" sz="1600" baseline="30000" dirty="0">
                          <a:effectLst/>
                        </a:rPr>
                        <a:t>o</a:t>
                      </a:r>
                      <a:r>
                        <a:rPr lang="en-US" sz="1600" dirty="0">
                          <a:effectLst/>
                        </a:rPr>
                        <a:t>C-consistent scenario with carbon budget imposed over the 2020-2100 period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5063127"/>
                  </a:ext>
                </a:extLst>
              </a:tr>
              <a:tr h="613216">
                <a:tc>
                  <a:txBody>
                    <a:bodyPr/>
                    <a:lstStyle/>
                    <a:p>
                      <a:pPr marL="0" marR="0" algn="ctr">
                        <a:lnSpc>
                          <a:spcPct val="107000"/>
                        </a:lnSpc>
                        <a:spcBef>
                          <a:spcPts val="0"/>
                        </a:spcBef>
                        <a:spcAft>
                          <a:spcPts val="0"/>
                        </a:spcAft>
                      </a:pPr>
                      <a:r>
                        <a:rPr lang="en-US"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1.5C-2070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2020-2070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460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1.5</a:t>
                      </a:r>
                      <a:r>
                        <a:rPr lang="en-US" sz="1600" baseline="30000" dirty="0">
                          <a:effectLst/>
                        </a:rPr>
                        <a:t>o</a:t>
                      </a:r>
                      <a:r>
                        <a:rPr lang="en-US" sz="1600" dirty="0">
                          <a:effectLst/>
                        </a:rPr>
                        <a:t>C-consistent scenario with carbon budget imposed over the 2020-2070 period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2891666"/>
                  </a:ext>
                </a:extLst>
              </a:tr>
              <a:tr h="613216">
                <a:tc>
                  <a:txBody>
                    <a:bodyPr/>
                    <a:lstStyle/>
                    <a:p>
                      <a:pPr marL="0" marR="0" algn="ctr">
                        <a:lnSpc>
                          <a:spcPct val="107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1.5C-2100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2020-2100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a:effectLst/>
                        </a:rPr>
                        <a:t>460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1.5</a:t>
                      </a:r>
                      <a:r>
                        <a:rPr lang="en-US" sz="1600" baseline="30000" dirty="0">
                          <a:effectLst/>
                        </a:rPr>
                        <a:t>o</a:t>
                      </a:r>
                      <a:r>
                        <a:rPr lang="en-US" sz="1600" dirty="0">
                          <a:effectLst/>
                        </a:rPr>
                        <a:t>C -consistent scenario with carbon budget imposed over the 2020-2100 period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5295475"/>
                  </a:ext>
                </a:extLst>
              </a:tr>
            </a:tbl>
          </a:graphicData>
        </a:graphic>
      </p:graphicFrame>
      <p:sp>
        <p:nvSpPr>
          <p:cNvPr id="8" name="TextBox 7">
            <a:extLst>
              <a:ext uri="{FF2B5EF4-FFF2-40B4-BE49-F238E27FC236}">
                <a16:creationId xmlns:a16="http://schemas.microsoft.com/office/drawing/2014/main" id="{A91010B0-14AA-4D71-9E05-69C30474FDBC}"/>
              </a:ext>
            </a:extLst>
          </p:cNvPr>
          <p:cNvSpPr txBox="1"/>
          <p:nvPr/>
        </p:nvSpPr>
        <p:spPr>
          <a:xfrm>
            <a:off x="527901" y="1250758"/>
            <a:ext cx="11136196" cy="2492990"/>
          </a:xfrm>
          <a:prstGeom prst="rect">
            <a:avLst/>
          </a:prstGeom>
          <a:noFill/>
        </p:spPr>
        <p:txBody>
          <a:bodyPr wrap="square">
            <a:spAutoFit/>
          </a:bodyPr>
          <a:lstStyle/>
          <a:p>
            <a:pPr marL="285750" indent="-285750">
              <a:spcAft>
                <a:spcPts val="120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Knowledge-based Investigation of Energy System Scenarios (KINESYS) is a multi-region inter-temporal PE model of the global energy system, which is developed using the TIMES model generator of IEA-ETSAP (Kanudia 2023).</a:t>
            </a:r>
          </a:p>
          <a:p>
            <a:pPr marL="285750" indent="-285750">
              <a:spcAft>
                <a:spcPts val="120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rPr>
              <a:t>KINESYS integrates assumptions across fuel, technology, and policy landscapes to explore how the entire energy system responds to different incentives and constraints.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120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rPr>
              <a:t>For the electric power sector, demand is modeled through seasonal and daily time slices. </a:t>
            </a:r>
          </a:p>
          <a:p>
            <a:pPr marL="285750" indent="-285750">
              <a:spcAft>
                <a:spcPts val="120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On the technological side, the model represents several negative emission technologies, including direct air capture, bioenergy with carbon capture and storage (BECCS) and hydrogen BECCS (H2 BECCS).</a:t>
            </a:r>
            <a:endParaRPr lang="en-US" dirty="0"/>
          </a:p>
        </p:txBody>
      </p:sp>
    </p:spTree>
    <p:extLst>
      <p:ext uri="{BB962C8B-B14F-4D97-AF65-F5344CB8AC3E}">
        <p14:creationId xmlns:p14="http://schemas.microsoft.com/office/powerpoint/2010/main" val="4145094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66502"/>
            <a:ext cx="11210925" cy="1276349"/>
          </a:xfrm>
        </p:spPr>
        <p:txBody>
          <a:bodyPr>
            <a:normAutofit/>
          </a:bodyPr>
          <a:lstStyle/>
          <a:p>
            <a:r>
              <a:rPr lang="en-US" sz="3600" dirty="0"/>
              <a:t>Installed capacities of renewable generation technologies grow significantly over time</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25</a:t>
            </a:fld>
            <a:endParaRPr lang="en-US" dirty="0"/>
          </a:p>
        </p:txBody>
      </p:sp>
      <p:graphicFrame>
        <p:nvGraphicFramePr>
          <p:cNvPr id="7" name="Chart 6">
            <a:extLst>
              <a:ext uri="{FF2B5EF4-FFF2-40B4-BE49-F238E27FC236}">
                <a16:creationId xmlns:a16="http://schemas.microsoft.com/office/drawing/2014/main" id="{753859C0-3783-4535-9A07-5D231374C70F}"/>
              </a:ext>
            </a:extLst>
          </p:cNvPr>
          <p:cNvGraphicFramePr>
            <a:graphicFrameLocks/>
          </p:cNvGraphicFramePr>
          <p:nvPr>
            <p:extLst>
              <p:ext uri="{D42A27DB-BD31-4B8C-83A1-F6EECF244321}">
                <p14:modId xmlns:p14="http://schemas.microsoft.com/office/powerpoint/2010/main" val="628663079"/>
              </p:ext>
            </p:extLst>
          </p:nvPr>
        </p:nvGraphicFramePr>
        <p:xfrm>
          <a:off x="612909" y="1342851"/>
          <a:ext cx="5647268" cy="51481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EB36C8FE-7929-4447-BAB7-7118D9075BA8}"/>
              </a:ext>
            </a:extLst>
          </p:cNvPr>
          <p:cNvGraphicFramePr>
            <a:graphicFrameLocks/>
          </p:cNvGraphicFramePr>
          <p:nvPr>
            <p:extLst>
              <p:ext uri="{D42A27DB-BD31-4B8C-83A1-F6EECF244321}">
                <p14:modId xmlns:p14="http://schemas.microsoft.com/office/powerpoint/2010/main" val="1886563791"/>
              </p:ext>
            </p:extLst>
          </p:nvPr>
        </p:nvGraphicFramePr>
        <p:xfrm>
          <a:off x="6458989" y="1391898"/>
          <a:ext cx="5615248" cy="496445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380694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6741" y="-788"/>
            <a:ext cx="11210925" cy="940889"/>
          </a:xfrm>
        </p:spPr>
        <p:txBody>
          <a:bodyPr>
            <a:normAutofit fontScale="90000"/>
          </a:bodyPr>
          <a:lstStyle/>
          <a:p>
            <a:r>
              <a:rPr lang="en-US" sz="3600" dirty="0"/>
              <a:t>Low carbon transition substantially increases demand for selected minerals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26</a:t>
            </a:fld>
            <a:endParaRPr lang="en-US" dirty="0"/>
          </a:p>
        </p:txBody>
      </p:sp>
      <p:grpSp>
        <p:nvGrpSpPr>
          <p:cNvPr id="5" name="Group 4">
            <a:extLst>
              <a:ext uri="{FF2B5EF4-FFF2-40B4-BE49-F238E27FC236}">
                <a16:creationId xmlns:a16="http://schemas.microsoft.com/office/drawing/2014/main" id="{699F82A7-D73E-4A56-917C-9C0DD3300FCF}"/>
              </a:ext>
            </a:extLst>
          </p:cNvPr>
          <p:cNvGrpSpPr/>
          <p:nvPr/>
        </p:nvGrpSpPr>
        <p:grpSpPr>
          <a:xfrm>
            <a:off x="1089659" y="1723746"/>
            <a:ext cx="10012680" cy="5067752"/>
            <a:chOff x="0" y="0"/>
            <a:chExt cx="11241620" cy="8081437"/>
          </a:xfrm>
        </p:grpSpPr>
        <p:grpSp>
          <p:nvGrpSpPr>
            <p:cNvPr id="6" name="Group 5">
              <a:extLst>
                <a:ext uri="{FF2B5EF4-FFF2-40B4-BE49-F238E27FC236}">
                  <a16:creationId xmlns:a16="http://schemas.microsoft.com/office/drawing/2014/main" id="{23ECD9EB-3913-42F1-ADD2-F596A634A7A0}"/>
                </a:ext>
              </a:extLst>
            </p:cNvPr>
            <p:cNvGrpSpPr/>
            <p:nvPr/>
          </p:nvGrpSpPr>
          <p:grpSpPr>
            <a:xfrm>
              <a:off x="74083" y="0"/>
              <a:ext cx="5607052" cy="3994152"/>
              <a:chOff x="74083" y="0"/>
              <a:chExt cx="5607052" cy="3994152"/>
            </a:xfrm>
          </p:grpSpPr>
          <p:graphicFrame>
            <p:nvGraphicFramePr>
              <p:cNvPr id="10" name="Chart 9">
                <a:extLst>
                  <a:ext uri="{FF2B5EF4-FFF2-40B4-BE49-F238E27FC236}">
                    <a16:creationId xmlns:a16="http://schemas.microsoft.com/office/drawing/2014/main" id="{597CFAB8-47A7-47DB-9D9A-49A8A37F4220}"/>
                  </a:ext>
                </a:extLst>
              </p:cNvPr>
              <p:cNvGraphicFramePr/>
              <p:nvPr>
                <p:extLst>
                  <p:ext uri="{D42A27DB-BD31-4B8C-83A1-F6EECF244321}">
                    <p14:modId xmlns:p14="http://schemas.microsoft.com/office/powerpoint/2010/main" val="923200388"/>
                  </p:ext>
                </p:extLst>
              </p:nvPr>
            </p:nvGraphicFramePr>
            <p:xfrm>
              <a:off x="74083" y="0"/>
              <a:ext cx="5607052" cy="399415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3">
                <a:extLst>
                  <a:ext uri="{FF2B5EF4-FFF2-40B4-BE49-F238E27FC236}">
                    <a16:creationId xmlns:a16="http://schemas.microsoft.com/office/drawing/2014/main" id="{65FE26FC-8C4F-4572-A2E9-B7B0EF8A2A86}"/>
                  </a:ext>
                </a:extLst>
              </p:cNvPr>
              <p:cNvSpPr txBox="1"/>
              <p:nvPr/>
            </p:nvSpPr>
            <p:spPr>
              <a:xfrm>
                <a:off x="2658967" y="1749448"/>
                <a:ext cx="698653" cy="26456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t>x 6</a:t>
                </a:r>
                <a:r>
                  <a:rPr lang="en-US" sz="1100" baseline="0" dirty="0"/>
                  <a:t> times</a:t>
                </a:r>
                <a:endParaRPr lang="en-US" sz="1100" dirty="0"/>
              </a:p>
            </p:txBody>
          </p:sp>
        </p:grpSp>
        <p:graphicFrame>
          <p:nvGraphicFramePr>
            <p:cNvPr id="7" name="Chart 6">
              <a:extLst>
                <a:ext uri="{FF2B5EF4-FFF2-40B4-BE49-F238E27FC236}">
                  <a16:creationId xmlns:a16="http://schemas.microsoft.com/office/drawing/2014/main" id="{2C3A5ECA-CDBC-416C-8DA0-A6550B312C12}"/>
                </a:ext>
              </a:extLst>
            </p:cNvPr>
            <p:cNvGraphicFramePr>
              <a:graphicFrameLocks/>
            </p:cNvGraphicFramePr>
            <p:nvPr>
              <p:extLst>
                <p:ext uri="{D42A27DB-BD31-4B8C-83A1-F6EECF244321}">
                  <p14:modId xmlns:p14="http://schemas.microsoft.com/office/powerpoint/2010/main" val="167312324"/>
                </p:ext>
              </p:extLst>
            </p:nvPr>
          </p:nvGraphicFramePr>
          <p:xfrm>
            <a:off x="5634568" y="91019"/>
            <a:ext cx="5607052" cy="399415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C76F7A4F-D74C-4A3D-BEAB-284099D4E88B}"/>
                </a:ext>
              </a:extLst>
            </p:cNvPr>
            <p:cNvGraphicFramePr>
              <a:graphicFrameLocks/>
            </p:cNvGraphicFramePr>
            <p:nvPr>
              <p:extLst>
                <p:ext uri="{D42A27DB-BD31-4B8C-83A1-F6EECF244321}">
                  <p14:modId xmlns:p14="http://schemas.microsoft.com/office/powerpoint/2010/main" val="917111976"/>
                </p:ext>
              </p:extLst>
            </p:nvPr>
          </p:nvGraphicFramePr>
          <p:xfrm>
            <a:off x="0" y="4028019"/>
            <a:ext cx="5607052" cy="39941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a:extLst>
                <a:ext uri="{FF2B5EF4-FFF2-40B4-BE49-F238E27FC236}">
                  <a16:creationId xmlns:a16="http://schemas.microsoft.com/office/drawing/2014/main" id="{40250242-5161-4066-B55B-C52904D48DCE}"/>
                </a:ext>
              </a:extLst>
            </p:cNvPr>
            <p:cNvGraphicFramePr>
              <a:graphicFrameLocks/>
            </p:cNvGraphicFramePr>
            <p:nvPr>
              <p:extLst>
                <p:ext uri="{D42A27DB-BD31-4B8C-83A1-F6EECF244321}">
                  <p14:modId xmlns:p14="http://schemas.microsoft.com/office/powerpoint/2010/main" val="4197417399"/>
                </p:ext>
              </p:extLst>
            </p:nvPr>
          </p:nvGraphicFramePr>
          <p:xfrm>
            <a:off x="5583768" y="4087285"/>
            <a:ext cx="5607052" cy="3994152"/>
          </p:xfrm>
          <a:graphic>
            <a:graphicData uri="http://schemas.openxmlformats.org/drawingml/2006/chart">
              <c:chart xmlns:c="http://schemas.openxmlformats.org/drawingml/2006/chart" xmlns:r="http://schemas.openxmlformats.org/officeDocument/2006/relationships" r:id="rId6"/>
            </a:graphicData>
          </a:graphic>
        </p:graphicFrame>
      </p:grpSp>
      <p:sp>
        <p:nvSpPr>
          <p:cNvPr id="12" name="TextBox 11">
            <a:extLst>
              <a:ext uri="{FF2B5EF4-FFF2-40B4-BE49-F238E27FC236}">
                <a16:creationId xmlns:a16="http://schemas.microsoft.com/office/drawing/2014/main" id="{3CBBCC18-F99B-4835-8579-D232AD07A29C}"/>
              </a:ext>
            </a:extLst>
          </p:cNvPr>
          <p:cNvSpPr txBox="1"/>
          <p:nvPr/>
        </p:nvSpPr>
        <p:spPr>
          <a:xfrm>
            <a:off x="490536" y="1006030"/>
            <a:ext cx="11411491" cy="646331"/>
          </a:xfrm>
          <a:prstGeom prst="rect">
            <a:avLst/>
          </a:prstGeom>
          <a:noFill/>
        </p:spPr>
        <p:txBody>
          <a:bodyPr wrap="square">
            <a:spAutoFit/>
          </a:bodyPr>
          <a:lstStyle/>
          <a:p>
            <a:r>
              <a:rPr lang="en-US" sz="1800" b="1" dirty="0"/>
              <a:t>Change in demand for selected metals due to new generation technologies and related infrastructure under the “1.5-C” 2070 scenario</a:t>
            </a:r>
            <a:endParaRPr lang="en-US" dirty="0"/>
          </a:p>
        </p:txBody>
      </p:sp>
    </p:spTree>
    <p:extLst>
      <p:ext uri="{BB962C8B-B14F-4D97-AF65-F5344CB8AC3E}">
        <p14:creationId xmlns:p14="http://schemas.microsoft.com/office/powerpoint/2010/main" val="28505290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0" y="1"/>
            <a:ext cx="11210925" cy="847724"/>
          </a:xfrm>
        </p:spPr>
        <p:txBody>
          <a:bodyPr>
            <a:normAutofit/>
          </a:bodyPr>
          <a:lstStyle/>
          <a:p>
            <a:r>
              <a:rPr lang="en-US" sz="3600" dirty="0"/>
              <a:t>Conclusions and next steps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27</a:t>
            </a:fld>
            <a:endParaRPr lang="en-US" dirty="0"/>
          </a:p>
        </p:txBody>
      </p:sp>
      <p:sp>
        <p:nvSpPr>
          <p:cNvPr id="7" name="Content Placeholder 1"/>
          <p:cNvSpPr>
            <a:spLocks noGrp="1"/>
          </p:cNvSpPr>
          <p:nvPr>
            <p:ph idx="1"/>
          </p:nvPr>
        </p:nvSpPr>
        <p:spPr>
          <a:xfrm>
            <a:off x="609600" y="1208086"/>
            <a:ext cx="10972800" cy="4783139"/>
          </a:xfrm>
        </p:spPr>
        <p:txBody>
          <a:bodyPr>
            <a:normAutofit/>
          </a:bodyPr>
          <a:lstStyle/>
          <a:p>
            <a:pPr marL="0" indent="0">
              <a:spcAft>
                <a:spcPts val="600"/>
              </a:spcAft>
              <a:buNone/>
            </a:pPr>
            <a:r>
              <a:rPr lang="en-US" dirty="0">
                <a:solidFill>
                  <a:schemeClr val="tx1"/>
                </a:solidFill>
              </a:rPr>
              <a:t>GTAP circular economy database v11:</a:t>
            </a:r>
          </a:p>
          <a:p>
            <a:pPr lvl="1" algn="just">
              <a:lnSpc>
                <a:spcPct val="110000"/>
              </a:lnSpc>
              <a:spcAft>
                <a:spcPts val="600"/>
              </a:spcAft>
            </a:pPr>
            <a:r>
              <a:rPr lang="en-US" b="1" dirty="0"/>
              <a:t>Preliminary version is available and currently under testing (is planned to be publicly shared later this year). </a:t>
            </a:r>
          </a:p>
          <a:p>
            <a:pPr marL="457200" lvl="1" indent="0" algn="just">
              <a:lnSpc>
                <a:spcPct val="110000"/>
              </a:lnSpc>
              <a:spcAft>
                <a:spcPts val="600"/>
              </a:spcAft>
              <a:buNone/>
            </a:pPr>
            <a:endParaRPr lang="en-US" b="1" dirty="0"/>
          </a:p>
          <a:p>
            <a:pPr marL="0" indent="0">
              <a:spcAft>
                <a:spcPts val="600"/>
              </a:spcAft>
              <a:buNone/>
            </a:pPr>
            <a:r>
              <a:rPr lang="en-US" dirty="0">
                <a:solidFill>
                  <a:schemeClr val="tx1"/>
                </a:solidFill>
              </a:rPr>
              <a:t>Next steps:</a:t>
            </a:r>
          </a:p>
          <a:p>
            <a:pPr lvl="1" algn="just">
              <a:spcAft>
                <a:spcPts val="600"/>
              </a:spcAft>
            </a:pPr>
            <a:r>
              <a:rPr lang="en-US" sz="2000" b="1" dirty="0"/>
              <a:t>Refining the set upstream and downstream sectoral splits.</a:t>
            </a:r>
          </a:p>
          <a:p>
            <a:pPr lvl="1" algn="just">
              <a:spcAft>
                <a:spcPts val="600"/>
              </a:spcAft>
            </a:pPr>
            <a:r>
              <a:rPr lang="en-US" sz="2000" b="1" dirty="0"/>
              <a:t>Data collection on the cost structures of the downstream sectors.</a:t>
            </a:r>
          </a:p>
          <a:p>
            <a:pPr lvl="1" algn="just">
              <a:spcAft>
                <a:spcPts val="600"/>
              </a:spcAft>
            </a:pPr>
            <a:r>
              <a:rPr lang="en-US" sz="2000" b="1" dirty="0"/>
              <a:t>Incorporation of the critical minerals and downstream sectoral splits to the GTAP-CE v11 Data Base.</a:t>
            </a:r>
          </a:p>
          <a:p>
            <a:pPr lvl="1" algn="just">
              <a:spcAft>
                <a:spcPts val="600"/>
              </a:spcAft>
            </a:pPr>
            <a:r>
              <a:rPr lang="en-US" sz="2000" b="1" dirty="0"/>
              <a:t>Implementation of the constructed database in the ongoing set of projects focusing on climate mitigation policies.</a:t>
            </a:r>
          </a:p>
        </p:txBody>
      </p:sp>
    </p:spTree>
    <p:extLst>
      <p:ext uri="{BB962C8B-B14F-4D97-AF65-F5344CB8AC3E}">
        <p14:creationId xmlns:p14="http://schemas.microsoft.com/office/powerpoint/2010/main" val="8325681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br>
              <a:rPr lang="en-US" dirty="0"/>
            </a:br>
            <a:r>
              <a:rPr lang="en-US" dirty="0"/>
              <a:t>Questions/Comments?</a:t>
            </a:r>
          </a:p>
        </p:txBody>
      </p:sp>
      <p:sp>
        <p:nvSpPr>
          <p:cNvPr id="3" name="Subtitle 2"/>
          <p:cNvSpPr>
            <a:spLocks noGrp="1"/>
          </p:cNvSpPr>
          <p:nvPr>
            <p:ph type="subTitle" idx="1"/>
          </p:nvPr>
        </p:nvSpPr>
        <p:spPr/>
        <p:txBody>
          <a:bodyPr/>
          <a:lstStyle/>
          <a:p>
            <a:r>
              <a:rPr lang="en-US" dirty="0"/>
              <a:t>mchepeli@purdue.edu</a:t>
            </a:r>
          </a:p>
        </p:txBody>
      </p:sp>
    </p:spTree>
    <p:extLst>
      <p:ext uri="{BB962C8B-B14F-4D97-AF65-F5344CB8AC3E}">
        <p14:creationId xmlns:p14="http://schemas.microsoft.com/office/powerpoint/2010/main" val="2728291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9543" y="997975"/>
            <a:ext cx="11075732" cy="5461819"/>
          </a:xfrm>
        </p:spPr>
        <p:txBody>
          <a:bodyPr>
            <a:normAutofit fontScale="92500" lnSpcReduction="20000"/>
          </a:bodyPr>
          <a:lstStyle/>
          <a:p>
            <a:pPr>
              <a:lnSpc>
                <a:spcPct val="120000"/>
              </a:lnSpc>
            </a:pPr>
            <a:r>
              <a:rPr lang="en-US" dirty="0"/>
              <a:t>Current material use patterns are projected to put tremendous pressure on the Earth’s ecosystem</a:t>
            </a:r>
          </a:p>
          <a:p>
            <a:pPr marL="688975" lvl="2" indent="225425" algn="just">
              <a:lnSpc>
                <a:spcPct val="120000"/>
              </a:lnSpc>
              <a:spcBef>
                <a:spcPts val="0"/>
              </a:spcBef>
              <a:spcAft>
                <a:spcPts val="600"/>
              </a:spcAft>
            </a:pPr>
            <a:r>
              <a:rPr lang="en-US" dirty="0"/>
              <a:t>Changes in incomes and population together with a global convergence in material use patterns could result in over 2.5 times increase in global material demand by 2050 (Steffen et al., 2015).</a:t>
            </a:r>
            <a:r>
              <a:rPr lang="en-US" sz="2100" dirty="0"/>
              <a:t> </a:t>
            </a:r>
          </a:p>
          <a:p>
            <a:pPr marL="688975" lvl="2" indent="225425" algn="just">
              <a:lnSpc>
                <a:spcPct val="120000"/>
              </a:lnSpc>
              <a:spcBef>
                <a:spcPts val="0"/>
              </a:spcBef>
              <a:spcAft>
                <a:spcPts val="600"/>
              </a:spcAft>
            </a:pPr>
            <a:r>
              <a:rPr lang="en-US" sz="2100" dirty="0"/>
              <a:t>These trends would represent a major challenge for the climate mitigation and other conservation efforts.</a:t>
            </a:r>
          </a:p>
          <a:p>
            <a:pPr marL="688975" lvl="2" indent="225425" algn="just">
              <a:lnSpc>
                <a:spcPct val="120000"/>
              </a:lnSpc>
              <a:spcBef>
                <a:spcPts val="0"/>
              </a:spcBef>
              <a:spcAft>
                <a:spcPts val="600"/>
              </a:spcAft>
            </a:pPr>
            <a:r>
              <a:rPr lang="en-US" sz="2100" dirty="0"/>
              <a:t>The need to move toward a more sustainable material consumption patterns is widely recognized and is promoted </a:t>
            </a:r>
            <a:r>
              <a:rPr lang="en-US" dirty="0"/>
              <a:t>within a Circular Economy (CE) concept.</a:t>
            </a:r>
            <a:endParaRPr lang="en-US" sz="2100" dirty="0"/>
          </a:p>
          <a:p>
            <a:pPr>
              <a:lnSpc>
                <a:spcPct val="110000"/>
              </a:lnSpc>
            </a:pPr>
            <a:r>
              <a:rPr lang="en-US" dirty="0"/>
              <a:t>Modelling of the Circular Economy transition requires an explicit representation of the primary and secondary production activities </a:t>
            </a:r>
          </a:p>
          <a:p>
            <a:pPr marL="914400" indent="-225425">
              <a:lnSpc>
                <a:spcPct val="110000"/>
              </a:lnSpc>
            </a:pPr>
            <a:r>
              <a:rPr lang="en-US" sz="2100" b="0" dirty="0"/>
              <a:t>Represent country-specific production volumes of primary and secondary activities.</a:t>
            </a:r>
          </a:p>
          <a:p>
            <a:pPr marL="914400" indent="-225425">
              <a:lnSpc>
                <a:spcPct val="110000"/>
              </a:lnSpc>
            </a:pPr>
            <a:r>
              <a:rPr lang="en-US" sz="2100" b="0" dirty="0"/>
              <a:t>Distinguish between corresponding supply and cost structures, e.g. for steel, aluminum, copper, other metals, plastics.</a:t>
            </a:r>
          </a:p>
          <a:p>
            <a:pPr marL="914400" indent="-225425">
              <a:lnSpc>
                <a:spcPct val="110000"/>
              </a:lnSpc>
            </a:pPr>
            <a:r>
              <a:rPr lang="en-US" sz="2100" b="0" dirty="0"/>
              <a:t>Such representation is not available in the standard GTAP Data Base.</a:t>
            </a:r>
          </a:p>
        </p:txBody>
      </p:sp>
      <p:sp>
        <p:nvSpPr>
          <p:cNvPr id="3" name="Title 2"/>
          <p:cNvSpPr>
            <a:spLocks noGrp="1"/>
          </p:cNvSpPr>
          <p:nvPr>
            <p:ph type="title"/>
          </p:nvPr>
        </p:nvSpPr>
        <p:spPr>
          <a:xfrm>
            <a:off x="595158" y="178313"/>
            <a:ext cx="11444441" cy="834410"/>
          </a:xfrm>
        </p:spPr>
        <p:txBody>
          <a:bodyPr>
            <a:normAutofit fontScale="90000"/>
          </a:bodyPr>
          <a:lstStyle/>
          <a:p>
            <a:r>
              <a:rPr lang="en-US" sz="3600" dirty="0"/>
              <a:t>Need for decoupling material use from economic growth</a:t>
            </a:r>
          </a:p>
        </p:txBody>
      </p:sp>
      <p:sp>
        <p:nvSpPr>
          <p:cNvPr id="4" name="Slide Number Placeholder 3"/>
          <p:cNvSpPr>
            <a:spLocks noGrp="1"/>
          </p:cNvSpPr>
          <p:nvPr>
            <p:ph type="sldNum" sz="quarter" idx="12"/>
          </p:nvPr>
        </p:nvSpPr>
        <p:spPr/>
        <p:txBody>
          <a:bodyPr/>
          <a:lstStyle/>
          <a:p>
            <a:fld id="{89D7931E-637B-46D8-A580-615CC76C5C63}" type="slidenum">
              <a:rPr lang="en-US" smtClean="0"/>
              <a:pPr/>
              <a:t>3</a:t>
            </a:fld>
            <a:endParaRPr lang="en-US" dirty="0"/>
          </a:p>
        </p:txBody>
      </p:sp>
    </p:spTree>
    <p:extLst>
      <p:ext uri="{BB962C8B-B14F-4D97-AF65-F5344CB8AC3E}">
        <p14:creationId xmlns:p14="http://schemas.microsoft.com/office/powerpoint/2010/main" val="2801491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209675"/>
            <a:ext cx="11218606" cy="5411431"/>
          </a:xfrm>
        </p:spPr>
        <p:txBody>
          <a:bodyPr>
            <a:normAutofit fontScale="92500" lnSpcReduction="10000"/>
          </a:bodyPr>
          <a:lstStyle/>
          <a:p>
            <a:pPr>
              <a:lnSpc>
                <a:spcPct val="120000"/>
              </a:lnSpc>
            </a:pPr>
            <a:r>
              <a:rPr lang="en-US" dirty="0"/>
              <a:t> A number of studies have represented the Circular Economy splits within the global CGE or IO modeling framework</a:t>
            </a:r>
          </a:p>
          <a:p>
            <a:pPr marL="688975" lvl="2" indent="225425" algn="just">
              <a:lnSpc>
                <a:spcPct val="120000"/>
              </a:lnSpc>
              <a:spcBef>
                <a:spcPts val="0"/>
              </a:spcBef>
              <a:spcAft>
                <a:spcPts val="600"/>
              </a:spcAft>
            </a:pPr>
            <a:r>
              <a:rPr lang="en-US" dirty="0"/>
              <a:t>MRIO assessments based on the EXIOBASE (e.g. </a:t>
            </a:r>
            <a:r>
              <a:rPr lang="en-US" dirty="0" err="1"/>
              <a:t>Tisserant</a:t>
            </a:r>
            <a:r>
              <a:rPr lang="en-US" dirty="0"/>
              <a:t> et al., 2017; Wiebe et al., 2019).</a:t>
            </a:r>
          </a:p>
          <a:p>
            <a:pPr marL="688975" lvl="2" indent="225425" algn="just">
              <a:lnSpc>
                <a:spcPct val="120000"/>
              </a:lnSpc>
              <a:spcBef>
                <a:spcPts val="0"/>
              </a:spcBef>
              <a:spcAft>
                <a:spcPts val="600"/>
              </a:spcAft>
            </a:pPr>
            <a:r>
              <a:rPr lang="en-US" dirty="0"/>
              <a:t>CGE-based assessment focusing on selected sector/commodity (e.g. Winning et al., 2017 for the case of steel).</a:t>
            </a:r>
          </a:p>
          <a:p>
            <a:pPr marL="688975" lvl="2" indent="225425" algn="just">
              <a:lnSpc>
                <a:spcPct val="120000"/>
              </a:lnSpc>
              <a:spcBef>
                <a:spcPts val="0"/>
              </a:spcBef>
              <a:spcAft>
                <a:spcPts val="600"/>
              </a:spcAft>
            </a:pPr>
            <a:r>
              <a:rPr lang="en-US" dirty="0"/>
              <a:t>GTAP-based assessments with a more detailed splits, e.g. OECD (2019), </a:t>
            </a:r>
            <a:r>
              <a:rPr lang="en-US" dirty="0" err="1"/>
              <a:t>Dellink</a:t>
            </a:r>
            <a:r>
              <a:rPr lang="en-US" dirty="0"/>
              <a:t> (2020), </a:t>
            </a:r>
            <a:r>
              <a:rPr lang="en-US" dirty="0" err="1"/>
              <a:t>Bibas</a:t>
            </a:r>
            <a:r>
              <a:rPr lang="en-US" dirty="0"/>
              <a:t> et al. (2021).</a:t>
            </a:r>
          </a:p>
          <a:p>
            <a:pPr algn="just"/>
            <a:r>
              <a:rPr lang="en-US" dirty="0"/>
              <a:t>Selected limitations of the existing approaches:</a:t>
            </a:r>
          </a:p>
          <a:p>
            <a:pPr marL="688975" lvl="2" indent="225425" algn="just">
              <a:lnSpc>
                <a:spcPct val="120000"/>
              </a:lnSpc>
            </a:pPr>
            <a:r>
              <a:rPr lang="en-US" dirty="0"/>
              <a:t>Are based on the EXIOBASE cost structures and output values, which do not always correspond to the actual observations (see e.g. Winning et al., 2017).</a:t>
            </a:r>
          </a:p>
          <a:p>
            <a:pPr marL="688975" lvl="2" indent="225425" algn="just">
              <a:lnSpc>
                <a:spcPct val="120000"/>
              </a:lnSpc>
            </a:pPr>
            <a:r>
              <a:rPr lang="en-US" dirty="0"/>
              <a:t>Focus on selected commodities or specific aggregate regional representations.</a:t>
            </a:r>
          </a:p>
          <a:p>
            <a:pPr marL="688975" lvl="2" indent="225425" algn="just">
              <a:lnSpc>
                <a:spcPct val="120000"/>
              </a:lnSpc>
            </a:pPr>
            <a:r>
              <a:rPr lang="en-US" dirty="0"/>
              <a:t>Are not consistently updated over time.</a:t>
            </a:r>
          </a:p>
          <a:p>
            <a:pPr marL="688975" lvl="2" indent="225425" algn="just">
              <a:lnSpc>
                <a:spcPct val="120000"/>
              </a:lnSpc>
            </a:pPr>
            <a:r>
              <a:rPr lang="en-US" b="1" dirty="0"/>
              <a:t>Not publicly available.</a:t>
            </a:r>
          </a:p>
        </p:txBody>
      </p:sp>
      <p:sp>
        <p:nvSpPr>
          <p:cNvPr id="3" name="Title 2"/>
          <p:cNvSpPr>
            <a:spLocks noGrp="1"/>
          </p:cNvSpPr>
          <p:nvPr>
            <p:ph type="title"/>
          </p:nvPr>
        </p:nvSpPr>
        <p:spPr>
          <a:xfrm>
            <a:off x="609600" y="109488"/>
            <a:ext cx="10972800" cy="834410"/>
          </a:xfrm>
        </p:spPr>
        <p:txBody>
          <a:bodyPr>
            <a:normAutofit fontScale="90000"/>
          </a:bodyPr>
          <a:lstStyle/>
          <a:p>
            <a:r>
              <a:rPr lang="en-US" sz="3600" dirty="0"/>
              <a:t>Previous efforts at modeling circularity have a number of limitations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4</a:t>
            </a:fld>
            <a:endParaRPr lang="en-US" dirty="0"/>
          </a:p>
        </p:txBody>
      </p:sp>
    </p:spTree>
    <p:extLst>
      <p:ext uri="{BB962C8B-B14F-4D97-AF65-F5344CB8AC3E}">
        <p14:creationId xmlns:p14="http://schemas.microsoft.com/office/powerpoint/2010/main" val="3286924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23900" y="1236712"/>
            <a:ext cx="10858500" cy="5511800"/>
          </a:xfrm>
        </p:spPr>
        <p:txBody>
          <a:bodyPr>
            <a:normAutofit fontScale="85000" lnSpcReduction="10000"/>
          </a:bodyPr>
          <a:lstStyle/>
          <a:p>
            <a:pPr>
              <a:lnSpc>
                <a:spcPct val="120000"/>
              </a:lnSpc>
            </a:pPr>
            <a:r>
              <a:rPr lang="en-US" dirty="0"/>
              <a:t> Achieving climate mitigation targets will require an unprecedented expansion in renewable infrastructure and technologies</a:t>
            </a:r>
          </a:p>
          <a:p>
            <a:pPr marL="688975" lvl="2" indent="225425" algn="just">
              <a:lnSpc>
                <a:spcPct val="120000"/>
              </a:lnSpc>
              <a:spcBef>
                <a:spcPts val="0"/>
              </a:spcBef>
              <a:spcAft>
                <a:spcPts val="600"/>
              </a:spcAft>
            </a:pPr>
            <a:r>
              <a:rPr lang="en-US" dirty="0"/>
              <a:t>Such transition will lead to the growing demand for critical minerals, such as nickel, platinum group metals, zinc, rare earths, etc., which are essential inputs for the development of renewable energy systems (</a:t>
            </a:r>
            <a:r>
              <a:rPr lang="en-US" dirty="0" err="1"/>
              <a:t>Tokimatsu</a:t>
            </a:r>
            <a:r>
              <a:rPr lang="en-US" dirty="0"/>
              <a:t> et al., 2018).</a:t>
            </a:r>
          </a:p>
          <a:p>
            <a:pPr marL="688975" lvl="2" indent="225425" algn="just">
              <a:lnSpc>
                <a:spcPct val="120000"/>
              </a:lnSpc>
              <a:spcBef>
                <a:spcPts val="0"/>
              </a:spcBef>
              <a:spcAft>
                <a:spcPts val="600"/>
              </a:spcAft>
            </a:pPr>
            <a:r>
              <a:rPr lang="en-US" dirty="0"/>
              <a:t>It is estimated that within the pathways toward limiting global warming below 1.5oC, the demand for critical minerals could increase between 2 and 267 times by 2050 depending on the mineral (Wang et al., 2022).</a:t>
            </a:r>
          </a:p>
          <a:p>
            <a:pPr marL="688975" lvl="2" indent="225425" algn="just">
              <a:lnSpc>
                <a:spcPct val="120000"/>
              </a:lnSpc>
              <a:spcBef>
                <a:spcPts val="0"/>
              </a:spcBef>
              <a:spcAft>
                <a:spcPts val="600"/>
              </a:spcAft>
            </a:pPr>
            <a:r>
              <a:rPr lang="en-US" dirty="0"/>
              <a:t>Apart from pure supply and logistical constraints, the rising demand for critical minerals is also associated with national security aspects and is prone to generate geopolitical frictions (</a:t>
            </a:r>
            <a:r>
              <a:rPr lang="en-US" dirty="0" err="1"/>
              <a:t>Vakulchuk</a:t>
            </a:r>
            <a:r>
              <a:rPr lang="en-US" dirty="0"/>
              <a:t> et al., 2022).</a:t>
            </a:r>
          </a:p>
          <a:p>
            <a:pPr algn="just">
              <a:lnSpc>
                <a:spcPct val="110000"/>
              </a:lnSpc>
            </a:pPr>
            <a:r>
              <a:rPr lang="en-US" dirty="0"/>
              <a:t>It is important to have the analytical capacity for the analysis of future energy transition scenarios with an explicit representation of the critical minerals value chains (both upstream and downstream).</a:t>
            </a:r>
          </a:p>
        </p:txBody>
      </p:sp>
      <p:sp>
        <p:nvSpPr>
          <p:cNvPr id="3" name="Title 2"/>
          <p:cNvSpPr>
            <a:spLocks noGrp="1"/>
          </p:cNvSpPr>
          <p:nvPr>
            <p:ph type="title"/>
          </p:nvPr>
        </p:nvSpPr>
        <p:spPr>
          <a:xfrm>
            <a:off x="609600" y="109488"/>
            <a:ext cx="10972800" cy="999818"/>
          </a:xfrm>
        </p:spPr>
        <p:txBody>
          <a:bodyPr>
            <a:normAutofit fontScale="90000"/>
          </a:bodyPr>
          <a:lstStyle/>
          <a:p>
            <a:r>
              <a:rPr lang="en-US" sz="3600" dirty="0"/>
              <a:t>Representation of the future energy transition requires new sectoral details (both upstream and downstream) </a:t>
            </a:r>
          </a:p>
        </p:txBody>
      </p:sp>
      <p:sp>
        <p:nvSpPr>
          <p:cNvPr id="4" name="Slide Number Placeholder 3"/>
          <p:cNvSpPr>
            <a:spLocks noGrp="1"/>
          </p:cNvSpPr>
          <p:nvPr>
            <p:ph type="sldNum" sz="quarter" idx="12"/>
          </p:nvPr>
        </p:nvSpPr>
        <p:spPr/>
        <p:txBody>
          <a:bodyPr/>
          <a:lstStyle/>
          <a:p>
            <a:fld id="{89D7931E-637B-46D8-A580-615CC76C5C63}" type="slidenum">
              <a:rPr lang="en-US" smtClean="0"/>
              <a:pPr/>
              <a:t>5</a:t>
            </a:fld>
            <a:endParaRPr lang="en-US" dirty="0"/>
          </a:p>
        </p:txBody>
      </p:sp>
    </p:spTree>
    <p:extLst>
      <p:ext uri="{BB962C8B-B14F-4D97-AF65-F5344CB8AC3E}">
        <p14:creationId xmlns:p14="http://schemas.microsoft.com/office/powerpoint/2010/main" val="1676029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52475" y="2800350"/>
            <a:ext cx="10972800" cy="806548"/>
          </a:xfrm>
        </p:spPr>
        <p:txBody>
          <a:bodyPr>
            <a:normAutofit/>
          </a:bodyPr>
          <a:lstStyle/>
          <a:p>
            <a:pPr algn="ctr"/>
            <a:r>
              <a:rPr lang="en-US" sz="3600" dirty="0"/>
              <a:t>GTAP Data Base v11</a:t>
            </a:r>
          </a:p>
        </p:txBody>
      </p:sp>
      <p:sp>
        <p:nvSpPr>
          <p:cNvPr id="4" name="Slide Number Placeholder 3"/>
          <p:cNvSpPr>
            <a:spLocks noGrp="1"/>
          </p:cNvSpPr>
          <p:nvPr>
            <p:ph type="sldNum" sz="quarter" idx="12"/>
          </p:nvPr>
        </p:nvSpPr>
        <p:spPr/>
        <p:txBody>
          <a:bodyPr/>
          <a:lstStyle/>
          <a:p>
            <a:fld id="{89D7931E-637B-46D8-A580-615CC76C5C63}" type="slidenum">
              <a:rPr lang="en-US" smtClean="0"/>
              <a:pPr/>
              <a:t>6</a:t>
            </a:fld>
            <a:endParaRPr lang="en-US" dirty="0"/>
          </a:p>
        </p:txBody>
      </p:sp>
    </p:spTree>
    <p:extLst>
      <p:ext uri="{BB962C8B-B14F-4D97-AF65-F5344CB8AC3E}">
        <p14:creationId xmlns:p14="http://schemas.microsoft.com/office/powerpoint/2010/main" val="4044818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Five reference years</a:t>
            </a:r>
          </a:p>
          <a:p>
            <a:pPr lvl="1">
              <a:spcBef>
                <a:spcPts val="1000"/>
              </a:spcBef>
            </a:pPr>
            <a:r>
              <a:rPr lang="en-US" dirty="0"/>
              <a:t>2004, 2007, 2011, 2014, </a:t>
            </a:r>
            <a:r>
              <a:rPr lang="en-US" b="1" dirty="0"/>
              <a:t>2017</a:t>
            </a:r>
          </a:p>
          <a:p>
            <a:endParaRPr lang="en-US" sz="1200" dirty="0"/>
          </a:p>
          <a:p>
            <a:r>
              <a:rPr lang="en-US" dirty="0"/>
              <a:t>141 countries + 19 aggregate regions</a:t>
            </a:r>
          </a:p>
          <a:p>
            <a:pPr lvl="1">
              <a:spcBef>
                <a:spcPts val="1000"/>
              </a:spcBef>
            </a:pPr>
            <a:r>
              <a:rPr lang="en-US" dirty="0"/>
              <a:t>20 new and 39 updated national IOTs have been incorporated</a:t>
            </a:r>
          </a:p>
          <a:p>
            <a:pPr lvl="1">
              <a:spcBef>
                <a:spcPts val="1000"/>
              </a:spcBef>
            </a:pPr>
            <a:r>
              <a:rPr lang="en-US" dirty="0"/>
              <a:t>Individual countries cover 99% of the world GDP and 96% of its population</a:t>
            </a:r>
          </a:p>
          <a:p>
            <a:endParaRPr lang="en-US" sz="1200" dirty="0"/>
          </a:p>
          <a:p>
            <a:r>
              <a:rPr lang="en-US" dirty="0"/>
              <a:t>Format consistent with the </a:t>
            </a:r>
            <a:r>
              <a:rPr lang="en-US" i="1" dirty="0"/>
              <a:t>new</a:t>
            </a:r>
            <a:r>
              <a:rPr lang="en-US" dirty="0"/>
              <a:t> standard GTAP model</a:t>
            </a:r>
          </a:p>
          <a:p>
            <a:pPr lvl="1">
              <a:spcBef>
                <a:spcPts val="1000"/>
              </a:spcBef>
            </a:pPr>
            <a:r>
              <a:rPr lang="en-US" dirty="0"/>
              <a:t>GAMS containers, and distribution available for classic GTAP</a:t>
            </a:r>
          </a:p>
        </p:txBody>
      </p:sp>
      <p:sp>
        <p:nvSpPr>
          <p:cNvPr id="3" name="Title 2"/>
          <p:cNvSpPr>
            <a:spLocks noGrp="1"/>
          </p:cNvSpPr>
          <p:nvPr>
            <p:ph type="title"/>
          </p:nvPr>
        </p:nvSpPr>
        <p:spPr/>
        <p:txBody>
          <a:bodyPr>
            <a:normAutofit/>
          </a:bodyPr>
          <a:lstStyle/>
          <a:p>
            <a:r>
              <a:rPr lang="en-US" dirty="0"/>
              <a:t>Key features of the GTAP 11</a:t>
            </a:r>
          </a:p>
        </p:txBody>
      </p:sp>
      <p:sp>
        <p:nvSpPr>
          <p:cNvPr id="4" name="Slide Number Placeholder 3"/>
          <p:cNvSpPr>
            <a:spLocks noGrp="1"/>
          </p:cNvSpPr>
          <p:nvPr>
            <p:ph type="sldNum" sz="quarter" idx="12"/>
          </p:nvPr>
        </p:nvSpPr>
        <p:spPr/>
        <p:txBody>
          <a:bodyPr/>
          <a:lstStyle/>
          <a:p>
            <a:fld id="{89D7931E-637B-46D8-A580-615CC76C5C63}" type="slidenum">
              <a:rPr lang="en-US" smtClean="0"/>
              <a:pPr/>
              <a:t>7</a:t>
            </a:fld>
            <a:endParaRPr lang="en-US" dirty="0"/>
          </a:p>
        </p:txBody>
      </p:sp>
    </p:spTree>
    <p:extLst>
      <p:ext uri="{BB962C8B-B14F-4D97-AF65-F5344CB8AC3E}">
        <p14:creationId xmlns:p14="http://schemas.microsoft.com/office/powerpoint/2010/main" val="1048549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9D7931E-637B-46D8-A580-615CC76C5C63}" type="slidenum">
              <a:rPr lang="en-US" smtClean="0"/>
              <a:pPr/>
              <a:t>8</a:t>
            </a:fld>
            <a:endParaRPr lang="en-US" dirty="0"/>
          </a:p>
        </p:txBody>
      </p:sp>
      <p:sp>
        <p:nvSpPr>
          <p:cNvPr id="2" name="Title 1"/>
          <p:cNvSpPr>
            <a:spLocks noGrp="1"/>
          </p:cNvSpPr>
          <p:nvPr>
            <p:ph type="title"/>
          </p:nvPr>
        </p:nvSpPr>
        <p:spPr>
          <a:xfrm>
            <a:off x="457200" y="74612"/>
            <a:ext cx="10972800" cy="854075"/>
          </a:xfrm>
        </p:spPr>
        <p:txBody>
          <a:bodyPr>
            <a:normAutofit/>
          </a:bodyPr>
          <a:lstStyle/>
          <a:p>
            <a:r>
              <a:rPr lang="en-US" sz="3600" dirty="0"/>
              <a:t>Evolution of the GTAP Data Base</a:t>
            </a:r>
          </a:p>
        </p:txBody>
      </p:sp>
      <p:graphicFrame>
        <p:nvGraphicFramePr>
          <p:cNvPr id="5" name="Chart 4">
            <a:extLst>
              <a:ext uri="{FF2B5EF4-FFF2-40B4-BE49-F238E27FC236}">
                <a16:creationId xmlns:a16="http://schemas.microsoft.com/office/drawing/2014/main" id="{00000000-0008-0000-0000-000002000000}"/>
              </a:ext>
            </a:extLst>
          </p:cNvPr>
          <p:cNvGraphicFramePr>
            <a:graphicFrameLocks/>
          </p:cNvGraphicFramePr>
          <p:nvPr/>
        </p:nvGraphicFramePr>
        <p:xfrm>
          <a:off x="1143000" y="1038225"/>
          <a:ext cx="9925050" cy="5318125"/>
        </p:xfrm>
        <a:graphic>
          <a:graphicData uri="http://schemas.openxmlformats.org/drawingml/2006/chart">
            <c:chart xmlns:c="http://schemas.openxmlformats.org/drawingml/2006/chart" xmlns:r="http://schemas.openxmlformats.org/officeDocument/2006/relationships" r:id="rId3"/>
          </a:graphicData>
        </a:graphic>
      </p:graphicFrame>
      <p:sp>
        <p:nvSpPr>
          <p:cNvPr id="3" name="Oval 2">
            <a:extLst>
              <a:ext uri="{FF2B5EF4-FFF2-40B4-BE49-F238E27FC236}">
                <a16:creationId xmlns:a16="http://schemas.microsoft.com/office/drawing/2014/main" id="{1942B6A1-347F-4A0F-BFA0-09E0AC63DE05}"/>
              </a:ext>
            </a:extLst>
          </p:cNvPr>
          <p:cNvSpPr/>
          <p:nvPr/>
        </p:nvSpPr>
        <p:spPr>
          <a:xfrm>
            <a:off x="9952893" y="1531815"/>
            <a:ext cx="1115157" cy="482453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3331417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FD5314D-4A1E-48EE-BBA1-A2E752FB2C5D}"/>
              </a:ext>
            </a:extLst>
          </p:cNvPr>
          <p:cNvSpPr>
            <a:spLocks noGrp="1"/>
          </p:cNvSpPr>
          <p:nvPr>
            <p:ph type="title"/>
          </p:nvPr>
        </p:nvSpPr>
        <p:spPr>
          <a:xfrm>
            <a:off x="487680" y="0"/>
            <a:ext cx="11558546" cy="1038949"/>
          </a:xfrm>
        </p:spPr>
        <p:txBody>
          <a:bodyPr>
            <a:noAutofit/>
          </a:bodyPr>
          <a:lstStyle/>
          <a:p>
            <a:r>
              <a:rPr lang="en-US" sz="3600" dirty="0"/>
              <a:t>GTAP 11: A major expansion of coverage in Africa</a:t>
            </a:r>
          </a:p>
        </p:txBody>
      </p:sp>
      <p:sp>
        <p:nvSpPr>
          <p:cNvPr id="4" name="Slide Number Placeholder 3">
            <a:extLst>
              <a:ext uri="{FF2B5EF4-FFF2-40B4-BE49-F238E27FC236}">
                <a16:creationId xmlns:a16="http://schemas.microsoft.com/office/drawing/2014/main" id="{F419A690-6277-46D3-8BBB-C52FB301622A}"/>
              </a:ext>
            </a:extLst>
          </p:cNvPr>
          <p:cNvSpPr>
            <a:spLocks noGrp="1"/>
          </p:cNvSpPr>
          <p:nvPr>
            <p:ph type="sldNum" sz="quarter" idx="12"/>
          </p:nvPr>
        </p:nvSpPr>
        <p:spPr/>
        <p:txBody>
          <a:bodyPr/>
          <a:lstStyle/>
          <a:p>
            <a:fld id="{89D7931E-637B-46D8-A580-615CC76C5C63}" type="slidenum">
              <a:rPr lang="en-US" smtClean="0"/>
              <a:pPr/>
              <a:t>9</a:t>
            </a:fld>
            <a:endParaRPr lang="en-US" dirty="0"/>
          </a:p>
        </p:txBody>
      </p:sp>
      <p:sp>
        <p:nvSpPr>
          <p:cNvPr id="5" name="Content Placeholder 4">
            <a:extLst>
              <a:ext uri="{FF2B5EF4-FFF2-40B4-BE49-F238E27FC236}">
                <a16:creationId xmlns:a16="http://schemas.microsoft.com/office/drawing/2014/main" id="{CE8E2272-19C3-41E0-8CAB-141CB1AC09DD}"/>
              </a:ext>
            </a:extLst>
          </p:cNvPr>
          <p:cNvSpPr>
            <a:spLocks noGrp="1"/>
          </p:cNvSpPr>
          <p:nvPr>
            <p:ph idx="13"/>
          </p:nvPr>
        </p:nvSpPr>
        <p:spPr>
          <a:xfrm>
            <a:off x="8504583" y="1038949"/>
            <a:ext cx="3687417" cy="5230945"/>
          </a:xfrm>
        </p:spPr>
        <p:txBody>
          <a:bodyPr numCol="2">
            <a:normAutofit/>
          </a:bodyPr>
          <a:lstStyle/>
          <a:p>
            <a:pPr>
              <a:spcBef>
                <a:spcPts val="0"/>
              </a:spcBef>
              <a:spcAft>
                <a:spcPts val="600"/>
              </a:spcAft>
              <a:buFont typeface="Wingdings" panose="05000000000000000000" pitchFamily="2" charset="2"/>
              <a:buChar char="Ø"/>
            </a:pPr>
            <a:r>
              <a:rPr lang="en-US" sz="1800" b="0" dirty="0">
                <a:solidFill>
                  <a:schemeClr val="tx1"/>
                </a:solidFill>
              </a:rPr>
              <a:t>Afghanistan </a:t>
            </a:r>
          </a:p>
          <a:p>
            <a:pPr>
              <a:spcBef>
                <a:spcPts val="0"/>
              </a:spcBef>
              <a:spcAft>
                <a:spcPts val="600"/>
              </a:spcAft>
              <a:buFont typeface="Wingdings" panose="05000000000000000000" pitchFamily="2" charset="2"/>
              <a:buChar char="Ø"/>
            </a:pPr>
            <a:r>
              <a:rPr lang="en-US" sz="1800" b="0" dirty="0">
                <a:solidFill>
                  <a:schemeClr val="tx1"/>
                </a:solidFill>
              </a:rPr>
              <a:t>Algeria</a:t>
            </a:r>
          </a:p>
          <a:p>
            <a:pPr>
              <a:spcBef>
                <a:spcPts val="0"/>
              </a:spcBef>
              <a:spcAft>
                <a:spcPts val="600"/>
              </a:spcAft>
              <a:buFont typeface="Wingdings" panose="05000000000000000000" pitchFamily="2" charset="2"/>
              <a:buChar char="Ø"/>
            </a:pPr>
            <a:r>
              <a:rPr lang="en-US" sz="1800" b="0" dirty="0">
                <a:solidFill>
                  <a:schemeClr val="tx1"/>
                </a:solidFill>
              </a:rPr>
              <a:t>Central African Republic</a:t>
            </a:r>
          </a:p>
          <a:p>
            <a:pPr>
              <a:spcBef>
                <a:spcPts val="0"/>
              </a:spcBef>
              <a:spcAft>
                <a:spcPts val="600"/>
              </a:spcAft>
              <a:buFont typeface="Wingdings" panose="05000000000000000000" pitchFamily="2" charset="2"/>
              <a:buChar char="Ø"/>
            </a:pPr>
            <a:r>
              <a:rPr lang="en-US" sz="1800" b="0" dirty="0">
                <a:solidFill>
                  <a:schemeClr val="tx1"/>
                </a:solidFill>
              </a:rPr>
              <a:t>Chad</a:t>
            </a:r>
          </a:p>
          <a:p>
            <a:pPr>
              <a:spcBef>
                <a:spcPts val="0"/>
              </a:spcBef>
              <a:spcAft>
                <a:spcPts val="600"/>
              </a:spcAft>
              <a:buFont typeface="Wingdings" panose="05000000000000000000" pitchFamily="2" charset="2"/>
              <a:buChar char="Ø"/>
            </a:pPr>
            <a:r>
              <a:rPr lang="en-US" sz="1800" b="0" dirty="0">
                <a:solidFill>
                  <a:schemeClr val="tx1"/>
                </a:solidFill>
              </a:rPr>
              <a:t>Comoros</a:t>
            </a:r>
          </a:p>
          <a:p>
            <a:pPr>
              <a:spcBef>
                <a:spcPts val="0"/>
              </a:spcBef>
              <a:spcAft>
                <a:spcPts val="600"/>
              </a:spcAft>
              <a:buFont typeface="Wingdings" panose="05000000000000000000" pitchFamily="2" charset="2"/>
              <a:buChar char="Ø"/>
            </a:pPr>
            <a:r>
              <a:rPr lang="en-US" sz="1800" b="0" dirty="0">
                <a:solidFill>
                  <a:schemeClr val="tx1"/>
                </a:solidFill>
              </a:rPr>
              <a:t>The Congo Republic </a:t>
            </a:r>
          </a:p>
          <a:p>
            <a:pPr>
              <a:spcBef>
                <a:spcPts val="0"/>
              </a:spcBef>
              <a:spcAft>
                <a:spcPts val="600"/>
              </a:spcAft>
              <a:buFont typeface="Wingdings" panose="05000000000000000000" pitchFamily="2" charset="2"/>
              <a:buChar char="Ø"/>
            </a:pPr>
            <a:r>
              <a:rPr lang="en-US" sz="1800" b="0" dirty="0">
                <a:solidFill>
                  <a:schemeClr val="tx1"/>
                </a:solidFill>
              </a:rPr>
              <a:t>The Democratic Republic of the Congo</a:t>
            </a:r>
          </a:p>
          <a:p>
            <a:pPr>
              <a:spcBef>
                <a:spcPts val="0"/>
              </a:spcBef>
              <a:spcAft>
                <a:spcPts val="600"/>
              </a:spcAft>
              <a:buFont typeface="Wingdings" panose="05000000000000000000" pitchFamily="2" charset="2"/>
              <a:buChar char="Ø"/>
            </a:pPr>
            <a:r>
              <a:rPr lang="en-US" sz="1800" b="0" dirty="0">
                <a:solidFill>
                  <a:schemeClr val="tx1"/>
                </a:solidFill>
              </a:rPr>
              <a:t> Equatorial Guinea</a:t>
            </a:r>
          </a:p>
          <a:p>
            <a:pPr>
              <a:spcBef>
                <a:spcPts val="0"/>
              </a:spcBef>
              <a:spcAft>
                <a:spcPts val="600"/>
              </a:spcAft>
              <a:buFont typeface="Wingdings" panose="05000000000000000000" pitchFamily="2" charset="2"/>
              <a:buChar char="Ø"/>
            </a:pPr>
            <a:r>
              <a:rPr lang="en-US" sz="1800" b="0" dirty="0">
                <a:solidFill>
                  <a:schemeClr val="tx1"/>
                </a:solidFill>
              </a:rPr>
              <a:t> Eswatini</a:t>
            </a:r>
          </a:p>
          <a:p>
            <a:pPr>
              <a:spcBef>
                <a:spcPts val="0"/>
              </a:spcBef>
              <a:spcAft>
                <a:spcPts val="600"/>
              </a:spcAft>
              <a:buFont typeface="Wingdings" panose="05000000000000000000" pitchFamily="2" charset="2"/>
              <a:buChar char="Ø"/>
            </a:pPr>
            <a:r>
              <a:rPr lang="en-US" sz="1800" b="0" dirty="0">
                <a:solidFill>
                  <a:schemeClr val="tx1"/>
                </a:solidFill>
              </a:rPr>
              <a:t> Gabon</a:t>
            </a:r>
          </a:p>
          <a:p>
            <a:pPr>
              <a:spcBef>
                <a:spcPts val="0"/>
              </a:spcBef>
              <a:spcAft>
                <a:spcPts val="600"/>
              </a:spcAft>
              <a:buFont typeface="Wingdings" panose="05000000000000000000" pitchFamily="2" charset="2"/>
              <a:buChar char="Ø"/>
            </a:pPr>
            <a:r>
              <a:rPr lang="en-US" sz="1800" b="0" dirty="0">
                <a:solidFill>
                  <a:schemeClr val="tx1"/>
                </a:solidFill>
              </a:rPr>
              <a:t> Haiti</a:t>
            </a:r>
          </a:p>
          <a:p>
            <a:pPr>
              <a:spcBef>
                <a:spcPts val="0"/>
              </a:spcBef>
              <a:spcAft>
                <a:spcPts val="600"/>
              </a:spcAft>
              <a:buFont typeface="Wingdings" panose="05000000000000000000" pitchFamily="2" charset="2"/>
              <a:buChar char="Ø"/>
            </a:pPr>
            <a:r>
              <a:rPr lang="en-US" sz="1800" b="0" dirty="0">
                <a:solidFill>
                  <a:schemeClr val="tx1"/>
                </a:solidFill>
              </a:rPr>
              <a:t> Iraq</a:t>
            </a:r>
          </a:p>
          <a:p>
            <a:pPr>
              <a:spcBef>
                <a:spcPts val="0"/>
              </a:spcBef>
              <a:spcAft>
                <a:spcPts val="600"/>
              </a:spcAft>
              <a:buFont typeface="Wingdings" panose="05000000000000000000" pitchFamily="2" charset="2"/>
              <a:buChar char="Ø"/>
            </a:pPr>
            <a:r>
              <a:rPr lang="en-US" sz="1800" b="0" dirty="0">
                <a:solidFill>
                  <a:schemeClr val="tx1"/>
                </a:solidFill>
              </a:rPr>
              <a:t> Lebanon</a:t>
            </a:r>
          </a:p>
          <a:p>
            <a:pPr>
              <a:spcBef>
                <a:spcPts val="0"/>
              </a:spcBef>
              <a:spcAft>
                <a:spcPts val="600"/>
              </a:spcAft>
              <a:buFont typeface="Wingdings" panose="05000000000000000000" pitchFamily="2" charset="2"/>
              <a:buChar char="Ø"/>
            </a:pPr>
            <a:r>
              <a:rPr lang="en-US" sz="1800" b="0" dirty="0">
                <a:solidFill>
                  <a:schemeClr val="tx1"/>
                </a:solidFill>
              </a:rPr>
              <a:t> Mali</a:t>
            </a:r>
          </a:p>
          <a:p>
            <a:pPr>
              <a:spcBef>
                <a:spcPts val="0"/>
              </a:spcBef>
              <a:spcAft>
                <a:spcPts val="600"/>
              </a:spcAft>
              <a:buFont typeface="Wingdings" panose="05000000000000000000" pitchFamily="2" charset="2"/>
              <a:buChar char="Ø"/>
            </a:pPr>
            <a:r>
              <a:rPr lang="en-US" sz="1800" b="0" dirty="0">
                <a:solidFill>
                  <a:schemeClr val="tx1"/>
                </a:solidFill>
              </a:rPr>
              <a:t> Niger</a:t>
            </a:r>
          </a:p>
          <a:p>
            <a:pPr>
              <a:spcBef>
                <a:spcPts val="0"/>
              </a:spcBef>
              <a:spcAft>
                <a:spcPts val="600"/>
              </a:spcAft>
              <a:buFont typeface="Wingdings" panose="05000000000000000000" pitchFamily="2" charset="2"/>
              <a:buChar char="Ø"/>
            </a:pPr>
            <a:r>
              <a:rPr lang="en-US" sz="1800" b="0" dirty="0">
                <a:solidFill>
                  <a:schemeClr val="tx1"/>
                </a:solidFill>
              </a:rPr>
              <a:t> Palestine</a:t>
            </a:r>
          </a:p>
          <a:p>
            <a:pPr>
              <a:spcBef>
                <a:spcPts val="0"/>
              </a:spcBef>
              <a:spcAft>
                <a:spcPts val="600"/>
              </a:spcAft>
              <a:buFont typeface="Wingdings" panose="05000000000000000000" pitchFamily="2" charset="2"/>
              <a:buChar char="Ø"/>
            </a:pPr>
            <a:r>
              <a:rPr lang="en-US" sz="1800" b="0" dirty="0">
                <a:solidFill>
                  <a:schemeClr val="tx1"/>
                </a:solidFill>
              </a:rPr>
              <a:t> Serbia</a:t>
            </a:r>
          </a:p>
          <a:p>
            <a:pPr>
              <a:spcBef>
                <a:spcPts val="0"/>
              </a:spcBef>
              <a:spcAft>
                <a:spcPts val="600"/>
              </a:spcAft>
              <a:buFont typeface="Wingdings" panose="05000000000000000000" pitchFamily="2" charset="2"/>
              <a:buChar char="Ø"/>
            </a:pPr>
            <a:r>
              <a:rPr lang="en-US" sz="1800" b="0" dirty="0">
                <a:solidFill>
                  <a:schemeClr val="tx1"/>
                </a:solidFill>
              </a:rPr>
              <a:t> Sudan</a:t>
            </a:r>
          </a:p>
          <a:p>
            <a:pPr>
              <a:spcBef>
                <a:spcPts val="0"/>
              </a:spcBef>
              <a:spcAft>
                <a:spcPts val="600"/>
              </a:spcAft>
              <a:buFont typeface="Wingdings" panose="05000000000000000000" pitchFamily="2" charset="2"/>
              <a:buChar char="Ø"/>
            </a:pPr>
            <a:r>
              <a:rPr lang="en-US" sz="1800" b="0" dirty="0">
                <a:solidFill>
                  <a:schemeClr val="tx1"/>
                </a:solidFill>
              </a:rPr>
              <a:t> Syria</a:t>
            </a:r>
          </a:p>
          <a:p>
            <a:pPr>
              <a:spcBef>
                <a:spcPts val="0"/>
              </a:spcBef>
              <a:spcAft>
                <a:spcPts val="600"/>
              </a:spcAft>
              <a:buFont typeface="Wingdings" panose="05000000000000000000" pitchFamily="2" charset="2"/>
              <a:buChar char="Ø"/>
            </a:pPr>
            <a:r>
              <a:rPr lang="en-US" sz="1800" b="0" dirty="0">
                <a:solidFill>
                  <a:schemeClr val="tx1"/>
                </a:solidFill>
              </a:rPr>
              <a:t> Uzbekistan.</a:t>
            </a:r>
          </a:p>
        </p:txBody>
      </p:sp>
      <p:pic>
        <p:nvPicPr>
          <p:cNvPr id="6" name="Content Placeholder 5">
            <a:extLst>
              <a:ext uri="{FF2B5EF4-FFF2-40B4-BE49-F238E27FC236}">
                <a16:creationId xmlns:a16="http://schemas.microsoft.com/office/drawing/2014/main" id="{204C9238-7ABD-4A80-B63E-3CCA0F0B4603}"/>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2271" t="1430" r="2937" b="2085"/>
          <a:stretch/>
        </p:blipFill>
        <p:spPr>
          <a:xfrm>
            <a:off x="487680" y="1285875"/>
            <a:ext cx="7941945" cy="4791075"/>
          </a:xfrm>
          <a:prstGeom prst="rect">
            <a:avLst/>
          </a:prstGeom>
        </p:spPr>
      </p:pic>
    </p:spTree>
    <p:extLst>
      <p:ext uri="{BB962C8B-B14F-4D97-AF65-F5344CB8AC3E}">
        <p14:creationId xmlns:p14="http://schemas.microsoft.com/office/powerpoint/2010/main" val="2318102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AP_Template.potx" id="{4E90B565-5D04-4CB7-AF2A-292BAA81E6D5}" vid="{98F8CC7E-D3DC-4B47-A3A5-5DFB79AB3A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GTAP_Template</Template>
  <TotalTime>9871</TotalTime>
  <Words>2108</Words>
  <Application>Microsoft Office PowerPoint</Application>
  <PresentationFormat>Widescreen</PresentationFormat>
  <Paragraphs>381</Paragraphs>
  <Slides>28</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Candara</vt:lpstr>
      <vt:lpstr>Wingdings</vt:lpstr>
      <vt:lpstr>Office Theme</vt:lpstr>
      <vt:lpstr>Analyzing Critical Minerals Value Chains using the GTAP MRIO Data Base</vt:lpstr>
      <vt:lpstr>Outline</vt:lpstr>
      <vt:lpstr>Need for decoupling material use from economic growth</vt:lpstr>
      <vt:lpstr>Previous efforts at modeling circularity have a number of limitations</vt:lpstr>
      <vt:lpstr>Representation of the future energy transition requires new sectoral details (both upstream and downstream) </vt:lpstr>
      <vt:lpstr>GTAP Data Base v11</vt:lpstr>
      <vt:lpstr>Key features of the GTAP 11</vt:lpstr>
      <vt:lpstr>Evolution of the GTAP Data Base</vt:lpstr>
      <vt:lpstr>GTAP 11: A major expansion of coverage in Africa</vt:lpstr>
      <vt:lpstr>Commodity coverage in GTAP 11</vt:lpstr>
      <vt:lpstr>GTAP-CE Data Base v11</vt:lpstr>
      <vt:lpstr>GTAP-CE v11 consolidates and extends previous efforts</vt:lpstr>
      <vt:lpstr>GTAP-CE v11 introduces additional sectoral splits</vt:lpstr>
      <vt:lpstr>The database construction process utilizes a variety of data sources</vt:lpstr>
      <vt:lpstr>GTAP-CE v11: Sectoral composition</vt:lpstr>
      <vt:lpstr>Incorporating Critical Minerals into the GTAP Data Base </vt:lpstr>
      <vt:lpstr>Energy transition will increase demand for selected minerals</vt:lpstr>
      <vt:lpstr>Renewable technologies will also demand metals</vt:lpstr>
      <vt:lpstr>Additional sectoral splits are being incorporated to represent mining and refining of selected minerals</vt:lpstr>
      <vt:lpstr>Should primary and recycling activities be considered for (selected) metals?</vt:lpstr>
      <vt:lpstr>Downstream sectoral splits are also considered</vt:lpstr>
      <vt:lpstr>Exploratory application:  Demand for minerals under climate mitigation scenarios</vt:lpstr>
      <vt:lpstr>Methodology: Linking CGE and global energy system models</vt:lpstr>
      <vt:lpstr>KYNESIS model is run till 2100 with imposed carbon budgets</vt:lpstr>
      <vt:lpstr>Installed capacities of renewable generation technologies grow significantly over time</vt:lpstr>
      <vt:lpstr>Low carbon transition substantially increases demand for selected minerals</vt:lpstr>
      <vt:lpstr>Conclusions and next steps</vt:lpstr>
      <vt:lpstr>Thank you! Questions/Comments?</vt:lpstr>
    </vt:vector>
  </TitlesOfParts>
  <Company>Purdue University - AgIT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Trade Analysis Project</dc:title>
  <dc:creator>Batta, Ginger L</dc:creator>
  <cp:lastModifiedBy>Chepeliev, Maksym G</cp:lastModifiedBy>
  <cp:revision>202</cp:revision>
  <cp:lastPrinted>2014-11-19T20:05:55Z</cp:lastPrinted>
  <dcterms:created xsi:type="dcterms:W3CDTF">2017-03-31T15:01:41Z</dcterms:created>
  <dcterms:modified xsi:type="dcterms:W3CDTF">2024-06-28T23:04:04Z</dcterms:modified>
</cp:coreProperties>
</file>