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6.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7.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8.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19.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2"/>
  </p:notesMasterIdLst>
  <p:handoutMasterIdLst>
    <p:handoutMasterId r:id="rId33"/>
  </p:handoutMasterIdLst>
  <p:sldIdLst>
    <p:sldId id="313" r:id="rId5"/>
    <p:sldId id="329" r:id="rId6"/>
    <p:sldId id="333" r:id="rId7"/>
    <p:sldId id="332" r:id="rId8"/>
    <p:sldId id="311" r:id="rId9"/>
    <p:sldId id="315" r:id="rId10"/>
    <p:sldId id="331" r:id="rId11"/>
    <p:sldId id="351" r:id="rId12"/>
    <p:sldId id="352" r:id="rId13"/>
    <p:sldId id="353" r:id="rId14"/>
    <p:sldId id="322" r:id="rId15"/>
    <p:sldId id="341" r:id="rId16"/>
    <p:sldId id="342" r:id="rId17"/>
    <p:sldId id="323" r:id="rId18"/>
    <p:sldId id="343" r:id="rId19"/>
    <p:sldId id="326" r:id="rId20"/>
    <p:sldId id="348" r:id="rId21"/>
    <p:sldId id="344" r:id="rId22"/>
    <p:sldId id="345" r:id="rId23"/>
    <p:sldId id="347" r:id="rId24"/>
    <p:sldId id="354" r:id="rId25"/>
    <p:sldId id="355" r:id="rId26"/>
    <p:sldId id="316" r:id="rId27"/>
    <p:sldId id="318" r:id="rId28"/>
    <p:sldId id="340" r:id="rId29"/>
    <p:sldId id="339" r:id="rId30"/>
    <p:sldId id="338" r:id="rId31"/>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21F037-DC00-3C81-4253-4F7F5159B6CC}" name="Chepeliev, Maksym G" initials="CMG" userId="S::mchepeli@purdue.edu::4aff21db-fd88-423a-9e18-1cb0b6d9518d" providerId="AD"/>
  <p188:author id="{75E8B04E-61CE-81C0-6BB9-F96E2C1B1990}" name="Anita Hafner" initials="AH" userId="Anita Hafner" providerId="None"/>
  <p188:author id="{76140EC5-37B6-367E-5F66-9834D2F0B144}" name="Chepeliev, Maksym G" initials="CG" userId="S::mchepeli_purdue.edu#ext#@worldbankgroup.onmicrosoft.com::b26b7474-11a5-439a-aaff-43ce92891575" providerId="AD"/>
  <p188:author id="{ABE94EE5-89DE-0439-F684-6C2599610A88}" name="Andrea Liverani" initials="AL" userId="S::aliverani@worldbank.org::a101c0bf-0b2f-428e-ad44-67bc6eb77e87" providerId="AD"/>
  <p188:author id="{37857DF7-2F1A-D935-AA40-FBE5EEA69000}" name="Arvind Nair" initials="AN" userId="S::anair3@worldbank.org::0d9a3127-dc33-4872-8e6c-d2bf87b86d8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atta, Ginger L" initials="BGL" lastIdx="2" clrIdx="0">
    <p:extLst>
      <p:ext uri="{19B8F6BF-5375-455C-9EA6-DF929625EA0E}">
        <p15:presenceInfo xmlns:p15="http://schemas.microsoft.com/office/powerpoint/2012/main" userId="S-1-5-21-1861847230-2120372063-3483355800-1519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767"/>
    <a:srgbClr val="F1BA20"/>
    <a:srgbClr val="F38F22"/>
    <a:srgbClr val="1B4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83" autoAdjust="0"/>
    <p:restoredTop sz="96357" autoAdjust="0"/>
  </p:normalViewPr>
  <p:slideViewPr>
    <p:cSldViewPr snapToGrid="0">
      <p:cViewPr varScale="1">
        <p:scale>
          <a:sx n="110" d="100"/>
          <a:sy n="110" d="100"/>
        </p:scale>
        <p:origin x="300"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peliev, Maksym G" userId="4aff21db-fd88-423a-9e18-1cb0b6d9518d" providerId="ADAL" clId="{B5233D2A-7C3D-4CCC-82E7-30F5FF40FACB}"/>
    <pc:docChg chg="undo custSel addSld delSld modSld">
      <pc:chgData name="Chepeliev, Maksym G" userId="4aff21db-fd88-423a-9e18-1cb0b6d9518d" providerId="ADAL" clId="{B5233D2A-7C3D-4CCC-82E7-30F5FF40FACB}" dt="2024-06-28T22:58:41.840" v="758" actId="20577"/>
      <pc:docMkLst>
        <pc:docMk/>
      </pc:docMkLst>
      <pc:sldChg chg="addSp delSp modSp mod">
        <pc:chgData name="Chepeliev, Maksym G" userId="4aff21db-fd88-423a-9e18-1cb0b6d9518d" providerId="ADAL" clId="{B5233D2A-7C3D-4CCC-82E7-30F5FF40FACB}" dt="2024-06-28T22:39:17.504" v="168" actId="404"/>
        <pc:sldMkLst>
          <pc:docMk/>
          <pc:sldMk cId="831183319" sldId="313"/>
        </pc:sldMkLst>
        <pc:spChg chg="mod">
          <ac:chgData name="Chepeliev, Maksym G" userId="4aff21db-fd88-423a-9e18-1cb0b6d9518d" providerId="ADAL" clId="{B5233D2A-7C3D-4CCC-82E7-30F5FF40FACB}" dt="2024-06-28T22:39:04.712" v="165" actId="1076"/>
          <ac:spMkLst>
            <pc:docMk/>
            <pc:sldMk cId="831183319" sldId="313"/>
            <ac:spMk id="2" creationId="{00000000-0000-0000-0000-000000000000}"/>
          </ac:spMkLst>
        </pc:spChg>
        <pc:spChg chg="mod">
          <ac:chgData name="Chepeliev, Maksym G" userId="4aff21db-fd88-423a-9e18-1cb0b6d9518d" providerId="ADAL" clId="{B5233D2A-7C3D-4CCC-82E7-30F5FF40FACB}" dt="2024-06-28T22:39:17.504" v="168" actId="404"/>
          <ac:spMkLst>
            <pc:docMk/>
            <pc:sldMk cId="831183319" sldId="313"/>
            <ac:spMk id="3" creationId="{00000000-0000-0000-0000-000000000000}"/>
          </ac:spMkLst>
        </pc:spChg>
        <pc:graphicFrameChg chg="add del mod">
          <ac:chgData name="Chepeliev, Maksym G" userId="4aff21db-fd88-423a-9e18-1cb0b6d9518d" providerId="ADAL" clId="{B5233D2A-7C3D-4CCC-82E7-30F5FF40FACB}" dt="2024-06-28T22:36:53.018" v="1"/>
          <ac:graphicFrameMkLst>
            <pc:docMk/>
            <pc:sldMk cId="831183319" sldId="313"/>
            <ac:graphicFrameMk id="4" creationId="{EB278989-1A4C-40D0-BF4F-A6F469D23BB5}"/>
          </ac:graphicFrameMkLst>
        </pc:graphicFrameChg>
        <pc:graphicFrameChg chg="add del mod">
          <ac:chgData name="Chepeliev, Maksym G" userId="4aff21db-fd88-423a-9e18-1cb0b6d9518d" providerId="ADAL" clId="{B5233D2A-7C3D-4CCC-82E7-30F5FF40FACB}" dt="2024-06-28T22:36:57.886" v="3" actId="21"/>
          <ac:graphicFrameMkLst>
            <pc:docMk/>
            <pc:sldMk cId="831183319" sldId="313"/>
            <ac:graphicFrameMk id="5" creationId="{0656AD38-46E3-4C17-8BF1-F93CDDA8E5AC}"/>
          </ac:graphicFrameMkLst>
        </pc:graphicFrameChg>
        <pc:graphicFrameChg chg="add del mod">
          <ac:chgData name="Chepeliev, Maksym G" userId="4aff21db-fd88-423a-9e18-1cb0b6d9518d" providerId="ADAL" clId="{B5233D2A-7C3D-4CCC-82E7-30F5FF40FACB}" dt="2024-06-28T22:36:59.805" v="5" actId="21"/>
          <ac:graphicFrameMkLst>
            <pc:docMk/>
            <pc:sldMk cId="831183319" sldId="313"/>
            <ac:graphicFrameMk id="6" creationId="{56C8B114-B607-4315-96DA-21D01611C25B}"/>
          </ac:graphicFrameMkLst>
        </pc:graphicFrameChg>
      </pc:sldChg>
      <pc:sldChg chg="modSp mod">
        <pc:chgData name="Chepeliev, Maksym G" userId="4aff21db-fd88-423a-9e18-1cb0b6d9518d" providerId="ADAL" clId="{B5233D2A-7C3D-4CCC-82E7-30F5FF40FACB}" dt="2024-06-28T22:50:44.684" v="357" actId="20577"/>
        <pc:sldMkLst>
          <pc:docMk/>
          <pc:sldMk cId="2404619725" sldId="316"/>
        </pc:sldMkLst>
        <pc:spChg chg="mod">
          <ac:chgData name="Chepeliev, Maksym G" userId="4aff21db-fd88-423a-9e18-1cb0b6d9518d" providerId="ADAL" clId="{B5233D2A-7C3D-4CCC-82E7-30F5FF40FACB}" dt="2024-06-28T22:50:44.684" v="357" actId="20577"/>
          <ac:spMkLst>
            <pc:docMk/>
            <pc:sldMk cId="2404619725" sldId="316"/>
            <ac:spMk id="2" creationId="{00000000-0000-0000-0000-000000000000}"/>
          </ac:spMkLst>
        </pc:spChg>
        <pc:spChg chg="mod">
          <ac:chgData name="Chepeliev, Maksym G" userId="4aff21db-fd88-423a-9e18-1cb0b6d9518d" providerId="ADAL" clId="{B5233D2A-7C3D-4CCC-82E7-30F5FF40FACB}" dt="2024-06-28T22:50:09.934" v="340" actId="6549"/>
          <ac:spMkLst>
            <pc:docMk/>
            <pc:sldMk cId="2404619725" sldId="316"/>
            <ac:spMk id="3" creationId="{00000000-0000-0000-0000-000000000000}"/>
          </ac:spMkLst>
        </pc:spChg>
      </pc:sldChg>
      <pc:sldChg chg="del">
        <pc:chgData name="Chepeliev, Maksym G" userId="4aff21db-fd88-423a-9e18-1cb0b6d9518d" providerId="ADAL" clId="{B5233D2A-7C3D-4CCC-82E7-30F5FF40FACB}" dt="2024-06-28T22:39:31.934" v="169" actId="47"/>
        <pc:sldMkLst>
          <pc:docMk/>
          <pc:sldMk cId="355340736" sldId="330"/>
        </pc:sldMkLst>
      </pc:sldChg>
      <pc:sldChg chg="del">
        <pc:chgData name="Chepeliev, Maksym G" userId="4aff21db-fd88-423a-9e18-1cb0b6d9518d" providerId="ADAL" clId="{B5233D2A-7C3D-4CCC-82E7-30F5FF40FACB}" dt="2024-06-28T22:39:32.716" v="170" actId="47"/>
        <pc:sldMkLst>
          <pc:docMk/>
          <pc:sldMk cId="777525322" sldId="334"/>
        </pc:sldMkLst>
      </pc:sldChg>
      <pc:sldChg chg="del">
        <pc:chgData name="Chepeliev, Maksym G" userId="4aff21db-fd88-423a-9e18-1cb0b6d9518d" providerId="ADAL" clId="{B5233D2A-7C3D-4CCC-82E7-30F5FF40FACB}" dt="2024-06-28T22:40:00.453" v="171" actId="47"/>
        <pc:sldMkLst>
          <pc:docMk/>
          <pc:sldMk cId="2740697713" sldId="336"/>
        </pc:sldMkLst>
      </pc:sldChg>
      <pc:sldChg chg="del">
        <pc:chgData name="Chepeliev, Maksym G" userId="4aff21db-fd88-423a-9e18-1cb0b6d9518d" providerId="ADAL" clId="{B5233D2A-7C3D-4CCC-82E7-30F5FF40FACB}" dt="2024-06-28T22:40:00.453" v="171" actId="47"/>
        <pc:sldMkLst>
          <pc:docMk/>
          <pc:sldMk cId="3618543265" sldId="337"/>
        </pc:sldMkLst>
      </pc:sldChg>
      <pc:sldChg chg="del">
        <pc:chgData name="Chepeliev, Maksym G" userId="4aff21db-fd88-423a-9e18-1cb0b6d9518d" providerId="ADAL" clId="{B5233D2A-7C3D-4CCC-82E7-30F5FF40FACB}" dt="2024-06-28T22:42:57.383" v="174" actId="47"/>
        <pc:sldMkLst>
          <pc:docMk/>
          <pc:sldMk cId="1970684523" sldId="346"/>
        </pc:sldMkLst>
      </pc:sldChg>
      <pc:sldChg chg="del">
        <pc:chgData name="Chepeliev, Maksym G" userId="4aff21db-fd88-423a-9e18-1cb0b6d9518d" providerId="ADAL" clId="{B5233D2A-7C3D-4CCC-82E7-30F5FF40FACB}" dt="2024-06-28T22:40:14.452" v="172" actId="47"/>
        <pc:sldMkLst>
          <pc:docMk/>
          <pc:sldMk cId="35206994" sldId="349"/>
        </pc:sldMkLst>
      </pc:sldChg>
      <pc:sldChg chg="del">
        <pc:chgData name="Chepeliev, Maksym G" userId="4aff21db-fd88-423a-9e18-1cb0b6d9518d" providerId="ADAL" clId="{B5233D2A-7C3D-4CCC-82E7-30F5FF40FACB}" dt="2024-06-28T22:40:57.759" v="173" actId="47"/>
        <pc:sldMkLst>
          <pc:docMk/>
          <pc:sldMk cId="3399328470" sldId="350"/>
        </pc:sldMkLst>
      </pc:sldChg>
      <pc:sldChg chg="addSp delSp modSp mod">
        <pc:chgData name="Chepeliev, Maksym G" userId="4aff21db-fd88-423a-9e18-1cb0b6d9518d" providerId="ADAL" clId="{B5233D2A-7C3D-4CCC-82E7-30F5FF40FACB}" dt="2024-06-28T22:58:41.840" v="758" actId="20577"/>
        <pc:sldMkLst>
          <pc:docMk/>
          <pc:sldMk cId="2217531938" sldId="354"/>
        </pc:sldMkLst>
        <pc:spChg chg="mod">
          <ac:chgData name="Chepeliev, Maksym G" userId="4aff21db-fd88-423a-9e18-1cb0b6d9518d" providerId="ADAL" clId="{B5233D2A-7C3D-4CCC-82E7-30F5FF40FACB}" dt="2024-06-28T22:58:41.840" v="758" actId="20577"/>
          <ac:spMkLst>
            <pc:docMk/>
            <pc:sldMk cId="2217531938" sldId="354"/>
            <ac:spMk id="3" creationId="{00000000-0000-0000-0000-000000000000}"/>
          </ac:spMkLst>
        </pc:spChg>
        <pc:spChg chg="mod">
          <ac:chgData name="Chepeliev, Maksym G" userId="4aff21db-fd88-423a-9e18-1cb0b6d9518d" providerId="ADAL" clId="{B5233D2A-7C3D-4CCC-82E7-30F5FF40FACB}" dt="2024-06-28T22:49:54.561" v="339" actId="20577"/>
          <ac:spMkLst>
            <pc:docMk/>
            <pc:sldMk cId="2217531938" sldId="354"/>
            <ac:spMk id="25" creationId="{AB33FAFE-FD26-44D5-B335-B374D7C43085}"/>
          </ac:spMkLst>
        </pc:spChg>
        <pc:grpChg chg="del">
          <ac:chgData name="Chepeliev, Maksym G" userId="4aff21db-fd88-423a-9e18-1cb0b6d9518d" providerId="ADAL" clId="{B5233D2A-7C3D-4CCC-82E7-30F5FF40FACB}" dt="2024-06-28T22:43:44.888" v="175" actId="478"/>
          <ac:grpSpMkLst>
            <pc:docMk/>
            <pc:sldMk cId="2217531938" sldId="354"/>
            <ac:grpSpMk id="20" creationId="{1C0E69EE-AF4A-4B0B-B882-004134512173}"/>
          </ac:grpSpMkLst>
        </pc:grpChg>
        <pc:picChg chg="add mod">
          <ac:chgData name="Chepeliev, Maksym G" userId="4aff21db-fd88-423a-9e18-1cb0b6d9518d" providerId="ADAL" clId="{B5233D2A-7C3D-4CCC-82E7-30F5FF40FACB}" dt="2024-06-28T22:44:13.700" v="178" actId="14100"/>
          <ac:picMkLst>
            <pc:docMk/>
            <pc:sldMk cId="2217531938" sldId="354"/>
            <ac:picMk id="10" creationId="{F06101F9-C6D6-4775-AE5A-577FF4490BD6}"/>
          </ac:picMkLst>
        </pc:picChg>
      </pc:sldChg>
      <pc:sldChg chg="del">
        <pc:chgData name="Chepeliev, Maksym G" userId="4aff21db-fd88-423a-9e18-1cb0b6d9518d" providerId="ADAL" clId="{B5233D2A-7C3D-4CCC-82E7-30F5FF40FACB}" dt="2024-06-28T22:42:57.383" v="174" actId="47"/>
        <pc:sldMkLst>
          <pc:docMk/>
          <pc:sldMk cId="452911716" sldId="355"/>
        </pc:sldMkLst>
      </pc:sldChg>
      <pc:sldChg chg="addSp delSp modSp add mod">
        <pc:chgData name="Chepeliev, Maksym G" userId="4aff21db-fd88-423a-9e18-1cb0b6d9518d" providerId="ADAL" clId="{B5233D2A-7C3D-4CCC-82E7-30F5FF40FACB}" dt="2024-06-28T22:58:12.579" v="715" actId="1076"/>
        <pc:sldMkLst>
          <pc:docMk/>
          <pc:sldMk cId="2793261483" sldId="355"/>
        </pc:sldMkLst>
        <pc:spChg chg="mod">
          <ac:chgData name="Chepeliev, Maksym G" userId="4aff21db-fd88-423a-9e18-1cb0b6d9518d" providerId="ADAL" clId="{B5233D2A-7C3D-4CCC-82E7-30F5FF40FACB}" dt="2024-06-28T22:58:07.882" v="712" actId="20577"/>
          <ac:spMkLst>
            <pc:docMk/>
            <pc:sldMk cId="2793261483" sldId="355"/>
            <ac:spMk id="3" creationId="{00000000-0000-0000-0000-000000000000}"/>
          </ac:spMkLst>
        </pc:spChg>
        <pc:spChg chg="mod">
          <ac:chgData name="Chepeliev, Maksym G" userId="4aff21db-fd88-423a-9e18-1cb0b6d9518d" providerId="ADAL" clId="{B5233D2A-7C3D-4CCC-82E7-30F5FF40FACB}" dt="2024-06-28T22:58:12.579" v="715" actId="1076"/>
          <ac:spMkLst>
            <pc:docMk/>
            <pc:sldMk cId="2793261483" sldId="355"/>
            <ac:spMk id="25" creationId="{AB33FAFE-FD26-44D5-B335-B374D7C43085}"/>
          </ac:spMkLst>
        </pc:spChg>
        <pc:picChg chg="add mod">
          <ac:chgData name="Chepeliev, Maksym G" userId="4aff21db-fd88-423a-9e18-1cb0b6d9518d" providerId="ADAL" clId="{B5233D2A-7C3D-4CCC-82E7-30F5FF40FACB}" dt="2024-06-28T22:58:10.540" v="714" actId="1076"/>
          <ac:picMkLst>
            <pc:docMk/>
            <pc:sldMk cId="2793261483" sldId="355"/>
            <ac:picMk id="6" creationId="{BE4B5F3A-BF09-485D-AC8B-6EE59B691513}"/>
          </ac:picMkLst>
        </pc:picChg>
        <pc:picChg chg="del">
          <ac:chgData name="Chepeliev, Maksym G" userId="4aff21db-fd88-423a-9e18-1cb0b6d9518d" providerId="ADAL" clId="{B5233D2A-7C3D-4CCC-82E7-30F5FF40FACB}" dt="2024-06-28T22:52:05.817" v="535" actId="478"/>
          <ac:picMkLst>
            <pc:docMk/>
            <pc:sldMk cId="2793261483" sldId="355"/>
            <ac:picMk id="10" creationId="{F06101F9-C6D6-4775-AE5A-577FF4490BD6}"/>
          </ac:picMkLst>
        </pc:picChg>
      </pc:sldChg>
    </pc:docChg>
  </pc:docChgLst>
  <pc:docChgLst>
    <pc:chgData name="Chepeliev, Maksym G" userId="4aff21db-fd88-423a-9e18-1cb0b6d9518d" providerId="ADAL" clId="{AA7E53ED-7E88-4BF4-ABC4-D8C46A87ECAE}"/>
    <pc:docChg chg="undo redo custSel addSld modSld sldOrd">
      <pc:chgData name="Chepeliev, Maksym G" userId="4aff21db-fd88-423a-9e18-1cb0b6d9518d" providerId="ADAL" clId="{AA7E53ED-7E88-4BF4-ABC4-D8C46A87ECAE}" dt="2023-05-12T22:53:02.209" v="7933" actId="6549"/>
      <pc:docMkLst>
        <pc:docMk/>
      </pc:docMkLst>
      <pc:sldChg chg="addSp delSp modSp mod">
        <pc:chgData name="Chepeliev, Maksym G" userId="4aff21db-fd88-423a-9e18-1cb0b6d9518d" providerId="ADAL" clId="{AA7E53ED-7E88-4BF4-ABC4-D8C46A87ECAE}" dt="2023-05-12T20:18:20.712" v="1241" actId="14100"/>
        <pc:sldMkLst>
          <pc:docMk/>
          <pc:sldMk cId="747071421" sldId="311"/>
        </pc:sldMkLst>
        <pc:spChg chg="add mod">
          <ac:chgData name="Chepeliev, Maksym G" userId="4aff21db-fd88-423a-9e18-1cb0b6d9518d" providerId="ADAL" clId="{AA7E53ED-7E88-4BF4-ABC4-D8C46A87ECAE}" dt="2023-05-12T20:18:20.712" v="1241" actId="14100"/>
          <ac:spMkLst>
            <pc:docMk/>
            <pc:sldMk cId="747071421" sldId="311"/>
            <ac:spMk id="6" creationId="{B8EA8B1C-6A9E-4149-B695-C52D52E81A81}"/>
          </ac:spMkLst>
        </pc:spChg>
        <pc:spChg chg="mod">
          <ac:chgData name="Chepeliev, Maksym G" userId="4aff21db-fd88-423a-9e18-1cb0b6d9518d" providerId="ADAL" clId="{AA7E53ED-7E88-4BF4-ABC4-D8C46A87ECAE}" dt="2023-05-12T20:15:15.446" v="841" actId="1076"/>
          <ac:spMkLst>
            <pc:docMk/>
            <pc:sldMk cId="747071421" sldId="311"/>
            <ac:spMk id="8" creationId="{434192E2-C408-6AB8-F0B6-4178EB574169}"/>
          </ac:spMkLst>
        </pc:spChg>
        <pc:picChg chg="add mod">
          <ac:chgData name="Chepeliev, Maksym G" userId="4aff21db-fd88-423a-9e18-1cb0b6d9518d" providerId="ADAL" clId="{AA7E53ED-7E88-4BF4-ABC4-D8C46A87ECAE}" dt="2023-05-12T20:18:18.411" v="1240" actId="1076"/>
          <ac:picMkLst>
            <pc:docMk/>
            <pc:sldMk cId="747071421" sldId="311"/>
            <ac:picMk id="5" creationId="{B3A88919-0C0E-4ABE-82DA-295BBBBE00AC}"/>
          </ac:picMkLst>
        </pc:picChg>
        <pc:picChg chg="del">
          <ac:chgData name="Chepeliev, Maksym G" userId="4aff21db-fd88-423a-9e18-1cb0b6d9518d" providerId="ADAL" clId="{AA7E53ED-7E88-4BF4-ABC4-D8C46A87ECAE}" dt="2023-05-12T20:12:52.986" v="560" actId="478"/>
          <ac:picMkLst>
            <pc:docMk/>
            <pc:sldMk cId="747071421" sldId="311"/>
            <ac:picMk id="10" creationId="{F563857F-79C2-4B00-A35C-21E96A949DAD}"/>
          </ac:picMkLst>
        </pc:picChg>
      </pc:sldChg>
      <pc:sldChg chg="modSp mod">
        <pc:chgData name="Chepeliev, Maksym G" userId="4aff21db-fd88-423a-9e18-1cb0b6d9518d" providerId="ADAL" clId="{AA7E53ED-7E88-4BF4-ABC4-D8C46A87ECAE}" dt="2023-05-12T22:53:02.209" v="7933" actId="6549"/>
        <pc:sldMkLst>
          <pc:docMk/>
          <pc:sldMk cId="831183319" sldId="313"/>
        </pc:sldMkLst>
        <pc:spChg chg="mod">
          <ac:chgData name="Chepeliev, Maksym G" userId="4aff21db-fd88-423a-9e18-1cb0b6d9518d" providerId="ADAL" clId="{AA7E53ED-7E88-4BF4-ABC4-D8C46A87ECAE}" dt="2023-05-12T19:44:26.778" v="8" actId="6549"/>
          <ac:spMkLst>
            <pc:docMk/>
            <pc:sldMk cId="831183319" sldId="313"/>
            <ac:spMk id="2" creationId="{00000000-0000-0000-0000-000000000000}"/>
          </ac:spMkLst>
        </pc:spChg>
        <pc:spChg chg="mod">
          <ac:chgData name="Chepeliev, Maksym G" userId="4aff21db-fd88-423a-9e18-1cb0b6d9518d" providerId="ADAL" clId="{AA7E53ED-7E88-4BF4-ABC4-D8C46A87ECAE}" dt="2023-05-12T22:53:02.209" v="7933" actId="6549"/>
          <ac:spMkLst>
            <pc:docMk/>
            <pc:sldMk cId="831183319" sldId="313"/>
            <ac:spMk id="3" creationId="{00000000-0000-0000-0000-000000000000}"/>
          </ac:spMkLst>
        </pc:spChg>
      </pc:sldChg>
      <pc:sldChg chg="delCm">
        <pc:chgData name="Chepeliev, Maksym G" userId="4aff21db-fd88-423a-9e18-1cb0b6d9518d" providerId="ADAL" clId="{AA7E53ED-7E88-4BF4-ABC4-D8C46A87ECAE}" dt="2023-05-12T20:03:30.467" v="558"/>
        <pc:sldMkLst>
          <pc:docMk/>
          <pc:sldMk cId="2284127406" sldId="315"/>
        </pc:sldMkLst>
      </pc:sldChg>
      <pc:sldChg chg="modSp mod">
        <pc:chgData name="Chepeliev, Maksym G" userId="4aff21db-fd88-423a-9e18-1cb0b6d9518d" providerId="ADAL" clId="{AA7E53ED-7E88-4BF4-ABC4-D8C46A87ECAE}" dt="2023-05-12T22:40:38.587" v="7459" actId="20577"/>
        <pc:sldMkLst>
          <pc:docMk/>
          <pc:sldMk cId="2404619725" sldId="316"/>
        </pc:sldMkLst>
        <pc:spChg chg="mod">
          <ac:chgData name="Chepeliev, Maksym G" userId="4aff21db-fd88-423a-9e18-1cb0b6d9518d" providerId="ADAL" clId="{AA7E53ED-7E88-4BF4-ABC4-D8C46A87ECAE}" dt="2023-05-12T22:40:38.587" v="7459" actId="20577"/>
          <ac:spMkLst>
            <pc:docMk/>
            <pc:sldMk cId="2404619725" sldId="316"/>
            <ac:spMk id="2" creationId="{00000000-0000-0000-0000-000000000000}"/>
          </ac:spMkLst>
        </pc:spChg>
      </pc:sldChg>
      <pc:sldChg chg="delCm">
        <pc:chgData name="Chepeliev, Maksym G" userId="4aff21db-fd88-423a-9e18-1cb0b6d9518d" providerId="ADAL" clId="{AA7E53ED-7E88-4BF4-ABC4-D8C46A87ECAE}" dt="2023-05-12T20:19:45.476" v="1242"/>
        <pc:sldMkLst>
          <pc:docMk/>
          <pc:sldMk cId="941766459" sldId="322"/>
        </pc:sldMkLst>
      </pc:sldChg>
      <pc:sldChg chg="addSp delSp modSp mod delCm modCm">
        <pc:chgData name="Chepeliev, Maksym G" userId="4aff21db-fd88-423a-9e18-1cb0b6d9518d" providerId="ADAL" clId="{AA7E53ED-7E88-4BF4-ABC4-D8C46A87ECAE}" dt="2023-05-12T20:52:17.041" v="1986"/>
        <pc:sldMkLst>
          <pc:docMk/>
          <pc:sldMk cId="3797674780" sldId="323"/>
        </pc:sldMkLst>
        <pc:spChg chg="mod">
          <ac:chgData name="Chepeliev, Maksym G" userId="4aff21db-fd88-423a-9e18-1cb0b6d9518d" providerId="ADAL" clId="{AA7E53ED-7E88-4BF4-ABC4-D8C46A87ECAE}" dt="2023-05-12T20:52:12.818" v="1984" actId="1076"/>
          <ac:spMkLst>
            <pc:docMk/>
            <pc:sldMk cId="3797674780" sldId="323"/>
            <ac:spMk id="8" creationId="{F0AFF589-2A2E-442C-AB74-D4EA0B63DF1F}"/>
          </ac:spMkLst>
        </pc:spChg>
        <pc:graphicFrameChg chg="del mod">
          <ac:chgData name="Chepeliev, Maksym G" userId="4aff21db-fd88-423a-9e18-1cb0b6d9518d" providerId="ADAL" clId="{AA7E53ED-7E88-4BF4-ABC4-D8C46A87ECAE}" dt="2023-05-12T20:48:20.777" v="1525" actId="478"/>
          <ac:graphicFrameMkLst>
            <pc:docMk/>
            <pc:sldMk cId="3797674780" sldId="323"/>
            <ac:graphicFrameMk id="6" creationId="{07920928-1B97-42CB-8728-BDE33B162065}"/>
          </ac:graphicFrameMkLst>
        </pc:graphicFrameChg>
        <pc:graphicFrameChg chg="add mod">
          <ac:chgData name="Chepeliev, Maksym G" userId="4aff21db-fd88-423a-9e18-1cb0b6d9518d" providerId="ADAL" clId="{AA7E53ED-7E88-4BF4-ABC4-D8C46A87ECAE}" dt="2023-05-12T20:51:27.194" v="1821" actId="14100"/>
          <ac:graphicFrameMkLst>
            <pc:docMk/>
            <pc:sldMk cId="3797674780" sldId="323"/>
            <ac:graphicFrameMk id="7" creationId="{1DFBA947-3177-487A-BE91-FAF56EA9003A}"/>
          </ac:graphicFrameMkLst>
        </pc:graphicFrameChg>
        <pc:picChg chg="mod">
          <ac:chgData name="Chepeliev, Maksym G" userId="4aff21db-fd88-423a-9e18-1cb0b6d9518d" providerId="ADAL" clId="{AA7E53ED-7E88-4BF4-ABC4-D8C46A87ECAE}" dt="2023-05-12T20:51:29.817" v="1822" actId="14100"/>
          <ac:picMkLst>
            <pc:docMk/>
            <pc:sldMk cId="3797674780" sldId="323"/>
            <ac:picMk id="2" creationId="{21ECC198-F620-DD19-2ED6-C52CB7A5DCAE}"/>
          </ac:picMkLst>
        </pc:picChg>
      </pc:sldChg>
      <pc:sldChg chg="delCm">
        <pc:chgData name="Chepeliev, Maksym G" userId="4aff21db-fd88-423a-9e18-1cb0b6d9518d" providerId="ADAL" clId="{AA7E53ED-7E88-4BF4-ABC4-D8C46A87ECAE}" dt="2023-05-12T20:27:25.689" v="1303"/>
        <pc:sldMkLst>
          <pc:docMk/>
          <pc:sldMk cId="526357818" sldId="326"/>
        </pc:sldMkLst>
      </pc:sldChg>
      <pc:sldChg chg="modSp mod">
        <pc:chgData name="Chepeliev, Maksym G" userId="4aff21db-fd88-423a-9e18-1cb0b6d9518d" providerId="ADAL" clId="{AA7E53ED-7E88-4BF4-ABC4-D8C46A87ECAE}" dt="2023-05-12T20:57:07.333" v="2097" actId="20577"/>
        <pc:sldMkLst>
          <pc:docMk/>
          <pc:sldMk cId="2447663336" sldId="331"/>
        </pc:sldMkLst>
        <pc:spChg chg="mod">
          <ac:chgData name="Chepeliev, Maksym G" userId="4aff21db-fd88-423a-9e18-1cb0b6d9518d" providerId="ADAL" clId="{AA7E53ED-7E88-4BF4-ABC4-D8C46A87ECAE}" dt="2023-05-12T20:57:07.333" v="2097" actId="20577"/>
          <ac:spMkLst>
            <pc:docMk/>
            <pc:sldMk cId="2447663336" sldId="331"/>
            <ac:spMk id="2" creationId="{C954487A-E013-4928-9E3D-BD90CB9E0489}"/>
          </ac:spMkLst>
        </pc:spChg>
      </pc:sldChg>
      <pc:sldChg chg="addSp delSp modSp mod delCm">
        <pc:chgData name="Chepeliev, Maksym G" userId="4aff21db-fd88-423a-9e18-1cb0b6d9518d" providerId="ADAL" clId="{AA7E53ED-7E88-4BF4-ABC4-D8C46A87ECAE}" dt="2023-05-12T20:36:57.893" v="1360" actId="1076"/>
        <pc:sldMkLst>
          <pc:docMk/>
          <pc:sldMk cId="1662137764" sldId="341"/>
        </pc:sldMkLst>
        <pc:graphicFrameChg chg="add mod">
          <ac:chgData name="Chepeliev, Maksym G" userId="4aff21db-fd88-423a-9e18-1cb0b6d9518d" providerId="ADAL" clId="{AA7E53ED-7E88-4BF4-ABC4-D8C46A87ECAE}" dt="2023-05-12T20:36:57.893" v="1360" actId="1076"/>
          <ac:graphicFrameMkLst>
            <pc:docMk/>
            <pc:sldMk cId="1662137764" sldId="341"/>
            <ac:graphicFrameMk id="7" creationId="{AF5039D4-9D7E-44C9-9749-E5BAC1C25937}"/>
          </ac:graphicFrameMkLst>
        </pc:graphicFrameChg>
        <pc:picChg chg="del">
          <ac:chgData name="Chepeliev, Maksym G" userId="4aff21db-fd88-423a-9e18-1cb0b6d9518d" providerId="ADAL" clId="{AA7E53ED-7E88-4BF4-ABC4-D8C46A87ECAE}" dt="2023-05-12T20:30:43.940" v="1305" actId="478"/>
          <ac:picMkLst>
            <pc:docMk/>
            <pc:sldMk cId="1662137764" sldId="341"/>
            <ac:picMk id="2" creationId="{E6474107-42C8-9D04-DBA5-00D8AA2F1A3D}"/>
          </ac:picMkLst>
        </pc:picChg>
        <pc:picChg chg="add del mod">
          <ac:chgData name="Chepeliev, Maksym G" userId="4aff21db-fd88-423a-9e18-1cb0b6d9518d" providerId="ADAL" clId="{AA7E53ED-7E88-4BF4-ABC4-D8C46A87ECAE}" dt="2023-05-12T20:30:52.166" v="1311"/>
          <ac:picMkLst>
            <pc:docMk/>
            <pc:sldMk cId="1662137764" sldId="341"/>
            <ac:picMk id="5" creationId="{EE6DFED1-2514-47A9-8D10-F84C5EC0B2EE}"/>
          </ac:picMkLst>
        </pc:picChg>
      </pc:sldChg>
      <pc:sldChg chg="modSp mod delCm">
        <pc:chgData name="Chepeliev, Maksym G" userId="4aff21db-fd88-423a-9e18-1cb0b6d9518d" providerId="ADAL" clId="{AA7E53ED-7E88-4BF4-ABC4-D8C46A87ECAE}" dt="2023-05-12T20:40:17.043" v="1523" actId="14100"/>
        <pc:sldMkLst>
          <pc:docMk/>
          <pc:sldMk cId="3676301059" sldId="342"/>
        </pc:sldMkLst>
        <pc:picChg chg="mod">
          <ac:chgData name="Chepeliev, Maksym G" userId="4aff21db-fd88-423a-9e18-1cb0b6d9518d" providerId="ADAL" clId="{AA7E53ED-7E88-4BF4-ABC4-D8C46A87ECAE}" dt="2023-05-12T20:40:17.043" v="1523" actId="14100"/>
          <ac:picMkLst>
            <pc:docMk/>
            <pc:sldMk cId="3676301059" sldId="342"/>
            <ac:picMk id="2" creationId="{6EA66063-1AC9-71B7-B6E4-764AB636823B}"/>
          </ac:picMkLst>
        </pc:picChg>
      </pc:sldChg>
      <pc:sldChg chg="delCm">
        <pc:chgData name="Chepeliev, Maksym G" userId="4aff21db-fd88-423a-9e18-1cb0b6d9518d" providerId="ADAL" clId="{AA7E53ED-7E88-4BF4-ABC4-D8C46A87ECAE}" dt="2023-05-12T20:27:13.339" v="1302"/>
        <pc:sldMkLst>
          <pc:docMk/>
          <pc:sldMk cId="324794391" sldId="343"/>
        </pc:sldMkLst>
      </pc:sldChg>
      <pc:sldChg chg="mod delCm">
        <pc:chgData name="Chepeliev, Maksym G" userId="4aff21db-fd88-423a-9e18-1cb0b6d9518d" providerId="ADAL" clId="{AA7E53ED-7E88-4BF4-ABC4-D8C46A87ECAE}" dt="2023-05-12T22:18:11.155" v="5422"/>
        <pc:sldMkLst>
          <pc:docMk/>
          <pc:sldMk cId="1766702792" sldId="345"/>
        </pc:sldMkLst>
      </pc:sldChg>
      <pc:sldChg chg="modSp mod">
        <pc:chgData name="Chepeliev, Maksym G" userId="4aff21db-fd88-423a-9e18-1cb0b6d9518d" providerId="ADAL" clId="{AA7E53ED-7E88-4BF4-ABC4-D8C46A87ECAE}" dt="2023-05-12T22:41:49.383" v="7508" actId="20577"/>
        <pc:sldMkLst>
          <pc:docMk/>
          <pc:sldMk cId="1970684523" sldId="346"/>
        </pc:sldMkLst>
        <pc:spChg chg="mod">
          <ac:chgData name="Chepeliev, Maksym G" userId="4aff21db-fd88-423a-9e18-1cb0b6d9518d" providerId="ADAL" clId="{AA7E53ED-7E88-4BF4-ABC4-D8C46A87ECAE}" dt="2023-05-12T22:41:49.383" v="7508" actId="20577"/>
          <ac:spMkLst>
            <pc:docMk/>
            <pc:sldMk cId="1970684523" sldId="346"/>
            <ac:spMk id="2" creationId="{00000000-0000-0000-0000-000000000000}"/>
          </ac:spMkLst>
        </pc:spChg>
      </pc:sldChg>
      <pc:sldChg chg="addSp delSp modSp add mod delCm">
        <pc:chgData name="Chepeliev, Maksym G" userId="4aff21db-fd88-423a-9e18-1cb0b6d9518d" providerId="ADAL" clId="{AA7E53ED-7E88-4BF4-ABC4-D8C46A87ECAE}" dt="2023-05-12T20:03:35.426" v="559"/>
        <pc:sldMkLst>
          <pc:docMk/>
          <pc:sldMk cId="35206994" sldId="349"/>
        </pc:sldMkLst>
        <pc:spChg chg="mod">
          <ac:chgData name="Chepeliev, Maksym G" userId="4aff21db-fd88-423a-9e18-1cb0b6d9518d" providerId="ADAL" clId="{AA7E53ED-7E88-4BF4-ABC4-D8C46A87ECAE}" dt="2023-05-12T20:03:14.018" v="557" actId="20577"/>
          <ac:spMkLst>
            <pc:docMk/>
            <pc:sldMk cId="35206994" sldId="349"/>
            <ac:spMk id="2" creationId="{C954487A-E013-4928-9E3D-BD90CB9E0489}"/>
          </ac:spMkLst>
        </pc:spChg>
        <pc:spChg chg="mod">
          <ac:chgData name="Chepeliev, Maksym G" userId="4aff21db-fd88-423a-9e18-1cb0b6d9518d" providerId="ADAL" clId="{AA7E53ED-7E88-4BF4-ABC4-D8C46A87ECAE}" dt="2023-05-12T19:58:43.555" v="95" actId="20577"/>
          <ac:spMkLst>
            <pc:docMk/>
            <pc:sldMk cId="35206994" sldId="349"/>
            <ac:spMk id="3" creationId="{00000000-0000-0000-0000-000000000000}"/>
          </ac:spMkLst>
        </pc:spChg>
        <pc:graphicFrameChg chg="add mod">
          <ac:chgData name="Chepeliev, Maksym G" userId="4aff21db-fd88-423a-9e18-1cb0b6d9518d" providerId="ADAL" clId="{AA7E53ED-7E88-4BF4-ABC4-D8C46A87ECAE}" dt="2023-05-12T20:01:21.179" v="423" actId="20577"/>
          <ac:graphicFrameMkLst>
            <pc:docMk/>
            <pc:sldMk cId="35206994" sldId="349"/>
            <ac:graphicFrameMk id="6" creationId="{1E433732-3C24-4AD2-9521-8117619A60F7}"/>
          </ac:graphicFrameMkLst>
        </pc:graphicFrameChg>
        <pc:picChg chg="del">
          <ac:chgData name="Chepeliev, Maksym G" userId="4aff21db-fd88-423a-9e18-1cb0b6d9518d" providerId="ADAL" clId="{AA7E53ED-7E88-4BF4-ABC4-D8C46A87ECAE}" dt="2023-05-12T19:53:25.268" v="72" actId="478"/>
          <ac:picMkLst>
            <pc:docMk/>
            <pc:sldMk cId="35206994" sldId="349"/>
            <ac:picMk id="7" creationId="{ADD2A8DB-D717-EB96-59C5-1EDB49E5A4BF}"/>
          </ac:picMkLst>
        </pc:picChg>
      </pc:sldChg>
      <pc:sldChg chg="addSp delSp modSp add mod delCm">
        <pc:chgData name="Chepeliev, Maksym G" userId="4aff21db-fd88-423a-9e18-1cb0b6d9518d" providerId="ADAL" clId="{AA7E53ED-7E88-4BF4-ABC4-D8C46A87ECAE}" dt="2023-05-12T20:39:24.726" v="1521"/>
        <pc:sldMkLst>
          <pc:docMk/>
          <pc:sldMk cId="3399328470" sldId="350"/>
        </pc:sldMkLst>
        <pc:spChg chg="mod">
          <ac:chgData name="Chepeliev, Maksym G" userId="4aff21db-fd88-423a-9e18-1cb0b6d9518d" providerId="ADAL" clId="{AA7E53ED-7E88-4BF4-ABC4-D8C46A87ECAE}" dt="2023-05-12T20:39:19.800" v="1520" actId="20577"/>
          <ac:spMkLst>
            <pc:docMk/>
            <pc:sldMk cId="3399328470" sldId="350"/>
            <ac:spMk id="3" creationId="{00000000-0000-0000-0000-000000000000}"/>
          </ac:spMkLst>
        </pc:spChg>
        <pc:spChg chg="mod">
          <ac:chgData name="Chepeliev, Maksym G" userId="4aff21db-fd88-423a-9e18-1cb0b6d9518d" providerId="ADAL" clId="{AA7E53ED-7E88-4BF4-ABC4-D8C46A87ECAE}" dt="2023-05-12T20:39:01.641" v="1505" actId="20577"/>
          <ac:spMkLst>
            <pc:docMk/>
            <pc:sldMk cId="3399328470" sldId="350"/>
            <ac:spMk id="6" creationId="{5BCCA484-0ED0-AD3A-0F1D-91E72761D05C}"/>
          </ac:spMkLst>
        </pc:spChg>
        <pc:graphicFrameChg chg="add mod">
          <ac:chgData name="Chepeliev, Maksym G" userId="4aff21db-fd88-423a-9e18-1cb0b6d9518d" providerId="ADAL" clId="{AA7E53ED-7E88-4BF4-ABC4-D8C46A87ECAE}" dt="2023-05-12T20:38:07.766" v="1416" actId="1076"/>
          <ac:graphicFrameMkLst>
            <pc:docMk/>
            <pc:sldMk cId="3399328470" sldId="350"/>
            <ac:graphicFrameMk id="7" creationId="{B18F310E-F6E1-4701-9C5F-45E207DD316E}"/>
          </ac:graphicFrameMkLst>
        </pc:graphicFrameChg>
        <pc:picChg chg="del">
          <ac:chgData name="Chepeliev, Maksym G" userId="4aff21db-fd88-423a-9e18-1cb0b6d9518d" providerId="ADAL" clId="{AA7E53ED-7E88-4BF4-ABC4-D8C46A87ECAE}" dt="2023-05-12T20:36:18.776" v="1323" actId="478"/>
          <ac:picMkLst>
            <pc:docMk/>
            <pc:sldMk cId="3399328470" sldId="350"/>
            <ac:picMk id="2" creationId="{E6474107-42C8-9D04-DBA5-00D8AA2F1A3D}"/>
          </ac:picMkLst>
        </pc:picChg>
      </pc:sldChg>
      <pc:sldChg chg="addSp delSp modSp add mod">
        <pc:chgData name="Chepeliev, Maksym G" userId="4aff21db-fd88-423a-9e18-1cb0b6d9518d" providerId="ADAL" clId="{AA7E53ED-7E88-4BF4-ABC4-D8C46A87ECAE}" dt="2023-05-12T21:16:36.824" v="3061" actId="1076"/>
        <pc:sldMkLst>
          <pc:docMk/>
          <pc:sldMk cId="2546263135" sldId="351"/>
        </pc:sldMkLst>
        <pc:spChg chg="mod">
          <ac:chgData name="Chepeliev, Maksym G" userId="4aff21db-fd88-423a-9e18-1cb0b6d9518d" providerId="ADAL" clId="{AA7E53ED-7E88-4BF4-ABC4-D8C46A87ECAE}" dt="2023-05-12T21:15:43.426" v="3044" actId="14100"/>
          <ac:spMkLst>
            <pc:docMk/>
            <pc:sldMk cId="2546263135" sldId="351"/>
            <ac:spMk id="2" creationId="{C954487A-E013-4928-9E3D-BD90CB9E0489}"/>
          </ac:spMkLst>
        </pc:spChg>
        <pc:spChg chg="mod">
          <ac:chgData name="Chepeliev, Maksym G" userId="4aff21db-fd88-423a-9e18-1cb0b6d9518d" providerId="ADAL" clId="{AA7E53ED-7E88-4BF4-ABC4-D8C46A87ECAE}" dt="2023-05-12T21:03:46.916" v="3012" actId="20577"/>
          <ac:spMkLst>
            <pc:docMk/>
            <pc:sldMk cId="2546263135" sldId="351"/>
            <ac:spMk id="3" creationId="{00000000-0000-0000-0000-000000000000}"/>
          </ac:spMkLst>
        </pc:spChg>
        <pc:graphicFrameChg chg="add mod">
          <ac:chgData name="Chepeliev, Maksym G" userId="4aff21db-fd88-423a-9e18-1cb0b6d9518d" providerId="ADAL" clId="{AA7E53ED-7E88-4BF4-ABC4-D8C46A87ECAE}" dt="2023-05-12T21:16:28.568" v="3059" actId="20577"/>
          <ac:graphicFrameMkLst>
            <pc:docMk/>
            <pc:sldMk cId="2546263135" sldId="351"/>
            <ac:graphicFrameMk id="7" creationId="{4D486D8B-C085-474B-B1C7-F35D63FFE50F}"/>
          </ac:graphicFrameMkLst>
        </pc:graphicFrameChg>
        <pc:graphicFrameChg chg="add mod">
          <ac:chgData name="Chepeliev, Maksym G" userId="4aff21db-fd88-423a-9e18-1cb0b6d9518d" providerId="ADAL" clId="{AA7E53ED-7E88-4BF4-ABC4-D8C46A87ECAE}" dt="2023-05-12T21:16:33.593" v="3060" actId="1076"/>
          <ac:graphicFrameMkLst>
            <pc:docMk/>
            <pc:sldMk cId="2546263135" sldId="351"/>
            <ac:graphicFrameMk id="8" creationId="{A7B0CFC6-975D-4602-9DFD-CD7CAC96EBFF}"/>
          </ac:graphicFrameMkLst>
        </pc:graphicFrameChg>
        <pc:graphicFrameChg chg="add mod">
          <ac:chgData name="Chepeliev, Maksym G" userId="4aff21db-fd88-423a-9e18-1cb0b6d9518d" providerId="ADAL" clId="{AA7E53ED-7E88-4BF4-ABC4-D8C46A87ECAE}" dt="2023-05-12T21:16:36.824" v="3061" actId="1076"/>
          <ac:graphicFrameMkLst>
            <pc:docMk/>
            <pc:sldMk cId="2546263135" sldId="351"/>
            <ac:graphicFrameMk id="9" creationId="{1E1AA33D-2703-44B7-ADD9-E94FAD2DA2CF}"/>
          </ac:graphicFrameMkLst>
        </pc:graphicFrameChg>
        <pc:picChg chg="del">
          <ac:chgData name="Chepeliev, Maksym G" userId="4aff21db-fd88-423a-9e18-1cb0b6d9518d" providerId="ADAL" clId="{AA7E53ED-7E88-4BF4-ABC4-D8C46A87ECAE}" dt="2023-05-12T20:56:25.964" v="2080" actId="478"/>
          <ac:picMkLst>
            <pc:docMk/>
            <pc:sldMk cId="2546263135" sldId="351"/>
            <ac:picMk id="6" creationId="{CAE70020-7E03-AEE1-959A-1D86A74B6C1E}"/>
          </ac:picMkLst>
        </pc:picChg>
      </pc:sldChg>
      <pc:sldChg chg="addSp delSp modSp add mod">
        <pc:chgData name="Chepeliev, Maksym G" userId="4aff21db-fd88-423a-9e18-1cb0b6d9518d" providerId="ADAL" clId="{AA7E53ED-7E88-4BF4-ABC4-D8C46A87ECAE}" dt="2023-05-12T21:52:16.104" v="4096" actId="14100"/>
        <pc:sldMkLst>
          <pc:docMk/>
          <pc:sldMk cId="3732111895" sldId="352"/>
        </pc:sldMkLst>
        <pc:spChg chg="del">
          <ac:chgData name="Chepeliev, Maksym G" userId="4aff21db-fd88-423a-9e18-1cb0b6d9518d" providerId="ADAL" clId="{AA7E53ED-7E88-4BF4-ABC4-D8C46A87ECAE}" dt="2023-05-12T21:16:58.422" v="3091" actId="478"/>
          <ac:spMkLst>
            <pc:docMk/>
            <pc:sldMk cId="3732111895" sldId="352"/>
            <ac:spMk id="2" creationId="{C954487A-E013-4928-9E3D-BD90CB9E0489}"/>
          </ac:spMkLst>
        </pc:spChg>
        <pc:spChg chg="mod">
          <ac:chgData name="Chepeliev, Maksym G" userId="4aff21db-fd88-423a-9e18-1cb0b6d9518d" providerId="ADAL" clId="{AA7E53ED-7E88-4BF4-ABC4-D8C46A87ECAE}" dt="2023-05-12T21:43:40.272" v="3137" actId="6549"/>
          <ac:spMkLst>
            <pc:docMk/>
            <pc:sldMk cId="3732111895" sldId="352"/>
            <ac:spMk id="3" creationId="{00000000-0000-0000-0000-000000000000}"/>
          </ac:spMkLst>
        </pc:spChg>
        <pc:spChg chg="add del mod">
          <ac:chgData name="Chepeliev, Maksym G" userId="4aff21db-fd88-423a-9e18-1cb0b6d9518d" providerId="ADAL" clId="{AA7E53ED-7E88-4BF4-ABC4-D8C46A87ECAE}" dt="2023-05-12T21:44:50.180" v="3154" actId="478"/>
          <ac:spMkLst>
            <pc:docMk/>
            <pc:sldMk cId="3732111895" sldId="352"/>
            <ac:spMk id="8" creationId="{61BDBDD5-B131-4DD9-97E1-99CD5BFF4FB2}"/>
          </ac:spMkLst>
        </pc:spChg>
        <pc:spChg chg="add mod">
          <ac:chgData name="Chepeliev, Maksym G" userId="4aff21db-fd88-423a-9e18-1cb0b6d9518d" providerId="ADAL" clId="{AA7E53ED-7E88-4BF4-ABC4-D8C46A87ECAE}" dt="2023-05-12T21:52:16.104" v="4096" actId="14100"/>
          <ac:spMkLst>
            <pc:docMk/>
            <pc:sldMk cId="3732111895" sldId="352"/>
            <ac:spMk id="9" creationId="{FD811806-33C0-4694-AE8B-5605C0A4A840}"/>
          </ac:spMkLst>
        </pc:spChg>
        <pc:graphicFrameChg chg="add del mod">
          <ac:chgData name="Chepeliev, Maksym G" userId="4aff21db-fd88-423a-9e18-1cb0b6d9518d" providerId="ADAL" clId="{AA7E53ED-7E88-4BF4-ABC4-D8C46A87ECAE}" dt="2023-05-12T21:43:51.583" v="3141" actId="478"/>
          <ac:graphicFrameMkLst>
            <pc:docMk/>
            <pc:sldMk cId="3732111895" sldId="352"/>
            <ac:graphicFrameMk id="5" creationId="{8DBE1FEA-7703-49A6-9990-18F0A2266AE4}"/>
          </ac:graphicFrameMkLst>
        </pc:graphicFrameChg>
        <pc:graphicFrameChg chg="add mod">
          <ac:chgData name="Chepeliev, Maksym G" userId="4aff21db-fd88-423a-9e18-1cb0b6d9518d" providerId="ADAL" clId="{AA7E53ED-7E88-4BF4-ABC4-D8C46A87ECAE}" dt="2023-05-12T21:45:20.922" v="3166" actId="14100"/>
          <ac:graphicFrameMkLst>
            <pc:docMk/>
            <pc:sldMk cId="3732111895" sldId="352"/>
            <ac:graphicFrameMk id="6" creationId="{3F27FD9E-F111-4B82-A9FC-50031418F551}"/>
          </ac:graphicFrameMkLst>
        </pc:graphicFrameChg>
        <pc:graphicFrameChg chg="add mod">
          <ac:chgData name="Chepeliev, Maksym G" userId="4aff21db-fd88-423a-9e18-1cb0b6d9518d" providerId="ADAL" clId="{AA7E53ED-7E88-4BF4-ABC4-D8C46A87ECAE}" dt="2023-05-12T21:45:18.766" v="3165" actId="14100"/>
          <ac:graphicFrameMkLst>
            <pc:docMk/>
            <pc:sldMk cId="3732111895" sldId="352"/>
            <ac:graphicFrameMk id="7" creationId="{C8A5C97C-389B-46A6-86CA-3AE6EE5BF060}"/>
          </ac:graphicFrameMkLst>
        </pc:graphicFrameChg>
      </pc:sldChg>
      <pc:sldChg chg="addSp delSp modSp add mod">
        <pc:chgData name="Chepeliev, Maksym G" userId="4aff21db-fd88-423a-9e18-1cb0b6d9518d" providerId="ADAL" clId="{AA7E53ED-7E88-4BF4-ABC4-D8C46A87ECAE}" dt="2023-05-12T22:00:20.244" v="5277" actId="1076"/>
        <pc:sldMkLst>
          <pc:docMk/>
          <pc:sldMk cId="4225549662" sldId="353"/>
        </pc:sldMkLst>
        <pc:spChg chg="mod">
          <ac:chgData name="Chepeliev, Maksym G" userId="4aff21db-fd88-423a-9e18-1cb0b6d9518d" providerId="ADAL" clId="{AA7E53ED-7E88-4BF4-ABC4-D8C46A87ECAE}" dt="2023-05-12T21:53:50.194" v="4317" actId="20577"/>
          <ac:spMkLst>
            <pc:docMk/>
            <pc:sldMk cId="4225549662" sldId="353"/>
            <ac:spMk id="3" creationId="{00000000-0000-0000-0000-000000000000}"/>
          </ac:spMkLst>
        </pc:spChg>
        <pc:spChg chg="add mod">
          <ac:chgData name="Chepeliev, Maksym G" userId="4aff21db-fd88-423a-9e18-1cb0b6d9518d" providerId="ADAL" clId="{AA7E53ED-7E88-4BF4-ABC4-D8C46A87ECAE}" dt="2023-05-12T22:00:20.244" v="5277" actId="1076"/>
          <ac:spMkLst>
            <pc:docMk/>
            <pc:sldMk cId="4225549662" sldId="353"/>
            <ac:spMk id="7" creationId="{53495935-C72F-4C1B-96DC-D93ECD84B4AF}"/>
          </ac:spMkLst>
        </pc:spChg>
        <pc:graphicFrameChg chg="del mod">
          <ac:chgData name="Chepeliev, Maksym G" userId="4aff21db-fd88-423a-9e18-1cb0b6d9518d" providerId="ADAL" clId="{AA7E53ED-7E88-4BF4-ABC4-D8C46A87ECAE}" dt="2023-05-12T21:43:46.590" v="3140" actId="478"/>
          <ac:graphicFrameMkLst>
            <pc:docMk/>
            <pc:sldMk cId="4225549662" sldId="353"/>
            <ac:graphicFrameMk id="6" creationId="{3F27FD9E-F111-4B82-A9FC-50031418F551}"/>
          </ac:graphicFrameMkLst>
        </pc:graphicFrameChg>
      </pc:sldChg>
      <pc:sldChg chg="addSp delSp modSp add mod ord">
        <pc:chgData name="Chepeliev, Maksym G" userId="4aff21db-fd88-423a-9e18-1cb0b6d9518d" providerId="ADAL" clId="{AA7E53ED-7E88-4BF4-ABC4-D8C46A87ECAE}" dt="2023-05-12T22:35:54.971" v="6571" actId="6549"/>
        <pc:sldMkLst>
          <pc:docMk/>
          <pc:sldMk cId="2217531938" sldId="354"/>
        </pc:sldMkLst>
        <pc:spChg chg="mod">
          <ac:chgData name="Chepeliev, Maksym G" userId="4aff21db-fd88-423a-9e18-1cb0b6d9518d" providerId="ADAL" clId="{AA7E53ED-7E88-4BF4-ABC4-D8C46A87ECAE}" dt="2023-05-12T22:19:42.835" v="5466" actId="20577"/>
          <ac:spMkLst>
            <pc:docMk/>
            <pc:sldMk cId="2217531938" sldId="354"/>
            <ac:spMk id="3" creationId="{00000000-0000-0000-0000-000000000000}"/>
          </ac:spMkLst>
        </pc:spChg>
        <pc:spChg chg="del">
          <ac:chgData name="Chepeliev, Maksym G" userId="4aff21db-fd88-423a-9e18-1cb0b6d9518d" providerId="ADAL" clId="{AA7E53ED-7E88-4BF4-ABC4-D8C46A87ECAE}" dt="2023-05-12T22:19:37.492" v="5462" actId="478"/>
          <ac:spMkLst>
            <pc:docMk/>
            <pc:sldMk cId="2217531938" sldId="354"/>
            <ac:spMk id="11" creationId="{F938A078-D7F8-3B58-2EAA-D18344967148}"/>
          </ac:spMkLst>
        </pc:spChg>
        <pc:spChg chg="add mod">
          <ac:chgData name="Chepeliev, Maksym G" userId="4aff21db-fd88-423a-9e18-1cb0b6d9518d" providerId="ADAL" clId="{AA7E53ED-7E88-4BF4-ABC4-D8C46A87ECAE}" dt="2023-05-12T22:35:54.971" v="6571" actId="6549"/>
          <ac:spMkLst>
            <pc:docMk/>
            <pc:sldMk cId="2217531938" sldId="354"/>
            <ac:spMk id="25" creationId="{AB33FAFE-FD26-44D5-B335-B374D7C43085}"/>
          </ac:spMkLst>
        </pc:spChg>
        <pc:grpChg chg="del">
          <ac:chgData name="Chepeliev, Maksym G" userId="4aff21db-fd88-423a-9e18-1cb0b6d9518d" providerId="ADAL" clId="{AA7E53ED-7E88-4BF4-ABC4-D8C46A87ECAE}" dt="2023-05-12T22:19:39.253" v="5463" actId="478"/>
          <ac:grpSpMkLst>
            <pc:docMk/>
            <pc:sldMk cId="2217531938" sldId="354"/>
            <ac:grpSpMk id="10" creationId="{743C826F-5737-409E-B5A0-93D3D9B3B55E}"/>
          </ac:grpSpMkLst>
        </pc:grpChg>
        <pc:grpChg chg="add mod">
          <ac:chgData name="Chepeliev, Maksym G" userId="4aff21db-fd88-423a-9e18-1cb0b6d9518d" providerId="ADAL" clId="{AA7E53ED-7E88-4BF4-ABC4-D8C46A87ECAE}" dt="2023-05-12T22:27:08.865" v="5472"/>
          <ac:grpSpMkLst>
            <pc:docMk/>
            <pc:sldMk cId="2217531938" sldId="354"/>
            <ac:grpSpMk id="15" creationId="{1C0E69EE-AF4A-4B0B-B882-004134512173}"/>
          </ac:grpSpMkLst>
        </pc:grpChg>
        <pc:grpChg chg="add mod">
          <ac:chgData name="Chepeliev, Maksym G" userId="4aff21db-fd88-423a-9e18-1cb0b6d9518d" providerId="ADAL" clId="{AA7E53ED-7E88-4BF4-ABC4-D8C46A87ECAE}" dt="2023-05-12T22:33:21.970" v="6158" actId="14100"/>
          <ac:grpSpMkLst>
            <pc:docMk/>
            <pc:sldMk cId="2217531938" sldId="354"/>
            <ac:grpSpMk id="20" creationId="{1C0E69EE-AF4A-4B0B-B882-004134512173}"/>
          </ac:grpSpMkLst>
        </pc:grpChg>
        <pc:graphicFrameChg chg="del">
          <ac:chgData name="Chepeliev, Maksym G" userId="4aff21db-fd88-423a-9e18-1cb0b6d9518d" providerId="ADAL" clId="{AA7E53ED-7E88-4BF4-ABC4-D8C46A87ECAE}" dt="2023-05-12T22:19:36.240" v="5461" actId="478"/>
          <ac:graphicFrameMkLst>
            <pc:docMk/>
            <pc:sldMk cId="2217531938" sldId="354"/>
            <ac:graphicFrameMk id="8" creationId="{7E1FBEDA-7568-47CE-AD9B-5E2C5C165642}"/>
          </ac:graphicFrameMkLst>
        </pc:graphicFrameChg>
        <pc:graphicFrameChg chg="del">
          <ac:chgData name="Chepeliev, Maksym G" userId="4aff21db-fd88-423a-9e18-1cb0b6d9518d" providerId="ADAL" clId="{AA7E53ED-7E88-4BF4-ABC4-D8C46A87ECAE}" dt="2023-05-12T22:19:34.881" v="5460" actId="478"/>
          <ac:graphicFrameMkLst>
            <pc:docMk/>
            <pc:sldMk cId="2217531938" sldId="354"/>
            <ac:graphicFrameMk id="9" creationId="{63482CA8-932E-4854-8B36-348B342C24E4}"/>
          </ac:graphicFrameMkLst>
        </pc:graphicFrameChg>
        <pc:graphicFrameChg chg="add mod">
          <ac:chgData name="Chepeliev, Maksym G" userId="4aff21db-fd88-423a-9e18-1cb0b6d9518d" providerId="ADAL" clId="{AA7E53ED-7E88-4BF4-ABC4-D8C46A87ECAE}" dt="2023-05-12T22:27:08.865" v="5472"/>
          <ac:graphicFrameMkLst>
            <pc:docMk/>
            <pc:sldMk cId="2217531938" sldId="354"/>
            <ac:graphicFrameMk id="16" creationId="{B99311E5-73DC-45E3-972E-9B47C344BBF4}"/>
          </ac:graphicFrameMkLst>
        </pc:graphicFrameChg>
        <pc:graphicFrameChg chg="add mod">
          <ac:chgData name="Chepeliev, Maksym G" userId="4aff21db-fd88-423a-9e18-1cb0b6d9518d" providerId="ADAL" clId="{AA7E53ED-7E88-4BF4-ABC4-D8C46A87ECAE}" dt="2023-05-12T22:27:08.865" v="5472"/>
          <ac:graphicFrameMkLst>
            <pc:docMk/>
            <pc:sldMk cId="2217531938" sldId="354"/>
            <ac:graphicFrameMk id="17" creationId="{27CA37BD-001D-4758-80D8-4F2D7646B8B5}"/>
          </ac:graphicFrameMkLst>
        </pc:graphicFrameChg>
        <pc:graphicFrameChg chg="add mod">
          <ac:chgData name="Chepeliev, Maksym G" userId="4aff21db-fd88-423a-9e18-1cb0b6d9518d" providerId="ADAL" clId="{AA7E53ED-7E88-4BF4-ABC4-D8C46A87ECAE}" dt="2023-05-12T22:27:08.865" v="5472"/>
          <ac:graphicFrameMkLst>
            <pc:docMk/>
            <pc:sldMk cId="2217531938" sldId="354"/>
            <ac:graphicFrameMk id="18" creationId="{4A02A96B-464C-4CDF-9CC7-CB1FF50206B1}"/>
          </ac:graphicFrameMkLst>
        </pc:graphicFrameChg>
        <pc:graphicFrameChg chg="add mod">
          <ac:chgData name="Chepeliev, Maksym G" userId="4aff21db-fd88-423a-9e18-1cb0b6d9518d" providerId="ADAL" clId="{AA7E53ED-7E88-4BF4-ABC4-D8C46A87ECAE}" dt="2023-05-12T22:27:08.865" v="5472"/>
          <ac:graphicFrameMkLst>
            <pc:docMk/>
            <pc:sldMk cId="2217531938" sldId="354"/>
            <ac:graphicFrameMk id="19" creationId="{7D126B4A-A627-4AE1-BB8A-738F1C8BDEBD}"/>
          </ac:graphicFrameMkLst>
        </pc:graphicFrameChg>
        <pc:graphicFrameChg chg="add mod">
          <ac:chgData name="Chepeliev, Maksym G" userId="4aff21db-fd88-423a-9e18-1cb0b6d9518d" providerId="ADAL" clId="{AA7E53ED-7E88-4BF4-ABC4-D8C46A87ECAE}" dt="2023-05-12T22:30:24.088" v="5731" actId="20577"/>
          <ac:graphicFrameMkLst>
            <pc:docMk/>
            <pc:sldMk cId="2217531938" sldId="354"/>
            <ac:graphicFrameMk id="21" creationId="{B99311E5-73DC-45E3-972E-9B47C344BBF4}"/>
          </ac:graphicFrameMkLst>
        </pc:graphicFrameChg>
        <pc:graphicFrameChg chg="add mod">
          <ac:chgData name="Chepeliev, Maksym G" userId="4aff21db-fd88-423a-9e18-1cb0b6d9518d" providerId="ADAL" clId="{AA7E53ED-7E88-4BF4-ABC4-D8C46A87ECAE}" dt="2023-05-12T22:29:09.273" v="5516" actId="404"/>
          <ac:graphicFrameMkLst>
            <pc:docMk/>
            <pc:sldMk cId="2217531938" sldId="354"/>
            <ac:graphicFrameMk id="22" creationId="{27CA37BD-001D-4758-80D8-4F2D7646B8B5}"/>
          </ac:graphicFrameMkLst>
        </pc:graphicFrameChg>
        <pc:graphicFrameChg chg="add mod">
          <ac:chgData name="Chepeliev, Maksym G" userId="4aff21db-fd88-423a-9e18-1cb0b6d9518d" providerId="ADAL" clId="{AA7E53ED-7E88-4BF4-ABC4-D8C46A87ECAE}" dt="2023-05-12T22:28:14.229" v="5501" actId="14100"/>
          <ac:graphicFrameMkLst>
            <pc:docMk/>
            <pc:sldMk cId="2217531938" sldId="354"/>
            <ac:graphicFrameMk id="23" creationId="{4A02A96B-464C-4CDF-9CC7-CB1FF50206B1}"/>
          </ac:graphicFrameMkLst>
        </pc:graphicFrameChg>
        <pc:graphicFrameChg chg="add mod">
          <ac:chgData name="Chepeliev, Maksym G" userId="4aff21db-fd88-423a-9e18-1cb0b6d9518d" providerId="ADAL" clId="{AA7E53ED-7E88-4BF4-ABC4-D8C46A87ECAE}" dt="2023-05-12T22:28:46.973" v="5512" actId="404"/>
          <ac:graphicFrameMkLst>
            <pc:docMk/>
            <pc:sldMk cId="2217531938" sldId="354"/>
            <ac:graphicFrameMk id="24" creationId="{7D126B4A-A627-4AE1-BB8A-738F1C8BDEBD}"/>
          </ac:graphicFrameMkLst>
        </pc:graphicFrameChg>
        <pc:picChg chg="add del">
          <ac:chgData name="Chepeliev, Maksym G" userId="4aff21db-fd88-423a-9e18-1cb0b6d9518d" providerId="ADAL" clId="{AA7E53ED-7E88-4BF4-ABC4-D8C46A87ECAE}" dt="2023-05-12T22:27:10.694" v="5474"/>
          <ac:picMkLst>
            <pc:docMk/>
            <pc:sldMk cId="2217531938" sldId="354"/>
            <ac:picMk id="2" creationId="{422CE35C-CCE8-4BF0-8FA0-B086699D9E97}"/>
          </ac:picMkLst>
        </pc:picChg>
      </pc:sldChg>
      <pc:sldChg chg="modSp add mod">
        <pc:chgData name="Chepeliev, Maksym G" userId="4aff21db-fd88-423a-9e18-1cb0b6d9518d" providerId="ADAL" clId="{AA7E53ED-7E88-4BF4-ABC4-D8C46A87ECAE}" dt="2023-05-12T22:52:39.855" v="7932" actId="1076"/>
        <pc:sldMkLst>
          <pc:docMk/>
          <pc:sldMk cId="452911716" sldId="355"/>
        </pc:sldMkLst>
        <pc:spChg chg="mod">
          <ac:chgData name="Chepeliev, Maksym G" userId="4aff21db-fd88-423a-9e18-1cb0b6d9518d" providerId="ADAL" clId="{AA7E53ED-7E88-4BF4-ABC4-D8C46A87ECAE}" dt="2023-05-12T22:52:39.855" v="7932" actId="1076"/>
          <ac:spMkLst>
            <pc:docMk/>
            <pc:sldMk cId="452911716" sldId="355"/>
            <ac:spMk id="2" creationId="{00000000-0000-0000-0000-000000000000}"/>
          </ac:spMkLst>
        </pc:spChg>
        <pc:spChg chg="mod">
          <ac:chgData name="Chepeliev, Maksym G" userId="4aff21db-fd88-423a-9e18-1cb0b6d9518d" providerId="ADAL" clId="{AA7E53ED-7E88-4BF4-ABC4-D8C46A87ECAE}" dt="2023-05-12T22:52:34.811" v="7930" actId="1076"/>
          <ac:spMkLst>
            <pc:docMk/>
            <pc:sldMk cId="452911716" sldId="355"/>
            <ac:spMk id="3" creationId="{00000000-0000-0000-0000-000000000000}"/>
          </ac:spMkLst>
        </pc:spChg>
      </pc:sldChg>
    </pc:docChg>
  </pc:docChgLst>
  <pc:docChgLst>
    <pc:chgData name="Chepeliev, Maksym G" userId="4aff21db-fd88-423a-9e18-1cb0b6d9518d" providerId="ADAL" clId="{23978475-074E-4F4E-AC06-777AC0EA8FCF}"/>
    <pc:docChg chg="modSld">
      <pc:chgData name="Chepeliev, Maksym G" userId="4aff21db-fd88-423a-9e18-1cb0b6d9518d" providerId="ADAL" clId="{23978475-074E-4F4E-AC06-777AC0EA8FCF}" dt="2023-09-30T02:46:55.687" v="3" actId="164"/>
      <pc:docMkLst>
        <pc:docMk/>
      </pc:docMkLst>
      <pc:sldChg chg="addSp modSp mod">
        <pc:chgData name="Chepeliev, Maksym G" userId="4aff21db-fd88-423a-9e18-1cb0b6d9518d" providerId="ADAL" clId="{23978475-074E-4F4E-AC06-777AC0EA8FCF}" dt="2023-09-30T02:46:55.687" v="3" actId="164"/>
        <pc:sldMkLst>
          <pc:docMk/>
          <pc:sldMk cId="3618543265" sldId="337"/>
        </pc:sldMkLst>
        <pc:grpChg chg="add mod">
          <ac:chgData name="Chepeliev, Maksym G" userId="4aff21db-fd88-423a-9e18-1cb0b6d9518d" providerId="ADAL" clId="{23978475-074E-4F4E-AC06-777AC0EA8FCF}" dt="2023-09-30T02:46:55.687" v="3" actId="164"/>
          <ac:grpSpMkLst>
            <pc:docMk/>
            <pc:sldMk cId="3618543265" sldId="337"/>
            <ac:grpSpMk id="9" creationId="{F2BADF53-BD5A-4B7B-8942-3F91DB509670}"/>
          </ac:grpSpMkLst>
        </pc:grpChg>
        <pc:picChg chg="mod">
          <ac:chgData name="Chepeliev, Maksym G" userId="4aff21db-fd88-423a-9e18-1cb0b6d9518d" providerId="ADAL" clId="{23978475-074E-4F4E-AC06-777AC0EA8FCF}" dt="2023-09-30T02:46:55.687" v="3" actId="164"/>
          <ac:picMkLst>
            <pc:docMk/>
            <pc:sldMk cId="3618543265" sldId="337"/>
            <ac:picMk id="7" creationId="{63CBD153-1551-467A-C695-6D2BD4098A5E}"/>
          </ac:picMkLst>
        </pc:picChg>
        <pc:cxnChg chg="add mod">
          <ac:chgData name="Chepeliev, Maksym G" userId="4aff21db-fd88-423a-9e18-1cb0b6d9518d" providerId="ADAL" clId="{23978475-074E-4F4E-AC06-777AC0EA8FCF}" dt="2023-09-30T02:46:55.687" v="3" actId="164"/>
          <ac:cxnSpMkLst>
            <pc:docMk/>
            <pc:sldMk cId="3618543265" sldId="337"/>
            <ac:cxnSpMk id="5" creationId="{2786B80A-1D4B-4B03-B942-73477C577E13}"/>
          </ac:cxnSpMkLst>
        </pc:cxnChg>
        <pc:cxnChg chg="add mod">
          <ac:chgData name="Chepeliev, Maksym G" userId="4aff21db-fd88-423a-9e18-1cb0b6d9518d" providerId="ADAL" clId="{23978475-074E-4F4E-AC06-777AC0EA8FCF}" dt="2023-09-30T02:46:55.687" v="3" actId="164"/>
          <ac:cxnSpMkLst>
            <pc:docMk/>
            <pc:sldMk cId="3618543265" sldId="337"/>
            <ac:cxnSpMk id="8" creationId="{A4B770D6-54D3-49EE-83A1-857BBDFEFBF8}"/>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purdue0-my.sharepoint.com/personal/mchepeli_purdue_edu/Documents/Files/Projects/Azerbaijan_WB_2023/Climate_shocks/Climate_shocks_summary.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D:\Docs\ENV10_CCDRaze\Doc\Output.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D:\Docs\ENV10_CCDRaze\Doc\gdppop_orig.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D:\Docs\ENV10_CCDRaze\Doc\Emi.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D:\Docs\ENV10_CCDRaze\Doc\Trade.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D:\Docs\ENV10_CCDRaze\Doc\Emi.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purdue0-my.sharepoint.com/personal/mchepeli_purdue_edu/Documents/Files/Projects/Azerbaijan_WB_2023/Climate_shocks/Climate_shocks_summary.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D:\Docs\ENV10_CCDRaze\Doc\Emi.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D:\Docs\ENV10_CCDRaze\Doc\Output.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oleObject" Target="https://purdue0-my.sharepoint.com/personal/mchepeli_purdue_edu/Documents/Files/Projects/Azerbaijan_WB_2023/Climate_shocks/Climate_shocks_summar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Docs\ENV10_CCDRaze\Doc\gdppop.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Docs\ENV10_CCDRaze\Doc\Outpu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Docs\ENV10_CCDRaze\Doc\Trad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Docs\ENV10_CCDRaze\Doc\V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purdue0-my.sharepoint.com/personal/mchepeli_purdue_edu/Documents/Files/Projects/Azerbaijan_WB_2023/Additional_result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dirty="0"/>
              <a:t>Climate change impacts on vegetable and fruit</a:t>
            </a:r>
            <a:r>
              <a:rPr lang="en-US" sz="1200" b="1" baseline="0" dirty="0"/>
              <a:t> yields </a:t>
            </a:r>
            <a:endParaRPr lang="en-US" sz="1200" b="1"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Crops_combined!$J$1</c:f>
              <c:strCache>
                <c:ptCount val="1"/>
                <c:pt idx="0">
                  <c:v>Hot and dry</c:v>
                </c:pt>
              </c:strCache>
            </c:strRef>
          </c:tx>
          <c:spPr>
            <a:ln w="28575" cap="rnd">
              <a:solidFill>
                <a:schemeClr val="accent1"/>
              </a:solidFill>
              <a:round/>
            </a:ln>
            <a:effectLst/>
          </c:spPr>
          <c:marker>
            <c:symbol val="none"/>
          </c:marker>
          <c:cat>
            <c:numRef>
              <c:f>Crops_combined!$I$2:$I$41</c:f>
              <c:numCache>
                <c:formatCode>General</c:formatCode>
                <c:ptCount val="40"/>
                <c:pt idx="0">
                  <c:v>2021</c:v>
                </c:pt>
                <c:pt idx="1">
                  <c:v>2022</c:v>
                </c:pt>
                <c:pt idx="2">
                  <c:v>2023</c:v>
                </c:pt>
                <c:pt idx="3">
                  <c:v>2024</c:v>
                </c:pt>
                <c:pt idx="4">
                  <c:v>2025</c:v>
                </c:pt>
                <c:pt idx="5">
                  <c:v>2026</c:v>
                </c:pt>
                <c:pt idx="6">
                  <c:v>2027</c:v>
                </c:pt>
                <c:pt idx="7">
                  <c:v>2028</c:v>
                </c:pt>
                <c:pt idx="8">
                  <c:v>2029</c:v>
                </c:pt>
                <c:pt idx="9">
                  <c:v>2030</c:v>
                </c:pt>
                <c:pt idx="10">
                  <c:v>2031</c:v>
                </c:pt>
                <c:pt idx="11">
                  <c:v>2032</c:v>
                </c:pt>
                <c:pt idx="12">
                  <c:v>2033</c:v>
                </c:pt>
                <c:pt idx="13">
                  <c:v>2034</c:v>
                </c:pt>
                <c:pt idx="14">
                  <c:v>2035</c:v>
                </c:pt>
                <c:pt idx="15">
                  <c:v>2036</c:v>
                </c:pt>
                <c:pt idx="16">
                  <c:v>2037</c:v>
                </c:pt>
                <c:pt idx="17">
                  <c:v>2038</c:v>
                </c:pt>
                <c:pt idx="18">
                  <c:v>2039</c:v>
                </c:pt>
                <c:pt idx="19">
                  <c:v>2040</c:v>
                </c:pt>
                <c:pt idx="20">
                  <c:v>2041</c:v>
                </c:pt>
                <c:pt idx="21">
                  <c:v>2042</c:v>
                </c:pt>
                <c:pt idx="22">
                  <c:v>2043</c:v>
                </c:pt>
                <c:pt idx="23">
                  <c:v>2044</c:v>
                </c:pt>
                <c:pt idx="24">
                  <c:v>2045</c:v>
                </c:pt>
                <c:pt idx="25">
                  <c:v>2046</c:v>
                </c:pt>
                <c:pt idx="26">
                  <c:v>2047</c:v>
                </c:pt>
                <c:pt idx="27">
                  <c:v>2048</c:v>
                </c:pt>
                <c:pt idx="28">
                  <c:v>2049</c:v>
                </c:pt>
                <c:pt idx="29">
                  <c:v>2050</c:v>
                </c:pt>
                <c:pt idx="30">
                  <c:v>2051</c:v>
                </c:pt>
                <c:pt idx="31">
                  <c:v>2052</c:v>
                </c:pt>
                <c:pt idx="32">
                  <c:v>2053</c:v>
                </c:pt>
                <c:pt idx="33">
                  <c:v>2054</c:v>
                </c:pt>
                <c:pt idx="34">
                  <c:v>2055</c:v>
                </c:pt>
                <c:pt idx="35">
                  <c:v>2056</c:v>
                </c:pt>
                <c:pt idx="36">
                  <c:v>2057</c:v>
                </c:pt>
                <c:pt idx="37">
                  <c:v>2058</c:v>
                </c:pt>
                <c:pt idx="38">
                  <c:v>2059</c:v>
                </c:pt>
                <c:pt idx="39">
                  <c:v>2060</c:v>
                </c:pt>
              </c:numCache>
            </c:numRef>
          </c:cat>
          <c:val>
            <c:numRef>
              <c:f>Crops_combined!$J$2:$J$41</c:f>
              <c:numCache>
                <c:formatCode>General</c:formatCode>
                <c:ptCount val="40"/>
                <c:pt idx="0">
                  <c:v>-3.8432330244162149E-2</c:v>
                </c:pt>
                <c:pt idx="1">
                  <c:v>-4.7319578976227628E-2</c:v>
                </c:pt>
                <c:pt idx="2">
                  <c:v>-5.6206183644016083E-2</c:v>
                </c:pt>
                <c:pt idx="3">
                  <c:v>-6.5092144247520412E-2</c:v>
                </c:pt>
                <c:pt idx="4">
                  <c:v>-7.3977460786747717E-2</c:v>
                </c:pt>
                <c:pt idx="5">
                  <c:v>-8.2862133261691007E-2</c:v>
                </c:pt>
                <c:pt idx="6">
                  <c:v>-9.1746161672353721E-2</c:v>
                </c:pt>
                <c:pt idx="7">
                  <c:v>-0.1006295460187393</c:v>
                </c:pt>
                <c:pt idx="8">
                  <c:v>-0.10951228630084087</c:v>
                </c:pt>
                <c:pt idx="9">
                  <c:v>-0.11839438251866541</c:v>
                </c:pt>
                <c:pt idx="10">
                  <c:v>-0.12727583467220582</c:v>
                </c:pt>
                <c:pt idx="11">
                  <c:v>-0.13615664276146577</c:v>
                </c:pt>
                <c:pt idx="12">
                  <c:v>-0.1450368067864487</c:v>
                </c:pt>
                <c:pt idx="13">
                  <c:v>-0.15391632674714739</c:v>
                </c:pt>
                <c:pt idx="14">
                  <c:v>-0.16279520264356917</c:v>
                </c:pt>
                <c:pt idx="15">
                  <c:v>-0.17167343447570682</c:v>
                </c:pt>
                <c:pt idx="16">
                  <c:v>-0.1805510222435639</c:v>
                </c:pt>
                <c:pt idx="17">
                  <c:v>-0.18942796594714395</c:v>
                </c:pt>
                <c:pt idx="18">
                  <c:v>-0.19830426558643988</c:v>
                </c:pt>
                <c:pt idx="19">
                  <c:v>-0.20717992116145889</c:v>
                </c:pt>
                <c:pt idx="20">
                  <c:v>-0.21605493267219378</c:v>
                </c:pt>
                <c:pt idx="21">
                  <c:v>-0.22492930011865153</c:v>
                </c:pt>
                <c:pt idx="22">
                  <c:v>-0.23380302350082527</c:v>
                </c:pt>
                <c:pt idx="23">
                  <c:v>-0.24267610281871843</c:v>
                </c:pt>
                <c:pt idx="24">
                  <c:v>-0.25154853807233457</c:v>
                </c:pt>
                <c:pt idx="25">
                  <c:v>-0.26042032926166669</c:v>
                </c:pt>
                <c:pt idx="26">
                  <c:v>-0.2692914763867218</c:v>
                </c:pt>
                <c:pt idx="27">
                  <c:v>-0.27816197944749277</c:v>
                </c:pt>
                <c:pt idx="28">
                  <c:v>-0.28703183844398306</c:v>
                </c:pt>
                <c:pt idx="29">
                  <c:v>-0.29590105337619643</c:v>
                </c:pt>
                <c:pt idx="30">
                  <c:v>-0.30476962424412568</c:v>
                </c:pt>
                <c:pt idx="31">
                  <c:v>-0.31363755104777791</c:v>
                </c:pt>
                <c:pt idx="32">
                  <c:v>-0.32250483378714612</c:v>
                </c:pt>
                <c:pt idx="33">
                  <c:v>-0.33137147246223364</c:v>
                </c:pt>
                <c:pt idx="34">
                  <c:v>-0.34023746707304425</c:v>
                </c:pt>
                <c:pt idx="35">
                  <c:v>-0.34910281761957074</c:v>
                </c:pt>
                <c:pt idx="36">
                  <c:v>-0.3579675241018202</c:v>
                </c:pt>
                <c:pt idx="37">
                  <c:v>-0.36683158651978554</c:v>
                </c:pt>
                <c:pt idx="38">
                  <c:v>-0.37569500487347396</c:v>
                </c:pt>
                <c:pt idx="39">
                  <c:v>-0.38455777916287814</c:v>
                </c:pt>
              </c:numCache>
            </c:numRef>
          </c:val>
          <c:smooth val="0"/>
          <c:extLst>
            <c:ext xmlns:c16="http://schemas.microsoft.com/office/drawing/2014/chart" uri="{C3380CC4-5D6E-409C-BE32-E72D297353CC}">
              <c16:uniqueId val="{00000000-BB59-49D0-8EC3-ABBFA58A5254}"/>
            </c:ext>
          </c:extLst>
        </c:ser>
        <c:ser>
          <c:idx val="1"/>
          <c:order val="1"/>
          <c:tx>
            <c:strRef>
              <c:f>Crops_combined!$K$1</c:f>
              <c:strCache>
                <c:ptCount val="1"/>
                <c:pt idx="0">
                  <c:v>Wet and warm</c:v>
                </c:pt>
              </c:strCache>
            </c:strRef>
          </c:tx>
          <c:spPr>
            <a:ln w="28575" cap="rnd">
              <a:solidFill>
                <a:schemeClr val="accent2"/>
              </a:solidFill>
              <a:round/>
            </a:ln>
            <a:effectLst/>
          </c:spPr>
          <c:marker>
            <c:symbol val="none"/>
          </c:marker>
          <c:cat>
            <c:numRef>
              <c:f>Crops_combined!$I$2:$I$41</c:f>
              <c:numCache>
                <c:formatCode>General</c:formatCode>
                <c:ptCount val="40"/>
                <c:pt idx="0">
                  <c:v>2021</c:v>
                </c:pt>
                <c:pt idx="1">
                  <c:v>2022</c:v>
                </c:pt>
                <c:pt idx="2">
                  <c:v>2023</c:v>
                </c:pt>
                <c:pt idx="3">
                  <c:v>2024</c:v>
                </c:pt>
                <c:pt idx="4">
                  <c:v>2025</c:v>
                </c:pt>
                <c:pt idx="5">
                  <c:v>2026</c:v>
                </c:pt>
                <c:pt idx="6">
                  <c:v>2027</c:v>
                </c:pt>
                <c:pt idx="7">
                  <c:v>2028</c:v>
                </c:pt>
                <c:pt idx="8">
                  <c:v>2029</c:v>
                </c:pt>
                <c:pt idx="9">
                  <c:v>2030</c:v>
                </c:pt>
                <c:pt idx="10">
                  <c:v>2031</c:v>
                </c:pt>
                <c:pt idx="11">
                  <c:v>2032</c:v>
                </c:pt>
                <c:pt idx="12">
                  <c:v>2033</c:v>
                </c:pt>
                <c:pt idx="13">
                  <c:v>2034</c:v>
                </c:pt>
                <c:pt idx="14">
                  <c:v>2035</c:v>
                </c:pt>
                <c:pt idx="15">
                  <c:v>2036</c:v>
                </c:pt>
                <c:pt idx="16">
                  <c:v>2037</c:v>
                </c:pt>
                <c:pt idx="17">
                  <c:v>2038</c:v>
                </c:pt>
                <c:pt idx="18">
                  <c:v>2039</c:v>
                </c:pt>
                <c:pt idx="19">
                  <c:v>2040</c:v>
                </c:pt>
                <c:pt idx="20">
                  <c:v>2041</c:v>
                </c:pt>
                <c:pt idx="21">
                  <c:v>2042</c:v>
                </c:pt>
                <c:pt idx="22">
                  <c:v>2043</c:v>
                </c:pt>
                <c:pt idx="23">
                  <c:v>2044</c:v>
                </c:pt>
                <c:pt idx="24">
                  <c:v>2045</c:v>
                </c:pt>
                <c:pt idx="25">
                  <c:v>2046</c:v>
                </c:pt>
                <c:pt idx="26">
                  <c:v>2047</c:v>
                </c:pt>
                <c:pt idx="27">
                  <c:v>2048</c:v>
                </c:pt>
                <c:pt idx="28">
                  <c:v>2049</c:v>
                </c:pt>
                <c:pt idx="29">
                  <c:v>2050</c:v>
                </c:pt>
                <c:pt idx="30">
                  <c:v>2051</c:v>
                </c:pt>
                <c:pt idx="31">
                  <c:v>2052</c:v>
                </c:pt>
                <c:pt idx="32">
                  <c:v>2053</c:v>
                </c:pt>
                <c:pt idx="33">
                  <c:v>2054</c:v>
                </c:pt>
                <c:pt idx="34">
                  <c:v>2055</c:v>
                </c:pt>
                <c:pt idx="35">
                  <c:v>2056</c:v>
                </c:pt>
                <c:pt idx="36">
                  <c:v>2057</c:v>
                </c:pt>
                <c:pt idx="37">
                  <c:v>2058</c:v>
                </c:pt>
                <c:pt idx="38">
                  <c:v>2059</c:v>
                </c:pt>
                <c:pt idx="39">
                  <c:v>2060</c:v>
                </c:pt>
              </c:numCache>
            </c:numRef>
          </c:cat>
          <c:val>
            <c:numRef>
              <c:f>Crops_combined!$K$2:$K$41</c:f>
              <c:numCache>
                <c:formatCode>General</c:formatCode>
                <c:ptCount val="40"/>
                <c:pt idx="0">
                  <c:v>0</c:v>
                </c:pt>
                <c:pt idx="1">
                  <c:v>0</c:v>
                </c:pt>
                <c:pt idx="2">
                  <c:v>0</c:v>
                </c:pt>
                <c:pt idx="3">
                  <c:v>0</c:v>
                </c:pt>
                <c:pt idx="4">
                  <c:v>0</c:v>
                </c:pt>
                <c:pt idx="5">
                  <c:v>0</c:v>
                </c:pt>
                <c:pt idx="6">
                  <c:v>-1.3983328701816511E-4</c:v>
                </c:pt>
                <c:pt idx="7">
                  <c:v>-6.3883157062757379E-3</c:v>
                </c:pt>
                <c:pt idx="8">
                  <c:v>-1.2632785453878137E-2</c:v>
                </c:pt>
                <c:pt idx="9">
                  <c:v>-1.8873242529821921E-2</c:v>
                </c:pt>
                <c:pt idx="10">
                  <c:v>-2.5109686934110642E-2</c:v>
                </c:pt>
                <c:pt idx="11">
                  <c:v>-3.1342118666740859E-2</c:v>
                </c:pt>
                <c:pt idx="12">
                  <c:v>-3.7570537727714015E-2</c:v>
                </c:pt>
                <c:pt idx="13">
                  <c:v>-4.379494411703222E-2</c:v>
                </c:pt>
                <c:pt idx="14">
                  <c:v>-5.001533783469192E-2</c:v>
                </c:pt>
                <c:pt idx="15">
                  <c:v>-5.6231718880696335E-2</c:v>
                </c:pt>
                <c:pt idx="16">
                  <c:v>-6.2444087255042247E-2</c:v>
                </c:pt>
                <c:pt idx="17">
                  <c:v>-6.8652442957733095E-2</c:v>
                </c:pt>
                <c:pt idx="18">
                  <c:v>-7.4856785988765218E-2</c:v>
                </c:pt>
                <c:pt idx="19">
                  <c:v>-8.1057116348142388E-2</c:v>
                </c:pt>
                <c:pt idx="20">
                  <c:v>-8.7253434035860833E-2</c:v>
                </c:pt>
                <c:pt idx="21">
                  <c:v>-9.3445739051922549E-2</c:v>
                </c:pt>
                <c:pt idx="22">
                  <c:v>-9.9634031396329203E-2</c:v>
                </c:pt>
                <c:pt idx="23">
                  <c:v>-0.10581831106907702</c:v>
                </c:pt>
                <c:pt idx="24">
                  <c:v>-0.11199857807017</c:v>
                </c:pt>
                <c:pt idx="25">
                  <c:v>-0.11817483239960436</c:v>
                </c:pt>
                <c:pt idx="26">
                  <c:v>-0.12434707405738343</c:v>
                </c:pt>
                <c:pt idx="27">
                  <c:v>-0.13051530304350412</c:v>
                </c:pt>
                <c:pt idx="28">
                  <c:v>-0.13667951935796785</c:v>
                </c:pt>
                <c:pt idx="29">
                  <c:v>-0.14283972300077652</c:v>
                </c:pt>
                <c:pt idx="30">
                  <c:v>-0.14899591397192646</c:v>
                </c:pt>
                <c:pt idx="31">
                  <c:v>-0.15514809227142135</c:v>
                </c:pt>
                <c:pt idx="32">
                  <c:v>-0.16129625789925772</c:v>
                </c:pt>
                <c:pt idx="33">
                  <c:v>-0.16744041085543893</c:v>
                </c:pt>
                <c:pt idx="34">
                  <c:v>-0.17358055113996151</c:v>
                </c:pt>
                <c:pt idx="35">
                  <c:v>-0.17971667875282737</c:v>
                </c:pt>
                <c:pt idx="36">
                  <c:v>-0.18584879369403806</c:v>
                </c:pt>
                <c:pt idx="37">
                  <c:v>-0.19197689596359013</c:v>
                </c:pt>
                <c:pt idx="38">
                  <c:v>-0.19810098556148714</c:v>
                </c:pt>
                <c:pt idx="39">
                  <c:v>-0.20422106248772554</c:v>
                </c:pt>
              </c:numCache>
            </c:numRef>
          </c:val>
          <c:smooth val="0"/>
          <c:extLst>
            <c:ext xmlns:c16="http://schemas.microsoft.com/office/drawing/2014/chart" uri="{C3380CC4-5D6E-409C-BE32-E72D297353CC}">
              <c16:uniqueId val="{00000001-BB59-49D0-8EC3-ABBFA58A5254}"/>
            </c:ext>
          </c:extLst>
        </c:ser>
        <c:dLbls>
          <c:showLegendKey val="0"/>
          <c:showVal val="0"/>
          <c:showCatName val="0"/>
          <c:showSerName val="0"/>
          <c:showPercent val="0"/>
          <c:showBubbleSize val="0"/>
        </c:dLbls>
        <c:smooth val="0"/>
        <c:axId val="680364064"/>
        <c:axId val="680371136"/>
      </c:lineChart>
      <c:catAx>
        <c:axId val="6803640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71136"/>
        <c:crosses val="autoZero"/>
        <c:auto val="1"/>
        <c:lblAlgn val="ctr"/>
        <c:lblOffset val="100"/>
        <c:tickLblSkip val="3"/>
        <c:noMultiLvlLbl val="0"/>
      </c:catAx>
      <c:valAx>
        <c:axId val="680371136"/>
        <c:scaling>
          <c:orientation val="minMax"/>
          <c:min val="-0.4"/>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Change in yields, default = 1</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64064"/>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(a) Change in </a:t>
            </a:r>
            <a:r>
              <a:rPr lang="en-US" sz="1400" b="1" dirty="0"/>
              <a:t>welfare</a:t>
            </a:r>
            <a:r>
              <a:rPr lang="en-US" sz="1400" dirty="0"/>
              <a:t> (</a:t>
            </a:r>
            <a:r>
              <a:rPr lang="en-US" sz="1400" dirty="0" err="1"/>
              <a:t>w.r.t.</a:t>
            </a:r>
            <a:r>
              <a:rPr lang="en-US" sz="1400" dirty="0"/>
              <a:t> NDClessAZE)</a:t>
            </a:r>
          </a:p>
        </c:rich>
      </c:tx>
      <c:layout>
        <c:manualLayout>
          <c:xMode val="edge"/>
          <c:yMode val="edge"/>
          <c:x val="0.13721587808971791"/>
          <c:y val="2.376949648535312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137012039061899"/>
          <c:y val="0.18931128858298887"/>
          <c:w val="0.85271128659936346"/>
          <c:h val="0.48509329652758931"/>
        </c:manualLayout>
      </c:layout>
      <c:barChart>
        <c:barDir val="col"/>
        <c:grouping val="clustered"/>
        <c:varyColors val="0"/>
        <c:ser>
          <c:idx val="0"/>
          <c:order val="0"/>
          <c:tx>
            <c:strRef>
              <c:f>EV!$C$4</c:f>
              <c:strCache>
                <c:ptCount val="1"/>
                <c:pt idx="0">
                  <c:v>ndcOPT</c:v>
                </c:pt>
              </c:strCache>
            </c:strRef>
          </c:tx>
          <c:spPr>
            <a:solidFill>
              <a:schemeClr val="accent1"/>
            </a:solidFill>
            <a:ln>
              <a:noFill/>
            </a:ln>
            <a:effectLst/>
          </c:spPr>
          <c:invertIfNegative val="0"/>
          <c:cat>
            <c:numRef>
              <c:f>EV!$A$8:$A$11</c:f>
              <c:numCache>
                <c:formatCode>General</c:formatCode>
                <c:ptCount val="4"/>
                <c:pt idx="0">
                  <c:v>2030</c:v>
                </c:pt>
                <c:pt idx="1">
                  <c:v>2040</c:v>
                </c:pt>
                <c:pt idx="2">
                  <c:v>2050</c:v>
                </c:pt>
                <c:pt idx="3">
                  <c:v>2060</c:v>
                </c:pt>
              </c:numCache>
            </c:numRef>
          </c:cat>
          <c:val>
            <c:numRef>
              <c:f>EV!$C$8:$C$11</c:f>
              <c:numCache>
                <c:formatCode>0.00%</c:formatCode>
                <c:ptCount val="4"/>
                <c:pt idx="0">
                  <c:v>6.3966073824972536E-4</c:v>
                </c:pt>
                <c:pt idx="1">
                  <c:v>-1.0506836225504174E-3</c:v>
                </c:pt>
                <c:pt idx="2">
                  <c:v>8.8608733562418034E-3</c:v>
                </c:pt>
                <c:pt idx="3">
                  <c:v>1.6131785336465553E-2</c:v>
                </c:pt>
              </c:numCache>
            </c:numRef>
          </c:val>
          <c:extLst>
            <c:ext xmlns:c16="http://schemas.microsoft.com/office/drawing/2014/chart" uri="{C3380CC4-5D6E-409C-BE32-E72D297353CC}">
              <c16:uniqueId val="{00000000-9D5F-4EA6-9C1A-6A506FF10534}"/>
            </c:ext>
          </c:extLst>
        </c:ser>
        <c:ser>
          <c:idx val="1"/>
          <c:order val="1"/>
          <c:tx>
            <c:strRef>
              <c:f>EV!$D$4</c:f>
              <c:strCache>
                <c:ptCount val="1"/>
                <c:pt idx="0">
                  <c:v>ndcFFsbs</c:v>
                </c:pt>
              </c:strCache>
            </c:strRef>
          </c:tx>
          <c:spPr>
            <a:solidFill>
              <a:schemeClr val="accent2"/>
            </a:solidFill>
            <a:ln>
              <a:noFill/>
            </a:ln>
            <a:effectLst/>
          </c:spPr>
          <c:invertIfNegative val="0"/>
          <c:cat>
            <c:numRef>
              <c:f>EV!$A$8:$A$11</c:f>
              <c:numCache>
                <c:formatCode>General</c:formatCode>
                <c:ptCount val="4"/>
                <c:pt idx="0">
                  <c:v>2030</c:v>
                </c:pt>
                <c:pt idx="1">
                  <c:v>2040</c:v>
                </c:pt>
                <c:pt idx="2">
                  <c:v>2050</c:v>
                </c:pt>
                <c:pt idx="3">
                  <c:v>2060</c:v>
                </c:pt>
              </c:numCache>
            </c:numRef>
          </c:cat>
          <c:val>
            <c:numRef>
              <c:f>EV!$D$8:$D$11</c:f>
              <c:numCache>
                <c:formatCode>0.00%</c:formatCode>
                <c:ptCount val="4"/>
                <c:pt idx="0">
                  <c:v>-1.7377816054245437E-3</c:v>
                </c:pt>
                <c:pt idx="1">
                  <c:v>-5.2696923355094695E-3</c:v>
                </c:pt>
                <c:pt idx="2">
                  <c:v>2.4006503012784473E-3</c:v>
                </c:pt>
                <c:pt idx="3">
                  <c:v>7.8214130669512355E-3</c:v>
                </c:pt>
              </c:numCache>
            </c:numRef>
          </c:val>
          <c:extLst>
            <c:ext xmlns:c16="http://schemas.microsoft.com/office/drawing/2014/chart" uri="{C3380CC4-5D6E-409C-BE32-E72D297353CC}">
              <c16:uniqueId val="{00000001-9D5F-4EA6-9C1A-6A506FF10534}"/>
            </c:ext>
          </c:extLst>
        </c:ser>
        <c:ser>
          <c:idx val="2"/>
          <c:order val="2"/>
          <c:tx>
            <c:strRef>
              <c:f>EV!$E$4</c:f>
              <c:strCache>
                <c:ptCount val="1"/>
                <c:pt idx="0">
                  <c:v>NDCco2price</c:v>
                </c:pt>
              </c:strCache>
            </c:strRef>
          </c:tx>
          <c:spPr>
            <a:solidFill>
              <a:schemeClr val="accent3"/>
            </a:solidFill>
            <a:ln>
              <a:noFill/>
            </a:ln>
            <a:effectLst/>
          </c:spPr>
          <c:invertIfNegative val="0"/>
          <c:cat>
            <c:numRef>
              <c:f>EV!$A$8:$A$11</c:f>
              <c:numCache>
                <c:formatCode>General</c:formatCode>
                <c:ptCount val="4"/>
                <c:pt idx="0">
                  <c:v>2030</c:v>
                </c:pt>
                <c:pt idx="1">
                  <c:v>2040</c:v>
                </c:pt>
                <c:pt idx="2">
                  <c:v>2050</c:v>
                </c:pt>
                <c:pt idx="3">
                  <c:v>2060</c:v>
                </c:pt>
              </c:numCache>
            </c:numRef>
          </c:cat>
          <c:val>
            <c:numRef>
              <c:f>EV!$E$8:$E$11</c:f>
              <c:numCache>
                <c:formatCode>0.00%</c:formatCode>
                <c:ptCount val="4"/>
                <c:pt idx="0">
                  <c:v>-7.8048962594355238E-3</c:v>
                </c:pt>
                <c:pt idx="1">
                  <c:v>-1.3035776186988117E-2</c:v>
                </c:pt>
                <c:pt idx="2">
                  <c:v>-9.2986690555372752E-3</c:v>
                </c:pt>
                <c:pt idx="3">
                  <c:v>-6.8231858341864845E-3</c:v>
                </c:pt>
              </c:numCache>
            </c:numRef>
          </c:val>
          <c:extLst>
            <c:ext xmlns:c16="http://schemas.microsoft.com/office/drawing/2014/chart" uri="{C3380CC4-5D6E-409C-BE32-E72D297353CC}">
              <c16:uniqueId val="{00000002-9D5F-4EA6-9C1A-6A506FF10534}"/>
            </c:ext>
          </c:extLst>
        </c:ser>
        <c:ser>
          <c:idx val="3"/>
          <c:order val="3"/>
          <c:tx>
            <c:strRef>
              <c:f>EV!$F$4</c:f>
              <c:strCache>
                <c:ptCount val="1"/>
                <c:pt idx="0">
                  <c:v>ndcREsbs</c:v>
                </c:pt>
              </c:strCache>
            </c:strRef>
          </c:tx>
          <c:spPr>
            <a:solidFill>
              <a:schemeClr val="accent4"/>
            </a:solidFill>
            <a:ln>
              <a:noFill/>
            </a:ln>
            <a:effectLst/>
          </c:spPr>
          <c:invertIfNegative val="0"/>
          <c:cat>
            <c:numRef>
              <c:f>EV!$A$8:$A$11</c:f>
              <c:numCache>
                <c:formatCode>General</c:formatCode>
                <c:ptCount val="4"/>
                <c:pt idx="0">
                  <c:v>2030</c:v>
                </c:pt>
                <c:pt idx="1">
                  <c:v>2040</c:v>
                </c:pt>
                <c:pt idx="2">
                  <c:v>2050</c:v>
                </c:pt>
                <c:pt idx="3">
                  <c:v>2060</c:v>
                </c:pt>
              </c:numCache>
            </c:numRef>
          </c:cat>
          <c:val>
            <c:numRef>
              <c:f>EV!$F$8:$F$11</c:f>
              <c:numCache>
                <c:formatCode>0.00%</c:formatCode>
                <c:ptCount val="4"/>
                <c:pt idx="0">
                  <c:v>-6.5861998136701079E-3</c:v>
                </c:pt>
                <c:pt idx="1">
                  <c:v>-2.4252094269703865E-2</c:v>
                </c:pt>
                <c:pt idx="2">
                  <c:v>-3.3156706777094751E-2</c:v>
                </c:pt>
                <c:pt idx="3">
                  <c:v>-3.8927709374100318E-2</c:v>
                </c:pt>
              </c:numCache>
            </c:numRef>
          </c:val>
          <c:extLst>
            <c:ext xmlns:c16="http://schemas.microsoft.com/office/drawing/2014/chart" uri="{C3380CC4-5D6E-409C-BE32-E72D297353CC}">
              <c16:uniqueId val="{00000003-9D5F-4EA6-9C1A-6A506FF10534}"/>
            </c:ext>
          </c:extLst>
        </c:ser>
        <c:dLbls>
          <c:showLegendKey val="0"/>
          <c:showVal val="0"/>
          <c:showCatName val="0"/>
          <c:showSerName val="0"/>
          <c:showPercent val="0"/>
          <c:showBubbleSize val="0"/>
        </c:dLbls>
        <c:gapWidth val="219"/>
        <c:overlap val="-27"/>
        <c:axId val="1110194031"/>
        <c:axId val="1110175727"/>
      </c:barChart>
      <c:catAx>
        <c:axId val="1110194031"/>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75727"/>
        <c:crosses val="autoZero"/>
        <c:auto val="1"/>
        <c:lblAlgn val="ctr"/>
        <c:lblOffset val="100"/>
        <c:noMultiLvlLbl val="0"/>
      </c:catAx>
      <c:valAx>
        <c:axId val="1110175727"/>
        <c:scaling>
          <c:orientation val="minMax"/>
          <c:max val="2.0000000000000004E-2"/>
          <c:min val="-4.0000000000000008E-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94031"/>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(b) Change in </a:t>
            </a:r>
            <a:r>
              <a:rPr lang="en-US" sz="1400" b="1" dirty="0"/>
              <a:t>GDP</a:t>
            </a:r>
            <a:r>
              <a:rPr lang="en-US" sz="1400" dirty="0"/>
              <a:t> (</a:t>
            </a:r>
            <a:r>
              <a:rPr lang="en-US" sz="1400" dirty="0" err="1"/>
              <a:t>w.r.t.</a:t>
            </a:r>
            <a:r>
              <a:rPr lang="en-US" sz="1400" dirty="0"/>
              <a:t> NDClessAZE)</a:t>
            </a:r>
          </a:p>
        </c:rich>
      </c:tx>
      <c:layout>
        <c:manualLayout>
          <c:xMode val="edge"/>
          <c:yMode val="edge"/>
          <c:x val="0.20050307704710973"/>
          <c:y val="2.855875774626748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64769725723871"/>
          <c:y val="0.18931128858298887"/>
          <c:w val="0.872366669587605"/>
          <c:h val="0.49946112895450712"/>
        </c:manualLayout>
      </c:layout>
      <c:barChart>
        <c:barDir val="col"/>
        <c:grouping val="clustered"/>
        <c:varyColors val="0"/>
        <c:ser>
          <c:idx val="0"/>
          <c:order val="0"/>
          <c:tx>
            <c:strRef>
              <c:f>rgdpmp!$C$4</c:f>
              <c:strCache>
                <c:ptCount val="1"/>
                <c:pt idx="0">
                  <c:v>ndcOPT</c:v>
                </c:pt>
              </c:strCache>
            </c:strRef>
          </c:tx>
          <c:spPr>
            <a:solidFill>
              <a:schemeClr val="accent1"/>
            </a:solidFill>
            <a:ln>
              <a:noFill/>
            </a:ln>
            <a:effectLst/>
          </c:spPr>
          <c:invertIfNegative val="0"/>
          <c:cat>
            <c:numRef>
              <c:f>rgdpmp!$A$8:$A$11</c:f>
              <c:numCache>
                <c:formatCode>General</c:formatCode>
                <c:ptCount val="4"/>
                <c:pt idx="0">
                  <c:v>2030</c:v>
                </c:pt>
                <c:pt idx="1">
                  <c:v>2040</c:v>
                </c:pt>
                <c:pt idx="2">
                  <c:v>2050</c:v>
                </c:pt>
                <c:pt idx="3">
                  <c:v>2060</c:v>
                </c:pt>
              </c:numCache>
            </c:numRef>
          </c:cat>
          <c:val>
            <c:numRef>
              <c:f>rgdpmp!$C$8:$C$11</c:f>
              <c:numCache>
                <c:formatCode>0.00%</c:formatCode>
                <c:ptCount val="4"/>
                <c:pt idx="0">
                  <c:v>3.8872887168178486E-3</c:v>
                </c:pt>
                <c:pt idx="1">
                  <c:v>1.0826105051269427E-2</c:v>
                </c:pt>
                <c:pt idx="2">
                  <c:v>1.9077440466348992E-2</c:v>
                </c:pt>
                <c:pt idx="3">
                  <c:v>2.2490795695239166E-2</c:v>
                </c:pt>
              </c:numCache>
            </c:numRef>
          </c:val>
          <c:extLst>
            <c:ext xmlns:c16="http://schemas.microsoft.com/office/drawing/2014/chart" uri="{C3380CC4-5D6E-409C-BE32-E72D297353CC}">
              <c16:uniqueId val="{00000000-D176-4F82-8185-21855A276210}"/>
            </c:ext>
          </c:extLst>
        </c:ser>
        <c:ser>
          <c:idx val="1"/>
          <c:order val="1"/>
          <c:tx>
            <c:strRef>
              <c:f>rgdpmp!$D$4</c:f>
              <c:strCache>
                <c:ptCount val="1"/>
                <c:pt idx="0">
                  <c:v>ndcFFsbs</c:v>
                </c:pt>
              </c:strCache>
            </c:strRef>
          </c:tx>
          <c:spPr>
            <a:solidFill>
              <a:schemeClr val="accent2"/>
            </a:solidFill>
            <a:ln>
              <a:noFill/>
            </a:ln>
            <a:effectLst/>
          </c:spPr>
          <c:invertIfNegative val="0"/>
          <c:cat>
            <c:numRef>
              <c:f>rgdpmp!$A$8:$A$11</c:f>
              <c:numCache>
                <c:formatCode>General</c:formatCode>
                <c:ptCount val="4"/>
                <c:pt idx="0">
                  <c:v>2030</c:v>
                </c:pt>
                <c:pt idx="1">
                  <c:v>2040</c:v>
                </c:pt>
                <c:pt idx="2">
                  <c:v>2050</c:v>
                </c:pt>
                <c:pt idx="3">
                  <c:v>2060</c:v>
                </c:pt>
              </c:numCache>
            </c:numRef>
          </c:cat>
          <c:val>
            <c:numRef>
              <c:f>rgdpmp!$D$8:$D$11</c:f>
              <c:numCache>
                <c:formatCode>0.00%</c:formatCode>
                <c:ptCount val="4"/>
                <c:pt idx="0">
                  <c:v>1.7434979141790815E-3</c:v>
                </c:pt>
                <c:pt idx="1">
                  <c:v>6.3022774307513098E-3</c:v>
                </c:pt>
                <c:pt idx="2">
                  <c:v>1.2075231836157392E-2</c:v>
                </c:pt>
                <c:pt idx="3">
                  <c:v>1.3369463637537464E-2</c:v>
                </c:pt>
              </c:numCache>
            </c:numRef>
          </c:val>
          <c:extLst>
            <c:ext xmlns:c16="http://schemas.microsoft.com/office/drawing/2014/chart" uri="{C3380CC4-5D6E-409C-BE32-E72D297353CC}">
              <c16:uniqueId val="{00000001-D176-4F82-8185-21855A276210}"/>
            </c:ext>
          </c:extLst>
        </c:ser>
        <c:ser>
          <c:idx val="2"/>
          <c:order val="2"/>
          <c:tx>
            <c:strRef>
              <c:f>rgdpmp!$E$4</c:f>
              <c:strCache>
                <c:ptCount val="1"/>
                <c:pt idx="0">
                  <c:v>NDCco2price</c:v>
                </c:pt>
              </c:strCache>
            </c:strRef>
          </c:tx>
          <c:spPr>
            <a:solidFill>
              <a:schemeClr val="accent3"/>
            </a:solidFill>
            <a:ln>
              <a:noFill/>
            </a:ln>
            <a:effectLst/>
          </c:spPr>
          <c:invertIfNegative val="0"/>
          <c:cat>
            <c:numRef>
              <c:f>rgdpmp!$A$8:$A$11</c:f>
              <c:numCache>
                <c:formatCode>General</c:formatCode>
                <c:ptCount val="4"/>
                <c:pt idx="0">
                  <c:v>2030</c:v>
                </c:pt>
                <c:pt idx="1">
                  <c:v>2040</c:v>
                </c:pt>
                <c:pt idx="2">
                  <c:v>2050</c:v>
                </c:pt>
                <c:pt idx="3">
                  <c:v>2060</c:v>
                </c:pt>
              </c:numCache>
            </c:numRef>
          </c:cat>
          <c:val>
            <c:numRef>
              <c:f>rgdpmp!$E$8:$E$11</c:f>
              <c:numCache>
                <c:formatCode>0.00%</c:formatCode>
                <c:ptCount val="4"/>
                <c:pt idx="0">
                  <c:v>-1.2700328849853399E-3</c:v>
                </c:pt>
                <c:pt idx="1">
                  <c:v>-3.3793940231994705E-3</c:v>
                </c:pt>
                <c:pt idx="2">
                  <c:v>-2.8961006717446378E-3</c:v>
                </c:pt>
                <c:pt idx="3">
                  <c:v>-3.7426826455806291E-3</c:v>
                </c:pt>
              </c:numCache>
            </c:numRef>
          </c:val>
          <c:extLst>
            <c:ext xmlns:c16="http://schemas.microsoft.com/office/drawing/2014/chart" uri="{C3380CC4-5D6E-409C-BE32-E72D297353CC}">
              <c16:uniqueId val="{00000002-D176-4F82-8185-21855A276210}"/>
            </c:ext>
          </c:extLst>
        </c:ser>
        <c:ser>
          <c:idx val="3"/>
          <c:order val="3"/>
          <c:tx>
            <c:strRef>
              <c:f>rgdpmp!$F$4</c:f>
              <c:strCache>
                <c:ptCount val="1"/>
                <c:pt idx="0">
                  <c:v>ndcREsbs</c:v>
                </c:pt>
              </c:strCache>
            </c:strRef>
          </c:tx>
          <c:spPr>
            <a:solidFill>
              <a:schemeClr val="accent4"/>
            </a:solidFill>
            <a:ln>
              <a:noFill/>
            </a:ln>
            <a:effectLst/>
          </c:spPr>
          <c:invertIfNegative val="0"/>
          <c:cat>
            <c:numRef>
              <c:f>rgdpmp!$A$8:$A$11</c:f>
              <c:numCache>
                <c:formatCode>General</c:formatCode>
                <c:ptCount val="4"/>
                <c:pt idx="0">
                  <c:v>2030</c:v>
                </c:pt>
                <c:pt idx="1">
                  <c:v>2040</c:v>
                </c:pt>
                <c:pt idx="2">
                  <c:v>2050</c:v>
                </c:pt>
                <c:pt idx="3">
                  <c:v>2060</c:v>
                </c:pt>
              </c:numCache>
            </c:numRef>
          </c:cat>
          <c:val>
            <c:numRef>
              <c:f>rgdpmp!$F$8:$F$11</c:f>
              <c:numCache>
                <c:formatCode>0.00%</c:formatCode>
                <c:ptCount val="4"/>
                <c:pt idx="0">
                  <c:v>-5.625709258029978E-3</c:v>
                </c:pt>
                <c:pt idx="1">
                  <c:v>-2.1548579667140241E-2</c:v>
                </c:pt>
                <c:pt idx="2">
                  <c:v>-3.0066533570801929E-2</c:v>
                </c:pt>
                <c:pt idx="3">
                  <c:v>-3.608805067967992E-2</c:v>
                </c:pt>
              </c:numCache>
            </c:numRef>
          </c:val>
          <c:extLst>
            <c:ext xmlns:c16="http://schemas.microsoft.com/office/drawing/2014/chart" uri="{C3380CC4-5D6E-409C-BE32-E72D297353CC}">
              <c16:uniqueId val="{00000003-D176-4F82-8185-21855A276210}"/>
            </c:ext>
          </c:extLst>
        </c:ser>
        <c:dLbls>
          <c:showLegendKey val="0"/>
          <c:showVal val="0"/>
          <c:showCatName val="0"/>
          <c:showSerName val="0"/>
          <c:showPercent val="0"/>
          <c:showBubbleSize val="0"/>
        </c:dLbls>
        <c:gapWidth val="219"/>
        <c:overlap val="-27"/>
        <c:axId val="1110194031"/>
        <c:axId val="1110175727"/>
      </c:barChart>
      <c:catAx>
        <c:axId val="1110194031"/>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75727"/>
        <c:crosses val="autoZero"/>
        <c:auto val="1"/>
        <c:lblAlgn val="ctr"/>
        <c:lblOffset val="100"/>
        <c:noMultiLvlLbl val="0"/>
      </c:catAx>
      <c:valAx>
        <c:axId val="1110175727"/>
        <c:scaling>
          <c:orientation val="minMax"/>
          <c:max val="4.0000000000000008E-2"/>
          <c:min val="-4.0000000000000008E-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94031"/>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(c)</a:t>
            </a:r>
            <a:r>
              <a:rPr lang="en-US" sz="1400" baseline="0" dirty="0"/>
              <a:t> </a:t>
            </a:r>
            <a:r>
              <a:rPr lang="en-US" sz="1400" dirty="0"/>
              <a:t>Change in </a:t>
            </a:r>
            <a:r>
              <a:rPr lang="en-US" sz="1400" b="1" dirty="0"/>
              <a:t>investments</a:t>
            </a:r>
            <a:r>
              <a:rPr lang="en-US" sz="1400" dirty="0"/>
              <a:t> (</a:t>
            </a:r>
            <a:r>
              <a:rPr lang="en-US" sz="1400" dirty="0" err="1"/>
              <a:t>w.r.t.</a:t>
            </a:r>
            <a:r>
              <a:rPr lang="en-US" sz="1400" dirty="0"/>
              <a:t> NDClessAZE)</a:t>
            </a:r>
          </a:p>
        </c:rich>
      </c:tx>
      <c:layout>
        <c:manualLayout>
          <c:xMode val="edge"/>
          <c:yMode val="edge"/>
          <c:x val="0.11656732738640795"/>
          <c:y val="2.855868602362204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64769725723871"/>
          <c:y val="0.18931128858298887"/>
          <c:w val="0.872366669587605"/>
          <c:h val="0.49946112895450712"/>
        </c:manualLayout>
      </c:layout>
      <c:barChart>
        <c:barDir val="col"/>
        <c:grouping val="clustered"/>
        <c:varyColors val="0"/>
        <c:ser>
          <c:idx val="0"/>
          <c:order val="0"/>
          <c:tx>
            <c:strRef>
              <c:f>INV!$C$4</c:f>
              <c:strCache>
                <c:ptCount val="1"/>
                <c:pt idx="0">
                  <c:v>ndcOPT</c:v>
                </c:pt>
              </c:strCache>
            </c:strRef>
          </c:tx>
          <c:spPr>
            <a:solidFill>
              <a:schemeClr val="accent1"/>
            </a:solidFill>
            <a:ln>
              <a:noFill/>
            </a:ln>
            <a:effectLst/>
          </c:spPr>
          <c:invertIfNegative val="0"/>
          <c:cat>
            <c:numRef>
              <c:f>INV!$A$8:$A$11</c:f>
              <c:numCache>
                <c:formatCode>General</c:formatCode>
                <c:ptCount val="4"/>
                <c:pt idx="0">
                  <c:v>2030</c:v>
                </c:pt>
                <c:pt idx="1">
                  <c:v>2040</c:v>
                </c:pt>
                <c:pt idx="2">
                  <c:v>2050</c:v>
                </c:pt>
                <c:pt idx="3">
                  <c:v>2060</c:v>
                </c:pt>
              </c:numCache>
            </c:numRef>
          </c:cat>
          <c:val>
            <c:numRef>
              <c:f>INV!$C$8:$C$11</c:f>
              <c:numCache>
                <c:formatCode>0.00%</c:formatCode>
                <c:ptCount val="4"/>
                <c:pt idx="0">
                  <c:v>1.2641806558790453E-2</c:v>
                </c:pt>
                <c:pt idx="1">
                  <c:v>3.3584737981435721E-2</c:v>
                </c:pt>
                <c:pt idx="2">
                  <c:v>4.6563452783040443E-2</c:v>
                </c:pt>
                <c:pt idx="3">
                  <c:v>5.8572878824788961E-2</c:v>
                </c:pt>
              </c:numCache>
            </c:numRef>
          </c:val>
          <c:extLst>
            <c:ext xmlns:c16="http://schemas.microsoft.com/office/drawing/2014/chart" uri="{C3380CC4-5D6E-409C-BE32-E72D297353CC}">
              <c16:uniqueId val="{00000000-48C9-4C3C-9615-286E7EECCACF}"/>
            </c:ext>
          </c:extLst>
        </c:ser>
        <c:ser>
          <c:idx val="1"/>
          <c:order val="1"/>
          <c:tx>
            <c:strRef>
              <c:f>INV!$D$4</c:f>
              <c:strCache>
                <c:ptCount val="1"/>
                <c:pt idx="0">
                  <c:v>ndcFFsbs</c:v>
                </c:pt>
              </c:strCache>
            </c:strRef>
          </c:tx>
          <c:spPr>
            <a:solidFill>
              <a:schemeClr val="accent2"/>
            </a:solidFill>
            <a:ln>
              <a:noFill/>
            </a:ln>
            <a:effectLst/>
          </c:spPr>
          <c:invertIfNegative val="0"/>
          <c:cat>
            <c:numRef>
              <c:f>INV!$A$8:$A$11</c:f>
              <c:numCache>
                <c:formatCode>General</c:formatCode>
                <c:ptCount val="4"/>
                <c:pt idx="0">
                  <c:v>2030</c:v>
                </c:pt>
                <c:pt idx="1">
                  <c:v>2040</c:v>
                </c:pt>
                <c:pt idx="2">
                  <c:v>2050</c:v>
                </c:pt>
                <c:pt idx="3">
                  <c:v>2060</c:v>
                </c:pt>
              </c:numCache>
            </c:numRef>
          </c:cat>
          <c:val>
            <c:numRef>
              <c:f>INV!$D$8:$D$11</c:f>
              <c:numCache>
                <c:formatCode>0.00%</c:formatCode>
                <c:ptCount val="4"/>
                <c:pt idx="0">
                  <c:v>1.0389324015717774E-2</c:v>
                </c:pt>
                <c:pt idx="1">
                  <c:v>2.7560515672726008E-2</c:v>
                </c:pt>
                <c:pt idx="2">
                  <c:v>3.751597127280093E-2</c:v>
                </c:pt>
                <c:pt idx="3">
                  <c:v>4.6746771186157311E-2</c:v>
                </c:pt>
              </c:numCache>
            </c:numRef>
          </c:val>
          <c:extLst>
            <c:ext xmlns:c16="http://schemas.microsoft.com/office/drawing/2014/chart" uri="{C3380CC4-5D6E-409C-BE32-E72D297353CC}">
              <c16:uniqueId val="{00000001-48C9-4C3C-9615-286E7EECCACF}"/>
            </c:ext>
          </c:extLst>
        </c:ser>
        <c:ser>
          <c:idx val="2"/>
          <c:order val="2"/>
          <c:tx>
            <c:strRef>
              <c:f>INV!$E$4</c:f>
              <c:strCache>
                <c:ptCount val="1"/>
                <c:pt idx="0">
                  <c:v>NDCco2price</c:v>
                </c:pt>
              </c:strCache>
            </c:strRef>
          </c:tx>
          <c:spPr>
            <a:solidFill>
              <a:schemeClr val="accent3"/>
            </a:solidFill>
            <a:ln>
              <a:noFill/>
            </a:ln>
            <a:effectLst/>
          </c:spPr>
          <c:invertIfNegative val="0"/>
          <c:cat>
            <c:numRef>
              <c:f>INV!$A$8:$A$11</c:f>
              <c:numCache>
                <c:formatCode>General</c:formatCode>
                <c:ptCount val="4"/>
                <c:pt idx="0">
                  <c:v>2030</c:v>
                </c:pt>
                <c:pt idx="1">
                  <c:v>2040</c:v>
                </c:pt>
                <c:pt idx="2">
                  <c:v>2050</c:v>
                </c:pt>
                <c:pt idx="3">
                  <c:v>2060</c:v>
                </c:pt>
              </c:numCache>
            </c:numRef>
          </c:cat>
          <c:val>
            <c:numRef>
              <c:f>INV!$E$8:$E$11</c:f>
              <c:numCache>
                <c:formatCode>0.00%</c:formatCode>
                <c:ptCount val="4"/>
                <c:pt idx="0">
                  <c:v>4.7828825835470445E-3</c:v>
                </c:pt>
                <c:pt idx="1">
                  <c:v>9.6159069975271967E-3</c:v>
                </c:pt>
                <c:pt idx="2">
                  <c:v>1.1687082552231217E-2</c:v>
                </c:pt>
                <c:pt idx="3">
                  <c:v>1.2568014950288208E-2</c:v>
                </c:pt>
              </c:numCache>
            </c:numRef>
          </c:val>
          <c:extLst>
            <c:ext xmlns:c16="http://schemas.microsoft.com/office/drawing/2014/chart" uri="{C3380CC4-5D6E-409C-BE32-E72D297353CC}">
              <c16:uniqueId val="{00000002-48C9-4C3C-9615-286E7EECCACF}"/>
            </c:ext>
          </c:extLst>
        </c:ser>
        <c:ser>
          <c:idx val="3"/>
          <c:order val="3"/>
          <c:tx>
            <c:strRef>
              <c:f>INV!$F$4</c:f>
              <c:strCache>
                <c:ptCount val="1"/>
                <c:pt idx="0">
                  <c:v>ndcREsbs</c:v>
                </c:pt>
              </c:strCache>
            </c:strRef>
          </c:tx>
          <c:spPr>
            <a:solidFill>
              <a:schemeClr val="accent4"/>
            </a:solidFill>
            <a:ln>
              <a:noFill/>
            </a:ln>
            <a:effectLst/>
          </c:spPr>
          <c:invertIfNegative val="0"/>
          <c:cat>
            <c:numRef>
              <c:f>INV!$A$8:$A$11</c:f>
              <c:numCache>
                <c:formatCode>General</c:formatCode>
                <c:ptCount val="4"/>
                <c:pt idx="0">
                  <c:v>2030</c:v>
                </c:pt>
                <c:pt idx="1">
                  <c:v>2040</c:v>
                </c:pt>
                <c:pt idx="2">
                  <c:v>2050</c:v>
                </c:pt>
                <c:pt idx="3">
                  <c:v>2060</c:v>
                </c:pt>
              </c:numCache>
            </c:numRef>
          </c:cat>
          <c:val>
            <c:numRef>
              <c:f>INV!$F$8:$F$11</c:f>
              <c:numCache>
                <c:formatCode>0.00%</c:formatCode>
                <c:ptCount val="4"/>
                <c:pt idx="0">
                  <c:v>-5.6112568343533896E-3</c:v>
                </c:pt>
                <c:pt idx="1">
                  <c:v>-2.501451068140333E-2</c:v>
                </c:pt>
                <c:pt idx="2">
                  <c:v>-3.6362441488227482E-2</c:v>
                </c:pt>
                <c:pt idx="3">
                  <c:v>-4.4962532409501474E-2</c:v>
                </c:pt>
              </c:numCache>
            </c:numRef>
          </c:val>
          <c:extLst>
            <c:ext xmlns:c16="http://schemas.microsoft.com/office/drawing/2014/chart" uri="{C3380CC4-5D6E-409C-BE32-E72D297353CC}">
              <c16:uniqueId val="{00000003-48C9-4C3C-9615-286E7EECCACF}"/>
            </c:ext>
          </c:extLst>
        </c:ser>
        <c:dLbls>
          <c:showLegendKey val="0"/>
          <c:showVal val="0"/>
          <c:showCatName val="0"/>
          <c:showSerName val="0"/>
          <c:showPercent val="0"/>
          <c:showBubbleSize val="0"/>
        </c:dLbls>
        <c:gapWidth val="219"/>
        <c:overlap val="-27"/>
        <c:axId val="1110194031"/>
        <c:axId val="1110175727"/>
      </c:barChart>
      <c:catAx>
        <c:axId val="1110194031"/>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75727"/>
        <c:crosses val="autoZero"/>
        <c:auto val="1"/>
        <c:lblAlgn val="ctr"/>
        <c:lblOffset val="100"/>
        <c:noMultiLvlLbl val="0"/>
      </c:catAx>
      <c:valAx>
        <c:axId val="1110175727"/>
        <c:scaling>
          <c:orientation val="minMax"/>
          <c:max val="6.0000000000000012E-2"/>
          <c:min val="-6.0000000000000012E-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94031"/>
        <c:crosses val="autoZero"/>
        <c:crossBetween val="between"/>
        <c:majorUnit val="3.0000000000000006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(d) Change in </a:t>
            </a:r>
            <a:r>
              <a:rPr lang="en-US" sz="1400" b="1" dirty="0"/>
              <a:t>HH consumption </a:t>
            </a:r>
            <a:r>
              <a:rPr lang="en-US" sz="1400" dirty="0"/>
              <a:t>(</a:t>
            </a:r>
            <a:r>
              <a:rPr lang="en-US" sz="1400" dirty="0" err="1"/>
              <a:t>w.r.t.</a:t>
            </a:r>
            <a:r>
              <a:rPr lang="en-US" sz="1400" dirty="0"/>
              <a:t> NDClessAZE)</a:t>
            </a:r>
          </a:p>
        </c:rich>
      </c:tx>
      <c:layout>
        <c:manualLayout>
          <c:xMode val="edge"/>
          <c:yMode val="edge"/>
          <c:x val="0.20050304828873372"/>
          <c:y val="2.855867514731891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064769725723871"/>
          <c:y val="0.18931128858298887"/>
          <c:w val="0.872366669587605"/>
          <c:h val="0.49946112895450712"/>
        </c:manualLayout>
      </c:layout>
      <c:barChart>
        <c:barDir val="col"/>
        <c:grouping val="clustered"/>
        <c:varyColors val="0"/>
        <c:ser>
          <c:idx val="0"/>
          <c:order val="0"/>
          <c:tx>
            <c:strRef>
              <c:f>HH_cons!$C$4</c:f>
              <c:strCache>
                <c:ptCount val="1"/>
                <c:pt idx="0">
                  <c:v>ndcOPT</c:v>
                </c:pt>
              </c:strCache>
            </c:strRef>
          </c:tx>
          <c:spPr>
            <a:solidFill>
              <a:schemeClr val="accent1"/>
            </a:solidFill>
            <a:ln>
              <a:noFill/>
            </a:ln>
            <a:effectLst/>
          </c:spPr>
          <c:invertIfNegative val="0"/>
          <c:cat>
            <c:numRef>
              <c:f>HH_cons!$A$8:$A$11</c:f>
              <c:numCache>
                <c:formatCode>General</c:formatCode>
                <c:ptCount val="4"/>
                <c:pt idx="0">
                  <c:v>2030</c:v>
                </c:pt>
                <c:pt idx="1">
                  <c:v>2040</c:v>
                </c:pt>
                <c:pt idx="2">
                  <c:v>2050</c:v>
                </c:pt>
                <c:pt idx="3">
                  <c:v>2060</c:v>
                </c:pt>
              </c:numCache>
            </c:numRef>
          </c:cat>
          <c:val>
            <c:numRef>
              <c:f>HH_cons!$C$8:$C$11</c:f>
              <c:numCache>
                <c:formatCode>0.00%</c:formatCode>
                <c:ptCount val="4"/>
                <c:pt idx="0">
                  <c:v>1.1744172728549709E-3</c:v>
                </c:pt>
                <c:pt idx="1">
                  <c:v>3.4988115219376456E-3</c:v>
                </c:pt>
                <c:pt idx="2">
                  <c:v>1.2082704674862652E-2</c:v>
                </c:pt>
                <c:pt idx="3">
                  <c:v>1.6857972792853004E-2</c:v>
                </c:pt>
              </c:numCache>
            </c:numRef>
          </c:val>
          <c:extLst>
            <c:ext xmlns:c16="http://schemas.microsoft.com/office/drawing/2014/chart" uri="{C3380CC4-5D6E-409C-BE32-E72D297353CC}">
              <c16:uniqueId val="{00000000-D788-4B61-8811-154AC6066262}"/>
            </c:ext>
          </c:extLst>
        </c:ser>
        <c:ser>
          <c:idx val="1"/>
          <c:order val="1"/>
          <c:tx>
            <c:strRef>
              <c:f>HH_cons!$D$4</c:f>
              <c:strCache>
                <c:ptCount val="1"/>
                <c:pt idx="0">
                  <c:v>ndcFFsbs</c:v>
                </c:pt>
              </c:strCache>
            </c:strRef>
          </c:tx>
          <c:spPr>
            <a:solidFill>
              <a:schemeClr val="accent2"/>
            </a:solidFill>
            <a:ln>
              <a:noFill/>
            </a:ln>
            <a:effectLst/>
          </c:spPr>
          <c:invertIfNegative val="0"/>
          <c:cat>
            <c:numRef>
              <c:f>HH_cons!$A$8:$A$11</c:f>
              <c:numCache>
                <c:formatCode>General</c:formatCode>
                <c:ptCount val="4"/>
                <c:pt idx="0">
                  <c:v>2030</c:v>
                </c:pt>
                <c:pt idx="1">
                  <c:v>2040</c:v>
                </c:pt>
                <c:pt idx="2">
                  <c:v>2050</c:v>
                </c:pt>
                <c:pt idx="3">
                  <c:v>2060</c:v>
                </c:pt>
              </c:numCache>
            </c:numRef>
          </c:cat>
          <c:val>
            <c:numRef>
              <c:f>HH_cons!$D$8:$D$11</c:f>
              <c:numCache>
                <c:formatCode>0.00%</c:formatCode>
                <c:ptCount val="4"/>
                <c:pt idx="0">
                  <c:v>-1.2723750113906702E-3</c:v>
                </c:pt>
                <c:pt idx="1">
                  <c:v>-1.0536126520354302E-3</c:v>
                </c:pt>
                <c:pt idx="2">
                  <c:v>5.1609445528516549E-3</c:v>
                </c:pt>
                <c:pt idx="3">
                  <c:v>8.0677406197461297E-3</c:v>
                </c:pt>
              </c:numCache>
            </c:numRef>
          </c:val>
          <c:extLst>
            <c:ext xmlns:c16="http://schemas.microsoft.com/office/drawing/2014/chart" uri="{C3380CC4-5D6E-409C-BE32-E72D297353CC}">
              <c16:uniqueId val="{00000001-D788-4B61-8811-154AC6066262}"/>
            </c:ext>
          </c:extLst>
        </c:ser>
        <c:ser>
          <c:idx val="2"/>
          <c:order val="2"/>
          <c:tx>
            <c:strRef>
              <c:f>HH_cons!$E$4</c:f>
              <c:strCache>
                <c:ptCount val="1"/>
                <c:pt idx="0">
                  <c:v>NDCco2price</c:v>
                </c:pt>
              </c:strCache>
            </c:strRef>
          </c:tx>
          <c:spPr>
            <a:solidFill>
              <a:schemeClr val="accent3"/>
            </a:solidFill>
            <a:ln>
              <a:noFill/>
            </a:ln>
            <a:effectLst/>
          </c:spPr>
          <c:invertIfNegative val="0"/>
          <c:cat>
            <c:numRef>
              <c:f>HH_cons!$A$8:$A$11</c:f>
              <c:numCache>
                <c:formatCode>General</c:formatCode>
                <c:ptCount val="4"/>
                <c:pt idx="0">
                  <c:v>2030</c:v>
                </c:pt>
                <c:pt idx="1">
                  <c:v>2040</c:v>
                </c:pt>
                <c:pt idx="2">
                  <c:v>2050</c:v>
                </c:pt>
                <c:pt idx="3">
                  <c:v>2060</c:v>
                </c:pt>
              </c:numCache>
            </c:numRef>
          </c:cat>
          <c:val>
            <c:numRef>
              <c:f>HH_cons!$E$8:$E$11</c:f>
              <c:numCache>
                <c:formatCode>0.00%</c:formatCode>
                <c:ptCount val="4"/>
                <c:pt idx="0">
                  <c:v>-4.0603822699119708E-3</c:v>
                </c:pt>
                <c:pt idx="1">
                  <c:v>-9.1720691965484283E-3</c:v>
                </c:pt>
                <c:pt idx="2">
                  <c:v>-8.1162921387835773E-3</c:v>
                </c:pt>
                <c:pt idx="3">
                  <c:v>-8.2617257280055978E-3</c:v>
                </c:pt>
              </c:numCache>
            </c:numRef>
          </c:val>
          <c:extLst>
            <c:ext xmlns:c16="http://schemas.microsoft.com/office/drawing/2014/chart" uri="{C3380CC4-5D6E-409C-BE32-E72D297353CC}">
              <c16:uniqueId val="{00000002-D788-4B61-8811-154AC6066262}"/>
            </c:ext>
          </c:extLst>
        </c:ser>
        <c:ser>
          <c:idx val="3"/>
          <c:order val="3"/>
          <c:tx>
            <c:strRef>
              <c:f>HH_cons!$F$4</c:f>
              <c:strCache>
                <c:ptCount val="1"/>
                <c:pt idx="0">
                  <c:v>ndcREsbs</c:v>
                </c:pt>
              </c:strCache>
            </c:strRef>
          </c:tx>
          <c:spPr>
            <a:solidFill>
              <a:schemeClr val="accent4"/>
            </a:solidFill>
            <a:ln>
              <a:noFill/>
            </a:ln>
            <a:effectLst/>
          </c:spPr>
          <c:invertIfNegative val="0"/>
          <c:cat>
            <c:numRef>
              <c:f>HH_cons!$A$8:$A$11</c:f>
              <c:numCache>
                <c:formatCode>General</c:formatCode>
                <c:ptCount val="4"/>
                <c:pt idx="0">
                  <c:v>2030</c:v>
                </c:pt>
                <c:pt idx="1">
                  <c:v>2040</c:v>
                </c:pt>
                <c:pt idx="2">
                  <c:v>2050</c:v>
                </c:pt>
                <c:pt idx="3">
                  <c:v>2060</c:v>
                </c:pt>
              </c:numCache>
            </c:numRef>
          </c:cat>
          <c:val>
            <c:numRef>
              <c:f>HH_cons!$F$8:$F$11</c:f>
              <c:numCache>
                <c:formatCode>0.00%</c:formatCode>
                <c:ptCount val="4"/>
                <c:pt idx="0">
                  <c:v>-6.997643399064956E-3</c:v>
                </c:pt>
                <c:pt idx="1">
                  <c:v>-2.5182744375762171E-2</c:v>
                </c:pt>
                <c:pt idx="2">
                  <c:v>-3.3963213191536709E-2</c:v>
                </c:pt>
                <c:pt idx="3">
                  <c:v>-3.9392971756729261E-2</c:v>
                </c:pt>
              </c:numCache>
            </c:numRef>
          </c:val>
          <c:extLst>
            <c:ext xmlns:c16="http://schemas.microsoft.com/office/drawing/2014/chart" uri="{C3380CC4-5D6E-409C-BE32-E72D297353CC}">
              <c16:uniqueId val="{00000003-D788-4B61-8811-154AC6066262}"/>
            </c:ext>
          </c:extLst>
        </c:ser>
        <c:dLbls>
          <c:showLegendKey val="0"/>
          <c:showVal val="0"/>
          <c:showCatName val="0"/>
          <c:showSerName val="0"/>
          <c:showPercent val="0"/>
          <c:showBubbleSize val="0"/>
        </c:dLbls>
        <c:gapWidth val="219"/>
        <c:overlap val="-27"/>
        <c:axId val="1110194031"/>
        <c:axId val="1110175727"/>
      </c:barChart>
      <c:catAx>
        <c:axId val="1110194031"/>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75727"/>
        <c:crosses val="autoZero"/>
        <c:auto val="1"/>
        <c:lblAlgn val="ctr"/>
        <c:lblOffset val="100"/>
        <c:noMultiLvlLbl val="0"/>
      </c:catAx>
      <c:valAx>
        <c:axId val="1110175727"/>
        <c:scaling>
          <c:orientation val="minMax"/>
          <c:max val="2.0000000000000004E-2"/>
          <c:min val="-4.0000000000000008E-2"/>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10194031"/>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a:solidFill>
                  <a:schemeClr val="tx1"/>
                </a:solidFill>
              </a:rPr>
              <a:t>Change in the output structure due to subsidy reform and carbon pricing, percentage points</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xp_sbsNDC!$AI$44</c:f>
              <c:strCache>
                <c:ptCount val="1"/>
                <c:pt idx="0">
                  <c:v>Food and agriculture</c:v>
                </c:pt>
              </c:strCache>
            </c:strRef>
          </c:tx>
          <c:spPr>
            <a:solidFill>
              <a:schemeClr val="accent1"/>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xp_sbsNDC!$AK$44:$AR$44</c:f>
              <c:numCache>
                <c:formatCode>0.0</c:formatCode>
                <c:ptCount val="8"/>
                <c:pt idx="0">
                  <c:v>6.7049557919196534E-2</c:v>
                </c:pt>
                <c:pt idx="1">
                  <c:v>0.16368693658745936</c:v>
                </c:pt>
                <c:pt idx="2">
                  <c:v>0.24289789711026133</c:v>
                </c:pt>
                <c:pt idx="3">
                  <c:v>0.1605659933502368</c:v>
                </c:pt>
                <c:pt idx="4">
                  <c:v>7.701401323389756E-2</c:v>
                </c:pt>
                <c:pt idx="5">
                  <c:v>7.6233025191607684E-3</c:v>
                </c:pt>
                <c:pt idx="6">
                  <c:v>-4.9152161596785482E-2</c:v>
                </c:pt>
                <c:pt idx="7">
                  <c:v>-0.11527673511027847</c:v>
                </c:pt>
              </c:numCache>
            </c:numRef>
          </c:val>
          <c:extLst>
            <c:ext xmlns:c16="http://schemas.microsoft.com/office/drawing/2014/chart" uri="{C3380CC4-5D6E-409C-BE32-E72D297353CC}">
              <c16:uniqueId val="{00000000-773E-4AEB-B573-876164DB0150}"/>
            </c:ext>
          </c:extLst>
        </c:ser>
        <c:ser>
          <c:idx val="1"/>
          <c:order val="1"/>
          <c:tx>
            <c:strRef>
              <c:f>xp_sbsNDC!$AI$45</c:f>
              <c:strCache>
                <c:ptCount val="1"/>
                <c:pt idx="0">
                  <c:v>Fossil fuels</c:v>
                </c:pt>
              </c:strCache>
            </c:strRef>
          </c:tx>
          <c:spPr>
            <a:solidFill>
              <a:schemeClr val="accent2"/>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xp_sbsNDC!$AK$45:$AR$45</c:f>
              <c:numCache>
                <c:formatCode>0.0</c:formatCode>
                <c:ptCount val="8"/>
                <c:pt idx="0">
                  <c:v>7.0411190635166765E-3</c:v>
                </c:pt>
                <c:pt idx="1">
                  <c:v>4.1014007011194731E-2</c:v>
                </c:pt>
                <c:pt idx="2">
                  <c:v>0.10739264190671727</c:v>
                </c:pt>
                <c:pt idx="3">
                  <c:v>8.6303200544055048E-2</c:v>
                </c:pt>
                <c:pt idx="4">
                  <c:v>5.1733295714495586E-2</c:v>
                </c:pt>
                <c:pt idx="5">
                  <c:v>2.715470180940649E-2</c:v>
                </c:pt>
                <c:pt idx="6">
                  <c:v>8.0863227451155595E-3</c:v>
                </c:pt>
                <c:pt idx="7">
                  <c:v>0.18527705156167751</c:v>
                </c:pt>
              </c:numCache>
            </c:numRef>
          </c:val>
          <c:extLst>
            <c:ext xmlns:c16="http://schemas.microsoft.com/office/drawing/2014/chart" uri="{C3380CC4-5D6E-409C-BE32-E72D297353CC}">
              <c16:uniqueId val="{00000001-773E-4AEB-B573-876164DB0150}"/>
            </c:ext>
          </c:extLst>
        </c:ser>
        <c:ser>
          <c:idx val="2"/>
          <c:order val="2"/>
          <c:tx>
            <c:strRef>
              <c:f>xp_sbsNDC!$AI$46</c:f>
              <c:strCache>
                <c:ptCount val="1"/>
                <c:pt idx="0">
                  <c:v>Energy-intensive manufacturing</c:v>
                </c:pt>
              </c:strCache>
            </c:strRef>
          </c:tx>
          <c:spPr>
            <a:solidFill>
              <a:schemeClr val="accent3"/>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xp_sbsNDC!$AK$46:$AR$46</c:f>
              <c:numCache>
                <c:formatCode>0.0</c:formatCode>
                <c:ptCount val="8"/>
                <c:pt idx="0">
                  <c:v>-0.10192619454434428</c:v>
                </c:pt>
                <c:pt idx="1">
                  <c:v>-0.27542380850667758</c:v>
                </c:pt>
                <c:pt idx="2">
                  <c:v>-0.55141889041768022</c:v>
                </c:pt>
                <c:pt idx="3">
                  <c:v>-0.59023474213358884</c:v>
                </c:pt>
                <c:pt idx="4">
                  <c:v>-0.60552190476443402</c:v>
                </c:pt>
                <c:pt idx="5">
                  <c:v>-0.60253496867244993</c:v>
                </c:pt>
                <c:pt idx="6">
                  <c:v>-0.60414113595564711</c:v>
                </c:pt>
                <c:pt idx="7">
                  <c:v>-0.6427029248357502</c:v>
                </c:pt>
              </c:numCache>
            </c:numRef>
          </c:val>
          <c:extLst>
            <c:ext xmlns:c16="http://schemas.microsoft.com/office/drawing/2014/chart" uri="{C3380CC4-5D6E-409C-BE32-E72D297353CC}">
              <c16:uniqueId val="{00000002-773E-4AEB-B573-876164DB0150}"/>
            </c:ext>
          </c:extLst>
        </c:ser>
        <c:ser>
          <c:idx val="3"/>
          <c:order val="3"/>
          <c:tx>
            <c:strRef>
              <c:f>xp_sbsNDC!$AI$47</c:f>
              <c:strCache>
                <c:ptCount val="1"/>
                <c:pt idx="0">
                  <c:v>Light manufacturing</c:v>
                </c:pt>
              </c:strCache>
            </c:strRef>
          </c:tx>
          <c:spPr>
            <a:solidFill>
              <a:schemeClr val="accent4"/>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xp_sbsNDC!$AK$47:$AR$47</c:f>
              <c:numCache>
                <c:formatCode>0.0</c:formatCode>
                <c:ptCount val="8"/>
                <c:pt idx="0">
                  <c:v>-6.0176388130322479E-3</c:v>
                </c:pt>
                <c:pt idx="1">
                  <c:v>-2.6043108560882405E-2</c:v>
                </c:pt>
                <c:pt idx="2">
                  <c:v>-0.14546695792862774</c:v>
                </c:pt>
                <c:pt idx="3">
                  <c:v>-0.17401789661371547</c:v>
                </c:pt>
                <c:pt idx="4">
                  <c:v>-0.1539901478035885</c:v>
                </c:pt>
                <c:pt idx="5">
                  <c:v>-0.12905021904437361</c:v>
                </c:pt>
                <c:pt idx="6">
                  <c:v>-0.11993101132148493</c:v>
                </c:pt>
                <c:pt idx="7">
                  <c:v>-0.15742832460427619</c:v>
                </c:pt>
              </c:numCache>
            </c:numRef>
          </c:val>
          <c:extLst>
            <c:ext xmlns:c16="http://schemas.microsoft.com/office/drawing/2014/chart" uri="{C3380CC4-5D6E-409C-BE32-E72D297353CC}">
              <c16:uniqueId val="{00000003-773E-4AEB-B573-876164DB0150}"/>
            </c:ext>
          </c:extLst>
        </c:ser>
        <c:ser>
          <c:idx val="4"/>
          <c:order val="4"/>
          <c:tx>
            <c:strRef>
              <c:f>xp_sbsNDC!$AI$48</c:f>
              <c:strCache>
                <c:ptCount val="1"/>
                <c:pt idx="0">
                  <c:v>Carbon-free electricity</c:v>
                </c:pt>
              </c:strCache>
            </c:strRef>
          </c:tx>
          <c:spPr>
            <a:solidFill>
              <a:schemeClr val="accent5"/>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xp_sbsNDC!$AK$48:$AR$48</c:f>
              <c:numCache>
                <c:formatCode>0.0</c:formatCode>
                <c:ptCount val="8"/>
                <c:pt idx="0">
                  <c:v>9.9246929103958791E-3</c:v>
                </c:pt>
                <c:pt idx="1">
                  <c:v>4.0403637657737995E-2</c:v>
                </c:pt>
                <c:pt idx="2">
                  <c:v>0.35813649703181988</c:v>
                </c:pt>
                <c:pt idx="3">
                  <c:v>0.58353376891517628</c:v>
                </c:pt>
                <c:pt idx="4">
                  <c:v>0.74790385193476006</c:v>
                </c:pt>
                <c:pt idx="5">
                  <c:v>0.81409110326275935</c:v>
                </c:pt>
                <c:pt idx="6">
                  <c:v>0.87339657435344509</c:v>
                </c:pt>
                <c:pt idx="7">
                  <c:v>0.85807581256533516</c:v>
                </c:pt>
              </c:numCache>
            </c:numRef>
          </c:val>
          <c:extLst>
            <c:ext xmlns:c16="http://schemas.microsoft.com/office/drawing/2014/chart" uri="{C3380CC4-5D6E-409C-BE32-E72D297353CC}">
              <c16:uniqueId val="{00000004-773E-4AEB-B573-876164DB0150}"/>
            </c:ext>
          </c:extLst>
        </c:ser>
        <c:ser>
          <c:idx val="5"/>
          <c:order val="5"/>
          <c:tx>
            <c:strRef>
              <c:f>xp_sbsNDC!$AI$49</c:f>
              <c:strCache>
                <c:ptCount val="1"/>
                <c:pt idx="0">
                  <c:v>Fossil-based electricity</c:v>
                </c:pt>
              </c:strCache>
            </c:strRef>
          </c:tx>
          <c:spPr>
            <a:solidFill>
              <a:schemeClr val="accent6"/>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xp_sbsNDC!$AK$49:$AR$49</c:f>
              <c:numCache>
                <c:formatCode>0.0</c:formatCode>
                <c:ptCount val="8"/>
                <c:pt idx="0">
                  <c:v>-8.5312990573344599E-2</c:v>
                </c:pt>
                <c:pt idx="1">
                  <c:v>-0.24357709194029342</c:v>
                </c:pt>
                <c:pt idx="2">
                  <c:v>-0.57373274933722085</c:v>
                </c:pt>
                <c:pt idx="3">
                  <c:v>-0.68945436432830465</c:v>
                </c:pt>
                <c:pt idx="4">
                  <c:v>-0.75939965919013097</c:v>
                </c:pt>
                <c:pt idx="5">
                  <c:v>-0.77122426780418873</c:v>
                </c:pt>
                <c:pt idx="6">
                  <c:v>-0.77417212009104919</c:v>
                </c:pt>
                <c:pt idx="7">
                  <c:v>-0.72716455730476648</c:v>
                </c:pt>
              </c:numCache>
            </c:numRef>
          </c:val>
          <c:extLst>
            <c:ext xmlns:c16="http://schemas.microsoft.com/office/drawing/2014/chart" uri="{C3380CC4-5D6E-409C-BE32-E72D297353CC}">
              <c16:uniqueId val="{00000005-773E-4AEB-B573-876164DB0150}"/>
            </c:ext>
          </c:extLst>
        </c:ser>
        <c:ser>
          <c:idx val="6"/>
          <c:order val="6"/>
          <c:tx>
            <c:strRef>
              <c:f>xp_sbsNDC!$AI$50</c:f>
              <c:strCache>
                <c:ptCount val="1"/>
                <c:pt idx="0">
                  <c:v>Transport</c:v>
                </c:pt>
              </c:strCache>
            </c:strRef>
          </c:tx>
          <c:spPr>
            <a:solidFill>
              <a:schemeClr val="accent1">
                <a:lumMod val="60000"/>
              </a:schemeClr>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xp_sbsNDC!$AK$50:$AR$50</c:f>
              <c:numCache>
                <c:formatCode>0.0</c:formatCode>
                <c:ptCount val="8"/>
                <c:pt idx="0">
                  <c:v>-2.2006868276802649E-3</c:v>
                </c:pt>
                <c:pt idx="1">
                  <c:v>7.4243631161263757E-4</c:v>
                </c:pt>
                <c:pt idx="2">
                  <c:v>-1.088234971232116E-2</c:v>
                </c:pt>
                <c:pt idx="3">
                  <c:v>-4.7898483883521137E-3</c:v>
                </c:pt>
                <c:pt idx="4">
                  <c:v>1.4534274751454301E-3</c:v>
                </c:pt>
                <c:pt idx="5">
                  <c:v>9.3230188592016705E-3</c:v>
                </c:pt>
                <c:pt idx="6">
                  <c:v>1.2255623302726004E-2</c:v>
                </c:pt>
                <c:pt idx="7">
                  <c:v>-1.649249926429508E-2</c:v>
                </c:pt>
              </c:numCache>
            </c:numRef>
          </c:val>
          <c:extLst>
            <c:ext xmlns:c16="http://schemas.microsoft.com/office/drawing/2014/chart" uri="{C3380CC4-5D6E-409C-BE32-E72D297353CC}">
              <c16:uniqueId val="{00000006-773E-4AEB-B573-876164DB0150}"/>
            </c:ext>
          </c:extLst>
        </c:ser>
        <c:ser>
          <c:idx val="7"/>
          <c:order val="7"/>
          <c:tx>
            <c:strRef>
              <c:f>xp_sbsNDC!$AI$51</c:f>
              <c:strCache>
                <c:ptCount val="1"/>
                <c:pt idx="0">
                  <c:v>Other services</c:v>
                </c:pt>
              </c:strCache>
            </c:strRef>
          </c:tx>
          <c:spPr>
            <a:solidFill>
              <a:schemeClr val="accent2">
                <a:lumMod val="60000"/>
              </a:schemeClr>
            </a:solidFill>
            <a:ln>
              <a:noFill/>
            </a:ln>
            <a:effectLst/>
          </c:spPr>
          <c:invertIfNegative val="0"/>
          <c:cat>
            <c:numRef>
              <c:f>xp_sbsNDC!$AK$43:$AR$43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xp_sbsNDC!$AK$51:$AR$51</c:f>
              <c:numCache>
                <c:formatCode>0.0</c:formatCode>
                <c:ptCount val="8"/>
                <c:pt idx="0">
                  <c:v>0.11144214086526993</c:v>
                </c:pt>
                <c:pt idx="1">
                  <c:v>0.29919699143986511</c:v>
                </c:pt>
                <c:pt idx="2">
                  <c:v>0.5730739113470773</c:v>
                </c:pt>
                <c:pt idx="3">
                  <c:v>0.62809388865449067</c:v>
                </c:pt>
                <c:pt idx="4">
                  <c:v>0.64080712339985579</c:v>
                </c:pt>
                <c:pt idx="5">
                  <c:v>0.64461732907049041</c:v>
                </c:pt>
                <c:pt idx="6">
                  <c:v>0.65365790856365402</c:v>
                </c:pt>
                <c:pt idx="7">
                  <c:v>0.61571217699235015</c:v>
                </c:pt>
              </c:numCache>
            </c:numRef>
          </c:val>
          <c:extLst>
            <c:ext xmlns:c16="http://schemas.microsoft.com/office/drawing/2014/chart" uri="{C3380CC4-5D6E-409C-BE32-E72D297353CC}">
              <c16:uniqueId val="{00000007-773E-4AEB-B573-876164DB0150}"/>
            </c:ext>
          </c:extLst>
        </c:ser>
        <c:dLbls>
          <c:showLegendKey val="0"/>
          <c:showVal val="0"/>
          <c:showCatName val="0"/>
          <c:showSerName val="0"/>
          <c:showPercent val="0"/>
          <c:showBubbleSize val="0"/>
        </c:dLbls>
        <c:gapWidth val="219"/>
        <c:overlap val="100"/>
        <c:axId val="1584681184"/>
        <c:axId val="1584678688"/>
      </c:barChart>
      <c:catAx>
        <c:axId val="15846811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4678688"/>
        <c:crosses val="autoZero"/>
        <c:auto val="1"/>
        <c:lblAlgn val="ctr"/>
        <c:lblOffset val="100"/>
        <c:noMultiLvlLbl val="0"/>
      </c:catAx>
      <c:valAx>
        <c:axId val="158467868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584681184"/>
        <c:crosses val="autoZero"/>
        <c:crossBetween val="between"/>
      </c:valAx>
      <c:spPr>
        <a:noFill/>
        <a:ln>
          <a:noFill/>
        </a:ln>
        <a:effectLst/>
      </c:spPr>
    </c:plotArea>
    <c:legend>
      <c:legendPos val="r"/>
      <c:layout>
        <c:manualLayout>
          <c:xMode val="edge"/>
          <c:yMode val="edge"/>
          <c:x val="0.68515546838710373"/>
          <c:y val="0.14360717719241156"/>
          <c:w val="0.30330046695560825"/>
          <c:h val="0.7917031874903294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sz="1200" dirty="0">
                <a:solidFill>
                  <a:schemeClr val="tx1"/>
                </a:solidFill>
              </a:rPr>
              <a:t>Change in macro indicators </a:t>
            </a:r>
            <a:r>
              <a:rPr lang="en-US" sz="1200" b="0" i="0" u="none" strike="noStrike" baseline="0" dirty="0">
                <a:solidFill>
                  <a:schemeClr val="tx1"/>
                </a:solidFill>
                <a:effectLst/>
              </a:rPr>
              <a:t>due to subsidy reform and carbon pricing</a:t>
            </a:r>
            <a:r>
              <a:rPr lang="en-US" sz="1200" dirty="0">
                <a:solidFill>
                  <a:schemeClr val="tx1"/>
                </a:solidFill>
              </a:rPr>
              <a:t>, </a:t>
            </a:r>
            <a:r>
              <a:rPr lang="en-US" sz="1200" dirty="0" err="1">
                <a:solidFill>
                  <a:schemeClr val="tx1"/>
                </a:solidFill>
              </a:rPr>
              <a:t>w.r.t.</a:t>
            </a:r>
            <a:r>
              <a:rPr lang="en-US" sz="1200" dirty="0">
                <a:solidFill>
                  <a:schemeClr val="tx1"/>
                </a:solidFill>
              </a:rPr>
              <a:t> NDClessAZE </a:t>
            </a:r>
          </a:p>
        </c:rich>
      </c:tx>
      <c:layout>
        <c:manualLayout>
          <c:xMode val="edge"/>
          <c:yMode val="edge"/>
          <c:x val="0.14071558539845097"/>
          <c:y val="1.9124696677066306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2788347761069255"/>
          <c:y val="0.1993084308170088"/>
          <c:w val="0.85452586537288189"/>
          <c:h val="0.38772302584238466"/>
        </c:manualLayout>
      </c:layout>
      <c:barChart>
        <c:barDir val="col"/>
        <c:grouping val="clustered"/>
        <c:varyColors val="0"/>
        <c:ser>
          <c:idx val="0"/>
          <c:order val="0"/>
          <c:tx>
            <c:strRef>
              <c:f>rgdpmp!$AF$15</c:f>
              <c:strCache>
                <c:ptCount val="1"/>
                <c:pt idx="0">
                  <c:v>GDP, %</c:v>
                </c:pt>
              </c:strCache>
            </c:strRef>
          </c:tx>
          <c:spPr>
            <a:solidFill>
              <a:schemeClr val="accent1"/>
            </a:solidFill>
            <a:ln>
              <a:noFill/>
            </a:ln>
            <a:effectLst/>
          </c:spPr>
          <c:invertIfNegative val="0"/>
          <c:cat>
            <c:numRef>
              <c:f>rgdpmp!$P$17:$P$20</c:f>
              <c:numCache>
                <c:formatCode>General</c:formatCode>
                <c:ptCount val="4"/>
                <c:pt idx="0">
                  <c:v>2030</c:v>
                </c:pt>
                <c:pt idx="1">
                  <c:v>2040</c:v>
                </c:pt>
                <c:pt idx="2">
                  <c:v>2050</c:v>
                </c:pt>
                <c:pt idx="3">
                  <c:v>2060</c:v>
                </c:pt>
              </c:numCache>
            </c:numRef>
          </c:cat>
          <c:val>
            <c:numRef>
              <c:f>rgdpmp!$AF$17:$AF$20</c:f>
              <c:numCache>
                <c:formatCode>0.00</c:formatCode>
                <c:ptCount val="4"/>
                <c:pt idx="0">
                  <c:v>0.38754387183360578</c:v>
                </c:pt>
                <c:pt idx="1">
                  <c:v>1.0731224933099501</c:v>
                </c:pt>
                <c:pt idx="2">
                  <c:v>1.8710442881270248</c:v>
                </c:pt>
                <c:pt idx="3">
                  <c:v>2.1746616545343254</c:v>
                </c:pt>
              </c:numCache>
            </c:numRef>
          </c:val>
          <c:extLst>
            <c:ext xmlns:c16="http://schemas.microsoft.com/office/drawing/2014/chart" uri="{C3380CC4-5D6E-409C-BE32-E72D297353CC}">
              <c16:uniqueId val="{00000000-D72A-475D-B248-F97D6E6C108A}"/>
            </c:ext>
          </c:extLst>
        </c:ser>
        <c:ser>
          <c:idx val="1"/>
          <c:order val="1"/>
          <c:tx>
            <c:strRef>
              <c:f>rgdpmp!$AG$15</c:f>
              <c:strCache>
                <c:ptCount val="1"/>
                <c:pt idx="0">
                  <c:v>Welfare, %</c:v>
                </c:pt>
              </c:strCache>
            </c:strRef>
          </c:tx>
          <c:spPr>
            <a:solidFill>
              <a:schemeClr val="accent2"/>
            </a:solidFill>
            <a:ln>
              <a:noFill/>
            </a:ln>
            <a:effectLst/>
          </c:spPr>
          <c:invertIfNegative val="0"/>
          <c:cat>
            <c:numRef>
              <c:f>rgdpmp!$P$17:$P$20</c:f>
              <c:numCache>
                <c:formatCode>General</c:formatCode>
                <c:ptCount val="4"/>
                <c:pt idx="0">
                  <c:v>2030</c:v>
                </c:pt>
                <c:pt idx="1">
                  <c:v>2040</c:v>
                </c:pt>
                <c:pt idx="2">
                  <c:v>2050</c:v>
                </c:pt>
                <c:pt idx="3">
                  <c:v>2060</c:v>
                </c:pt>
              </c:numCache>
            </c:numRef>
          </c:cat>
          <c:val>
            <c:numRef>
              <c:f>rgdpmp!$AG$17:$AG$20</c:f>
              <c:numCache>
                <c:formatCode>0.00</c:formatCode>
                <c:ptCount val="4"/>
                <c:pt idx="0">
                  <c:v>6.3508004640474264E-2</c:v>
                </c:pt>
                <c:pt idx="1">
                  <c:v>-0.10345745156627208</c:v>
                </c:pt>
                <c:pt idx="2">
                  <c:v>0.85902248275973414</c:v>
                </c:pt>
                <c:pt idx="3">
                  <c:v>1.5303132441341738</c:v>
                </c:pt>
              </c:numCache>
            </c:numRef>
          </c:val>
          <c:extLst>
            <c:ext xmlns:c16="http://schemas.microsoft.com/office/drawing/2014/chart" uri="{C3380CC4-5D6E-409C-BE32-E72D297353CC}">
              <c16:uniqueId val="{00000001-D72A-475D-B248-F97D6E6C108A}"/>
            </c:ext>
          </c:extLst>
        </c:ser>
        <c:ser>
          <c:idx val="2"/>
          <c:order val="2"/>
          <c:tx>
            <c:strRef>
              <c:f>rgdpmp!$AH$15</c:f>
              <c:strCache>
                <c:ptCount val="1"/>
                <c:pt idx="0">
                  <c:v>Investments, %</c:v>
                </c:pt>
              </c:strCache>
            </c:strRef>
          </c:tx>
          <c:spPr>
            <a:solidFill>
              <a:schemeClr val="accent3"/>
            </a:solidFill>
            <a:ln>
              <a:noFill/>
            </a:ln>
            <a:effectLst/>
          </c:spPr>
          <c:invertIfNegative val="0"/>
          <c:cat>
            <c:numRef>
              <c:f>rgdpmp!$P$17:$P$20</c:f>
              <c:numCache>
                <c:formatCode>General</c:formatCode>
                <c:ptCount val="4"/>
                <c:pt idx="0">
                  <c:v>2030</c:v>
                </c:pt>
                <c:pt idx="1">
                  <c:v>2040</c:v>
                </c:pt>
                <c:pt idx="2">
                  <c:v>2050</c:v>
                </c:pt>
                <c:pt idx="3">
                  <c:v>2060</c:v>
                </c:pt>
              </c:numCache>
            </c:numRef>
          </c:cat>
          <c:val>
            <c:numRef>
              <c:f>rgdpmp!$AH$17:$AH$20</c:f>
              <c:numCache>
                <c:formatCode>0.00</c:formatCode>
                <c:ptCount val="4"/>
                <c:pt idx="0">
                  <c:v>1.2641806558790454</c:v>
                </c:pt>
                <c:pt idx="1">
                  <c:v>3.3584737981435722</c:v>
                </c:pt>
                <c:pt idx="2">
                  <c:v>4.6563452783040447</c:v>
                </c:pt>
                <c:pt idx="3">
                  <c:v>5.8572878824788965</c:v>
                </c:pt>
              </c:numCache>
            </c:numRef>
          </c:val>
          <c:extLst>
            <c:ext xmlns:c16="http://schemas.microsoft.com/office/drawing/2014/chart" uri="{C3380CC4-5D6E-409C-BE32-E72D297353CC}">
              <c16:uniqueId val="{00000002-D72A-475D-B248-F97D6E6C108A}"/>
            </c:ext>
          </c:extLst>
        </c:ser>
        <c:ser>
          <c:idx val="3"/>
          <c:order val="3"/>
          <c:tx>
            <c:strRef>
              <c:f>rgdpmp!$AI$15</c:f>
              <c:strCache>
                <c:ptCount val="1"/>
                <c:pt idx="0">
                  <c:v>Household consumption, %</c:v>
                </c:pt>
              </c:strCache>
            </c:strRef>
          </c:tx>
          <c:spPr>
            <a:solidFill>
              <a:schemeClr val="accent4"/>
            </a:solidFill>
            <a:ln>
              <a:noFill/>
            </a:ln>
            <a:effectLst/>
          </c:spPr>
          <c:invertIfNegative val="0"/>
          <c:cat>
            <c:numRef>
              <c:f>rgdpmp!$P$17:$P$20</c:f>
              <c:numCache>
                <c:formatCode>General</c:formatCode>
                <c:ptCount val="4"/>
                <c:pt idx="0">
                  <c:v>2030</c:v>
                </c:pt>
                <c:pt idx="1">
                  <c:v>2040</c:v>
                </c:pt>
                <c:pt idx="2">
                  <c:v>2050</c:v>
                </c:pt>
                <c:pt idx="3">
                  <c:v>2060</c:v>
                </c:pt>
              </c:numCache>
            </c:numRef>
          </c:cat>
          <c:val>
            <c:numRef>
              <c:f>rgdpmp!$AI$17:$AI$20</c:f>
              <c:numCache>
                <c:formatCode>0.00</c:formatCode>
                <c:ptCount val="4"/>
                <c:pt idx="0">
                  <c:v>0.11744172728549709</c:v>
                </c:pt>
                <c:pt idx="1">
                  <c:v>0.34988115219376453</c:v>
                </c:pt>
                <c:pt idx="2">
                  <c:v>1.2082704674862652</c:v>
                </c:pt>
                <c:pt idx="3">
                  <c:v>1.6857972792853004</c:v>
                </c:pt>
              </c:numCache>
            </c:numRef>
          </c:val>
          <c:extLst>
            <c:ext xmlns:c16="http://schemas.microsoft.com/office/drawing/2014/chart" uri="{C3380CC4-5D6E-409C-BE32-E72D297353CC}">
              <c16:uniqueId val="{00000003-D72A-475D-B248-F97D6E6C108A}"/>
            </c:ext>
          </c:extLst>
        </c:ser>
        <c:dLbls>
          <c:showLegendKey val="0"/>
          <c:showVal val="0"/>
          <c:showCatName val="0"/>
          <c:showSerName val="0"/>
          <c:showPercent val="0"/>
          <c:showBubbleSize val="0"/>
        </c:dLbls>
        <c:gapWidth val="219"/>
        <c:overlap val="-27"/>
        <c:axId val="1110194031"/>
        <c:axId val="1110175727"/>
      </c:barChart>
      <c:catAx>
        <c:axId val="1110194031"/>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solidFill>
                      <a:schemeClr val="tx1"/>
                    </a:solidFill>
                  </a:rPr>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110175727"/>
        <c:crosses val="autoZero"/>
        <c:auto val="1"/>
        <c:lblAlgn val="ctr"/>
        <c:lblOffset val="100"/>
        <c:noMultiLvlLbl val="0"/>
      </c:catAx>
      <c:valAx>
        <c:axId val="1110175727"/>
        <c:scaling>
          <c:orientation val="minMax"/>
          <c:max val="6"/>
          <c:min val="0"/>
        </c:scaling>
        <c:delete val="0"/>
        <c:axPos val="l"/>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solidFill>
                      <a:schemeClr val="tx1"/>
                    </a:solidFill>
                  </a:rPr>
                  <a:t>Percent change</a:t>
                </a:r>
              </a:p>
            </c:rich>
          </c:tx>
          <c:layout>
            <c:manualLayout>
              <c:xMode val="edge"/>
              <c:yMode val="edge"/>
              <c:x val="2.0654851805270838E-2"/>
              <c:y val="0.20410554526241834"/>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110194031"/>
        <c:crosses val="autoZero"/>
        <c:crossBetween val="between"/>
        <c:majorUnit val="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spc="0" baseline="0">
                <a:solidFill>
                  <a:schemeClr val="tx1"/>
                </a:solidFill>
                <a:latin typeface="+mn-lt"/>
                <a:ea typeface="+mn-ea"/>
                <a:cs typeface="+mn-cs"/>
              </a:defRPr>
            </a:pPr>
            <a:r>
              <a:rPr lang="en-US" sz="1100">
                <a:solidFill>
                  <a:schemeClr val="tx1"/>
                </a:solidFill>
              </a:rPr>
              <a:t>Change in emissions (% w.r.t. BaU) and carbon prices ($2014/tCO2)</a:t>
            </a:r>
          </a:p>
        </c:rich>
      </c:tx>
      <c:overlay val="0"/>
      <c:spPr>
        <a:noFill/>
        <a:ln>
          <a:noFill/>
        </a:ln>
        <a:effectLst/>
      </c:spPr>
      <c:txPr>
        <a:bodyPr rot="0" spcFirstLastPara="1" vertOverflow="ellipsis" vert="horz" wrap="square" anchor="ctr" anchorCtr="1"/>
        <a:lstStyle/>
        <a:p>
          <a:pPr>
            <a:defRPr sz="11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1"/>
          <c:order val="1"/>
          <c:tx>
            <c:strRef>
              <c:f>Emi_scn!$I$22</c:f>
              <c:strCache>
                <c:ptCount val="1"/>
                <c:pt idx="0">
                  <c:v>Carbon prices, $2014</c:v>
                </c:pt>
              </c:strCache>
            </c:strRef>
          </c:tx>
          <c:spPr>
            <a:solidFill>
              <a:schemeClr val="accent2"/>
            </a:solidFill>
            <a:ln>
              <a:noFill/>
            </a:ln>
            <a:effectLst/>
          </c:spPr>
          <c:invertIfNegative val="0"/>
          <c:dLbls>
            <c:dLbl>
              <c:idx val="4"/>
              <c:layout>
                <c:manualLayout>
                  <c:x val="-2.595909133369022E-3"/>
                  <c:y val="4.57253114722796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5CB-41E0-A00B-5688F9305C2E}"/>
                </c:ext>
              </c:extLst>
            </c:dLbl>
            <c:dLbl>
              <c:idx val="8"/>
              <c:layout>
                <c:manualLayout>
                  <c:x val="0"/>
                  <c:y val="1.21396035288329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5CB-41E0-A00B-5688F9305C2E}"/>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Emi_scn!$A$23:$A$31</c:f>
              <c:numCache>
                <c:formatCode>General</c:formatCode>
                <c:ptCount val="9"/>
                <c:pt idx="0">
                  <c:v>2021</c:v>
                </c:pt>
                <c:pt idx="1">
                  <c:v>2025</c:v>
                </c:pt>
                <c:pt idx="2">
                  <c:v>2030</c:v>
                </c:pt>
                <c:pt idx="3">
                  <c:v>2035</c:v>
                </c:pt>
                <c:pt idx="4">
                  <c:v>2040</c:v>
                </c:pt>
                <c:pt idx="5">
                  <c:v>2045</c:v>
                </c:pt>
                <c:pt idx="6">
                  <c:v>2050</c:v>
                </c:pt>
                <c:pt idx="7">
                  <c:v>2055</c:v>
                </c:pt>
                <c:pt idx="8">
                  <c:v>2060</c:v>
                </c:pt>
              </c:numCache>
            </c:numRef>
          </c:cat>
          <c:val>
            <c:numRef>
              <c:f>Emi_scn!$I$23:$I$31</c:f>
              <c:numCache>
                <c:formatCode>General</c:formatCode>
                <c:ptCount val="9"/>
                <c:pt idx="3" formatCode="0.0">
                  <c:v>26.121200000000002</c:v>
                </c:pt>
                <c:pt idx="4" formatCode="0.0">
                  <c:v>34.618900000000004</c:v>
                </c:pt>
                <c:pt idx="5" formatCode="0.0">
                  <c:v>39.9255</c:v>
                </c:pt>
                <c:pt idx="6" formatCode="0.0">
                  <c:v>41.480600000000003</c:v>
                </c:pt>
                <c:pt idx="7" formatCode="0.0">
                  <c:v>44.498699999999999</c:v>
                </c:pt>
                <c:pt idx="8" formatCode="0.0">
                  <c:v>53.630800000000001</c:v>
                </c:pt>
              </c:numCache>
            </c:numRef>
          </c:val>
          <c:extLst>
            <c:ext xmlns:c16="http://schemas.microsoft.com/office/drawing/2014/chart" uri="{C3380CC4-5D6E-409C-BE32-E72D297353CC}">
              <c16:uniqueId val="{00000002-25CB-41E0-A00B-5688F9305C2E}"/>
            </c:ext>
          </c:extLst>
        </c:ser>
        <c:dLbls>
          <c:showLegendKey val="0"/>
          <c:showVal val="0"/>
          <c:showCatName val="0"/>
          <c:showSerName val="0"/>
          <c:showPercent val="0"/>
          <c:showBubbleSize val="0"/>
        </c:dLbls>
        <c:gapWidth val="150"/>
        <c:axId val="1106465663"/>
        <c:axId val="1106472319"/>
      </c:barChart>
      <c:lineChart>
        <c:grouping val="standard"/>
        <c:varyColors val="0"/>
        <c:ser>
          <c:idx val="0"/>
          <c:order val="0"/>
          <c:tx>
            <c:strRef>
              <c:f>Emi_scn!$G$22</c:f>
              <c:strCache>
                <c:ptCount val="1"/>
                <c:pt idx="0">
                  <c:v>Change in emissions w.r.t. BaU, % (subsidy reform + carbon prices)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cat>
            <c:numRef>
              <c:f>Emi_scn!$A$23:$A$31</c:f>
              <c:numCache>
                <c:formatCode>General</c:formatCode>
                <c:ptCount val="9"/>
                <c:pt idx="0">
                  <c:v>2021</c:v>
                </c:pt>
                <c:pt idx="1">
                  <c:v>2025</c:v>
                </c:pt>
                <c:pt idx="2">
                  <c:v>2030</c:v>
                </c:pt>
                <c:pt idx="3">
                  <c:v>2035</c:v>
                </c:pt>
                <c:pt idx="4">
                  <c:v>2040</c:v>
                </c:pt>
                <c:pt idx="5">
                  <c:v>2045</c:v>
                </c:pt>
                <c:pt idx="6">
                  <c:v>2050</c:v>
                </c:pt>
                <c:pt idx="7">
                  <c:v>2055</c:v>
                </c:pt>
                <c:pt idx="8">
                  <c:v>2060</c:v>
                </c:pt>
              </c:numCache>
            </c:numRef>
          </c:cat>
          <c:val>
            <c:numRef>
              <c:f>Emi_scn!$G$23:$G$31</c:f>
              <c:numCache>
                <c:formatCode>0.0</c:formatCode>
                <c:ptCount val="9"/>
                <c:pt idx="0">
                  <c:v>0</c:v>
                </c:pt>
                <c:pt idx="1">
                  <c:v>-3.3013981573835309</c:v>
                </c:pt>
                <c:pt idx="2">
                  <c:v>-9.3067729355863236</c:v>
                </c:pt>
                <c:pt idx="3">
                  <c:v>-22.952348094835614</c:v>
                </c:pt>
                <c:pt idx="4">
                  <c:v>-27.230729797834897</c:v>
                </c:pt>
                <c:pt idx="5">
                  <c:v>-30.160277346202577</c:v>
                </c:pt>
                <c:pt idx="6">
                  <c:v>-31.578831617337173</c:v>
                </c:pt>
                <c:pt idx="7">
                  <c:v>-33.498292090168121</c:v>
                </c:pt>
                <c:pt idx="8">
                  <c:v>-34.412049698277173</c:v>
                </c:pt>
              </c:numCache>
            </c:numRef>
          </c:val>
          <c:smooth val="0"/>
          <c:extLst>
            <c:ext xmlns:c16="http://schemas.microsoft.com/office/drawing/2014/chart" uri="{C3380CC4-5D6E-409C-BE32-E72D297353CC}">
              <c16:uniqueId val="{00000003-25CB-41E0-A00B-5688F9305C2E}"/>
            </c:ext>
          </c:extLst>
        </c:ser>
        <c:dLbls>
          <c:showLegendKey val="0"/>
          <c:showVal val="0"/>
          <c:showCatName val="0"/>
          <c:showSerName val="0"/>
          <c:showPercent val="0"/>
          <c:showBubbleSize val="0"/>
        </c:dLbls>
        <c:marker val="1"/>
        <c:smooth val="0"/>
        <c:axId val="1110493551"/>
        <c:axId val="1110490223"/>
      </c:lineChart>
      <c:catAx>
        <c:axId val="1110493551"/>
        <c:scaling>
          <c:orientation val="minMax"/>
        </c:scaling>
        <c:delete val="0"/>
        <c:axPos val="b"/>
        <c:numFmt formatCode="General" sourceLinked="1"/>
        <c:majorTickMark val="none"/>
        <c:minorTickMark val="none"/>
        <c:tickLblPos val="low"/>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110490223"/>
        <c:crosses val="autoZero"/>
        <c:auto val="1"/>
        <c:lblAlgn val="ctr"/>
        <c:lblOffset val="100"/>
        <c:noMultiLvlLbl val="0"/>
      </c:catAx>
      <c:valAx>
        <c:axId val="1110490223"/>
        <c:scaling>
          <c:orientation val="minMax"/>
        </c:scaling>
        <c:delete val="0"/>
        <c:axPos val="l"/>
        <c:title>
          <c:tx>
            <c:rich>
              <a:bodyPr rot="-5400000" spcFirstLastPara="1" vertOverflow="ellipsis" vert="horz" wrap="square" anchor="ctr" anchorCtr="1"/>
              <a:lstStyle/>
              <a:p>
                <a:pPr>
                  <a:defRPr sz="1050" b="0" i="0" u="none" strike="noStrike" kern="1200" baseline="0">
                    <a:solidFill>
                      <a:schemeClr val="tx1"/>
                    </a:solidFill>
                    <a:latin typeface="+mn-lt"/>
                    <a:ea typeface="+mn-ea"/>
                    <a:cs typeface="+mn-cs"/>
                  </a:defRPr>
                </a:pPr>
                <a:r>
                  <a:rPr lang="en-US" sz="1050">
                    <a:solidFill>
                      <a:schemeClr val="tx1"/>
                    </a:solidFill>
                  </a:rPr>
                  <a:t>Change in CO2 emissions w.r.t. BaU, %</a:t>
                </a:r>
              </a:p>
            </c:rich>
          </c:tx>
          <c:overlay val="0"/>
          <c:spPr>
            <a:noFill/>
            <a:ln>
              <a:noFill/>
            </a:ln>
            <a:effectLst/>
          </c:spPr>
          <c:txPr>
            <a:bodyPr rot="-54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1110493551"/>
        <c:crosses val="autoZero"/>
        <c:crossBetween val="between"/>
        <c:majorUnit val="10"/>
      </c:valAx>
      <c:valAx>
        <c:axId val="1106472319"/>
        <c:scaling>
          <c:orientation val="minMax"/>
        </c:scaling>
        <c:delete val="0"/>
        <c:axPos val="r"/>
        <c:title>
          <c:tx>
            <c:rich>
              <a:bodyPr rot="-5400000" spcFirstLastPara="1" vertOverflow="ellipsis" vert="horz" wrap="square" anchor="ctr" anchorCtr="1"/>
              <a:lstStyle/>
              <a:p>
                <a:pPr>
                  <a:defRPr sz="1050" b="0" i="0" u="none" strike="noStrike" kern="1200" baseline="0">
                    <a:solidFill>
                      <a:schemeClr val="tx1"/>
                    </a:solidFill>
                    <a:latin typeface="+mn-lt"/>
                    <a:ea typeface="+mn-ea"/>
                    <a:cs typeface="+mn-cs"/>
                  </a:defRPr>
                </a:pPr>
                <a:r>
                  <a:rPr lang="en-US" sz="1050">
                    <a:solidFill>
                      <a:schemeClr val="tx1"/>
                    </a:solidFill>
                  </a:rPr>
                  <a:t>Carbon price, $2014</a:t>
                </a:r>
              </a:p>
            </c:rich>
          </c:tx>
          <c:layout>
            <c:manualLayout>
              <c:xMode val="edge"/>
              <c:yMode val="edge"/>
              <c:x val="0.92946295067437223"/>
              <c:y val="0.25208778757326727"/>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1106465663"/>
        <c:crosses val="max"/>
        <c:crossBetween val="between"/>
        <c:majorUnit val="20"/>
      </c:valAx>
      <c:catAx>
        <c:axId val="1106465663"/>
        <c:scaling>
          <c:orientation val="minMax"/>
        </c:scaling>
        <c:delete val="1"/>
        <c:axPos val="b"/>
        <c:numFmt formatCode="General" sourceLinked="1"/>
        <c:majorTickMark val="out"/>
        <c:minorTickMark val="none"/>
        <c:tickLblPos val="nextTo"/>
        <c:crossAx val="1106472319"/>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en-US"/>
              <a:t>Change in macro indicators under NetZeroAZEndc scenario (w.r.t. NDCopt)</a:t>
            </a:r>
          </a:p>
        </c:rich>
      </c:tx>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macro_NZ_lessAZE!$K$8</c:f>
              <c:strCache>
                <c:ptCount val="1"/>
                <c:pt idx="0">
                  <c:v>GDP, %</c:v>
                </c:pt>
              </c:strCache>
            </c:strRef>
          </c:tx>
          <c:spPr>
            <a:solidFill>
              <a:schemeClr val="accent1"/>
            </a:solidFill>
            <a:ln>
              <a:noFill/>
            </a:ln>
            <a:effectLst/>
          </c:spPr>
          <c:invertIfNegative val="0"/>
          <c:cat>
            <c:numRef>
              <c:f>macro_NZ_lessAZE!$J$9:$J$12</c:f>
              <c:numCache>
                <c:formatCode>General</c:formatCode>
                <c:ptCount val="4"/>
                <c:pt idx="0">
                  <c:v>2030</c:v>
                </c:pt>
                <c:pt idx="1">
                  <c:v>2040</c:v>
                </c:pt>
                <c:pt idx="2">
                  <c:v>2050</c:v>
                </c:pt>
                <c:pt idx="3">
                  <c:v>2060</c:v>
                </c:pt>
              </c:numCache>
            </c:numRef>
          </c:cat>
          <c:val>
            <c:numRef>
              <c:f>macro_NZ_lessAZE!$K$9:$K$12</c:f>
              <c:numCache>
                <c:formatCode>0.00%</c:formatCode>
                <c:ptCount val="4"/>
                <c:pt idx="0">
                  <c:v>-2.1592846801998101E-3</c:v>
                </c:pt>
                <c:pt idx="1">
                  <c:v>-7.0216807902435969E-3</c:v>
                </c:pt>
                <c:pt idx="2">
                  <c:v>-1.9937519491716255E-2</c:v>
                </c:pt>
                <c:pt idx="3">
                  <c:v>-3.2558206108742632E-2</c:v>
                </c:pt>
              </c:numCache>
            </c:numRef>
          </c:val>
          <c:extLst>
            <c:ext xmlns:c16="http://schemas.microsoft.com/office/drawing/2014/chart" uri="{C3380CC4-5D6E-409C-BE32-E72D297353CC}">
              <c16:uniqueId val="{00000000-7382-4A46-9D4B-B661FACA3C30}"/>
            </c:ext>
          </c:extLst>
        </c:ser>
        <c:ser>
          <c:idx val="1"/>
          <c:order val="1"/>
          <c:tx>
            <c:strRef>
              <c:f>macro_NZ_lessAZE!$L$8</c:f>
              <c:strCache>
                <c:ptCount val="1"/>
                <c:pt idx="0">
                  <c:v>Welfare, %</c:v>
                </c:pt>
              </c:strCache>
            </c:strRef>
          </c:tx>
          <c:spPr>
            <a:solidFill>
              <a:schemeClr val="accent2"/>
            </a:solidFill>
            <a:ln>
              <a:noFill/>
            </a:ln>
            <a:effectLst/>
          </c:spPr>
          <c:invertIfNegative val="0"/>
          <c:cat>
            <c:numRef>
              <c:f>macro_NZ_lessAZE!$J$9:$J$12</c:f>
              <c:numCache>
                <c:formatCode>General</c:formatCode>
                <c:ptCount val="4"/>
                <c:pt idx="0">
                  <c:v>2030</c:v>
                </c:pt>
                <c:pt idx="1">
                  <c:v>2040</c:v>
                </c:pt>
                <c:pt idx="2">
                  <c:v>2050</c:v>
                </c:pt>
                <c:pt idx="3">
                  <c:v>2060</c:v>
                </c:pt>
              </c:numCache>
            </c:numRef>
          </c:cat>
          <c:val>
            <c:numRef>
              <c:f>macro_NZ_lessAZE!$L$9:$L$12</c:f>
              <c:numCache>
                <c:formatCode>0.00%</c:formatCode>
                <c:ptCount val="4"/>
                <c:pt idx="0">
                  <c:v>-2.6236287260461085E-3</c:v>
                </c:pt>
                <c:pt idx="1">
                  <c:v>-1.1544811491977985E-2</c:v>
                </c:pt>
                <c:pt idx="2">
                  <c:v>-3.3271775424270462E-2</c:v>
                </c:pt>
                <c:pt idx="3">
                  <c:v>-4.7709657214965923E-2</c:v>
                </c:pt>
              </c:numCache>
            </c:numRef>
          </c:val>
          <c:extLst>
            <c:ext xmlns:c16="http://schemas.microsoft.com/office/drawing/2014/chart" uri="{C3380CC4-5D6E-409C-BE32-E72D297353CC}">
              <c16:uniqueId val="{00000001-7382-4A46-9D4B-B661FACA3C30}"/>
            </c:ext>
          </c:extLst>
        </c:ser>
        <c:ser>
          <c:idx val="2"/>
          <c:order val="2"/>
          <c:tx>
            <c:strRef>
              <c:f>macro_NZ_lessAZE!$M$8</c:f>
              <c:strCache>
                <c:ptCount val="1"/>
                <c:pt idx="0">
                  <c:v>Investments, %</c:v>
                </c:pt>
              </c:strCache>
            </c:strRef>
          </c:tx>
          <c:spPr>
            <a:solidFill>
              <a:schemeClr val="accent3"/>
            </a:solidFill>
            <a:ln>
              <a:noFill/>
            </a:ln>
            <a:effectLst/>
          </c:spPr>
          <c:invertIfNegative val="0"/>
          <c:cat>
            <c:numRef>
              <c:f>macro_NZ_lessAZE!$J$9:$J$12</c:f>
              <c:numCache>
                <c:formatCode>General</c:formatCode>
                <c:ptCount val="4"/>
                <c:pt idx="0">
                  <c:v>2030</c:v>
                </c:pt>
                <c:pt idx="1">
                  <c:v>2040</c:v>
                </c:pt>
                <c:pt idx="2">
                  <c:v>2050</c:v>
                </c:pt>
                <c:pt idx="3">
                  <c:v>2060</c:v>
                </c:pt>
              </c:numCache>
            </c:numRef>
          </c:cat>
          <c:val>
            <c:numRef>
              <c:f>macro_NZ_lessAZE!$M$9:$M$12</c:f>
              <c:numCache>
                <c:formatCode>0.00%</c:formatCode>
                <c:ptCount val="4"/>
                <c:pt idx="0">
                  <c:v>-2.8101892085375317E-3</c:v>
                </c:pt>
                <c:pt idx="1">
                  <c:v>-1.6903682419899074E-2</c:v>
                </c:pt>
                <c:pt idx="2">
                  <c:v>-4.5139513397881942E-2</c:v>
                </c:pt>
                <c:pt idx="3">
                  <c:v>-6.3631621681533412E-2</c:v>
                </c:pt>
              </c:numCache>
            </c:numRef>
          </c:val>
          <c:extLst>
            <c:ext xmlns:c16="http://schemas.microsoft.com/office/drawing/2014/chart" uri="{C3380CC4-5D6E-409C-BE32-E72D297353CC}">
              <c16:uniqueId val="{00000002-7382-4A46-9D4B-B661FACA3C30}"/>
            </c:ext>
          </c:extLst>
        </c:ser>
        <c:ser>
          <c:idx val="3"/>
          <c:order val="3"/>
          <c:tx>
            <c:strRef>
              <c:f>macro_NZ_lessAZE!$N$8</c:f>
              <c:strCache>
                <c:ptCount val="1"/>
                <c:pt idx="0">
                  <c:v>Household consumption, %</c:v>
                </c:pt>
              </c:strCache>
            </c:strRef>
          </c:tx>
          <c:spPr>
            <a:solidFill>
              <a:schemeClr val="accent4"/>
            </a:solidFill>
            <a:ln>
              <a:noFill/>
            </a:ln>
            <a:effectLst/>
          </c:spPr>
          <c:invertIfNegative val="0"/>
          <c:cat>
            <c:numRef>
              <c:f>macro_NZ_lessAZE!$J$9:$J$12</c:f>
              <c:numCache>
                <c:formatCode>General</c:formatCode>
                <c:ptCount val="4"/>
                <c:pt idx="0">
                  <c:v>2030</c:v>
                </c:pt>
                <c:pt idx="1">
                  <c:v>2040</c:v>
                </c:pt>
                <c:pt idx="2">
                  <c:v>2050</c:v>
                </c:pt>
                <c:pt idx="3">
                  <c:v>2060</c:v>
                </c:pt>
              </c:numCache>
            </c:numRef>
          </c:cat>
          <c:val>
            <c:numRef>
              <c:f>macro_NZ_lessAZE!$N$9:$N$12</c:f>
              <c:numCache>
                <c:formatCode>0.00%</c:formatCode>
                <c:ptCount val="4"/>
                <c:pt idx="0">
                  <c:v>-2.7230577570192924E-3</c:v>
                </c:pt>
                <c:pt idx="1">
                  <c:v>-1.2056634196357344E-2</c:v>
                </c:pt>
                <c:pt idx="2">
                  <c:v>-3.4493829708827146E-2</c:v>
                </c:pt>
                <c:pt idx="3">
                  <c:v>-4.9210304541983364E-2</c:v>
                </c:pt>
              </c:numCache>
            </c:numRef>
          </c:val>
          <c:extLst>
            <c:ext xmlns:c16="http://schemas.microsoft.com/office/drawing/2014/chart" uri="{C3380CC4-5D6E-409C-BE32-E72D297353CC}">
              <c16:uniqueId val="{00000003-7382-4A46-9D4B-B661FACA3C30}"/>
            </c:ext>
          </c:extLst>
        </c:ser>
        <c:dLbls>
          <c:showLegendKey val="0"/>
          <c:showVal val="0"/>
          <c:showCatName val="0"/>
          <c:showSerName val="0"/>
          <c:showPercent val="0"/>
          <c:showBubbleSize val="0"/>
        </c:dLbls>
        <c:gapWidth val="219"/>
        <c:overlap val="-27"/>
        <c:axId val="2105476352"/>
        <c:axId val="2105475520"/>
      </c:barChart>
      <c:catAx>
        <c:axId val="21054763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105475520"/>
        <c:crosses val="autoZero"/>
        <c:auto val="1"/>
        <c:lblAlgn val="ctr"/>
        <c:lblOffset val="100"/>
        <c:noMultiLvlLbl val="0"/>
      </c:catAx>
      <c:valAx>
        <c:axId val="2105475520"/>
        <c:scaling>
          <c:orientation val="minMax"/>
        </c:scaling>
        <c:delete val="0"/>
        <c:axPos val="l"/>
        <c:numFmt formatCode="0.0%" sourceLinked="0"/>
        <c:majorTickMark val="none"/>
        <c:minorTickMark val="none"/>
        <c:tickLblPos val="low"/>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105476352"/>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en-US" sz="1200" b="1"/>
              <a:t>Change in nominal exports</a:t>
            </a:r>
            <a:r>
              <a:rPr lang="en-US" sz="1200" b="1" baseline="0"/>
              <a:t> </a:t>
            </a:r>
            <a:r>
              <a:rPr lang="en-US" sz="1200" b="1" i="0" u="none" strike="noStrike" baseline="0">
                <a:effectLst/>
              </a:rPr>
              <a:t>under NetZeroAZEndc scenario (w.r.t. NDCopt)</a:t>
            </a:r>
            <a:r>
              <a:rPr lang="en-US" sz="1200" b="1" baseline="0"/>
              <a:t>, bn USD</a:t>
            </a:r>
            <a:endParaRPr lang="en-US" sz="1200" b="1"/>
          </a:p>
        </c:rich>
      </c:tx>
      <c:layout>
        <c:manualLayout>
          <c:xMode val="edge"/>
          <c:yMode val="edge"/>
          <c:x val="0.10248127929695688"/>
          <c:y val="3.5443529982765364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5211863108551116E-2"/>
          <c:y val="0.13967446317388355"/>
          <c:w val="0.87259617839598846"/>
          <c:h val="0.513043360866413"/>
        </c:manualLayout>
      </c:layout>
      <c:barChart>
        <c:barDir val="col"/>
        <c:grouping val="stacked"/>
        <c:varyColors val="0"/>
        <c:ser>
          <c:idx val="0"/>
          <c:order val="0"/>
          <c:tx>
            <c:strRef>
              <c:f>exp_NZ!$Q$35</c:f>
              <c:strCache>
                <c:ptCount val="1"/>
                <c:pt idx="0">
                  <c:v>Food and agriculture</c:v>
                </c:pt>
              </c:strCache>
            </c:strRef>
          </c:tx>
          <c:spPr>
            <a:solidFill>
              <a:schemeClr val="accent1"/>
            </a:solidFill>
            <a:ln>
              <a:noFill/>
            </a:ln>
            <a:effectLst/>
          </c:spPr>
          <c:invertIfNegative val="0"/>
          <c:cat>
            <c:numRef>
              <c:f>exp_NZ!$R$25:$U$25</c:f>
              <c:numCache>
                <c:formatCode>General</c:formatCode>
                <c:ptCount val="4"/>
                <c:pt idx="0">
                  <c:v>2030</c:v>
                </c:pt>
                <c:pt idx="1">
                  <c:v>2040</c:v>
                </c:pt>
                <c:pt idx="2">
                  <c:v>2050</c:v>
                </c:pt>
                <c:pt idx="3">
                  <c:v>2060</c:v>
                </c:pt>
              </c:numCache>
            </c:numRef>
          </c:cat>
          <c:val>
            <c:numRef>
              <c:f>exp_NZ!$R$35:$U$35</c:f>
              <c:numCache>
                <c:formatCode>General</c:formatCode>
                <c:ptCount val="4"/>
                <c:pt idx="0">
                  <c:v>-6.5934080189997534E-3</c:v>
                </c:pt>
                <c:pt idx="1">
                  <c:v>1.9426151735999611E-2</c:v>
                </c:pt>
                <c:pt idx="2">
                  <c:v>0.12104478130000007</c:v>
                </c:pt>
                <c:pt idx="3">
                  <c:v>0.2886591845109997</c:v>
                </c:pt>
              </c:numCache>
            </c:numRef>
          </c:val>
          <c:extLst>
            <c:ext xmlns:c16="http://schemas.microsoft.com/office/drawing/2014/chart" uri="{C3380CC4-5D6E-409C-BE32-E72D297353CC}">
              <c16:uniqueId val="{00000000-8660-4BA5-AF2C-79762C2CC47D}"/>
            </c:ext>
          </c:extLst>
        </c:ser>
        <c:ser>
          <c:idx val="1"/>
          <c:order val="1"/>
          <c:tx>
            <c:strRef>
              <c:f>exp_NZ!$Q$36</c:f>
              <c:strCache>
                <c:ptCount val="1"/>
                <c:pt idx="0">
                  <c:v>Fossil fuels</c:v>
                </c:pt>
              </c:strCache>
            </c:strRef>
          </c:tx>
          <c:spPr>
            <a:solidFill>
              <a:schemeClr val="accent2"/>
            </a:solidFill>
            <a:ln>
              <a:noFill/>
            </a:ln>
            <a:effectLst/>
          </c:spPr>
          <c:invertIfNegative val="0"/>
          <c:cat>
            <c:numRef>
              <c:f>exp_NZ!$R$25:$U$25</c:f>
              <c:numCache>
                <c:formatCode>General</c:formatCode>
                <c:ptCount val="4"/>
                <c:pt idx="0">
                  <c:v>2030</c:v>
                </c:pt>
                <c:pt idx="1">
                  <c:v>2040</c:v>
                </c:pt>
                <c:pt idx="2">
                  <c:v>2050</c:v>
                </c:pt>
                <c:pt idx="3">
                  <c:v>2060</c:v>
                </c:pt>
              </c:numCache>
            </c:numRef>
          </c:cat>
          <c:val>
            <c:numRef>
              <c:f>exp_NZ!$R$36:$U$36</c:f>
              <c:numCache>
                <c:formatCode>General</c:formatCode>
                <c:ptCount val="4"/>
                <c:pt idx="0">
                  <c:v>-6.5167900000004012E-2</c:v>
                </c:pt>
                <c:pt idx="1">
                  <c:v>-0.93170010000000181</c:v>
                </c:pt>
                <c:pt idx="2">
                  <c:v>-3.3549642999999958</c:v>
                </c:pt>
                <c:pt idx="3">
                  <c:v>-5.5266135000000034</c:v>
                </c:pt>
              </c:numCache>
            </c:numRef>
          </c:val>
          <c:extLst>
            <c:ext xmlns:c16="http://schemas.microsoft.com/office/drawing/2014/chart" uri="{C3380CC4-5D6E-409C-BE32-E72D297353CC}">
              <c16:uniqueId val="{00000001-8660-4BA5-AF2C-79762C2CC47D}"/>
            </c:ext>
          </c:extLst>
        </c:ser>
        <c:ser>
          <c:idx val="2"/>
          <c:order val="2"/>
          <c:tx>
            <c:strRef>
              <c:f>exp_NZ!$Q$37</c:f>
              <c:strCache>
                <c:ptCount val="1"/>
                <c:pt idx="0">
                  <c:v>Energy-intensive manufacturing</c:v>
                </c:pt>
              </c:strCache>
            </c:strRef>
          </c:tx>
          <c:spPr>
            <a:solidFill>
              <a:schemeClr val="accent3"/>
            </a:solidFill>
            <a:ln>
              <a:noFill/>
            </a:ln>
            <a:effectLst/>
          </c:spPr>
          <c:invertIfNegative val="0"/>
          <c:cat>
            <c:numRef>
              <c:f>exp_NZ!$R$25:$U$25</c:f>
              <c:numCache>
                <c:formatCode>General</c:formatCode>
                <c:ptCount val="4"/>
                <c:pt idx="0">
                  <c:v>2030</c:v>
                </c:pt>
                <c:pt idx="1">
                  <c:v>2040</c:v>
                </c:pt>
                <c:pt idx="2">
                  <c:v>2050</c:v>
                </c:pt>
                <c:pt idx="3">
                  <c:v>2060</c:v>
                </c:pt>
              </c:numCache>
            </c:numRef>
          </c:cat>
          <c:val>
            <c:numRef>
              <c:f>exp_NZ!$R$37:$U$37</c:f>
              <c:numCache>
                <c:formatCode>General</c:formatCode>
                <c:ptCount val="4"/>
                <c:pt idx="0">
                  <c:v>8.6620996010000218E-3</c:v>
                </c:pt>
                <c:pt idx="1">
                  <c:v>4.5775410222000115E-2</c:v>
                </c:pt>
                <c:pt idx="2">
                  <c:v>0.12175592689999985</c:v>
                </c:pt>
                <c:pt idx="3">
                  <c:v>0.19857268546199952</c:v>
                </c:pt>
              </c:numCache>
            </c:numRef>
          </c:val>
          <c:extLst>
            <c:ext xmlns:c16="http://schemas.microsoft.com/office/drawing/2014/chart" uri="{C3380CC4-5D6E-409C-BE32-E72D297353CC}">
              <c16:uniqueId val="{00000002-8660-4BA5-AF2C-79762C2CC47D}"/>
            </c:ext>
          </c:extLst>
        </c:ser>
        <c:ser>
          <c:idx val="3"/>
          <c:order val="3"/>
          <c:tx>
            <c:strRef>
              <c:f>exp_NZ!$Q$38</c:f>
              <c:strCache>
                <c:ptCount val="1"/>
                <c:pt idx="0">
                  <c:v>Light manufacturing</c:v>
                </c:pt>
              </c:strCache>
            </c:strRef>
          </c:tx>
          <c:spPr>
            <a:solidFill>
              <a:schemeClr val="accent4"/>
            </a:solidFill>
            <a:ln>
              <a:noFill/>
            </a:ln>
            <a:effectLst/>
          </c:spPr>
          <c:invertIfNegative val="0"/>
          <c:cat>
            <c:numRef>
              <c:f>exp_NZ!$R$25:$U$25</c:f>
              <c:numCache>
                <c:formatCode>General</c:formatCode>
                <c:ptCount val="4"/>
                <c:pt idx="0">
                  <c:v>2030</c:v>
                </c:pt>
                <c:pt idx="1">
                  <c:v>2040</c:v>
                </c:pt>
                <c:pt idx="2">
                  <c:v>2050</c:v>
                </c:pt>
                <c:pt idx="3">
                  <c:v>2060</c:v>
                </c:pt>
              </c:numCache>
            </c:numRef>
          </c:cat>
          <c:val>
            <c:numRef>
              <c:f>exp_NZ!$R$38:$U$38</c:f>
              <c:numCache>
                <c:formatCode>General</c:formatCode>
                <c:ptCount val="4"/>
                <c:pt idx="0">
                  <c:v>-3.703189865000013E-3</c:v>
                </c:pt>
                <c:pt idx="1">
                  <c:v>4.1304830000000035E-2</c:v>
                </c:pt>
                <c:pt idx="2">
                  <c:v>0.16416476999999985</c:v>
                </c:pt>
                <c:pt idx="3">
                  <c:v>0.16312567999999988</c:v>
                </c:pt>
              </c:numCache>
            </c:numRef>
          </c:val>
          <c:extLst>
            <c:ext xmlns:c16="http://schemas.microsoft.com/office/drawing/2014/chart" uri="{C3380CC4-5D6E-409C-BE32-E72D297353CC}">
              <c16:uniqueId val="{00000003-8660-4BA5-AF2C-79762C2CC47D}"/>
            </c:ext>
          </c:extLst>
        </c:ser>
        <c:ser>
          <c:idx val="4"/>
          <c:order val="4"/>
          <c:tx>
            <c:strRef>
              <c:f>exp_NZ!$Q$39</c:f>
              <c:strCache>
                <c:ptCount val="1"/>
                <c:pt idx="0">
                  <c:v>Transport</c:v>
                </c:pt>
              </c:strCache>
            </c:strRef>
          </c:tx>
          <c:spPr>
            <a:solidFill>
              <a:schemeClr val="accent5"/>
            </a:solidFill>
            <a:ln>
              <a:noFill/>
            </a:ln>
            <a:effectLst/>
          </c:spPr>
          <c:invertIfNegative val="0"/>
          <c:cat>
            <c:numRef>
              <c:f>exp_NZ!$R$25:$U$25</c:f>
              <c:numCache>
                <c:formatCode>General</c:formatCode>
                <c:ptCount val="4"/>
                <c:pt idx="0">
                  <c:v>2030</c:v>
                </c:pt>
                <c:pt idx="1">
                  <c:v>2040</c:v>
                </c:pt>
                <c:pt idx="2">
                  <c:v>2050</c:v>
                </c:pt>
                <c:pt idx="3">
                  <c:v>2060</c:v>
                </c:pt>
              </c:numCache>
            </c:numRef>
          </c:cat>
          <c:val>
            <c:numRef>
              <c:f>exp_NZ!$R$39:$U$39</c:f>
              <c:numCache>
                <c:formatCode>General</c:formatCode>
                <c:ptCount val="4"/>
                <c:pt idx="0">
                  <c:v>1.3547100000000228E-2</c:v>
                </c:pt>
                <c:pt idx="1">
                  <c:v>0.12484159999999975</c:v>
                </c:pt>
                <c:pt idx="2">
                  <c:v>0.57646859000000039</c:v>
                </c:pt>
                <c:pt idx="3">
                  <c:v>1.8062996399999998</c:v>
                </c:pt>
              </c:numCache>
            </c:numRef>
          </c:val>
          <c:extLst>
            <c:ext xmlns:c16="http://schemas.microsoft.com/office/drawing/2014/chart" uri="{C3380CC4-5D6E-409C-BE32-E72D297353CC}">
              <c16:uniqueId val="{00000004-8660-4BA5-AF2C-79762C2CC47D}"/>
            </c:ext>
          </c:extLst>
        </c:ser>
        <c:ser>
          <c:idx val="5"/>
          <c:order val="5"/>
          <c:tx>
            <c:strRef>
              <c:f>exp_NZ!$Q$40</c:f>
              <c:strCache>
                <c:ptCount val="1"/>
                <c:pt idx="0">
                  <c:v>Other services</c:v>
                </c:pt>
              </c:strCache>
            </c:strRef>
          </c:tx>
          <c:spPr>
            <a:solidFill>
              <a:schemeClr val="accent6"/>
            </a:solidFill>
            <a:ln>
              <a:noFill/>
            </a:ln>
            <a:effectLst/>
          </c:spPr>
          <c:invertIfNegative val="0"/>
          <c:cat>
            <c:numRef>
              <c:f>exp_NZ!$R$25:$U$25</c:f>
              <c:numCache>
                <c:formatCode>General</c:formatCode>
                <c:ptCount val="4"/>
                <c:pt idx="0">
                  <c:v>2030</c:v>
                </c:pt>
                <c:pt idx="1">
                  <c:v>2040</c:v>
                </c:pt>
                <c:pt idx="2">
                  <c:v>2050</c:v>
                </c:pt>
                <c:pt idx="3">
                  <c:v>2060</c:v>
                </c:pt>
              </c:numCache>
            </c:numRef>
          </c:cat>
          <c:val>
            <c:numRef>
              <c:f>exp_NZ!$R$40:$U$40</c:f>
              <c:numCache>
                <c:formatCode>General</c:formatCode>
                <c:ptCount val="4"/>
                <c:pt idx="0">
                  <c:v>2.1509675709999103E-3</c:v>
                </c:pt>
                <c:pt idx="1">
                  <c:v>7.633405743299955E-2</c:v>
                </c:pt>
                <c:pt idx="2">
                  <c:v>0.22232626999999958</c:v>
                </c:pt>
                <c:pt idx="3">
                  <c:v>9.213040999999976E-2</c:v>
                </c:pt>
              </c:numCache>
            </c:numRef>
          </c:val>
          <c:extLst>
            <c:ext xmlns:c16="http://schemas.microsoft.com/office/drawing/2014/chart" uri="{C3380CC4-5D6E-409C-BE32-E72D297353CC}">
              <c16:uniqueId val="{00000005-8660-4BA5-AF2C-79762C2CC47D}"/>
            </c:ext>
          </c:extLst>
        </c:ser>
        <c:dLbls>
          <c:showLegendKey val="0"/>
          <c:showVal val="0"/>
          <c:showCatName val="0"/>
          <c:showSerName val="0"/>
          <c:showPercent val="0"/>
          <c:showBubbleSize val="0"/>
        </c:dLbls>
        <c:gapWidth val="150"/>
        <c:overlap val="100"/>
        <c:axId val="341567791"/>
        <c:axId val="341566959"/>
      </c:barChart>
      <c:scatterChart>
        <c:scatterStyle val="lineMarker"/>
        <c:varyColors val="0"/>
        <c:ser>
          <c:idx val="6"/>
          <c:order val="6"/>
          <c:tx>
            <c:strRef>
              <c:f>exp_NZ!$Q$41</c:f>
              <c:strCache>
                <c:ptCount val="1"/>
                <c:pt idx="0">
                  <c:v>Net change</c:v>
                </c:pt>
              </c:strCache>
            </c:strRef>
          </c:tx>
          <c:spPr>
            <a:ln w="25400" cap="rnd">
              <a:noFill/>
              <a:round/>
            </a:ln>
            <a:effectLst/>
          </c:spPr>
          <c:marker>
            <c:symbol val="diamond"/>
            <c:size val="7"/>
            <c:spPr>
              <a:solidFill>
                <a:srgbClr val="FF0000"/>
              </a:solidFill>
              <a:ln w="9525">
                <a:solidFill>
                  <a:schemeClr val="accent1">
                    <a:lumMod val="60000"/>
                  </a:schemeClr>
                </a:solidFill>
              </a:ln>
              <a:effectLst/>
            </c:spPr>
          </c:marker>
          <c:xVal>
            <c:numRef>
              <c:f>exp_NZ!$R$25:$U$25</c:f>
              <c:numCache>
                <c:formatCode>General</c:formatCode>
                <c:ptCount val="4"/>
                <c:pt idx="0">
                  <c:v>2030</c:v>
                </c:pt>
                <c:pt idx="1">
                  <c:v>2040</c:v>
                </c:pt>
                <c:pt idx="2">
                  <c:v>2050</c:v>
                </c:pt>
                <c:pt idx="3">
                  <c:v>2060</c:v>
                </c:pt>
              </c:numCache>
            </c:numRef>
          </c:xVal>
          <c:yVal>
            <c:numRef>
              <c:f>exp_NZ!$R$41:$U$41</c:f>
              <c:numCache>
                <c:formatCode>General</c:formatCode>
                <c:ptCount val="4"/>
                <c:pt idx="0">
                  <c:v>-5.1104330712003619E-2</c:v>
                </c:pt>
                <c:pt idx="1">
                  <c:v>-0.62401805060900262</c:v>
                </c:pt>
                <c:pt idx="2">
                  <c:v>-2.1492039617999965</c:v>
                </c:pt>
                <c:pt idx="3">
                  <c:v>-2.9778259000270046</c:v>
                </c:pt>
              </c:numCache>
            </c:numRef>
          </c:yVal>
          <c:smooth val="0"/>
          <c:extLst>
            <c:ext xmlns:c16="http://schemas.microsoft.com/office/drawing/2014/chart" uri="{C3380CC4-5D6E-409C-BE32-E72D297353CC}">
              <c16:uniqueId val="{00000006-8660-4BA5-AF2C-79762C2CC47D}"/>
            </c:ext>
          </c:extLst>
        </c:ser>
        <c:dLbls>
          <c:showLegendKey val="0"/>
          <c:showVal val="0"/>
          <c:showCatName val="0"/>
          <c:showSerName val="0"/>
          <c:showPercent val="0"/>
          <c:showBubbleSize val="0"/>
        </c:dLbls>
        <c:axId val="1870533855"/>
        <c:axId val="1870527615"/>
      </c:scatterChart>
      <c:catAx>
        <c:axId val="34156779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41566959"/>
        <c:crosses val="autoZero"/>
        <c:auto val="1"/>
        <c:lblAlgn val="ctr"/>
        <c:lblOffset val="100"/>
        <c:noMultiLvlLbl val="0"/>
      </c:catAx>
      <c:valAx>
        <c:axId val="341566959"/>
        <c:scaling>
          <c:orientation val="minMax"/>
          <c:max val="3"/>
          <c:min val="-6"/>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41567791"/>
        <c:crosses val="autoZero"/>
        <c:crossBetween val="between"/>
        <c:majorUnit val="3"/>
      </c:valAx>
      <c:valAx>
        <c:axId val="1870527615"/>
        <c:scaling>
          <c:orientation val="minMax"/>
          <c:max val="3"/>
          <c:min val="-6"/>
        </c:scaling>
        <c:delete val="1"/>
        <c:axPos val="r"/>
        <c:numFmt formatCode="General" sourceLinked="1"/>
        <c:majorTickMark val="out"/>
        <c:minorTickMark val="none"/>
        <c:tickLblPos val="nextTo"/>
        <c:crossAx val="1870533855"/>
        <c:crosses val="max"/>
        <c:crossBetween val="midCat"/>
      </c:valAx>
      <c:valAx>
        <c:axId val="1870533855"/>
        <c:scaling>
          <c:orientation val="minMax"/>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870527615"/>
        <c:crosses val="max"/>
        <c:crossBetween val="midCat"/>
      </c:valAx>
      <c:spPr>
        <a:noFill/>
        <a:ln>
          <a:noFill/>
        </a:ln>
        <a:effectLst/>
      </c:spPr>
    </c:plotArea>
    <c:legend>
      <c:legendPos val="b"/>
      <c:layout>
        <c:manualLayout>
          <c:xMode val="edge"/>
          <c:yMode val="edge"/>
          <c:x val="0.13510953154202029"/>
          <c:y val="0.75984808358045686"/>
          <c:w val="0.82316615092374157"/>
          <c:h val="0.2182640946656908"/>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r>
              <a:rPr lang="en-US"/>
              <a:t>Index of CO2 emissions across scenarios, 2021=1</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Emi_NZ!$I$20</c:f>
              <c:strCache>
                <c:ptCount val="1"/>
                <c:pt idx="0">
                  <c:v>Baseline</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Emi_NZ!$H$21:$H$29</c:f>
              <c:numCache>
                <c:formatCode>General</c:formatCode>
                <c:ptCount val="9"/>
                <c:pt idx="0">
                  <c:v>2021</c:v>
                </c:pt>
                <c:pt idx="1">
                  <c:v>2025</c:v>
                </c:pt>
                <c:pt idx="2">
                  <c:v>2030</c:v>
                </c:pt>
                <c:pt idx="3">
                  <c:v>2035</c:v>
                </c:pt>
                <c:pt idx="4">
                  <c:v>2040</c:v>
                </c:pt>
                <c:pt idx="5">
                  <c:v>2045</c:v>
                </c:pt>
                <c:pt idx="6">
                  <c:v>2050</c:v>
                </c:pt>
                <c:pt idx="7">
                  <c:v>2055</c:v>
                </c:pt>
                <c:pt idx="8">
                  <c:v>2060</c:v>
                </c:pt>
              </c:numCache>
            </c:numRef>
          </c:xVal>
          <c:yVal>
            <c:numRef>
              <c:f>Emi_NZ!$I$21:$I$29</c:f>
              <c:numCache>
                <c:formatCode>General</c:formatCode>
                <c:ptCount val="9"/>
                <c:pt idx="0">
                  <c:v>1</c:v>
                </c:pt>
                <c:pt idx="1">
                  <c:v>1.0574006765778847</c:v>
                </c:pt>
                <c:pt idx="2">
                  <c:v>1.171231511344573</c:v>
                </c:pt>
                <c:pt idx="3">
                  <c:v>1.3481352427195277</c:v>
                </c:pt>
                <c:pt idx="4">
                  <c:v>1.3991179356776329</c:v>
                </c:pt>
                <c:pt idx="5">
                  <c:v>1.4289245927177932</c:v>
                </c:pt>
                <c:pt idx="6">
                  <c:v>1.4296535399874564</c:v>
                </c:pt>
                <c:pt idx="7">
                  <c:v>1.4082968591326439</c:v>
                </c:pt>
                <c:pt idx="8">
                  <c:v>1.3671264012475159</c:v>
                </c:pt>
              </c:numCache>
            </c:numRef>
          </c:yVal>
          <c:smooth val="0"/>
          <c:extLst>
            <c:ext xmlns:c16="http://schemas.microsoft.com/office/drawing/2014/chart" uri="{C3380CC4-5D6E-409C-BE32-E72D297353CC}">
              <c16:uniqueId val="{00000000-3914-40A4-8FE5-AB9474511AAB}"/>
            </c:ext>
          </c:extLst>
        </c:ser>
        <c:ser>
          <c:idx val="1"/>
          <c:order val="1"/>
          <c:tx>
            <c:strRef>
              <c:f>Emi_NZ!$J$20</c:f>
              <c:strCache>
                <c:ptCount val="1"/>
                <c:pt idx="0">
                  <c:v>NDC</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Emi_NZ!$H$21:$H$29</c:f>
              <c:numCache>
                <c:formatCode>General</c:formatCode>
                <c:ptCount val="9"/>
                <c:pt idx="0">
                  <c:v>2021</c:v>
                </c:pt>
                <c:pt idx="1">
                  <c:v>2025</c:v>
                </c:pt>
                <c:pt idx="2">
                  <c:v>2030</c:v>
                </c:pt>
                <c:pt idx="3">
                  <c:v>2035</c:v>
                </c:pt>
                <c:pt idx="4">
                  <c:v>2040</c:v>
                </c:pt>
                <c:pt idx="5">
                  <c:v>2045</c:v>
                </c:pt>
                <c:pt idx="6">
                  <c:v>2050</c:v>
                </c:pt>
                <c:pt idx="7">
                  <c:v>2055</c:v>
                </c:pt>
                <c:pt idx="8">
                  <c:v>2060</c:v>
                </c:pt>
              </c:numCache>
            </c:numRef>
          </c:xVal>
          <c:yVal>
            <c:numRef>
              <c:f>Emi_NZ!$J$21:$J$29</c:f>
              <c:numCache>
                <c:formatCode>General</c:formatCode>
                <c:ptCount val="9"/>
                <c:pt idx="0">
                  <c:v>1</c:v>
                </c:pt>
                <c:pt idx="1">
                  <c:v>1.0224916701251814</c:v>
                </c:pt>
                <c:pt idx="2">
                  <c:v>1.0622276540336977</c:v>
                </c:pt>
                <c:pt idx="3">
                  <c:v>1.0387065490213847</c:v>
                </c:pt>
                <c:pt idx="4">
                  <c:v>1.0181279110602111</c:v>
                </c:pt>
                <c:pt idx="5">
                  <c:v>0.99795697248601112</c:v>
                </c:pt>
                <c:pt idx="6">
                  <c:v>0.97818565588351736</c:v>
                </c:pt>
                <c:pt idx="7">
                  <c:v>0.93654146376372738</c:v>
                </c:pt>
                <c:pt idx="8">
                  <c:v>0.89667018461195269</c:v>
                </c:pt>
              </c:numCache>
            </c:numRef>
          </c:yVal>
          <c:smooth val="0"/>
          <c:extLst>
            <c:ext xmlns:c16="http://schemas.microsoft.com/office/drawing/2014/chart" uri="{C3380CC4-5D6E-409C-BE32-E72D297353CC}">
              <c16:uniqueId val="{00000001-3914-40A4-8FE5-AB9474511AAB}"/>
            </c:ext>
          </c:extLst>
        </c:ser>
        <c:ser>
          <c:idx val="2"/>
          <c:order val="2"/>
          <c:tx>
            <c:strRef>
              <c:f>Emi_NZ!$K$20</c:f>
              <c:strCache>
                <c:ptCount val="1"/>
                <c:pt idx="0">
                  <c:v>Net Zero</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numRef>
              <c:f>Emi_NZ!$H$21:$H$29</c:f>
              <c:numCache>
                <c:formatCode>General</c:formatCode>
                <c:ptCount val="9"/>
                <c:pt idx="0">
                  <c:v>2021</c:v>
                </c:pt>
                <c:pt idx="1">
                  <c:v>2025</c:v>
                </c:pt>
                <c:pt idx="2">
                  <c:v>2030</c:v>
                </c:pt>
                <c:pt idx="3">
                  <c:v>2035</c:v>
                </c:pt>
                <c:pt idx="4">
                  <c:v>2040</c:v>
                </c:pt>
                <c:pt idx="5">
                  <c:v>2045</c:v>
                </c:pt>
                <c:pt idx="6">
                  <c:v>2050</c:v>
                </c:pt>
                <c:pt idx="7">
                  <c:v>2055</c:v>
                </c:pt>
                <c:pt idx="8">
                  <c:v>2060</c:v>
                </c:pt>
              </c:numCache>
            </c:numRef>
          </c:xVal>
          <c:yVal>
            <c:numRef>
              <c:f>Emi_NZ!$K$21:$K$29</c:f>
              <c:numCache>
                <c:formatCode>General</c:formatCode>
                <c:ptCount val="9"/>
                <c:pt idx="0">
                  <c:v>1</c:v>
                </c:pt>
                <c:pt idx="1">
                  <c:v>1.0040188366615546</c:v>
                </c:pt>
                <c:pt idx="2">
                  <c:v>0.90285571537774378</c:v>
                </c:pt>
                <c:pt idx="3">
                  <c:v>0.87815886232506413</c:v>
                </c:pt>
                <c:pt idx="4">
                  <c:v>0.64401883506334834</c:v>
                </c:pt>
                <c:pt idx="5">
                  <c:v>0.46963814151958788</c:v>
                </c:pt>
                <c:pt idx="6">
                  <c:v>0.32690262689898208</c:v>
                </c:pt>
                <c:pt idx="7">
                  <c:v>0.2616120774086248</c:v>
                </c:pt>
                <c:pt idx="8">
                  <c:v>0.22034884437101282</c:v>
                </c:pt>
              </c:numCache>
            </c:numRef>
          </c:yVal>
          <c:smooth val="0"/>
          <c:extLst>
            <c:ext xmlns:c16="http://schemas.microsoft.com/office/drawing/2014/chart" uri="{C3380CC4-5D6E-409C-BE32-E72D297353CC}">
              <c16:uniqueId val="{00000002-3914-40A4-8FE5-AB9474511AAB}"/>
            </c:ext>
          </c:extLst>
        </c:ser>
        <c:dLbls>
          <c:showLegendKey val="0"/>
          <c:showVal val="0"/>
          <c:showCatName val="0"/>
          <c:showSerName val="0"/>
          <c:showPercent val="0"/>
          <c:showBubbleSize val="0"/>
        </c:dLbls>
        <c:axId val="358675951"/>
        <c:axId val="358682191"/>
      </c:scatterChart>
      <c:valAx>
        <c:axId val="358675951"/>
        <c:scaling>
          <c:orientation val="minMax"/>
          <c:max val="2060"/>
          <c:min val="202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682191"/>
        <c:crosses val="autoZero"/>
        <c:crossBetween val="midCat"/>
      </c:valAx>
      <c:valAx>
        <c:axId val="3586821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Indicator index, 2021=1</a:t>
                </a:r>
              </a:p>
            </c:rich>
          </c:tx>
          <c:layout>
            <c:manualLayout>
              <c:xMode val="edge"/>
              <c:yMode val="edge"/>
              <c:x val="1.3108610366389346E-2"/>
              <c:y val="0.2739696485027951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675951"/>
        <c:crosses val="autoZero"/>
        <c:crossBetween val="midCat"/>
      </c:valAx>
      <c:spPr>
        <a:noFill/>
        <a:ln>
          <a:noFill/>
        </a:ln>
        <a:effectLst/>
      </c:spPr>
    </c:plotArea>
    <c:legend>
      <c:legendPos val="b"/>
      <c:layout>
        <c:manualLayout>
          <c:xMode val="edge"/>
          <c:yMode val="edge"/>
          <c:x val="7.3004456785955379E-2"/>
          <c:y val="0.89248501854081785"/>
          <c:w val="0.89764171702885309"/>
          <c:h val="9.136974629448316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dirty="0"/>
              <a:t>Climate change impacts on agricultural</a:t>
            </a:r>
            <a:r>
              <a:rPr lang="en-US" sz="1200" b="1" baseline="0" dirty="0"/>
              <a:t> labor productivity</a:t>
            </a:r>
            <a:endParaRPr lang="en-US" sz="1200" b="1"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Lab_heat!$J$1</c:f>
              <c:strCache>
                <c:ptCount val="1"/>
                <c:pt idx="0">
                  <c:v>Hot and dry</c:v>
                </c:pt>
              </c:strCache>
            </c:strRef>
          </c:tx>
          <c:spPr>
            <a:ln w="28575" cap="rnd">
              <a:solidFill>
                <a:schemeClr val="accent1"/>
              </a:solidFill>
              <a:round/>
            </a:ln>
            <a:effectLst/>
          </c:spPr>
          <c:marker>
            <c:symbol val="none"/>
          </c:marker>
          <c:cat>
            <c:numRef>
              <c:f>Lab_heat!$I$2:$I$41</c:f>
              <c:numCache>
                <c:formatCode>General</c:formatCode>
                <c:ptCount val="40"/>
                <c:pt idx="0">
                  <c:v>2021</c:v>
                </c:pt>
                <c:pt idx="1">
                  <c:v>2022</c:v>
                </c:pt>
                <c:pt idx="2">
                  <c:v>2023</c:v>
                </c:pt>
                <c:pt idx="3">
                  <c:v>2024</c:v>
                </c:pt>
                <c:pt idx="4">
                  <c:v>2025</c:v>
                </c:pt>
                <c:pt idx="5">
                  <c:v>2026</c:v>
                </c:pt>
                <c:pt idx="6">
                  <c:v>2027</c:v>
                </c:pt>
                <c:pt idx="7">
                  <c:v>2028</c:v>
                </c:pt>
                <c:pt idx="8">
                  <c:v>2029</c:v>
                </c:pt>
                <c:pt idx="9">
                  <c:v>2030</c:v>
                </c:pt>
                <c:pt idx="10">
                  <c:v>2031</c:v>
                </c:pt>
                <c:pt idx="11">
                  <c:v>2032</c:v>
                </c:pt>
                <c:pt idx="12">
                  <c:v>2033</c:v>
                </c:pt>
                <c:pt idx="13">
                  <c:v>2034</c:v>
                </c:pt>
                <c:pt idx="14">
                  <c:v>2035</c:v>
                </c:pt>
                <c:pt idx="15">
                  <c:v>2036</c:v>
                </c:pt>
                <c:pt idx="16">
                  <c:v>2037</c:v>
                </c:pt>
                <c:pt idx="17">
                  <c:v>2038</c:v>
                </c:pt>
                <c:pt idx="18">
                  <c:v>2039</c:v>
                </c:pt>
                <c:pt idx="19">
                  <c:v>2040</c:v>
                </c:pt>
                <c:pt idx="20">
                  <c:v>2041</c:v>
                </c:pt>
                <c:pt idx="21">
                  <c:v>2042</c:v>
                </c:pt>
                <c:pt idx="22">
                  <c:v>2043</c:v>
                </c:pt>
                <c:pt idx="23">
                  <c:v>2044</c:v>
                </c:pt>
                <c:pt idx="24">
                  <c:v>2045</c:v>
                </c:pt>
                <c:pt idx="25">
                  <c:v>2046</c:v>
                </c:pt>
                <c:pt idx="26">
                  <c:v>2047</c:v>
                </c:pt>
                <c:pt idx="27">
                  <c:v>2048</c:v>
                </c:pt>
                <c:pt idx="28">
                  <c:v>2049</c:v>
                </c:pt>
                <c:pt idx="29">
                  <c:v>2050</c:v>
                </c:pt>
                <c:pt idx="30">
                  <c:v>2051</c:v>
                </c:pt>
                <c:pt idx="31">
                  <c:v>2052</c:v>
                </c:pt>
                <c:pt idx="32">
                  <c:v>2053</c:v>
                </c:pt>
                <c:pt idx="33">
                  <c:v>2054</c:v>
                </c:pt>
                <c:pt idx="34">
                  <c:v>2055</c:v>
                </c:pt>
                <c:pt idx="35">
                  <c:v>2056</c:v>
                </c:pt>
                <c:pt idx="36">
                  <c:v>2057</c:v>
                </c:pt>
                <c:pt idx="37">
                  <c:v>2058</c:v>
                </c:pt>
                <c:pt idx="38">
                  <c:v>2059</c:v>
                </c:pt>
                <c:pt idx="39">
                  <c:v>2060</c:v>
                </c:pt>
              </c:numCache>
            </c:numRef>
          </c:cat>
          <c:val>
            <c:numRef>
              <c:f>Lab_heat!$J$2:$J$41</c:f>
              <c:numCache>
                <c:formatCode>General</c:formatCode>
                <c:ptCount val="40"/>
                <c:pt idx="0">
                  <c:v>-7.1206027896408841E-3</c:v>
                </c:pt>
                <c:pt idx="1">
                  <c:v>-8.2349169568685099E-3</c:v>
                </c:pt>
                <c:pt idx="2">
                  <c:v>-9.3492311240961357E-3</c:v>
                </c:pt>
                <c:pt idx="3">
                  <c:v>-1.0463545291323317E-2</c:v>
                </c:pt>
                <c:pt idx="4">
                  <c:v>-1.1577859458550943E-2</c:v>
                </c:pt>
                <c:pt idx="5">
                  <c:v>-1.2692173625778569E-2</c:v>
                </c:pt>
                <c:pt idx="6">
                  <c:v>-1.3806487793005751E-2</c:v>
                </c:pt>
                <c:pt idx="7">
                  <c:v>-1.4920801960233376E-2</c:v>
                </c:pt>
                <c:pt idx="8">
                  <c:v>-1.6035116127461002E-2</c:v>
                </c:pt>
                <c:pt idx="9">
                  <c:v>-1.7149430294688184E-2</c:v>
                </c:pt>
                <c:pt idx="10">
                  <c:v>-1.826374446191581E-2</c:v>
                </c:pt>
                <c:pt idx="11">
                  <c:v>-1.9378058629143435E-2</c:v>
                </c:pt>
                <c:pt idx="12">
                  <c:v>-2.0492372796371061E-2</c:v>
                </c:pt>
                <c:pt idx="13">
                  <c:v>-2.1606686963598243E-2</c:v>
                </c:pt>
                <c:pt idx="14">
                  <c:v>-2.2721001130825869E-2</c:v>
                </c:pt>
                <c:pt idx="15">
                  <c:v>-2.3835315298053494E-2</c:v>
                </c:pt>
                <c:pt idx="16">
                  <c:v>-2.4949629465280676E-2</c:v>
                </c:pt>
                <c:pt idx="17">
                  <c:v>-2.6063943632508302E-2</c:v>
                </c:pt>
                <c:pt idx="18">
                  <c:v>-2.7178257799735928E-2</c:v>
                </c:pt>
                <c:pt idx="19">
                  <c:v>-2.8292571966963109E-2</c:v>
                </c:pt>
                <c:pt idx="20">
                  <c:v>-2.9406886134190735E-2</c:v>
                </c:pt>
                <c:pt idx="21">
                  <c:v>-3.0521200301418361E-2</c:v>
                </c:pt>
                <c:pt idx="22">
                  <c:v>-3.1635514468645987E-2</c:v>
                </c:pt>
                <c:pt idx="23">
                  <c:v>-3.2749828635873168E-2</c:v>
                </c:pt>
                <c:pt idx="24">
                  <c:v>-3.3864142803100794E-2</c:v>
                </c:pt>
                <c:pt idx="25">
                  <c:v>-3.497845697032842E-2</c:v>
                </c:pt>
                <c:pt idx="26">
                  <c:v>-3.6092771137555602E-2</c:v>
                </c:pt>
                <c:pt idx="27">
                  <c:v>-3.7207085304783227E-2</c:v>
                </c:pt>
                <c:pt idx="28">
                  <c:v>-3.8321399472010853E-2</c:v>
                </c:pt>
                <c:pt idx="29">
                  <c:v>-3.9435713639238035E-2</c:v>
                </c:pt>
                <c:pt idx="30">
                  <c:v>-4.0550027806465661E-2</c:v>
                </c:pt>
                <c:pt idx="31">
                  <c:v>-4.1664341973693286E-2</c:v>
                </c:pt>
                <c:pt idx="32">
                  <c:v>-4.2778656140920468E-2</c:v>
                </c:pt>
                <c:pt idx="33">
                  <c:v>-4.3892970308148094E-2</c:v>
                </c:pt>
                <c:pt idx="34">
                  <c:v>-4.500728447537572E-2</c:v>
                </c:pt>
                <c:pt idx="35">
                  <c:v>-4.6121598642603345E-2</c:v>
                </c:pt>
                <c:pt idx="36">
                  <c:v>-4.7235912809830527E-2</c:v>
                </c:pt>
                <c:pt idx="37">
                  <c:v>-4.8350226977058153E-2</c:v>
                </c:pt>
                <c:pt idx="38">
                  <c:v>-4.9464541144285779E-2</c:v>
                </c:pt>
                <c:pt idx="39">
                  <c:v>-5.057885531151296E-2</c:v>
                </c:pt>
              </c:numCache>
            </c:numRef>
          </c:val>
          <c:smooth val="0"/>
          <c:extLst>
            <c:ext xmlns:c16="http://schemas.microsoft.com/office/drawing/2014/chart" uri="{C3380CC4-5D6E-409C-BE32-E72D297353CC}">
              <c16:uniqueId val="{00000000-4E98-43EC-A481-1EE0D3FBAAFC}"/>
            </c:ext>
          </c:extLst>
        </c:ser>
        <c:ser>
          <c:idx val="1"/>
          <c:order val="1"/>
          <c:tx>
            <c:strRef>
              <c:f>Lab_heat!$K$1</c:f>
              <c:strCache>
                <c:ptCount val="1"/>
                <c:pt idx="0">
                  <c:v>Wet and warm</c:v>
                </c:pt>
              </c:strCache>
            </c:strRef>
          </c:tx>
          <c:spPr>
            <a:ln w="28575" cap="rnd">
              <a:solidFill>
                <a:schemeClr val="accent2"/>
              </a:solidFill>
              <a:round/>
            </a:ln>
            <a:effectLst/>
          </c:spPr>
          <c:marker>
            <c:symbol val="none"/>
          </c:marker>
          <c:cat>
            <c:numRef>
              <c:f>Lab_heat!$I$2:$I$41</c:f>
              <c:numCache>
                <c:formatCode>General</c:formatCode>
                <c:ptCount val="40"/>
                <c:pt idx="0">
                  <c:v>2021</c:v>
                </c:pt>
                <c:pt idx="1">
                  <c:v>2022</c:v>
                </c:pt>
                <c:pt idx="2">
                  <c:v>2023</c:v>
                </c:pt>
                <c:pt idx="3">
                  <c:v>2024</c:v>
                </c:pt>
                <c:pt idx="4">
                  <c:v>2025</c:v>
                </c:pt>
                <c:pt idx="5">
                  <c:v>2026</c:v>
                </c:pt>
                <c:pt idx="6">
                  <c:v>2027</c:v>
                </c:pt>
                <c:pt idx="7">
                  <c:v>2028</c:v>
                </c:pt>
                <c:pt idx="8">
                  <c:v>2029</c:v>
                </c:pt>
                <c:pt idx="9">
                  <c:v>2030</c:v>
                </c:pt>
                <c:pt idx="10">
                  <c:v>2031</c:v>
                </c:pt>
                <c:pt idx="11">
                  <c:v>2032</c:v>
                </c:pt>
                <c:pt idx="12">
                  <c:v>2033</c:v>
                </c:pt>
                <c:pt idx="13">
                  <c:v>2034</c:v>
                </c:pt>
                <c:pt idx="14">
                  <c:v>2035</c:v>
                </c:pt>
                <c:pt idx="15">
                  <c:v>2036</c:v>
                </c:pt>
                <c:pt idx="16">
                  <c:v>2037</c:v>
                </c:pt>
                <c:pt idx="17">
                  <c:v>2038</c:v>
                </c:pt>
                <c:pt idx="18">
                  <c:v>2039</c:v>
                </c:pt>
                <c:pt idx="19">
                  <c:v>2040</c:v>
                </c:pt>
                <c:pt idx="20">
                  <c:v>2041</c:v>
                </c:pt>
                <c:pt idx="21">
                  <c:v>2042</c:v>
                </c:pt>
                <c:pt idx="22">
                  <c:v>2043</c:v>
                </c:pt>
                <c:pt idx="23">
                  <c:v>2044</c:v>
                </c:pt>
                <c:pt idx="24">
                  <c:v>2045</c:v>
                </c:pt>
                <c:pt idx="25">
                  <c:v>2046</c:v>
                </c:pt>
                <c:pt idx="26">
                  <c:v>2047</c:v>
                </c:pt>
                <c:pt idx="27">
                  <c:v>2048</c:v>
                </c:pt>
                <c:pt idx="28">
                  <c:v>2049</c:v>
                </c:pt>
                <c:pt idx="29">
                  <c:v>2050</c:v>
                </c:pt>
                <c:pt idx="30">
                  <c:v>2051</c:v>
                </c:pt>
                <c:pt idx="31">
                  <c:v>2052</c:v>
                </c:pt>
                <c:pt idx="32">
                  <c:v>2053</c:v>
                </c:pt>
                <c:pt idx="33">
                  <c:v>2054</c:v>
                </c:pt>
                <c:pt idx="34">
                  <c:v>2055</c:v>
                </c:pt>
                <c:pt idx="35">
                  <c:v>2056</c:v>
                </c:pt>
                <c:pt idx="36">
                  <c:v>2057</c:v>
                </c:pt>
                <c:pt idx="37">
                  <c:v>2058</c:v>
                </c:pt>
                <c:pt idx="38">
                  <c:v>2059</c:v>
                </c:pt>
                <c:pt idx="39">
                  <c:v>2060</c:v>
                </c:pt>
              </c:numCache>
            </c:numRef>
          </c:cat>
          <c:val>
            <c:numRef>
              <c:f>Lab_heat!$K$2:$K$41</c:f>
              <c:numCache>
                <c:formatCode>General</c:formatCode>
                <c:ptCount val="40"/>
                <c:pt idx="0">
                  <c:v>-4.3465146183077064E-3</c:v>
                </c:pt>
                <c:pt idx="1">
                  <c:v>-5.1642559270055344E-3</c:v>
                </c:pt>
                <c:pt idx="2">
                  <c:v>-5.9819972357033624E-3</c:v>
                </c:pt>
                <c:pt idx="3">
                  <c:v>-6.7997385444011904E-3</c:v>
                </c:pt>
                <c:pt idx="4">
                  <c:v>-7.6174798530990184E-3</c:v>
                </c:pt>
                <c:pt idx="5">
                  <c:v>-8.4352211617968464E-3</c:v>
                </c:pt>
                <c:pt idx="6">
                  <c:v>-9.2529624704946745E-3</c:v>
                </c:pt>
                <c:pt idx="7">
                  <c:v>-1.0070703779192502E-2</c:v>
                </c:pt>
                <c:pt idx="8">
                  <c:v>-1.088844508789033E-2</c:v>
                </c:pt>
                <c:pt idx="9">
                  <c:v>-1.1706186396588159E-2</c:v>
                </c:pt>
                <c:pt idx="10">
                  <c:v>-1.2523927705285764E-2</c:v>
                </c:pt>
                <c:pt idx="11">
                  <c:v>-1.3341669013983593E-2</c:v>
                </c:pt>
                <c:pt idx="12">
                  <c:v>-1.4159410322681421E-2</c:v>
                </c:pt>
                <c:pt idx="13">
                  <c:v>-1.4977151631379249E-2</c:v>
                </c:pt>
                <c:pt idx="14">
                  <c:v>-1.5794892940077077E-2</c:v>
                </c:pt>
                <c:pt idx="15">
                  <c:v>-1.6612634248774905E-2</c:v>
                </c:pt>
                <c:pt idx="16">
                  <c:v>-1.7430375557472733E-2</c:v>
                </c:pt>
                <c:pt idx="17">
                  <c:v>-1.8248116866170561E-2</c:v>
                </c:pt>
                <c:pt idx="18">
                  <c:v>-1.9065858174868389E-2</c:v>
                </c:pt>
                <c:pt idx="19">
                  <c:v>-1.9883599483566217E-2</c:v>
                </c:pt>
                <c:pt idx="20">
                  <c:v>-2.0701340792264045E-2</c:v>
                </c:pt>
                <c:pt idx="21">
                  <c:v>-2.1519082100961873E-2</c:v>
                </c:pt>
                <c:pt idx="22">
                  <c:v>-2.2336823409659479E-2</c:v>
                </c:pt>
                <c:pt idx="23">
                  <c:v>-2.3154564718357307E-2</c:v>
                </c:pt>
                <c:pt idx="24">
                  <c:v>-2.3972306027055135E-2</c:v>
                </c:pt>
                <c:pt idx="25">
                  <c:v>-2.4790047335752963E-2</c:v>
                </c:pt>
                <c:pt idx="26">
                  <c:v>-2.5607788644450791E-2</c:v>
                </c:pt>
                <c:pt idx="27">
                  <c:v>-2.6425529953148619E-2</c:v>
                </c:pt>
                <c:pt idx="28">
                  <c:v>-2.7243271261846447E-2</c:v>
                </c:pt>
                <c:pt idx="29">
                  <c:v>-2.8061012570544275E-2</c:v>
                </c:pt>
                <c:pt idx="30">
                  <c:v>-2.8878753879242103E-2</c:v>
                </c:pt>
                <c:pt idx="31">
                  <c:v>-2.9696495187939931E-2</c:v>
                </c:pt>
                <c:pt idx="32">
                  <c:v>-3.0514236496637759E-2</c:v>
                </c:pt>
                <c:pt idx="33">
                  <c:v>-3.1331977805335365E-2</c:v>
                </c:pt>
                <c:pt idx="34">
                  <c:v>-3.2149719114033193E-2</c:v>
                </c:pt>
                <c:pt idx="35">
                  <c:v>-3.2967460422731021E-2</c:v>
                </c:pt>
                <c:pt idx="36">
                  <c:v>-3.3785201731428849E-2</c:v>
                </c:pt>
                <c:pt idx="37">
                  <c:v>-3.4602943040126677E-2</c:v>
                </c:pt>
                <c:pt idx="38">
                  <c:v>-3.5420684348824505E-2</c:v>
                </c:pt>
                <c:pt idx="39">
                  <c:v>-3.6238425657522333E-2</c:v>
                </c:pt>
              </c:numCache>
            </c:numRef>
          </c:val>
          <c:smooth val="0"/>
          <c:extLst>
            <c:ext xmlns:c16="http://schemas.microsoft.com/office/drawing/2014/chart" uri="{C3380CC4-5D6E-409C-BE32-E72D297353CC}">
              <c16:uniqueId val="{00000001-4E98-43EC-A481-1EE0D3FBAAFC}"/>
            </c:ext>
          </c:extLst>
        </c:ser>
        <c:dLbls>
          <c:showLegendKey val="0"/>
          <c:showVal val="0"/>
          <c:showCatName val="0"/>
          <c:showSerName val="0"/>
          <c:showPercent val="0"/>
          <c:showBubbleSize val="0"/>
        </c:dLbls>
        <c:smooth val="0"/>
        <c:axId val="680364064"/>
        <c:axId val="680371136"/>
      </c:lineChart>
      <c:catAx>
        <c:axId val="6803640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71136"/>
        <c:crosses val="autoZero"/>
        <c:auto val="1"/>
        <c:lblAlgn val="ctr"/>
        <c:lblOffset val="100"/>
        <c:tickLblSkip val="3"/>
        <c:noMultiLvlLbl val="0"/>
      </c:catAx>
      <c:valAx>
        <c:axId val="68037113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Change in labor productivity, default = 1</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64064"/>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r>
              <a:rPr lang="en-US" dirty="0"/>
              <a:t>Carbon prices under NetZeroFtax</a:t>
            </a:r>
            <a:r>
              <a:rPr lang="en-US" baseline="0" dirty="0"/>
              <a:t> scenario</a:t>
            </a:r>
            <a:r>
              <a:rPr lang="en-US" dirty="0"/>
              <a:t>, $2014 per tCO2</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Emi_NZ!$I$33</c:f>
              <c:strCache>
                <c:ptCount val="1"/>
                <c:pt idx="0">
                  <c:v>NDC</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1"/>
              <c:layout>
                <c:manualLayout>
                  <c:x val="-4.9775266219804153E-2"/>
                  <c:y val="-9.4809811793230203E-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E54-4B05-A7AA-89B5E7403A42}"/>
                </c:ext>
              </c:extLst>
            </c:dLbl>
            <c:dLbl>
              <c:idx val="2"/>
              <c:layout>
                <c:manualLayout>
                  <c:x val="-1.4194752368175892E-2"/>
                  <c:y val="-3.0123882217129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E54-4B05-A7AA-89B5E7403A42}"/>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Emi_NZ!$H$34:$H$40</c:f>
              <c:numCache>
                <c:formatCode>General</c:formatCode>
                <c:ptCount val="7"/>
                <c:pt idx="0">
                  <c:v>2030</c:v>
                </c:pt>
                <c:pt idx="1">
                  <c:v>2035</c:v>
                </c:pt>
                <c:pt idx="2">
                  <c:v>2040</c:v>
                </c:pt>
                <c:pt idx="3">
                  <c:v>2045</c:v>
                </c:pt>
                <c:pt idx="4">
                  <c:v>2050</c:v>
                </c:pt>
                <c:pt idx="5">
                  <c:v>2055</c:v>
                </c:pt>
                <c:pt idx="6">
                  <c:v>2060</c:v>
                </c:pt>
              </c:numCache>
            </c:numRef>
          </c:xVal>
          <c:yVal>
            <c:numRef>
              <c:f>Emi_NZ!$I$34:$I$40</c:f>
              <c:numCache>
                <c:formatCode>0</c:formatCode>
                <c:ptCount val="7"/>
                <c:pt idx="1">
                  <c:v>26.616999999999997</c:v>
                </c:pt>
                <c:pt idx="2">
                  <c:v>35.083999999999996</c:v>
                </c:pt>
                <c:pt idx="3">
                  <c:v>40.391999999999996</c:v>
                </c:pt>
                <c:pt idx="4">
                  <c:v>41.959000000000003</c:v>
                </c:pt>
                <c:pt idx="5">
                  <c:v>44.985999999999997</c:v>
                </c:pt>
                <c:pt idx="6">
                  <c:v>54.184999999999995</c:v>
                </c:pt>
              </c:numCache>
            </c:numRef>
          </c:yVal>
          <c:smooth val="0"/>
          <c:extLst>
            <c:ext xmlns:c16="http://schemas.microsoft.com/office/drawing/2014/chart" uri="{C3380CC4-5D6E-409C-BE32-E72D297353CC}">
              <c16:uniqueId val="{00000002-EE54-4B05-A7AA-89B5E7403A42}"/>
            </c:ext>
          </c:extLst>
        </c:ser>
        <c:ser>
          <c:idx val="1"/>
          <c:order val="1"/>
          <c:tx>
            <c:strRef>
              <c:f>Emi_NZ!$J$33</c:f>
              <c:strCache>
                <c:ptCount val="1"/>
                <c:pt idx="0">
                  <c:v>Net Zero</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Emi_NZ!$H$34:$H$40</c:f>
              <c:numCache>
                <c:formatCode>General</c:formatCode>
                <c:ptCount val="7"/>
                <c:pt idx="0">
                  <c:v>2030</c:v>
                </c:pt>
                <c:pt idx="1">
                  <c:v>2035</c:v>
                </c:pt>
                <c:pt idx="2">
                  <c:v>2040</c:v>
                </c:pt>
                <c:pt idx="3">
                  <c:v>2045</c:v>
                </c:pt>
                <c:pt idx="4">
                  <c:v>2050</c:v>
                </c:pt>
                <c:pt idx="5">
                  <c:v>2055</c:v>
                </c:pt>
                <c:pt idx="6">
                  <c:v>2060</c:v>
                </c:pt>
              </c:numCache>
            </c:numRef>
          </c:xVal>
          <c:yVal>
            <c:numRef>
              <c:f>Emi_NZ!$J$34:$J$40</c:f>
              <c:numCache>
                <c:formatCode>0</c:formatCode>
                <c:ptCount val="7"/>
                <c:pt idx="0">
                  <c:v>38.160600000000002</c:v>
                </c:pt>
                <c:pt idx="1">
                  <c:v>68.331900000000005</c:v>
                </c:pt>
                <c:pt idx="2">
                  <c:v>138.858</c:v>
                </c:pt>
                <c:pt idx="3">
                  <c:v>225.8</c:v>
                </c:pt>
                <c:pt idx="4">
                  <c:v>418.66500000000002</c:v>
                </c:pt>
                <c:pt idx="5">
                  <c:v>705.47499999999991</c:v>
                </c:pt>
                <c:pt idx="6">
                  <c:v>1188.7700000000002</c:v>
                </c:pt>
              </c:numCache>
            </c:numRef>
          </c:yVal>
          <c:smooth val="0"/>
          <c:extLst>
            <c:ext xmlns:c16="http://schemas.microsoft.com/office/drawing/2014/chart" uri="{C3380CC4-5D6E-409C-BE32-E72D297353CC}">
              <c16:uniqueId val="{00000003-EE54-4B05-A7AA-89B5E7403A42}"/>
            </c:ext>
          </c:extLst>
        </c:ser>
        <c:dLbls>
          <c:showLegendKey val="0"/>
          <c:showVal val="0"/>
          <c:showCatName val="0"/>
          <c:showSerName val="0"/>
          <c:showPercent val="0"/>
          <c:showBubbleSize val="0"/>
        </c:dLbls>
        <c:axId val="358675951"/>
        <c:axId val="358682191"/>
      </c:scatterChart>
      <c:valAx>
        <c:axId val="358675951"/>
        <c:scaling>
          <c:orientation val="minMax"/>
          <c:max val="2060"/>
          <c:min val="203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682191"/>
        <c:crosses val="autoZero"/>
        <c:crossBetween val="midCat"/>
      </c:valAx>
      <c:valAx>
        <c:axId val="358682191"/>
        <c:scaling>
          <c:orientation val="minMax"/>
          <c:max val="12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Carbon pirce, USD per tCO2</a:t>
                </a:r>
              </a:p>
            </c:rich>
          </c:tx>
          <c:layout>
            <c:manualLayout>
              <c:xMode val="edge"/>
              <c:yMode val="edge"/>
              <c:x val="7.4906344950796261E-3"/>
              <c:y val="0.2302058960354244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58675951"/>
        <c:crosses val="autoZero"/>
        <c:crossBetween val="midCat"/>
      </c:valAx>
      <c:spPr>
        <a:noFill/>
        <a:ln>
          <a:noFill/>
        </a:ln>
        <a:effectLst/>
      </c:spPr>
    </c:plotArea>
    <c:legend>
      <c:legendPos val="b"/>
      <c:layout>
        <c:manualLayout>
          <c:xMode val="edge"/>
          <c:yMode val="edge"/>
          <c:x val="7.3004456785955379E-2"/>
          <c:y val="0.89248501854081785"/>
          <c:w val="0.89764171702885309"/>
          <c:h val="9.136974629448316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Change in the output structure under net-zero</a:t>
            </a:r>
            <a:r>
              <a:rPr lang="en-US" baseline="0" dirty="0"/>
              <a:t> transition</a:t>
            </a:r>
            <a:r>
              <a:rPr lang="en-US" dirty="0"/>
              <a:t>, percentage points difference </a:t>
            </a:r>
            <a:r>
              <a:rPr lang="en-US" dirty="0" err="1"/>
              <a:t>w.r.t.</a:t>
            </a:r>
            <a:r>
              <a:rPr lang="en-US" dirty="0"/>
              <a:t> </a:t>
            </a:r>
            <a:r>
              <a:rPr lang="en-US" sz="1400" b="0" i="0" u="none" strike="noStrike" baseline="0" dirty="0">
                <a:effectLst/>
              </a:rPr>
              <a:t>NetZeroAZEndc scenario</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xp_NZ!$AI$44</c:f>
              <c:strCache>
                <c:ptCount val="1"/>
                <c:pt idx="0">
                  <c:v>Food and agriculture</c:v>
                </c:pt>
              </c:strCache>
            </c:strRef>
          </c:tx>
          <c:spPr>
            <a:solidFill>
              <a:schemeClr val="accent1"/>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xp_NZ!$AK$44:$AR$44</c:f>
              <c:numCache>
                <c:formatCode>0.0</c:formatCode>
                <c:ptCount val="8"/>
                <c:pt idx="0">
                  <c:v>4.5764960429306445E-2</c:v>
                </c:pt>
                <c:pt idx="1">
                  <c:v>0.11995695631861203</c:v>
                </c:pt>
                <c:pt idx="2">
                  <c:v>-1.7168808950623893E-2</c:v>
                </c:pt>
                <c:pt idx="3">
                  <c:v>-0.11722044592219483</c:v>
                </c:pt>
                <c:pt idx="4">
                  <c:v>-0.18800794129842924</c:v>
                </c:pt>
                <c:pt idx="5">
                  <c:v>-0.16907423117558662</c:v>
                </c:pt>
                <c:pt idx="6">
                  <c:v>-5.2645685106811335E-2</c:v>
                </c:pt>
                <c:pt idx="7">
                  <c:v>0.1516279888841815</c:v>
                </c:pt>
              </c:numCache>
            </c:numRef>
          </c:val>
          <c:extLst>
            <c:ext xmlns:c16="http://schemas.microsoft.com/office/drawing/2014/chart" uri="{C3380CC4-5D6E-409C-BE32-E72D297353CC}">
              <c16:uniqueId val="{00000000-90DF-4895-A32A-A4F6BA18291B}"/>
            </c:ext>
          </c:extLst>
        </c:ser>
        <c:ser>
          <c:idx val="1"/>
          <c:order val="1"/>
          <c:tx>
            <c:strRef>
              <c:f>xp_NZ!$AI$45</c:f>
              <c:strCache>
                <c:ptCount val="1"/>
                <c:pt idx="0">
                  <c:v>Fossil fuels</c:v>
                </c:pt>
              </c:strCache>
            </c:strRef>
          </c:tx>
          <c:spPr>
            <a:solidFill>
              <a:schemeClr val="accent2"/>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xp_NZ!$AK$45:$AR$45</c:f>
              <c:numCache>
                <c:formatCode>0.0</c:formatCode>
                <c:ptCount val="8"/>
                <c:pt idx="0">
                  <c:v>1.0514600889499626E-2</c:v>
                </c:pt>
                <c:pt idx="1">
                  <c:v>0.15046376088041769</c:v>
                </c:pt>
                <c:pt idx="2">
                  <c:v>0.11182912004008561</c:v>
                </c:pt>
                <c:pt idx="3">
                  <c:v>2.9543637569684478E-3</c:v>
                </c:pt>
                <c:pt idx="4">
                  <c:v>-0.18944352157501954</c:v>
                </c:pt>
                <c:pt idx="5">
                  <c:v>-0.40260970368244386</c:v>
                </c:pt>
                <c:pt idx="6">
                  <c:v>-0.52415347719716454</c:v>
                </c:pt>
                <c:pt idx="7">
                  <c:v>-0.51945566858562497</c:v>
                </c:pt>
              </c:numCache>
            </c:numRef>
          </c:val>
          <c:extLst>
            <c:ext xmlns:c16="http://schemas.microsoft.com/office/drawing/2014/chart" uri="{C3380CC4-5D6E-409C-BE32-E72D297353CC}">
              <c16:uniqueId val="{00000001-90DF-4895-A32A-A4F6BA18291B}"/>
            </c:ext>
          </c:extLst>
        </c:ser>
        <c:ser>
          <c:idx val="2"/>
          <c:order val="2"/>
          <c:tx>
            <c:strRef>
              <c:f>xp_NZ!$AI$46</c:f>
              <c:strCache>
                <c:ptCount val="1"/>
                <c:pt idx="0">
                  <c:v>Energy-intensive manufacturing</c:v>
                </c:pt>
              </c:strCache>
            </c:strRef>
          </c:tx>
          <c:spPr>
            <a:solidFill>
              <a:schemeClr val="accent3"/>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xp_NZ!$AK$46:$AR$46</c:f>
              <c:numCache>
                <c:formatCode>0.0</c:formatCode>
                <c:ptCount val="8"/>
                <c:pt idx="0">
                  <c:v>-4.820211473182956E-2</c:v>
                </c:pt>
                <c:pt idx="1">
                  <c:v>-0.29360883529052223</c:v>
                </c:pt>
                <c:pt idx="2">
                  <c:v>-0.17139307669292378</c:v>
                </c:pt>
                <c:pt idx="3">
                  <c:v>-0.30371914028506575</c:v>
                </c:pt>
                <c:pt idx="4">
                  <c:v>-0.39996941485066428</c:v>
                </c:pt>
                <c:pt idx="5">
                  <c:v>-0.53521610223684835</c:v>
                </c:pt>
                <c:pt idx="6">
                  <c:v>-0.62016984457689761</c:v>
                </c:pt>
                <c:pt idx="7">
                  <c:v>-0.78305513674779215</c:v>
                </c:pt>
              </c:numCache>
            </c:numRef>
          </c:val>
          <c:extLst>
            <c:ext xmlns:c16="http://schemas.microsoft.com/office/drawing/2014/chart" uri="{C3380CC4-5D6E-409C-BE32-E72D297353CC}">
              <c16:uniqueId val="{00000002-90DF-4895-A32A-A4F6BA18291B}"/>
            </c:ext>
          </c:extLst>
        </c:ser>
        <c:ser>
          <c:idx val="3"/>
          <c:order val="3"/>
          <c:tx>
            <c:strRef>
              <c:f>xp_NZ!$AI$47</c:f>
              <c:strCache>
                <c:ptCount val="1"/>
                <c:pt idx="0">
                  <c:v>Light manufacturing</c:v>
                </c:pt>
              </c:strCache>
            </c:strRef>
          </c:tx>
          <c:spPr>
            <a:solidFill>
              <a:schemeClr val="accent4"/>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xp_NZ!$AK$47:$AR$47</c:f>
              <c:numCache>
                <c:formatCode>0.0</c:formatCode>
                <c:ptCount val="8"/>
                <c:pt idx="0">
                  <c:v>1.2554596644094064E-3</c:v>
                </c:pt>
                <c:pt idx="1">
                  <c:v>-4.4074097673808474E-2</c:v>
                </c:pt>
                <c:pt idx="2">
                  <c:v>-7.9221132555898008E-2</c:v>
                </c:pt>
                <c:pt idx="3">
                  <c:v>-0.18660256151077428</c:v>
                </c:pt>
                <c:pt idx="4">
                  <c:v>-0.19679567415480034</c:v>
                </c:pt>
                <c:pt idx="5">
                  <c:v>-0.16783972584753851</c:v>
                </c:pt>
                <c:pt idx="6">
                  <c:v>-9.7330576807651281E-2</c:v>
                </c:pt>
                <c:pt idx="7">
                  <c:v>-2.8950542018348763E-2</c:v>
                </c:pt>
              </c:numCache>
            </c:numRef>
          </c:val>
          <c:extLst>
            <c:ext xmlns:c16="http://schemas.microsoft.com/office/drawing/2014/chart" uri="{C3380CC4-5D6E-409C-BE32-E72D297353CC}">
              <c16:uniqueId val="{00000003-90DF-4895-A32A-A4F6BA18291B}"/>
            </c:ext>
          </c:extLst>
        </c:ser>
        <c:ser>
          <c:idx val="4"/>
          <c:order val="4"/>
          <c:tx>
            <c:strRef>
              <c:f>xp_NZ!$AI$48</c:f>
              <c:strCache>
                <c:ptCount val="1"/>
                <c:pt idx="0">
                  <c:v>Carbon-free electricity</c:v>
                </c:pt>
              </c:strCache>
            </c:strRef>
          </c:tx>
          <c:spPr>
            <a:solidFill>
              <a:schemeClr val="accent5"/>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xp_NZ!$AK$48:$AR$48</c:f>
              <c:numCache>
                <c:formatCode>0.0</c:formatCode>
                <c:ptCount val="8"/>
                <c:pt idx="0">
                  <c:v>5.0501792861693505E-3</c:v>
                </c:pt>
                <c:pt idx="1">
                  <c:v>0.25723080361070183</c:v>
                </c:pt>
                <c:pt idx="2">
                  <c:v>0.55115146173499274</c:v>
                </c:pt>
                <c:pt idx="3">
                  <c:v>1.5947014771570054</c:v>
                </c:pt>
                <c:pt idx="4">
                  <c:v>2.4063432677512049</c:v>
                </c:pt>
                <c:pt idx="5">
                  <c:v>2.9862142808757959</c:v>
                </c:pt>
                <c:pt idx="6">
                  <c:v>3.0107368198704951</c:v>
                </c:pt>
                <c:pt idx="7">
                  <c:v>2.8187872881857063</c:v>
                </c:pt>
              </c:numCache>
            </c:numRef>
          </c:val>
          <c:extLst>
            <c:ext xmlns:c16="http://schemas.microsoft.com/office/drawing/2014/chart" uri="{C3380CC4-5D6E-409C-BE32-E72D297353CC}">
              <c16:uniqueId val="{00000004-90DF-4895-A32A-A4F6BA18291B}"/>
            </c:ext>
          </c:extLst>
        </c:ser>
        <c:ser>
          <c:idx val="5"/>
          <c:order val="5"/>
          <c:tx>
            <c:strRef>
              <c:f>xp_NZ!$AI$49</c:f>
              <c:strCache>
                <c:ptCount val="1"/>
                <c:pt idx="0">
                  <c:v>Fossil-based electricity</c:v>
                </c:pt>
              </c:strCache>
            </c:strRef>
          </c:tx>
          <c:spPr>
            <a:solidFill>
              <a:schemeClr val="accent6"/>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xp_NZ!$AK$49:$AR$49</c:f>
              <c:numCache>
                <c:formatCode>0.0</c:formatCode>
                <c:ptCount val="8"/>
                <c:pt idx="0">
                  <c:v>-3.868991047206935E-2</c:v>
                </c:pt>
                <c:pt idx="1">
                  <c:v>-0.25223679995870757</c:v>
                </c:pt>
                <c:pt idx="2">
                  <c:v>-0.28467809905613795</c:v>
                </c:pt>
                <c:pt idx="3">
                  <c:v>-0.68177051225994989</c:v>
                </c:pt>
                <c:pt idx="4">
                  <c:v>-0.93611445500783108</c:v>
                </c:pt>
                <c:pt idx="5">
                  <c:v>-1.0833707184691657</c:v>
                </c:pt>
                <c:pt idx="6">
                  <c:v>-1.0623897309991586</c:v>
                </c:pt>
                <c:pt idx="7">
                  <c:v>-0.97457730355166028</c:v>
                </c:pt>
              </c:numCache>
            </c:numRef>
          </c:val>
          <c:extLst>
            <c:ext xmlns:c16="http://schemas.microsoft.com/office/drawing/2014/chart" uri="{C3380CC4-5D6E-409C-BE32-E72D297353CC}">
              <c16:uniqueId val="{00000005-90DF-4895-A32A-A4F6BA18291B}"/>
            </c:ext>
          </c:extLst>
        </c:ser>
        <c:ser>
          <c:idx val="6"/>
          <c:order val="6"/>
          <c:tx>
            <c:strRef>
              <c:f>xp_NZ!$AI$50</c:f>
              <c:strCache>
                <c:ptCount val="1"/>
                <c:pt idx="0">
                  <c:v>Transport</c:v>
                </c:pt>
              </c:strCache>
            </c:strRef>
          </c:tx>
          <c:spPr>
            <a:solidFill>
              <a:schemeClr val="accent1">
                <a:lumMod val="60000"/>
              </a:schemeClr>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xp_NZ!$AK$50:$AR$50</c:f>
              <c:numCache>
                <c:formatCode>0.0</c:formatCode>
                <c:ptCount val="8"/>
                <c:pt idx="0">
                  <c:v>-6.5360844122674955E-3</c:v>
                </c:pt>
                <c:pt idx="1">
                  <c:v>-7.4839846144489353E-2</c:v>
                </c:pt>
                <c:pt idx="2">
                  <c:v>-8.2195625572149822E-2</c:v>
                </c:pt>
                <c:pt idx="3">
                  <c:v>-0.19548098004439907</c:v>
                </c:pt>
                <c:pt idx="4">
                  <c:v>-0.32985575254812494</c:v>
                </c:pt>
                <c:pt idx="5">
                  <c:v>-0.57808498088724036</c:v>
                </c:pt>
                <c:pt idx="6">
                  <c:v>-0.84215409563464516</c:v>
                </c:pt>
                <c:pt idx="7">
                  <c:v>-1.2164637616680714</c:v>
                </c:pt>
              </c:numCache>
            </c:numRef>
          </c:val>
          <c:extLst>
            <c:ext xmlns:c16="http://schemas.microsoft.com/office/drawing/2014/chart" uri="{C3380CC4-5D6E-409C-BE32-E72D297353CC}">
              <c16:uniqueId val="{00000006-90DF-4895-A32A-A4F6BA18291B}"/>
            </c:ext>
          </c:extLst>
        </c:ser>
        <c:ser>
          <c:idx val="7"/>
          <c:order val="7"/>
          <c:tx>
            <c:strRef>
              <c:f>xp_NZ!$AI$51</c:f>
              <c:strCache>
                <c:ptCount val="1"/>
                <c:pt idx="0">
                  <c:v>Other services</c:v>
                </c:pt>
              </c:strCache>
            </c:strRef>
          </c:tx>
          <c:spPr>
            <a:solidFill>
              <a:schemeClr val="accent2">
                <a:lumMod val="60000"/>
              </a:schemeClr>
            </a:solidFill>
            <a:ln>
              <a:noFill/>
            </a:ln>
            <a:effectLst/>
          </c:spPr>
          <c:invertIfNegative val="0"/>
          <c:cat>
            <c:numRef>
              <c:f>xp_NZ!$AK$43:$AR$43</c:f>
              <c:numCache>
                <c:formatCode>General</c:formatCode>
                <c:ptCount val="8"/>
                <c:pt idx="0">
                  <c:v>2025</c:v>
                </c:pt>
                <c:pt idx="1">
                  <c:v>2030</c:v>
                </c:pt>
                <c:pt idx="2">
                  <c:v>2035</c:v>
                </c:pt>
                <c:pt idx="3">
                  <c:v>2040</c:v>
                </c:pt>
                <c:pt idx="4">
                  <c:v>2045</c:v>
                </c:pt>
                <c:pt idx="5">
                  <c:v>2050</c:v>
                </c:pt>
                <c:pt idx="6">
                  <c:v>2055</c:v>
                </c:pt>
                <c:pt idx="7">
                  <c:v>2060</c:v>
                </c:pt>
              </c:numCache>
            </c:numRef>
          </c:cat>
          <c:val>
            <c:numRef>
              <c:f>xp_NZ!$AK$51:$AR$51</c:f>
              <c:numCache>
                <c:formatCode>0.0</c:formatCode>
                <c:ptCount val="8"/>
                <c:pt idx="0">
                  <c:v>3.0842909346812108E-2</c:v>
                </c:pt>
                <c:pt idx="1">
                  <c:v>0.13710805825777883</c:v>
                </c:pt>
                <c:pt idx="2">
                  <c:v>-2.8323838947358349E-2</c:v>
                </c:pt>
                <c:pt idx="3">
                  <c:v>-0.11286220089163912</c:v>
                </c:pt>
                <c:pt idx="4">
                  <c:v>-0.16615650831632855</c:v>
                </c:pt>
                <c:pt idx="5">
                  <c:v>-5.0018818576980095E-2</c:v>
                </c:pt>
                <c:pt idx="6">
                  <c:v>0.18810659045183642</c:v>
                </c:pt>
                <c:pt idx="7">
                  <c:v>0.55208713550162214</c:v>
                </c:pt>
              </c:numCache>
            </c:numRef>
          </c:val>
          <c:extLst>
            <c:ext xmlns:c16="http://schemas.microsoft.com/office/drawing/2014/chart" uri="{C3380CC4-5D6E-409C-BE32-E72D297353CC}">
              <c16:uniqueId val="{00000007-90DF-4895-A32A-A4F6BA18291B}"/>
            </c:ext>
          </c:extLst>
        </c:ser>
        <c:dLbls>
          <c:showLegendKey val="0"/>
          <c:showVal val="0"/>
          <c:showCatName val="0"/>
          <c:showSerName val="0"/>
          <c:showPercent val="0"/>
          <c:showBubbleSize val="0"/>
        </c:dLbls>
        <c:gapWidth val="219"/>
        <c:overlap val="100"/>
        <c:axId val="1584681184"/>
        <c:axId val="1584678688"/>
      </c:barChart>
      <c:catAx>
        <c:axId val="15846811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84678688"/>
        <c:crosses val="autoZero"/>
        <c:auto val="1"/>
        <c:lblAlgn val="ctr"/>
        <c:lblOffset val="100"/>
        <c:noMultiLvlLbl val="0"/>
      </c:catAx>
      <c:valAx>
        <c:axId val="158467868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84681184"/>
        <c:crosses val="autoZero"/>
        <c:crossBetween val="between"/>
      </c:valAx>
      <c:spPr>
        <a:noFill/>
        <a:ln>
          <a:noFill/>
        </a:ln>
        <a:effectLst/>
      </c:spPr>
    </c:plotArea>
    <c:legend>
      <c:legendPos val="r"/>
      <c:layout>
        <c:manualLayout>
          <c:xMode val="edge"/>
          <c:yMode val="edge"/>
          <c:x val="0.72534391907921825"/>
          <c:y val="0.14360717719241156"/>
          <c:w val="0.263112071125644"/>
          <c:h val="0.7917031874903294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Change in macro indicators under NetZeroFtax scenario (</a:t>
            </a:r>
            <a:r>
              <a:rPr lang="en-US" sz="1600" dirty="0" err="1"/>
              <a:t>w.r.t.</a:t>
            </a:r>
            <a:r>
              <a:rPr lang="en-US" sz="1600" dirty="0"/>
              <a:t> </a:t>
            </a:r>
            <a:r>
              <a:rPr lang="en-US" sz="1600" b="0" i="0" u="none" strike="noStrike" baseline="0" dirty="0">
                <a:effectLst/>
              </a:rPr>
              <a:t>NetZeroAZEndc</a:t>
            </a:r>
            <a:r>
              <a:rPr lang="en-US" sz="1600" dirty="0"/>
              <a:t>)</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macro_NZ_lessAZE!$K$8</c:f>
              <c:strCache>
                <c:ptCount val="1"/>
                <c:pt idx="0">
                  <c:v>GDP, %</c:v>
                </c:pt>
              </c:strCache>
            </c:strRef>
          </c:tx>
          <c:spPr>
            <a:solidFill>
              <a:schemeClr val="accent1"/>
            </a:solidFill>
            <a:ln>
              <a:noFill/>
            </a:ln>
            <a:effectLst/>
          </c:spPr>
          <c:invertIfNegative val="0"/>
          <c:cat>
            <c:numRef>
              <c:f>macro_NZ_lessAZE!$J$35:$J$38</c:f>
              <c:numCache>
                <c:formatCode>General</c:formatCode>
                <c:ptCount val="4"/>
                <c:pt idx="0">
                  <c:v>2030</c:v>
                </c:pt>
                <c:pt idx="1">
                  <c:v>2040</c:v>
                </c:pt>
                <c:pt idx="2">
                  <c:v>2050</c:v>
                </c:pt>
                <c:pt idx="3">
                  <c:v>2060</c:v>
                </c:pt>
              </c:numCache>
            </c:numRef>
          </c:cat>
          <c:val>
            <c:numRef>
              <c:f>macro_NZ_lessAZE!$K$35:$K$38</c:f>
              <c:numCache>
                <c:formatCode>0.00%</c:formatCode>
                <c:ptCount val="4"/>
                <c:pt idx="0">
                  <c:v>4.0319768390322794E-4</c:v>
                </c:pt>
                <c:pt idx="1">
                  <c:v>-6.8844221342612491E-3</c:v>
                </c:pt>
                <c:pt idx="2">
                  <c:v>-2.1266201268128993E-2</c:v>
                </c:pt>
                <c:pt idx="3">
                  <c:v>-3.2663124119752376E-2</c:v>
                </c:pt>
              </c:numCache>
            </c:numRef>
          </c:val>
          <c:extLst>
            <c:ext xmlns:c16="http://schemas.microsoft.com/office/drawing/2014/chart" uri="{C3380CC4-5D6E-409C-BE32-E72D297353CC}">
              <c16:uniqueId val="{00000000-6F7E-4FFD-B5B7-5E30C0E91CD9}"/>
            </c:ext>
          </c:extLst>
        </c:ser>
        <c:ser>
          <c:idx val="1"/>
          <c:order val="1"/>
          <c:tx>
            <c:strRef>
              <c:f>macro_NZ_lessAZE!$L$8</c:f>
              <c:strCache>
                <c:ptCount val="1"/>
                <c:pt idx="0">
                  <c:v>Welfare, %</c:v>
                </c:pt>
              </c:strCache>
            </c:strRef>
          </c:tx>
          <c:spPr>
            <a:solidFill>
              <a:schemeClr val="accent2"/>
            </a:solidFill>
            <a:ln>
              <a:noFill/>
            </a:ln>
            <a:effectLst/>
          </c:spPr>
          <c:invertIfNegative val="0"/>
          <c:cat>
            <c:numRef>
              <c:f>macro_NZ_lessAZE!$J$35:$J$38</c:f>
              <c:numCache>
                <c:formatCode>General</c:formatCode>
                <c:ptCount val="4"/>
                <c:pt idx="0">
                  <c:v>2030</c:v>
                </c:pt>
                <c:pt idx="1">
                  <c:v>2040</c:v>
                </c:pt>
                <c:pt idx="2">
                  <c:v>2050</c:v>
                </c:pt>
                <c:pt idx="3">
                  <c:v>2060</c:v>
                </c:pt>
              </c:numCache>
            </c:numRef>
          </c:cat>
          <c:val>
            <c:numRef>
              <c:f>macro_NZ_lessAZE!$L$35:$L$38</c:f>
              <c:numCache>
                <c:formatCode>0.00%</c:formatCode>
                <c:ptCount val="4"/>
                <c:pt idx="0">
                  <c:v>-9.6758626255589973E-3</c:v>
                </c:pt>
                <c:pt idx="1">
                  <c:v>-2.0079685547292791E-2</c:v>
                </c:pt>
                <c:pt idx="2">
                  <c:v>-2.9461815080840188E-2</c:v>
                </c:pt>
                <c:pt idx="3">
                  <c:v>-2.9983668548999354E-2</c:v>
                </c:pt>
              </c:numCache>
            </c:numRef>
          </c:val>
          <c:extLst>
            <c:ext xmlns:c16="http://schemas.microsoft.com/office/drawing/2014/chart" uri="{C3380CC4-5D6E-409C-BE32-E72D297353CC}">
              <c16:uniqueId val="{00000001-6F7E-4FFD-B5B7-5E30C0E91CD9}"/>
            </c:ext>
          </c:extLst>
        </c:ser>
        <c:ser>
          <c:idx val="2"/>
          <c:order val="2"/>
          <c:tx>
            <c:strRef>
              <c:f>macro_NZ_lessAZE!$M$8</c:f>
              <c:strCache>
                <c:ptCount val="1"/>
                <c:pt idx="0">
                  <c:v>Investments, %</c:v>
                </c:pt>
              </c:strCache>
            </c:strRef>
          </c:tx>
          <c:spPr>
            <a:solidFill>
              <a:schemeClr val="accent3"/>
            </a:solidFill>
            <a:ln>
              <a:noFill/>
            </a:ln>
            <a:effectLst/>
          </c:spPr>
          <c:invertIfNegative val="0"/>
          <c:cat>
            <c:numRef>
              <c:f>macro_NZ_lessAZE!$J$35:$J$38</c:f>
              <c:numCache>
                <c:formatCode>General</c:formatCode>
                <c:ptCount val="4"/>
                <c:pt idx="0">
                  <c:v>2030</c:v>
                </c:pt>
                <c:pt idx="1">
                  <c:v>2040</c:v>
                </c:pt>
                <c:pt idx="2">
                  <c:v>2050</c:v>
                </c:pt>
                <c:pt idx="3">
                  <c:v>2060</c:v>
                </c:pt>
              </c:numCache>
            </c:numRef>
          </c:cat>
          <c:val>
            <c:numRef>
              <c:f>macro_NZ_lessAZE!$M$35:$M$38</c:f>
              <c:numCache>
                <c:formatCode>0.00%</c:formatCode>
                <c:ptCount val="4"/>
                <c:pt idx="0">
                  <c:v>1.0080943828574971E-2</c:v>
                </c:pt>
                <c:pt idx="1">
                  <c:v>5.9816482536633846E-3</c:v>
                </c:pt>
                <c:pt idx="2">
                  <c:v>-9.3326111761022333E-4</c:v>
                </c:pt>
                <c:pt idx="3">
                  <c:v>-7.7027265554132779E-3</c:v>
                </c:pt>
              </c:numCache>
            </c:numRef>
          </c:val>
          <c:extLst>
            <c:ext xmlns:c16="http://schemas.microsoft.com/office/drawing/2014/chart" uri="{C3380CC4-5D6E-409C-BE32-E72D297353CC}">
              <c16:uniqueId val="{00000002-6F7E-4FFD-B5B7-5E30C0E91CD9}"/>
            </c:ext>
          </c:extLst>
        </c:ser>
        <c:ser>
          <c:idx val="3"/>
          <c:order val="3"/>
          <c:tx>
            <c:strRef>
              <c:f>macro_NZ_lessAZE!$N$8</c:f>
              <c:strCache>
                <c:ptCount val="1"/>
                <c:pt idx="0">
                  <c:v>Household consumption, %</c:v>
                </c:pt>
              </c:strCache>
            </c:strRef>
          </c:tx>
          <c:spPr>
            <a:solidFill>
              <a:schemeClr val="accent4"/>
            </a:solidFill>
            <a:ln>
              <a:noFill/>
            </a:ln>
            <a:effectLst/>
          </c:spPr>
          <c:invertIfNegative val="0"/>
          <c:cat>
            <c:numRef>
              <c:f>macro_NZ_lessAZE!$J$35:$J$38</c:f>
              <c:numCache>
                <c:formatCode>General</c:formatCode>
                <c:ptCount val="4"/>
                <c:pt idx="0">
                  <c:v>2030</c:v>
                </c:pt>
                <c:pt idx="1">
                  <c:v>2040</c:v>
                </c:pt>
                <c:pt idx="2">
                  <c:v>2050</c:v>
                </c:pt>
                <c:pt idx="3">
                  <c:v>2060</c:v>
                </c:pt>
              </c:numCache>
            </c:numRef>
          </c:cat>
          <c:val>
            <c:numRef>
              <c:f>macro_NZ_lessAZE!$N$35:$N$38</c:f>
              <c:numCache>
                <c:formatCode>0.00%</c:formatCode>
                <c:ptCount val="4"/>
                <c:pt idx="0">
                  <c:v>-5.2534548720663699E-3</c:v>
                </c:pt>
                <c:pt idx="1">
                  <c:v>-1.5565371417388979E-2</c:v>
                </c:pt>
                <c:pt idx="2">
                  <c:v>-2.8168471174978293E-2</c:v>
                </c:pt>
                <c:pt idx="3">
                  <c:v>-3.5164916582138092E-2</c:v>
                </c:pt>
              </c:numCache>
            </c:numRef>
          </c:val>
          <c:extLst>
            <c:ext xmlns:c16="http://schemas.microsoft.com/office/drawing/2014/chart" uri="{C3380CC4-5D6E-409C-BE32-E72D297353CC}">
              <c16:uniqueId val="{00000003-6F7E-4FFD-B5B7-5E30C0E91CD9}"/>
            </c:ext>
          </c:extLst>
        </c:ser>
        <c:dLbls>
          <c:showLegendKey val="0"/>
          <c:showVal val="0"/>
          <c:showCatName val="0"/>
          <c:showSerName val="0"/>
          <c:showPercent val="0"/>
          <c:showBubbleSize val="0"/>
        </c:dLbls>
        <c:gapWidth val="219"/>
        <c:overlap val="-27"/>
        <c:axId val="2105476352"/>
        <c:axId val="2105475520"/>
      </c:barChart>
      <c:catAx>
        <c:axId val="21054763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5475520"/>
        <c:crosses val="autoZero"/>
        <c:auto val="1"/>
        <c:lblAlgn val="ctr"/>
        <c:lblOffset val="100"/>
        <c:noMultiLvlLbl val="0"/>
      </c:catAx>
      <c:valAx>
        <c:axId val="2105475520"/>
        <c:scaling>
          <c:orientation val="minMax"/>
        </c:scaling>
        <c:delete val="0"/>
        <c:axPos val="l"/>
        <c:numFmt formatCode="0.0%" sourceLinked="0"/>
        <c:majorTickMark val="none"/>
        <c:minorTickMark val="none"/>
        <c:tickLblPos val="low"/>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5476352"/>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a:t>(b) Change in </a:t>
            </a:r>
            <a:r>
              <a:rPr lang="en-US" sz="1400" b="1" dirty="0"/>
              <a:t>GDP</a:t>
            </a:r>
            <a:r>
              <a:rPr lang="en-US" sz="1400" dirty="0"/>
              <a:t>, % </a:t>
            </a:r>
            <a:r>
              <a:rPr lang="en-US" sz="1400" dirty="0" err="1"/>
              <a:t>w.r.t.</a:t>
            </a:r>
            <a:r>
              <a:rPr lang="en-US" sz="1400" dirty="0"/>
              <a:t> </a:t>
            </a:r>
            <a:r>
              <a:rPr lang="en-US" sz="1400" b="0" i="0" u="none" strike="noStrike" baseline="0" dirty="0">
                <a:effectLst/>
              </a:rPr>
              <a:t>NetZeroAZEndc</a:t>
            </a:r>
            <a:endParaRPr lang="en-US" sz="14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rgdpmp!$L$7</c:f>
              <c:strCache>
                <c:ptCount val="1"/>
                <c:pt idx="0">
                  <c:v>NetZeroFtax</c:v>
                </c:pt>
              </c:strCache>
            </c:strRef>
          </c:tx>
          <c:spPr>
            <a:solidFill>
              <a:schemeClr val="accent1"/>
            </a:solidFill>
            <a:ln>
              <a:noFill/>
            </a:ln>
            <a:effectLst/>
          </c:spPr>
          <c:invertIfNegative val="0"/>
          <c:cat>
            <c:numRef>
              <c:f>rgdpmp!$K$8:$K$11</c:f>
              <c:numCache>
                <c:formatCode>General</c:formatCode>
                <c:ptCount val="4"/>
                <c:pt idx="0">
                  <c:v>2030</c:v>
                </c:pt>
                <c:pt idx="1">
                  <c:v>2040</c:v>
                </c:pt>
                <c:pt idx="2">
                  <c:v>2050</c:v>
                </c:pt>
                <c:pt idx="3">
                  <c:v>2060</c:v>
                </c:pt>
              </c:numCache>
            </c:numRef>
          </c:cat>
          <c:val>
            <c:numRef>
              <c:f>rgdpmp!$L$8:$L$11</c:f>
              <c:numCache>
                <c:formatCode>0.00%</c:formatCode>
                <c:ptCount val="4"/>
                <c:pt idx="0">
                  <c:v>4.0389102678277757E-4</c:v>
                </c:pt>
                <c:pt idx="1">
                  <c:v>-6.9100900606099518E-3</c:v>
                </c:pt>
                <c:pt idx="2">
                  <c:v>-2.1239821909331432E-2</c:v>
                </c:pt>
                <c:pt idx="3">
                  <c:v>-3.2310373145831579E-2</c:v>
                </c:pt>
              </c:numCache>
            </c:numRef>
          </c:val>
          <c:extLst>
            <c:ext xmlns:c16="http://schemas.microsoft.com/office/drawing/2014/chart" uri="{C3380CC4-5D6E-409C-BE32-E72D297353CC}">
              <c16:uniqueId val="{00000000-C4C2-4016-8375-081B101BE36D}"/>
            </c:ext>
          </c:extLst>
        </c:ser>
        <c:ser>
          <c:idx val="1"/>
          <c:order val="1"/>
          <c:tx>
            <c:strRef>
              <c:f>rgdpmp!$M$7</c:f>
              <c:strCache>
                <c:ptCount val="1"/>
                <c:pt idx="0">
                  <c:v>NetZeroDtax</c:v>
                </c:pt>
              </c:strCache>
            </c:strRef>
          </c:tx>
          <c:spPr>
            <a:solidFill>
              <a:schemeClr val="accent4"/>
            </a:solidFill>
            <a:ln>
              <a:noFill/>
            </a:ln>
            <a:effectLst/>
          </c:spPr>
          <c:invertIfNegative val="0"/>
          <c:cat>
            <c:numRef>
              <c:f>rgdpmp!$K$8:$K$11</c:f>
              <c:numCache>
                <c:formatCode>General</c:formatCode>
                <c:ptCount val="4"/>
                <c:pt idx="0">
                  <c:v>2030</c:v>
                </c:pt>
                <c:pt idx="1">
                  <c:v>2040</c:v>
                </c:pt>
                <c:pt idx="2">
                  <c:v>2050</c:v>
                </c:pt>
                <c:pt idx="3">
                  <c:v>2060</c:v>
                </c:pt>
              </c:numCache>
            </c:numRef>
          </c:cat>
          <c:val>
            <c:numRef>
              <c:f>rgdpmp!$M$8:$M$11</c:f>
              <c:numCache>
                <c:formatCode>0.00%</c:formatCode>
                <c:ptCount val="4"/>
                <c:pt idx="0">
                  <c:v>-3.6719701226584156E-3</c:v>
                </c:pt>
                <c:pt idx="1">
                  <c:v>-1.1648439785784136E-2</c:v>
                </c:pt>
                <c:pt idx="2">
                  <c:v>-2.7699634372339018E-2</c:v>
                </c:pt>
                <c:pt idx="3">
                  <c:v>-4.1642264666163005E-2</c:v>
                </c:pt>
              </c:numCache>
            </c:numRef>
          </c:val>
          <c:extLst>
            <c:ext xmlns:c16="http://schemas.microsoft.com/office/drawing/2014/chart" uri="{C3380CC4-5D6E-409C-BE32-E72D297353CC}">
              <c16:uniqueId val="{00000001-C4C2-4016-8375-081B101BE36D}"/>
            </c:ext>
          </c:extLst>
        </c:ser>
        <c:dLbls>
          <c:showLegendKey val="0"/>
          <c:showVal val="0"/>
          <c:showCatName val="0"/>
          <c:showSerName val="0"/>
          <c:showPercent val="0"/>
          <c:showBubbleSize val="0"/>
        </c:dLbls>
        <c:gapWidth val="219"/>
        <c:overlap val="-27"/>
        <c:axId val="179087023"/>
        <c:axId val="179093679"/>
      </c:barChart>
      <c:catAx>
        <c:axId val="17908702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93679"/>
        <c:crosses val="autoZero"/>
        <c:auto val="1"/>
        <c:lblAlgn val="ctr"/>
        <c:lblOffset val="100"/>
        <c:noMultiLvlLbl val="0"/>
      </c:catAx>
      <c:valAx>
        <c:axId val="179093679"/>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87023"/>
        <c:crosses val="autoZero"/>
        <c:crossBetween val="between"/>
        <c:majorUnit val="2.0000000000000004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(a) Change in </a:t>
            </a:r>
            <a:r>
              <a:rPr lang="en-US" sz="1400" b="1"/>
              <a:t>Welfare</a:t>
            </a:r>
            <a:r>
              <a:rPr lang="en-US" sz="1400"/>
              <a:t>, % w.r.t. </a:t>
            </a:r>
            <a:r>
              <a:rPr lang="en-US" sz="1400" b="0" i="0" u="none" strike="noStrike" baseline="0">
                <a:effectLst/>
              </a:rPr>
              <a:t>NetZeroAZEndc</a:t>
            </a:r>
            <a:endParaRPr lang="en-US" sz="1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EV!$L$7</c:f>
              <c:strCache>
                <c:ptCount val="1"/>
                <c:pt idx="0">
                  <c:v>NetZeroFtax</c:v>
                </c:pt>
              </c:strCache>
            </c:strRef>
          </c:tx>
          <c:spPr>
            <a:solidFill>
              <a:schemeClr val="accent1"/>
            </a:solidFill>
            <a:ln>
              <a:noFill/>
            </a:ln>
            <a:effectLst/>
          </c:spPr>
          <c:invertIfNegative val="0"/>
          <c:cat>
            <c:numRef>
              <c:f>EV!$K$8:$K$11</c:f>
              <c:numCache>
                <c:formatCode>General</c:formatCode>
                <c:ptCount val="4"/>
                <c:pt idx="0">
                  <c:v>2030</c:v>
                </c:pt>
                <c:pt idx="1">
                  <c:v>2040</c:v>
                </c:pt>
                <c:pt idx="2">
                  <c:v>2050</c:v>
                </c:pt>
                <c:pt idx="3">
                  <c:v>2060</c:v>
                </c:pt>
              </c:numCache>
            </c:numRef>
          </c:cat>
          <c:val>
            <c:numRef>
              <c:f>EV!$L$8:$L$11</c:f>
              <c:numCache>
                <c:formatCode>0.00%</c:formatCode>
                <c:ptCount val="4"/>
                <c:pt idx="0">
                  <c:v>-9.6566497855105019E-3</c:v>
                </c:pt>
                <c:pt idx="1">
                  <c:v>-1.9827015531549051E-2</c:v>
                </c:pt>
                <c:pt idx="2">
                  <c:v>-2.873393975456133E-2</c:v>
                </c:pt>
                <c:pt idx="3">
                  <c:v>-2.9013771416021357E-2</c:v>
                </c:pt>
              </c:numCache>
            </c:numRef>
          </c:val>
          <c:extLst>
            <c:ext xmlns:c16="http://schemas.microsoft.com/office/drawing/2014/chart" uri="{C3380CC4-5D6E-409C-BE32-E72D297353CC}">
              <c16:uniqueId val="{00000000-4FBB-4F63-8C5B-E8F7B9EE1F06}"/>
            </c:ext>
          </c:extLst>
        </c:ser>
        <c:ser>
          <c:idx val="1"/>
          <c:order val="1"/>
          <c:tx>
            <c:strRef>
              <c:f>EV!$M$7</c:f>
              <c:strCache>
                <c:ptCount val="1"/>
                <c:pt idx="0">
                  <c:v>NetZeroDtax</c:v>
                </c:pt>
              </c:strCache>
            </c:strRef>
          </c:tx>
          <c:spPr>
            <a:solidFill>
              <a:schemeClr val="accent4"/>
            </a:solidFill>
            <a:ln>
              <a:noFill/>
            </a:ln>
            <a:effectLst/>
          </c:spPr>
          <c:invertIfNegative val="0"/>
          <c:cat>
            <c:numRef>
              <c:f>EV!$K$8:$K$11</c:f>
              <c:numCache>
                <c:formatCode>General</c:formatCode>
                <c:ptCount val="4"/>
                <c:pt idx="0">
                  <c:v>2030</c:v>
                </c:pt>
                <c:pt idx="1">
                  <c:v>2040</c:v>
                </c:pt>
                <c:pt idx="2">
                  <c:v>2050</c:v>
                </c:pt>
                <c:pt idx="3">
                  <c:v>2060</c:v>
                </c:pt>
              </c:numCache>
            </c:numRef>
          </c:cat>
          <c:val>
            <c:numRef>
              <c:f>EV!$M$8:$M$11</c:f>
              <c:numCache>
                <c:formatCode>0.00%</c:formatCode>
                <c:ptCount val="4"/>
                <c:pt idx="0">
                  <c:v>-1.3408813718730837E-2</c:v>
                </c:pt>
                <c:pt idx="1">
                  <c:v>-2.2808180872330643E-2</c:v>
                </c:pt>
                <c:pt idx="2">
                  <c:v>-3.2960577382362077E-2</c:v>
                </c:pt>
                <c:pt idx="3">
                  <c:v>-3.5141524966657255E-2</c:v>
                </c:pt>
              </c:numCache>
            </c:numRef>
          </c:val>
          <c:extLst>
            <c:ext xmlns:c16="http://schemas.microsoft.com/office/drawing/2014/chart" uri="{C3380CC4-5D6E-409C-BE32-E72D297353CC}">
              <c16:uniqueId val="{00000001-4FBB-4F63-8C5B-E8F7B9EE1F06}"/>
            </c:ext>
          </c:extLst>
        </c:ser>
        <c:dLbls>
          <c:showLegendKey val="0"/>
          <c:showVal val="0"/>
          <c:showCatName val="0"/>
          <c:showSerName val="0"/>
          <c:showPercent val="0"/>
          <c:showBubbleSize val="0"/>
        </c:dLbls>
        <c:gapWidth val="219"/>
        <c:overlap val="-27"/>
        <c:axId val="179087023"/>
        <c:axId val="179093679"/>
      </c:barChart>
      <c:catAx>
        <c:axId val="17908702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93679"/>
        <c:crosses val="autoZero"/>
        <c:auto val="1"/>
        <c:lblAlgn val="ctr"/>
        <c:lblOffset val="100"/>
        <c:noMultiLvlLbl val="0"/>
      </c:catAx>
      <c:valAx>
        <c:axId val="179093679"/>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87023"/>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(c) Change in </a:t>
            </a:r>
            <a:r>
              <a:rPr lang="en-US" sz="1400" b="1"/>
              <a:t>Investments</a:t>
            </a:r>
            <a:r>
              <a:rPr lang="en-US" sz="1400"/>
              <a:t>, % w.r.t. </a:t>
            </a:r>
            <a:r>
              <a:rPr lang="en-US" sz="1400" b="0" i="0" u="none" strike="noStrike" baseline="0">
                <a:effectLst/>
              </a:rPr>
              <a:t>NetZeroAZEndc</a:t>
            </a:r>
            <a:endParaRPr lang="en-US" sz="1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INV!$L$7</c:f>
              <c:strCache>
                <c:ptCount val="1"/>
                <c:pt idx="0">
                  <c:v>NetZeroFtax</c:v>
                </c:pt>
              </c:strCache>
            </c:strRef>
          </c:tx>
          <c:spPr>
            <a:solidFill>
              <a:schemeClr val="accent1"/>
            </a:solidFill>
            <a:ln>
              <a:noFill/>
            </a:ln>
            <a:effectLst/>
          </c:spPr>
          <c:invertIfNegative val="0"/>
          <c:cat>
            <c:numRef>
              <c:f>INV!$K$8:$K$11</c:f>
              <c:numCache>
                <c:formatCode>General</c:formatCode>
                <c:ptCount val="4"/>
                <c:pt idx="0">
                  <c:v>2030</c:v>
                </c:pt>
                <c:pt idx="1">
                  <c:v>2040</c:v>
                </c:pt>
                <c:pt idx="2">
                  <c:v>2050</c:v>
                </c:pt>
                <c:pt idx="3">
                  <c:v>2060</c:v>
                </c:pt>
              </c:numCache>
            </c:numRef>
          </c:cat>
          <c:val>
            <c:numRef>
              <c:f>INV!$L$8:$L$11</c:f>
              <c:numCache>
                <c:formatCode>0.00%</c:formatCode>
                <c:ptCount val="4"/>
                <c:pt idx="0">
                  <c:v>1.0179697676543434E-2</c:v>
                </c:pt>
                <c:pt idx="1">
                  <c:v>6.0780326444541746E-3</c:v>
                </c:pt>
                <c:pt idx="2">
                  <c:v>-9.3262844849825721E-4</c:v>
                </c:pt>
                <c:pt idx="3">
                  <c:v>-7.6350517084140968E-3</c:v>
                </c:pt>
              </c:numCache>
            </c:numRef>
          </c:val>
          <c:extLst>
            <c:ext xmlns:c16="http://schemas.microsoft.com/office/drawing/2014/chart" uri="{C3380CC4-5D6E-409C-BE32-E72D297353CC}">
              <c16:uniqueId val="{00000000-9749-47AC-BB8C-95AAC1680543}"/>
            </c:ext>
          </c:extLst>
        </c:ser>
        <c:ser>
          <c:idx val="1"/>
          <c:order val="1"/>
          <c:tx>
            <c:strRef>
              <c:f>INV!$M$7</c:f>
              <c:strCache>
                <c:ptCount val="1"/>
                <c:pt idx="0">
                  <c:v>NetZeroDtax</c:v>
                </c:pt>
              </c:strCache>
            </c:strRef>
          </c:tx>
          <c:spPr>
            <a:solidFill>
              <a:schemeClr val="accent4"/>
            </a:solidFill>
            <a:ln>
              <a:noFill/>
            </a:ln>
            <a:effectLst/>
          </c:spPr>
          <c:invertIfNegative val="0"/>
          <c:cat>
            <c:numRef>
              <c:f>INV!$K$8:$K$11</c:f>
              <c:numCache>
                <c:formatCode>General</c:formatCode>
                <c:ptCount val="4"/>
                <c:pt idx="0">
                  <c:v>2030</c:v>
                </c:pt>
                <c:pt idx="1">
                  <c:v>2040</c:v>
                </c:pt>
                <c:pt idx="2">
                  <c:v>2050</c:v>
                </c:pt>
                <c:pt idx="3">
                  <c:v>2060</c:v>
                </c:pt>
              </c:numCache>
            </c:numRef>
          </c:cat>
          <c:val>
            <c:numRef>
              <c:f>INV!$M$8:$M$11</c:f>
              <c:numCache>
                <c:formatCode>0.00%</c:formatCode>
                <c:ptCount val="4"/>
                <c:pt idx="0">
                  <c:v>7.954043802774393E-3</c:v>
                </c:pt>
                <c:pt idx="1">
                  <c:v>2.8424275042839495E-3</c:v>
                </c:pt>
                <c:pt idx="2">
                  <c:v>-5.4763140454039873E-3</c:v>
                </c:pt>
                <c:pt idx="3">
                  <c:v>-1.3358942045936585E-2</c:v>
                </c:pt>
              </c:numCache>
            </c:numRef>
          </c:val>
          <c:extLst>
            <c:ext xmlns:c16="http://schemas.microsoft.com/office/drawing/2014/chart" uri="{C3380CC4-5D6E-409C-BE32-E72D297353CC}">
              <c16:uniqueId val="{00000001-9749-47AC-BB8C-95AAC1680543}"/>
            </c:ext>
          </c:extLst>
        </c:ser>
        <c:dLbls>
          <c:showLegendKey val="0"/>
          <c:showVal val="0"/>
          <c:showCatName val="0"/>
          <c:showSerName val="0"/>
          <c:showPercent val="0"/>
          <c:showBubbleSize val="0"/>
        </c:dLbls>
        <c:gapWidth val="219"/>
        <c:overlap val="-27"/>
        <c:axId val="179087023"/>
        <c:axId val="179093679"/>
      </c:barChart>
      <c:catAx>
        <c:axId val="17908702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93679"/>
        <c:crosses val="autoZero"/>
        <c:auto val="1"/>
        <c:lblAlgn val="ctr"/>
        <c:lblOffset val="100"/>
        <c:noMultiLvlLbl val="0"/>
      </c:catAx>
      <c:valAx>
        <c:axId val="179093679"/>
        <c:scaling>
          <c:orientation val="minMax"/>
          <c:max val="1.5000000000000003E-2"/>
          <c:min val="-1.5000000000000003E-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87023"/>
        <c:crosses val="autoZero"/>
        <c:crossBetween val="between"/>
        <c:majorUnit val="5.000000000000001E-3"/>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(d)</a:t>
            </a:r>
            <a:r>
              <a:rPr lang="en-US" sz="1400" baseline="0"/>
              <a:t> </a:t>
            </a:r>
            <a:r>
              <a:rPr lang="en-US" sz="1400"/>
              <a:t>Change in </a:t>
            </a:r>
            <a:r>
              <a:rPr lang="en-US" sz="1400" b="1"/>
              <a:t>HH consumption</a:t>
            </a:r>
            <a:r>
              <a:rPr lang="en-US" sz="1400"/>
              <a:t>, % w.r.t. </a:t>
            </a:r>
            <a:r>
              <a:rPr lang="en-US" sz="1400" b="0" i="0" u="none" strike="noStrike" baseline="0">
                <a:effectLst/>
              </a:rPr>
              <a:t>NetZeroAZEndc</a:t>
            </a:r>
            <a:endParaRPr lang="en-US" sz="1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HH_cons!$L$7</c:f>
              <c:strCache>
                <c:ptCount val="1"/>
                <c:pt idx="0">
                  <c:v>NetZeroFtax</c:v>
                </c:pt>
              </c:strCache>
            </c:strRef>
          </c:tx>
          <c:spPr>
            <a:solidFill>
              <a:schemeClr val="accent1"/>
            </a:solidFill>
            <a:ln>
              <a:noFill/>
            </a:ln>
            <a:effectLst/>
          </c:spPr>
          <c:invertIfNegative val="0"/>
          <c:cat>
            <c:numRef>
              <c:f>HH_cons!$K$8:$K$11</c:f>
              <c:numCache>
                <c:formatCode>General</c:formatCode>
                <c:ptCount val="4"/>
                <c:pt idx="0">
                  <c:v>2030</c:v>
                </c:pt>
                <c:pt idx="1">
                  <c:v>2040</c:v>
                </c:pt>
                <c:pt idx="2">
                  <c:v>2050</c:v>
                </c:pt>
                <c:pt idx="3">
                  <c:v>2060</c:v>
                </c:pt>
              </c:numCache>
            </c:numRef>
          </c:cat>
          <c:val>
            <c:numRef>
              <c:f>HH_cons!$L$8:$L$11</c:f>
              <c:numCache>
                <c:formatCode>0.00%</c:formatCode>
                <c:ptCount val="4"/>
                <c:pt idx="0">
                  <c:v>-5.2453023585892159E-3</c:v>
                </c:pt>
                <c:pt idx="1">
                  <c:v>-1.5431509121011811E-2</c:v>
                </c:pt>
                <c:pt idx="2">
                  <c:v>-2.7525444025043901E-2</c:v>
                </c:pt>
                <c:pt idx="3">
                  <c:v>-3.3998077213330279E-2</c:v>
                </c:pt>
              </c:numCache>
            </c:numRef>
          </c:val>
          <c:extLst>
            <c:ext xmlns:c16="http://schemas.microsoft.com/office/drawing/2014/chart" uri="{C3380CC4-5D6E-409C-BE32-E72D297353CC}">
              <c16:uniqueId val="{00000000-5AAB-4D63-92CD-63760A1B3A85}"/>
            </c:ext>
          </c:extLst>
        </c:ser>
        <c:ser>
          <c:idx val="1"/>
          <c:order val="1"/>
          <c:tx>
            <c:strRef>
              <c:f>HH_cons!$M$7</c:f>
              <c:strCache>
                <c:ptCount val="1"/>
                <c:pt idx="0">
                  <c:v>NetZeroDtax</c:v>
                </c:pt>
              </c:strCache>
            </c:strRef>
          </c:tx>
          <c:spPr>
            <a:solidFill>
              <a:schemeClr val="accent4"/>
            </a:solidFill>
            <a:ln>
              <a:noFill/>
            </a:ln>
            <a:effectLst/>
          </c:spPr>
          <c:invertIfNegative val="0"/>
          <c:cat>
            <c:numRef>
              <c:f>HH_cons!$K$8:$K$11</c:f>
              <c:numCache>
                <c:formatCode>General</c:formatCode>
                <c:ptCount val="4"/>
                <c:pt idx="0">
                  <c:v>2030</c:v>
                </c:pt>
                <c:pt idx="1">
                  <c:v>2040</c:v>
                </c:pt>
                <c:pt idx="2">
                  <c:v>2050</c:v>
                </c:pt>
                <c:pt idx="3">
                  <c:v>2060</c:v>
                </c:pt>
              </c:numCache>
            </c:numRef>
          </c:cat>
          <c:val>
            <c:numRef>
              <c:f>HH_cons!$M$8:$M$11</c:f>
              <c:numCache>
                <c:formatCode>0.00%</c:formatCode>
                <c:ptCount val="4"/>
                <c:pt idx="0">
                  <c:v>-9.1503252052979982E-3</c:v>
                </c:pt>
                <c:pt idx="1">
                  <c:v>-1.873005385818138E-2</c:v>
                </c:pt>
                <c:pt idx="2">
                  <c:v>-3.2210489853615118E-2</c:v>
                </c:pt>
                <c:pt idx="3">
                  <c:v>-4.0656856329117246E-2</c:v>
                </c:pt>
              </c:numCache>
            </c:numRef>
          </c:val>
          <c:extLst>
            <c:ext xmlns:c16="http://schemas.microsoft.com/office/drawing/2014/chart" uri="{C3380CC4-5D6E-409C-BE32-E72D297353CC}">
              <c16:uniqueId val="{00000001-5AAB-4D63-92CD-63760A1B3A85}"/>
            </c:ext>
          </c:extLst>
        </c:ser>
        <c:dLbls>
          <c:showLegendKey val="0"/>
          <c:showVal val="0"/>
          <c:showCatName val="0"/>
          <c:showSerName val="0"/>
          <c:showPercent val="0"/>
          <c:showBubbleSize val="0"/>
        </c:dLbls>
        <c:gapWidth val="219"/>
        <c:overlap val="-27"/>
        <c:axId val="179087023"/>
        <c:axId val="179093679"/>
      </c:barChart>
      <c:catAx>
        <c:axId val="17908702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93679"/>
        <c:crosses val="autoZero"/>
        <c:auto val="1"/>
        <c:lblAlgn val="ctr"/>
        <c:lblOffset val="100"/>
        <c:noMultiLvlLbl val="0"/>
      </c:catAx>
      <c:valAx>
        <c:axId val="179093679"/>
        <c:scaling>
          <c:orientation val="minMax"/>
          <c:min val="-4.5000000000000012E-2"/>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79087023"/>
        <c:crosses val="autoZero"/>
        <c:crossBetween val="between"/>
        <c:majorUnit val="1.5000000000000003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dirty="0"/>
              <a:t>Climate change impacts on </a:t>
            </a:r>
            <a:r>
              <a:rPr lang="en-US" sz="1200" b="1" baseline="0" dirty="0"/>
              <a:t>labor productivity in services</a:t>
            </a:r>
            <a:endParaRPr lang="en-US" sz="1200" b="1"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Lab_heat!$J$1</c:f>
              <c:strCache>
                <c:ptCount val="1"/>
                <c:pt idx="0">
                  <c:v>Hot and dry</c:v>
                </c:pt>
              </c:strCache>
            </c:strRef>
          </c:tx>
          <c:spPr>
            <a:ln w="28575" cap="rnd">
              <a:solidFill>
                <a:schemeClr val="accent1"/>
              </a:solidFill>
              <a:round/>
            </a:ln>
            <a:effectLst/>
          </c:spPr>
          <c:marker>
            <c:symbol val="none"/>
          </c:marker>
          <c:cat>
            <c:numRef>
              <c:f>Lab_heat!$I$2:$I$41</c:f>
              <c:numCache>
                <c:formatCode>General</c:formatCode>
                <c:ptCount val="40"/>
                <c:pt idx="0">
                  <c:v>2021</c:v>
                </c:pt>
                <c:pt idx="1">
                  <c:v>2022</c:v>
                </c:pt>
                <c:pt idx="2">
                  <c:v>2023</c:v>
                </c:pt>
                <c:pt idx="3">
                  <c:v>2024</c:v>
                </c:pt>
                <c:pt idx="4">
                  <c:v>2025</c:v>
                </c:pt>
                <c:pt idx="5">
                  <c:v>2026</c:v>
                </c:pt>
                <c:pt idx="6">
                  <c:v>2027</c:v>
                </c:pt>
                <c:pt idx="7">
                  <c:v>2028</c:v>
                </c:pt>
                <c:pt idx="8">
                  <c:v>2029</c:v>
                </c:pt>
                <c:pt idx="9">
                  <c:v>2030</c:v>
                </c:pt>
                <c:pt idx="10">
                  <c:v>2031</c:v>
                </c:pt>
                <c:pt idx="11">
                  <c:v>2032</c:v>
                </c:pt>
                <c:pt idx="12">
                  <c:v>2033</c:v>
                </c:pt>
                <c:pt idx="13">
                  <c:v>2034</c:v>
                </c:pt>
                <c:pt idx="14">
                  <c:v>2035</c:v>
                </c:pt>
                <c:pt idx="15">
                  <c:v>2036</c:v>
                </c:pt>
                <c:pt idx="16">
                  <c:v>2037</c:v>
                </c:pt>
                <c:pt idx="17">
                  <c:v>2038</c:v>
                </c:pt>
                <c:pt idx="18">
                  <c:v>2039</c:v>
                </c:pt>
                <c:pt idx="19">
                  <c:v>2040</c:v>
                </c:pt>
                <c:pt idx="20">
                  <c:v>2041</c:v>
                </c:pt>
                <c:pt idx="21">
                  <c:v>2042</c:v>
                </c:pt>
                <c:pt idx="22">
                  <c:v>2043</c:v>
                </c:pt>
                <c:pt idx="23">
                  <c:v>2044</c:v>
                </c:pt>
                <c:pt idx="24">
                  <c:v>2045</c:v>
                </c:pt>
                <c:pt idx="25">
                  <c:v>2046</c:v>
                </c:pt>
                <c:pt idx="26">
                  <c:v>2047</c:v>
                </c:pt>
                <c:pt idx="27">
                  <c:v>2048</c:v>
                </c:pt>
                <c:pt idx="28">
                  <c:v>2049</c:v>
                </c:pt>
                <c:pt idx="29">
                  <c:v>2050</c:v>
                </c:pt>
                <c:pt idx="30">
                  <c:v>2051</c:v>
                </c:pt>
                <c:pt idx="31">
                  <c:v>2052</c:v>
                </c:pt>
                <c:pt idx="32">
                  <c:v>2053</c:v>
                </c:pt>
                <c:pt idx="33">
                  <c:v>2054</c:v>
                </c:pt>
                <c:pt idx="34">
                  <c:v>2055</c:v>
                </c:pt>
                <c:pt idx="35">
                  <c:v>2056</c:v>
                </c:pt>
                <c:pt idx="36">
                  <c:v>2057</c:v>
                </c:pt>
                <c:pt idx="37">
                  <c:v>2058</c:v>
                </c:pt>
                <c:pt idx="38">
                  <c:v>2059</c:v>
                </c:pt>
                <c:pt idx="39">
                  <c:v>2060</c:v>
                </c:pt>
              </c:numCache>
            </c:numRef>
          </c:cat>
          <c:val>
            <c:numRef>
              <c:f>Lab_heat!$U$2:$U$41</c:f>
              <c:numCache>
                <c:formatCode>General</c:formatCode>
                <c:ptCount val="40"/>
                <c:pt idx="0">
                  <c:v>-3.6732579607441362E-3</c:v>
                </c:pt>
                <c:pt idx="1">
                  <c:v>-4.2797522598325699E-3</c:v>
                </c:pt>
                <c:pt idx="2">
                  <c:v>-4.8862465589207815E-3</c:v>
                </c:pt>
                <c:pt idx="3">
                  <c:v>-5.4927408580092152E-3</c:v>
                </c:pt>
                <c:pt idx="4">
                  <c:v>-6.0992351570974268E-3</c:v>
                </c:pt>
                <c:pt idx="5">
                  <c:v>-6.7057294561856384E-3</c:v>
                </c:pt>
                <c:pt idx="6">
                  <c:v>-7.3122237552740721E-3</c:v>
                </c:pt>
                <c:pt idx="7">
                  <c:v>-7.9187180543622837E-3</c:v>
                </c:pt>
                <c:pt idx="8">
                  <c:v>-8.5252123534507174E-3</c:v>
                </c:pt>
                <c:pt idx="9">
                  <c:v>-9.131706652538929E-3</c:v>
                </c:pt>
                <c:pt idx="10">
                  <c:v>-9.7382009516271406E-3</c:v>
                </c:pt>
                <c:pt idx="11">
                  <c:v>-1.0344695250715574E-2</c:v>
                </c:pt>
                <c:pt idx="12">
                  <c:v>-1.0951189549803786E-2</c:v>
                </c:pt>
                <c:pt idx="13">
                  <c:v>-1.1557683848891998E-2</c:v>
                </c:pt>
                <c:pt idx="14">
                  <c:v>-1.2164178147980431E-2</c:v>
                </c:pt>
                <c:pt idx="15">
                  <c:v>-1.2770672447068643E-2</c:v>
                </c:pt>
                <c:pt idx="16">
                  <c:v>-1.3377166746157076E-2</c:v>
                </c:pt>
                <c:pt idx="17">
                  <c:v>-1.3983661045245288E-2</c:v>
                </c:pt>
                <c:pt idx="18">
                  <c:v>-1.45901553443335E-2</c:v>
                </c:pt>
                <c:pt idx="19">
                  <c:v>-1.5196649643421933E-2</c:v>
                </c:pt>
                <c:pt idx="20">
                  <c:v>-1.5803143942510145E-2</c:v>
                </c:pt>
                <c:pt idx="21">
                  <c:v>-1.6409638241598579E-2</c:v>
                </c:pt>
                <c:pt idx="22">
                  <c:v>-1.701613254068679E-2</c:v>
                </c:pt>
                <c:pt idx="23">
                  <c:v>-1.7622626839775002E-2</c:v>
                </c:pt>
                <c:pt idx="24">
                  <c:v>-1.8229121138863436E-2</c:v>
                </c:pt>
                <c:pt idx="25">
                  <c:v>-1.8835615437951647E-2</c:v>
                </c:pt>
                <c:pt idx="26">
                  <c:v>-1.9442109737040081E-2</c:v>
                </c:pt>
                <c:pt idx="27">
                  <c:v>-2.0048604036128292E-2</c:v>
                </c:pt>
                <c:pt idx="28">
                  <c:v>-2.0655098335216504E-2</c:v>
                </c:pt>
                <c:pt idx="29">
                  <c:v>-2.1261592634304938E-2</c:v>
                </c:pt>
                <c:pt idx="30">
                  <c:v>-2.1868086933393149E-2</c:v>
                </c:pt>
                <c:pt idx="31">
                  <c:v>-2.2474581232481583E-2</c:v>
                </c:pt>
                <c:pt idx="32">
                  <c:v>-2.3081075531569795E-2</c:v>
                </c:pt>
                <c:pt idx="33">
                  <c:v>-2.3687569830658006E-2</c:v>
                </c:pt>
                <c:pt idx="34">
                  <c:v>-2.429406412974644E-2</c:v>
                </c:pt>
                <c:pt idx="35">
                  <c:v>-2.4900558428834652E-2</c:v>
                </c:pt>
                <c:pt idx="36">
                  <c:v>-2.5507052727923085E-2</c:v>
                </c:pt>
                <c:pt idx="37">
                  <c:v>-2.6113547027011297E-2</c:v>
                </c:pt>
                <c:pt idx="38">
                  <c:v>-2.6720041326099508E-2</c:v>
                </c:pt>
                <c:pt idx="39">
                  <c:v>-2.7326535625187942E-2</c:v>
                </c:pt>
              </c:numCache>
            </c:numRef>
          </c:val>
          <c:smooth val="0"/>
          <c:extLst>
            <c:ext xmlns:c16="http://schemas.microsoft.com/office/drawing/2014/chart" uri="{C3380CC4-5D6E-409C-BE32-E72D297353CC}">
              <c16:uniqueId val="{00000000-4FA3-4FFF-A969-262C9832DF68}"/>
            </c:ext>
          </c:extLst>
        </c:ser>
        <c:ser>
          <c:idx val="1"/>
          <c:order val="1"/>
          <c:tx>
            <c:strRef>
              <c:f>Lab_heat!$K$1</c:f>
              <c:strCache>
                <c:ptCount val="1"/>
                <c:pt idx="0">
                  <c:v>Wet and warm</c:v>
                </c:pt>
              </c:strCache>
            </c:strRef>
          </c:tx>
          <c:spPr>
            <a:ln w="28575" cap="rnd">
              <a:solidFill>
                <a:schemeClr val="accent2"/>
              </a:solidFill>
              <a:round/>
            </a:ln>
            <a:effectLst/>
          </c:spPr>
          <c:marker>
            <c:symbol val="none"/>
          </c:marker>
          <c:cat>
            <c:numRef>
              <c:f>Lab_heat!$I$2:$I$41</c:f>
              <c:numCache>
                <c:formatCode>General</c:formatCode>
                <c:ptCount val="40"/>
                <c:pt idx="0">
                  <c:v>2021</c:v>
                </c:pt>
                <c:pt idx="1">
                  <c:v>2022</c:v>
                </c:pt>
                <c:pt idx="2">
                  <c:v>2023</c:v>
                </c:pt>
                <c:pt idx="3">
                  <c:v>2024</c:v>
                </c:pt>
                <c:pt idx="4">
                  <c:v>2025</c:v>
                </c:pt>
                <c:pt idx="5">
                  <c:v>2026</c:v>
                </c:pt>
                <c:pt idx="6">
                  <c:v>2027</c:v>
                </c:pt>
                <c:pt idx="7">
                  <c:v>2028</c:v>
                </c:pt>
                <c:pt idx="8">
                  <c:v>2029</c:v>
                </c:pt>
                <c:pt idx="9">
                  <c:v>2030</c:v>
                </c:pt>
                <c:pt idx="10">
                  <c:v>2031</c:v>
                </c:pt>
                <c:pt idx="11">
                  <c:v>2032</c:v>
                </c:pt>
                <c:pt idx="12">
                  <c:v>2033</c:v>
                </c:pt>
                <c:pt idx="13">
                  <c:v>2034</c:v>
                </c:pt>
                <c:pt idx="14">
                  <c:v>2035</c:v>
                </c:pt>
                <c:pt idx="15">
                  <c:v>2036</c:v>
                </c:pt>
                <c:pt idx="16">
                  <c:v>2037</c:v>
                </c:pt>
                <c:pt idx="17">
                  <c:v>2038</c:v>
                </c:pt>
                <c:pt idx="18">
                  <c:v>2039</c:v>
                </c:pt>
                <c:pt idx="19">
                  <c:v>2040</c:v>
                </c:pt>
                <c:pt idx="20">
                  <c:v>2041</c:v>
                </c:pt>
                <c:pt idx="21">
                  <c:v>2042</c:v>
                </c:pt>
                <c:pt idx="22">
                  <c:v>2043</c:v>
                </c:pt>
                <c:pt idx="23">
                  <c:v>2044</c:v>
                </c:pt>
                <c:pt idx="24">
                  <c:v>2045</c:v>
                </c:pt>
                <c:pt idx="25">
                  <c:v>2046</c:v>
                </c:pt>
                <c:pt idx="26">
                  <c:v>2047</c:v>
                </c:pt>
                <c:pt idx="27">
                  <c:v>2048</c:v>
                </c:pt>
                <c:pt idx="28">
                  <c:v>2049</c:v>
                </c:pt>
                <c:pt idx="29">
                  <c:v>2050</c:v>
                </c:pt>
                <c:pt idx="30">
                  <c:v>2051</c:v>
                </c:pt>
                <c:pt idx="31">
                  <c:v>2052</c:v>
                </c:pt>
                <c:pt idx="32">
                  <c:v>2053</c:v>
                </c:pt>
                <c:pt idx="33">
                  <c:v>2054</c:v>
                </c:pt>
                <c:pt idx="34">
                  <c:v>2055</c:v>
                </c:pt>
                <c:pt idx="35">
                  <c:v>2056</c:v>
                </c:pt>
                <c:pt idx="36">
                  <c:v>2057</c:v>
                </c:pt>
                <c:pt idx="37">
                  <c:v>2058</c:v>
                </c:pt>
                <c:pt idx="38">
                  <c:v>2059</c:v>
                </c:pt>
                <c:pt idx="39">
                  <c:v>2060</c:v>
                </c:pt>
              </c:numCache>
            </c:numRef>
          </c:cat>
          <c:val>
            <c:numRef>
              <c:f>Lab_heat!$V$2:$V$41</c:f>
              <c:numCache>
                <c:formatCode>General</c:formatCode>
                <c:ptCount val="40"/>
                <c:pt idx="0">
                  <c:v>-1.8408056723973054E-3</c:v>
                </c:pt>
                <c:pt idx="1">
                  <c:v>-2.2953657255460058E-3</c:v>
                </c:pt>
                <c:pt idx="2">
                  <c:v>-2.7499257786945952E-3</c:v>
                </c:pt>
                <c:pt idx="3">
                  <c:v>-3.2044858318432956E-3</c:v>
                </c:pt>
                <c:pt idx="4">
                  <c:v>-3.659045884991885E-3</c:v>
                </c:pt>
                <c:pt idx="5">
                  <c:v>-4.1136059381405854E-3</c:v>
                </c:pt>
                <c:pt idx="6">
                  <c:v>-4.5681659912892858E-3</c:v>
                </c:pt>
                <c:pt idx="7">
                  <c:v>-5.0227260444378752E-3</c:v>
                </c:pt>
                <c:pt idx="8">
                  <c:v>-5.4772860975865756E-3</c:v>
                </c:pt>
                <c:pt idx="9">
                  <c:v>-5.931846150735165E-3</c:v>
                </c:pt>
                <c:pt idx="10">
                  <c:v>-6.3864062038838654E-3</c:v>
                </c:pt>
                <c:pt idx="11">
                  <c:v>-6.8409662570325658E-3</c:v>
                </c:pt>
                <c:pt idx="12">
                  <c:v>-7.2955263101811552E-3</c:v>
                </c:pt>
                <c:pt idx="13">
                  <c:v>-7.7500863633298556E-3</c:v>
                </c:pt>
                <c:pt idx="14">
                  <c:v>-8.2046464164784449E-3</c:v>
                </c:pt>
                <c:pt idx="15">
                  <c:v>-8.6592064696271454E-3</c:v>
                </c:pt>
                <c:pt idx="16">
                  <c:v>-9.1137665227757347E-3</c:v>
                </c:pt>
                <c:pt idx="17">
                  <c:v>-9.5683265759244351E-3</c:v>
                </c:pt>
                <c:pt idx="18">
                  <c:v>-1.0022886629073136E-2</c:v>
                </c:pt>
                <c:pt idx="19">
                  <c:v>-1.0477446682221725E-2</c:v>
                </c:pt>
                <c:pt idx="20">
                  <c:v>-1.0932006735370425E-2</c:v>
                </c:pt>
                <c:pt idx="21">
                  <c:v>-1.1386566788519015E-2</c:v>
                </c:pt>
                <c:pt idx="22">
                  <c:v>-1.1841126841667715E-2</c:v>
                </c:pt>
                <c:pt idx="23">
                  <c:v>-1.2295686894816416E-2</c:v>
                </c:pt>
                <c:pt idx="24">
                  <c:v>-1.2750246947965005E-2</c:v>
                </c:pt>
                <c:pt idx="25">
                  <c:v>-1.3204807001113705E-2</c:v>
                </c:pt>
                <c:pt idx="26">
                  <c:v>-1.3659367054262295E-2</c:v>
                </c:pt>
                <c:pt idx="27">
                  <c:v>-1.4113927107410995E-2</c:v>
                </c:pt>
                <c:pt idx="28">
                  <c:v>-1.4568487160559696E-2</c:v>
                </c:pt>
                <c:pt idx="29">
                  <c:v>-1.5023047213708285E-2</c:v>
                </c:pt>
                <c:pt idx="30">
                  <c:v>-1.5477607266856985E-2</c:v>
                </c:pt>
                <c:pt idx="31">
                  <c:v>-1.5932167320005575E-2</c:v>
                </c:pt>
                <c:pt idx="32">
                  <c:v>-1.6386727373154275E-2</c:v>
                </c:pt>
                <c:pt idx="33">
                  <c:v>-1.6841287426302975E-2</c:v>
                </c:pt>
                <c:pt idx="34">
                  <c:v>-1.7295847479451565E-2</c:v>
                </c:pt>
                <c:pt idx="35">
                  <c:v>-1.7750407532600265E-2</c:v>
                </c:pt>
                <c:pt idx="36">
                  <c:v>-1.8204967585748855E-2</c:v>
                </c:pt>
                <c:pt idx="37">
                  <c:v>-1.8659527638897555E-2</c:v>
                </c:pt>
                <c:pt idx="38">
                  <c:v>-1.9114087692046255E-2</c:v>
                </c:pt>
                <c:pt idx="39">
                  <c:v>-1.9568647745194845E-2</c:v>
                </c:pt>
              </c:numCache>
            </c:numRef>
          </c:val>
          <c:smooth val="0"/>
          <c:extLst>
            <c:ext xmlns:c16="http://schemas.microsoft.com/office/drawing/2014/chart" uri="{C3380CC4-5D6E-409C-BE32-E72D297353CC}">
              <c16:uniqueId val="{00000001-4FA3-4FFF-A969-262C9832DF68}"/>
            </c:ext>
          </c:extLst>
        </c:ser>
        <c:dLbls>
          <c:showLegendKey val="0"/>
          <c:showVal val="0"/>
          <c:showCatName val="0"/>
          <c:showSerName val="0"/>
          <c:showPercent val="0"/>
          <c:showBubbleSize val="0"/>
        </c:dLbls>
        <c:smooth val="0"/>
        <c:axId val="680364064"/>
        <c:axId val="680371136"/>
      </c:lineChart>
      <c:catAx>
        <c:axId val="6803640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71136"/>
        <c:crosses val="autoZero"/>
        <c:auto val="1"/>
        <c:lblAlgn val="ctr"/>
        <c:lblOffset val="100"/>
        <c:tickLblSkip val="3"/>
        <c:noMultiLvlLbl val="0"/>
      </c:catAx>
      <c:valAx>
        <c:axId val="68037113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Change in labor productivity, default = 1</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0364064"/>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baseline="0">
                <a:effectLst/>
              </a:rPr>
              <a:t>Change in macro indicators due to climate impacts under hot and dry conditions</a:t>
            </a:r>
            <a:endParaRPr lang="en-US" sz="1600">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macro_Clim!$K$8</c:f>
              <c:strCache>
                <c:ptCount val="1"/>
                <c:pt idx="0">
                  <c:v>GDP, %</c:v>
                </c:pt>
              </c:strCache>
            </c:strRef>
          </c:tx>
          <c:spPr>
            <a:solidFill>
              <a:schemeClr val="accent1"/>
            </a:solidFill>
            <a:ln>
              <a:noFill/>
            </a:ln>
            <a:effectLst/>
          </c:spPr>
          <c:invertIfNegative val="0"/>
          <c:cat>
            <c:numRef>
              <c:f>macro_Clim!$J$9:$J$12</c:f>
              <c:numCache>
                <c:formatCode>General</c:formatCode>
                <c:ptCount val="4"/>
                <c:pt idx="0">
                  <c:v>2030</c:v>
                </c:pt>
                <c:pt idx="1">
                  <c:v>2040</c:v>
                </c:pt>
                <c:pt idx="2">
                  <c:v>2050</c:v>
                </c:pt>
                <c:pt idx="3">
                  <c:v>2060</c:v>
                </c:pt>
              </c:numCache>
            </c:numRef>
          </c:cat>
          <c:val>
            <c:numRef>
              <c:f>macro_Clim!$K$9:$K$12</c:f>
              <c:numCache>
                <c:formatCode>0.00%</c:formatCode>
                <c:ptCount val="4"/>
                <c:pt idx="0">
                  <c:v>-4.8000815483260151E-3</c:v>
                </c:pt>
                <c:pt idx="1">
                  <c:v>-4.9599262089907829E-3</c:v>
                </c:pt>
                <c:pt idx="2">
                  <c:v>-8.9849872770177228E-3</c:v>
                </c:pt>
                <c:pt idx="3">
                  <c:v>-1.7760529988543973E-2</c:v>
                </c:pt>
              </c:numCache>
            </c:numRef>
          </c:val>
          <c:extLst>
            <c:ext xmlns:c16="http://schemas.microsoft.com/office/drawing/2014/chart" uri="{C3380CC4-5D6E-409C-BE32-E72D297353CC}">
              <c16:uniqueId val="{00000000-550C-455B-84BA-5C46E8E85A97}"/>
            </c:ext>
          </c:extLst>
        </c:ser>
        <c:ser>
          <c:idx val="1"/>
          <c:order val="1"/>
          <c:tx>
            <c:strRef>
              <c:f>macro_Clim!$L$8</c:f>
              <c:strCache>
                <c:ptCount val="1"/>
                <c:pt idx="0">
                  <c:v>Welfare, %</c:v>
                </c:pt>
              </c:strCache>
            </c:strRef>
          </c:tx>
          <c:spPr>
            <a:solidFill>
              <a:schemeClr val="accent2"/>
            </a:solidFill>
            <a:ln>
              <a:noFill/>
            </a:ln>
            <a:effectLst/>
          </c:spPr>
          <c:invertIfNegative val="0"/>
          <c:cat>
            <c:numRef>
              <c:f>macro_Clim!$J$9:$J$12</c:f>
              <c:numCache>
                <c:formatCode>General</c:formatCode>
                <c:ptCount val="4"/>
                <c:pt idx="0">
                  <c:v>2030</c:v>
                </c:pt>
                <c:pt idx="1">
                  <c:v>2040</c:v>
                </c:pt>
                <c:pt idx="2">
                  <c:v>2050</c:v>
                </c:pt>
                <c:pt idx="3">
                  <c:v>2060</c:v>
                </c:pt>
              </c:numCache>
            </c:numRef>
          </c:cat>
          <c:val>
            <c:numRef>
              <c:f>macro_Clim!$L$9:$L$12</c:f>
              <c:numCache>
                <c:formatCode>0.00%</c:formatCode>
                <c:ptCount val="4"/>
                <c:pt idx="0">
                  <c:v>-7.801844684836288E-3</c:v>
                </c:pt>
                <c:pt idx="1">
                  <c:v>-8.2612782124392471E-3</c:v>
                </c:pt>
                <c:pt idx="2">
                  <c:v>-1.4134104831667873E-2</c:v>
                </c:pt>
                <c:pt idx="3">
                  <c:v>-2.6087103307336358E-2</c:v>
                </c:pt>
              </c:numCache>
            </c:numRef>
          </c:val>
          <c:extLst>
            <c:ext xmlns:c16="http://schemas.microsoft.com/office/drawing/2014/chart" uri="{C3380CC4-5D6E-409C-BE32-E72D297353CC}">
              <c16:uniqueId val="{00000001-550C-455B-84BA-5C46E8E85A97}"/>
            </c:ext>
          </c:extLst>
        </c:ser>
        <c:ser>
          <c:idx val="2"/>
          <c:order val="2"/>
          <c:tx>
            <c:strRef>
              <c:f>macro_Clim!$M$8</c:f>
              <c:strCache>
                <c:ptCount val="1"/>
                <c:pt idx="0">
                  <c:v>Investments, %</c:v>
                </c:pt>
              </c:strCache>
            </c:strRef>
          </c:tx>
          <c:spPr>
            <a:solidFill>
              <a:schemeClr val="accent3"/>
            </a:solidFill>
            <a:ln>
              <a:noFill/>
            </a:ln>
            <a:effectLst/>
          </c:spPr>
          <c:invertIfNegative val="0"/>
          <c:cat>
            <c:numRef>
              <c:f>macro_Clim!$J$9:$J$12</c:f>
              <c:numCache>
                <c:formatCode>General</c:formatCode>
                <c:ptCount val="4"/>
                <c:pt idx="0">
                  <c:v>2030</c:v>
                </c:pt>
                <c:pt idx="1">
                  <c:v>2040</c:v>
                </c:pt>
                <c:pt idx="2">
                  <c:v>2050</c:v>
                </c:pt>
                <c:pt idx="3">
                  <c:v>2060</c:v>
                </c:pt>
              </c:numCache>
            </c:numRef>
          </c:cat>
          <c:val>
            <c:numRef>
              <c:f>macro_Clim!$M$9:$M$12</c:f>
              <c:numCache>
                <c:formatCode>0.00%</c:formatCode>
                <c:ptCount val="4"/>
                <c:pt idx="0">
                  <c:v>1.7280292692611174E-3</c:v>
                </c:pt>
                <c:pt idx="1">
                  <c:v>3.8229225665505767E-3</c:v>
                </c:pt>
                <c:pt idx="2">
                  <c:v>4.3745693622370884E-3</c:v>
                </c:pt>
                <c:pt idx="3">
                  <c:v>9.015975223610294E-4</c:v>
                </c:pt>
              </c:numCache>
            </c:numRef>
          </c:val>
          <c:extLst>
            <c:ext xmlns:c16="http://schemas.microsoft.com/office/drawing/2014/chart" uri="{C3380CC4-5D6E-409C-BE32-E72D297353CC}">
              <c16:uniqueId val="{00000002-550C-455B-84BA-5C46E8E85A97}"/>
            </c:ext>
          </c:extLst>
        </c:ser>
        <c:ser>
          <c:idx val="3"/>
          <c:order val="3"/>
          <c:tx>
            <c:strRef>
              <c:f>macro_Clim!$N$8</c:f>
              <c:strCache>
                <c:ptCount val="1"/>
                <c:pt idx="0">
                  <c:v>Household consumption, %</c:v>
                </c:pt>
              </c:strCache>
            </c:strRef>
          </c:tx>
          <c:spPr>
            <a:solidFill>
              <a:schemeClr val="accent4"/>
            </a:solidFill>
            <a:ln>
              <a:noFill/>
            </a:ln>
            <a:effectLst/>
          </c:spPr>
          <c:invertIfNegative val="0"/>
          <c:cat>
            <c:numRef>
              <c:f>macro_Clim!$J$9:$J$12</c:f>
              <c:numCache>
                <c:formatCode>General</c:formatCode>
                <c:ptCount val="4"/>
                <c:pt idx="0">
                  <c:v>2030</c:v>
                </c:pt>
                <c:pt idx="1">
                  <c:v>2040</c:v>
                </c:pt>
                <c:pt idx="2">
                  <c:v>2050</c:v>
                </c:pt>
                <c:pt idx="3">
                  <c:v>2060</c:v>
                </c:pt>
              </c:numCache>
            </c:numRef>
          </c:cat>
          <c:val>
            <c:numRef>
              <c:f>macro_Clim!$N$9:$N$12</c:f>
              <c:numCache>
                <c:formatCode>0.00%</c:formatCode>
                <c:ptCount val="4"/>
                <c:pt idx="0">
                  <c:v>-8.2852807712654377E-3</c:v>
                </c:pt>
                <c:pt idx="1">
                  <c:v>-9.4638224000522814E-3</c:v>
                </c:pt>
                <c:pt idx="2">
                  <c:v>-1.6178777556890074E-2</c:v>
                </c:pt>
                <c:pt idx="3">
                  <c:v>-2.9111163233339517E-2</c:v>
                </c:pt>
              </c:numCache>
            </c:numRef>
          </c:val>
          <c:extLst>
            <c:ext xmlns:c16="http://schemas.microsoft.com/office/drawing/2014/chart" uri="{C3380CC4-5D6E-409C-BE32-E72D297353CC}">
              <c16:uniqueId val="{00000003-550C-455B-84BA-5C46E8E85A97}"/>
            </c:ext>
          </c:extLst>
        </c:ser>
        <c:dLbls>
          <c:showLegendKey val="0"/>
          <c:showVal val="0"/>
          <c:showCatName val="0"/>
          <c:showSerName val="0"/>
          <c:showPercent val="0"/>
          <c:showBubbleSize val="0"/>
        </c:dLbls>
        <c:gapWidth val="219"/>
        <c:overlap val="-27"/>
        <c:axId val="2105476352"/>
        <c:axId val="2105475520"/>
      </c:barChart>
      <c:catAx>
        <c:axId val="21054763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5475520"/>
        <c:crosses val="autoZero"/>
        <c:auto val="1"/>
        <c:lblAlgn val="ctr"/>
        <c:lblOffset val="100"/>
        <c:noMultiLvlLbl val="0"/>
      </c:catAx>
      <c:valAx>
        <c:axId val="2105475520"/>
        <c:scaling>
          <c:orientation val="minMax"/>
          <c:min val="-3.0000000000000006E-2"/>
        </c:scaling>
        <c:delete val="0"/>
        <c:axPos val="l"/>
        <c:numFmt formatCode="0%" sourceLinked="0"/>
        <c:majorTickMark val="none"/>
        <c:minorTickMark val="none"/>
        <c:tickLblPos val="low"/>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5476352"/>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Change in macro indicators</a:t>
            </a:r>
            <a:r>
              <a:rPr lang="en-US" sz="1600" b="1" baseline="0"/>
              <a:t> due to climate impacts under wet and warm conditions</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macro_Clim!$K$8</c:f>
              <c:strCache>
                <c:ptCount val="1"/>
                <c:pt idx="0">
                  <c:v>GDP, %</c:v>
                </c:pt>
              </c:strCache>
            </c:strRef>
          </c:tx>
          <c:spPr>
            <a:solidFill>
              <a:schemeClr val="accent1"/>
            </a:solidFill>
            <a:ln>
              <a:noFill/>
            </a:ln>
            <a:effectLst/>
          </c:spPr>
          <c:invertIfNegative val="0"/>
          <c:cat>
            <c:numRef>
              <c:f>macro_Clim!$J$35:$J$38</c:f>
              <c:numCache>
                <c:formatCode>General</c:formatCode>
                <c:ptCount val="4"/>
                <c:pt idx="0">
                  <c:v>2030</c:v>
                </c:pt>
                <c:pt idx="1">
                  <c:v>2040</c:v>
                </c:pt>
                <c:pt idx="2">
                  <c:v>2050</c:v>
                </c:pt>
                <c:pt idx="3">
                  <c:v>2060</c:v>
                </c:pt>
              </c:numCache>
            </c:numRef>
          </c:cat>
          <c:val>
            <c:numRef>
              <c:f>macro_Clim!$K$35:$K$38</c:f>
              <c:numCache>
                <c:formatCode>0.00%</c:formatCode>
                <c:ptCount val="4"/>
                <c:pt idx="0">
                  <c:v>-3.4387007988526566E-3</c:v>
                </c:pt>
                <c:pt idx="1">
                  <c:v>-2.7453353512681537E-3</c:v>
                </c:pt>
                <c:pt idx="2">
                  <c:v>-4.6184359777153034E-3</c:v>
                </c:pt>
                <c:pt idx="3">
                  <c:v>-9.5696433634543578E-3</c:v>
                </c:pt>
              </c:numCache>
            </c:numRef>
          </c:val>
          <c:extLst>
            <c:ext xmlns:c16="http://schemas.microsoft.com/office/drawing/2014/chart" uri="{C3380CC4-5D6E-409C-BE32-E72D297353CC}">
              <c16:uniqueId val="{00000000-C611-4D92-8A46-482B5570FEB5}"/>
            </c:ext>
          </c:extLst>
        </c:ser>
        <c:ser>
          <c:idx val="1"/>
          <c:order val="1"/>
          <c:tx>
            <c:strRef>
              <c:f>macro_Clim!$L$8</c:f>
              <c:strCache>
                <c:ptCount val="1"/>
                <c:pt idx="0">
                  <c:v>Welfare, %</c:v>
                </c:pt>
              </c:strCache>
            </c:strRef>
          </c:tx>
          <c:spPr>
            <a:solidFill>
              <a:schemeClr val="accent2"/>
            </a:solidFill>
            <a:ln>
              <a:noFill/>
            </a:ln>
            <a:effectLst/>
          </c:spPr>
          <c:invertIfNegative val="0"/>
          <c:cat>
            <c:numRef>
              <c:f>macro_Clim!$J$35:$J$38</c:f>
              <c:numCache>
                <c:formatCode>General</c:formatCode>
                <c:ptCount val="4"/>
                <c:pt idx="0">
                  <c:v>2030</c:v>
                </c:pt>
                <c:pt idx="1">
                  <c:v>2040</c:v>
                </c:pt>
                <c:pt idx="2">
                  <c:v>2050</c:v>
                </c:pt>
                <c:pt idx="3">
                  <c:v>2060</c:v>
                </c:pt>
              </c:numCache>
            </c:numRef>
          </c:cat>
          <c:val>
            <c:numRef>
              <c:f>macro_Clim!$L$35:$L$38</c:f>
              <c:numCache>
                <c:formatCode>0.00%</c:formatCode>
                <c:ptCount val="4"/>
                <c:pt idx="0">
                  <c:v>-5.6606220065545049E-3</c:v>
                </c:pt>
                <c:pt idx="1">
                  <c:v>-4.6903400440170811E-3</c:v>
                </c:pt>
                <c:pt idx="2">
                  <c:v>-7.3019797106550028E-3</c:v>
                </c:pt>
                <c:pt idx="3">
                  <c:v>-1.3786561998750158E-2</c:v>
                </c:pt>
              </c:numCache>
            </c:numRef>
          </c:val>
          <c:extLst>
            <c:ext xmlns:c16="http://schemas.microsoft.com/office/drawing/2014/chart" uri="{C3380CC4-5D6E-409C-BE32-E72D297353CC}">
              <c16:uniqueId val="{00000001-C611-4D92-8A46-482B5570FEB5}"/>
            </c:ext>
          </c:extLst>
        </c:ser>
        <c:ser>
          <c:idx val="2"/>
          <c:order val="2"/>
          <c:tx>
            <c:strRef>
              <c:f>macro_Clim!$M$8</c:f>
              <c:strCache>
                <c:ptCount val="1"/>
                <c:pt idx="0">
                  <c:v>Investments, %</c:v>
                </c:pt>
              </c:strCache>
            </c:strRef>
          </c:tx>
          <c:spPr>
            <a:solidFill>
              <a:schemeClr val="accent3"/>
            </a:solidFill>
            <a:ln>
              <a:noFill/>
            </a:ln>
            <a:effectLst/>
          </c:spPr>
          <c:invertIfNegative val="0"/>
          <c:cat>
            <c:numRef>
              <c:f>macro_Clim!$J$35:$J$38</c:f>
              <c:numCache>
                <c:formatCode>General</c:formatCode>
                <c:ptCount val="4"/>
                <c:pt idx="0">
                  <c:v>2030</c:v>
                </c:pt>
                <c:pt idx="1">
                  <c:v>2040</c:v>
                </c:pt>
                <c:pt idx="2">
                  <c:v>2050</c:v>
                </c:pt>
                <c:pt idx="3">
                  <c:v>2060</c:v>
                </c:pt>
              </c:numCache>
            </c:numRef>
          </c:cat>
          <c:val>
            <c:numRef>
              <c:f>macro_Clim!$M$35:$M$38</c:f>
              <c:numCache>
                <c:formatCode>0.00%</c:formatCode>
                <c:ptCount val="4"/>
                <c:pt idx="0">
                  <c:v>1.5112680285209491E-3</c:v>
                </c:pt>
                <c:pt idx="1">
                  <c:v>2.7042034145156532E-3</c:v>
                </c:pt>
                <c:pt idx="2">
                  <c:v>2.7316584388149571E-3</c:v>
                </c:pt>
                <c:pt idx="3">
                  <c:v>6.8492179933065363E-5</c:v>
                </c:pt>
              </c:numCache>
            </c:numRef>
          </c:val>
          <c:extLst>
            <c:ext xmlns:c16="http://schemas.microsoft.com/office/drawing/2014/chart" uri="{C3380CC4-5D6E-409C-BE32-E72D297353CC}">
              <c16:uniqueId val="{00000002-C611-4D92-8A46-482B5570FEB5}"/>
            </c:ext>
          </c:extLst>
        </c:ser>
        <c:ser>
          <c:idx val="3"/>
          <c:order val="3"/>
          <c:tx>
            <c:strRef>
              <c:f>macro_Clim!$N$8</c:f>
              <c:strCache>
                <c:ptCount val="1"/>
                <c:pt idx="0">
                  <c:v>Household consumption, %</c:v>
                </c:pt>
              </c:strCache>
            </c:strRef>
          </c:tx>
          <c:spPr>
            <a:solidFill>
              <a:schemeClr val="accent4"/>
            </a:solidFill>
            <a:ln>
              <a:noFill/>
            </a:ln>
            <a:effectLst/>
          </c:spPr>
          <c:invertIfNegative val="0"/>
          <c:cat>
            <c:numRef>
              <c:f>macro_Clim!$J$35:$J$38</c:f>
              <c:numCache>
                <c:formatCode>General</c:formatCode>
                <c:ptCount val="4"/>
                <c:pt idx="0">
                  <c:v>2030</c:v>
                </c:pt>
                <c:pt idx="1">
                  <c:v>2040</c:v>
                </c:pt>
                <c:pt idx="2">
                  <c:v>2050</c:v>
                </c:pt>
                <c:pt idx="3">
                  <c:v>2060</c:v>
                </c:pt>
              </c:numCache>
            </c:numRef>
          </c:cat>
          <c:val>
            <c:numRef>
              <c:f>macro_Clim!$N$35:$N$38</c:f>
              <c:numCache>
                <c:formatCode>0.00%</c:formatCode>
                <c:ptCount val="4"/>
                <c:pt idx="0">
                  <c:v>-6.0495588711208413E-3</c:v>
                </c:pt>
                <c:pt idx="1">
                  <c:v>-5.5362948831546265E-3</c:v>
                </c:pt>
                <c:pt idx="2">
                  <c:v>-8.6054326587985119E-3</c:v>
                </c:pt>
                <c:pt idx="3">
                  <c:v>-1.5612683625107789E-2</c:v>
                </c:pt>
              </c:numCache>
            </c:numRef>
          </c:val>
          <c:extLst>
            <c:ext xmlns:c16="http://schemas.microsoft.com/office/drawing/2014/chart" uri="{C3380CC4-5D6E-409C-BE32-E72D297353CC}">
              <c16:uniqueId val="{00000003-C611-4D92-8A46-482B5570FEB5}"/>
            </c:ext>
          </c:extLst>
        </c:ser>
        <c:dLbls>
          <c:showLegendKey val="0"/>
          <c:showVal val="0"/>
          <c:showCatName val="0"/>
          <c:showSerName val="0"/>
          <c:showPercent val="0"/>
          <c:showBubbleSize val="0"/>
        </c:dLbls>
        <c:gapWidth val="219"/>
        <c:overlap val="-27"/>
        <c:axId val="2105476352"/>
        <c:axId val="2105475520"/>
      </c:barChart>
      <c:catAx>
        <c:axId val="21054763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5475520"/>
        <c:crosses val="autoZero"/>
        <c:auto val="1"/>
        <c:lblAlgn val="ctr"/>
        <c:lblOffset val="100"/>
        <c:noMultiLvlLbl val="0"/>
      </c:catAx>
      <c:valAx>
        <c:axId val="2105475520"/>
        <c:scaling>
          <c:orientation val="minMax"/>
          <c:min val="-3.0000000000000006E-2"/>
        </c:scaling>
        <c:delete val="0"/>
        <c:axPos val="l"/>
        <c:numFmt formatCode="0%" sourceLinked="0"/>
        <c:majorTickMark val="none"/>
        <c:minorTickMark val="none"/>
        <c:tickLblPos val="low"/>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05476352"/>
        <c:crosses val="autoZero"/>
        <c:crossBetween val="between"/>
        <c:maj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Change in sectoral output due to climate impacts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xp_chng!$I$25</c:f>
              <c:strCache>
                <c:ptCount val="1"/>
                <c:pt idx="0">
                  <c:v>Warm and wet ($mn change)</c:v>
                </c:pt>
              </c:strCache>
            </c:strRef>
          </c:tx>
          <c:spPr>
            <a:solidFill>
              <a:schemeClr val="accent1"/>
            </a:solidFill>
            <a:ln>
              <a:noFill/>
            </a:ln>
            <a:effectLst/>
          </c:spPr>
          <c:invertIfNegative val="0"/>
          <c:cat>
            <c:strRef>
              <c:f>xp_chng!$H$26:$H$39</c:f>
              <c:strCache>
                <c:ptCount val="14"/>
                <c:pt idx="0">
                  <c:v>Wheat</c:v>
                </c:pt>
                <c:pt idx="1">
                  <c:v>Other grains</c:v>
                </c:pt>
                <c:pt idx="2">
                  <c:v>Vegs, fruits and nuts</c:v>
                </c:pt>
                <c:pt idx="3">
                  <c:v>Other crops</c:v>
                </c:pt>
                <c:pt idx="4">
                  <c:v>Cattle</c:v>
                </c:pt>
                <c:pt idx="5">
                  <c:v>Other livestock</c:v>
                </c:pt>
                <c:pt idx="6">
                  <c:v>Processed food</c:v>
                </c:pt>
                <c:pt idx="7">
                  <c:v>Fossil fuels</c:v>
                </c:pt>
                <c:pt idx="8">
                  <c:v>Energy-int. manuf.</c:v>
                </c:pt>
                <c:pt idx="9">
                  <c:v>Other manufacturing</c:v>
                </c:pt>
                <c:pt idx="10">
                  <c:v>Fossil-based electricity</c:v>
                </c:pt>
                <c:pt idx="11">
                  <c:v>Carbon-free electricity</c:v>
                </c:pt>
                <c:pt idx="12">
                  <c:v>Transport</c:v>
                </c:pt>
                <c:pt idx="13">
                  <c:v>Other services</c:v>
                </c:pt>
              </c:strCache>
            </c:strRef>
          </c:cat>
          <c:val>
            <c:numRef>
              <c:f>xp_chng!$I$26:$I$39</c:f>
              <c:numCache>
                <c:formatCode>0.0</c:formatCode>
                <c:ptCount val="14"/>
                <c:pt idx="0">
                  <c:v>-93.345100000000457</c:v>
                </c:pt>
                <c:pt idx="1">
                  <c:v>-31.800399999999627</c:v>
                </c:pt>
                <c:pt idx="2">
                  <c:v>-130.246000000001</c:v>
                </c:pt>
                <c:pt idx="3">
                  <c:v>-92.311499999999796</c:v>
                </c:pt>
                <c:pt idx="4">
                  <c:v>-316.57449999999972</c:v>
                </c:pt>
                <c:pt idx="5">
                  <c:v>69.713700000000244</c:v>
                </c:pt>
                <c:pt idx="6">
                  <c:v>-727.75249999999869</c:v>
                </c:pt>
                <c:pt idx="7">
                  <c:v>398.94640000000072</c:v>
                </c:pt>
                <c:pt idx="8">
                  <c:v>-51.452940000001036</c:v>
                </c:pt>
                <c:pt idx="9">
                  <c:v>-363.60059470200031</c:v>
                </c:pt>
                <c:pt idx="10">
                  <c:v>-99.60070615999939</c:v>
                </c:pt>
                <c:pt idx="11">
                  <c:v>-38.613791603999971</c:v>
                </c:pt>
                <c:pt idx="12">
                  <c:v>-192.99250000000029</c:v>
                </c:pt>
                <c:pt idx="13">
                  <c:v>-1073.5360000000073</c:v>
                </c:pt>
              </c:numCache>
            </c:numRef>
          </c:val>
          <c:extLst>
            <c:ext xmlns:c16="http://schemas.microsoft.com/office/drawing/2014/chart" uri="{C3380CC4-5D6E-409C-BE32-E72D297353CC}">
              <c16:uniqueId val="{00000000-1897-4541-A4D0-F71828A8B039}"/>
            </c:ext>
          </c:extLst>
        </c:ser>
        <c:ser>
          <c:idx val="1"/>
          <c:order val="1"/>
          <c:tx>
            <c:strRef>
              <c:f>xp_chng!$J$25</c:f>
              <c:strCache>
                <c:ptCount val="1"/>
                <c:pt idx="0">
                  <c:v>Dry and hot ($mn change)</c:v>
                </c:pt>
              </c:strCache>
            </c:strRef>
          </c:tx>
          <c:spPr>
            <a:solidFill>
              <a:schemeClr val="accent2"/>
            </a:solidFill>
            <a:ln>
              <a:noFill/>
            </a:ln>
            <a:effectLst/>
          </c:spPr>
          <c:invertIfNegative val="0"/>
          <c:cat>
            <c:strRef>
              <c:f>xp_chng!$H$26:$H$39</c:f>
              <c:strCache>
                <c:ptCount val="14"/>
                <c:pt idx="0">
                  <c:v>Wheat</c:v>
                </c:pt>
                <c:pt idx="1">
                  <c:v>Other grains</c:v>
                </c:pt>
                <c:pt idx="2">
                  <c:v>Vegs, fruits and nuts</c:v>
                </c:pt>
                <c:pt idx="3">
                  <c:v>Other crops</c:v>
                </c:pt>
                <c:pt idx="4">
                  <c:v>Cattle</c:v>
                </c:pt>
                <c:pt idx="5">
                  <c:v>Other livestock</c:v>
                </c:pt>
                <c:pt idx="6">
                  <c:v>Processed food</c:v>
                </c:pt>
                <c:pt idx="7">
                  <c:v>Fossil fuels</c:v>
                </c:pt>
                <c:pt idx="8">
                  <c:v>Energy-int. manuf.</c:v>
                </c:pt>
                <c:pt idx="9">
                  <c:v>Other manufacturing</c:v>
                </c:pt>
                <c:pt idx="10">
                  <c:v>Fossil-based electricity</c:v>
                </c:pt>
                <c:pt idx="11">
                  <c:v>Carbon-free electricity</c:v>
                </c:pt>
                <c:pt idx="12">
                  <c:v>Transport</c:v>
                </c:pt>
                <c:pt idx="13">
                  <c:v>Other services</c:v>
                </c:pt>
              </c:strCache>
            </c:strRef>
          </c:cat>
          <c:val>
            <c:numRef>
              <c:f>xp_chng!$J$26:$J$39</c:f>
              <c:numCache>
                <c:formatCode>0.0</c:formatCode>
                <c:ptCount val="14"/>
                <c:pt idx="0">
                  <c:v>-163.25550000000021</c:v>
                </c:pt>
                <c:pt idx="1">
                  <c:v>-55.156500000000051</c:v>
                </c:pt>
                <c:pt idx="2">
                  <c:v>-203.64500000000044</c:v>
                </c:pt>
                <c:pt idx="3">
                  <c:v>-153.66150000000016</c:v>
                </c:pt>
                <c:pt idx="4">
                  <c:v>-695.81689999999981</c:v>
                </c:pt>
                <c:pt idx="5">
                  <c:v>254.73540000000003</c:v>
                </c:pt>
                <c:pt idx="6">
                  <c:v>-1571.5836999999992</c:v>
                </c:pt>
                <c:pt idx="7">
                  <c:v>691.28409999999712</c:v>
                </c:pt>
                <c:pt idx="8">
                  <c:v>-61.54569999999876</c:v>
                </c:pt>
                <c:pt idx="9">
                  <c:v>-561.14853349400073</c:v>
                </c:pt>
                <c:pt idx="10">
                  <c:v>-160.66221536400008</c:v>
                </c:pt>
                <c:pt idx="11">
                  <c:v>-61.448455395999872</c:v>
                </c:pt>
                <c:pt idx="12">
                  <c:v>-307.9539999999979</c:v>
                </c:pt>
                <c:pt idx="13">
                  <c:v>-1738.9265999999916</c:v>
                </c:pt>
              </c:numCache>
            </c:numRef>
          </c:val>
          <c:extLst>
            <c:ext xmlns:c16="http://schemas.microsoft.com/office/drawing/2014/chart" uri="{C3380CC4-5D6E-409C-BE32-E72D297353CC}">
              <c16:uniqueId val="{00000001-1897-4541-A4D0-F71828A8B039}"/>
            </c:ext>
          </c:extLst>
        </c:ser>
        <c:dLbls>
          <c:showLegendKey val="0"/>
          <c:showVal val="0"/>
          <c:showCatName val="0"/>
          <c:showSerName val="0"/>
          <c:showPercent val="0"/>
          <c:showBubbleSize val="0"/>
        </c:dLbls>
        <c:gapWidth val="219"/>
        <c:axId val="693550016"/>
        <c:axId val="693572896"/>
      </c:barChart>
      <c:scatterChart>
        <c:scatterStyle val="lineMarker"/>
        <c:varyColors val="0"/>
        <c:ser>
          <c:idx val="2"/>
          <c:order val="2"/>
          <c:tx>
            <c:strRef>
              <c:f>xp_chng!$K$25</c:f>
              <c:strCache>
                <c:ptCount val="1"/>
                <c:pt idx="0">
                  <c:v>Warm and wet, % change</c:v>
                </c:pt>
              </c:strCache>
            </c:strRef>
          </c:tx>
          <c:spPr>
            <a:ln w="25400" cap="rnd">
              <a:noFill/>
              <a:round/>
            </a:ln>
            <a:effectLst/>
          </c:spPr>
          <c:marker>
            <c:symbol val="triangle"/>
            <c:size val="8"/>
            <c:spPr>
              <a:solidFill>
                <a:schemeClr val="accent1">
                  <a:lumMod val="75000"/>
                </a:schemeClr>
              </a:solidFill>
              <a:ln w="9525">
                <a:solidFill>
                  <a:schemeClr val="accent3"/>
                </a:solidFill>
              </a:ln>
              <a:effectLst/>
            </c:spPr>
          </c:marker>
          <c:xVal>
            <c:strRef>
              <c:f>xp_chng!$H$26:$H$39</c:f>
              <c:strCache>
                <c:ptCount val="14"/>
                <c:pt idx="0">
                  <c:v>Wheat</c:v>
                </c:pt>
                <c:pt idx="1">
                  <c:v>Other grains</c:v>
                </c:pt>
                <c:pt idx="2">
                  <c:v>Vegs, fruits and nuts</c:v>
                </c:pt>
                <c:pt idx="3">
                  <c:v>Other crops</c:v>
                </c:pt>
                <c:pt idx="4">
                  <c:v>Cattle</c:v>
                </c:pt>
                <c:pt idx="5">
                  <c:v>Other livestock</c:v>
                </c:pt>
                <c:pt idx="6">
                  <c:v>Processed food</c:v>
                </c:pt>
                <c:pt idx="7">
                  <c:v>Fossil fuels</c:v>
                </c:pt>
                <c:pt idx="8">
                  <c:v>Energy-int. manuf.</c:v>
                </c:pt>
                <c:pt idx="9">
                  <c:v>Other manufacturing</c:v>
                </c:pt>
                <c:pt idx="10">
                  <c:v>Fossil-based electricity</c:v>
                </c:pt>
                <c:pt idx="11">
                  <c:v>Carbon-free electricity</c:v>
                </c:pt>
                <c:pt idx="12">
                  <c:v>Transport</c:v>
                </c:pt>
                <c:pt idx="13">
                  <c:v>Other services</c:v>
                </c:pt>
              </c:strCache>
            </c:strRef>
          </c:xVal>
          <c:yVal>
            <c:numRef>
              <c:f>xp_chng!$K$26:$K$39</c:f>
              <c:numCache>
                <c:formatCode>0.0</c:formatCode>
                <c:ptCount val="14"/>
                <c:pt idx="0">
                  <c:v>-1.340103890708862</c:v>
                </c:pt>
                <c:pt idx="1">
                  <c:v>-1.1731925047813312</c:v>
                </c:pt>
                <c:pt idx="2">
                  <c:v>-1.1015200513252306</c:v>
                </c:pt>
                <c:pt idx="3">
                  <c:v>-1.6558295688830462</c:v>
                </c:pt>
                <c:pt idx="4">
                  <c:v>-5.6341512166039474</c:v>
                </c:pt>
                <c:pt idx="5">
                  <c:v>2.2861502882196918</c:v>
                </c:pt>
                <c:pt idx="6">
                  <c:v>-2.9702103798804957</c:v>
                </c:pt>
                <c:pt idx="7">
                  <c:v>0.82927924820405052</c:v>
                </c:pt>
                <c:pt idx="8">
                  <c:v>-0.5440893856671265</c:v>
                </c:pt>
                <c:pt idx="9">
                  <c:v>-4.9918181288083705</c:v>
                </c:pt>
                <c:pt idx="10">
                  <c:v>-1.9383529653954679</c:v>
                </c:pt>
                <c:pt idx="11">
                  <c:v>-2.2679295154131296</c:v>
                </c:pt>
                <c:pt idx="12">
                  <c:v>-0.79359909902852832</c:v>
                </c:pt>
                <c:pt idx="13">
                  <c:v>-0.82555486531008215</c:v>
                </c:pt>
              </c:numCache>
            </c:numRef>
          </c:yVal>
          <c:smooth val="0"/>
          <c:extLst>
            <c:ext xmlns:c16="http://schemas.microsoft.com/office/drawing/2014/chart" uri="{C3380CC4-5D6E-409C-BE32-E72D297353CC}">
              <c16:uniqueId val="{00000002-1897-4541-A4D0-F71828A8B039}"/>
            </c:ext>
          </c:extLst>
        </c:ser>
        <c:ser>
          <c:idx val="3"/>
          <c:order val="3"/>
          <c:tx>
            <c:strRef>
              <c:f>xp_chng!$L$25</c:f>
              <c:strCache>
                <c:ptCount val="1"/>
                <c:pt idx="0">
                  <c:v>Dry and hot, % change</c:v>
                </c:pt>
              </c:strCache>
            </c:strRef>
          </c:tx>
          <c:spPr>
            <a:ln w="25400" cap="rnd">
              <a:noFill/>
              <a:round/>
            </a:ln>
            <a:effectLst/>
          </c:spPr>
          <c:marker>
            <c:symbol val="square"/>
            <c:size val="8"/>
            <c:spPr>
              <a:solidFill>
                <a:srgbClr val="C00000"/>
              </a:solidFill>
              <a:ln w="9525">
                <a:solidFill>
                  <a:schemeClr val="accent4"/>
                </a:solidFill>
              </a:ln>
              <a:effectLst/>
            </c:spPr>
          </c:marker>
          <c:xVal>
            <c:strRef>
              <c:f>xp_chng!$H$26:$H$39</c:f>
              <c:strCache>
                <c:ptCount val="14"/>
                <c:pt idx="0">
                  <c:v>Wheat</c:v>
                </c:pt>
                <c:pt idx="1">
                  <c:v>Other grains</c:v>
                </c:pt>
                <c:pt idx="2">
                  <c:v>Vegs, fruits and nuts</c:v>
                </c:pt>
                <c:pt idx="3">
                  <c:v>Other crops</c:v>
                </c:pt>
                <c:pt idx="4">
                  <c:v>Cattle</c:v>
                </c:pt>
                <c:pt idx="5">
                  <c:v>Other livestock</c:v>
                </c:pt>
                <c:pt idx="6">
                  <c:v>Processed food</c:v>
                </c:pt>
                <c:pt idx="7">
                  <c:v>Fossil fuels</c:v>
                </c:pt>
                <c:pt idx="8">
                  <c:v>Energy-int. manuf.</c:v>
                </c:pt>
                <c:pt idx="9">
                  <c:v>Other manufacturing</c:v>
                </c:pt>
                <c:pt idx="10">
                  <c:v>Fossil-based electricity</c:v>
                </c:pt>
                <c:pt idx="11">
                  <c:v>Carbon-free electricity</c:v>
                </c:pt>
                <c:pt idx="12">
                  <c:v>Transport</c:v>
                </c:pt>
                <c:pt idx="13">
                  <c:v>Other services</c:v>
                </c:pt>
              </c:strCache>
            </c:strRef>
          </c:xVal>
          <c:yVal>
            <c:numRef>
              <c:f>xp_chng!$L$26:$L$39</c:f>
              <c:numCache>
                <c:formatCode>0.0</c:formatCode>
                <c:ptCount val="14"/>
                <c:pt idx="0">
                  <c:v>-2.3437687755395822</c:v>
                </c:pt>
                <c:pt idx="1">
                  <c:v>-2.034854668179404</c:v>
                </c:pt>
                <c:pt idx="2">
                  <c:v>-1.7222720916736434</c:v>
                </c:pt>
                <c:pt idx="3">
                  <c:v>-2.7562899021132043</c:v>
                </c:pt>
                <c:pt idx="4">
                  <c:v>-12.383617864574026</c:v>
                </c:pt>
                <c:pt idx="5">
                  <c:v>8.3536436615723542</c:v>
                </c:pt>
                <c:pt idx="6">
                  <c:v>-6.4141781973830403</c:v>
                </c:pt>
                <c:pt idx="7">
                  <c:v>1.4369538332553202</c:v>
                </c:pt>
                <c:pt idx="8">
                  <c:v>-0.650815329570126</c:v>
                </c:pt>
                <c:pt idx="9">
                  <c:v>-7.7039242049242267</c:v>
                </c:pt>
                <c:pt idx="10">
                  <c:v>-3.1266854782891507</c:v>
                </c:pt>
                <c:pt idx="11">
                  <c:v>-3.6090930178091876</c:v>
                </c:pt>
                <c:pt idx="12">
                  <c:v>-1.2663290902093571</c:v>
                </c:pt>
                <c:pt idx="13">
                  <c:v>-1.3372437580547856</c:v>
                </c:pt>
              </c:numCache>
            </c:numRef>
          </c:yVal>
          <c:smooth val="0"/>
          <c:extLst>
            <c:ext xmlns:c16="http://schemas.microsoft.com/office/drawing/2014/chart" uri="{C3380CC4-5D6E-409C-BE32-E72D297353CC}">
              <c16:uniqueId val="{00000003-1897-4541-A4D0-F71828A8B039}"/>
            </c:ext>
          </c:extLst>
        </c:ser>
        <c:dLbls>
          <c:showLegendKey val="0"/>
          <c:showVal val="0"/>
          <c:showCatName val="0"/>
          <c:showSerName val="0"/>
          <c:showPercent val="0"/>
          <c:showBubbleSize val="0"/>
        </c:dLbls>
        <c:axId val="1315765776"/>
        <c:axId val="1315756624"/>
      </c:scatterChart>
      <c:catAx>
        <c:axId val="69355001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572896"/>
        <c:crosses val="autoZero"/>
        <c:auto val="1"/>
        <c:lblAlgn val="ctr"/>
        <c:lblOffset val="100"/>
        <c:noMultiLvlLbl val="0"/>
      </c:catAx>
      <c:valAx>
        <c:axId val="693572896"/>
        <c:scaling>
          <c:orientation val="minMax"/>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Change in output w.r.t. BaU, mn $2014</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550016"/>
        <c:crosses val="autoZero"/>
        <c:crossBetween val="between"/>
      </c:valAx>
      <c:valAx>
        <c:axId val="1315756624"/>
        <c:scaling>
          <c:orientation val="minMax"/>
          <c:min val="-20"/>
        </c:scaling>
        <c:delete val="0"/>
        <c:axPos val="r"/>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Change in output w.r.t. BaU, %</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15765776"/>
        <c:crosses val="max"/>
        <c:crossBetween val="midCat"/>
      </c:valAx>
      <c:valAx>
        <c:axId val="1315765776"/>
        <c:scaling>
          <c:orientation val="minMax"/>
        </c:scaling>
        <c:delete val="1"/>
        <c:axPos val="t"/>
        <c:majorTickMark val="out"/>
        <c:minorTickMark val="none"/>
        <c:tickLblPos val="nextTo"/>
        <c:crossAx val="1315756624"/>
        <c:crosses val="max"/>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Change in nominal exports</a:t>
            </a:r>
            <a:r>
              <a:rPr lang="en-US" baseline="0"/>
              <a:t> w.r.t. BaU, bn USD</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7494612784296906E-2"/>
          <c:y val="0.13967446317388355"/>
          <c:w val="0.89031342872024266"/>
          <c:h val="0.513043360866413"/>
        </c:manualLayout>
      </c:layout>
      <c:barChart>
        <c:barDir val="col"/>
        <c:grouping val="stacked"/>
        <c:varyColors val="0"/>
        <c:ser>
          <c:idx val="0"/>
          <c:order val="0"/>
          <c:tx>
            <c:strRef>
              <c:f>exp!$Q$26</c:f>
              <c:strCache>
                <c:ptCount val="1"/>
                <c:pt idx="0">
                  <c:v>Food and agriculture</c:v>
                </c:pt>
              </c:strCache>
            </c:strRef>
          </c:tx>
          <c:spPr>
            <a:solidFill>
              <a:schemeClr val="accent1"/>
            </a:solidFill>
            <a:ln>
              <a:noFill/>
            </a:ln>
            <a:effectLst/>
          </c:spPr>
          <c:invertIfNegative val="0"/>
          <c:cat>
            <c:numRef>
              <c:f>exp!$R$25:$U$25</c:f>
              <c:numCache>
                <c:formatCode>General</c:formatCode>
                <c:ptCount val="4"/>
                <c:pt idx="0">
                  <c:v>2030</c:v>
                </c:pt>
                <c:pt idx="1">
                  <c:v>2040</c:v>
                </c:pt>
                <c:pt idx="2">
                  <c:v>2050</c:v>
                </c:pt>
                <c:pt idx="3">
                  <c:v>2060</c:v>
                </c:pt>
              </c:numCache>
            </c:numRef>
          </c:cat>
          <c:val>
            <c:numRef>
              <c:f>exp!$R$26:$U$26</c:f>
              <c:numCache>
                <c:formatCode>General</c:formatCode>
                <c:ptCount val="4"/>
                <c:pt idx="0">
                  <c:v>8.1969559729998306E-3</c:v>
                </c:pt>
                <c:pt idx="1">
                  <c:v>3.1016580556999997E-2</c:v>
                </c:pt>
                <c:pt idx="2">
                  <c:v>0.10013393224999936</c:v>
                </c:pt>
                <c:pt idx="3">
                  <c:v>0.26440339727799894</c:v>
                </c:pt>
              </c:numCache>
            </c:numRef>
          </c:val>
          <c:extLst>
            <c:ext xmlns:c16="http://schemas.microsoft.com/office/drawing/2014/chart" uri="{C3380CC4-5D6E-409C-BE32-E72D297353CC}">
              <c16:uniqueId val="{00000000-58F3-400B-BB8E-68CFB22EE132}"/>
            </c:ext>
          </c:extLst>
        </c:ser>
        <c:ser>
          <c:idx val="1"/>
          <c:order val="1"/>
          <c:tx>
            <c:strRef>
              <c:f>exp!$Q$27</c:f>
              <c:strCache>
                <c:ptCount val="1"/>
                <c:pt idx="0">
                  <c:v>Fossil fuels</c:v>
                </c:pt>
              </c:strCache>
            </c:strRef>
          </c:tx>
          <c:spPr>
            <a:solidFill>
              <a:schemeClr val="accent2"/>
            </a:solidFill>
            <a:ln>
              <a:noFill/>
            </a:ln>
            <a:effectLst/>
          </c:spPr>
          <c:invertIfNegative val="0"/>
          <c:cat>
            <c:numRef>
              <c:f>exp!$R$25:$U$25</c:f>
              <c:numCache>
                <c:formatCode>General</c:formatCode>
                <c:ptCount val="4"/>
                <c:pt idx="0">
                  <c:v>2030</c:v>
                </c:pt>
                <c:pt idx="1">
                  <c:v>2040</c:v>
                </c:pt>
                <c:pt idx="2">
                  <c:v>2050</c:v>
                </c:pt>
                <c:pt idx="3">
                  <c:v>2060</c:v>
                </c:pt>
              </c:numCache>
            </c:numRef>
          </c:cat>
          <c:val>
            <c:numRef>
              <c:f>exp!$R$27:$U$27</c:f>
              <c:numCache>
                <c:formatCode>General</c:formatCode>
                <c:ptCount val="4"/>
                <c:pt idx="0">
                  <c:v>-0.43101559999999517</c:v>
                </c:pt>
                <c:pt idx="1">
                  <c:v>-0.95236600000000182</c:v>
                </c:pt>
                <c:pt idx="2">
                  <c:v>-2.4028313000000017</c:v>
                </c:pt>
                <c:pt idx="3">
                  <c:v>-4.9957214999999993</c:v>
                </c:pt>
              </c:numCache>
            </c:numRef>
          </c:val>
          <c:extLst>
            <c:ext xmlns:c16="http://schemas.microsoft.com/office/drawing/2014/chart" uri="{C3380CC4-5D6E-409C-BE32-E72D297353CC}">
              <c16:uniqueId val="{00000001-58F3-400B-BB8E-68CFB22EE132}"/>
            </c:ext>
          </c:extLst>
        </c:ser>
        <c:ser>
          <c:idx val="2"/>
          <c:order val="2"/>
          <c:tx>
            <c:strRef>
              <c:f>exp!$Q$28</c:f>
              <c:strCache>
                <c:ptCount val="1"/>
                <c:pt idx="0">
                  <c:v>Energy-intensive manufacturing</c:v>
                </c:pt>
              </c:strCache>
            </c:strRef>
          </c:tx>
          <c:spPr>
            <a:solidFill>
              <a:schemeClr val="accent3"/>
            </a:solidFill>
            <a:ln>
              <a:noFill/>
            </a:ln>
            <a:effectLst/>
          </c:spPr>
          <c:invertIfNegative val="0"/>
          <c:cat>
            <c:numRef>
              <c:f>exp!$R$25:$U$25</c:f>
              <c:numCache>
                <c:formatCode>General</c:formatCode>
                <c:ptCount val="4"/>
                <c:pt idx="0">
                  <c:v>2030</c:v>
                </c:pt>
                <c:pt idx="1">
                  <c:v>2040</c:v>
                </c:pt>
                <c:pt idx="2">
                  <c:v>2050</c:v>
                </c:pt>
                <c:pt idx="3">
                  <c:v>2060</c:v>
                </c:pt>
              </c:numCache>
            </c:numRef>
          </c:cat>
          <c:val>
            <c:numRef>
              <c:f>exp!$R$28:$U$28</c:f>
              <c:numCache>
                <c:formatCode>General</c:formatCode>
                <c:ptCount val="4"/>
                <c:pt idx="0">
                  <c:v>2.6611507460999974E-2</c:v>
                </c:pt>
                <c:pt idx="1">
                  <c:v>4.3903804854000097E-2</c:v>
                </c:pt>
                <c:pt idx="2">
                  <c:v>8.269742341599999E-2</c:v>
                </c:pt>
                <c:pt idx="3">
                  <c:v>0.14342846738600018</c:v>
                </c:pt>
              </c:numCache>
            </c:numRef>
          </c:val>
          <c:extLst>
            <c:ext xmlns:c16="http://schemas.microsoft.com/office/drawing/2014/chart" uri="{C3380CC4-5D6E-409C-BE32-E72D297353CC}">
              <c16:uniqueId val="{00000002-58F3-400B-BB8E-68CFB22EE132}"/>
            </c:ext>
          </c:extLst>
        </c:ser>
        <c:ser>
          <c:idx val="3"/>
          <c:order val="3"/>
          <c:tx>
            <c:strRef>
              <c:f>exp!$Q$29</c:f>
              <c:strCache>
                <c:ptCount val="1"/>
                <c:pt idx="0">
                  <c:v>Light manufacturing</c:v>
                </c:pt>
              </c:strCache>
            </c:strRef>
          </c:tx>
          <c:spPr>
            <a:solidFill>
              <a:schemeClr val="accent4"/>
            </a:solidFill>
            <a:ln>
              <a:noFill/>
            </a:ln>
            <a:effectLst/>
          </c:spPr>
          <c:invertIfNegative val="0"/>
          <c:cat>
            <c:numRef>
              <c:f>exp!$R$25:$U$25</c:f>
              <c:numCache>
                <c:formatCode>General</c:formatCode>
                <c:ptCount val="4"/>
                <c:pt idx="0">
                  <c:v>2030</c:v>
                </c:pt>
                <c:pt idx="1">
                  <c:v>2040</c:v>
                </c:pt>
                <c:pt idx="2">
                  <c:v>2050</c:v>
                </c:pt>
                <c:pt idx="3">
                  <c:v>2060</c:v>
                </c:pt>
              </c:numCache>
            </c:numRef>
          </c:cat>
          <c:val>
            <c:numRef>
              <c:f>exp!$R$29:$U$29</c:f>
              <c:numCache>
                <c:formatCode>General</c:formatCode>
                <c:ptCount val="4"/>
                <c:pt idx="0">
                  <c:v>2.4144199999999501E-3</c:v>
                </c:pt>
                <c:pt idx="1">
                  <c:v>8.6908999999998279E-3</c:v>
                </c:pt>
                <c:pt idx="2">
                  <c:v>6.9157030000000078E-2</c:v>
                </c:pt>
                <c:pt idx="3">
                  <c:v>0.18401900999999998</c:v>
                </c:pt>
              </c:numCache>
            </c:numRef>
          </c:val>
          <c:extLst>
            <c:ext xmlns:c16="http://schemas.microsoft.com/office/drawing/2014/chart" uri="{C3380CC4-5D6E-409C-BE32-E72D297353CC}">
              <c16:uniqueId val="{00000003-58F3-400B-BB8E-68CFB22EE132}"/>
            </c:ext>
          </c:extLst>
        </c:ser>
        <c:ser>
          <c:idx val="4"/>
          <c:order val="4"/>
          <c:tx>
            <c:strRef>
              <c:f>exp!$Q$30</c:f>
              <c:strCache>
                <c:ptCount val="1"/>
                <c:pt idx="0">
                  <c:v>Transport</c:v>
                </c:pt>
              </c:strCache>
            </c:strRef>
          </c:tx>
          <c:spPr>
            <a:solidFill>
              <a:schemeClr val="accent5"/>
            </a:solidFill>
            <a:ln>
              <a:noFill/>
            </a:ln>
            <a:effectLst/>
          </c:spPr>
          <c:invertIfNegative val="0"/>
          <c:cat>
            <c:numRef>
              <c:f>exp!$R$25:$U$25</c:f>
              <c:numCache>
                <c:formatCode>General</c:formatCode>
                <c:ptCount val="4"/>
                <c:pt idx="0">
                  <c:v>2030</c:v>
                </c:pt>
                <c:pt idx="1">
                  <c:v>2040</c:v>
                </c:pt>
                <c:pt idx="2">
                  <c:v>2050</c:v>
                </c:pt>
                <c:pt idx="3">
                  <c:v>2060</c:v>
                </c:pt>
              </c:numCache>
            </c:numRef>
          </c:cat>
          <c:val>
            <c:numRef>
              <c:f>exp!$R$30:$U$30</c:f>
              <c:numCache>
                <c:formatCode>General</c:formatCode>
                <c:ptCount val="4"/>
                <c:pt idx="0">
                  <c:v>0.17842648000000008</c:v>
                </c:pt>
                <c:pt idx="1">
                  <c:v>0.34273554000000012</c:v>
                </c:pt>
                <c:pt idx="2">
                  <c:v>0.59609803000000006</c:v>
                </c:pt>
                <c:pt idx="3">
                  <c:v>0.97573712000000024</c:v>
                </c:pt>
              </c:numCache>
            </c:numRef>
          </c:val>
          <c:extLst>
            <c:ext xmlns:c16="http://schemas.microsoft.com/office/drawing/2014/chart" uri="{C3380CC4-5D6E-409C-BE32-E72D297353CC}">
              <c16:uniqueId val="{00000004-58F3-400B-BB8E-68CFB22EE132}"/>
            </c:ext>
          </c:extLst>
        </c:ser>
        <c:ser>
          <c:idx val="5"/>
          <c:order val="5"/>
          <c:tx>
            <c:strRef>
              <c:f>exp!$Q$31</c:f>
              <c:strCache>
                <c:ptCount val="1"/>
                <c:pt idx="0">
                  <c:v>Other services</c:v>
                </c:pt>
              </c:strCache>
            </c:strRef>
          </c:tx>
          <c:spPr>
            <a:solidFill>
              <a:schemeClr val="accent6"/>
            </a:solidFill>
            <a:ln>
              <a:noFill/>
            </a:ln>
            <a:effectLst/>
          </c:spPr>
          <c:invertIfNegative val="0"/>
          <c:cat>
            <c:numRef>
              <c:f>exp!$R$25:$U$25</c:f>
              <c:numCache>
                <c:formatCode>General</c:formatCode>
                <c:ptCount val="4"/>
                <c:pt idx="0">
                  <c:v>2030</c:v>
                </c:pt>
                <c:pt idx="1">
                  <c:v>2040</c:v>
                </c:pt>
                <c:pt idx="2">
                  <c:v>2050</c:v>
                </c:pt>
                <c:pt idx="3">
                  <c:v>2060</c:v>
                </c:pt>
              </c:numCache>
            </c:numRef>
          </c:cat>
          <c:val>
            <c:numRef>
              <c:f>exp!$R$31:$U$31</c:f>
              <c:numCache>
                <c:formatCode>General</c:formatCode>
                <c:ptCount val="4"/>
                <c:pt idx="0">
                  <c:v>-8.6851465610006933E-3</c:v>
                </c:pt>
                <c:pt idx="1">
                  <c:v>-1.5585506548000012E-2</c:v>
                </c:pt>
                <c:pt idx="2">
                  <c:v>5.0936728302999654E-2</c:v>
                </c:pt>
                <c:pt idx="3">
                  <c:v>0.19411762999999974</c:v>
                </c:pt>
              </c:numCache>
            </c:numRef>
          </c:val>
          <c:extLst>
            <c:ext xmlns:c16="http://schemas.microsoft.com/office/drawing/2014/chart" uri="{C3380CC4-5D6E-409C-BE32-E72D297353CC}">
              <c16:uniqueId val="{00000005-58F3-400B-BB8E-68CFB22EE132}"/>
            </c:ext>
          </c:extLst>
        </c:ser>
        <c:dLbls>
          <c:showLegendKey val="0"/>
          <c:showVal val="0"/>
          <c:showCatName val="0"/>
          <c:showSerName val="0"/>
          <c:showPercent val="0"/>
          <c:showBubbleSize val="0"/>
        </c:dLbls>
        <c:gapWidth val="150"/>
        <c:overlap val="100"/>
        <c:axId val="341567791"/>
        <c:axId val="341566959"/>
      </c:barChart>
      <c:scatterChart>
        <c:scatterStyle val="lineMarker"/>
        <c:varyColors val="0"/>
        <c:ser>
          <c:idx val="6"/>
          <c:order val="6"/>
          <c:tx>
            <c:strRef>
              <c:f>exp!$Q$32</c:f>
              <c:strCache>
                <c:ptCount val="1"/>
                <c:pt idx="0">
                  <c:v>Net change</c:v>
                </c:pt>
              </c:strCache>
            </c:strRef>
          </c:tx>
          <c:spPr>
            <a:ln w="25400" cap="rnd">
              <a:noFill/>
              <a:round/>
            </a:ln>
            <a:effectLst/>
          </c:spPr>
          <c:marker>
            <c:symbol val="diamond"/>
            <c:size val="7"/>
            <c:spPr>
              <a:solidFill>
                <a:srgbClr val="FF0000"/>
              </a:solidFill>
              <a:ln w="9525">
                <a:solidFill>
                  <a:schemeClr val="accent1">
                    <a:lumMod val="60000"/>
                  </a:schemeClr>
                </a:solidFill>
              </a:ln>
              <a:effectLst/>
            </c:spPr>
          </c:marker>
          <c:xVal>
            <c:numRef>
              <c:f>exp!$R$25:$U$25</c:f>
              <c:numCache>
                <c:formatCode>General</c:formatCode>
                <c:ptCount val="4"/>
                <c:pt idx="0">
                  <c:v>2030</c:v>
                </c:pt>
                <c:pt idx="1">
                  <c:v>2040</c:v>
                </c:pt>
                <c:pt idx="2">
                  <c:v>2050</c:v>
                </c:pt>
                <c:pt idx="3">
                  <c:v>2060</c:v>
                </c:pt>
              </c:numCache>
            </c:numRef>
          </c:xVal>
          <c:yVal>
            <c:numRef>
              <c:f>exp!$R$32:$U$32</c:f>
              <c:numCache>
                <c:formatCode>General</c:formatCode>
                <c:ptCount val="4"/>
                <c:pt idx="0">
                  <c:v>-0.22405138312699596</c:v>
                </c:pt>
                <c:pt idx="1">
                  <c:v>-0.54160468113700178</c:v>
                </c:pt>
                <c:pt idx="2">
                  <c:v>-1.5038081560310026</c:v>
                </c:pt>
                <c:pt idx="3">
                  <c:v>-3.2340158753360004</c:v>
                </c:pt>
              </c:numCache>
            </c:numRef>
          </c:yVal>
          <c:smooth val="0"/>
          <c:extLst>
            <c:ext xmlns:c16="http://schemas.microsoft.com/office/drawing/2014/chart" uri="{C3380CC4-5D6E-409C-BE32-E72D297353CC}">
              <c16:uniqueId val="{00000006-58F3-400B-BB8E-68CFB22EE132}"/>
            </c:ext>
          </c:extLst>
        </c:ser>
        <c:dLbls>
          <c:showLegendKey val="0"/>
          <c:showVal val="0"/>
          <c:showCatName val="0"/>
          <c:showSerName val="0"/>
          <c:showPercent val="0"/>
          <c:showBubbleSize val="0"/>
        </c:dLbls>
        <c:axId val="1870533855"/>
        <c:axId val="1870527615"/>
      </c:scatterChart>
      <c:catAx>
        <c:axId val="34156779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41566959"/>
        <c:crosses val="autoZero"/>
        <c:auto val="1"/>
        <c:lblAlgn val="ctr"/>
        <c:lblOffset val="100"/>
        <c:noMultiLvlLbl val="0"/>
      </c:catAx>
      <c:valAx>
        <c:axId val="341566959"/>
        <c:scaling>
          <c:orientation val="minMax"/>
          <c:max val="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41567791"/>
        <c:crosses val="autoZero"/>
        <c:crossBetween val="between"/>
        <c:majorUnit val="2"/>
      </c:valAx>
      <c:valAx>
        <c:axId val="1870527615"/>
        <c:scaling>
          <c:orientation val="minMax"/>
          <c:max val="3"/>
          <c:min val="-6"/>
        </c:scaling>
        <c:delete val="1"/>
        <c:axPos val="r"/>
        <c:numFmt formatCode="General" sourceLinked="1"/>
        <c:majorTickMark val="out"/>
        <c:minorTickMark val="none"/>
        <c:tickLblPos val="nextTo"/>
        <c:crossAx val="1870533855"/>
        <c:crosses val="max"/>
        <c:crossBetween val="midCat"/>
      </c:valAx>
      <c:valAx>
        <c:axId val="1870533855"/>
        <c:scaling>
          <c:orientation val="minMax"/>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870527615"/>
        <c:crosses val="max"/>
        <c:crossBetween val="midCat"/>
      </c:valAx>
      <c:spPr>
        <a:noFill/>
        <a:ln>
          <a:noFill/>
        </a:ln>
        <a:effectLst/>
      </c:spPr>
    </c:plotArea>
    <c:legend>
      <c:legendPos val="b"/>
      <c:layout>
        <c:manualLayout>
          <c:xMode val="edge"/>
          <c:yMode val="edge"/>
          <c:x val="5.4474708171206226E-2"/>
          <c:y val="0.75461224086485046"/>
          <c:w val="0.9374249619575763"/>
          <c:h val="0.22349993738129734"/>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Change in sectoral value added w.r.t. BaU, mn $2014</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060800411365961"/>
          <c:y val="0.15848852546564349"/>
          <c:w val="0.46062824426191962"/>
          <c:h val="0.67315466358483611"/>
        </c:manualLayout>
      </c:layout>
      <c:barChart>
        <c:barDir val="col"/>
        <c:grouping val="stacked"/>
        <c:varyColors val="0"/>
        <c:ser>
          <c:idx val="0"/>
          <c:order val="0"/>
          <c:tx>
            <c:strRef>
              <c:f>va!$N$68</c:f>
              <c:strCache>
                <c:ptCount val="1"/>
                <c:pt idx="0">
                  <c:v>Fossil fuels</c:v>
                </c:pt>
              </c:strCache>
            </c:strRef>
          </c:tx>
          <c:spPr>
            <a:solidFill>
              <a:srgbClr val="C00000"/>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va!$O$68:$V$68</c:f>
              <c:numCache>
                <c:formatCode>0.0</c:formatCode>
                <c:ptCount val="8"/>
                <c:pt idx="0">
                  <c:v>-123.62417000000278</c:v>
                </c:pt>
                <c:pt idx="1">
                  <c:v>-246.61797000000297</c:v>
                </c:pt>
                <c:pt idx="2">
                  <c:v>-411.12086000000272</c:v>
                </c:pt>
                <c:pt idx="3">
                  <c:v>-643.92704999999842</c:v>
                </c:pt>
                <c:pt idx="4">
                  <c:v>-1004.6557100000027</c:v>
                </c:pt>
                <c:pt idx="5">
                  <c:v>-1541.1641999999993</c:v>
                </c:pt>
                <c:pt idx="6">
                  <c:v>-2278.4433200000021</c:v>
                </c:pt>
                <c:pt idx="7">
                  <c:v>-3214.0968599999978</c:v>
                </c:pt>
              </c:numCache>
            </c:numRef>
          </c:val>
          <c:extLst>
            <c:ext xmlns:c16="http://schemas.microsoft.com/office/drawing/2014/chart" uri="{C3380CC4-5D6E-409C-BE32-E72D297353CC}">
              <c16:uniqueId val="{00000000-9512-4CE7-9D49-4E822C98AC6A}"/>
            </c:ext>
          </c:extLst>
        </c:ser>
        <c:ser>
          <c:idx val="1"/>
          <c:order val="1"/>
          <c:tx>
            <c:strRef>
              <c:f>va!$N$69</c:f>
              <c:strCache>
                <c:ptCount val="1"/>
                <c:pt idx="0">
                  <c:v>Other services</c:v>
                </c:pt>
              </c:strCache>
            </c:strRef>
          </c:tx>
          <c:spPr>
            <a:solidFill>
              <a:schemeClr val="accent2"/>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va!$O$69:$V$69</c:f>
              <c:numCache>
                <c:formatCode>0.0</c:formatCode>
                <c:ptCount val="8"/>
                <c:pt idx="0">
                  <c:v>-64.01651000000129</c:v>
                </c:pt>
                <c:pt idx="1">
                  <c:v>-146.30600999999297</c:v>
                </c:pt>
                <c:pt idx="2">
                  <c:v>-274.54315000000497</c:v>
                </c:pt>
                <c:pt idx="3">
                  <c:v>-451.00291999999899</c:v>
                </c:pt>
                <c:pt idx="4">
                  <c:v>-701.07933000000776</c:v>
                </c:pt>
                <c:pt idx="5">
                  <c:v>-1046.4474400000036</c:v>
                </c:pt>
                <c:pt idx="6">
                  <c:v>-1533.6513399999967</c:v>
                </c:pt>
                <c:pt idx="7">
                  <c:v>-2222.4602399999858</c:v>
                </c:pt>
              </c:numCache>
            </c:numRef>
          </c:val>
          <c:extLst>
            <c:ext xmlns:c16="http://schemas.microsoft.com/office/drawing/2014/chart" uri="{C3380CC4-5D6E-409C-BE32-E72D297353CC}">
              <c16:uniqueId val="{00000001-9512-4CE7-9D49-4E822C98AC6A}"/>
            </c:ext>
          </c:extLst>
        </c:ser>
        <c:ser>
          <c:idx val="2"/>
          <c:order val="2"/>
          <c:tx>
            <c:strRef>
              <c:f>va!$N$70</c:f>
              <c:strCache>
                <c:ptCount val="1"/>
                <c:pt idx="0">
                  <c:v>Food and agriculture</c:v>
                </c:pt>
              </c:strCache>
            </c:strRef>
          </c:tx>
          <c:spPr>
            <a:solidFill>
              <a:schemeClr val="accent3"/>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va!$O$70:$V$70</c:f>
              <c:numCache>
                <c:formatCode>0.0</c:formatCode>
                <c:ptCount val="8"/>
                <c:pt idx="0">
                  <c:v>-11.843783825001083</c:v>
                </c:pt>
                <c:pt idx="1">
                  <c:v>-24.597328564001145</c:v>
                </c:pt>
                <c:pt idx="2">
                  <c:v>-37.850434149000648</c:v>
                </c:pt>
                <c:pt idx="3">
                  <c:v>-50.250212930002817</c:v>
                </c:pt>
                <c:pt idx="4">
                  <c:v>-63.253352248000738</c:v>
                </c:pt>
                <c:pt idx="5">
                  <c:v>-75.96936602599817</c:v>
                </c:pt>
                <c:pt idx="6">
                  <c:v>-90.706751383000665</c:v>
                </c:pt>
                <c:pt idx="7">
                  <c:v>-111.4439146900022</c:v>
                </c:pt>
              </c:numCache>
            </c:numRef>
          </c:val>
          <c:extLst>
            <c:ext xmlns:c16="http://schemas.microsoft.com/office/drawing/2014/chart" uri="{C3380CC4-5D6E-409C-BE32-E72D297353CC}">
              <c16:uniqueId val="{00000002-9512-4CE7-9D49-4E822C98AC6A}"/>
            </c:ext>
          </c:extLst>
        </c:ser>
        <c:ser>
          <c:idx val="3"/>
          <c:order val="3"/>
          <c:tx>
            <c:strRef>
              <c:f>va!$N$71</c:f>
              <c:strCache>
                <c:ptCount val="1"/>
                <c:pt idx="0">
                  <c:v>Fossil-based electricity</c:v>
                </c:pt>
              </c:strCache>
            </c:strRef>
          </c:tx>
          <c:spPr>
            <a:solidFill>
              <a:schemeClr val="accent4"/>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va!$O$71:$V$71</c:f>
              <c:numCache>
                <c:formatCode>0.0</c:formatCode>
                <c:ptCount val="8"/>
                <c:pt idx="0">
                  <c:v>-0.60333842599993659</c:v>
                </c:pt>
                <c:pt idx="1">
                  <c:v>-2.126933734999966</c:v>
                </c:pt>
                <c:pt idx="2">
                  <c:v>-4.8057590409999875</c:v>
                </c:pt>
                <c:pt idx="3">
                  <c:v>-9.1143078809999452</c:v>
                </c:pt>
                <c:pt idx="4">
                  <c:v>-16.439307483999983</c:v>
                </c:pt>
                <c:pt idx="5">
                  <c:v>-27.308544409999968</c:v>
                </c:pt>
                <c:pt idx="6">
                  <c:v>-40.791660077000188</c:v>
                </c:pt>
                <c:pt idx="7">
                  <c:v>-53.877662321999992</c:v>
                </c:pt>
              </c:numCache>
            </c:numRef>
          </c:val>
          <c:extLst>
            <c:ext xmlns:c16="http://schemas.microsoft.com/office/drawing/2014/chart" uri="{C3380CC4-5D6E-409C-BE32-E72D297353CC}">
              <c16:uniqueId val="{00000003-9512-4CE7-9D49-4E822C98AC6A}"/>
            </c:ext>
          </c:extLst>
        </c:ser>
        <c:ser>
          <c:idx val="4"/>
          <c:order val="4"/>
          <c:tx>
            <c:strRef>
              <c:f>va!$N$72</c:f>
              <c:strCache>
                <c:ptCount val="1"/>
                <c:pt idx="0">
                  <c:v>Carbon-free electricity</c:v>
                </c:pt>
              </c:strCache>
            </c:strRef>
          </c:tx>
          <c:spPr>
            <a:solidFill>
              <a:schemeClr val="accent5"/>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va!$O$72:$V$72</c:f>
              <c:numCache>
                <c:formatCode>0.0</c:formatCode>
                <c:ptCount val="8"/>
                <c:pt idx="0">
                  <c:v>-0.74280055599999173</c:v>
                </c:pt>
                <c:pt idx="1">
                  <c:v>-1.5281192639999688</c:v>
                </c:pt>
                <c:pt idx="2">
                  <c:v>-2.8141479989999993</c:v>
                </c:pt>
                <c:pt idx="3">
                  <c:v>-3.9812446130000012</c:v>
                </c:pt>
                <c:pt idx="4">
                  <c:v>-4.4865788700000167</c:v>
                </c:pt>
                <c:pt idx="5">
                  <c:v>-2.5302933419999931</c:v>
                </c:pt>
                <c:pt idx="6">
                  <c:v>2.413580201000002</c:v>
                </c:pt>
                <c:pt idx="7">
                  <c:v>9.5944962040000519</c:v>
                </c:pt>
              </c:numCache>
            </c:numRef>
          </c:val>
          <c:extLst>
            <c:ext xmlns:c16="http://schemas.microsoft.com/office/drawing/2014/chart" uri="{C3380CC4-5D6E-409C-BE32-E72D297353CC}">
              <c16:uniqueId val="{00000004-9512-4CE7-9D49-4E822C98AC6A}"/>
            </c:ext>
          </c:extLst>
        </c:ser>
        <c:ser>
          <c:idx val="5"/>
          <c:order val="5"/>
          <c:tx>
            <c:strRef>
              <c:f>va!$N$73</c:f>
              <c:strCache>
                <c:ptCount val="1"/>
                <c:pt idx="0">
                  <c:v>Energy-intensive manufacturing</c:v>
                </c:pt>
              </c:strCache>
            </c:strRef>
          </c:tx>
          <c:spPr>
            <a:solidFill>
              <a:schemeClr val="accent6"/>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va!$O$73:$V$73</c:f>
              <c:numCache>
                <c:formatCode>0.0</c:formatCode>
                <c:ptCount val="8"/>
                <c:pt idx="0">
                  <c:v>11.71370105699998</c:v>
                </c:pt>
                <c:pt idx="1">
                  <c:v>13.559167151999986</c:v>
                </c:pt>
                <c:pt idx="2">
                  <c:v>15.104267136999852</c:v>
                </c:pt>
                <c:pt idx="3">
                  <c:v>18.024799892000146</c:v>
                </c:pt>
                <c:pt idx="4">
                  <c:v>24.012117026999931</c:v>
                </c:pt>
                <c:pt idx="5">
                  <c:v>33.325315932999956</c:v>
                </c:pt>
                <c:pt idx="6">
                  <c:v>44.436715842000012</c:v>
                </c:pt>
                <c:pt idx="7">
                  <c:v>51.968529999999873</c:v>
                </c:pt>
              </c:numCache>
            </c:numRef>
          </c:val>
          <c:extLst>
            <c:ext xmlns:c16="http://schemas.microsoft.com/office/drawing/2014/chart" uri="{C3380CC4-5D6E-409C-BE32-E72D297353CC}">
              <c16:uniqueId val="{00000005-9512-4CE7-9D49-4E822C98AC6A}"/>
            </c:ext>
          </c:extLst>
        </c:ser>
        <c:ser>
          <c:idx val="6"/>
          <c:order val="6"/>
          <c:tx>
            <c:strRef>
              <c:f>va!$N$74</c:f>
              <c:strCache>
                <c:ptCount val="1"/>
                <c:pt idx="0">
                  <c:v>Light manufacturing</c:v>
                </c:pt>
              </c:strCache>
            </c:strRef>
          </c:tx>
          <c:spPr>
            <a:solidFill>
              <a:schemeClr val="accent1">
                <a:lumMod val="60000"/>
              </a:schemeClr>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va!$O$74:$V$74</c:f>
              <c:numCache>
                <c:formatCode>0.0</c:formatCode>
                <c:ptCount val="8"/>
                <c:pt idx="0">
                  <c:v>3.3228958459999376</c:v>
                </c:pt>
                <c:pt idx="1">
                  <c:v>4.5865966640000124</c:v>
                </c:pt>
                <c:pt idx="2">
                  <c:v>3.3614636529998734</c:v>
                </c:pt>
                <c:pt idx="3">
                  <c:v>6.2276019209998594</c:v>
                </c:pt>
                <c:pt idx="4">
                  <c:v>20.784721563999938</c:v>
                </c:pt>
                <c:pt idx="5">
                  <c:v>46.296549399999776</c:v>
                </c:pt>
                <c:pt idx="6">
                  <c:v>81.191973138000321</c:v>
                </c:pt>
                <c:pt idx="7">
                  <c:v>117.48337755400007</c:v>
                </c:pt>
              </c:numCache>
            </c:numRef>
          </c:val>
          <c:extLst>
            <c:ext xmlns:c16="http://schemas.microsoft.com/office/drawing/2014/chart" uri="{C3380CC4-5D6E-409C-BE32-E72D297353CC}">
              <c16:uniqueId val="{00000006-9512-4CE7-9D49-4E822C98AC6A}"/>
            </c:ext>
          </c:extLst>
        </c:ser>
        <c:ser>
          <c:idx val="7"/>
          <c:order val="7"/>
          <c:tx>
            <c:strRef>
              <c:f>va!$N$75</c:f>
              <c:strCache>
                <c:ptCount val="1"/>
                <c:pt idx="0">
                  <c:v>Transport</c:v>
                </c:pt>
              </c:strCache>
            </c:strRef>
          </c:tx>
          <c:spPr>
            <a:solidFill>
              <a:schemeClr val="accent2">
                <a:lumMod val="60000"/>
              </a:schemeClr>
            </a:solidFill>
            <a:ln>
              <a:noFill/>
            </a:ln>
            <a:effectLst/>
          </c:spPr>
          <c:invertIfNegative val="0"/>
          <c:cat>
            <c:numRef>
              <c:f>va!$O$67:$V$67</c:f>
              <c:numCache>
                <c:formatCode>General</c:formatCode>
                <c:ptCount val="8"/>
                <c:pt idx="0">
                  <c:v>2025</c:v>
                </c:pt>
                <c:pt idx="1">
                  <c:v>2030</c:v>
                </c:pt>
                <c:pt idx="2">
                  <c:v>2035</c:v>
                </c:pt>
                <c:pt idx="3">
                  <c:v>2040</c:v>
                </c:pt>
                <c:pt idx="4">
                  <c:v>2045</c:v>
                </c:pt>
                <c:pt idx="5">
                  <c:v>2050</c:v>
                </c:pt>
                <c:pt idx="6">
                  <c:v>2055</c:v>
                </c:pt>
                <c:pt idx="7">
                  <c:v>2060</c:v>
                </c:pt>
              </c:numCache>
            </c:numRef>
          </c:cat>
          <c:val>
            <c:numRef>
              <c:f>va!$O$75:$V$75</c:f>
              <c:numCache>
                <c:formatCode>0.0</c:formatCode>
                <c:ptCount val="8"/>
                <c:pt idx="0">
                  <c:v>78.040139999999155</c:v>
                </c:pt>
                <c:pt idx="1">
                  <c:v>94.254740000000311</c:v>
                </c:pt>
                <c:pt idx="2">
                  <c:v>114.23946999999953</c:v>
                </c:pt>
                <c:pt idx="3">
                  <c:v>135.80395000000044</c:v>
                </c:pt>
                <c:pt idx="4">
                  <c:v>160.55401999999958</c:v>
                </c:pt>
                <c:pt idx="5">
                  <c:v>190.61001000000033</c:v>
                </c:pt>
                <c:pt idx="6">
                  <c:v>219.89537999999811</c:v>
                </c:pt>
                <c:pt idx="7">
                  <c:v>246.43267999999989</c:v>
                </c:pt>
              </c:numCache>
            </c:numRef>
          </c:val>
          <c:extLst>
            <c:ext xmlns:c16="http://schemas.microsoft.com/office/drawing/2014/chart" uri="{C3380CC4-5D6E-409C-BE32-E72D297353CC}">
              <c16:uniqueId val="{00000007-9512-4CE7-9D49-4E822C98AC6A}"/>
            </c:ext>
          </c:extLst>
        </c:ser>
        <c:dLbls>
          <c:showLegendKey val="0"/>
          <c:showVal val="0"/>
          <c:showCatName val="0"/>
          <c:showSerName val="0"/>
          <c:showPercent val="0"/>
          <c:showBubbleSize val="0"/>
        </c:dLbls>
        <c:gapWidth val="150"/>
        <c:overlap val="100"/>
        <c:axId val="278938032"/>
        <c:axId val="278936784"/>
      </c:barChart>
      <c:catAx>
        <c:axId val="27893803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Years</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78936784"/>
        <c:crosses val="autoZero"/>
        <c:auto val="1"/>
        <c:lblAlgn val="ctr"/>
        <c:lblOffset val="100"/>
        <c:noMultiLvlLbl val="0"/>
      </c:catAx>
      <c:valAx>
        <c:axId val="2789367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mn $2014</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78938032"/>
        <c:crosses val="autoZero"/>
        <c:crossBetween val="between"/>
      </c:valAx>
      <c:spPr>
        <a:noFill/>
        <a:ln>
          <a:noFill/>
        </a:ln>
        <a:effectLst/>
      </c:spPr>
    </c:plotArea>
    <c:legend>
      <c:legendPos val="r"/>
      <c:layout>
        <c:manualLayout>
          <c:xMode val="edge"/>
          <c:yMode val="edge"/>
          <c:x val="0.66922611269336019"/>
          <c:y val="0.14477470711675952"/>
          <c:w val="0.3194263695761434"/>
          <c:h val="0.7749017214938334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Change in real exports</a:t>
            </a:r>
            <a:r>
              <a:rPr lang="en-US" baseline="0"/>
              <a:t> due to CBAM, bn USD</a:t>
            </a:r>
            <a:endParaRPr lang="en-US"/>
          </a:p>
        </c:rich>
      </c:tx>
      <c:layout>
        <c:manualLayout>
          <c:xMode val="edge"/>
          <c:yMode val="edge"/>
          <c:x val="0.20891392039063938"/>
          <c:y val="6.777572396796056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389356066404031"/>
          <c:y val="0.13967446317388355"/>
          <c:w val="0.75848214222377619"/>
          <c:h val="0.513043360866413"/>
        </c:manualLayout>
      </c:layout>
      <c:barChart>
        <c:barDir val="col"/>
        <c:grouping val="stacked"/>
        <c:varyColors val="0"/>
        <c:ser>
          <c:idx val="0"/>
          <c:order val="0"/>
          <c:tx>
            <c:strRef>
              <c:f>Exp_CBAM!$A$3</c:f>
              <c:strCache>
                <c:ptCount val="1"/>
                <c:pt idx="0">
                  <c:v>Food and agriculture</c:v>
                </c:pt>
              </c:strCache>
            </c:strRef>
          </c:tx>
          <c:spPr>
            <a:solidFill>
              <a:schemeClr val="accent1"/>
            </a:solidFill>
            <a:ln>
              <a:noFill/>
            </a:ln>
            <a:effectLst/>
          </c:spPr>
          <c:invertIfNegative val="0"/>
          <c:cat>
            <c:numRef>
              <c:f>Exp_CBAM!$B$2:$E$2</c:f>
              <c:numCache>
                <c:formatCode>General</c:formatCode>
                <c:ptCount val="4"/>
                <c:pt idx="0">
                  <c:v>2030</c:v>
                </c:pt>
                <c:pt idx="1">
                  <c:v>2040</c:v>
                </c:pt>
                <c:pt idx="2">
                  <c:v>2050</c:v>
                </c:pt>
                <c:pt idx="3">
                  <c:v>2060</c:v>
                </c:pt>
              </c:numCache>
            </c:numRef>
          </c:cat>
          <c:val>
            <c:numRef>
              <c:f>Exp_CBAM!$B$3:$E$3</c:f>
              <c:numCache>
                <c:formatCode>General</c:formatCode>
                <c:ptCount val="4"/>
                <c:pt idx="0">
                  <c:v>3.0479331669996555E-3</c:v>
                </c:pt>
                <c:pt idx="1">
                  <c:v>2.0602699519999986E-2</c:v>
                </c:pt>
                <c:pt idx="2">
                  <c:v>3.5117309430999284E-2</c:v>
                </c:pt>
                <c:pt idx="3">
                  <c:v>5.6526500821000809E-2</c:v>
                </c:pt>
              </c:numCache>
            </c:numRef>
          </c:val>
          <c:extLst>
            <c:ext xmlns:c16="http://schemas.microsoft.com/office/drawing/2014/chart" uri="{C3380CC4-5D6E-409C-BE32-E72D297353CC}">
              <c16:uniqueId val="{00000000-00E9-4B03-9C68-4BCDCFB8AB0F}"/>
            </c:ext>
          </c:extLst>
        </c:ser>
        <c:ser>
          <c:idx val="1"/>
          <c:order val="1"/>
          <c:tx>
            <c:strRef>
              <c:f>Exp_CBAM!$A$4</c:f>
              <c:strCache>
                <c:ptCount val="1"/>
                <c:pt idx="0">
                  <c:v>Fossil fuels</c:v>
                </c:pt>
              </c:strCache>
            </c:strRef>
          </c:tx>
          <c:spPr>
            <a:solidFill>
              <a:schemeClr val="accent2"/>
            </a:solidFill>
            <a:ln>
              <a:noFill/>
            </a:ln>
            <a:effectLst/>
          </c:spPr>
          <c:invertIfNegative val="0"/>
          <c:cat>
            <c:numRef>
              <c:f>Exp_CBAM!$B$2:$E$2</c:f>
              <c:numCache>
                <c:formatCode>General</c:formatCode>
                <c:ptCount val="4"/>
                <c:pt idx="0">
                  <c:v>2030</c:v>
                </c:pt>
                <c:pt idx="1">
                  <c:v>2040</c:v>
                </c:pt>
                <c:pt idx="2">
                  <c:v>2050</c:v>
                </c:pt>
                <c:pt idx="3">
                  <c:v>2060</c:v>
                </c:pt>
              </c:numCache>
            </c:numRef>
          </c:cat>
          <c:val>
            <c:numRef>
              <c:f>Exp_CBAM!$B$4:$E$4</c:f>
              <c:numCache>
                <c:formatCode>General</c:formatCode>
                <c:ptCount val="4"/>
                <c:pt idx="0">
                  <c:v>-2.1653900000004795E-2</c:v>
                </c:pt>
                <c:pt idx="1">
                  <c:v>-0.147693299999999</c:v>
                </c:pt>
                <c:pt idx="2">
                  <c:v>-0.37534939999999917</c:v>
                </c:pt>
                <c:pt idx="3">
                  <c:v>-0.71711460000000082</c:v>
                </c:pt>
              </c:numCache>
            </c:numRef>
          </c:val>
          <c:extLst>
            <c:ext xmlns:c16="http://schemas.microsoft.com/office/drawing/2014/chart" uri="{C3380CC4-5D6E-409C-BE32-E72D297353CC}">
              <c16:uniqueId val="{00000001-00E9-4B03-9C68-4BCDCFB8AB0F}"/>
            </c:ext>
          </c:extLst>
        </c:ser>
        <c:ser>
          <c:idx val="2"/>
          <c:order val="2"/>
          <c:tx>
            <c:strRef>
              <c:f>Exp_CBAM!$A$5</c:f>
              <c:strCache>
                <c:ptCount val="1"/>
                <c:pt idx="0">
                  <c:v>Energy-intensive manufacturing</c:v>
                </c:pt>
              </c:strCache>
            </c:strRef>
          </c:tx>
          <c:spPr>
            <a:solidFill>
              <a:schemeClr val="accent3"/>
            </a:solidFill>
            <a:ln>
              <a:noFill/>
            </a:ln>
            <a:effectLst/>
          </c:spPr>
          <c:invertIfNegative val="0"/>
          <c:cat>
            <c:numRef>
              <c:f>Exp_CBAM!$B$2:$E$2</c:f>
              <c:numCache>
                <c:formatCode>General</c:formatCode>
                <c:ptCount val="4"/>
                <c:pt idx="0">
                  <c:v>2030</c:v>
                </c:pt>
                <c:pt idx="1">
                  <c:v>2040</c:v>
                </c:pt>
                <c:pt idx="2">
                  <c:v>2050</c:v>
                </c:pt>
                <c:pt idx="3">
                  <c:v>2060</c:v>
                </c:pt>
              </c:numCache>
            </c:numRef>
          </c:cat>
          <c:val>
            <c:numRef>
              <c:f>Exp_CBAM!$B$5:$E$5</c:f>
              <c:numCache>
                <c:formatCode>General</c:formatCode>
                <c:ptCount val="4"/>
                <c:pt idx="0">
                  <c:v>-6.3212370420001208E-3</c:v>
                </c:pt>
                <c:pt idx="1">
                  <c:v>-0.20601810798199996</c:v>
                </c:pt>
                <c:pt idx="2">
                  <c:v>-0.30508805040499964</c:v>
                </c:pt>
                <c:pt idx="3">
                  <c:v>-0.38886866696399963</c:v>
                </c:pt>
              </c:numCache>
            </c:numRef>
          </c:val>
          <c:extLst>
            <c:ext xmlns:c16="http://schemas.microsoft.com/office/drawing/2014/chart" uri="{C3380CC4-5D6E-409C-BE32-E72D297353CC}">
              <c16:uniqueId val="{00000002-00E9-4B03-9C68-4BCDCFB8AB0F}"/>
            </c:ext>
          </c:extLst>
        </c:ser>
        <c:ser>
          <c:idx val="3"/>
          <c:order val="3"/>
          <c:tx>
            <c:strRef>
              <c:f>Exp_CBAM!$A$6</c:f>
              <c:strCache>
                <c:ptCount val="1"/>
                <c:pt idx="0">
                  <c:v>Light manufacturing</c:v>
                </c:pt>
              </c:strCache>
            </c:strRef>
          </c:tx>
          <c:spPr>
            <a:solidFill>
              <a:schemeClr val="accent4"/>
            </a:solidFill>
            <a:ln>
              <a:noFill/>
            </a:ln>
            <a:effectLst/>
          </c:spPr>
          <c:invertIfNegative val="0"/>
          <c:cat>
            <c:numRef>
              <c:f>Exp_CBAM!$B$2:$E$2</c:f>
              <c:numCache>
                <c:formatCode>General</c:formatCode>
                <c:ptCount val="4"/>
                <c:pt idx="0">
                  <c:v>2030</c:v>
                </c:pt>
                <c:pt idx="1">
                  <c:v>2040</c:v>
                </c:pt>
                <c:pt idx="2">
                  <c:v>2050</c:v>
                </c:pt>
                <c:pt idx="3">
                  <c:v>2060</c:v>
                </c:pt>
              </c:numCache>
            </c:numRef>
          </c:cat>
          <c:val>
            <c:numRef>
              <c:f>Exp_CBAM!$B$6:$E$6</c:f>
              <c:numCache>
                <c:formatCode>General</c:formatCode>
                <c:ptCount val="4"/>
                <c:pt idx="0">
                  <c:v>3.8834500000000391E-3</c:v>
                </c:pt>
                <c:pt idx="1">
                  <c:v>6.8214040000000295E-2</c:v>
                </c:pt>
                <c:pt idx="2">
                  <c:v>7.0627610000000007E-2</c:v>
                </c:pt>
                <c:pt idx="3">
                  <c:v>7.7910860000000415E-2</c:v>
                </c:pt>
              </c:numCache>
            </c:numRef>
          </c:val>
          <c:extLst>
            <c:ext xmlns:c16="http://schemas.microsoft.com/office/drawing/2014/chart" uri="{C3380CC4-5D6E-409C-BE32-E72D297353CC}">
              <c16:uniqueId val="{00000003-00E9-4B03-9C68-4BCDCFB8AB0F}"/>
            </c:ext>
          </c:extLst>
        </c:ser>
        <c:ser>
          <c:idx val="4"/>
          <c:order val="4"/>
          <c:tx>
            <c:strRef>
              <c:f>Exp_CBAM!$A$7</c:f>
              <c:strCache>
                <c:ptCount val="1"/>
                <c:pt idx="0">
                  <c:v>Transport</c:v>
                </c:pt>
              </c:strCache>
            </c:strRef>
          </c:tx>
          <c:spPr>
            <a:solidFill>
              <a:schemeClr val="accent5"/>
            </a:solidFill>
            <a:ln>
              <a:noFill/>
            </a:ln>
            <a:effectLst/>
          </c:spPr>
          <c:invertIfNegative val="0"/>
          <c:cat>
            <c:numRef>
              <c:f>Exp_CBAM!$B$2:$E$2</c:f>
              <c:numCache>
                <c:formatCode>General</c:formatCode>
                <c:ptCount val="4"/>
                <c:pt idx="0">
                  <c:v>2030</c:v>
                </c:pt>
                <c:pt idx="1">
                  <c:v>2040</c:v>
                </c:pt>
                <c:pt idx="2">
                  <c:v>2050</c:v>
                </c:pt>
                <c:pt idx="3">
                  <c:v>2060</c:v>
                </c:pt>
              </c:numCache>
            </c:numRef>
          </c:cat>
          <c:val>
            <c:numRef>
              <c:f>Exp_CBAM!$B$7:$E$7</c:f>
              <c:numCache>
                <c:formatCode>General</c:formatCode>
                <c:ptCount val="4"/>
                <c:pt idx="0">
                  <c:v>3.9767600000000132E-3</c:v>
                </c:pt>
                <c:pt idx="1">
                  <c:v>3.5127129999999854E-2</c:v>
                </c:pt>
                <c:pt idx="2">
                  <c:v>4.1985439999999923E-2</c:v>
                </c:pt>
                <c:pt idx="3">
                  <c:v>4.8396800000000441E-2</c:v>
                </c:pt>
              </c:numCache>
            </c:numRef>
          </c:val>
          <c:extLst>
            <c:ext xmlns:c16="http://schemas.microsoft.com/office/drawing/2014/chart" uri="{C3380CC4-5D6E-409C-BE32-E72D297353CC}">
              <c16:uniqueId val="{00000004-00E9-4B03-9C68-4BCDCFB8AB0F}"/>
            </c:ext>
          </c:extLst>
        </c:ser>
        <c:ser>
          <c:idx val="5"/>
          <c:order val="5"/>
          <c:tx>
            <c:strRef>
              <c:f>Exp_CBAM!$A$8</c:f>
              <c:strCache>
                <c:ptCount val="1"/>
                <c:pt idx="0">
                  <c:v>Other services</c:v>
                </c:pt>
              </c:strCache>
            </c:strRef>
          </c:tx>
          <c:spPr>
            <a:solidFill>
              <a:schemeClr val="accent6"/>
            </a:solidFill>
            <a:ln>
              <a:noFill/>
            </a:ln>
            <a:effectLst/>
          </c:spPr>
          <c:invertIfNegative val="0"/>
          <c:cat>
            <c:numRef>
              <c:f>Exp_CBAM!$B$2:$E$2</c:f>
              <c:numCache>
                <c:formatCode>General</c:formatCode>
                <c:ptCount val="4"/>
                <c:pt idx="0">
                  <c:v>2030</c:v>
                </c:pt>
                <c:pt idx="1">
                  <c:v>2040</c:v>
                </c:pt>
                <c:pt idx="2">
                  <c:v>2050</c:v>
                </c:pt>
                <c:pt idx="3">
                  <c:v>2060</c:v>
                </c:pt>
              </c:numCache>
            </c:numRef>
          </c:cat>
          <c:val>
            <c:numRef>
              <c:f>Exp_CBAM!$B$8:$E$8</c:f>
              <c:numCache>
                <c:formatCode>General</c:formatCode>
                <c:ptCount val="4"/>
                <c:pt idx="0">
                  <c:v>9.606237209999563E-3</c:v>
                </c:pt>
                <c:pt idx="1">
                  <c:v>8.187489655699938E-2</c:v>
                </c:pt>
                <c:pt idx="2">
                  <c:v>9.5736170000000134E-2</c:v>
                </c:pt>
                <c:pt idx="3">
                  <c:v>0.10744992000000093</c:v>
                </c:pt>
              </c:numCache>
            </c:numRef>
          </c:val>
          <c:extLst>
            <c:ext xmlns:c16="http://schemas.microsoft.com/office/drawing/2014/chart" uri="{C3380CC4-5D6E-409C-BE32-E72D297353CC}">
              <c16:uniqueId val="{00000005-00E9-4B03-9C68-4BCDCFB8AB0F}"/>
            </c:ext>
          </c:extLst>
        </c:ser>
        <c:dLbls>
          <c:showLegendKey val="0"/>
          <c:showVal val="0"/>
          <c:showCatName val="0"/>
          <c:showSerName val="0"/>
          <c:showPercent val="0"/>
          <c:showBubbleSize val="0"/>
        </c:dLbls>
        <c:gapWidth val="150"/>
        <c:overlap val="100"/>
        <c:axId val="341567791"/>
        <c:axId val="341566959"/>
      </c:barChart>
      <c:lineChart>
        <c:grouping val="stacked"/>
        <c:varyColors val="0"/>
        <c:ser>
          <c:idx val="6"/>
          <c:order val="6"/>
          <c:tx>
            <c:strRef>
              <c:f>Exp_CBAM!$A$9</c:f>
              <c:strCache>
                <c:ptCount val="1"/>
                <c:pt idx="0">
                  <c:v>Net change</c:v>
                </c:pt>
              </c:strCache>
            </c:strRef>
          </c:tx>
          <c:spPr>
            <a:ln w="28575" cap="rnd">
              <a:noFill/>
              <a:round/>
            </a:ln>
            <a:effectLst/>
          </c:spPr>
          <c:marker>
            <c:symbol val="diamond"/>
            <c:size val="7"/>
            <c:spPr>
              <a:solidFill>
                <a:srgbClr val="FF0000"/>
              </a:solidFill>
              <a:ln w="9525">
                <a:solidFill>
                  <a:srgbClr val="FF0000"/>
                </a:solidFill>
              </a:ln>
              <a:effectLst/>
            </c:spPr>
          </c:marker>
          <c:cat>
            <c:numRef>
              <c:f>Exp_CBAM!$B$2:$E$2</c:f>
              <c:numCache>
                <c:formatCode>General</c:formatCode>
                <c:ptCount val="4"/>
                <c:pt idx="0">
                  <c:v>2030</c:v>
                </c:pt>
                <c:pt idx="1">
                  <c:v>2040</c:v>
                </c:pt>
                <c:pt idx="2">
                  <c:v>2050</c:v>
                </c:pt>
                <c:pt idx="3">
                  <c:v>2060</c:v>
                </c:pt>
              </c:numCache>
            </c:numRef>
          </c:cat>
          <c:val>
            <c:numRef>
              <c:f>Exp_CBAM!$B$9:$E$9</c:f>
              <c:numCache>
                <c:formatCode>General</c:formatCode>
                <c:ptCount val="4"/>
                <c:pt idx="0">
                  <c:v>-7.4607566650056432E-3</c:v>
                </c:pt>
                <c:pt idx="1">
                  <c:v>-0.14789264190499946</c:v>
                </c:pt>
                <c:pt idx="2">
                  <c:v>-0.43697092097399937</c:v>
                </c:pt>
                <c:pt idx="3">
                  <c:v>-0.81569918614299775</c:v>
                </c:pt>
              </c:numCache>
            </c:numRef>
          </c:val>
          <c:smooth val="0"/>
          <c:extLst>
            <c:ext xmlns:c16="http://schemas.microsoft.com/office/drawing/2014/chart" uri="{C3380CC4-5D6E-409C-BE32-E72D297353CC}">
              <c16:uniqueId val="{00000006-00E9-4B03-9C68-4BCDCFB8AB0F}"/>
            </c:ext>
          </c:extLst>
        </c:ser>
        <c:dLbls>
          <c:showLegendKey val="0"/>
          <c:showVal val="0"/>
          <c:showCatName val="0"/>
          <c:showSerName val="0"/>
          <c:showPercent val="0"/>
          <c:showBubbleSize val="0"/>
        </c:dLbls>
        <c:marker val="1"/>
        <c:smooth val="0"/>
        <c:axId val="341567791"/>
        <c:axId val="341566959"/>
      </c:lineChart>
      <c:scatterChart>
        <c:scatterStyle val="lineMarker"/>
        <c:varyColors val="0"/>
        <c:ser>
          <c:idx val="7"/>
          <c:order val="7"/>
          <c:tx>
            <c:strRef>
              <c:f>Exp_CBAM!$A$10</c:f>
              <c:strCache>
                <c:ptCount val="1"/>
                <c:pt idx="0">
                  <c:v>Change in real exports, % of GDP</c:v>
                </c:pt>
              </c:strCache>
            </c:strRef>
          </c:tx>
          <c:spPr>
            <a:ln w="25400" cap="rnd">
              <a:noFill/>
              <a:round/>
            </a:ln>
            <a:effectLst/>
          </c:spPr>
          <c:marker>
            <c:symbol val="circle"/>
            <c:size val="7"/>
            <c:spPr>
              <a:solidFill>
                <a:schemeClr val="accent1"/>
              </a:solidFill>
              <a:ln w="9525">
                <a:solidFill>
                  <a:schemeClr val="accent1"/>
                </a:solidFill>
              </a:ln>
              <a:effectLst/>
            </c:spPr>
          </c:marker>
          <c:xVal>
            <c:numRef>
              <c:f>Exp_CBAM!$B$2:$E$2</c:f>
              <c:numCache>
                <c:formatCode>General</c:formatCode>
                <c:ptCount val="4"/>
                <c:pt idx="0">
                  <c:v>2030</c:v>
                </c:pt>
                <c:pt idx="1">
                  <c:v>2040</c:v>
                </c:pt>
                <c:pt idx="2">
                  <c:v>2050</c:v>
                </c:pt>
                <c:pt idx="3">
                  <c:v>2060</c:v>
                </c:pt>
              </c:numCache>
            </c:numRef>
          </c:xVal>
          <c:yVal>
            <c:numRef>
              <c:f>Exp_CBAM!$B$10:$E$10</c:f>
              <c:numCache>
                <c:formatCode>0.00</c:formatCode>
                <c:ptCount val="4"/>
                <c:pt idx="0">
                  <c:v>-7.434166880324786E-3</c:v>
                </c:pt>
                <c:pt idx="1">
                  <c:v>-0.11570342766356985</c:v>
                </c:pt>
                <c:pt idx="2">
                  <c:v>-0.28850925270074473</c:v>
                </c:pt>
                <c:pt idx="3">
                  <c:v>-0.46544334286854877</c:v>
                </c:pt>
              </c:numCache>
            </c:numRef>
          </c:yVal>
          <c:smooth val="0"/>
          <c:extLst>
            <c:ext xmlns:c16="http://schemas.microsoft.com/office/drawing/2014/chart" uri="{C3380CC4-5D6E-409C-BE32-E72D297353CC}">
              <c16:uniqueId val="{00000007-00E9-4B03-9C68-4BCDCFB8AB0F}"/>
            </c:ext>
          </c:extLst>
        </c:ser>
        <c:dLbls>
          <c:showLegendKey val="0"/>
          <c:showVal val="0"/>
          <c:showCatName val="0"/>
          <c:showSerName val="0"/>
          <c:showPercent val="0"/>
          <c:showBubbleSize val="0"/>
        </c:dLbls>
        <c:axId val="1870533855"/>
        <c:axId val="1870527615"/>
      </c:scatterChart>
      <c:catAx>
        <c:axId val="34156779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41566959"/>
        <c:crosses val="autoZero"/>
        <c:auto val="1"/>
        <c:lblAlgn val="ctr"/>
        <c:lblOffset val="100"/>
        <c:noMultiLvlLbl val="0"/>
      </c:catAx>
      <c:valAx>
        <c:axId val="341566959"/>
        <c:scaling>
          <c:orientation val="minMax"/>
          <c:max val="0.5"/>
          <c:min val="-1.5"/>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Change in real exports, bn USD</a:t>
                </a:r>
              </a:p>
            </c:rich>
          </c:tx>
          <c:layout>
            <c:manualLayout>
              <c:xMode val="edge"/>
              <c:yMode val="edge"/>
              <c:x val="2.1444433182090251E-2"/>
              <c:y val="0.18360356295573962"/>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41567791"/>
        <c:crosses val="autoZero"/>
        <c:crossBetween val="between"/>
        <c:majorUnit val="0.5"/>
      </c:valAx>
      <c:valAx>
        <c:axId val="1870527615"/>
        <c:scaling>
          <c:orientation val="minMax"/>
          <c:max val="0.5"/>
          <c:min val="-1.5"/>
        </c:scaling>
        <c:delete val="0"/>
        <c:axPos val="r"/>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Change in real exports, %GDP</a:t>
                </a:r>
              </a:p>
            </c:rich>
          </c:tx>
          <c:layout>
            <c:manualLayout>
              <c:xMode val="edge"/>
              <c:yMode val="edge"/>
              <c:x val="0.95795796458537841"/>
              <c:y val="0.2016565512490236"/>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870533855"/>
        <c:crosses val="max"/>
        <c:crossBetween val="midCat"/>
        <c:majorUnit val="0.5"/>
      </c:valAx>
      <c:valAx>
        <c:axId val="1870533855"/>
        <c:scaling>
          <c:orientation val="minMax"/>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1870527615"/>
        <c:crosses val="max"/>
        <c:crossBetween val="midCat"/>
      </c:valAx>
      <c:spPr>
        <a:noFill/>
        <a:ln>
          <a:noFill/>
        </a:ln>
        <a:effectLst/>
      </c:spPr>
    </c:plotArea>
    <c:legend>
      <c:legendPos val="b"/>
      <c:layout>
        <c:manualLayout>
          <c:xMode val="edge"/>
          <c:yMode val="edge"/>
          <c:x val="3.5009492167838364E-2"/>
          <c:y val="0.75984808358045686"/>
          <c:w val="0.86824322460362335"/>
          <c:h val="0.2257145074980229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610399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590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Tree>
    <p:extLst>
      <p:ext uri="{BB962C8B-B14F-4D97-AF65-F5344CB8AC3E}">
        <p14:creationId xmlns:p14="http://schemas.microsoft.com/office/powerpoint/2010/main" val="2387404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1068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92426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28993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07434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3961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134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23862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51717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76102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43696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420779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6583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3544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32700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330190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4720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8023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8505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16619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74614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0522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40675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3009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936488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0" y="6172200"/>
            <a:ext cx="12192000" cy="747583"/>
          </a:xfrm>
          <a:prstGeom prst="rect">
            <a:avLst/>
          </a:prstGeom>
          <a:solidFill>
            <a:srgbClr val="1B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9600" y="2014343"/>
            <a:ext cx="10058400" cy="2051367"/>
          </a:xfrm>
        </p:spPr>
        <p:txBody>
          <a:bodyPr anchor="ctr" anchorCtr="0">
            <a:normAutofit/>
          </a:bodyPr>
          <a:lstStyle>
            <a:lvl1pPr algn="ctr">
              <a:defRPr sz="4800" baseline="0"/>
            </a:lvl1pPr>
          </a:lstStyle>
          <a:p>
            <a:r>
              <a:rPr lang="en-US"/>
              <a:t>Click to edit Master title style</a:t>
            </a:r>
          </a:p>
        </p:txBody>
      </p:sp>
      <p:sp>
        <p:nvSpPr>
          <p:cNvPr id="3" name="Subtitle 2"/>
          <p:cNvSpPr>
            <a:spLocks noGrp="1"/>
          </p:cNvSpPr>
          <p:nvPr>
            <p:ph type="subTitle" idx="1"/>
          </p:nvPr>
        </p:nvSpPr>
        <p:spPr>
          <a:xfrm>
            <a:off x="609600" y="4157786"/>
            <a:ext cx="10058400" cy="137623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p:cNvPicPr>
            <a:picLocks noChangeAspect="1"/>
          </p:cNvPicPr>
          <p:nvPr userDrawn="1"/>
        </p:nvPicPr>
        <p:blipFill>
          <a:blip r:embed="rId2"/>
          <a:stretch>
            <a:fillRect/>
          </a:stretch>
        </p:blipFill>
        <p:spPr>
          <a:xfrm>
            <a:off x="10487026" y="-163440"/>
            <a:ext cx="1720662" cy="7396838"/>
          </a:xfrm>
          <a:prstGeom prst="rect">
            <a:avLst/>
          </a:prstGeom>
        </p:spPr>
      </p:pic>
      <p:sp>
        <p:nvSpPr>
          <p:cNvPr id="17" name="TextBox 16"/>
          <p:cNvSpPr txBox="1"/>
          <p:nvPr userDrawn="1"/>
        </p:nvSpPr>
        <p:spPr>
          <a:xfrm>
            <a:off x="95250" y="6260501"/>
            <a:ext cx="3305175" cy="507831"/>
          </a:xfrm>
          <a:prstGeom prst="rect">
            <a:avLst/>
          </a:prstGeom>
          <a:noFill/>
        </p:spPr>
        <p:txBody>
          <a:bodyPr wrap="square" rtlCol="0" anchor="ctr" anchorCtr="0">
            <a:spAutoFit/>
          </a:bodyPr>
          <a:lstStyle/>
          <a:p>
            <a:r>
              <a:rPr lang="en-US" sz="900" b="1" baseline="0">
                <a:solidFill>
                  <a:schemeClr val="bg1"/>
                </a:solidFill>
                <a:latin typeface="Arial" panose="020B0604020202020204" pitchFamily="34" charset="0"/>
              </a:rPr>
              <a:t>Center for Global Trade Analysis</a:t>
            </a:r>
          </a:p>
          <a:p>
            <a:r>
              <a:rPr lang="en-US" sz="900" baseline="0">
                <a:solidFill>
                  <a:schemeClr val="bg1"/>
                </a:solidFill>
                <a:latin typeface="Arial" panose="020B0604020202020204" pitchFamily="34" charset="0"/>
              </a:rPr>
              <a:t>Department of Agricultural Economics, Purdue University</a:t>
            </a:r>
          </a:p>
          <a:p>
            <a:r>
              <a:rPr lang="en-US" sz="900" baseline="0">
                <a:solidFill>
                  <a:schemeClr val="bg1"/>
                </a:solidFill>
                <a:latin typeface="Arial" panose="020B0604020202020204" pitchFamily="34" charset="0"/>
              </a:rPr>
              <a:t>403 West State Street, West Lafayette, IN 47907-2056 USA</a:t>
            </a:r>
          </a:p>
        </p:txBody>
      </p:sp>
      <p:grpSp>
        <p:nvGrpSpPr>
          <p:cNvPr id="22" name="Group 21"/>
          <p:cNvGrpSpPr/>
          <p:nvPr userDrawn="1"/>
        </p:nvGrpSpPr>
        <p:grpSpPr>
          <a:xfrm>
            <a:off x="-242887" y="229671"/>
            <a:ext cx="3676650" cy="1308422"/>
            <a:chOff x="3719513" y="458271"/>
            <a:chExt cx="3676650" cy="1308422"/>
          </a:xfrm>
        </p:grpSpPr>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91038" y="458271"/>
              <a:ext cx="2724150" cy="948489"/>
            </a:xfrm>
            <a:prstGeom prst="rect">
              <a:avLst/>
            </a:prstGeom>
          </p:spPr>
        </p:pic>
        <p:sp>
          <p:nvSpPr>
            <p:cNvPr id="19" name="TextBox 18"/>
            <p:cNvSpPr txBox="1"/>
            <p:nvPr userDrawn="1"/>
          </p:nvSpPr>
          <p:spPr>
            <a:xfrm>
              <a:off x="3719513" y="1397361"/>
              <a:ext cx="3676650" cy="369332"/>
            </a:xfrm>
            <a:prstGeom prst="rect">
              <a:avLst/>
            </a:prstGeom>
            <a:noFill/>
          </p:spPr>
          <p:txBody>
            <a:bodyPr wrap="square" rtlCol="0">
              <a:spAutoFit/>
            </a:bodyPr>
            <a:lstStyle/>
            <a:p>
              <a:pPr algn="ctr"/>
              <a:r>
                <a:rPr lang="en-US" sz="1800" b="1">
                  <a:latin typeface="Candara" panose="020E0502030303020204" pitchFamily="34" charset="0"/>
                </a:rPr>
                <a:t>Global Trade</a:t>
              </a:r>
              <a:r>
                <a:rPr lang="en-US" sz="1800" b="1" baseline="0">
                  <a:latin typeface="Candara" panose="020E0502030303020204" pitchFamily="34" charset="0"/>
                </a:rPr>
                <a:t> Analysis Project</a:t>
              </a:r>
              <a:endParaRPr lang="en-US" sz="1800" b="1">
                <a:latin typeface="Candara" panose="020E0502030303020204" pitchFamily="34" charset="0"/>
              </a:endParaRPr>
            </a:p>
          </p:txBody>
        </p:sp>
      </p:grpSp>
      <p:grpSp>
        <p:nvGrpSpPr>
          <p:cNvPr id="11" name="Group 10"/>
          <p:cNvGrpSpPr/>
          <p:nvPr userDrawn="1"/>
        </p:nvGrpSpPr>
        <p:grpSpPr>
          <a:xfrm>
            <a:off x="10067378" y="6288455"/>
            <a:ext cx="519492" cy="512340"/>
            <a:chOff x="8593544" y="5744285"/>
            <a:chExt cx="519492" cy="512340"/>
          </a:xfrm>
        </p:grpSpPr>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84436" y="5744285"/>
              <a:ext cx="228600" cy="228600"/>
            </a:xfrm>
            <a:prstGeom prst="rect">
              <a:avLst/>
            </a:prstGeom>
          </p:spPr>
        </p:pic>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93544" y="5744285"/>
              <a:ext cx="228600" cy="228600"/>
            </a:xfrm>
            <a:prstGeom prst="rect">
              <a:avLst/>
            </a:prstGeom>
          </p:spPr>
        </p:pic>
        <p:pic>
          <p:nvPicPr>
            <p:cNvPr id="20" name="Picture 1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593544" y="6028025"/>
              <a:ext cx="228600" cy="228600"/>
            </a:xfrm>
            <a:prstGeom prst="rect">
              <a:avLst/>
            </a:prstGeom>
          </p:spPr>
        </p:pic>
        <p:pic>
          <p:nvPicPr>
            <p:cNvPr id="21" name="Picture 2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884436" y="6028025"/>
              <a:ext cx="228600" cy="228600"/>
            </a:xfrm>
            <a:prstGeom prst="rect">
              <a:avLst/>
            </a:prstGeom>
          </p:spPr>
        </p:pic>
      </p:grpSp>
      <p:sp>
        <p:nvSpPr>
          <p:cNvPr id="23" name="TextBox 22"/>
          <p:cNvSpPr txBox="1"/>
          <p:nvPr userDrawn="1"/>
        </p:nvSpPr>
        <p:spPr>
          <a:xfrm>
            <a:off x="8243470" y="6321487"/>
            <a:ext cx="1859160" cy="446276"/>
          </a:xfrm>
          <a:prstGeom prst="rect">
            <a:avLst/>
          </a:prstGeom>
          <a:noFill/>
        </p:spPr>
        <p:txBody>
          <a:bodyPr wrap="square" rtlCol="0" anchor="ctr" anchorCtr="0">
            <a:spAutoFit/>
          </a:bodyPr>
          <a:lstStyle/>
          <a:p>
            <a:pPr algn="ctr"/>
            <a:r>
              <a:rPr lang="en-US" sz="900" b="1" i="0" u="none" baseline="0">
                <a:solidFill>
                  <a:schemeClr val="bg1"/>
                </a:solidFill>
                <a:latin typeface="Arial" panose="020B0604020202020204" pitchFamily="34" charset="0"/>
              </a:rPr>
              <a:t>Stay Connected with GTAP!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 b="1" i="1" u="none" baseline="0">
              <a:solidFill>
                <a:schemeClr val="bg1"/>
              </a:solidFill>
              <a:latin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i="1" u="none" baseline="0">
                <a:solidFill>
                  <a:schemeClr val="bg1"/>
                </a:solidFill>
                <a:latin typeface="Arial" panose="020B0604020202020204" pitchFamily="34" charset="0"/>
              </a:rPr>
              <a:t>www.gtap.agecon.purdue.edu</a:t>
            </a:r>
          </a:p>
        </p:txBody>
      </p:sp>
    </p:spTree>
    <p:extLst>
      <p:ext uri="{BB962C8B-B14F-4D97-AF65-F5344CB8AC3E}">
        <p14:creationId xmlns:p14="http://schemas.microsoft.com/office/powerpoint/2010/main" val="744730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52475" y="1825625"/>
            <a:ext cx="10972800" cy="4351338"/>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752475" y="365125"/>
            <a:ext cx="10972800" cy="1325563"/>
          </a:xfrm>
        </p:spPr>
        <p:txBody>
          <a:bodyPr/>
          <a:lstStyle/>
          <a:p>
            <a:r>
              <a:rPr lang="en-US"/>
              <a:t>Click to edit Master title style</a:t>
            </a:r>
          </a:p>
        </p:txBody>
      </p:sp>
      <p:sp>
        <p:nvSpPr>
          <p:cNvPr id="15" name="Slide Number Placeholder 14"/>
          <p:cNvSpPr>
            <a:spLocks noGrp="1"/>
          </p:cNvSpPr>
          <p:nvPr>
            <p:ph type="sldNum" sz="quarter" idx="12"/>
          </p:nvPr>
        </p:nvSpPr>
        <p:spPr>
          <a:xfrm>
            <a:off x="8982075" y="6356350"/>
            <a:ext cx="2743200" cy="365125"/>
          </a:xfrm>
        </p:spPr>
        <p:txBody>
          <a:bodyPr/>
          <a:lstStyle/>
          <a:p>
            <a:fld id="{89D7931E-637B-46D8-A580-615CC76C5C63}" type="slidenum">
              <a:rPr lang="en-US" smtClean="0"/>
              <a:pPr/>
              <a:t>‹#›</a:t>
            </a:fld>
            <a:endParaRPr lang="en-US"/>
          </a:p>
        </p:txBody>
      </p:sp>
      <p:sp>
        <p:nvSpPr>
          <p:cNvPr id="17" name="Rectangle 16"/>
          <p:cNvSpPr/>
          <p:nvPr userDrawn="1"/>
        </p:nvSpPr>
        <p:spPr>
          <a:xfrm>
            <a:off x="-28574" y="0"/>
            <a:ext cx="152400" cy="6858000"/>
          </a:xfrm>
          <a:prstGeom prst="rect">
            <a:avLst/>
          </a:prstGeom>
          <a:solidFill>
            <a:srgbClr val="1B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90500" y="0"/>
            <a:ext cx="209549" cy="6858000"/>
          </a:xfrm>
          <a:prstGeom prst="rect">
            <a:avLst/>
          </a:prstGeom>
          <a:gradFill flip="none" rotWithShape="1">
            <a:gsLst>
              <a:gs pos="0">
                <a:srgbClr val="F38F22"/>
              </a:gs>
              <a:gs pos="100000">
                <a:srgbClr val="F1BA2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651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5" name="Rectangle 14"/>
          <p:cNvSpPr/>
          <p:nvPr userDrawn="1"/>
        </p:nvSpPr>
        <p:spPr>
          <a:xfrm>
            <a:off x="0" y="6172200"/>
            <a:ext cx="12192000" cy="747583"/>
          </a:xfrm>
          <a:prstGeom prst="rect">
            <a:avLst/>
          </a:prstGeom>
          <a:solidFill>
            <a:srgbClr val="1B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9600" y="2014343"/>
            <a:ext cx="10058400" cy="2051367"/>
          </a:xfrm>
        </p:spPr>
        <p:txBody>
          <a:bodyPr anchor="ctr" anchorCtr="0">
            <a:normAutofit/>
          </a:bodyPr>
          <a:lstStyle>
            <a:lvl1pPr algn="ctr">
              <a:defRPr sz="4800" baseline="0"/>
            </a:lvl1pPr>
          </a:lstStyle>
          <a:p>
            <a:r>
              <a:rPr lang="en-US"/>
              <a:t>Click to edit Master title style</a:t>
            </a:r>
          </a:p>
        </p:txBody>
      </p:sp>
      <p:sp>
        <p:nvSpPr>
          <p:cNvPr id="3" name="Subtitle 2"/>
          <p:cNvSpPr>
            <a:spLocks noGrp="1"/>
          </p:cNvSpPr>
          <p:nvPr>
            <p:ph type="subTitle" idx="1"/>
          </p:nvPr>
        </p:nvSpPr>
        <p:spPr>
          <a:xfrm>
            <a:off x="609600" y="4157786"/>
            <a:ext cx="10058400" cy="137623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Picture 13"/>
          <p:cNvPicPr>
            <a:picLocks noChangeAspect="1"/>
          </p:cNvPicPr>
          <p:nvPr userDrawn="1"/>
        </p:nvPicPr>
        <p:blipFill>
          <a:blip r:embed="rId2"/>
          <a:stretch>
            <a:fillRect/>
          </a:stretch>
        </p:blipFill>
        <p:spPr>
          <a:xfrm>
            <a:off x="10487026" y="-163440"/>
            <a:ext cx="1720662" cy="7396838"/>
          </a:xfrm>
          <a:prstGeom prst="rect">
            <a:avLst/>
          </a:prstGeom>
        </p:spPr>
      </p:pic>
      <p:sp>
        <p:nvSpPr>
          <p:cNvPr id="17" name="TextBox 16"/>
          <p:cNvSpPr txBox="1"/>
          <p:nvPr userDrawn="1"/>
        </p:nvSpPr>
        <p:spPr>
          <a:xfrm>
            <a:off x="95250" y="6260501"/>
            <a:ext cx="3305175" cy="507831"/>
          </a:xfrm>
          <a:prstGeom prst="rect">
            <a:avLst/>
          </a:prstGeom>
          <a:noFill/>
        </p:spPr>
        <p:txBody>
          <a:bodyPr wrap="square" rtlCol="0" anchor="ctr" anchorCtr="0">
            <a:spAutoFit/>
          </a:bodyPr>
          <a:lstStyle/>
          <a:p>
            <a:r>
              <a:rPr lang="en-US" sz="900" b="1" baseline="0">
                <a:solidFill>
                  <a:schemeClr val="bg1"/>
                </a:solidFill>
                <a:latin typeface="Arial" panose="020B0604020202020204" pitchFamily="34" charset="0"/>
              </a:rPr>
              <a:t>Center for Global Trade Analysis</a:t>
            </a:r>
          </a:p>
          <a:p>
            <a:r>
              <a:rPr lang="en-US" sz="900" baseline="0">
                <a:solidFill>
                  <a:schemeClr val="bg1"/>
                </a:solidFill>
                <a:latin typeface="Arial" panose="020B0604020202020204" pitchFamily="34" charset="0"/>
              </a:rPr>
              <a:t>Department of Agricultural Economics, Purdue University</a:t>
            </a:r>
          </a:p>
          <a:p>
            <a:r>
              <a:rPr lang="en-US" sz="900" baseline="0">
                <a:solidFill>
                  <a:schemeClr val="bg1"/>
                </a:solidFill>
                <a:latin typeface="Arial" panose="020B0604020202020204" pitchFamily="34" charset="0"/>
              </a:rPr>
              <a:t>403 West State Street, West Lafayette, IN 47907-2056 USA</a:t>
            </a:r>
          </a:p>
        </p:txBody>
      </p:sp>
      <p:grpSp>
        <p:nvGrpSpPr>
          <p:cNvPr id="22" name="Group 21"/>
          <p:cNvGrpSpPr/>
          <p:nvPr userDrawn="1"/>
        </p:nvGrpSpPr>
        <p:grpSpPr>
          <a:xfrm>
            <a:off x="-242887" y="229671"/>
            <a:ext cx="3676650" cy="1308422"/>
            <a:chOff x="3719513" y="458271"/>
            <a:chExt cx="3676650" cy="1308422"/>
          </a:xfrm>
        </p:grpSpPr>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91038" y="458271"/>
              <a:ext cx="2724150" cy="948489"/>
            </a:xfrm>
            <a:prstGeom prst="rect">
              <a:avLst/>
            </a:prstGeom>
          </p:spPr>
        </p:pic>
        <p:sp>
          <p:nvSpPr>
            <p:cNvPr id="19" name="TextBox 18"/>
            <p:cNvSpPr txBox="1"/>
            <p:nvPr userDrawn="1"/>
          </p:nvSpPr>
          <p:spPr>
            <a:xfrm>
              <a:off x="3719513" y="1397361"/>
              <a:ext cx="3676650" cy="369332"/>
            </a:xfrm>
            <a:prstGeom prst="rect">
              <a:avLst/>
            </a:prstGeom>
            <a:noFill/>
          </p:spPr>
          <p:txBody>
            <a:bodyPr wrap="square" rtlCol="0">
              <a:spAutoFit/>
            </a:bodyPr>
            <a:lstStyle/>
            <a:p>
              <a:pPr algn="ctr"/>
              <a:r>
                <a:rPr lang="en-US" sz="1800" b="1">
                  <a:latin typeface="Candara" panose="020E0502030303020204" pitchFamily="34" charset="0"/>
                </a:rPr>
                <a:t>Global Trade</a:t>
              </a:r>
              <a:r>
                <a:rPr lang="en-US" sz="1800" b="1" baseline="0">
                  <a:latin typeface="Candara" panose="020E0502030303020204" pitchFamily="34" charset="0"/>
                </a:rPr>
                <a:t> Analysis Project</a:t>
              </a:r>
              <a:endParaRPr lang="en-US" sz="1800" b="1">
                <a:latin typeface="Candara" panose="020E0502030303020204" pitchFamily="34" charset="0"/>
              </a:endParaRPr>
            </a:p>
          </p:txBody>
        </p:sp>
      </p:grpSp>
      <p:grpSp>
        <p:nvGrpSpPr>
          <p:cNvPr id="11" name="Group 10"/>
          <p:cNvGrpSpPr/>
          <p:nvPr userDrawn="1"/>
        </p:nvGrpSpPr>
        <p:grpSpPr>
          <a:xfrm>
            <a:off x="10067378" y="6288455"/>
            <a:ext cx="519492" cy="512340"/>
            <a:chOff x="8593544" y="5744285"/>
            <a:chExt cx="519492" cy="512340"/>
          </a:xfrm>
        </p:grpSpPr>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884436" y="5744285"/>
              <a:ext cx="228600" cy="228600"/>
            </a:xfrm>
            <a:prstGeom prst="rect">
              <a:avLst/>
            </a:prstGeom>
          </p:spPr>
        </p:pic>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593544" y="5744285"/>
              <a:ext cx="228600" cy="228600"/>
            </a:xfrm>
            <a:prstGeom prst="rect">
              <a:avLst/>
            </a:prstGeom>
          </p:spPr>
        </p:pic>
        <p:pic>
          <p:nvPicPr>
            <p:cNvPr id="20" name="Picture 1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593544" y="6028025"/>
              <a:ext cx="228600" cy="228600"/>
            </a:xfrm>
            <a:prstGeom prst="rect">
              <a:avLst/>
            </a:prstGeom>
          </p:spPr>
        </p:pic>
        <p:pic>
          <p:nvPicPr>
            <p:cNvPr id="21" name="Picture 2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884436" y="6028025"/>
              <a:ext cx="228600" cy="228600"/>
            </a:xfrm>
            <a:prstGeom prst="rect">
              <a:avLst/>
            </a:prstGeom>
          </p:spPr>
        </p:pic>
      </p:grpSp>
      <p:sp>
        <p:nvSpPr>
          <p:cNvPr id="23" name="TextBox 22"/>
          <p:cNvSpPr txBox="1"/>
          <p:nvPr userDrawn="1"/>
        </p:nvSpPr>
        <p:spPr>
          <a:xfrm>
            <a:off x="8243470" y="6321487"/>
            <a:ext cx="1859160" cy="446276"/>
          </a:xfrm>
          <a:prstGeom prst="rect">
            <a:avLst/>
          </a:prstGeom>
          <a:noFill/>
        </p:spPr>
        <p:txBody>
          <a:bodyPr wrap="square" rtlCol="0" anchor="ctr" anchorCtr="0">
            <a:spAutoFit/>
          </a:bodyPr>
          <a:lstStyle/>
          <a:p>
            <a:pPr algn="ctr"/>
            <a:r>
              <a:rPr lang="en-US" sz="900" b="1" i="0" u="none" baseline="0">
                <a:solidFill>
                  <a:schemeClr val="bg1"/>
                </a:solidFill>
                <a:latin typeface="Arial" panose="020B0604020202020204" pitchFamily="34" charset="0"/>
              </a:rPr>
              <a:t>Stay Connected with GTAP!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 b="1" i="1" u="none" baseline="0">
              <a:solidFill>
                <a:schemeClr val="bg1"/>
              </a:solidFill>
              <a:latin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0" i="1" u="none" baseline="0">
                <a:solidFill>
                  <a:schemeClr val="bg1"/>
                </a:solidFill>
                <a:latin typeface="Arial" panose="020B0604020202020204" pitchFamily="34" charset="0"/>
              </a:rPr>
              <a:t>www.gtap.agecon.purdue.edu</a:t>
            </a:r>
          </a:p>
        </p:txBody>
      </p:sp>
    </p:spTree>
    <p:extLst>
      <p:ext uri="{BB962C8B-B14F-4D97-AF65-F5344CB8AC3E}">
        <p14:creationId xmlns:p14="http://schemas.microsoft.com/office/powerpoint/2010/main" val="27726243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9D7931E-637B-46D8-A580-615CC76C5C63}" type="slidenum">
              <a:rPr lang="en-US" smtClean="0"/>
              <a:pPr/>
              <a:t>‹#›</a:t>
            </a:fld>
            <a:endParaRPr lang="en-US"/>
          </a:p>
        </p:txBody>
      </p:sp>
    </p:spTree>
    <p:extLst>
      <p:ext uri="{BB962C8B-B14F-4D97-AF65-F5344CB8AC3E}">
        <p14:creationId xmlns:p14="http://schemas.microsoft.com/office/powerpoint/2010/main" val="2695836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defTabSz="914400" rtl="0" eaLnBrk="1" latinLnBrk="0" hangingPunct="1">
        <a:lnSpc>
          <a:spcPct val="90000"/>
        </a:lnSpc>
        <a:spcBef>
          <a:spcPct val="0"/>
        </a:spcBef>
        <a:buNone/>
        <a:defRPr sz="4400" b="1" i="0" kern="1200" baseline="0">
          <a:solidFill>
            <a:srgbClr val="2E3640"/>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rgbClr val="666767"/>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666767"/>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666767"/>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666767"/>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rgbClr val="666767"/>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chart" Target="../charts/chart13.xml"/><Relationship Id="rId5" Type="http://schemas.openxmlformats.org/officeDocument/2006/relationships/chart" Target="../charts/chart12.xml"/><Relationship Id="rId4" Type="http://schemas.openxmlformats.org/officeDocument/2006/relationships/chart" Target="../charts/chart11.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chart" Target="../charts/chart26.xml"/><Relationship Id="rId5" Type="http://schemas.openxmlformats.org/officeDocument/2006/relationships/chart" Target="../charts/chart25.xml"/><Relationship Id="rId4" Type="http://schemas.openxmlformats.org/officeDocument/2006/relationships/chart" Target="../charts/chart24.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038" y="1483121"/>
            <a:ext cx="11066106" cy="1345921"/>
          </a:xfrm>
        </p:spPr>
        <p:txBody>
          <a:bodyPr>
            <a:noAutofit/>
          </a:bodyPr>
          <a:lstStyle/>
          <a:p>
            <a:r>
              <a:rPr lang="en-US" sz="3600" dirty="0"/>
              <a:t>Azerbaijan: Pathways for Decarbonization in a Global Context</a:t>
            </a:r>
          </a:p>
        </p:txBody>
      </p:sp>
      <p:sp>
        <p:nvSpPr>
          <p:cNvPr id="3" name="Subtitle 2"/>
          <p:cNvSpPr>
            <a:spLocks noGrp="1"/>
          </p:cNvSpPr>
          <p:nvPr>
            <p:ph type="subTitle" idx="1"/>
          </p:nvPr>
        </p:nvSpPr>
        <p:spPr>
          <a:xfrm>
            <a:off x="1045028" y="2985796"/>
            <a:ext cx="9622972" cy="2918615"/>
          </a:xfrm>
        </p:spPr>
        <p:txBody>
          <a:bodyPr>
            <a:normAutofit fontScale="92500" lnSpcReduction="10000"/>
          </a:bodyPr>
          <a:lstStyle/>
          <a:p>
            <a:pPr>
              <a:lnSpc>
                <a:spcPct val="100000"/>
              </a:lnSpc>
              <a:spcBef>
                <a:spcPts val="0"/>
              </a:spcBef>
              <a:spcAft>
                <a:spcPts val="1200"/>
              </a:spcAft>
            </a:pPr>
            <a:r>
              <a:rPr lang="en-US" sz="2600" b="1" dirty="0">
                <a:solidFill>
                  <a:schemeClr val="bg2">
                    <a:lumMod val="50000"/>
                  </a:schemeClr>
                </a:solidFill>
              </a:rPr>
              <a:t>Maksym Chepeliev,* Andrea Liverani,** Arvind Nair,**</a:t>
            </a:r>
          </a:p>
          <a:p>
            <a:pPr>
              <a:lnSpc>
                <a:spcPct val="100000"/>
              </a:lnSpc>
              <a:spcBef>
                <a:spcPts val="0"/>
              </a:spcBef>
              <a:spcAft>
                <a:spcPts val="1200"/>
              </a:spcAft>
            </a:pPr>
            <a:r>
              <a:rPr lang="en-US" sz="2600" b="1" dirty="0">
                <a:solidFill>
                  <a:schemeClr val="bg2">
                    <a:lumMod val="50000"/>
                  </a:schemeClr>
                </a:solidFill>
              </a:rPr>
              <a:t>and Dominique van der Mensbrugghe*</a:t>
            </a:r>
          </a:p>
          <a:p>
            <a:pPr lvl="0">
              <a:lnSpc>
                <a:spcPct val="100000"/>
              </a:lnSpc>
              <a:spcBef>
                <a:spcPts val="0"/>
              </a:spcBef>
            </a:pPr>
            <a:r>
              <a:rPr lang="en-US" sz="1800" dirty="0"/>
              <a:t>*Center for Global Trade Analysis, Purdue University</a:t>
            </a:r>
          </a:p>
          <a:p>
            <a:pPr lvl="0">
              <a:lnSpc>
                <a:spcPct val="100000"/>
              </a:lnSpc>
              <a:spcBef>
                <a:spcPts val="0"/>
              </a:spcBef>
            </a:pPr>
            <a:r>
              <a:rPr lang="en-US" sz="1800" dirty="0"/>
              <a:t>** The World Bank</a:t>
            </a:r>
          </a:p>
          <a:p>
            <a:pPr lvl="0">
              <a:lnSpc>
                <a:spcPct val="100000"/>
              </a:lnSpc>
              <a:spcBef>
                <a:spcPts val="0"/>
              </a:spcBef>
            </a:pPr>
            <a:endParaRPr lang="en-US" sz="1800" dirty="0"/>
          </a:p>
          <a:p>
            <a:pPr lvl="0">
              <a:lnSpc>
                <a:spcPct val="100000"/>
              </a:lnSpc>
              <a:spcBef>
                <a:spcPts val="0"/>
              </a:spcBef>
            </a:pPr>
            <a:r>
              <a:rPr lang="en-US" sz="2200" dirty="0"/>
              <a:t>30th International Input-Output Association Conference</a:t>
            </a:r>
            <a:endParaRPr lang="en-US" sz="2200" i="1" dirty="0"/>
          </a:p>
          <a:p>
            <a:pPr lvl="0">
              <a:lnSpc>
                <a:spcPct val="100000"/>
              </a:lnSpc>
              <a:spcBef>
                <a:spcPts val="0"/>
              </a:spcBef>
            </a:pPr>
            <a:endParaRPr lang="en-US" sz="1900" i="1" dirty="0"/>
          </a:p>
          <a:p>
            <a:pPr lvl="0">
              <a:lnSpc>
                <a:spcPct val="100000"/>
              </a:lnSpc>
              <a:spcBef>
                <a:spcPts val="0"/>
              </a:spcBef>
            </a:pPr>
            <a:r>
              <a:rPr lang="en-US" sz="1900" i="1" dirty="0"/>
              <a:t>July 1-5, 2024</a:t>
            </a:r>
          </a:p>
          <a:p>
            <a:pPr lvl="0">
              <a:lnSpc>
                <a:spcPct val="100000"/>
              </a:lnSpc>
              <a:spcBef>
                <a:spcPts val="0"/>
              </a:spcBef>
            </a:pPr>
            <a:r>
              <a:rPr lang="en-US" sz="1900" i="1" dirty="0"/>
              <a:t>Santiago, Chile</a:t>
            </a:r>
            <a:endParaRPr lang="en-US" sz="2200" dirty="0"/>
          </a:p>
          <a:p>
            <a:pPr lvl="0">
              <a:lnSpc>
                <a:spcPct val="100000"/>
              </a:lnSpc>
              <a:spcBef>
                <a:spcPts val="0"/>
              </a:spcBef>
            </a:pPr>
            <a:endParaRPr lang="en-US" dirty="0"/>
          </a:p>
        </p:txBody>
      </p:sp>
    </p:spTree>
    <p:extLst>
      <p:ext uri="{BB962C8B-B14F-4D97-AF65-F5344CB8AC3E}">
        <p14:creationId xmlns:p14="http://schemas.microsoft.com/office/powerpoint/2010/main" val="831183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395587" cy="1040435"/>
          </a:xfrm>
        </p:spPr>
        <p:txBody>
          <a:bodyPr>
            <a:noAutofit/>
          </a:bodyPr>
          <a:lstStyle/>
          <a:p>
            <a:r>
              <a:rPr lang="en-US" sz="2800" dirty="0">
                <a:latin typeface="Arial"/>
                <a:cs typeface="Arial"/>
              </a:rPr>
              <a:t>At the sectoral level livestock sector is expected to be impacted the most substantially due to climate change</a:t>
            </a:r>
          </a:p>
        </p:txBody>
      </p:sp>
      <p:sp>
        <p:nvSpPr>
          <p:cNvPr id="4" name="Slide Number Placeholder 3"/>
          <p:cNvSpPr>
            <a:spLocks noGrp="1"/>
          </p:cNvSpPr>
          <p:nvPr>
            <p:ph type="sldNum" sz="quarter" idx="12"/>
          </p:nvPr>
        </p:nvSpPr>
        <p:spPr/>
        <p:txBody>
          <a:bodyPr/>
          <a:lstStyle/>
          <a:p>
            <a:fld id="{89D7931E-637B-46D8-A580-615CC76C5C63}" type="slidenum">
              <a:rPr lang="en-US" smtClean="0"/>
              <a:pPr/>
              <a:t>10</a:t>
            </a:fld>
            <a:endParaRPr lang="en-US"/>
          </a:p>
        </p:txBody>
      </p:sp>
      <p:graphicFrame>
        <p:nvGraphicFramePr>
          <p:cNvPr id="5" name="Chart 4">
            <a:extLst>
              <a:ext uri="{FF2B5EF4-FFF2-40B4-BE49-F238E27FC236}">
                <a16:creationId xmlns:a16="http://schemas.microsoft.com/office/drawing/2014/main" id="{8DBE1FEA-7703-49A6-9990-18F0A2266AE4}"/>
              </a:ext>
            </a:extLst>
          </p:cNvPr>
          <p:cNvGraphicFramePr>
            <a:graphicFrameLocks/>
          </p:cNvGraphicFramePr>
          <p:nvPr/>
        </p:nvGraphicFramePr>
        <p:xfrm>
          <a:off x="5742039" y="1130710"/>
          <a:ext cx="6173191" cy="5225639"/>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53495935-C72F-4C1B-96DC-D93ECD84B4AF}"/>
              </a:ext>
            </a:extLst>
          </p:cNvPr>
          <p:cNvSpPr/>
          <p:nvPr/>
        </p:nvSpPr>
        <p:spPr>
          <a:xfrm>
            <a:off x="578475" y="1248697"/>
            <a:ext cx="4858763" cy="4832092"/>
          </a:xfrm>
          <a:prstGeom prst="rect">
            <a:avLst/>
          </a:prstGeom>
        </p:spPr>
        <p:txBody>
          <a:bodyPr wrap="square" lIns="91440" tIns="45720" rIns="91440" bIns="45720" anchor="t">
            <a:spAutoFit/>
          </a:bodyPr>
          <a:lstStyle/>
          <a:p>
            <a:pPr marL="285750" indent="-285750">
              <a:spcBef>
                <a:spcPts val="600"/>
              </a:spcBef>
              <a:buFont typeface="Wingdings" panose="05000000000000000000" pitchFamily="2" charset="2"/>
              <a:buChar char="Ø"/>
            </a:pPr>
            <a:r>
              <a:rPr lang="en-US" sz="1600" b="1" dirty="0"/>
              <a:t>Livestock sector </a:t>
            </a:r>
            <a:r>
              <a:rPr lang="en-US" sz="1600" dirty="0"/>
              <a:t>sees the </a:t>
            </a:r>
            <a:r>
              <a:rPr lang="en-US" sz="1600" b="1" dirty="0"/>
              <a:t>most substantial decline in output </a:t>
            </a:r>
            <a:r>
              <a:rPr lang="en-US" sz="1600" dirty="0"/>
              <a:t>due to climate change – in a range of 6% and 12% across climate scenarios.</a:t>
            </a:r>
          </a:p>
          <a:p>
            <a:pPr marL="285750" indent="-285750">
              <a:spcBef>
                <a:spcPts val="600"/>
              </a:spcBef>
              <a:buFont typeface="Wingdings" panose="05000000000000000000" pitchFamily="2" charset="2"/>
              <a:buChar char="Ø"/>
            </a:pPr>
            <a:r>
              <a:rPr lang="en-US" sz="1600" b="1" dirty="0"/>
              <a:t>Livestock is impacted both directly </a:t>
            </a:r>
            <a:r>
              <a:rPr lang="en-US" sz="1600" dirty="0"/>
              <a:t>(heat stress) </a:t>
            </a:r>
            <a:r>
              <a:rPr lang="en-US" sz="1600" b="1" dirty="0"/>
              <a:t>and indirectly </a:t>
            </a:r>
            <a:r>
              <a:rPr lang="en-US" sz="1600" dirty="0"/>
              <a:t>(higher cost of feed due to lower crop yields).</a:t>
            </a:r>
          </a:p>
          <a:p>
            <a:pPr marL="285750" indent="-285750">
              <a:spcBef>
                <a:spcPts val="600"/>
              </a:spcBef>
              <a:buFont typeface="Wingdings" panose="05000000000000000000" pitchFamily="2" charset="2"/>
              <a:buChar char="Ø"/>
            </a:pPr>
            <a:r>
              <a:rPr lang="en-US" sz="1600" dirty="0"/>
              <a:t>A </a:t>
            </a:r>
            <a:r>
              <a:rPr lang="en-US" sz="1600" b="1" dirty="0"/>
              <a:t>substitution toward other livestock products </a:t>
            </a:r>
            <a:r>
              <a:rPr lang="en-US" sz="1600" dirty="0"/>
              <a:t>is observed (as the latter experience less substantial climate impacts).</a:t>
            </a:r>
          </a:p>
          <a:p>
            <a:pPr marL="285750" indent="-285750">
              <a:spcBef>
                <a:spcPts val="600"/>
              </a:spcBef>
              <a:buFont typeface="Wingdings" panose="05000000000000000000" pitchFamily="2" charset="2"/>
              <a:buChar char="Ø"/>
            </a:pPr>
            <a:r>
              <a:rPr lang="en-US" sz="1600" b="1" dirty="0"/>
              <a:t>Food processing sector </a:t>
            </a:r>
            <a:r>
              <a:rPr lang="en-US" sz="1600" dirty="0"/>
              <a:t>also experiences substantial reductions in output (between 3% and 6%). </a:t>
            </a:r>
          </a:p>
          <a:p>
            <a:pPr marL="285750" indent="-285750">
              <a:spcBef>
                <a:spcPts val="600"/>
              </a:spcBef>
              <a:buFont typeface="Wingdings" panose="05000000000000000000" pitchFamily="2" charset="2"/>
              <a:buChar char="Ø"/>
            </a:pPr>
            <a:r>
              <a:rPr lang="en-US" sz="1600" b="1" dirty="0">
                <a:cs typeface="Arial" panose="020B0604020202020204"/>
              </a:rPr>
              <a:t>Fossil fuel mining sector </a:t>
            </a:r>
            <a:r>
              <a:rPr lang="en-US" sz="1600" dirty="0">
                <a:cs typeface="Arial" panose="020B0604020202020204"/>
              </a:rPr>
              <a:t>is among the sectors with the </a:t>
            </a:r>
            <a:r>
              <a:rPr lang="en-US" sz="1600" b="1" dirty="0">
                <a:cs typeface="Arial" panose="020B0604020202020204"/>
              </a:rPr>
              <a:t>least substantial </a:t>
            </a:r>
            <a:r>
              <a:rPr lang="en-US" sz="1600" dirty="0">
                <a:cs typeface="Arial" panose="020B0604020202020204"/>
              </a:rPr>
              <a:t>direct and indirect </a:t>
            </a:r>
            <a:r>
              <a:rPr lang="en-US" sz="1600" b="1" dirty="0">
                <a:cs typeface="Arial" panose="020B0604020202020204"/>
              </a:rPr>
              <a:t>impacts </a:t>
            </a:r>
            <a:r>
              <a:rPr lang="en-US" sz="1600" dirty="0">
                <a:cs typeface="Arial" panose="020B0604020202020204"/>
              </a:rPr>
              <a:t>and sees a moderate expansion in output (between 0.8% and 1.4%). Most of this output is exported, as overall domestic demand for fossil fuels declines.</a:t>
            </a:r>
            <a:endParaRPr lang="en-US" sz="1600" b="1" i="1" dirty="0">
              <a:cs typeface="Arial" panose="020B0604020202020204"/>
            </a:endParaRPr>
          </a:p>
        </p:txBody>
      </p:sp>
    </p:spTree>
    <p:extLst>
      <p:ext uri="{BB962C8B-B14F-4D97-AF65-F5344CB8AC3E}">
        <p14:creationId xmlns:p14="http://schemas.microsoft.com/office/powerpoint/2010/main" val="422554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3606" y="-42215"/>
            <a:ext cx="11395587" cy="1004298"/>
          </a:xfrm>
        </p:spPr>
        <p:txBody>
          <a:bodyPr>
            <a:noAutofit/>
          </a:bodyPr>
          <a:lstStyle/>
          <a:p>
            <a:r>
              <a:rPr lang="en-US" sz="2800"/>
              <a:t>Mitigation efforts around the world can substantially reduce Azerbaijan’s resource rents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11</a:t>
            </a:fld>
            <a:endParaRPr lang="en-US"/>
          </a:p>
        </p:txBody>
      </p:sp>
      <p:graphicFrame>
        <p:nvGraphicFramePr>
          <p:cNvPr id="5" name="Chart 4">
            <a:extLst>
              <a:ext uri="{FF2B5EF4-FFF2-40B4-BE49-F238E27FC236}">
                <a16:creationId xmlns:a16="http://schemas.microsoft.com/office/drawing/2014/main" id="{61420385-BADC-4B20-AF29-F7C6F10ADCD6}"/>
              </a:ext>
            </a:extLst>
          </p:cNvPr>
          <p:cNvGraphicFramePr>
            <a:graphicFrameLocks/>
          </p:cNvGraphicFramePr>
          <p:nvPr>
            <p:extLst>
              <p:ext uri="{D42A27DB-BD31-4B8C-83A1-F6EECF244321}">
                <p14:modId xmlns:p14="http://schemas.microsoft.com/office/powerpoint/2010/main" val="3603805004"/>
              </p:ext>
            </p:extLst>
          </p:nvPr>
        </p:nvGraphicFramePr>
        <p:xfrm>
          <a:off x="6240436" y="941704"/>
          <a:ext cx="4895850" cy="3481388"/>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173FE1C1-1AD8-47E9-BC50-2159F56080A1}"/>
              </a:ext>
            </a:extLst>
          </p:cNvPr>
          <p:cNvSpPr/>
          <p:nvPr/>
        </p:nvSpPr>
        <p:spPr>
          <a:xfrm>
            <a:off x="625190" y="4661867"/>
            <a:ext cx="10588333" cy="1831271"/>
          </a:xfrm>
          <a:prstGeom prst="rect">
            <a:avLst/>
          </a:prstGeom>
        </p:spPr>
        <p:txBody>
          <a:bodyPr wrap="square" lIns="91440" tIns="45720" rIns="91440" bIns="45720" anchor="t">
            <a:spAutoFit/>
          </a:bodyPr>
          <a:lstStyle/>
          <a:p>
            <a:pPr marL="285750" indent="-285750">
              <a:spcBef>
                <a:spcPts val="600"/>
              </a:spcBef>
              <a:buFont typeface="Wingdings" panose="05000000000000000000" pitchFamily="2" charset="2"/>
              <a:buChar char="Ø"/>
            </a:pPr>
            <a:r>
              <a:rPr lang="en-US" dirty="0"/>
              <a:t>Global mitigation efforts (implemented via economywide carbon pricing by countries – Appendix C) lead to the reduction in fossil fuel demand and prices. This adversely impacts Azerbaijan’s economy, as the exports of fossil fuels decline.</a:t>
            </a:r>
          </a:p>
          <a:p>
            <a:pPr marL="285750" indent="-285750">
              <a:spcBef>
                <a:spcPts val="600"/>
              </a:spcBef>
              <a:buFont typeface="Wingdings" panose="05000000000000000000" pitchFamily="2" charset="2"/>
              <a:buChar char="Ø"/>
            </a:pPr>
            <a:r>
              <a:rPr lang="en-US" dirty="0"/>
              <a:t>Production resources (labor, capital) freed out in the fossil fuel extraction activities are reallocated to cleaner sectors (</a:t>
            </a:r>
            <a:r>
              <a:rPr lang="en-US" dirty="0">
                <a:ea typeface="+mn-lt"/>
                <a:cs typeface="+mn-lt"/>
              </a:rPr>
              <a:t>services and manufactured goods</a:t>
            </a:r>
            <a:r>
              <a:rPr lang="en-US" dirty="0"/>
              <a:t>), which could see a moderate expansion in output and exports. The latter only partly compensates for a reduction in the FF export revenues.</a:t>
            </a:r>
            <a:endParaRPr lang="en-US" dirty="0">
              <a:cs typeface="Arial"/>
            </a:endParaRPr>
          </a:p>
        </p:txBody>
      </p:sp>
      <p:pic>
        <p:nvPicPr>
          <p:cNvPr id="2" name="Picture 6" descr="Chart, line chart&#10;&#10;Description automatically generated">
            <a:extLst>
              <a:ext uri="{FF2B5EF4-FFF2-40B4-BE49-F238E27FC236}">
                <a16:creationId xmlns:a16="http://schemas.microsoft.com/office/drawing/2014/main" id="{7C02099F-5A51-5BD4-191D-97F30A6983B8}"/>
              </a:ext>
            </a:extLst>
          </p:cNvPr>
          <p:cNvPicPr>
            <a:picLocks noChangeAspect="1"/>
          </p:cNvPicPr>
          <p:nvPr/>
        </p:nvPicPr>
        <p:blipFill>
          <a:blip r:embed="rId4"/>
          <a:stretch>
            <a:fillRect/>
          </a:stretch>
        </p:blipFill>
        <p:spPr>
          <a:xfrm>
            <a:off x="902305" y="965121"/>
            <a:ext cx="4690532" cy="3560995"/>
          </a:xfrm>
          <a:prstGeom prst="rect">
            <a:avLst/>
          </a:prstGeom>
        </p:spPr>
      </p:pic>
    </p:spTree>
    <p:extLst>
      <p:ext uri="{BB962C8B-B14F-4D97-AF65-F5344CB8AC3E}">
        <p14:creationId xmlns:p14="http://schemas.microsoft.com/office/powerpoint/2010/main" val="941766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7901" y="75059"/>
            <a:ext cx="11749241" cy="1093919"/>
          </a:xfrm>
        </p:spPr>
        <p:txBody>
          <a:bodyPr>
            <a:normAutofit/>
          </a:bodyPr>
          <a:lstStyle/>
          <a:p>
            <a:r>
              <a:rPr lang="en-US" sz="2800" dirty="0">
                <a:latin typeface="Arial"/>
                <a:cs typeface="Arial"/>
              </a:rPr>
              <a:t>Most of the reductions in value added under mitigation in the Rest of the World are coming from fossil fuel sectors in Azerbaijan</a:t>
            </a:r>
            <a:endParaRPr lang="en-US"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12</a:t>
            </a:fld>
            <a:endParaRPr lang="en-US"/>
          </a:p>
        </p:txBody>
      </p:sp>
      <p:sp>
        <p:nvSpPr>
          <p:cNvPr id="6" name="Rectangle 5">
            <a:extLst>
              <a:ext uri="{FF2B5EF4-FFF2-40B4-BE49-F238E27FC236}">
                <a16:creationId xmlns:a16="http://schemas.microsoft.com/office/drawing/2014/main" id="{5BCCA484-0ED0-AD3A-0F1D-91E72761D05C}"/>
              </a:ext>
            </a:extLst>
          </p:cNvPr>
          <p:cNvSpPr/>
          <p:nvPr/>
        </p:nvSpPr>
        <p:spPr>
          <a:xfrm>
            <a:off x="625567" y="1202298"/>
            <a:ext cx="4492333" cy="5216813"/>
          </a:xfrm>
          <a:prstGeom prst="rect">
            <a:avLst/>
          </a:prstGeom>
        </p:spPr>
        <p:txBody>
          <a:bodyPr wrap="square" lIns="91440" tIns="45720" rIns="91440" bIns="45720" anchor="t">
            <a:spAutoFit/>
          </a:bodyPr>
          <a:lstStyle/>
          <a:p>
            <a:pPr marL="285750" indent="-285750">
              <a:spcBef>
                <a:spcPts val="600"/>
              </a:spcBef>
              <a:spcAft>
                <a:spcPts val="1200"/>
              </a:spcAft>
              <a:buFont typeface="Wingdings" panose="05000000000000000000" pitchFamily="2" charset="2"/>
              <a:buChar char="Ø"/>
            </a:pPr>
            <a:r>
              <a:rPr lang="en-US" dirty="0"/>
              <a:t>When the Rest of the World implements mitigation policies, most of the reduction in economic activity (sectoral value added) in Azerbaijan is associated with fossil fuel mining sectors.</a:t>
            </a:r>
            <a:endParaRPr lang="en-US" dirty="0">
              <a:cs typeface="Arial" panose="020B0604020202020204"/>
            </a:endParaRPr>
          </a:p>
          <a:p>
            <a:pPr marL="285750" indent="-285750">
              <a:spcBef>
                <a:spcPts val="600"/>
              </a:spcBef>
              <a:spcAft>
                <a:spcPts val="1200"/>
              </a:spcAft>
              <a:buFont typeface="Wingdings" panose="05000000000000000000" pitchFamily="2" charset="2"/>
              <a:buChar char="Ø"/>
            </a:pPr>
            <a:r>
              <a:rPr lang="en-US" dirty="0"/>
              <a:t>Supporting services sectors, such as trade, are also impacted substantially.</a:t>
            </a:r>
            <a:endParaRPr lang="en-US" dirty="0">
              <a:cs typeface="Arial" panose="020B0604020202020204"/>
            </a:endParaRPr>
          </a:p>
          <a:p>
            <a:pPr marL="285750" indent="-285750">
              <a:spcBef>
                <a:spcPts val="600"/>
              </a:spcBef>
              <a:spcAft>
                <a:spcPts val="1200"/>
              </a:spcAft>
              <a:buFont typeface="Wingdings" panose="05000000000000000000" pitchFamily="2" charset="2"/>
              <a:buChar char="Ø"/>
            </a:pPr>
            <a:r>
              <a:rPr lang="en-US" dirty="0">
                <a:cs typeface="Arial" panose="020B0604020202020204"/>
              </a:rPr>
              <a:t>Construction sector sees a contraction in value added due to reduced volumes of investments in the economy (see previous slide).</a:t>
            </a:r>
          </a:p>
          <a:p>
            <a:pPr marL="285750" indent="-285750">
              <a:spcBef>
                <a:spcPts val="600"/>
              </a:spcBef>
              <a:spcAft>
                <a:spcPts val="1200"/>
              </a:spcAft>
              <a:buFont typeface="Wingdings" panose="05000000000000000000" pitchFamily="2" charset="2"/>
              <a:buChar char="Ø"/>
            </a:pPr>
            <a:r>
              <a:rPr lang="en-US" dirty="0">
                <a:cs typeface="Arial" panose="020B0604020202020204"/>
              </a:rPr>
              <a:t>Value added of selected sectors, such as light manufacturing and transportation (largely air) see a moderate expansion.</a:t>
            </a:r>
          </a:p>
        </p:txBody>
      </p:sp>
      <p:graphicFrame>
        <p:nvGraphicFramePr>
          <p:cNvPr id="7" name="Chart 6">
            <a:extLst>
              <a:ext uri="{FF2B5EF4-FFF2-40B4-BE49-F238E27FC236}">
                <a16:creationId xmlns:a16="http://schemas.microsoft.com/office/drawing/2014/main" id="{AF5039D4-9D7E-44C9-9749-E5BAC1C25937}"/>
              </a:ext>
            </a:extLst>
          </p:cNvPr>
          <p:cNvGraphicFramePr>
            <a:graphicFrameLocks/>
          </p:cNvGraphicFramePr>
          <p:nvPr>
            <p:extLst>
              <p:ext uri="{D42A27DB-BD31-4B8C-83A1-F6EECF244321}">
                <p14:modId xmlns:p14="http://schemas.microsoft.com/office/powerpoint/2010/main" val="4143157399"/>
              </p:ext>
            </p:extLst>
          </p:nvPr>
        </p:nvGraphicFramePr>
        <p:xfrm>
          <a:off x="5034225" y="1235618"/>
          <a:ext cx="6893168" cy="5216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2137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7901" y="75059"/>
            <a:ext cx="11749241" cy="1093919"/>
          </a:xfrm>
        </p:spPr>
        <p:txBody>
          <a:bodyPr>
            <a:normAutofit/>
          </a:bodyPr>
          <a:lstStyle/>
          <a:p>
            <a:r>
              <a:rPr lang="en-US" sz="2800" dirty="0">
                <a:latin typeface="Arial"/>
                <a:cs typeface="Arial"/>
              </a:rPr>
              <a:t>Mitigation in the Rest of the World with no climate policies in Azerbaijan also reduces budget revenue</a:t>
            </a:r>
            <a:endParaRPr lang="en-US"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13</a:t>
            </a:fld>
            <a:endParaRPr lang="en-US"/>
          </a:p>
        </p:txBody>
      </p:sp>
      <p:sp>
        <p:nvSpPr>
          <p:cNvPr id="6" name="Rectangle 5">
            <a:extLst>
              <a:ext uri="{FF2B5EF4-FFF2-40B4-BE49-F238E27FC236}">
                <a16:creationId xmlns:a16="http://schemas.microsoft.com/office/drawing/2014/main" id="{5BCCA484-0ED0-AD3A-0F1D-91E72761D05C}"/>
              </a:ext>
            </a:extLst>
          </p:cNvPr>
          <p:cNvSpPr/>
          <p:nvPr/>
        </p:nvSpPr>
        <p:spPr>
          <a:xfrm>
            <a:off x="625567" y="1202298"/>
            <a:ext cx="4156691" cy="4431983"/>
          </a:xfrm>
          <a:prstGeom prst="rect">
            <a:avLst/>
          </a:prstGeom>
        </p:spPr>
        <p:txBody>
          <a:bodyPr wrap="square" lIns="91440" tIns="45720" rIns="91440" bIns="45720" anchor="t">
            <a:spAutoFit/>
          </a:bodyPr>
          <a:lstStyle/>
          <a:p>
            <a:pPr marL="285750" indent="-285750">
              <a:spcBef>
                <a:spcPts val="600"/>
              </a:spcBef>
              <a:spcAft>
                <a:spcPts val="1200"/>
              </a:spcAft>
              <a:buFont typeface="Wingdings" panose="05000000000000000000" pitchFamily="2" charset="2"/>
              <a:buChar char="Ø"/>
            </a:pPr>
            <a:r>
              <a:rPr lang="en-US" dirty="0"/>
              <a:t>When the Rest of the World implements mitigation policies, Azerbaijan sees a decline in tax revenue.</a:t>
            </a:r>
            <a:endParaRPr lang="en-US" dirty="0">
              <a:cs typeface="Arial" panose="020B0604020202020204"/>
            </a:endParaRPr>
          </a:p>
          <a:p>
            <a:pPr marL="285750" indent="-285750">
              <a:spcBef>
                <a:spcPts val="600"/>
              </a:spcBef>
              <a:spcAft>
                <a:spcPts val="1200"/>
              </a:spcAft>
              <a:buFont typeface="Wingdings" panose="05000000000000000000" pitchFamily="2" charset="2"/>
              <a:buChar char="Ø"/>
            </a:pPr>
            <a:r>
              <a:rPr lang="en-US" dirty="0"/>
              <a:t>Most of the reductions in tax revenue are coming from factor taxes (labor and capital) and direct taxes (income taxes, property taxes, etc.).</a:t>
            </a:r>
            <a:endParaRPr lang="en-US" dirty="0">
              <a:cs typeface="Arial" panose="020B0604020202020204"/>
            </a:endParaRPr>
          </a:p>
          <a:p>
            <a:pPr marL="285750" indent="-285750">
              <a:spcBef>
                <a:spcPts val="600"/>
              </a:spcBef>
              <a:spcAft>
                <a:spcPts val="1200"/>
              </a:spcAft>
              <a:buFont typeface="Wingdings" panose="05000000000000000000" pitchFamily="2" charset="2"/>
              <a:buChar char="Ø"/>
            </a:pPr>
            <a:r>
              <a:rPr lang="en-US" dirty="0">
                <a:cs typeface="Arial" panose="020B0604020202020204"/>
              </a:rPr>
              <a:t>A moderate increase in the revenue from indirect taxes is driven by the reduction in the energy subsidies due to lower energy prices and demand.</a:t>
            </a:r>
          </a:p>
        </p:txBody>
      </p:sp>
      <p:pic>
        <p:nvPicPr>
          <p:cNvPr id="2" name="Picture 6" descr="Chart, waterfall chart&#10;&#10;Description automatically generated">
            <a:extLst>
              <a:ext uri="{FF2B5EF4-FFF2-40B4-BE49-F238E27FC236}">
                <a16:creationId xmlns:a16="http://schemas.microsoft.com/office/drawing/2014/main" id="{6EA66063-1AC9-71B7-B6E4-764AB636823B}"/>
              </a:ext>
            </a:extLst>
          </p:cNvPr>
          <p:cNvPicPr>
            <a:picLocks noChangeAspect="1"/>
          </p:cNvPicPr>
          <p:nvPr/>
        </p:nvPicPr>
        <p:blipFill>
          <a:blip r:embed="rId3"/>
          <a:stretch>
            <a:fillRect/>
          </a:stretch>
        </p:blipFill>
        <p:spPr>
          <a:xfrm>
            <a:off x="5144756" y="1105480"/>
            <a:ext cx="6580637" cy="4969460"/>
          </a:xfrm>
          <a:prstGeom prst="rect">
            <a:avLst/>
          </a:prstGeom>
        </p:spPr>
      </p:pic>
    </p:spTree>
    <p:extLst>
      <p:ext uri="{BB962C8B-B14F-4D97-AF65-F5344CB8AC3E}">
        <p14:creationId xmlns:p14="http://schemas.microsoft.com/office/powerpoint/2010/main" val="3676301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712"/>
            <a:ext cx="11763989" cy="818139"/>
          </a:xfrm>
        </p:spPr>
        <p:txBody>
          <a:bodyPr>
            <a:noAutofit/>
          </a:bodyPr>
          <a:lstStyle/>
          <a:p>
            <a:r>
              <a:rPr lang="en-US" sz="2800" dirty="0">
                <a:latin typeface="Arial"/>
                <a:cs typeface="Arial"/>
              </a:rPr>
              <a:t>Carbon border adjustment measures can further adversely impact country’s economy (impact relative to </a:t>
            </a:r>
            <a:r>
              <a:rPr lang="en-US" sz="2800" dirty="0" err="1">
                <a:latin typeface="Arial"/>
                <a:cs typeface="Arial"/>
              </a:rPr>
              <a:t>NDClessAZE</a:t>
            </a:r>
            <a:r>
              <a:rPr lang="en-US" sz="2800" dirty="0">
                <a:latin typeface="Arial"/>
                <a:cs typeface="Arial"/>
              </a:rPr>
              <a:t> scenario)</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14</a:t>
            </a:fld>
            <a:endParaRPr lang="en-US"/>
          </a:p>
        </p:txBody>
      </p:sp>
      <p:sp>
        <p:nvSpPr>
          <p:cNvPr id="8" name="Rectangle 7">
            <a:extLst>
              <a:ext uri="{FF2B5EF4-FFF2-40B4-BE49-F238E27FC236}">
                <a16:creationId xmlns:a16="http://schemas.microsoft.com/office/drawing/2014/main" id="{F0AFF589-2A2E-442C-AB74-D4EA0B63DF1F}"/>
              </a:ext>
            </a:extLst>
          </p:cNvPr>
          <p:cNvSpPr/>
          <p:nvPr/>
        </p:nvSpPr>
        <p:spPr>
          <a:xfrm>
            <a:off x="428011" y="4457343"/>
            <a:ext cx="11552869" cy="2400657"/>
          </a:xfrm>
          <a:prstGeom prst="rect">
            <a:avLst/>
          </a:prstGeom>
        </p:spPr>
        <p:txBody>
          <a:bodyPr wrap="square" lIns="91440" tIns="45720" rIns="91440" bIns="45720" anchor="t">
            <a:spAutoFit/>
          </a:bodyPr>
          <a:lstStyle/>
          <a:p>
            <a:pPr marL="285750" indent="-285750">
              <a:spcBef>
                <a:spcPts val="600"/>
              </a:spcBef>
              <a:buFont typeface="Wingdings" panose="05000000000000000000" pitchFamily="2" charset="2"/>
              <a:buChar char="Ø"/>
            </a:pPr>
            <a:r>
              <a:rPr lang="en-US" sz="1400" dirty="0"/>
              <a:t>Strating from 2026 the CBAM is imposed by the EU on Scope 1 emissions covering chemicals, metals and electricity sectors. Between 2031 and 2035 the CBAM is expanded to Scope 2, additionally covers petroleum products and non-metallic minerals, and is imposed not only by the EU, but also US, Japan, Australia, Canada, Korea, and other HICs. Starting from 2036 the CBAM covers all three emission scopes (all other features are the same as in the 2031-2035 period). All middle- and lower-income countries (including China) face the CBAM, as their level of mitigation ambition and carbon prices are assumed to be lower than in the high-income countries.</a:t>
            </a:r>
            <a:endParaRPr lang="en-US" sz="1400" dirty="0">
              <a:cs typeface="Arial"/>
            </a:endParaRPr>
          </a:p>
          <a:p>
            <a:pPr marL="285750" indent="-285750">
              <a:spcBef>
                <a:spcPts val="600"/>
              </a:spcBef>
              <a:buFont typeface="Wingdings" panose="05000000000000000000" pitchFamily="2" charset="2"/>
              <a:buChar char="Ø"/>
            </a:pPr>
            <a:r>
              <a:rPr lang="en-US" sz="1400" dirty="0"/>
              <a:t>CBAM puts additional pressure on Azerbaijan's economy by reducing global fossil fuel demand and prices, as well as reducing demand on Azerbaijan's exports of energy-intensive commodities.</a:t>
            </a:r>
          </a:p>
          <a:p>
            <a:pPr marL="285750" indent="-285750">
              <a:spcBef>
                <a:spcPts val="600"/>
              </a:spcBef>
              <a:buFont typeface="Wingdings" panose="05000000000000000000" pitchFamily="2" charset="2"/>
              <a:buChar char="Ø"/>
            </a:pPr>
            <a:r>
              <a:rPr lang="en-US" sz="1400" dirty="0">
                <a:cs typeface="Arial"/>
              </a:rPr>
              <a:t>A more substantial impact on investments (compared to other macro indicators) is driven by the depreciation of the real exchange rates, which leads to a reduction in investment activity. A similar distribution of the CBAM impacts is observed in other energy-exporting regions, such as MENA and Russia. </a:t>
            </a:r>
          </a:p>
        </p:txBody>
      </p:sp>
      <p:pic>
        <p:nvPicPr>
          <p:cNvPr id="2" name="Picture 4" descr="Chart&#10;&#10;Description automatically generated">
            <a:extLst>
              <a:ext uri="{FF2B5EF4-FFF2-40B4-BE49-F238E27FC236}">
                <a16:creationId xmlns:a16="http://schemas.microsoft.com/office/drawing/2014/main" id="{21ECC198-F620-DD19-2ED6-C52CB7A5DCAE}"/>
              </a:ext>
            </a:extLst>
          </p:cNvPr>
          <p:cNvPicPr>
            <a:picLocks noChangeAspect="1"/>
          </p:cNvPicPr>
          <p:nvPr/>
        </p:nvPicPr>
        <p:blipFill>
          <a:blip r:embed="rId3"/>
          <a:stretch>
            <a:fillRect/>
          </a:stretch>
        </p:blipFill>
        <p:spPr>
          <a:xfrm>
            <a:off x="724225" y="899281"/>
            <a:ext cx="4303485" cy="3543186"/>
          </a:xfrm>
          <a:prstGeom prst="rect">
            <a:avLst/>
          </a:prstGeom>
        </p:spPr>
      </p:pic>
      <p:graphicFrame>
        <p:nvGraphicFramePr>
          <p:cNvPr id="7" name="Chart 6">
            <a:extLst>
              <a:ext uri="{FF2B5EF4-FFF2-40B4-BE49-F238E27FC236}">
                <a16:creationId xmlns:a16="http://schemas.microsoft.com/office/drawing/2014/main" id="{1DFBA947-3177-487A-BE91-FAF56EA9003A}"/>
              </a:ext>
            </a:extLst>
          </p:cNvPr>
          <p:cNvGraphicFramePr>
            <a:graphicFrameLocks/>
          </p:cNvGraphicFramePr>
          <p:nvPr>
            <p:extLst>
              <p:ext uri="{D42A27DB-BD31-4B8C-83A1-F6EECF244321}">
                <p14:modId xmlns:p14="http://schemas.microsoft.com/office/powerpoint/2010/main" val="103624377"/>
              </p:ext>
            </p:extLst>
          </p:nvPr>
        </p:nvGraphicFramePr>
        <p:xfrm>
          <a:off x="5365821" y="765701"/>
          <a:ext cx="6615060" cy="36767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97674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15823"/>
            <a:ext cx="11763989" cy="930771"/>
          </a:xfrm>
        </p:spPr>
        <p:txBody>
          <a:bodyPr>
            <a:noAutofit/>
          </a:bodyPr>
          <a:lstStyle/>
          <a:p>
            <a:r>
              <a:rPr lang="en-US" sz="2800" dirty="0"/>
              <a:t>A combination of subsidies removal and carbon prices with revenue recycled via factor taxes is the most efficient way to achieve NDC  </a:t>
            </a:r>
          </a:p>
        </p:txBody>
      </p:sp>
      <p:sp>
        <p:nvSpPr>
          <p:cNvPr id="4" name="Slide Number Placeholder 3"/>
          <p:cNvSpPr>
            <a:spLocks noGrp="1"/>
          </p:cNvSpPr>
          <p:nvPr>
            <p:ph type="sldNum" sz="quarter" idx="12"/>
          </p:nvPr>
        </p:nvSpPr>
        <p:spPr/>
        <p:txBody>
          <a:bodyPr/>
          <a:lstStyle/>
          <a:p>
            <a:fld id="{89D7931E-637B-46D8-A580-615CC76C5C63}" type="slidenum">
              <a:rPr lang="en-US" smtClean="0"/>
              <a:pPr/>
              <a:t>15</a:t>
            </a:fld>
            <a:endParaRPr lang="en-US"/>
          </a:p>
        </p:txBody>
      </p:sp>
      <p:graphicFrame>
        <p:nvGraphicFramePr>
          <p:cNvPr id="8" name="Chart 7">
            <a:extLst>
              <a:ext uri="{FF2B5EF4-FFF2-40B4-BE49-F238E27FC236}">
                <a16:creationId xmlns:a16="http://schemas.microsoft.com/office/drawing/2014/main" id="{36CA2F01-0434-44AA-AE1A-B01A65E8112C}"/>
              </a:ext>
            </a:extLst>
          </p:cNvPr>
          <p:cNvGraphicFramePr>
            <a:graphicFrameLocks/>
          </p:cNvGraphicFramePr>
          <p:nvPr>
            <p:extLst>
              <p:ext uri="{D42A27DB-BD31-4B8C-83A1-F6EECF244321}">
                <p14:modId xmlns:p14="http://schemas.microsoft.com/office/powerpoint/2010/main" val="2746700254"/>
              </p:ext>
            </p:extLst>
          </p:nvPr>
        </p:nvGraphicFramePr>
        <p:xfrm>
          <a:off x="713613" y="946594"/>
          <a:ext cx="4041267" cy="26517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0D81FC56-275A-4150-8AAB-B7DECB2FDE6C}"/>
              </a:ext>
            </a:extLst>
          </p:cNvPr>
          <p:cNvGraphicFramePr>
            <a:graphicFrameLocks/>
          </p:cNvGraphicFramePr>
          <p:nvPr>
            <p:extLst>
              <p:ext uri="{D42A27DB-BD31-4B8C-83A1-F6EECF244321}">
                <p14:modId xmlns:p14="http://schemas.microsoft.com/office/powerpoint/2010/main" val="938453808"/>
              </p:ext>
            </p:extLst>
          </p:nvPr>
        </p:nvGraphicFramePr>
        <p:xfrm>
          <a:off x="4947666" y="1004156"/>
          <a:ext cx="4397502" cy="265176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49F6925A-A6DA-4B14-BCBC-06A0DE2E5E7D}"/>
              </a:ext>
            </a:extLst>
          </p:cNvPr>
          <p:cNvGraphicFramePr>
            <a:graphicFrameLocks/>
          </p:cNvGraphicFramePr>
          <p:nvPr>
            <p:extLst>
              <p:ext uri="{D42A27DB-BD31-4B8C-83A1-F6EECF244321}">
                <p14:modId xmlns:p14="http://schemas.microsoft.com/office/powerpoint/2010/main" val="1002412947"/>
              </p:ext>
            </p:extLst>
          </p:nvPr>
        </p:nvGraphicFramePr>
        <p:xfrm>
          <a:off x="713613" y="3795395"/>
          <a:ext cx="3949827" cy="292608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3081C758-1786-4578-BF63-6FAEB8912823}"/>
              </a:ext>
            </a:extLst>
          </p:cNvPr>
          <p:cNvGraphicFramePr>
            <a:graphicFrameLocks/>
          </p:cNvGraphicFramePr>
          <p:nvPr>
            <p:extLst>
              <p:ext uri="{D42A27DB-BD31-4B8C-83A1-F6EECF244321}">
                <p14:modId xmlns:p14="http://schemas.microsoft.com/office/powerpoint/2010/main" val="1588946195"/>
              </p:ext>
            </p:extLst>
          </p:nvPr>
        </p:nvGraphicFramePr>
        <p:xfrm>
          <a:off x="4956429" y="3713479"/>
          <a:ext cx="4397502" cy="2926080"/>
        </p:xfrm>
        <a:graphic>
          <a:graphicData uri="http://schemas.openxmlformats.org/drawingml/2006/chart">
            <c:chart xmlns:c="http://schemas.openxmlformats.org/drawingml/2006/chart" xmlns:r="http://schemas.openxmlformats.org/officeDocument/2006/relationships" r:id="rId6"/>
          </a:graphicData>
        </a:graphic>
      </p:graphicFrame>
      <p:sp>
        <p:nvSpPr>
          <p:cNvPr id="13" name="TextBox 12">
            <a:extLst>
              <a:ext uri="{FF2B5EF4-FFF2-40B4-BE49-F238E27FC236}">
                <a16:creationId xmlns:a16="http://schemas.microsoft.com/office/drawing/2014/main" id="{26CFE3F6-95EF-4046-89D9-BDA3F31AAB53}"/>
              </a:ext>
            </a:extLst>
          </p:cNvPr>
          <p:cNvSpPr txBox="1"/>
          <p:nvPr/>
        </p:nvSpPr>
        <p:spPr>
          <a:xfrm>
            <a:off x="9353930" y="1154794"/>
            <a:ext cx="2743200" cy="41242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600"/>
              </a:spcAft>
              <a:buFont typeface="Wingdings"/>
              <a:buChar char="Ø"/>
            </a:pPr>
            <a:r>
              <a:rPr lang="en-US" sz="1400" dirty="0">
                <a:cs typeface="Arial"/>
              </a:rPr>
              <a:t>Across all considered macro indicators: (a) welfare; (b) GDP; (c) Investments and (d) Households consumption, and option subsidy reform + carbon prices post-2030 + revenue recycling via reduced factor taxes is the most economically efficient to achieve NDCs</a:t>
            </a:r>
          </a:p>
          <a:p>
            <a:pPr marL="285750" indent="-285750">
              <a:spcAft>
                <a:spcPts val="600"/>
              </a:spcAft>
              <a:buFont typeface="Wingdings"/>
              <a:buChar char="Ø"/>
            </a:pPr>
            <a:r>
              <a:rPr lang="en-US" sz="1400" dirty="0">
                <a:cs typeface="Arial"/>
              </a:rPr>
              <a:t>Provision of subsidies to renewables is the leas efficient option, followed by carbon pricing.</a:t>
            </a:r>
          </a:p>
          <a:p>
            <a:pPr marL="285750" indent="-285750">
              <a:spcAft>
                <a:spcPts val="600"/>
              </a:spcAft>
              <a:buFont typeface="Wingdings"/>
              <a:buChar char="Ø"/>
            </a:pPr>
            <a:r>
              <a:rPr lang="en-US" sz="1400" dirty="0">
                <a:cs typeface="Arial"/>
              </a:rPr>
              <a:t>All considered options achieve AZE NDC targets in 2030 and 2050.</a:t>
            </a:r>
            <a:endParaRPr lang="en-US" dirty="0"/>
          </a:p>
        </p:txBody>
      </p:sp>
    </p:spTree>
    <p:extLst>
      <p:ext uri="{BB962C8B-B14F-4D97-AF65-F5344CB8AC3E}">
        <p14:creationId xmlns:p14="http://schemas.microsoft.com/office/powerpoint/2010/main" val="32479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763989" cy="882189"/>
          </a:xfrm>
        </p:spPr>
        <p:txBody>
          <a:bodyPr>
            <a:noAutofit/>
          </a:bodyPr>
          <a:lstStyle/>
          <a:p>
            <a:r>
              <a:rPr lang="en-US" sz="2800" dirty="0">
                <a:latin typeface="Arial"/>
                <a:cs typeface="Arial"/>
              </a:rPr>
              <a:t>Subsidy reform combined with carbon prices and reduction in factor taxes would support the development of non-oil sectors</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16</a:t>
            </a:fld>
            <a:endParaRPr lang="en-US"/>
          </a:p>
        </p:txBody>
      </p:sp>
      <p:sp>
        <p:nvSpPr>
          <p:cNvPr id="11" name="TextBox 10">
            <a:extLst>
              <a:ext uri="{FF2B5EF4-FFF2-40B4-BE49-F238E27FC236}">
                <a16:creationId xmlns:a16="http://schemas.microsoft.com/office/drawing/2014/main" id="{F938A078-D7F8-3B58-2EAA-D18344967148}"/>
              </a:ext>
            </a:extLst>
          </p:cNvPr>
          <p:cNvSpPr txBox="1"/>
          <p:nvPr/>
        </p:nvSpPr>
        <p:spPr>
          <a:xfrm>
            <a:off x="5799739" y="5333711"/>
            <a:ext cx="5659496" cy="14619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600"/>
              </a:spcAft>
              <a:buFont typeface="Wingdings"/>
              <a:buChar char="Ø"/>
            </a:pPr>
            <a:r>
              <a:rPr lang="en-US" sz="1400" dirty="0">
                <a:cs typeface="Arial"/>
              </a:rPr>
              <a:t>Elimination of the 2/3 of FF subsidies in AZE is sufficient to achieve the 2030 NDC target. Additional mitigation efforts are needed to comply with 2050 NDC target (carbon price of around ).</a:t>
            </a:r>
          </a:p>
          <a:p>
            <a:pPr marL="285750" indent="-285750">
              <a:spcAft>
                <a:spcPts val="600"/>
              </a:spcAft>
              <a:buFont typeface="Wingdings"/>
              <a:buChar char="Ø"/>
            </a:pPr>
            <a:r>
              <a:rPr lang="en-US" sz="1400" dirty="0">
                <a:cs typeface="Arial"/>
              </a:rPr>
              <a:t>When additional revenue from the energy subsidy reform and carbon pricing is used to reduce taxes on production factors, such as labor, capital and land, it helps to support the non-FF sectors.</a:t>
            </a:r>
            <a:endParaRPr lang="en-US" dirty="0">
              <a:cs typeface="Arial" panose="020B0604020202020204"/>
            </a:endParaRPr>
          </a:p>
        </p:txBody>
      </p:sp>
      <p:graphicFrame>
        <p:nvGraphicFramePr>
          <p:cNvPr id="8" name="Chart 7">
            <a:extLst>
              <a:ext uri="{FF2B5EF4-FFF2-40B4-BE49-F238E27FC236}">
                <a16:creationId xmlns:a16="http://schemas.microsoft.com/office/drawing/2014/main" id="{7E1FBEDA-7568-47CE-AD9B-5E2C5C165642}"/>
              </a:ext>
            </a:extLst>
          </p:cNvPr>
          <p:cNvGraphicFramePr>
            <a:graphicFrameLocks/>
          </p:cNvGraphicFramePr>
          <p:nvPr>
            <p:extLst>
              <p:ext uri="{D42A27DB-BD31-4B8C-83A1-F6EECF244321}">
                <p14:modId xmlns:p14="http://schemas.microsoft.com/office/powerpoint/2010/main" val="1162254788"/>
              </p:ext>
            </p:extLst>
          </p:nvPr>
        </p:nvGraphicFramePr>
        <p:xfrm>
          <a:off x="5928709" y="980732"/>
          <a:ext cx="6004211" cy="42544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63482CA8-932E-4854-8B36-348B342C24E4}"/>
              </a:ext>
            </a:extLst>
          </p:cNvPr>
          <p:cNvGraphicFramePr>
            <a:graphicFrameLocks/>
          </p:cNvGraphicFramePr>
          <p:nvPr>
            <p:extLst>
              <p:ext uri="{D42A27DB-BD31-4B8C-83A1-F6EECF244321}">
                <p14:modId xmlns:p14="http://schemas.microsoft.com/office/powerpoint/2010/main" val="3805981456"/>
              </p:ext>
            </p:extLst>
          </p:nvPr>
        </p:nvGraphicFramePr>
        <p:xfrm>
          <a:off x="365487" y="882189"/>
          <a:ext cx="4892313" cy="2647395"/>
        </p:xfrm>
        <a:graphic>
          <a:graphicData uri="http://schemas.openxmlformats.org/drawingml/2006/chart">
            <c:chart xmlns:c="http://schemas.openxmlformats.org/drawingml/2006/chart" xmlns:r="http://schemas.openxmlformats.org/officeDocument/2006/relationships" r:id="rId4"/>
          </a:graphicData>
        </a:graphic>
      </p:graphicFrame>
      <p:grpSp>
        <p:nvGrpSpPr>
          <p:cNvPr id="10" name="Group 9">
            <a:extLst>
              <a:ext uri="{FF2B5EF4-FFF2-40B4-BE49-F238E27FC236}">
                <a16:creationId xmlns:a16="http://schemas.microsoft.com/office/drawing/2014/main" id="{743C826F-5737-409E-B5A0-93D3D9B3B55E}"/>
              </a:ext>
            </a:extLst>
          </p:cNvPr>
          <p:cNvGrpSpPr/>
          <p:nvPr/>
        </p:nvGrpSpPr>
        <p:grpSpPr>
          <a:xfrm>
            <a:off x="466725" y="3611418"/>
            <a:ext cx="5158353" cy="3184232"/>
            <a:chOff x="0" y="0"/>
            <a:chExt cx="4972050" cy="3643313"/>
          </a:xfrm>
        </p:grpSpPr>
        <p:graphicFrame>
          <p:nvGraphicFramePr>
            <p:cNvPr id="12" name="Chart 11">
              <a:extLst>
                <a:ext uri="{FF2B5EF4-FFF2-40B4-BE49-F238E27FC236}">
                  <a16:creationId xmlns:a16="http://schemas.microsoft.com/office/drawing/2014/main" id="{5887B31B-29B9-46AE-9D88-43B7A3E8D258}"/>
                </a:ext>
              </a:extLst>
            </p:cNvPr>
            <p:cNvGraphicFramePr>
              <a:graphicFrameLocks/>
            </p:cNvGraphicFramePr>
            <p:nvPr>
              <p:extLst>
                <p:ext uri="{D42A27DB-BD31-4B8C-83A1-F6EECF244321}">
                  <p14:modId xmlns:p14="http://schemas.microsoft.com/office/powerpoint/2010/main" val="3816158488"/>
                </p:ext>
              </p:extLst>
            </p:nvPr>
          </p:nvGraphicFramePr>
          <p:xfrm>
            <a:off x="0" y="0"/>
            <a:ext cx="4972050" cy="3643313"/>
          </p:xfrm>
          <a:graphic>
            <a:graphicData uri="http://schemas.openxmlformats.org/drawingml/2006/chart">
              <c:chart xmlns:c="http://schemas.openxmlformats.org/drawingml/2006/chart" xmlns:r="http://schemas.openxmlformats.org/officeDocument/2006/relationships" r:id="rId5"/>
            </a:graphicData>
          </a:graphic>
        </p:graphicFrame>
        <p:sp>
          <p:nvSpPr>
            <p:cNvPr id="13" name="Right Brace 12">
              <a:extLst>
                <a:ext uri="{FF2B5EF4-FFF2-40B4-BE49-F238E27FC236}">
                  <a16:creationId xmlns:a16="http://schemas.microsoft.com/office/drawing/2014/main" id="{A1960873-6280-445D-84CC-DFDBAD211667}"/>
                </a:ext>
              </a:extLst>
            </p:cNvPr>
            <p:cNvSpPr/>
            <p:nvPr/>
          </p:nvSpPr>
          <p:spPr>
            <a:xfrm rot="16200000">
              <a:off x="1330518" y="2088176"/>
              <a:ext cx="233363" cy="1157290"/>
            </a:xfrm>
            <a:prstGeom prst="rightBrace">
              <a:avLst>
                <a:gd name="adj1" fmla="val 8333"/>
                <a:gd name="adj2" fmla="val 48340"/>
              </a:avLst>
            </a:prstGeom>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000"/>
            </a:p>
          </p:txBody>
        </p:sp>
        <p:sp>
          <p:nvSpPr>
            <p:cNvPr id="14" name="TextBox 11">
              <a:extLst>
                <a:ext uri="{FF2B5EF4-FFF2-40B4-BE49-F238E27FC236}">
                  <a16:creationId xmlns:a16="http://schemas.microsoft.com/office/drawing/2014/main" id="{A4577841-88EF-4E5E-AAB2-B5AC24508AB3}"/>
                </a:ext>
              </a:extLst>
            </p:cNvPr>
            <p:cNvSpPr txBox="1"/>
            <p:nvPr/>
          </p:nvSpPr>
          <p:spPr>
            <a:xfrm>
              <a:off x="955283" y="1585201"/>
              <a:ext cx="983833" cy="91812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sz="1000" dirty="0"/>
                <a:t>Energy</a:t>
              </a:r>
              <a:r>
                <a:rPr lang="en-US" sz="1000" baseline="0" dirty="0"/>
                <a:t> subsidy </a:t>
              </a:r>
            </a:p>
            <a:p>
              <a:pPr algn="ctr"/>
              <a:r>
                <a:rPr lang="en-US" sz="1000" baseline="0" dirty="0"/>
                <a:t>reform allows to </a:t>
              </a:r>
            </a:p>
            <a:p>
              <a:pPr algn="ctr"/>
              <a:r>
                <a:rPr lang="en-US" sz="1000" baseline="0" dirty="0"/>
                <a:t>achieve NDC </a:t>
              </a:r>
            </a:p>
            <a:p>
              <a:pPr algn="ctr"/>
              <a:r>
                <a:rPr lang="en-US" sz="1000" baseline="0" dirty="0"/>
                <a:t>targets</a:t>
              </a:r>
            </a:p>
            <a:p>
              <a:pPr algn="ctr"/>
              <a:r>
                <a:rPr lang="en-US" sz="1000" baseline="0" dirty="0"/>
                <a:t>by 2030</a:t>
              </a:r>
              <a:endParaRPr lang="en-US" sz="1000" dirty="0"/>
            </a:p>
          </p:txBody>
        </p:sp>
      </p:grpSp>
    </p:spTree>
    <p:extLst>
      <p:ext uri="{BB962C8B-B14F-4D97-AF65-F5344CB8AC3E}">
        <p14:creationId xmlns:p14="http://schemas.microsoft.com/office/powerpoint/2010/main" val="526357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763989" cy="882189"/>
          </a:xfrm>
        </p:spPr>
        <p:txBody>
          <a:bodyPr>
            <a:noAutofit/>
          </a:bodyPr>
          <a:lstStyle/>
          <a:p>
            <a:r>
              <a:rPr lang="en-US" sz="2800" dirty="0">
                <a:latin typeface="Arial"/>
                <a:cs typeface="Arial"/>
              </a:rPr>
              <a:t>More ambitious mitigation in the Rest of the World would further adversely impact Azerbaijan’s economy</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17</a:t>
            </a:fld>
            <a:endParaRPr lang="en-US"/>
          </a:p>
        </p:txBody>
      </p:sp>
      <p:sp>
        <p:nvSpPr>
          <p:cNvPr id="11" name="TextBox 10">
            <a:extLst>
              <a:ext uri="{FF2B5EF4-FFF2-40B4-BE49-F238E27FC236}">
                <a16:creationId xmlns:a16="http://schemas.microsoft.com/office/drawing/2014/main" id="{F938A078-D7F8-3B58-2EAA-D18344967148}"/>
              </a:ext>
            </a:extLst>
          </p:cNvPr>
          <p:cNvSpPr txBox="1"/>
          <p:nvPr/>
        </p:nvSpPr>
        <p:spPr>
          <a:xfrm>
            <a:off x="466725" y="4823670"/>
            <a:ext cx="11258550" cy="19697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600"/>
              </a:spcAft>
              <a:buFont typeface="Wingdings"/>
              <a:buChar char="Ø"/>
            </a:pPr>
            <a:r>
              <a:rPr lang="en-US" sz="1400" dirty="0">
                <a:cs typeface="Arial"/>
              </a:rPr>
              <a:t>When other countries around the world implement more ambitious mitigation efforts - with 2060 carbon prices ranging between $490 per tCO</a:t>
            </a:r>
            <a:r>
              <a:rPr lang="en-US" sz="1400" baseline="-25000" dirty="0">
                <a:cs typeface="Arial"/>
              </a:rPr>
              <a:t>2</a:t>
            </a:r>
            <a:r>
              <a:rPr lang="en-US" sz="1400" dirty="0">
                <a:cs typeface="Arial"/>
              </a:rPr>
              <a:t> and $660 per tCO</a:t>
            </a:r>
            <a:r>
              <a:rPr lang="en-US" sz="1400" baseline="-25000" dirty="0">
                <a:cs typeface="Arial"/>
              </a:rPr>
              <a:t>2</a:t>
            </a:r>
            <a:r>
              <a:rPr lang="en-US" sz="1400" dirty="0">
                <a:cs typeface="Arial"/>
              </a:rPr>
              <a:t>. – this has an adverse impact on the Azerbaijan’s economy.</a:t>
            </a:r>
          </a:p>
          <a:p>
            <a:pPr marL="285750" indent="-285750">
              <a:spcAft>
                <a:spcPts val="600"/>
              </a:spcAft>
              <a:buFont typeface="Wingdings"/>
              <a:buChar char="Ø"/>
            </a:pPr>
            <a:r>
              <a:rPr lang="en-US" sz="1400" dirty="0">
                <a:cs typeface="Arial"/>
              </a:rPr>
              <a:t>Prior to 2030-2035, when the demand for fossil fuels in the Rest of the World is still not much lower than under NDC scenario, Azerbaijan’s exports of fossil fuels is not impacted substantially and the magnitude of adverse impacts at the macro level is rather moderate.</a:t>
            </a:r>
          </a:p>
          <a:p>
            <a:pPr marL="285750" indent="-285750">
              <a:spcAft>
                <a:spcPts val="600"/>
              </a:spcAft>
              <a:buFont typeface="Wingdings"/>
              <a:buChar char="Ø"/>
            </a:pPr>
            <a:r>
              <a:rPr lang="en-US" sz="1400" dirty="0">
                <a:cs typeface="Arial"/>
              </a:rPr>
              <a:t>However, in the post-2040 period, when the demand for fossil fuels declines more substantially with an increasing level of decarbonization efforts, Azerbaijan’s exports of fossil fuels decline substantially, and the adverse impacts at the macro level are more significant.</a:t>
            </a:r>
            <a:endParaRPr lang="en-US" dirty="0">
              <a:cs typeface="Arial" panose="020B0604020202020204"/>
            </a:endParaRPr>
          </a:p>
        </p:txBody>
      </p:sp>
      <p:graphicFrame>
        <p:nvGraphicFramePr>
          <p:cNvPr id="15" name="Chart 14">
            <a:extLst>
              <a:ext uri="{FF2B5EF4-FFF2-40B4-BE49-F238E27FC236}">
                <a16:creationId xmlns:a16="http://schemas.microsoft.com/office/drawing/2014/main" id="{9BD06BC7-15A8-49E3-9921-3A1788EABE98}"/>
              </a:ext>
            </a:extLst>
          </p:cNvPr>
          <p:cNvGraphicFramePr>
            <a:graphicFrameLocks/>
          </p:cNvGraphicFramePr>
          <p:nvPr>
            <p:extLst>
              <p:ext uri="{D42A27DB-BD31-4B8C-83A1-F6EECF244321}">
                <p14:modId xmlns:p14="http://schemas.microsoft.com/office/powerpoint/2010/main" val="2507651959"/>
              </p:ext>
            </p:extLst>
          </p:nvPr>
        </p:nvGraphicFramePr>
        <p:xfrm>
          <a:off x="598541" y="882189"/>
          <a:ext cx="5066974" cy="39414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a:extLst>
              <a:ext uri="{FF2B5EF4-FFF2-40B4-BE49-F238E27FC236}">
                <a16:creationId xmlns:a16="http://schemas.microsoft.com/office/drawing/2014/main" id="{B55EEE3E-0517-495E-92D0-A98E56F7A5AD}"/>
              </a:ext>
            </a:extLst>
          </p:cNvPr>
          <p:cNvGraphicFramePr>
            <a:graphicFrameLocks/>
          </p:cNvGraphicFramePr>
          <p:nvPr>
            <p:extLst>
              <p:ext uri="{D42A27DB-BD31-4B8C-83A1-F6EECF244321}">
                <p14:modId xmlns:p14="http://schemas.microsoft.com/office/powerpoint/2010/main" val="270631352"/>
              </p:ext>
            </p:extLst>
          </p:nvPr>
        </p:nvGraphicFramePr>
        <p:xfrm>
          <a:off x="5821200" y="882189"/>
          <a:ext cx="5962650" cy="39414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65860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1"/>
            <a:ext cx="11763989" cy="695132"/>
          </a:xfrm>
        </p:spPr>
        <p:txBody>
          <a:bodyPr>
            <a:noAutofit/>
          </a:bodyPr>
          <a:lstStyle/>
          <a:p>
            <a:r>
              <a:rPr lang="en-US" sz="2400" dirty="0">
                <a:latin typeface="Arial"/>
                <a:cs typeface="Arial"/>
              </a:rPr>
              <a:t> Net-zero transition in Azerbaijan would require much more ambitious efforts</a:t>
            </a:r>
            <a:endParaRPr lang="en-US" sz="24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18</a:t>
            </a:fld>
            <a:endParaRPr lang="en-US"/>
          </a:p>
        </p:txBody>
      </p:sp>
      <p:sp>
        <p:nvSpPr>
          <p:cNvPr id="11" name="TextBox 10">
            <a:extLst>
              <a:ext uri="{FF2B5EF4-FFF2-40B4-BE49-F238E27FC236}">
                <a16:creationId xmlns:a16="http://schemas.microsoft.com/office/drawing/2014/main" id="{F938A078-D7F8-3B58-2EAA-D18344967148}"/>
              </a:ext>
            </a:extLst>
          </p:cNvPr>
          <p:cNvSpPr txBox="1"/>
          <p:nvPr/>
        </p:nvSpPr>
        <p:spPr>
          <a:xfrm>
            <a:off x="489149" y="4517293"/>
            <a:ext cx="11258550" cy="22621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600"/>
              </a:spcAft>
              <a:buFont typeface="Wingdings"/>
              <a:buChar char="Ø"/>
            </a:pPr>
            <a:r>
              <a:rPr lang="en-US" sz="1400" dirty="0">
                <a:cs typeface="Arial"/>
              </a:rPr>
              <a:t>Emission targets under Net Zero scenario are derived using estimates from the AZE energy system model. CCS emissions (not explicitly represented in ENVISAGE) and land use carbon capture (4 Gt of CO2 eq. per year starting from 2035) are added to net emission estimates provided by the energy system model.</a:t>
            </a:r>
          </a:p>
          <a:p>
            <a:pPr marL="285750" indent="-285750">
              <a:spcAft>
                <a:spcPts val="600"/>
              </a:spcAft>
              <a:buFont typeface="Wingdings"/>
              <a:buChar char="Ø"/>
            </a:pPr>
            <a:r>
              <a:rPr lang="en-US" sz="1400" dirty="0">
                <a:cs typeface="Arial"/>
              </a:rPr>
              <a:t>Net-zero scenario is implemented using a combination of subsidy reform (full elimination by 2030), carbon prices and reduction in factor taxes as a revenue recycling option. </a:t>
            </a:r>
          </a:p>
          <a:p>
            <a:pPr marL="285750" indent="-285750">
              <a:spcAft>
                <a:spcPts val="600"/>
              </a:spcAft>
              <a:buFont typeface="Wingdings"/>
              <a:buChar char="Ø"/>
            </a:pPr>
            <a:r>
              <a:rPr lang="en-US" sz="1400" dirty="0">
                <a:cs typeface="Arial"/>
              </a:rPr>
              <a:t>Other countries in the world also implement more ambitious mitigation efforts with 2060 carbon prices ranging between $490 per tCO</a:t>
            </a:r>
            <a:r>
              <a:rPr lang="en-US" sz="1400" baseline="-25000" dirty="0">
                <a:cs typeface="Arial"/>
              </a:rPr>
              <a:t>2</a:t>
            </a:r>
            <a:r>
              <a:rPr lang="en-US" sz="1400" dirty="0">
                <a:cs typeface="Arial"/>
              </a:rPr>
              <a:t> and $660 per tCO</a:t>
            </a:r>
            <a:r>
              <a:rPr lang="en-US" sz="1400" baseline="-25000" dirty="0">
                <a:cs typeface="Arial"/>
              </a:rPr>
              <a:t>2</a:t>
            </a:r>
            <a:r>
              <a:rPr lang="en-US" sz="1400" dirty="0">
                <a:cs typeface="Arial"/>
              </a:rPr>
              <a:t>.</a:t>
            </a:r>
          </a:p>
          <a:p>
            <a:pPr marL="285750" indent="-285750">
              <a:spcAft>
                <a:spcPts val="600"/>
              </a:spcAft>
              <a:buFont typeface="Wingdings"/>
              <a:buChar char="Ø"/>
            </a:pPr>
            <a:r>
              <a:rPr lang="en-US" sz="1400" dirty="0">
                <a:cs typeface="Arial"/>
              </a:rPr>
              <a:t>Net-zero consistent mitigation requires around x10 higher carbon price (ramping up of the mitigation effort) in 2050 compared to the NDC scenario.</a:t>
            </a:r>
            <a:endParaRPr lang="en-US" dirty="0">
              <a:cs typeface="Arial" panose="020B0604020202020204"/>
            </a:endParaRPr>
          </a:p>
        </p:txBody>
      </p:sp>
      <p:graphicFrame>
        <p:nvGraphicFramePr>
          <p:cNvPr id="8" name="Chart 7">
            <a:extLst>
              <a:ext uri="{FF2B5EF4-FFF2-40B4-BE49-F238E27FC236}">
                <a16:creationId xmlns:a16="http://schemas.microsoft.com/office/drawing/2014/main" id="{DD2F838B-6217-441D-AA5E-977C39C2F4E5}"/>
              </a:ext>
            </a:extLst>
          </p:cNvPr>
          <p:cNvGraphicFramePr>
            <a:graphicFrameLocks/>
          </p:cNvGraphicFramePr>
          <p:nvPr>
            <p:extLst>
              <p:ext uri="{D42A27DB-BD31-4B8C-83A1-F6EECF244321}">
                <p14:modId xmlns:p14="http://schemas.microsoft.com/office/powerpoint/2010/main" val="2386437380"/>
              </p:ext>
            </p:extLst>
          </p:nvPr>
        </p:nvGraphicFramePr>
        <p:xfrm>
          <a:off x="444301" y="695134"/>
          <a:ext cx="5339774" cy="39159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5BA5CE36-D942-4F33-B964-49FE628953A1}"/>
              </a:ext>
            </a:extLst>
          </p:cNvPr>
          <p:cNvGraphicFramePr>
            <a:graphicFrameLocks/>
          </p:cNvGraphicFramePr>
          <p:nvPr>
            <p:extLst>
              <p:ext uri="{D42A27DB-BD31-4B8C-83A1-F6EECF244321}">
                <p14:modId xmlns:p14="http://schemas.microsoft.com/office/powerpoint/2010/main" val="2729535423"/>
              </p:ext>
            </p:extLst>
          </p:nvPr>
        </p:nvGraphicFramePr>
        <p:xfrm>
          <a:off x="5784659" y="695133"/>
          <a:ext cx="6290110" cy="38065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9292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1"/>
            <a:ext cx="11763989" cy="695132"/>
          </a:xfrm>
        </p:spPr>
        <p:txBody>
          <a:bodyPr>
            <a:noAutofit/>
          </a:bodyPr>
          <a:lstStyle/>
          <a:p>
            <a:r>
              <a:rPr lang="en-US" sz="2750" dirty="0">
                <a:latin typeface="Arial"/>
                <a:cs typeface="Arial"/>
              </a:rPr>
              <a:t>Net-zero transition in Azerbaijan could have tangible economic costs</a:t>
            </a:r>
            <a:endParaRPr lang="en-US" sz="275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19</a:t>
            </a:fld>
            <a:endParaRPr lang="en-US"/>
          </a:p>
        </p:txBody>
      </p:sp>
      <p:sp>
        <p:nvSpPr>
          <p:cNvPr id="11" name="TextBox 10">
            <a:extLst>
              <a:ext uri="{FF2B5EF4-FFF2-40B4-BE49-F238E27FC236}">
                <a16:creationId xmlns:a16="http://schemas.microsoft.com/office/drawing/2014/main" id="{F938A078-D7F8-3B58-2EAA-D18344967148}"/>
              </a:ext>
            </a:extLst>
          </p:cNvPr>
          <p:cNvSpPr txBox="1"/>
          <p:nvPr/>
        </p:nvSpPr>
        <p:spPr>
          <a:xfrm>
            <a:off x="428011" y="5303651"/>
            <a:ext cx="11088336" cy="15388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600"/>
              </a:spcAft>
              <a:buFont typeface="Wingdings"/>
              <a:buChar char="Ø"/>
            </a:pPr>
            <a:r>
              <a:rPr lang="en-US" sz="1400" dirty="0">
                <a:cs typeface="Arial"/>
              </a:rPr>
              <a:t>Net zero transition is associated with tangible economic costs, as reductions in GDP and welfare annual growth rates reach around 0.1 percentage points, while investments are impacted much less substantially.</a:t>
            </a:r>
          </a:p>
          <a:p>
            <a:pPr marL="285750" indent="-285750">
              <a:spcAft>
                <a:spcPts val="600"/>
              </a:spcAft>
              <a:buFont typeface="Wingdings"/>
              <a:buChar char="Ø"/>
            </a:pPr>
            <a:r>
              <a:rPr lang="en-US" sz="1400" dirty="0">
                <a:cs typeface="Arial"/>
              </a:rPr>
              <a:t>These estimates only represent direct economic costs and do not take into account mitigation co-benefits.</a:t>
            </a:r>
          </a:p>
          <a:p>
            <a:pPr marL="285750" indent="-285750">
              <a:spcAft>
                <a:spcPts val="600"/>
              </a:spcAft>
              <a:buFont typeface="Wingdings"/>
              <a:buChar char="Ø"/>
            </a:pPr>
            <a:r>
              <a:rPr lang="en-US" sz="1400" dirty="0">
                <a:cs typeface="Arial"/>
              </a:rPr>
              <a:t>Key structural transformations associated with net-zero transition are associated with increasing share of renewable generation and services, and declining shares of fossil-fuel-based generation and energy-intensive activities (production of chemicals, metals, and non-metallic minerals).</a:t>
            </a:r>
          </a:p>
        </p:txBody>
      </p:sp>
      <p:graphicFrame>
        <p:nvGraphicFramePr>
          <p:cNvPr id="7" name="Chart 6">
            <a:extLst>
              <a:ext uri="{FF2B5EF4-FFF2-40B4-BE49-F238E27FC236}">
                <a16:creationId xmlns:a16="http://schemas.microsoft.com/office/drawing/2014/main" id="{D0EB8C58-F507-47CC-9FFD-4BB701D8AC94}"/>
              </a:ext>
            </a:extLst>
          </p:cNvPr>
          <p:cNvGraphicFramePr>
            <a:graphicFrameLocks/>
          </p:cNvGraphicFramePr>
          <p:nvPr>
            <p:extLst>
              <p:ext uri="{D42A27DB-BD31-4B8C-83A1-F6EECF244321}">
                <p14:modId xmlns:p14="http://schemas.microsoft.com/office/powerpoint/2010/main" val="4239095097"/>
              </p:ext>
            </p:extLst>
          </p:nvPr>
        </p:nvGraphicFramePr>
        <p:xfrm>
          <a:off x="5987844" y="695133"/>
          <a:ext cx="6204155" cy="44874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819BD7F5-5FC8-468A-ADFE-721E5987BA4A}"/>
              </a:ext>
            </a:extLst>
          </p:cNvPr>
          <p:cNvGraphicFramePr>
            <a:graphicFrameLocks/>
          </p:cNvGraphicFramePr>
          <p:nvPr>
            <p:extLst>
              <p:ext uri="{D42A27DB-BD31-4B8C-83A1-F6EECF244321}">
                <p14:modId xmlns:p14="http://schemas.microsoft.com/office/powerpoint/2010/main" val="1123215825"/>
              </p:ext>
            </p:extLst>
          </p:nvPr>
        </p:nvGraphicFramePr>
        <p:xfrm>
          <a:off x="428011" y="816192"/>
          <a:ext cx="5461512" cy="41982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66702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C92F6A-8F7E-498F-8328-F026B52262D3}"/>
              </a:ext>
            </a:extLst>
          </p:cNvPr>
          <p:cNvSpPr>
            <a:spLocks noGrp="1"/>
          </p:cNvSpPr>
          <p:nvPr>
            <p:ph idx="1"/>
          </p:nvPr>
        </p:nvSpPr>
        <p:spPr>
          <a:xfrm>
            <a:off x="752475" y="940526"/>
            <a:ext cx="10972800" cy="5320937"/>
          </a:xfrm>
        </p:spPr>
        <p:txBody>
          <a:bodyPr vert="horz" lIns="91440" tIns="45720" rIns="91440" bIns="45720" rtlCol="0" anchor="t">
            <a:normAutofit/>
          </a:bodyPr>
          <a:lstStyle/>
          <a:p>
            <a:r>
              <a:rPr lang="en-US" sz="2400">
                <a:latin typeface="Arial"/>
                <a:cs typeface="Arial"/>
              </a:rPr>
              <a:t>Azerbaijan hydrocarbon-fueled economy has contributed to rapid growth during early 2000s, but has shown its limits</a:t>
            </a:r>
          </a:p>
          <a:p>
            <a:pPr lvl="1"/>
            <a:r>
              <a:rPr lang="en-US" sz="2000">
                <a:latin typeface="Arial"/>
                <a:cs typeface="Arial"/>
              </a:rPr>
              <a:t>GDP growth has substantially slowed down during the last decade, while country’s diversification efforts have not been successful.</a:t>
            </a:r>
          </a:p>
          <a:p>
            <a:pPr lvl="1"/>
            <a:r>
              <a:rPr lang="en-US" sz="2000">
                <a:latin typeface="Arial"/>
                <a:cs typeface="Arial"/>
              </a:rPr>
              <a:t>Fossil fuel subsidies remain large and are distorting the economy.</a:t>
            </a:r>
          </a:p>
          <a:p>
            <a:r>
              <a:rPr lang="en-US" sz="2400">
                <a:latin typeface="Arial"/>
                <a:cs typeface="Arial"/>
              </a:rPr>
              <a:t>Mitigation efforts around the world can substantially reduce Azerbaijan’s resource rents, through declining global fossil fuel demand and prices</a:t>
            </a:r>
          </a:p>
          <a:p>
            <a:r>
              <a:rPr lang="en-US" sz="2400">
                <a:latin typeface="Arial"/>
                <a:cs typeface="Arial"/>
              </a:rPr>
              <a:t>Carbon border adjustment measures can further adversely impact country’s economy: lack of decarbonization efforts is not an option </a:t>
            </a:r>
          </a:p>
          <a:p>
            <a:r>
              <a:rPr lang="en-US" sz="2400">
                <a:latin typeface="Arial"/>
                <a:cs typeface="Arial"/>
              </a:rPr>
              <a:t>What policy solutions can country implement to reduce emissions, increase competitiveness and boost the economy? </a:t>
            </a:r>
            <a:endParaRPr lang="en-US"/>
          </a:p>
          <a:p>
            <a:pPr lvl="1"/>
            <a:r>
              <a:rPr lang="en-US" sz="2000">
                <a:latin typeface="Arial"/>
                <a:cs typeface="Arial"/>
              </a:rPr>
              <a:t>A set of policies and measures including FF subsidy reform, carbon pricing and alternative revenue recycling options are considered to answer this question. </a:t>
            </a:r>
            <a:endParaRPr lang="en-US" sz="2000">
              <a:cs typeface="Arial"/>
            </a:endParaRPr>
          </a:p>
        </p:txBody>
      </p:sp>
      <p:sp>
        <p:nvSpPr>
          <p:cNvPr id="3" name="Title 2">
            <a:extLst>
              <a:ext uri="{FF2B5EF4-FFF2-40B4-BE49-F238E27FC236}">
                <a16:creationId xmlns:a16="http://schemas.microsoft.com/office/drawing/2014/main" id="{AD06B28A-0BEC-40BE-88B2-64E42A112022}"/>
              </a:ext>
            </a:extLst>
          </p:cNvPr>
          <p:cNvSpPr>
            <a:spLocks noGrp="1"/>
          </p:cNvSpPr>
          <p:nvPr>
            <p:ph type="title"/>
          </p:nvPr>
        </p:nvSpPr>
        <p:spPr>
          <a:xfrm>
            <a:off x="609600" y="161698"/>
            <a:ext cx="10972800" cy="679904"/>
          </a:xfrm>
        </p:spPr>
        <p:txBody>
          <a:bodyPr>
            <a:normAutofit/>
          </a:bodyPr>
          <a:lstStyle/>
          <a:p>
            <a:r>
              <a:rPr lang="en-US" sz="2800"/>
              <a:t>Introduction</a:t>
            </a:r>
            <a:r>
              <a:rPr lang="en-US" sz="3600"/>
              <a:t> </a:t>
            </a:r>
          </a:p>
        </p:txBody>
      </p:sp>
      <p:sp>
        <p:nvSpPr>
          <p:cNvPr id="4" name="Slide Number Placeholder 3">
            <a:extLst>
              <a:ext uri="{FF2B5EF4-FFF2-40B4-BE49-F238E27FC236}">
                <a16:creationId xmlns:a16="http://schemas.microsoft.com/office/drawing/2014/main" id="{AFAC1B31-58C4-4BB0-92E8-E51BE2C1D590}"/>
              </a:ext>
            </a:extLst>
          </p:cNvPr>
          <p:cNvSpPr>
            <a:spLocks noGrp="1"/>
          </p:cNvSpPr>
          <p:nvPr>
            <p:ph type="sldNum" sz="quarter" idx="12"/>
          </p:nvPr>
        </p:nvSpPr>
        <p:spPr/>
        <p:txBody>
          <a:bodyPr/>
          <a:lstStyle/>
          <a:p>
            <a:fld id="{89D7931E-637B-46D8-A580-615CC76C5C63}" type="slidenum">
              <a:rPr lang="en-US" smtClean="0"/>
              <a:pPr/>
              <a:t>2</a:t>
            </a:fld>
            <a:endParaRPr lang="en-US"/>
          </a:p>
        </p:txBody>
      </p:sp>
    </p:spTree>
    <p:extLst>
      <p:ext uri="{BB962C8B-B14F-4D97-AF65-F5344CB8AC3E}">
        <p14:creationId xmlns:p14="http://schemas.microsoft.com/office/powerpoint/2010/main" val="2184881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66675"/>
            <a:ext cx="11763989" cy="907941"/>
          </a:xfrm>
        </p:spPr>
        <p:txBody>
          <a:bodyPr>
            <a:noAutofit/>
          </a:bodyPr>
          <a:lstStyle/>
          <a:p>
            <a:r>
              <a:rPr lang="en-US" sz="2800" dirty="0">
                <a:latin typeface="Arial"/>
                <a:cs typeface="Arial"/>
              </a:rPr>
              <a:t>Recycling revenue via reduced factor taxes within Net Zero scenario is more efficient than direct payments to households </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20</a:t>
            </a:fld>
            <a:endParaRPr lang="en-US"/>
          </a:p>
        </p:txBody>
      </p:sp>
      <p:sp>
        <p:nvSpPr>
          <p:cNvPr id="11" name="TextBox 10">
            <a:extLst>
              <a:ext uri="{FF2B5EF4-FFF2-40B4-BE49-F238E27FC236}">
                <a16:creationId xmlns:a16="http://schemas.microsoft.com/office/drawing/2014/main" id="{F938A078-D7F8-3B58-2EAA-D18344967148}"/>
              </a:ext>
            </a:extLst>
          </p:cNvPr>
          <p:cNvSpPr txBox="1"/>
          <p:nvPr/>
        </p:nvSpPr>
        <p:spPr>
          <a:xfrm>
            <a:off x="9063757" y="878147"/>
            <a:ext cx="3065074" cy="55707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1200"/>
              </a:spcAft>
              <a:buFont typeface="Wingdings"/>
              <a:buChar char="Ø"/>
            </a:pPr>
            <a:r>
              <a:rPr lang="en-US" sz="1600" dirty="0">
                <a:cs typeface="Arial"/>
              </a:rPr>
              <a:t>Like in the case of mitigation under NDC scenario the results suggest that if the collected carbon revenue is recycled via reduce factor (capital, labor, land) taxes, this option is more efficient compared to the direct payments to households.</a:t>
            </a:r>
          </a:p>
          <a:p>
            <a:pPr marL="285750" indent="-285750">
              <a:spcAft>
                <a:spcPts val="1200"/>
              </a:spcAft>
              <a:buFont typeface="Wingdings"/>
              <a:buChar char="Ø"/>
            </a:pPr>
            <a:r>
              <a:rPr lang="en-US" sz="1600" dirty="0">
                <a:cs typeface="Arial"/>
              </a:rPr>
              <a:t>The benefit of such revenue recycling option is observed across all key macro indicators: (a) Welfare; (b) GDP; (c) Investments; (d) Households’ consumption.</a:t>
            </a:r>
          </a:p>
          <a:p>
            <a:pPr marL="285750" indent="-285750">
              <a:spcAft>
                <a:spcPts val="1200"/>
              </a:spcAft>
              <a:buFont typeface="Wingdings"/>
              <a:buChar char="Ø"/>
            </a:pPr>
            <a:r>
              <a:rPr lang="en-US" sz="1600" dirty="0">
                <a:cs typeface="Arial"/>
              </a:rPr>
              <a:t>An average reduction in costs compared to the ‘</a:t>
            </a:r>
            <a:r>
              <a:rPr lang="en-US" sz="1600" dirty="0" err="1">
                <a:cs typeface="Arial"/>
              </a:rPr>
              <a:t>Dtax</a:t>
            </a:r>
            <a:r>
              <a:rPr lang="en-US" sz="1600" dirty="0">
                <a:cs typeface="Arial"/>
              </a:rPr>
              <a:t>’ option ranges from 17% (welfare and consumption) to over 40% (investments) across indicators.</a:t>
            </a:r>
          </a:p>
        </p:txBody>
      </p:sp>
      <p:graphicFrame>
        <p:nvGraphicFramePr>
          <p:cNvPr id="9" name="Chart 8">
            <a:extLst>
              <a:ext uri="{FF2B5EF4-FFF2-40B4-BE49-F238E27FC236}">
                <a16:creationId xmlns:a16="http://schemas.microsoft.com/office/drawing/2014/main" id="{43D626D0-E546-43EB-8FD7-035BB73F03BA}"/>
              </a:ext>
            </a:extLst>
          </p:cNvPr>
          <p:cNvGraphicFramePr>
            <a:graphicFrameLocks/>
          </p:cNvGraphicFramePr>
          <p:nvPr>
            <p:extLst>
              <p:ext uri="{D42A27DB-BD31-4B8C-83A1-F6EECF244321}">
                <p14:modId xmlns:p14="http://schemas.microsoft.com/office/powerpoint/2010/main" val="2754856014"/>
              </p:ext>
            </p:extLst>
          </p:nvPr>
        </p:nvGraphicFramePr>
        <p:xfrm>
          <a:off x="5014762" y="791674"/>
          <a:ext cx="3967313" cy="26373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E3629F75-957F-4AD3-B46D-4FF0EFBA333A}"/>
              </a:ext>
            </a:extLst>
          </p:cNvPr>
          <p:cNvGraphicFramePr>
            <a:graphicFrameLocks/>
          </p:cNvGraphicFramePr>
          <p:nvPr>
            <p:extLst>
              <p:ext uri="{D42A27DB-BD31-4B8C-83A1-F6EECF244321}">
                <p14:modId xmlns:p14="http://schemas.microsoft.com/office/powerpoint/2010/main" val="1700803496"/>
              </p:ext>
            </p:extLst>
          </p:nvPr>
        </p:nvGraphicFramePr>
        <p:xfrm>
          <a:off x="590550" y="929909"/>
          <a:ext cx="4186724" cy="24990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06C14F66-1C23-415D-A490-75E089067E37}"/>
              </a:ext>
            </a:extLst>
          </p:cNvPr>
          <p:cNvGraphicFramePr>
            <a:graphicFrameLocks/>
          </p:cNvGraphicFramePr>
          <p:nvPr>
            <p:extLst>
              <p:ext uri="{D42A27DB-BD31-4B8C-83A1-F6EECF244321}">
                <p14:modId xmlns:p14="http://schemas.microsoft.com/office/powerpoint/2010/main" val="86720570"/>
              </p:ext>
            </p:extLst>
          </p:nvPr>
        </p:nvGraphicFramePr>
        <p:xfrm>
          <a:off x="578206" y="3515562"/>
          <a:ext cx="4186724" cy="32059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hart 15">
            <a:extLst>
              <a:ext uri="{FF2B5EF4-FFF2-40B4-BE49-F238E27FC236}">
                <a16:creationId xmlns:a16="http://schemas.microsoft.com/office/drawing/2014/main" id="{1AAD584C-4D7F-486E-8BF3-B0D4E3AAAE4F}"/>
              </a:ext>
            </a:extLst>
          </p:cNvPr>
          <p:cNvGraphicFramePr>
            <a:graphicFrameLocks/>
          </p:cNvGraphicFramePr>
          <p:nvPr>
            <p:extLst>
              <p:ext uri="{D42A27DB-BD31-4B8C-83A1-F6EECF244321}">
                <p14:modId xmlns:p14="http://schemas.microsoft.com/office/powerpoint/2010/main" val="1222481819"/>
              </p:ext>
            </p:extLst>
          </p:nvPr>
        </p:nvGraphicFramePr>
        <p:xfrm>
          <a:off x="4859446" y="3574866"/>
          <a:ext cx="4186724" cy="308730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307290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763989" cy="882189"/>
          </a:xfrm>
        </p:spPr>
        <p:txBody>
          <a:bodyPr>
            <a:noAutofit/>
          </a:bodyPr>
          <a:lstStyle/>
          <a:p>
            <a:r>
              <a:rPr lang="en-US" sz="2400" dirty="0"/>
              <a:t>Decomposition of the economic impacts of climate policies across mitigation channels and ambition levels provides a better understanding of the results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21</a:t>
            </a:fld>
            <a:endParaRPr lang="en-US"/>
          </a:p>
        </p:txBody>
      </p:sp>
      <p:sp>
        <p:nvSpPr>
          <p:cNvPr id="25" name="TextBox 24">
            <a:extLst>
              <a:ext uri="{FF2B5EF4-FFF2-40B4-BE49-F238E27FC236}">
                <a16:creationId xmlns:a16="http://schemas.microsoft.com/office/drawing/2014/main" id="{AB33FAFE-FD26-44D5-B335-B374D7C43085}"/>
              </a:ext>
            </a:extLst>
          </p:cNvPr>
          <p:cNvSpPr txBox="1"/>
          <p:nvPr/>
        </p:nvSpPr>
        <p:spPr>
          <a:xfrm>
            <a:off x="8368938" y="882189"/>
            <a:ext cx="3729701" cy="57246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1200"/>
              </a:spcAft>
              <a:buFont typeface="Wingdings"/>
              <a:buChar char="Ø"/>
            </a:pPr>
            <a:r>
              <a:rPr lang="en-US" sz="1400" dirty="0">
                <a:cs typeface="Arial"/>
              </a:rPr>
              <a:t>Such decomposition allows to isolate the implications of the domestic policies and spillovers from mitigation in the rest of the world—a channel that cannot be directly influenced by the domestic decision-making process.</a:t>
            </a:r>
          </a:p>
          <a:p>
            <a:pPr marL="285750" indent="-285750">
              <a:spcAft>
                <a:spcPts val="1200"/>
              </a:spcAft>
              <a:buFont typeface="Wingdings"/>
              <a:buChar char="Ø"/>
            </a:pPr>
            <a:r>
              <a:rPr lang="en-US" sz="1400" dirty="0">
                <a:cs typeface="Arial"/>
              </a:rPr>
              <a:t>Compared to domestic policies, mitigation in the </a:t>
            </a:r>
            <a:r>
              <a:rPr lang="en-US" sz="1400" dirty="0" err="1">
                <a:cs typeface="Arial"/>
              </a:rPr>
              <a:t>RoW</a:t>
            </a:r>
            <a:r>
              <a:rPr lang="en-US" sz="1400" dirty="0">
                <a:cs typeface="Arial"/>
              </a:rPr>
              <a:t> represents a much more substantial impact channel as it impacts the country through a reduction in the global fossil fuel demand and prices. </a:t>
            </a:r>
          </a:p>
          <a:p>
            <a:pPr marL="285750" indent="-285750">
              <a:spcAft>
                <a:spcPts val="1200"/>
              </a:spcAft>
              <a:buFont typeface="Wingdings"/>
              <a:buChar char="Ø"/>
            </a:pPr>
            <a:r>
              <a:rPr lang="en-US" sz="1400" dirty="0">
                <a:cs typeface="Arial"/>
              </a:rPr>
              <a:t>In the case of welfare and GDP impacts in 2060, the international mitigation channel represents over 85% of the cumulative impact, while the domestic policy channel accounts for less than 15% of the estimated costs.</a:t>
            </a:r>
          </a:p>
          <a:p>
            <a:pPr marL="285750" indent="-285750">
              <a:spcAft>
                <a:spcPts val="1200"/>
              </a:spcAft>
              <a:buFont typeface="Wingdings"/>
              <a:buChar char="Ø"/>
            </a:pPr>
            <a:r>
              <a:rPr lang="en-US" sz="1400" dirty="0">
                <a:cs typeface="Arial"/>
              </a:rPr>
              <a:t>An incentive for implementing ambitious domestic decarbonization efforts is further supported by additional health co-benefits that are associated with such a transition (see next slide).</a:t>
            </a:r>
          </a:p>
        </p:txBody>
      </p:sp>
      <p:pic>
        <p:nvPicPr>
          <p:cNvPr id="10" name="Picture 9">
            <a:extLst>
              <a:ext uri="{FF2B5EF4-FFF2-40B4-BE49-F238E27FC236}">
                <a16:creationId xmlns:a16="http://schemas.microsoft.com/office/drawing/2014/main" id="{F06101F9-C6D6-4775-AE5A-577FF4490BD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9424" y="1088117"/>
            <a:ext cx="7413340" cy="5478145"/>
          </a:xfrm>
          <a:prstGeom prst="rect">
            <a:avLst/>
          </a:prstGeom>
          <a:noFill/>
        </p:spPr>
      </p:pic>
    </p:spTree>
    <p:extLst>
      <p:ext uri="{BB962C8B-B14F-4D97-AF65-F5344CB8AC3E}">
        <p14:creationId xmlns:p14="http://schemas.microsoft.com/office/powerpoint/2010/main" val="2217531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763989" cy="882189"/>
          </a:xfrm>
        </p:spPr>
        <p:txBody>
          <a:bodyPr>
            <a:noAutofit/>
          </a:bodyPr>
          <a:lstStyle/>
          <a:p>
            <a:r>
              <a:rPr lang="en-US" sz="2800" dirty="0"/>
              <a:t>Accounting for health-related co-benefits due to changes in air pollution can substantially reduce the overall costs of mitigation</a:t>
            </a:r>
          </a:p>
        </p:txBody>
      </p:sp>
      <p:sp>
        <p:nvSpPr>
          <p:cNvPr id="4" name="Slide Number Placeholder 3"/>
          <p:cNvSpPr>
            <a:spLocks noGrp="1"/>
          </p:cNvSpPr>
          <p:nvPr>
            <p:ph type="sldNum" sz="quarter" idx="12"/>
          </p:nvPr>
        </p:nvSpPr>
        <p:spPr/>
        <p:txBody>
          <a:bodyPr/>
          <a:lstStyle/>
          <a:p>
            <a:fld id="{89D7931E-637B-46D8-A580-615CC76C5C63}" type="slidenum">
              <a:rPr lang="en-US" smtClean="0"/>
              <a:pPr/>
              <a:t>22</a:t>
            </a:fld>
            <a:endParaRPr lang="en-US"/>
          </a:p>
        </p:txBody>
      </p:sp>
      <p:sp>
        <p:nvSpPr>
          <p:cNvPr id="25" name="TextBox 24">
            <a:extLst>
              <a:ext uri="{FF2B5EF4-FFF2-40B4-BE49-F238E27FC236}">
                <a16:creationId xmlns:a16="http://schemas.microsoft.com/office/drawing/2014/main" id="{AB33FAFE-FD26-44D5-B335-B374D7C43085}"/>
              </a:ext>
            </a:extLst>
          </p:cNvPr>
          <p:cNvSpPr txBox="1"/>
          <p:nvPr/>
        </p:nvSpPr>
        <p:spPr>
          <a:xfrm>
            <a:off x="8386355" y="1108612"/>
            <a:ext cx="3729701" cy="5509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Aft>
                <a:spcPts val="1200"/>
              </a:spcAft>
              <a:buFont typeface="Wingdings"/>
              <a:buChar char="Ø"/>
            </a:pPr>
            <a:r>
              <a:rPr lang="en-US" sz="1400" dirty="0">
                <a:cs typeface="Arial"/>
              </a:rPr>
              <a:t>Apart from reducing greenhouse gas emissions, domestic mitigation policies also lead to changes in air pollution levels.</a:t>
            </a:r>
          </a:p>
          <a:p>
            <a:pPr marL="285750" indent="-285750">
              <a:spcAft>
                <a:spcPts val="1200"/>
              </a:spcAft>
              <a:buFont typeface="Wingdings"/>
              <a:buChar char="Ø"/>
            </a:pPr>
            <a:r>
              <a:rPr lang="en-US" sz="1400" dirty="0">
                <a:cs typeface="Arial"/>
              </a:rPr>
              <a:t>Air pollution changes under the two mitigation scenarios (NDC and net-zero) + a hypothetical case where within a net-zero climate policy scenario households reduce the use of wood biomass for domestic heating and cooking—by 50% and 60% respectively in 2030 and 2060 relative to the BaU. </a:t>
            </a:r>
          </a:p>
          <a:p>
            <a:pPr marL="285750" indent="-285750">
              <a:spcAft>
                <a:spcPts val="1200"/>
              </a:spcAft>
              <a:buFont typeface="Wingdings"/>
              <a:buChar char="Ø"/>
            </a:pPr>
            <a:r>
              <a:rPr lang="en-US" sz="1400" dirty="0">
                <a:cs typeface="Arial"/>
              </a:rPr>
              <a:t>Changes in air pollution levels estimated by ENVISAGE model are fed into the </a:t>
            </a:r>
            <a:r>
              <a:rPr lang="en-US" sz="1400" dirty="0" err="1">
                <a:cs typeface="Arial"/>
              </a:rPr>
              <a:t>BenMAP</a:t>
            </a:r>
            <a:r>
              <a:rPr lang="en-US" sz="1400" dirty="0">
                <a:cs typeface="Arial"/>
              </a:rPr>
              <a:t>-CE global burden of disease (GBD) rollback analysis tool to estimate impacts on mortality.</a:t>
            </a:r>
          </a:p>
          <a:p>
            <a:pPr marL="285750" indent="-285750">
              <a:spcAft>
                <a:spcPts val="1200"/>
              </a:spcAft>
              <a:buFont typeface="Wingdings"/>
              <a:buChar char="Ø"/>
            </a:pPr>
            <a:r>
              <a:rPr lang="en-US" sz="1400" dirty="0">
                <a:cs typeface="Arial"/>
              </a:rPr>
              <a:t>We further value the risk to life following a conventional approach that estimates the willingness-to-pay (WTP) to secure the health risk reduction associated with a specific policy or measure (e.g. OECD, 2018). </a:t>
            </a:r>
          </a:p>
        </p:txBody>
      </p:sp>
      <p:pic>
        <p:nvPicPr>
          <p:cNvPr id="6" name="Picture 5">
            <a:extLst>
              <a:ext uri="{FF2B5EF4-FFF2-40B4-BE49-F238E27FC236}">
                <a16:creationId xmlns:a16="http://schemas.microsoft.com/office/drawing/2014/main" id="{BE4B5F3A-BF09-485D-AC8B-6EE59B69151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580" y="1203325"/>
            <a:ext cx="7403994" cy="5518150"/>
          </a:xfrm>
          <a:prstGeom prst="rect">
            <a:avLst/>
          </a:prstGeom>
          <a:noFill/>
        </p:spPr>
      </p:pic>
    </p:spTree>
    <p:extLst>
      <p:ext uri="{BB962C8B-B14F-4D97-AF65-F5344CB8AC3E}">
        <p14:creationId xmlns:p14="http://schemas.microsoft.com/office/powerpoint/2010/main" val="2793261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8971" y="84183"/>
            <a:ext cx="10972800" cy="810271"/>
          </a:xfrm>
        </p:spPr>
        <p:txBody>
          <a:bodyPr>
            <a:normAutofit/>
          </a:bodyPr>
          <a:lstStyle/>
          <a:p>
            <a:r>
              <a:rPr lang="en-US" sz="2800" dirty="0">
                <a:ea typeface="Calibri" panose="020F0502020204030204" pitchFamily="34" charset="0"/>
                <a:cs typeface="Times New Roman" panose="02020603050405020304" pitchFamily="18" charset="0"/>
              </a:rPr>
              <a:t>Conclusions</a:t>
            </a:r>
            <a:endParaRPr lang="en-US" sz="2800" dirty="0"/>
          </a:p>
        </p:txBody>
      </p:sp>
      <p:sp>
        <p:nvSpPr>
          <p:cNvPr id="4" name="Slide Number Placeholder 3"/>
          <p:cNvSpPr>
            <a:spLocks noGrp="1"/>
          </p:cNvSpPr>
          <p:nvPr>
            <p:ph type="sldNum" sz="quarter" idx="12"/>
          </p:nvPr>
        </p:nvSpPr>
        <p:spPr/>
        <p:txBody>
          <a:bodyPr/>
          <a:lstStyle/>
          <a:p>
            <a:fld id="{89D7931E-637B-46D8-A580-615CC76C5C63}" type="slidenum">
              <a:rPr lang="en-US" smtClean="0"/>
              <a:pPr/>
              <a:t>23</a:t>
            </a:fld>
            <a:endParaRPr lang="en-US"/>
          </a:p>
        </p:txBody>
      </p:sp>
      <p:sp>
        <p:nvSpPr>
          <p:cNvPr id="2" name="Rectangle 1"/>
          <p:cNvSpPr/>
          <p:nvPr/>
        </p:nvSpPr>
        <p:spPr>
          <a:xfrm>
            <a:off x="589340" y="1103063"/>
            <a:ext cx="10772431" cy="4093428"/>
          </a:xfrm>
          <a:prstGeom prst="rect">
            <a:avLst/>
          </a:prstGeom>
        </p:spPr>
        <p:txBody>
          <a:bodyPr wrap="square" lIns="91440" tIns="45720" rIns="91440" bIns="45720" anchor="t">
            <a:spAutoFit/>
          </a:bodyPr>
          <a:lstStyle/>
          <a:p>
            <a:pPr marL="285750" indent="-285750" algn="just">
              <a:spcBef>
                <a:spcPts val="600"/>
              </a:spcBef>
              <a:spcAft>
                <a:spcPts val="1800"/>
              </a:spcAft>
              <a:buFont typeface="Wingdings" panose="05000000000000000000" pitchFamily="2" charset="2"/>
              <a:buChar char="Ø"/>
            </a:pPr>
            <a:r>
              <a:rPr lang="en-US" sz="2000" dirty="0">
                <a:ea typeface="Calibri" panose="020F0502020204030204" pitchFamily="34" charset="0"/>
                <a:cs typeface="Times New Roman"/>
              </a:rPr>
              <a:t>While being exposed to the declining global fossil fuel demand and prices that accompany decarbonization efforts in countries around the world, it is in Azerbaijan’s self-interest to implement domestic mitigation policies.</a:t>
            </a:r>
          </a:p>
          <a:p>
            <a:pPr marL="285750" indent="-285750" algn="just">
              <a:spcBef>
                <a:spcPts val="600"/>
              </a:spcBef>
              <a:spcAft>
                <a:spcPts val="1800"/>
              </a:spcAft>
              <a:buFont typeface="Wingdings" panose="05000000000000000000" pitchFamily="2" charset="2"/>
              <a:buChar char="Ø"/>
            </a:pPr>
            <a:r>
              <a:rPr lang="en-US" sz="2000" dirty="0">
                <a:ea typeface="Calibri" panose="020F0502020204030204" pitchFamily="34" charset="0"/>
                <a:cs typeface="Times New Roman"/>
              </a:rPr>
              <a:t>Achievement of the Nationally Determined Contributions (NDC) via the elimination of fossil fuel subsidies, the introduction of carbon prices post-2030 and recycling of the additionally collected revenue via reduced factor taxes is the most economically attractive option for Azerbaijan.</a:t>
            </a:r>
          </a:p>
          <a:p>
            <a:pPr marL="285750" indent="-285750" algn="just">
              <a:spcBef>
                <a:spcPts val="600"/>
              </a:spcBef>
              <a:spcAft>
                <a:spcPts val="1800"/>
              </a:spcAft>
              <a:buFont typeface="Wingdings" panose="05000000000000000000" pitchFamily="2" charset="2"/>
              <a:buChar char="Ø"/>
            </a:pPr>
            <a:r>
              <a:rPr lang="en-US" sz="2000" dirty="0">
                <a:ea typeface="Calibri" panose="020F0502020204030204" pitchFamily="34" charset="0"/>
                <a:cs typeface="Times New Roman"/>
              </a:rPr>
              <a:t>Reduced levels of air pollution that accompany low-carbon transition result in substantial health-related co-benefits increasing the net welfare gains under NDC scenarios and compensating between 60% and 80% of the mitigation costs under the net-zero mitigation case in Azerbaijan.</a:t>
            </a:r>
            <a:endParaRPr lang="en-US"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4619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Thank you!</a:t>
            </a:r>
          </a:p>
        </p:txBody>
      </p:sp>
      <p:sp>
        <p:nvSpPr>
          <p:cNvPr id="3" name="Subtitle 2"/>
          <p:cNvSpPr>
            <a:spLocks noGrp="1"/>
          </p:cNvSpPr>
          <p:nvPr>
            <p:ph type="subTitle" idx="1"/>
          </p:nvPr>
        </p:nvSpPr>
        <p:spPr/>
        <p:txBody>
          <a:bodyPr/>
          <a:lstStyle/>
          <a:p>
            <a:r>
              <a:rPr lang="en-GB"/>
              <a:t>mchepeli@purdue.edu</a:t>
            </a:r>
            <a:endParaRPr lang="en-US"/>
          </a:p>
        </p:txBody>
      </p:sp>
    </p:spTree>
    <p:extLst>
      <p:ext uri="{BB962C8B-B14F-4D97-AF65-F5344CB8AC3E}">
        <p14:creationId xmlns:p14="http://schemas.microsoft.com/office/powerpoint/2010/main" val="294217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7901" y="75059"/>
            <a:ext cx="11525123" cy="579799"/>
          </a:xfrm>
        </p:spPr>
        <p:txBody>
          <a:bodyPr vert="horz" lIns="91440" tIns="45720" rIns="91440" bIns="45720" rtlCol="0" anchor="ctr">
            <a:noAutofit/>
          </a:bodyPr>
          <a:lstStyle/>
          <a:p>
            <a:r>
              <a:rPr lang="en-US" sz="2700" dirty="0">
                <a:latin typeface="Arial"/>
                <a:cs typeface="Arial"/>
              </a:rPr>
              <a:t>Annex A. Regional aggregation</a:t>
            </a:r>
            <a:endParaRPr lang="en-US" sz="2700" dirty="0">
              <a:cs typeface="Arial"/>
            </a:endParaRPr>
          </a:p>
        </p:txBody>
      </p:sp>
      <p:sp>
        <p:nvSpPr>
          <p:cNvPr id="4" name="Slide Number Placeholder 3"/>
          <p:cNvSpPr>
            <a:spLocks noGrp="1"/>
          </p:cNvSpPr>
          <p:nvPr>
            <p:ph type="sldNum" sz="quarter" idx="12"/>
          </p:nvPr>
        </p:nvSpPr>
        <p:spPr/>
        <p:txBody>
          <a:bodyPr/>
          <a:lstStyle/>
          <a:p>
            <a:fld id="{89D7931E-637B-46D8-A580-615CC76C5C63}" type="slidenum">
              <a:rPr lang="en-US" smtClean="0"/>
              <a:pPr/>
              <a:t>25</a:t>
            </a:fld>
            <a:endParaRPr lang="en-US"/>
          </a:p>
        </p:txBody>
      </p:sp>
      <p:graphicFrame>
        <p:nvGraphicFramePr>
          <p:cNvPr id="5" name="Table 4">
            <a:extLst>
              <a:ext uri="{FF2B5EF4-FFF2-40B4-BE49-F238E27FC236}">
                <a16:creationId xmlns:a16="http://schemas.microsoft.com/office/drawing/2014/main" id="{92C0FE23-CEEB-91FF-8973-BF5CA1FB0404}"/>
              </a:ext>
            </a:extLst>
          </p:cNvPr>
          <p:cNvGraphicFramePr>
            <a:graphicFrameLocks noGrp="1"/>
          </p:cNvGraphicFramePr>
          <p:nvPr>
            <p:extLst>
              <p:ext uri="{D42A27DB-BD31-4B8C-83A1-F6EECF244321}">
                <p14:modId xmlns:p14="http://schemas.microsoft.com/office/powerpoint/2010/main" val="748517551"/>
              </p:ext>
            </p:extLst>
          </p:nvPr>
        </p:nvGraphicFramePr>
        <p:xfrm>
          <a:off x="1004047" y="672354"/>
          <a:ext cx="10058931" cy="5760720"/>
        </p:xfrm>
        <a:graphic>
          <a:graphicData uri="http://schemas.openxmlformats.org/drawingml/2006/table">
            <a:tbl>
              <a:tblPr firstRow="1" bandRow="1">
                <a:tableStyleId>{5C22544A-7EE6-4342-B048-85BDC9FD1C3A}</a:tableStyleId>
              </a:tblPr>
              <a:tblGrid>
                <a:gridCol w="648288">
                  <a:extLst>
                    <a:ext uri="{9D8B030D-6E8A-4147-A177-3AD203B41FA5}">
                      <a16:colId xmlns:a16="http://schemas.microsoft.com/office/drawing/2014/main" val="3921678094"/>
                    </a:ext>
                  </a:extLst>
                </a:gridCol>
                <a:gridCol w="2029561">
                  <a:extLst>
                    <a:ext uri="{9D8B030D-6E8A-4147-A177-3AD203B41FA5}">
                      <a16:colId xmlns:a16="http://schemas.microsoft.com/office/drawing/2014/main" val="1551013967"/>
                    </a:ext>
                  </a:extLst>
                </a:gridCol>
                <a:gridCol w="7381082">
                  <a:extLst>
                    <a:ext uri="{9D8B030D-6E8A-4147-A177-3AD203B41FA5}">
                      <a16:colId xmlns:a16="http://schemas.microsoft.com/office/drawing/2014/main" val="2083574966"/>
                    </a:ext>
                  </a:extLst>
                </a:gridCol>
              </a:tblGrid>
              <a:tr h="190500">
                <a:tc>
                  <a:txBody>
                    <a:bodyPr/>
                    <a:lstStyle/>
                    <a:p>
                      <a:pPr algn="r">
                        <a:spcAft>
                          <a:spcPts val="0"/>
                        </a:spcAft>
                      </a:pPr>
                      <a:r>
                        <a:rPr lang="fr-FR" sz="1100" dirty="0">
                          <a:effectLst/>
                        </a:rPr>
                        <a:t>No.</a:t>
                      </a:r>
                    </a:p>
                  </a:txBody>
                  <a:tcPr marL="68580" marR="68580" marT="0" marB="0"/>
                </a:tc>
                <a:tc>
                  <a:txBody>
                    <a:bodyPr/>
                    <a:lstStyle/>
                    <a:p>
                      <a:pPr>
                        <a:spcAft>
                          <a:spcPts val="0"/>
                        </a:spcAft>
                      </a:pPr>
                      <a:r>
                        <a:rPr lang="en-US" sz="1100" dirty="0">
                          <a:effectLst/>
                        </a:rPr>
                        <a:t>Region</a:t>
                      </a:r>
                    </a:p>
                  </a:txBody>
                  <a:tcPr marL="68580" marR="68580" marT="0" marB="0"/>
                </a:tc>
                <a:tc>
                  <a:txBody>
                    <a:bodyPr/>
                    <a:lstStyle/>
                    <a:p>
                      <a:pPr>
                        <a:spcAft>
                          <a:spcPts val="0"/>
                        </a:spcAft>
                      </a:pPr>
                      <a:r>
                        <a:rPr lang="en-US" sz="1100" dirty="0">
                          <a:effectLst/>
                        </a:rPr>
                        <a:t>GTAP concordance</a:t>
                      </a:r>
                    </a:p>
                  </a:txBody>
                  <a:tcPr marL="68580" marR="68580" marT="0" marB="0"/>
                </a:tc>
                <a:extLst>
                  <a:ext uri="{0D108BD9-81ED-4DB2-BD59-A6C34878D82A}">
                    <a16:rowId xmlns:a16="http://schemas.microsoft.com/office/drawing/2014/main" val="1876203434"/>
                  </a:ext>
                </a:extLst>
              </a:tr>
              <a:tr h="190500">
                <a:tc>
                  <a:txBody>
                    <a:bodyPr/>
                    <a:lstStyle/>
                    <a:p>
                      <a:pPr algn="ctr">
                        <a:spcAft>
                          <a:spcPts val="0"/>
                        </a:spcAft>
                      </a:pPr>
                      <a:r>
                        <a:rPr lang="uk-UA" sz="1100" dirty="0">
                          <a:effectLst/>
                        </a:rPr>
                        <a:t>1</a:t>
                      </a:r>
                    </a:p>
                  </a:txBody>
                  <a:tcPr marL="68580" marR="68580" marT="0" marB="0"/>
                </a:tc>
                <a:tc>
                  <a:txBody>
                    <a:bodyPr/>
                    <a:lstStyle/>
                    <a:p>
                      <a:pPr>
                        <a:spcAft>
                          <a:spcPts val="0"/>
                        </a:spcAft>
                      </a:pPr>
                      <a:r>
                        <a:rPr lang="it-IT" sz="1100" dirty="0">
                          <a:effectLst/>
                        </a:rPr>
                        <a:t>Azerbaijan (AZE)</a:t>
                      </a:r>
                    </a:p>
                  </a:txBody>
                  <a:tcPr marL="68580" marR="68580" marT="0" marB="0"/>
                </a:tc>
                <a:tc>
                  <a:txBody>
                    <a:bodyPr/>
                    <a:lstStyle/>
                    <a:p>
                      <a:pPr>
                        <a:spcAft>
                          <a:spcPts val="0"/>
                        </a:spcAft>
                      </a:pPr>
                      <a:r>
                        <a:rPr lang="it-IT" sz="1100" dirty="0">
                          <a:effectLst/>
                        </a:rPr>
                        <a:t>Azerbaijan (AZE)</a:t>
                      </a:r>
                    </a:p>
                  </a:txBody>
                  <a:tcPr marL="68580" marR="68580" marT="0" marB="0"/>
                </a:tc>
                <a:extLst>
                  <a:ext uri="{0D108BD9-81ED-4DB2-BD59-A6C34878D82A}">
                    <a16:rowId xmlns:a16="http://schemas.microsoft.com/office/drawing/2014/main" val="3212095167"/>
                  </a:ext>
                </a:extLst>
              </a:tr>
              <a:tr h="190500">
                <a:tc>
                  <a:txBody>
                    <a:bodyPr/>
                    <a:lstStyle/>
                    <a:p>
                      <a:pPr algn="ctr">
                        <a:spcAft>
                          <a:spcPts val="0"/>
                        </a:spcAft>
                      </a:pPr>
                      <a:r>
                        <a:rPr lang="uk-UA" sz="1100" dirty="0">
                          <a:effectLst/>
                        </a:rPr>
                        <a:t>2</a:t>
                      </a:r>
                    </a:p>
                  </a:txBody>
                  <a:tcPr marL="68580" marR="68580" marT="0" marB="0"/>
                </a:tc>
                <a:tc>
                  <a:txBody>
                    <a:bodyPr/>
                    <a:lstStyle/>
                    <a:p>
                      <a:pPr>
                        <a:spcAft>
                          <a:spcPts val="0"/>
                        </a:spcAft>
                      </a:pPr>
                      <a:r>
                        <a:rPr lang="en-US" sz="1100" dirty="0">
                          <a:effectLst/>
                        </a:rPr>
                        <a:t>United States (USA)</a:t>
                      </a:r>
                    </a:p>
                  </a:txBody>
                  <a:tcPr marL="68580" marR="68580" marT="0" marB="0"/>
                </a:tc>
                <a:tc>
                  <a:txBody>
                    <a:bodyPr/>
                    <a:lstStyle/>
                    <a:p>
                      <a:pPr>
                        <a:spcAft>
                          <a:spcPts val="0"/>
                        </a:spcAft>
                      </a:pPr>
                      <a:r>
                        <a:rPr lang="en-US" sz="1100" dirty="0">
                          <a:effectLst/>
                        </a:rPr>
                        <a:t>United States of America (USA)</a:t>
                      </a:r>
                    </a:p>
                  </a:txBody>
                  <a:tcPr marL="68580" marR="68580" marT="0" marB="0"/>
                </a:tc>
                <a:extLst>
                  <a:ext uri="{0D108BD9-81ED-4DB2-BD59-A6C34878D82A}">
                    <a16:rowId xmlns:a16="http://schemas.microsoft.com/office/drawing/2014/main" val="1471859394"/>
                  </a:ext>
                </a:extLst>
              </a:tr>
              <a:tr h="190500">
                <a:tc>
                  <a:txBody>
                    <a:bodyPr/>
                    <a:lstStyle/>
                    <a:p>
                      <a:pPr algn="ctr">
                        <a:spcAft>
                          <a:spcPts val="0"/>
                        </a:spcAft>
                      </a:pPr>
                      <a:r>
                        <a:rPr lang="uk-UA" sz="1100" dirty="0">
                          <a:effectLst/>
                        </a:rPr>
                        <a:t>3</a:t>
                      </a:r>
                    </a:p>
                  </a:txBody>
                  <a:tcPr marL="68580" marR="68580" marT="0" marB="0"/>
                </a:tc>
                <a:tc>
                  <a:txBody>
                    <a:bodyPr/>
                    <a:lstStyle/>
                    <a:p>
                      <a:pPr>
                        <a:spcAft>
                          <a:spcPts val="0"/>
                        </a:spcAft>
                      </a:pPr>
                      <a:r>
                        <a:rPr lang="en-US" sz="1100" dirty="0">
                          <a:effectLst/>
                        </a:rPr>
                        <a:t>China (CHN)</a:t>
                      </a:r>
                    </a:p>
                  </a:txBody>
                  <a:tcPr marL="68580" marR="68580" marT="0" marB="0"/>
                </a:tc>
                <a:tc>
                  <a:txBody>
                    <a:bodyPr/>
                    <a:lstStyle/>
                    <a:p>
                      <a:pPr>
                        <a:spcAft>
                          <a:spcPts val="0"/>
                        </a:spcAft>
                      </a:pPr>
                      <a:r>
                        <a:rPr lang="en-US" sz="1100" dirty="0">
                          <a:effectLst/>
                        </a:rPr>
                        <a:t>China (CHN)</a:t>
                      </a:r>
                    </a:p>
                  </a:txBody>
                  <a:tcPr marL="68580" marR="68580" marT="0" marB="0"/>
                </a:tc>
                <a:extLst>
                  <a:ext uri="{0D108BD9-81ED-4DB2-BD59-A6C34878D82A}">
                    <a16:rowId xmlns:a16="http://schemas.microsoft.com/office/drawing/2014/main" val="215805174"/>
                  </a:ext>
                </a:extLst>
              </a:tr>
              <a:tr h="190500">
                <a:tc>
                  <a:txBody>
                    <a:bodyPr/>
                    <a:lstStyle/>
                    <a:p>
                      <a:pPr algn="ctr">
                        <a:spcAft>
                          <a:spcPts val="0"/>
                        </a:spcAft>
                      </a:pPr>
                      <a:r>
                        <a:rPr lang="uk-UA" sz="1100" dirty="0">
                          <a:effectLst/>
                        </a:rPr>
                        <a:t>4</a:t>
                      </a:r>
                    </a:p>
                  </a:txBody>
                  <a:tcPr marL="68580" marR="68580" marT="0" marB="0"/>
                </a:tc>
                <a:tc>
                  <a:txBody>
                    <a:bodyPr/>
                    <a:lstStyle/>
                    <a:p>
                      <a:pPr>
                        <a:spcAft>
                          <a:spcPts val="0"/>
                        </a:spcAft>
                      </a:pPr>
                      <a:r>
                        <a:rPr lang="en-US" sz="1100" dirty="0">
                          <a:effectLst/>
                        </a:rPr>
                        <a:t>Russian Federation (RUS)</a:t>
                      </a:r>
                    </a:p>
                  </a:txBody>
                  <a:tcPr marL="68580" marR="68580" marT="0" marB="0"/>
                </a:tc>
                <a:tc>
                  <a:txBody>
                    <a:bodyPr/>
                    <a:lstStyle/>
                    <a:p>
                      <a:pPr>
                        <a:spcAft>
                          <a:spcPts val="0"/>
                        </a:spcAft>
                      </a:pPr>
                      <a:r>
                        <a:rPr lang="en-US" sz="1100" dirty="0">
                          <a:effectLst/>
                        </a:rPr>
                        <a:t>Russian Federation (RUS)</a:t>
                      </a:r>
                    </a:p>
                  </a:txBody>
                  <a:tcPr marL="68580" marR="68580" marT="0" marB="0"/>
                </a:tc>
                <a:extLst>
                  <a:ext uri="{0D108BD9-81ED-4DB2-BD59-A6C34878D82A}">
                    <a16:rowId xmlns:a16="http://schemas.microsoft.com/office/drawing/2014/main" val="1534146366"/>
                  </a:ext>
                </a:extLst>
              </a:tr>
              <a:tr h="190500">
                <a:tc>
                  <a:txBody>
                    <a:bodyPr/>
                    <a:lstStyle/>
                    <a:p>
                      <a:pPr algn="ctr">
                        <a:spcAft>
                          <a:spcPts val="0"/>
                        </a:spcAft>
                      </a:pPr>
                      <a:r>
                        <a:rPr lang="uk-UA" sz="1100" dirty="0">
                          <a:effectLst/>
                        </a:rPr>
                        <a:t>5</a:t>
                      </a:r>
                    </a:p>
                  </a:txBody>
                  <a:tcPr marL="68580" marR="68580" marT="0" marB="0"/>
                </a:tc>
                <a:tc>
                  <a:txBody>
                    <a:bodyPr/>
                    <a:lstStyle/>
                    <a:p>
                      <a:pPr>
                        <a:spcAft>
                          <a:spcPts val="0"/>
                        </a:spcAft>
                      </a:pPr>
                      <a:r>
                        <a:rPr lang="en-US" sz="1100" dirty="0">
                          <a:effectLst/>
                        </a:rPr>
                        <a:t>India (IND)</a:t>
                      </a:r>
                    </a:p>
                  </a:txBody>
                  <a:tcPr marL="68580" marR="68580" marT="0" marB="0"/>
                </a:tc>
                <a:tc>
                  <a:txBody>
                    <a:bodyPr/>
                    <a:lstStyle/>
                    <a:p>
                      <a:pPr>
                        <a:spcAft>
                          <a:spcPts val="0"/>
                        </a:spcAft>
                      </a:pPr>
                      <a:r>
                        <a:rPr lang="en-US" sz="1100" dirty="0">
                          <a:effectLst/>
                        </a:rPr>
                        <a:t>India (IND)</a:t>
                      </a:r>
                    </a:p>
                  </a:txBody>
                  <a:tcPr marL="68580" marR="68580" marT="0" marB="0"/>
                </a:tc>
                <a:extLst>
                  <a:ext uri="{0D108BD9-81ED-4DB2-BD59-A6C34878D82A}">
                    <a16:rowId xmlns:a16="http://schemas.microsoft.com/office/drawing/2014/main" val="1409879115"/>
                  </a:ext>
                </a:extLst>
              </a:tr>
              <a:tr h="190500">
                <a:tc>
                  <a:txBody>
                    <a:bodyPr/>
                    <a:lstStyle/>
                    <a:p>
                      <a:pPr algn="ctr">
                        <a:spcAft>
                          <a:spcPts val="0"/>
                        </a:spcAft>
                      </a:pPr>
                      <a:r>
                        <a:rPr lang="uk-UA" sz="1100" dirty="0">
                          <a:effectLst/>
                        </a:rPr>
                        <a:t>6</a:t>
                      </a:r>
                    </a:p>
                  </a:txBody>
                  <a:tcPr marL="68580" marR="68580" marT="0" marB="0"/>
                </a:tc>
                <a:tc>
                  <a:txBody>
                    <a:bodyPr/>
                    <a:lstStyle/>
                    <a:p>
                      <a:pPr>
                        <a:spcAft>
                          <a:spcPts val="0"/>
                        </a:spcAft>
                      </a:pPr>
                      <a:r>
                        <a:rPr lang="en-US" sz="1100" dirty="0">
                          <a:effectLst/>
                        </a:rPr>
                        <a:t>Turkey (TUR)</a:t>
                      </a:r>
                    </a:p>
                  </a:txBody>
                  <a:tcPr marL="68580" marR="68580" marT="0" marB="0"/>
                </a:tc>
                <a:tc>
                  <a:txBody>
                    <a:bodyPr/>
                    <a:lstStyle/>
                    <a:p>
                      <a:pPr>
                        <a:spcAft>
                          <a:spcPts val="0"/>
                        </a:spcAft>
                      </a:pPr>
                      <a:r>
                        <a:rPr lang="en-US" sz="1100" dirty="0">
                          <a:effectLst/>
                        </a:rPr>
                        <a:t>Turkey (TUR)</a:t>
                      </a:r>
                    </a:p>
                  </a:txBody>
                  <a:tcPr marL="68580" marR="68580" marT="0" marB="0"/>
                </a:tc>
                <a:extLst>
                  <a:ext uri="{0D108BD9-81ED-4DB2-BD59-A6C34878D82A}">
                    <a16:rowId xmlns:a16="http://schemas.microsoft.com/office/drawing/2014/main" val="1360541326"/>
                  </a:ext>
                </a:extLst>
              </a:tr>
              <a:tr h="190500">
                <a:tc>
                  <a:txBody>
                    <a:bodyPr/>
                    <a:lstStyle/>
                    <a:p>
                      <a:pPr algn="ctr">
                        <a:spcAft>
                          <a:spcPts val="0"/>
                        </a:spcAft>
                      </a:pPr>
                      <a:r>
                        <a:rPr lang="uk-UA" sz="1100" dirty="0">
                          <a:effectLst/>
                        </a:rPr>
                        <a:t>7</a:t>
                      </a:r>
                    </a:p>
                  </a:txBody>
                  <a:tcPr marL="68580" marR="68580" marT="0" marB="0"/>
                </a:tc>
                <a:tc>
                  <a:txBody>
                    <a:bodyPr/>
                    <a:lstStyle/>
                    <a:p>
                      <a:pPr>
                        <a:spcAft>
                          <a:spcPts val="0"/>
                        </a:spcAft>
                      </a:pPr>
                      <a:r>
                        <a:rPr lang="en-US" sz="1100" dirty="0">
                          <a:effectLst/>
                        </a:rPr>
                        <a:t>Indonesia (IDN)</a:t>
                      </a:r>
                    </a:p>
                  </a:txBody>
                  <a:tcPr marL="68580" marR="68580" marT="0" marB="0"/>
                </a:tc>
                <a:tc>
                  <a:txBody>
                    <a:bodyPr/>
                    <a:lstStyle/>
                    <a:p>
                      <a:pPr>
                        <a:spcAft>
                          <a:spcPts val="0"/>
                        </a:spcAft>
                      </a:pPr>
                      <a:r>
                        <a:rPr lang="en-US" sz="1100" dirty="0">
                          <a:effectLst/>
                        </a:rPr>
                        <a:t>Indonesia (IDN)</a:t>
                      </a:r>
                    </a:p>
                  </a:txBody>
                  <a:tcPr marL="68580" marR="68580" marT="0" marB="0"/>
                </a:tc>
                <a:extLst>
                  <a:ext uri="{0D108BD9-81ED-4DB2-BD59-A6C34878D82A}">
                    <a16:rowId xmlns:a16="http://schemas.microsoft.com/office/drawing/2014/main" val="3447111939"/>
                  </a:ext>
                </a:extLst>
              </a:tr>
              <a:tr h="190500">
                <a:tc>
                  <a:txBody>
                    <a:bodyPr/>
                    <a:lstStyle/>
                    <a:p>
                      <a:pPr algn="ctr">
                        <a:spcAft>
                          <a:spcPts val="0"/>
                        </a:spcAft>
                      </a:pPr>
                      <a:r>
                        <a:rPr lang="uk-UA" sz="1100" dirty="0">
                          <a:effectLst/>
                        </a:rPr>
                        <a:t>8</a:t>
                      </a:r>
                    </a:p>
                  </a:txBody>
                  <a:tcPr marL="68580" marR="68580" marT="0" marB="0"/>
                </a:tc>
                <a:tc>
                  <a:txBody>
                    <a:bodyPr/>
                    <a:lstStyle/>
                    <a:p>
                      <a:pPr>
                        <a:spcAft>
                          <a:spcPts val="0"/>
                        </a:spcAft>
                      </a:pPr>
                      <a:r>
                        <a:rPr lang="en-US" sz="1100" dirty="0">
                          <a:effectLst/>
                        </a:rPr>
                        <a:t>EU-27 (E27)</a:t>
                      </a:r>
                    </a:p>
                  </a:txBody>
                  <a:tcPr marL="68580" marR="68580" marT="0" marB="0"/>
                </a:tc>
                <a:tc>
                  <a:txBody>
                    <a:bodyPr/>
                    <a:lstStyle/>
                    <a:p>
                      <a:pPr>
                        <a:spcAft>
                          <a:spcPts val="0"/>
                        </a:spcAft>
                      </a:pPr>
                      <a:r>
                        <a:rPr lang="en-US" sz="1100" dirty="0">
                          <a:effectLst/>
                        </a:rPr>
                        <a:t>Austria (AUT), Belgium (BEL), Cyprus (CYP), Denmark (DNK), Finland (FIN), France (FRA), Germany (DEU), Greece (GRC), Ireland (IRL), Italy (ITA), Luxembourg (LUX), Malta (MLT), Netherlands (NLD), Portugal (PRT), Spain (ESP), Sweden (SWE), Czech Republic (CZE), Estonia (EST), Hungary (HUN), Latvia (LVA), Lithuania (LTU), Poland (POL), Slovakia (SVK), Slovenia (SVN), Bulgaria (BGR), Croatia (HRV), Romania (ROU)</a:t>
                      </a:r>
                    </a:p>
                  </a:txBody>
                  <a:tcPr marL="68580" marR="68580" marT="0" marB="0"/>
                </a:tc>
                <a:extLst>
                  <a:ext uri="{0D108BD9-81ED-4DB2-BD59-A6C34878D82A}">
                    <a16:rowId xmlns:a16="http://schemas.microsoft.com/office/drawing/2014/main" val="1329982407"/>
                  </a:ext>
                </a:extLst>
              </a:tr>
              <a:tr h="190500">
                <a:tc>
                  <a:txBody>
                    <a:bodyPr/>
                    <a:lstStyle/>
                    <a:p>
                      <a:pPr algn="ctr">
                        <a:spcAft>
                          <a:spcPts val="0"/>
                        </a:spcAft>
                      </a:pPr>
                      <a:r>
                        <a:rPr lang="uk-UA" sz="1100" dirty="0">
                          <a:effectLst/>
                        </a:rPr>
                        <a:t>9</a:t>
                      </a:r>
                    </a:p>
                  </a:txBody>
                  <a:tcPr marL="68580" marR="68580" marT="0" marB="0"/>
                </a:tc>
                <a:tc>
                  <a:txBody>
                    <a:bodyPr/>
                    <a:lstStyle/>
                    <a:p>
                      <a:pPr>
                        <a:spcAft>
                          <a:spcPts val="0"/>
                        </a:spcAft>
                      </a:pPr>
                      <a:r>
                        <a:rPr lang="en-US" sz="1100" dirty="0">
                          <a:effectLst/>
                        </a:rPr>
                        <a:t>Rest of East Asia and Pacific (XEA)</a:t>
                      </a:r>
                    </a:p>
                  </a:txBody>
                  <a:tcPr marL="68580" marR="68580" marT="0" marB="0"/>
                </a:tc>
                <a:tc>
                  <a:txBody>
                    <a:bodyPr/>
                    <a:lstStyle/>
                    <a:p>
                      <a:pPr>
                        <a:spcAft>
                          <a:spcPts val="0"/>
                        </a:spcAft>
                      </a:pPr>
                      <a:r>
                        <a:rPr lang="en-US" sz="1100" dirty="0">
                          <a:effectLst/>
                        </a:rPr>
                        <a:t>Mongolia (MNG), Rest of East Asia (XEA), Brunei Darussalam (BRN), Malaysia (MYS), Thailand (THA), Philippines (PHL), Viet Nam (VNM), Rest of Oceania (XOC), Cambodia (KHM), Laos (LAO), Rest of Southeast Asia (XSE)</a:t>
                      </a:r>
                    </a:p>
                  </a:txBody>
                  <a:tcPr marL="68580" marR="68580" marT="0" marB="0"/>
                </a:tc>
                <a:extLst>
                  <a:ext uri="{0D108BD9-81ED-4DB2-BD59-A6C34878D82A}">
                    <a16:rowId xmlns:a16="http://schemas.microsoft.com/office/drawing/2014/main" val="2676976472"/>
                  </a:ext>
                </a:extLst>
              </a:tr>
              <a:tr h="190500">
                <a:tc>
                  <a:txBody>
                    <a:bodyPr/>
                    <a:lstStyle/>
                    <a:p>
                      <a:pPr algn="ctr">
                        <a:spcAft>
                          <a:spcPts val="0"/>
                        </a:spcAft>
                      </a:pPr>
                      <a:r>
                        <a:rPr lang="uk-UA" sz="1100" dirty="0">
                          <a:effectLst/>
                        </a:rPr>
                        <a:t>10</a:t>
                      </a:r>
                    </a:p>
                  </a:txBody>
                  <a:tcPr marL="68580" marR="68580" marT="0" marB="0"/>
                </a:tc>
                <a:tc>
                  <a:txBody>
                    <a:bodyPr/>
                    <a:lstStyle/>
                    <a:p>
                      <a:pPr>
                        <a:spcAft>
                          <a:spcPts val="0"/>
                        </a:spcAft>
                      </a:pPr>
                      <a:r>
                        <a:rPr lang="en-US" sz="1100" dirty="0">
                          <a:effectLst/>
                        </a:rPr>
                        <a:t>Rest of South Asia (XSA)</a:t>
                      </a:r>
                    </a:p>
                  </a:txBody>
                  <a:tcPr marL="68580" marR="68580" marT="0" marB="0"/>
                </a:tc>
                <a:tc>
                  <a:txBody>
                    <a:bodyPr/>
                    <a:lstStyle/>
                    <a:p>
                      <a:pPr>
                        <a:spcAft>
                          <a:spcPts val="0"/>
                        </a:spcAft>
                      </a:pPr>
                      <a:r>
                        <a:rPr lang="en-US" sz="1100" dirty="0">
                          <a:effectLst/>
                        </a:rPr>
                        <a:t>Bangladesh (BGD), Nepal (NPL), Rest of South Asia (XSA), Pakistan (PAK), Sri Lanka (LKA)</a:t>
                      </a:r>
                    </a:p>
                  </a:txBody>
                  <a:tcPr marL="68580" marR="68580" marT="0" marB="0"/>
                </a:tc>
                <a:extLst>
                  <a:ext uri="{0D108BD9-81ED-4DB2-BD59-A6C34878D82A}">
                    <a16:rowId xmlns:a16="http://schemas.microsoft.com/office/drawing/2014/main" val="3581954235"/>
                  </a:ext>
                </a:extLst>
              </a:tr>
              <a:tr h="190500">
                <a:tc>
                  <a:txBody>
                    <a:bodyPr/>
                    <a:lstStyle/>
                    <a:p>
                      <a:pPr algn="ctr">
                        <a:spcAft>
                          <a:spcPts val="0"/>
                        </a:spcAft>
                      </a:pPr>
                      <a:r>
                        <a:rPr lang="uk-UA" sz="1100" dirty="0">
                          <a:effectLst/>
                        </a:rPr>
                        <a:t>11</a:t>
                      </a:r>
                    </a:p>
                  </a:txBody>
                  <a:tcPr marL="68580" marR="68580" marT="0" marB="0"/>
                </a:tc>
                <a:tc>
                  <a:txBody>
                    <a:bodyPr/>
                    <a:lstStyle/>
                    <a:p>
                      <a:pPr>
                        <a:spcAft>
                          <a:spcPts val="0"/>
                        </a:spcAft>
                      </a:pPr>
                      <a:r>
                        <a:rPr lang="it-IT" sz="1100" dirty="0" err="1">
                          <a:effectLst/>
                        </a:rPr>
                        <a:t>Rest</a:t>
                      </a:r>
                      <a:r>
                        <a:rPr lang="it-IT" sz="1100" dirty="0">
                          <a:effectLst/>
                        </a:rPr>
                        <a:t> of ECA (XEC)</a:t>
                      </a:r>
                    </a:p>
                  </a:txBody>
                  <a:tcPr marL="68580" marR="68580" marT="0" marB="0"/>
                </a:tc>
                <a:tc>
                  <a:txBody>
                    <a:bodyPr/>
                    <a:lstStyle/>
                    <a:p>
                      <a:pPr>
                        <a:spcAft>
                          <a:spcPts val="0"/>
                        </a:spcAft>
                      </a:pPr>
                      <a:r>
                        <a:rPr lang="it-IT" sz="1100" dirty="0">
                          <a:effectLst/>
                        </a:rPr>
                        <a:t>Albania (ALB), Belarus (BLR), Ukraine (UKR), </a:t>
                      </a:r>
                      <a:r>
                        <a:rPr lang="it-IT" sz="1100" dirty="0" err="1">
                          <a:effectLst/>
                        </a:rPr>
                        <a:t>Rest</a:t>
                      </a:r>
                      <a:r>
                        <a:rPr lang="it-IT" sz="1100" dirty="0">
                          <a:effectLst/>
                        </a:rPr>
                        <a:t> of Eastern Europe (XEE), </a:t>
                      </a:r>
                      <a:r>
                        <a:rPr lang="it-IT" sz="1100" dirty="0" err="1">
                          <a:effectLst/>
                        </a:rPr>
                        <a:t>Rest</a:t>
                      </a:r>
                      <a:r>
                        <a:rPr lang="it-IT" sz="1100" dirty="0">
                          <a:effectLst/>
                        </a:rPr>
                        <a:t> of Europe (XER), Kazakhstan (KAZ), Kyrgyzstan (KGZ), Tajikistan (TJK), </a:t>
                      </a:r>
                      <a:r>
                        <a:rPr lang="it-IT" sz="1100" dirty="0" err="1">
                          <a:effectLst/>
                        </a:rPr>
                        <a:t>Rest</a:t>
                      </a:r>
                      <a:r>
                        <a:rPr lang="it-IT" sz="1100" dirty="0">
                          <a:effectLst/>
                        </a:rPr>
                        <a:t> of </a:t>
                      </a:r>
                      <a:r>
                        <a:rPr lang="it-IT" sz="1100" dirty="0" err="1">
                          <a:effectLst/>
                        </a:rPr>
                        <a:t>Former</a:t>
                      </a:r>
                      <a:r>
                        <a:rPr lang="it-IT" sz="1100" dirty="0">
                          <a:effectLst/>
                        </a:rPr>
                        <a:t> Soviet Union (XSU), Armenia (ARM), Georgia (GEO)</a:t>
                      </a:r>
                    </a:p>
                  </a:txBody>
                  <a:tcPr marL="68580" marR="68580" marT="0" marB="0"/>
                </a:tc>
                <a:extLst>
                  <a:ext uri="{0D108BD9-81ED-4DB2-BD59-A6C34878D82A}">
                    <a16:rowId xmlns:a16="http://schemas.microsoft.com/office/drawing/2014/main" val="4200101627"/>
                  </a:ext>
                </a:extLst>
              </a:tr>
              <a:tr h="152400">
                <a:tc>
                  <a:txBody>
                    <a:bodyPr/>
                    <a:lstStyle/>
                    <a:p>
                      <a:pPr algn="ctr">
                        <a:spcAft>
                          <a:spcPts val="0"/>
                        </a:spcAft>
                      </a:pPr>
                      <a:r>
                        <a:rPr lang="uk-UA" sz="1100" dirty="0">
                          <a:effectLst/>
                        </a:rPr>
                        <a:t>12</a:t>
                      </a:r>
                    </a:p>
                  </a:txBody>
                  <a:tcPr marL="68580" marR="68580" marT="0" marB="0"/>
                </a:tc>
                <a:tc>
                  <a:txBody>
                    <a:bodyPr/>
                    <a:lstStyle/>
                    <a:p>
                      <a:pPr>
                        <a:spcAft>
                          <a:spcPts val="0"/>
                        </a:spcAft>
                      </a:pPr>
                      <a:r>
                        <a:rPr lang="en-US" sz="1100" dirty="0">
                          <a:effectLst/>
                        </a:rPr>
                        <a:t>Rest of Middle East and North Africa (XMN)</a:t>
                      </a:r>
                    </a:p>
                  </a:txBody>
                  <a:tcPr marL="68580" marR="68580" marT="0" marB="0"/>
                </a:tc>
                <a:tc>
                  <a:txBody>
                    <a:bodyPr/>
                    <a:lstStyle/>
                    <a:p>
                      <a:pPr>
                        <a:spcAft>
                          <a:spcPts val="0"/>
                        </a:spcAft>
                      </a:pPr>
                      <a:r>
                        <a:rPr lang="en-US" sz="1100" dirty="0">
                          <a:effectLst/>
                        </a:rPr>
                        <a:t>Bahrain (BHR), Iran (IRN), Israel (ISR), Jordan (JOR), Kuwait (KWT), Oman (OMN), Qatar (QAT), Egypt (EGY), Morocco (MAR), Saudi Arabia (SAU), United Arab Emirates (ARE), Rest of Western Asia (XWS), Tunisia (TUN), Rest of North Africa (XNF)</a:t>
                      </a:r>
                    </a:p>
                  </a:txBody>
                  <a:tcPr marL="68580" marR="68580" marT="0" marB="0"/>
                </a:tc>
                <a:extLst>
                  <a:ext uri="{0D108BD9-81ED-4DB2-BD59-A6C34878D82A}">
                    <a16:rowId xmlns:a16="http://schemas.microsoft.com/office/drawing/2014/main" val="3573863794"/>
                  </a:ext>
                </a:extLst>
              </a:tr>
              <a:tr h="190500">
                <a:tc>
                  <a:txBody>
                    <a:bodyPr/>
                    <a:lstStyle/>
                    <a:p>
                      <a:pPr algn="ctr">
                        <a:spcAft>
                          <a:spcPts val="0"/>
                        </a:spcAft>
                      </a:pPr>
                      <a:r>
                        <a:rPr lang="uk-UA" sz="1100" dirty="0">
                          <a:effectLst/>
                        </a:rPr>
                        <a:t>13</a:t>
                      </a:r>
                    </a:p>
                  </a:txBody>
                  <a:tcPr marL="68580" marR="68580" marT="0" marB="0"/>
                </a:tc>
                <a:tc>
                  <a:txBody>
                    <a:bodyPr/>
                    <a:lstStyle/>
                    <a:p>
                      <a:pPr>
                        <a:spcAft>
                          <a:spcPts val="0"/>
                        </a:spcAft>
                      </a:pPr>
                      <a:r>
                        <a:rPr lang="en-US" sz="1100" dirty="0">
                          <a:effectLst/>
                        </a:rPr>
                        <a:t>Rest of Sub-Saharan Africa (SSA)</a:t>
                      </a:r>
                    </a:p>
                  </a:txBody>
                  <a:tcPr marL="68580" marR="68580" marT="0" marB="0"/>
                </a:tc>
                <a:tc>
                  <a:txBody>
                    <a:bodyPr/>
                    <a:lstStyle/>
                    <a:p>
                      <a:pPr>
                        <a:spcAft>
                          <a:spcPts val="0"/>
                        </a:spcAft>
                      </a:pPr>
                      <a:r>
                        <a:rPr lang="en-US" sz="1100" dirty="0">
                          <a:effectLst/>
                        </a:rPr>
                        <a:t>Benin (BEN), Burkina Faso (BFA), Guinea (GIN), Senegal (SEN), Togo (TGO), Rest of Western Africa (XWF), Central Africa (XCF), South-Central Africa (XAC), Ethiopia (ETH), Madagascar (MDG), Malawi (MWI), Mauritius (MUS), Mozambique (MOZ), Rwanda (RWA), Tanzania (TZA), Uganda (UGA), Zambia (ZMB), Rest of Eastern Africa (XEC), Rest of South African Customs Union (XSC), Cameroon (CMR), Côte d'Ivoire (CIV), Ghana (GHA), Nigeria (NGA), Kenya (KEN), Zimbabwe (ZWE), Botswana (BWA), Namibia (NAM), South Africa (ZAF)</a:t>
                      </a:r>
                    </a:p>
                  </a:txBody>
                  <a:tcPr marL="68580" marR="68580" marT="0" marB="0"/>
                </a:tc>
                <a:extLst>
                  <a:ext uri="{0D108BD9-81ED-4DB2-BD59-A6C34878D82A}">
                    <a16:rowId xmlns:a16="http://schemas.microsoft.com/office/drawing/2014/main" val="4183617376"/>
                  </a:ext>
                </a:extLst>
              </a:tr>
              <a:tr h="190500">
                <a:tc>
                  <a:txBody>
                    <a:bodyPr/>
                    <a:lstStyle/>
                    <a:p>
                      <a:pPr algn="ctr">
                        <a:spcAft>
                          <a:spcPts val="0"/>
                        </a:spcAft>
                      </a:pPr>
                      <a:r>
                        <a:rPr lang="uk-UA" sz="1100" dirty="0">
                          <a:effectLst/>
                        </a:rPr>
                        <a:t>14</a:t>
                      </a:r>
                    </a:p>
                  </a:txBody>
                  <a:tcPr marL="68580" marR="68580" marT="0" marB="0"/>
                </a:tc>
                <a:tc>
                  <a:txBody>
                    <a:bodyPr/>
                    <a:lstStyle/>
                    <a:p>
                      <a:pPr>
                        <a:spcAft>
                          <a:spcPts val="0"/>
                        </a:spcAft>
                      </a:pPr>
                      <a:r>
                        <a:rPr lang="en-US" sz="1100" dirty="0">
                          <a:effectLst/>
                        </a:rPr>
                        <a:t>Rest of Latin America and Caribbean (XLC)</a:t>
                      </a:r>
                    </a:p>
                  </a:txBody>
                  <a:tcPr marL="68580" marR="68580" marT="0" marB="0"/>
                </a:tc>
                <a:tc>
                  <a:txBody>
                    <a:bodyPr/>
                    <a:lstStyle/>
                    <a:p>
                      <a:pPr>
                        <a:spcAft>
                          <a:spcPts val="0"/>
                        </a:spcAft>
                      </a:pPr>
                      <a:r>
                        <a:rPr lang="en-US" sz="1100" dirty="0">
                          <a:effectLst/>
                        </a:rPr>
                        <a:t>Mexico (MEX), Rest of North America (XNA), Brazil (BRA), Argentina (ARG), Bolivia (BOL),  Chile (CHL), Colombia (COL), Ecuador (ECU), Paraguay (PRY), Peru (PER), Uruguay (URY), Venezuela (VEN), Costa Rica (CRI), Guatemala (GTM), Honduras (HND), Nicaragua (NIC), Panama (PAN), El Salvador (SLV), Rest of Central America (XCA), Rest of South America (XSM), Dominican Republic (DOM), Jamaica (JAM), Puerto Rico (PRI), Trinidad and Tobago (TTO), Rest of Caribbean (XCB)</a:t>
                      </a:r>
                    </a:p>
                  </a:txBody>
                  <a:tcPr marL="68580" marR="68580" marT="0" marB="0"/>
                </a:tc>
                <a:extLst>
                  <a:ext uri="{0D108BD9-81ED-4DB2-BD59-A6C34878D82A}">
                    <a16:rowId xmlns:a16="http://schemas.microsoft.com/office/drawing/2014/main" val="4209320303"/>
                  </a:ext>
                </a:extLst>
              </a:tr>
              <a:tr h="190500">
                <a:tc>
                  <a:txBody>
                    <a:bodyPr/>
                    <a:lstStyle/>
                    <a:p>
                      <a:pPr algn="ctr">
                        <a:spcAft>
                          <a:spcPts val="0"/>
                        </a:spcAft>
                      </a:pPr>
                      <a:r>
                        <a:rPr lang="uk-UA" sz="1100" dirty="0">
                          <a:effectLst/>
                        </a:rPr>
                        <a:t>15</a:t>
                      </a:r>
                    </a:p>
                  </a:txBody>
                  <a:tcPr marL="68580" marR="68580" marT="0" marB="0"/>
                </a:tc>
                <a:tc>
                  <a:txBody>
                    <a:bodyPr/>
                    <a:lstStyle/>
                    <a:p>
                      <a:pPr>
                        <a:spcAft>
                          <a:spcPts val="0"/>
                        </a:spcAft>
                      </a:pPr>
                      <a:r>
                        <a:rPr lang="en-US" sz="1100" dirty="0">
                          <a:effectLst/>
                        </a:rPr>
                        <a:t>High income Asia (HYA)</a:t>
                      </a:r>
                    </a:p>
                  </a:txBody>
                  <a:tcPr marL="68580" marR="68580" marT="0" marB="0"/>
                </a:tc>
                <a:tc>
                  <a:txBody>
                    <a:bodyPr/>
                    <a:lstStyle/>
                    <a:p>
                      <a:pPr>
                        <a:spcAft>
                          <a:spcPts val="0"/>
                        </a:spcAft>
                      </a:pPr>
                      <a:r>
                        <a:rPr lang="en-US" sz="1100" dirty="0">
                          <a:effectLst/>
                        </a:rPr>
                        <a:t>Hong Kong (HKG), Japan (JPN), Korea (KOR), Taiwan (TWN), Singapore (SGP)</a:t>
                      </a:r>
                    </a:p>
                  </a:txBody>
                  <a:tcPr marL="68580" marR="68580" marT="0" marB="0"/>
                </a:tc>
                <a:extLst>
                  <a:ext uri="{0D108BD9-81ED-4DB2-BD59-A6C34878D82A}">
                    <a16:rowId xmlns:a16="http://schemas.microsoft.com/office/drawing/2014/main" val="15667187"/>
                  </a:ext>
                </a:extLst>
              </a:tr>
              <a:tr h="190500">
                <a:tc>
                  <a:txBody>
                    <a:bodyPr/>
                    <a:lstStyle/>
                    <a:p>
                      <a:pPr algn="ctr">
                        <a:spcAft>
                          <a:spcPts val="0"/>
                        </a:spcAft>
                      </a:pPr>
                      <a:r>
                        <a:rPr lang="uk-UA" sz="1100" dirty="0">
                          <a:effectLst/>
                        </a:rPr>
                        <a:t>16</a:t>
                      </a:r>
                    </a:p>
                  </a:txBody>
                  <a:tcPr marL="68580" marR="68580" marT="0" marB="0"/>
                </a:tc>
                <a:tc>
                  <a:txBody>
                    <a:bodyPr/>
                    <a:lstStyle/>
                    <a:p>
                      <a:pPr>
                        <a:spcAft>
                          <a:spcPts val="0"/>
                        </a:spcAft>
                      </a:pPr>
                      <a:r>
                        <a:rPr lang="en-US" sz="1100" dirty="0">
                          <a:effectLst/>
                        </a:rPr>
                        <a:t>Rest of high-income (XHY)</a:t>
                      </a:r>
                    </a:p>
                  </a:txBody>
                  <a:tcPr marL="68580" marR="68580" marT="0" marB="0"/>
                </a:tc>
                <a:tc>
                  <a:txBody>
                    <a:bodyPr/>
                    <a:lstStyle/>
                    <a:p>
                      <a:pPr>
                        <a:spcAft>
                          <a:spcPts val="0"/>
                        </a:spcAft>
                      </a:pPr>
                      <a:r>
                        <a:rPr lang="en-US" sz="1100" dirty="0">
                          <a:effectLst/>
                        </a:rPr>
                        <a:t>United Kingdom (GBR), Switzerland (CHE), Norway (NOR), Rest of EFTA (XEF), Australia (AUS), New Zealand (NZL), Canada (CAN), Rest of the World (XTW)</a:t>
                      </a:r>
                    </a:p>
                  </a:txBody>
                  <a:tcPr marL="68580" marR="68580" marT="0" marB="0"/>
                </a:tc>
                <a:extLst>
                  <a:ext uri="{0D108BD9-81ED-4DB2-BD59-A6C34878D82A}">
                    <a16:rowId xmlns:a16="http://schemas.microsoft.com/office/drawing/2014/main" val="340924713"/>
                  </a:ext>
                </a:extLst>
              </a:tr>
            </a:tbl>
          </a:graphicData>
        </a:graphic>
      </p:graphicFrame>
    </p:spTree>
    <p:extLst>
      <p:ext uri="{BB962C8B-B14F-4D97-AF65-F5344CB8AC3E}">
        <p14:creationId xmlns:p14="http://schemas.microsoft.com/office/powerpoint/2010/main" val="783533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7901" y="75059"/>
            <a:ext cx="11525123" cy="364647"/>
          </a:xfrm>
        </p:spPr>
        <p:txBody>
          <a:bodyPr vert="horz" lIns="91440" tIns="45720" rIns="91440" bIns="45720" rtlCol="0" anchor="ctr">
            <a:noAutofit/>
          </a:bodyPr>
          <a:lstStyle/>
          <a:p>
            <a:r>
              <a:rPr lang="en-US" sz="2700" dirty="0">
                <a:latin typeface="Arial"/>
                <a:cs typeface="Arial"/>
              </a:rPr>
              <a:t>Annex B. Sectoral aggregation</a:t>
            </a:r>
            <a:endParaRPr lang="en-US" sz="2700" dirty="0">
              <a:cs typeface="Arial"/>
            </a:endParaRPr>
          </a:p>
        </p:txBody>
      </p:sp>
      <p:sp>
        <p:nvSpPr>
          <p:cNvPr id="4" name="Slide Number Placeholder 3"/>
          <p:cNvSpPr>
            <a:spLocks noGrp="1"/>
          </p:cNvSpPr>
          <p:nvPr>
            <p:ph type="sldNum" sz="quarter" idx="12"/>
          </p:nvPr>
        </p:nvSpPr>
        <p:spPr/>
        <p:txBody>
          <a:bodyPr/>
          <a:lstStyle/>
          <a:p>
            <a:fld id="{89D7931E-637B-46D8-A580-615CC76C5C63}" type="slidenum">
              <a:rPr lang="en-US" smtClean="0"/>
              <a:pPr/>
              <a:t>26</a:t>
            </a:fld>
            <a:endParaRPr lang="en-US"/>
          </a:p>
        </p:txBody>
      </p:sp>
      <p:graphicFrame>
        <p:nvGraphicFramePr>
          <p:cNvPr id="9" name="Table 8">
            <a:extLst>
              <a:ext uri="{FF2B5EF4-FFF2-40B4-BE49-F238E27FC236}">
                <a16:creationId xmlns:a16="http://schemas.microsoft.com/office/drawing/2014/main" id="{39CBCB59-03B4-6482-EAB9-6BE4BB5F82B8}"/>
              </a:ext>
            </a:extLst>
          </p:cNvPr>
          <p:cNvGraphicFramePr>
            <a:graphicFrameLocks noGrp="1"/>
          </p:cNvGraphicFramePr>
          <p:nvPr>
            <p:extLst>
              <p:ext uri="{D42A27DB-BD31-4B8C-83A1-F6EECF244321}">
                <p14:modId xmlns:p14="http://schemas.microsoft.com/office/powerpoint/2010/main" val="358197959"/>
              </p:ext>
            </p:extLst>
          </p:nvPr>
        </p:nvGraphicFramePr>
        <p:xfrm>
          <a:off x="941294" y="600635"/>
          <a:ext cx="9045401" cy="6047485"/>
        </p:xfrm>
        <a:graphic>
          <a:graphicData uri="http://schemas.openxmlformats.org/drawingml/2006/table">
            <a:tbl>
              <a:tblPr firstRow="1" firstCol="1" bandRow="1">
                <a:tableStyleId>{5C22544A-7EE6-4342-B048-85BDC9FD1C3A}</a:tableStyleId>
              </a:tblPr>
              <a:tblGrid>
                <a:gridCol w="608824">
                  <a:extLst>
                    <a:ext uri="{9D8B030D-6E8A-4147-A177-3AD203B41FA5}">
                      <a16:colId xmlns:a16="http://schemas.microsoft.com/office/drawing/2014/main" val="334127486"/>
                    </a:ext>
                  </a:extLst>
                </a:gridCol>
                <a:gridCol w="1217649">
                  <a:extLst>
                    <a:ext uri="{9D8B030D-6E8A-4147-A177-3AD203B41FA5}">
                      <a16:colId xmlns:a16="http://schemas.microsoft.com/office/drawing/2014/main" val="3240291676"/>
                    </a:ext>
                  </a:extLst>
                </a:gridCol>
                <a:gridCol w="3652952">
                  <a:extLst>
                    <a:ext uri="{9D8B030D-6E8A-4147-A177-3AD203B41FA5}">
                      <a16:colId xmlns:a16="http://schemas.microsoft.com/office/drawing/2014/main" val="501184891"/>
                    </a:ext>
                  </a:extLst>
                </a:gridCol>
                <a:gridCol w="3565976">
                  <a:extLst>
                    <a:ext uri="{9D8B030D-6E8A-4147-A177-3AD203B41FA5}">
                      <a16:colId xmlns:a16="http://schemas.microsoft.com/office/drawing/2014/main" val="1508958998"/>
                    </a:ext>
                  </a:extLst>
                </a:gridCol>
              </a:tblGrid>
              <a:tr h="296267">
                <a:tc>
                  <a:txBody>
                    <a:bodyPr/>
                    <a:lstStyle/>
                    <a:p>
                      <a:pPr algn="ctr">
                        <a:spcAft>
                          <a:spcPts val="0"/>
                        </a:spcAft>
                      </a:pPr>
                      <a:r>
                        <a:rPr lang="en-US" sz="1200">
                          <a:effectLst/>
                        </a:rPr>
                        <a:t>No.</a:t>
                      </a:r>
                      <a:endParaRPr lang="en-US">
                        <a:effectLst/>
                      </a:endParaRPr>
                    </a:p>
                  </a:txBody>
                  <a:tcPr marL="68580" marR="68580" marT="0" marB="0"/>
                </a:tc>
                <a:tc>
                  <a:txBody>
                    <a:bodyPr/>
                    <a:lstStyle/>
                    <a:p>
                      <a:pPr algn="ctr">
                        <a:spcAft>
                          <a:spcPts val="0"/>
                        </a:spcAft>
                      </a:pPr>
                      <a:r>
                        <a:rPr lang="en-US" sz="1200">
                          <a:effectLst/>
                        </a:rPr>
                        <a:t>Sector code</a:t>
                      </a:r>
                      <a:endParaRPr lang="en-US">
                        <a:effectLst/>
                      </a:endParaRPr>
                    </a:p>
                  </a:txBody>
                  <a:tcPr marL="68580" marR="68580" marT="0" marB="0"/>
                </a:tc>
                <a:tc>
                  <a:txBody>
                    <a:bodyPr/>
                    <a:lstStyle/>
                    <a:p>
                      <a:pPr algn="ctr">
                        <a:spcAft>
                          <a:spcPts val="0"/>
                        </a:spcAft>
                      </a:pPr>
                      <a:r>
                        <a:rPr lang="en-US" sz="1200">
                          <a:effectLst/>
                        </a:rPr>
                        <a:t>Sector description</a:t>
                      </a:r>
                      <a:endParaRPr lang="en-US">
                        <a:effectLst/>
                      </a:endParaRPr>
                    </a:p>
                  </a:txBody>
                  <a:tcPr marL="68580" marR="68580" marT="0" marB="0"/>
                </a:tc>
                <a:tc>
                  <a:txBody>
                    <a:bodyPr/>
                    <a:lstStyle/>
                    <a:p>
                      <a:pPr algn="ctr">
                        <a:spcAft>
                          <a:spcPts val="0"/>
                        </a:spcAft>
                      </a:pPr>
                      <a:r>
                        <a:rPr lang="en-US" sz="1200">
                          <a:effectLst/>
                        </a:rPr>
                        <a:t>GTAP-Power 10 sectors</a:t>
                      </a:r>
                      <a:endParaRPr lang="en-US">
                        <a:effectLst/>
                      </a:endParaRPr>
                    </a:p>
                  </a:txBody>
                  <a:tcPr marL="68580" marR="68580" marT="0" marB="0"/>
                </a:tc>
                <a:extLst>
                  <a:ext uri="{0D108BD9-81ED-4DB2-BD59-A6C34878D82A}">
                    <a16:rowId xmlns:a16="http://schemas.microsoft.com/office/drawing/2014/main" val="3062096269"/>
                  </a:ext>
                </a:extLst>
              </a:tr>
              <a:tr h="139904">
                <a:tc>
                  <a:txBody>
                    <a:bodyPr/>
                    <a:lstStyle/>
                    <a:p>
                      <a:pPr>
                        <a:spcAft>
                          <a:spcPts val="0"/>
                        </a:spcAft>
                      </a:pPr>
                      <a:r>
                        <a:rPr lang="uk-UA" sz="1000">
                          <a:effectLst/>
                        </a:rPr>
                        <a:t>1.</a:t>
                      </a:r>
                      <a:endParaRPr lang="uk-UA">
                        <a:effectLst/>
                      </a:endParaRPr>
                    </a:p>
                  </a:txBody>
                  <a:tcPr marL="68580" marR="68580" marT="0" marB="0"/>
                </a:tc>
                <a:tc>
                  <a:txBody>
                    <a:bodyPr/>
                    <a:lstStyle/>
                    <a:p>
                      <a:pPr algn="ctr">
                        <a:spcAft>
                          <a:spcPts val="0"/>
                        </a:spcAft>
                      </a:pPr>
                      <a:r>
                        <a:rPr lang="en-US" sz="1000">
                          <a:effectLst/>
                        </a:rPr>
                        <a:t>wht</a:t>
                      </a:r>
                      <a:endParaRPr lang="en-US">
                        <a:effectLst/>
                      </a:endParaRPr>
                    </a:p>
                  </a:txBody>
                  <a:tcPr marL="68580" marR="68580" marT="0" marB="0"/>
                </a:tc>
                <a:tc>
                  <a:txBody>
                    <a:bodyPr/>
                    <a:lstStyle/>
                    <a:p>
                      <a:pPr>
                        <a:spcAft>
                          <a:spcPts val="0"/>
                        </a:spcAft>
                      </a:pPr>
                      <a:r>
                        <a:rPr lang="en-US" sz="1000">
                          <a:effectLst/>
                        </a:rPr>
                        <a:t>Wheat                           </a:t>
                      </a:r>
                      <a:endParaRPr lang="en-US">
                        <a:effectLst/>
                      </a:endParaRPr>
                    </a:p>
                  </a:txBody>
                  <a:tcPr marL="68580" marR="68580" marT="0" marB="0"/>
                </a:tc>
                <a:tc>
                  <a:txBody>
                    <a:bodyPr/>
                    <a:lstStyle/>
                    <a:p>
                      <a:pPr>
                        <a:spcAft>
                          <a:spcPts val="0"/>
                        </a:spcAft>
                      </a:pPr>
                      <a:r>
                        <a:rPr lang="en-US" sz="1000">
                          <a:effectLst/>
                        </a:rPr>
                        <a:t>wht </a:t>
                      </a:r>
                      <a:endParaRPr lang="en-US">
                        <a:effectLst/>
                      </a:endParaRPr>
                    </a:p>
                  </a:txBody>
                  <a:tcPr marL="68580" marR="68580" marT="0" marB="0"/>
                </a:tc>
                <a:extLst>
                  <a:ext uri="{0D108BD9-81ED-4DB2-BD59-A6C34878D82A}">
                    <a16:rowId xmlns:a16="http://schemas.microsoft.com/office/drawing/2014/main" val="2607524598"/>
                  </a:ext>
                </a:extLst>
              </a:tr>
              <a:tr h="139904">
                <a:tc>
                  <a:txBody>
                    <a:bodyPr/>
                    <a:lstStyle/>
                    <a:p>
                      <a:pPr>
                        <a:spcAft>
                          <a:spcPts val="0"/>
                        </a:spcAft>
                      </a:pPr>
                      <a:r>
                        <a:rPr lang="uk-UA" sz="1000">
                          <a:effectLst/>
                        </a:rPr>
                        <a:t>2.</a:t>
                      </a:r>
                      <a:endParaRPr lang="uk-UA">
                        <a:effectLst/>
                      </a:endParaRPr>
                    </a:p>
                  </a:txBody>
                  <a:tcPr marL="68580" marR="68580" marT="0" marB="0"/>
                </a:tc>
                <a:tc>
                  <a:txBody>
                    <a:bodyPr/>
                    <a:lstStyle/>
                    <a:p>
                      <a:pPr algn="ctr">
                        <a:spcAft>
                          <a:spcPts val="0"/>
                        </a:spcAft>
                      </a:pPr>
                      <a:r>
                        <a:rPr lang="en-US" sz="1000">
                          <a:effectLst/>
                        </a:rPr>
                        <a:t>xgr</a:t>
                      </a:r>
                      <a:endParaRPr lang="en-US">
                        <a:effectLst/>
                      </a:endParaRPr>
                    </a:p>
                  </a:txBody>
                  <a:tcPr marL="68580" marR="68580" marT="0" marB="0"/>
                </a:tc>
                <a:tc>
                  <a:txBody>
                    <a:bodyPr/>
                    <a:lstStyle/>
                    <a:p>
                      <a:pPr>
                        <a:spcAft>
                          <a:spcPts val="0"/>
                        </a:spcAft>
                      </a:pPr>
                      <a:r>
                        <a:rPr lang="en-US" sz="1000">
                          <a:effectLst/>
                        </a:rPr>
                        <a:t>Other grains and oil seeds</a:t>
                      </a:r>
                      <a:endParaRPr lang="en-US">
                        <a:effectLst/>
                      </a:endParaRPr>
                    </a:p>
                  </a:txBody>
                  <a:tcPr marL="68580" marR="68580" marT="0" marB="0"/>
                </a:tc>
                <a:tc>
                  <a:txBody>
                    <a:bodyPr/>
                    <a:lstStyle/>
                    <a:p>
                      <a:pPr>
                        <a:spcAft>
                          <a:spcPts val="0"/>
                        </a:spcAft>
                      </a:pPr>
                      <a:r>
                        <a:rPr lang="en-US" sz="1000">
                          <a:effectLst/>
                        </a:rPr>
                        <a:t>pdr, pcr, gro, osd</a:t>
                      </a:r>
                      <a:endParaRPr lang="en-US">
                        <a:effectLst/>
                      </a:endParaRPr>
                    </a:p>
                  </a:txBody>
                  <a:tcPr marL="68580" marR="68580" marT="0" marB="0"/>
                </a:tc>
                <a:extLst>
                  <a:ext uri="{0D108BD9-81ED-4DB2-BD59-A6C34878D82A}">
                    <a16:rowId xmlns:a16="http://schemas.microsoft.com/office/drawing/2014/main" val="2027201978"/>
                  </a:ext>
                </a:extLst>
              </a:tr>
              <a:tr h="139904">
                <a:tc>
                  <a:txBody>
                    <a:bodyPr/>
                    <a:lstStyle/>
                    <a:p>
                      <a:pPr>
                        <a:spcAft>
                          <a:spcPts val="0"/>
                        </a:spcAft>
                      </a:pPr>
                      <a:r>
                        <a:rPr lang="uk-UA" sz="1000">
                          <a:effectLst/>
                        </a:rPr>
                        <a:t>3.</a:t>
                      </a:r>
                      <a:endParaRPr lang="uk-UA">
                        <a:effectLst/>
                      </a:endParaRPr>
                    </a:p>
                  </a:txBody>
                  <a:tcPr marL="68580" marR="68580" marT="0" marB="0"/>
                </a:tc>
                <a:tc>
                  <a:txBody>
                    <a:bodyPr/>
                    <a:lstStyle/>
                    <a:p>
                      <a:pPr algn="ctr">
                        <a:spcAft>
                          <a:spcPts val="0"/>
                        </a:spcAft>
                      </a:pPr>
                      <a:r>
                        <a:rPr lang="en-US" sz="1000">
                          <a:effectLst/>
                        </a:rPr>
                        <a:t>v_f</a:t>
                      </a:r>
                      <a:endParaRPr lang="en-US">
                        <a:effectLst/>
                      </a:endParaRPr>
                    </a:p>
                  </a:txBody>
                  <a:tcPr marL="68580" marR="68580" marT="0" marB="0"/>
                </a:tc>
                <a:tc>
                  <a:txBody>
                    <a:bodyPr/>
                    <a:lstStyle/>
                    <a:p>
                      <a:pPr>
                        <a:spcAft>
                          <a:spcPts val="0"/>
                        </a:spcAft>
                      </a:pPr>
                      <a:r>
                        <a:rPr lang="en-US" sz="1000">
                          <a:effectLst/>
                        </a:rPr>
                        <a:t>Vegetables, fruits and nuts</a:t>
                      </a:r>
                      <a:endParaRPr lang="en-US">
                        <a:effectLst/>
                      </a:endParaRPr>
                    </a:p>
                  </a:txBody>
                  <a:tcPr marL="68580" marR="68580" marT="0" marB="0"/>
                </a:tc>
                <a:tc>
                  <a:txBody>
                    <a:bodyPr/>
                    <a:lstStyle/>
                    <a:p>
                      <a:pPr>
                        <a:spcAft>
                          <a:spcPts val="0"/>
                        </a:spcAft>
                      </a:pPr>
                      <a:r>
                        <a:rPr lang="en-US" sz="1000">
                          <a:effectLst/>
                        </a:rPr>
                        <a:t>v_f</a:t>
                      </a:r>
                      <a:endParaRPr lang="en-US">
                        <a:effectLst/>
                      </a:endParaRPr>
                    </a:p>
                  </a:txBody>
                  <a:tcPr marL="68580" marR="68580" marT="0" marB="0"/>
                </a:tc>
                <a:extLst>
                  <a:ext uri="{0D108BD9-81ED-4DB2-BD59-A6C34878D82A}">
                    <a16:rowId xmlns:a16="http://schemas.microsoft.com/office/drawing/2014/main" val="846132936"/>
                  </a:ext>
                </a:extLst>
              </a:tr>
              <a:tr h="139904">
                <a:tc>
                  <a:txBody>
                    <a:bodyPr/>
                    <a:lstStyle/>
                    <a:p>
                      <a:pPr>
                        <a:spcAft>
                          <a:spcPts val="0"/>
                        </a:spcAft>
                      </a:pPr>
                      <a:r>
                        <a:rPr lang="uk-UA" sz="1000">
                          <a:effectLst/>
                        </a:rPr>
                        <a:t>4.</a:t>
                      </a:r>
                      <a:endParaRPr lang="uk-UA">
                        <a:effectLst/>
                      </a:endParaRPr>
                    </a:p>
                  </a:txBody>
                  <a:tcPr marL="68580" marR="68580" marT="0" marB="0"/>
                </a:tc>
                <a:tc>
                  <a:txBody>
                    <a:bodyPr/>
                    <a:lstStyle/>
                    <a:p>
                      <a:pPr algn="ctr">
                        <a:spcAft>
                          <a:spcPts val="0"/>
                        </a:spcAft>
                      </a:pPr>
                      <a:r>
                        <a:rPr lang="en-US" sz="1000">
                          <a:effectLst/>
                        </a:rPr>
                        <a:t>xcr</a:t>
                      </a:r>
                      <a:endParaRPr lang="en-US">
                        <a:effectLst/>
                      </a:endParaRPr>
                    </a:p>
                  </a:txBody>
                  <a:tcPr marL="68580" marR="68580" marT="0" marB="0"/>
                </a:tc>
                <a:tc>
                  <a:txBody>
                    <a:bodyPr/>
                    <a:lstStyle/>
                    <a:p>
                      <a:pPr>
                        <a:spcAft>
                          <a:spcPts val="0"/>
                        </a:spcAft>
                      </a:pPr>
                      <a:r>
                        <a:rPr lang="en-US" sz="1000">
                          <a:effectLst/>
                        </a:rPr>
                        <a:t>Other crops</a:t>
                      </a:r>
                      <a:endParaRPr lang="en-US">
                        <a:effectLst/>
                      </a:endParaRPr>
                    </a:p>
                  </a:txBody>
                  <a:tcPr marL="68580" marR="68580" marT="0" marB="0"/>
                </a:tc>
                <a:tc>
                  <a:txBody>
                    <a:bodyPr/>
                    <a:lstStyle/>
                    <a:p>
                      <a:pPr>
                        <a:spcAft>
                          <a:spcPts val="0"/>
                        </a:spcAft>
                      </a:pPr>
                      <a:r>
                        <a:rPr lang="en-US" sz="1000" dirty="0" err="1">
                          <a:effectLst/>
                        </a:rPr>
                        <a:t>c_b</a:t>
                      </a:r>
                      <a:r>
                        <a:rPr lang="en-US" sz="1000" dirty="0">
                          <a:effectLst/>
                        </a:rPr>
                        <a:t>, </a:t>
                      </a:r>
                      <a:r>
                        <a:rPr lang="en-US" sz="1000" dirty="0" err="1">
                          <a:effectLst/>
                        </a:rPr>
                        <a:t>pfb</a:t>
                      </a:r>
                      <a:r>
                        <a:rPr lang="en-US" sz="1000" dirty="0">
                          <a:effectLst/>
                        </a:rPr>
                        <a:t>, </a:t>
                      </a:r>
                      <a:r>
                        <a:rPr lang="en-US" sz="1000" dirty="0" err="1">
                          <a:effectLst/>
                        </a:rPr>
                        <a:t>ocr</a:t>
                      </a:r>
                      <a:r>
                        <a:rPr lang="en-US" sz="1000" dirty="0">
                          <a:effectLst/>
                        </a:rPr>
                        <a:t>, </a:t>
                      </a:r>
                      <a:r>
                        <a:rPr lang="en-US" sz="1000" dirty="0" err="1">
                          <a:effectLst/>
                        </a:rPr>
                        <a:t>sgr</a:t>
                      </a:r>
                      <a:endParaRPr lang="en-US" dirty="0">
                        <a:effectLst/>
                      </a:endParaRPr>
                    </a:p>
                  </a:txBody>
                  <a:tcPr marL="68580" marR="68580" marT="0" marB="0"/>
                </a:tc>
                <a:extLst>
                  <a:ext uri="{0D108BD9-81ED-4DB2-BD59-A6C34878D82A}">
                    <a16:rowId xmlns:a16="http://schemas.microsoft.com/office/drawing/2014/main" val="3000503289"/>
                  </a:ext>
                </a:extLst>
              </a:tr>
              <a:tr h="139904">
                <a:tc>
                  <a:txBody>
                    <a:bodyPr/>
                    <a:lstStyle/>
                    <a:p>
                      <a:pPr>
                        <a:spcAft>
                          <a:spcPts val="0"/>
                        </a:spcAft>
                      </a:pPr>
                      <a:r>
                        <a:rPr lang="uk-UA" sz="1000">
                          <a:effectLst/>
                        </a:rPr>
                        <a:t>5.</a:t>
                      </a:r>
                      <a:endParaRPr lang="uk-UA">
                        <a:effectLst/>
                      </a:endParaRPr>
                    </a:p>
                  </a:txBody>
                  <a:tcPr marL="68580" marR="68580" marT="0" marB="0"/>
                </a:tc>
                <a:tc>
                  <a:txBody>
                    <a:bodyPr/>
                    <a:lstStyle/>
                    <a:p>
                      <a:pPr algn="ctr">
                        <a:spcAft>
                          <a:spcPts val="0"/>
                        </a:spcAft>
                      </a:pPr>
                      <a:r>
                        <a:rPr lang="en-US" sz="1000">
                          <a:effectLst/>
                        </a:rPr>
                        <a:t>ctl</a:t>
                      </a:r>
                      <a:endParaRPr lang="en-US">
                        <a:effectLst/>
                      </a:endParaRPr>
                    </a:p>
                  </a:txBody>
                  <a:tcPr marL="68580" marR="68580" marT="0" marB="0"/>
                </a:tc>
                <a:tc>
                  <a:txBody>
                    <a:bodyPr/>
                    <a:lstStyle/>
                    <a:p>
                      <a:pPr>
                        <a:spcAft>
                          <a:spcPts val="0"/>
                        </a:spcAft>
                      </a:pPr>
                      <a:r>
                        <a:rPr lang="en-US" sz="1000">
                          <a:effectLst/>
                        </a:rPr>
                        <a:t>Cattle and dairy                </a:t>
                      </a:r>
                      <a:endParaRPr lang="en-US">
                        <a:effectLst/>
                      </a:endParaRPr>
                    </a:p>
                  </a:txBody>
                  <a:tcPr marL="68580" marR="68580" marT="0" marB="0"/>
                </a:tc>
                <a:tc>
                  <a:txBody>
                    <a:bodyPr/>
                    <a:lstStyle/>
                    <a:p>
                      <a:pPr>
                        <a:spcAft>
                          <a:spcPts val="0"/>
                        </a:spcAft>
                      </a:pPr>
                      <a:r>
                        <a:rPr lang="en-US" sz="1000">
                          <a:effectLst/>
                        </a:rPr>
                        <a:t>ctl, rmk, wol</a:t>
                      </a:r>
                      <a:endParaRPr lang="en-US">
                        <a:effectLst/>
                      </a:endParaRPr>
                    </a:p>
                  </a:txBody>
                  <a:tcPr marL="68580" marR="68580" marT="0" marB="0"/>
                </a:tc>
                <a:extLst>
                  <a:ext uri="{0D108BD9-81ED-4DB2-BD59-A6C34878D82A}">
                    <a16:rowId xmlns:a16="http://schemas.microsoft.com/office/drawing/2014/main" val="250773556"/>
                  </a:ext>
                </a:extLst>
              </a:tr>
              <a:tr h="139904">
                <a:tc>
                  <a:txBody>
                    <a:bodyPr/>
                    <a:lstStyle/>
                    <a:p>
                      <a:pPr>
                        <a:spcAft>
                          <a:spcPts val="0"/>
                        </a:spcAft>
                      </a:pPr>
                      <a:r>
                        <a:rPr lang="uk-UA" sz="1000">
                          <a:effectLst/>
                        </a:rPr>
                        <a:t>6.</a:t>
                      </a:r>
                      <a:endParaRPr lang="uk-UA">
                        <a:effectLst/>
                      </a:endParaRPr>
                    </a:p>
                  </a:txBody>
                  <a:tcPr marL="68580" marR="68580" marT="0" marB="0"/>
                </a:tc>
                <a:tc>
                  <a:txBody>
                    <a:bodyPr/>
                    <a:lstStyle/>
                    <a:p>
                      <a:pPr algn="ctr">
                        <a:spcAft>
                          <a:spcPts val="0"/>
                        </a:spcAft>
                      </a:pPr>
                      <a:r>
                        <a:rPr lang="en-US" sz="1000">
                          <a:effectLst/>
                        </a:rPr>
                        <a:t>xlv</a:t>
                      </a:r>
                      <a:endParaRPr lang="en-US">
                        <a:effectLst/>
                      </a:endParaRPr>
                    </a:p>
                  </a:txBody>
                  <a:tcPr marL="68580" marR="68580" marT="0" marB="0"/>
                </a:tc>
                <a:tc>
                  <a:txBody>
                    <a:bodyPr/>
                    <a:lstStyle/>
                    <a:p>
                      <a:pPr>
                        <a:spcAft>
                          <a:spcPts val="0"/>
                        </a:spcAft>
                      </a:pPr>
                      <a:r>
                        <a:rPr lang="en-US" sz="1000">
                          <a:effectLst/>
                        </a:rPr>
                        <a:t>Other livestock</a:t>
                      </a:r>
                      <a:endParaRPr lang="en-US">
                        <a:effectLst/>
                      </a:endParaRPr>
                    </a:p>
                  </a:txBody>
                  <a:tcPr marL="68580" marR="68580" marT="0" marB="0"/>
                </a:tc>
                <a:tc>
                  <a:txBody>
                    <a:bodyPr/>
                    <a:lstStyle/>
                    <a:p>
                      <a:pPr>
                        <a:spcAft>
                          <a:spcPts val="0"/>
                        </a:spcAft>
                      </a:pPr>
                      <a:r>
                        <a:rPr lang="en-US" sz="1000">
                          <a:effectLst/>
                        </a:rPr>
                        <a:t>oap</a:t>
                      </a:r>
                      <a:endParaRPr lang="en-US">
                        <a:effectLst/>
                      </a:endParaRPr>
                    </a:p>
                  </a:txBody>
                  <a:tcPr marL="68580" marR="68580" marT="0" marB="0"/>
                </a:tc>
                <a:extLst>
                  <a:ext uri="{0D108BD9-81ED-4DB2-BD59-A6C34878D82A}">
                    <a16:rowId xmlns:a16="http://schemas.microsoft.com/office/drawing/2014/main" val="2153023699"/>
                  </a:ext>
                </a:extLst>
              </a:tr>
              <a:tr h="139904">
                <a:tc>
                  <a:txBody>
                    <a:bodyPr/>
                    <a:lstStyle/>
                    <a:p>
                      <a:pPr>
                        <a:spcAft>
                          <a:spcPts val="0"/>
                        </a:spcAft>
                      </a:pPr>
                      <a:r>
                        <a:rPr lang="uk-UA" sz="1000">
                          <a:effectLst/>
                        </a:rPr>
                        <a:t>7.</a:t>
                      </a:r>
                      <a:endParaRPr lang="uk-UA">
                        <a:effectLst/>
                      </a:endParaRPr>
                    </a:p>
                  </a:txBody>
                  <a:tcPr marL="68580" marR="68580" marT="0" marB="0"/>
                </a:tc>
                <a:tc>
                  <a:txBody>
                    <a:bodyPr/>
                    <a:lstStyle/>
                    <a:p>
                      <a:pPr algn="ctr">
                        <a:spcAft>
                          <a:spcPts val="0"/>
                        </a:spcAft>
                      </a:pPr>
                      <a:r>
                        <a:rPr lang="en-US" sz="1000">
                          <a:effectLst/>
                        </a:rPr>
                        <a:t>coa</a:t>
                      </a:r>
                      <a:endParaRPr lang="en-US">
                        <a:effectLst/>
                      </a:endParaRPr>
                    </a:p>
                  </a:txBody>
                  <a:tcPr marL="68580" marR="68580" marT="0" marB="0"/>
                </a:tc>
                <a:tc>
                  <a:txBody>
                    <a:bodyPr/>
                    <a:lstStyle/>
                    <a:p>
                      <a:pPr>
                        <a:spcAft>
                          <a:spcPts val="0"/>
                        </a:spcAft>
                      </a:pPr>
                      <a:r>
                        <a:rPr lang="en-US" sz="1000">
                          <a:effectLst/>
                        </a:rPr>
                        <a:t>Coal                                       </a:t>
                      </a:r>
                      <a:endParaRPr lang="en-US">
                        <a:effectLst/>
                      </a:endParaRPr>
                    </a:p>
                  </a:txBody>
                  <a:tcPr marL="68580" marR="68580" marT="0" marB="0"/>
                </a:tc>
                <a:tc>
                  <a:txBody>
                    <a:bodyPr/>
                    <a:lstStyle/>
                    <a:p>
                      <a:pPr>
                        <a:spcAft>
                          <a:spcPts val="0"/>
                        </a:spcAft>
                      </a:pPr>
                      <a:r>
                        <a:rPr lang="en-US" sz="1000">
                          <a:effectLst/>
                        </a:rPr>
                        <a:t>coa</a:t>
                      </a:r>
                      <a:endParaRPr lang="en-US">
                        <a:effectLst/>
                      </a:endParaRPr>
                    </a:p>
                  </a:txBody>
                  <a:tcPr marL="68580" marR="68580" marT="0" marB="0"/>
                </a:tc>
                <a:extLst>
                  <a:ext uri="{0D108BD9-81ED-4DB2-BD59-A6C34878D82A}">
                    <a16:rowId xmlns:a16="http://schemas.microsoft.com/office/drawing/2014/main" val="3059227925"/>
                  </a:ext>
                </a:extLst>
              </a:tr>
              <a:tr h="139904">
                <a:tc>
                  <a:txBody>
                    <a:bodyPr/>
                    <a:lstStyle/>
                    <a:p>
                      <a:pPr>
                        <a:spcAft>
                          <a:spcPts val="0"/>
                        </a:spcAft>
                      </a:pPr>
                      <a:r>
                        <a:rPr lang="uk-UA" sz="1000">
                          <a:effectLst/>
                        </a:rPr>
                        <a:t>8.</a:t>
                      </a:r>
                      <a:endParaRPr lang="uk-UA">
                        <a:effectLst/>
                      </a:endParaRPr>
                    </a:p>
                  </a:txBody>
                  <a:tcPr marL="68580" marR="68580" marT="0" marB="0"/>
                </a:tc>
                <a:tc>
                  <a:txBody>
                    <a:bodyPr/>
                    <a:lstStyle/>
                    <a:p>
                      <a:pPr algn="ctr">
                        <a:spcAft>
                          <a:spcPts val="0"/>
                        </a:spcAft>
                      </a:pPr>
                      <a:r>
                        <a:rPr lang="en-US" sz="1000">
                          <a:effectLst/>
                        </a:rPr>
                        <a:t>oil</a:t>
                      </a:r>
                      <a:endParaRPr lang="en-US">
                        <a:effectLst/>
                      </a:endParaRPr>
                    </a:p>
                  </a:txBody>
                  <a:tcPr marL="68580" marR="68580" marT="0" marB="0"/>
                </a:tc>
                <a:tc>
                  <a:txBody>
                    <a:bodyPr/>
                    <a:lstStyle/>
                    <a:p>
                      <a:pPr>
                        <a:spcAft>
                          <a:spcPts val="0"/>
                        </a:spcAft>
                      </a:pPr>
                      <a:r>
                        <a:rPr lang="en-US" sz="1000">
                          <a:effectLst/>
                        </a:rPr>
                        <a:t>Oil                                        </a:t>
                      </a:r>
                      <a:endParaRPr lang="en-US">
                        <a:effectLst/>
                      </a:endParaRPr>
                    </a:p>
                  </a:txBody>
                  <a:tcPr marL="68580" marR="68580" marT="0" marB="0"/>
                </a:tc>
                <a:tc>
                  <a:txBody>
                    <a:bodyPr/>
                    <a:lstStyle/>
                    <a:p>
                      <a:pPr>
                        <a:spcAft>
                          <a:spcPts val="0"/>
                        </a:spcAft>
                      </a:pPr>
                      <a:r>
                        <a:rPr lang="en-US" sz="1000">
                          <a:effectLst/>
                        </a:rPr>
                        <a:t>oil</a:t>
                      </a:r>
                      <a:endParaRPr lang="en-US">
                        <a:effectLst/>
                      </a:endParaRPr>
                    </a:p>
                  </a:txBody>
                  <a:tcPr marL="68580" marR="68580" marT="0" marB="0"/>
                </a:tc>
                <a:extLst>
                  <a:ext uri="{0D108BD9-81ED-4DB2-BD59-A6C34878D82A}">
                    <a16:rowId xmlns:a16="http://schemas.microsoft.com/office/drawing/2014/main" val="988361309"/>
                  </a:ext>
                </a:extLst>
              </a:tr>
              <a:tr h="139904">
                <a:tc>
                  <a:txBody>
                    <a:bodyPr/>
                    <a:lstStyle/>
                    <a:p>
                      <a:pPr>
                        <a:spcAft>
                          <a:spcPts val="0"/>
                        </a:spcAft>
                      </a:pPr>
                      <a:r>
                        <a:rPr lang="uk-UA" sz="1000">
                          <a:effectLst/>
                        </a:rPr>
                        <a:t>9.</a:t>
                      </a:r>
                      <a:endParaRPr lang="uk-UA">
                        <a:effectLst/>
                      </a:endParaRPr>
                    </a:p>
                  </a:txBody>
                  <a:tcPr marL="68580" marR="68580" marT="0" marB="0"/>
                </a:tc>
                <a:tc>
                  <a:txBody>
                    <a:bodyPr/>
                    <a:lstStyle/>
                    <a:p>
                      <a:pPr algn="ctr">
                        <a:spcAft>
                          <a:spcPts val="0"/>
                        </a:spcAft>
                      </a:pPr>
                      <a:r>
                        <a:rPr lang="en-US" sz="1000">
                          <a:effectLst/>
                        </a:rPr>
                        <a:t>gas</a:t>
                      </a:r>
                      <a:endParaRPr lang="en-US">
                        <a:effectLst/>
                      </a:endParaRPr>
                    </a:p>
                  </a:txBody>
                  <a:tcPr marL="68580" marR="68580" marT="0" marB="0"/>
                </a:tc>
                <a:tc>
                  <a:txBody>
                    <a:bodyPr/>
                    <a:lstStyle/>
                    <a:p>
                      <a:pPr>
                        <a:spcAft>
                          <a:spcPts val="0"/>
                        </a:spcAft>
                      </a:pPr>
                      <a:r>
                        <a:rPr lang="en-US" sz="1000">
                          <a:effectLst/>
                        </a:rPr>
                        <a:t>Gas                                        </a:t>
                      </a:r>
                      <a:endParaRPr lang="en-US">
                        <a:effectLst/>
                      </a:endParaRPr>
                    </a:p>
                  </a:txBody>
                  <a:tcPr marL="68580" marR="68580" marT="0" marB="0"/>
                </a:tc>
                <a:tc>
                  <a:txBody>
                    <a:bodyPr/>
                    <a:lstStyle/>
                    <a:p>
                      <a:pPr>
                        <a:spcAft>
                          <a:spcPts val="0"/>
                        </a:spcAft>
                      </a:pPr>
                      <a:r>
                        <a:rPr lang="en-US" sz="1000">
                          <a:effectLst/>
                        </a:rPr>
                        <a:t>gas, gdt</a:t>
                      </a:r>
                      <a:endParaRPr lang="en-US">
                        <a:effectLst/>
                      </a:endParaRPr>
                    </a:p>
                  </a:txBody>
                  <a:tcPr marL="68580" marR="68580" marT="0" marB="0"/>
                </a:tc>
                <a:extLst>
                  <a:ext uri="{0D108BD9-81ED-4DB2-BD59-A6C34878D82A}">
                    <a16:rowId xmlns:a16="http://schemas.microsoft.com/office/drawing/2014/main" val="2695776418"/>
                  </a:ext>
                </a:extLst>
              </a:tr>
              <a:tr h="139904">
                <a:tc>
                  <a:txBody>
                    <a:bodyPr/>
                    <a:lstStyle/>
                    <a:p>
                      <a:pPr>
                        <a:spcAft>
                          <a:spcPts val="0"/>
                        </a:spcAft>
                      </a:pPr>
                      <a:r>
                        <a:rPr lang="uk-UA" sz="1000">
                          <a:effectLst/>
                        </a:rPr>
                        <a:t>10.</a:t>
                      </a:r>
                      <a:endParaRPr lang="uk-UA">
                        <a:effectLst/>
                      </a:endParaRPr>
                    </a:p>
                  </a:txBody>
                  <a:tcPr marL="68580" marR="68580" marT="0" marB="0"/>
                </a:tc>
                <a:tc>
                  <a:txBody>
                    <a:bodyPr/>
                    <a:lstStyle/>
                    <a:p>
                      <a:pPr algn="ctr">
                        <a:spcAft>
                          <a:spcPts val="0"/>
                        </a:spcAft>
                      </a:pPr>
                      <a:r>
                        <a:rPr lang="en-US" sz="1000">
                          <a:effectLst/>
                        </a:rPr>
                        <a:t>frs</a:t>
                      </a:r>
                      <a:endParaRPr lang="en-US">
                        <a:effectLst/>
                      </a:endParaRPr>
                    </a:p>
                  </a:txBody>
                  <a:tcPr marL="68580" marR="68580" marT="0" marB="0"/>
                </a:tc>
                <a:tc>
                  <a:txBody>
                    <a:bodyPr/>
                    <a:lstStyle/>
                    <a:p>
                      <a:pPr>
                        <a:spcAft>
                          <a:spcPts val="0"/>
                        </a:spcAft>
                      </a:pPr>
                      <a:r>
                        <a:rPr lang="en-US" sz="1000">
                          <a:effectLst/>
                        </a:rPr>
                        <a:t>Forestry</a:t>
                      </a:r>
                      <a:endParaRPr lang="en-US">
                        <a:effectLst/>
                      </a:endParaRPr>
                    </a:p>
                  </a:txBody>
                  <a:tcPr marL="68580" marR="68580" marT="0" marB="0"/>
                </a:tc>
                <a:tc>
                  <a:txBody>
                    <a:bodyPr/>
                    <a:lstStyle/>
                    <a:p>
                      <a:pPr>
                        <a:spcAft>
                          <a:spcPts val="0"/>
                        </a:spcAft>
                      </a:pPr>
                      <a:r>
                        <a:rPr lang="en-US" sz="1000">
                          <a:effectLst/>
                        </a:rPr>
                        <a:t>frs</a:t>
                      </a:r>
                      <a:endParaRPr lang="en-US">
                        <a:effectLst/>
                      </a:endParaRPr>
                    </a:p>
                  </a:txBody>
                  <a:tcPr marL="68580" marR="68580" marT="0" marB="0"/>
                </a:tc>
                <a:extLst>
                  <a:ext uri="{0D108BD9-81ED-4DB2-BD59-A6C34878D82A}">
                    <a16:rowId xmlns:a16="http://schemas.microsoft.com/office/drawing/2014/main" val="2000231465"/>
                  </a:ext>
                </a:extLst>
              </a:tr>
              <a:tr h="139904">
                <a:tc>
                  <a:txBody>
                    <a:bodyPr/>
                    <a:lstStyle/>
                    <a:p>
                      <a:pPr>
                        <a:spcAft>
                          <a:spcPts val="0"/>
                        </a:spcAft>
                      </a:pPr>
                      <a:r>
                        <a:rPr lang="uk-UA" sz="1000">
                          <a:effectLst/>
                        </a:rPr>
                        <a:t>11.</a:t>
                      </a:r>
                      <a:endParaRPr lang="uk-UA">
                        <a:effectLst/>
                      </a:endParaRPr>
                    </a:p>
                  </a:txBody>
                  <a:tcPr marL="68580" marR="68580" marT="0" marB="0"/>
                </a:tc>
                <a:tc>
                  <a:txBody>
                    <a:bodyPr/>
                    <a:lstStyle/>
                    <a:p>
                      <a:pPr algn="ctr">
                        <a:spcAft>
                          <a:spcPts val="0"/>
                        </a:spcAft>
                      </a:pPr>
                      <a:r>
                        <a:rPr lang="en-US" sz="1000">
                          <a:effectLst/>
                        </a:rPr>
                        <a:t>nrs</a:t>
                      </a:r>
                      <a:endParaRPr lang="en-US">
                        <a:effectLst/>
                      </a:endParaRPr>
                    </a:p>
                  </a:txBody>
                  <a:tcPr marL="68580" marR="68580" marT="0" marB="0"/>
                </a:tc>
                <a:tc>
                  <a:txBody>
                    <a:bodyPr/>
                    <a:lstStyle/>
                    <a:p>
                      <a:pPr>
                        <a:spcAft>
                          <a:spcPts val="0"/>
                        </a:spcAft>
                      </a:pPr>
                      <a:r>
                        <a:rPr lang="en-US" sz="1000">
                          <a:effectLst/>
                        </a:rPr>
                        <a:t>Natural resource products</a:t>
                      </a:r>
                      <a:endParaRPr lang="en-US">
                        <a:effectLst/>
                      </a:endParaRPr>
                    </a:p>
                  </a:txBody>
                  <a:tcPr marL="68580" marR="68580" marT="0" marB="0"/>
                </a:tc>
                <a:tc>
                  <a:txBody>
                    <a:bodyPr/>
                    <a:lstStyle/>
                    <a:p>
                      <a:pPr>
                        <a:spcAft>
                          <a:spcPts val="0"/>
                        </a:spcAft>
                      </a:pPr>
                      <a:r>
                        <a:rPr lang="en-US" sz="1000">
                          <a:effectLst/>
                        </a:rPr>
                        <a:t>oxt</a:t>
                      </a:r>
                      <a:endParaRPr lang="en-US">
                        <a:effectLst/>
                      </a:endParaRPr>
                    </a:p>
                  </a:txBody>
                  <a:tcPr marL="68580" marR="68580" marT="0" marB="0"/>
                </a:tc>
                <a:extLst>
                  <a:ext uri="{0D108BD9-81ED-4DB2-BD59-A6C34878D82A}">
                    <a16:rowId xmlns:a16="http://schemas.microsoft.com/office/drawing/2014/main" val="4076230223"/>
                  </a:ext>
                </a:extLst>
              </a:tr>
              <a:tr h="139904">
                <a:tc>
                  <a:txBody>
                    <a:bodyPr/>
                    <a:lstStyle/>
                    <a:p>
                      <a:pPr>
                        <a:spcAft>
                          <a:spcPts val="0"/>
                        </a:spcAft>
                      </a:pPr>
                      <a:r>
                        <a:rPr lang="uk-UA" sz="1000">
                          <a:effectLst/>
                        </a:rPr>
                        <a:t>12.</a:t>
                      </a:r>
                      <a:endParaRPr lang="uk-UA">
                        <a:effectLst/>
                      </a:endParaRPr>
                    </a:p>
                  </a:txBody>
                  <a:tcPr marL="68580" marR="68580" marT="0" marB="0"/>
                </a:tc>
                <a:tc>
                  <a:txBody>
                    <a:bodyPr/>
                    <a:lstStyle/>
                    <a:p>
                      <a:pPr algn="ctr">
                        <a:spcAft>
                          <a:spcPts val="0"/>
                        </a:spcAft>
                      </a:pPr>
                      <a:r>
                        <a:rPr lang="en-US" sz="1000">
                          <a:effectLst/>
                        </a:rPr>
                        <a:t>pmt</a:t>
                      </a:r>
                      <a:endParaRPr lang="en-US">
                        <a:effectLst/>
                      </a:endParaRPr>
                    </a:p>
                  </a:txBody>
                  <a:tcPr marL="68580" marR="68580" marT="0" marB="0"/>
                </a:tc>
                <a:tc>
                  <a:txBody>
                    <a:bodyPr/>
                    <a:lstStyle/>
                    <a:p>
                      <a:pPr>
                        <a:spcAft>
                          <a:spcPts val="0"/>
                        </a:spcAft>
                      </a:pPr>
                      <a:r>
                        <a:rPr lang="en-US" sz="1000">
                          <a:effectLst/>
                        </a:rPr>
                        <a:t>Processed meat</a:t>
                      </a:r>
                      <a:endParaRPr lang="en-US">
                        <a:effectLst/>
                      </a:endParaRPr>
                    </a:p>
                  </a:txBody>
                  <a:tcPr marL="68580" marR="68580" marT="0" marB="0"/>
                </a:tc>
                <a:tc>
                  <a:txBody>
                    <a:bodyPr/>
                    <a:lstStyle/>
                    <a:p>
                      <a:pPr>
                        <a:spcAft>
                          <a:spcPts val="0"/>
                        </a:spcAft>
                      </a:pPr>
                      <a:r>
                        <a:rPr lang="en-US" sz="1000">
                          <a:effectLst/>
                        </a:rPr>
                        <a:t>cmt, omt</a:t>
                      </a:r>
                      <a:endParaRPr lang="en-US">
                        <a:effectLst/>
                      </a:endParaRPr>
                    </a:p>
                  </a:txBody>
                  <a:tcPr marL="68580" marR="68580" marT="0" marB="0"/>
                </a:tc>
                <a:extLst>
                  <a:ext uri="{0D108BD9-81ED-4DB2-BD59-A6C34878D82A}">
                    <a16:rowId xmlns:a16="http://schemas.microsoft.com/office/drawing/2014/main" val="3855437569"/>
                  </a:ext>
                </a:extLst>
              </a:tr>
              <a:tr h="139904">
                <a:tc>
                  <a:txBody>
                    <a:bodyPr/>
                    <a:lstStyle/>
                    <a:p>
                      <a:pPr>
                        <a:spcAft>
                          <a:spcPts val="0"/>
                        </a:spcAft>
                      </a:pPr>
                      <a:r>
                        <a:rPr lang="uk-UA" sz="1000">
                          <a:effectLst/>
                        </a:rPr>
                        <a:t>13.</a:t>
                      </a:r>
                      <a:endParaRPr lang="uk-UA">
                        <a:effectLst/>
                      </a:endParaRPr>
                    </a:p>
                  </a:txBody>
                  <a:tcPr marL="68580" marR="68580" marT="0" marB="0"/>
                </a:tc>
                <a:tc>
                  <a:txBody>
                    <a:bodyPr/>
                    <a:lstStyle/>
                    <a:p>
                      <a:pPr algn="ctr">
                        <a:spcAft>
                          <a:spcPts val="0"/>
                        </a:spcAft>
                      </a:pPr>
                      <a:r>
                        <a:rPr lang="en-US" sz="1000">
                          <a:effectLst/>
                        </a:rPr>
                        <a:t>dry</a:t>
                      </a:r>
                      <a:endParaRPr lang="en-US">
                        <a:effectLst/>
                      </a:endParaRPr>
                    </a:p>
                  </a:txBody>
                  <a:tcPr marL="68580" marR="68580" marT="0" marB="0"/>
                </a:tc>
                <a:tc>
                  <a:txBody>
                    <a:bodyPr/>
                    <a:lstStyle/>
                    <a:p>
                      <a:pPr>
                        <a:spcAft>
                          <a:spcPts val="0"/>
                        </a:spcAft>
                      </a:pPr>
                      <a:r>
                        <a:rPr lang="en-US" sz="1000">
                          <a:effectLst/>
                        </a:rPr>
                        <a:t>Dairy products</a:t>
                      </a:r>
                      <a:endParaRPr lang="en-US">
                        <a:effectLst/>
                      </a:endParaRPr>
                    </a:p>
                  </a:txBody>
                  <a:tcPr marL="68580" marR="68580" marT="0" marB="0"/>
                </a:tc>
                <a:tc>
                  <a:txBody>
                    <a:bodyPr/>
                    <a:lstStyle/>
                    <a:p>
                      <a:pPr>
                        <a:spcAft>
                          <a:spcPts val="0"/>
                        </a:spcAft>
                      </a:pPr>
                      <a:r>
                        <a:rPr lang="en-US" sz="1000">
                          <a:effectLst/>
                        </a:rPr>
                        <a:t>mil</a:t>
                      </a:r>
                      <a:endParaRPr lang="en-US">
                        <a:effectLst/>
                      </a:endParaRPr>
                    </a:p>
                  </a:txBody>
                  <a:tcPr marL="68580" marR="68580" marT="0" marB="0"/>
                </a:tc>
                <a:extLst>
                  <a:ext uri="{0D108BD9-81ED-4DB2-BD59-A6C34878D82A}">
                    <a16:rowId xmlns:a16="http://schemas.microsoft.com/office/drawing/2014/main" val="2415561880"/>
                  </a:ext>
                </a:extLst>
              </a:tr>
              <a:tr h="139904">
                <a:tc>
                  <a:txBody>
                    <a:bodyPr/>
                    <a:lstStyle/>
                    <a:p>
                      <a:pPr>
                        <a:spcAft>
                          <a:spcPts val="0"/>
                        </a:spcAft>
                      </a:pPr>
                      <a:r>
                        <a:rPr lang="uk-UA" sz="1000">
                          <a:effectLst/>
                        </a:rPr>
                        <a:t>14.</a:t>
                      </a:r>
                      <a:endParaRPr lang="uk-UA">
                        <a:effectLst/>
                      </a:endParaRPr>
                    </a:p>
                  </a:txBody>
                  <a:tcPr marL="68580" marR="68580" marT="0" marB="0"/>
                </a:tc>
                <a:tc>
                  <a:txBody>
                    <a:bodyPr/>
                    <a:lstStyle/>
                    <a:p>
                      <a:pPr algn="ctr">
                        <a:spcAft>
                          <a:spcPts val="0"/>
                        </a:spcAft>
                      </a:pPr>
                      <a:r>
                        <a:rPr lang="en-US" sz="1000">
                          <a:effectLst/>
                        </a:rPr>
                        <a:t>xfd</a:t>
                      </a:r>
                      <a:endParaRPr lang="en-US">
                        <a:effectLst/>
                      </a:endParaRPr>
                    </a:p>
                  </a:txBody>
                  <a:tcPr marL="68580" marR="68580" marT="0" marB="0"/>
                </a:tc>
                <a:tc>
                  <a:txBody>
                    <a:bodyPr/>
                    <a:lstStyle/>
                    <a:p>
                      <a:pPr>
                        <a:spcAft>
                          <a:spcPts val="0"/>
                        </a:spcAft>
                      </a:pPr>
                      <a:r>
                        <a:rPr lang="en-US" sz="1000">
                          <a:effectLst/>
                        </a:rPr>
                        <a:t>Other processed foods</a:t>
                      </a:r>
                      <a:endParaRPr lang="en-US">
                        <a:effectLst/>
                      </a:endParaRPr>
                    </a:p>
                  </a:txBody>
                  <a:tcPr marL="68580" marR="68580" marT="0" marB="0"/>
                </a:tc>
                <a:tc>
                  <a:txBody>
                    <a:bodyPr/>
                    <a:lstStyle/>
                    <a:p>
                      <a:pPr>
                        <a:spcAft>
                          <a:spcPts val="0"/>
                        </a:spcAft>
                      </a:pPr>
                      <a:r>
                        <a:rPr lang="en-US" sz="1000">
                          <a:effectLst/>
                        </a:rPr>
                        <a:t>fsh, vol, ofd, b_t</a:t>
                      </a:r>
                      <a:endParaRPr lang="en-US">
                        <a:effectLst/>
                      </a:endParaRPr>
                    </a:p>
                  </a:txBody>
                  <a:tcPr marL="68580" marR="68580" marT="0" marB="0"/>
                </a:tc>
                <a:extLst>
                  <a:ext uri="{0D108BD9-81ED-4DB2-BD59-A6C34878D82A}">
                    <a16:rowId xmlns:a16="http://schemas.microsoft.com/office/drawing/2014/main" val="2059305031"/>
                  </a:ext>
                </a:extLst>
              </a:tr>
              <a:tr h="139904">
                <a:tc>
                  <a:txBody>
                    <a:bodyPr/>
                    <a:lstStyle/>
                    <a:p>
                      <a:pPr>
                        <a:spcAft>
                          <a:spcPts val="0"/>
                        </a:spcAft>
                      </a:pPr>
                      <a:r>
                        <a:rPr lang="uk-UA" sz="1000">
                          <a:effectLst/>
                        </a:rPr>
                        <a:t>15.</a:t>
                      </a:r>
                      <a:endParaRPr lang="uk-UA">
                        <a:effectLst/>
                      </a:endParaRPr>
                    </a:p>
                  </a:txBody>
                  <a:tcPr marL="68580" marR="68580" marT="0" marB="0"/>
                </a:tc>
                <a:tc>
                  <a:txBody>
                    <a:bodyPr/>
                    <a:lstStyle/>
                    <a:p>
                      <a:pPr algn="ctr">
                        <a:spcAft>
                          <a:spcPts val="0"/>
                        </a:spcAft>
                      </a:pPr>
                      <a:r>
                        <a:rPr lang="en-US" sz="1000">
                          <a:effectLst/>
                        </a:rPr>
                        <a:t>wdp</a:t>
                      </a:r>
                      <a:endParaRPr lang="en-US">
                        <a:effectLst/>
                      </a:endParaRPr>
                    </a:p>
                  </a:txBody>
                  <a:tcPr marL="68580" marR="68580" marT="0" marB="0"/>
                </a:tc>
                <a:tc>
                  <a:txBody>
                    <a:bodyPr/>
                    <a:lstStyle/>
                    <a:p>
                      <a:pPr>
                        <a:spcAft>
                          <a:spcPts val="0"/>
                        </a:spcAft>
                      </a:pPr>
                      <a:r>
                        <a:rPr lang="en-US" sz="1000">
                          <a:effectLst/>
                        </a:rPr>
                        <a:t>Wood, paper and lumber products</a:t>
                      </a:r>
                      <a:endParaRPr lang="en-US">
                        <a:effectLst/>
                      </a:endParaRPr>
                    </a:p>
                  </a:txBody>
                  <a:tcPr marL="68580" marR="68580" marT="0" marB="0"/>
                </a:tc>
                <a:tc>
                  <a:txBody>
                    <a:bodyPr/>
                    <a:lstStyle/>
                    <a:p>
                      <a:pPr>
                        <a:spcAft>
                          <a:spcPts val="0"/>
                        </a:spcAft>
                      </a:pPr>
                      <a:r>
                        <a:rPr lang="en-US" sz="1000">
                          <a:effectLst/>
                        </a:rPr>
                        <a:t>lum, ppp</a:t>
                      </a:r>
                      <a:endParaRPr lang="en-US">
                        <a:effectLst/>
                      </a:endParaRPr>
                    </a:p>
                  </a:txBody>
                  <a:tcPr marL="68580" marR="68580" marT="0" marB="0"/>
                </a:tc>
                <a:extLst>
                  <a:ext uri="{0D108BD9-81ED-4DB2-BD59-A6C34878D82A}">
                    <a16:rowId xmlns:a16="http://schemas.microsoft.com/office/drawing/2014/main" val="2713210529"/>
                  </a:ext>
                </a:extLst>
              </a:tr>
              <a:tr h="170329">
                <a:tc>
                  <a:txBody>
                    <a:bodyPr/>
                    <a:lstStyle/>
                    <a:p>
                      <a:pPr>
                        <a:spcAft>
                          <a:spcPts val="0"/>
                        </a:spcAft>
                      </a:pPr>
                      <a:r>
                        <a:rPr lang="uk-UA" sz="1000">
                          <a:effectLst/>
                        </a:rPr>
                        <a:t>16.</a:t>
                      </a:r>
                      <a:endParaRPr lang="uk-UA">
                        <a:effectLst/>
                      </a:endParaRPr>
                    </a:p>
                  </a:txBody>
                  <a:tcPr marL="68580" marR="68580" marT="0" marB="0"/>
                </a:tc>
                <a:tc>
                  <a:txBody>
                    <a:bodyPr/>
                    <a:lstStyle/>
                    <a:p>
                      <a:pPr algn="ctr">
                        <a:spcAft>
                          <a:spcPts val="0"/>
                        </a:spcAft>
                      </a:pPr>
                      <a:r>
                        <a:rPr lang="en-US" sz="1000">
                          <a:effectLst/>
                        </a:rPr>
                        <a:t>twp</a:t>
                      </a:r>
                      <a:endParaRPr lang="en-US">
                        <a:effectLst/>
                      </a:endParaRPr>
                    </a:p>
                  </a:txBody>
                  <a:tcPr marL="68580" marR="68580" marT="0" marB="0"/>
                </a:tc>
                <a:tc>
                  <a:txBody>
                    <a:bodyPr/>
                    <a:lstStyle/>
                    <a:p>
                      <a:pPr>
                        <a:spcAft>
                          <a:spcPts val="0"/>
                        </a:spcAft>
                      </a:pPr>
                      <a:r>
                        <a:rPr lang="en-US" sz="1000">
                          <a:effectLst/>
                        </a:rPr>
                        <a:t>Textile, wearing apparel and leather products</a:t>
                      </a:r>
                      <a:endParaRPr lang="en-US">
                        <a:effectLst/>
                      </a:endParaRPr>
                    </a:p>
                  </a:txBody>
                  <a:tcPr marL="68580" marR="68580" marT="0" marB="0"/>
                </a:tc>
                <a:tc>
                  <a:txBody>
                    <a:bodyPr/>
                    <a:lstStyle/>
                    <a:p>
                      <a:pPr>
                        <a:spcAft>
                          <a:spcPts val="0"/>
                        </a:spcAft>
                      </a:pPr>
                      <a:r>
                        <a:rPr lang="en-US" sz="1000">
                          <a:effectLst/>
                        </a:rPr>
                        <a:t>tex, wap, lea</a:t>
                      </a:r>
                      <a:endParaRPr lang="en-US">
                        <a:effectLst/>
                      </a:endParaRPr>
                    </a:p>
                  </a:txBody>
                  <a:tcPr marL="68580" marR="68580" marT="0" marB="0"/>
                </a:tc>
                <a:extLst>
                  <a:ext uri="{0D108BD9-81ED-4DB2-BD59-A6C34878D82A}">
                    <a16:rowId xmlns:a16="http://schemas.microsoft.com/office/drawing/2014/main" val="795717626"/>
                  </a:ext>
                </a:extLst>
              </a:tr>
              <a:tr h="139904">
                <a:tc>
                  <a:txBody>
                    <a:bodyPr/>
                    <a:lstStyle/>
                    <a:p>
                      <a:pPr>
                        <a:spcAft>
                          <a:spcPts val="0"/>
                        </a:spcAft>
                      </a:pPr>
                      <a:r>
                        <a:rPr lang="uk-UA" sz="1000">
                          <a:effectLst/>
                        </a:rPr>
                        <a:t>17.</a:t>
                      </a:r>
                      <a:endParaRPr lang="uk-UA">
                        <a:effectLst/>
                      </a:endParaRPr>
                    </a:p>
                  </a:txBody>
                  <a:tcPr marL="68580" marR="68580" marT="0" marB="0"/>
                </a:tc>
                <a:tc>
                  <a:txBody>
                    <a:bodyPr/>
                    <a:lstStyle/>
                    <a:p>
                      <a:pPr algn="ctr">
                        <a:spcAft>
                          <a:spcPts val="0"/>
                        </a:spcAft>
                      </a:pPr>
                      <a:r>
                        <a:rPr lang="en-US" sz="1000">
                          <a:effectLst/>
                        </a:rPr>
                        <a:t>p_c</a:t>
                      </a:r>
                      <a:endParaRPr lang="en-US">
                        <a:effectLst/>
                      </a:endParaRPr>
                    </a:p>
                  </a:txBody>
                  <a:tcPr marL="68580" marR="68580" marT="0" marB="0"/>
                </a:tc>
                <a:tc>
                  <a:txBody>
                    <a:bodyPr/>
                    <a:lstStyle/>
                    <a:p>
                      <a:pPr>
                        <a:spcAft>
                          <a:spcPts val="0"/>
                        </a:spcAft>
                      </a:pPr>
                      <a:r>
                        <a:rPr lang="en-US" sz="1000">
                          <a:effectLst/>
                        </a:rPr>
                        <a:t>Refined oil                                </a:t>
                      </a:r>
                      <a:endParaRPr lang="en-US">
                        <a:effectLst/>
                      </a:endParaRPr>
                    </a:p>
                  </a:txBody>
                  <a:tcPr marL="68580" marR="68580" marT="0" marB="0"/>
                </a:tc>
                <a:tc>
                  <a:txBody>
                    <a:bodyPr/>
                    <a:lstStyle/>
                    <a:p>
                      <a:pPr>
                        <a:spcAft>
                          <a:spcPts val="0"/>
                        </a:spcAft>
                      </a:pPr>
                      <a:r>
                        <a:rPr lang="en-US" sz="1000">
                          <a:effectLst/>
                        </a:rPr>
                        <a:t>p_c</a:t>
                      </a:r>
                      <a:endParaRPr lang="en-US">
                        <a:effectLst/>
                      </a:endParaRPr>
                    </a:p>
                  </a:txBody>
                  <a:tcPr marL="68580" marR="68580" marT="0" marB="0"/>
                </a:tc>
                <a:extLst>
                  <a:ext uri="{0D108BD9-81ED-4DB2-BD59-A6C34878D82A}">
                    <a16:rowId xmlns:a16="http://schemas.microsoft.com/office/drawing/2014/main" val="3690368867"/>
                  </a:ext>
                </a:extLst>
              </a:tr>
              <a:tr h="152400">
                <a:tc>
                  <a:txBody>
                    <a:bodyPr/>
                    <a:lstStyle/>
                    <a:p>
                      <a:pPr>
                        <a:spcAft>
                          <a:spcPts val="0"/>
                        </a:spcAft>
                      </a:pPr>
                      <a:r>
                        <a:rPr lang="uk-UA" sz="1000">
                          <a:effectLst/>
                        </a:rPr>
                        <a:t>18.</a:t>
                      </a:r>
                      <a:endParaRPr lang="uk-UA">
                        <a:effectLst/>
                      </a:endParaRPr>
                    </a:p>
                  </a:txBody>
                  <a:tcPr marL="68580" marR="68580" marT="0" marB="0"/>
                </a:tc>
                <a:tc>
                  <a:txBody>
                    <a:bodyPr/>
                    <a:lstStyle/>
                    <a:p>
                      <a:pPr algn="ctr">
                        <a:spcAft>
                          <a:spcPts val="0"/>
                        </a:spcAft>
                      </a:pPr>
                      <a:r>
                        <a:rPr lang="en-US" sz="1000">
                          <a:effectLst/>
                        </a:rPr>
                        <a:t>chm</a:t>
                      </a:r>
                      <a:endParaRPr lang="en-US">
                        <a:effectLst/>
                      </a:endParaRPr>
                    </a:p>
                  </a:txBody>
                  <a:tcPr marL="68580" marR="68580" marT="0" marB="0"/>
                </a:tc>
                <a:tc>
                  <a:txBody>
                    <a:bodyPr/>
                    <a:lstStyle/>
                    <a:p>
                      <a:pPr>
                        <a:spcAft>
                          <a:spcPts val="0"/>
                        </a:spcAft>
                      </a:pPr>
                      <a:r>
                        <a:rPr lang="en-US" sz="1000">
                          <a:effectLst/>
                        </a:rPr>
                        <a:t>Chemical products (incl. rubber and plastics)</a:t>
                      </a:r>
                      <a:endParaRPr lang="en-US">
                        <a:effectLst/>
                      </a:endParaRPr>
                    </a:p>
                  </a:txBody>
                  <a:tcPr marL="68580" marR="68580" marT="0" marB="0"/>
                </a:tc>
                <a:tc>
                  <a:txBody>
                    <a:bodyPr/>
                    <a:lstStyle/>
                    <a:p>
                      <a:pPr>
                        <a:spcAft>
                          <a:spcPts val="0"/>
                        </a:spcAft>
                      </a:pPr>
                      <a:r>
                        <a:rPr lang="en-US" sz="1000">
                          <a:effectLst/>
                        </a:rPr>
                        <a:t>bph, chm, rpp</a:t>
                      </a:r>
                      <a:endParaRPr lang="en-US">
                        <a:effectLst/>
                      </a:endParaRPr>
                    </a:p>
                  </a:txBody>
                  <a:tcPr marL="68580" marR="68580" marT="0" marB="0"/>
                </a:tc>
                <a:extLst>
                  <a:ext uri="{0D108BD9-81ED-4DB2-BD59-A6C34878D82A}">
                    <a16:rowId xmlns:a16="http://schemas.microsoft.com/office/drawing/2014/main" val="3425227925"/>
                  </a:ext>
                </a:extLst>
              </a:tr>
              <a:tr h="139904">
                <a:tc>
                  <a:txBody>
                    <a:bodyPr/>
                    <a:lstStyle/>
                    <a:p>
                      <a:pPr>
                        <a:spcAft>
                          <a:spcPts val="0"/>
                        </a:spcAft>
                      </a:pPr>
                      <a:r>
                        <a:rPr lang="uk-UA" sz="1000">
                          <a:effectLst/>
                        </a:rPr>
                        <a:t>19.</a:t>
                      </a:r>
                      <a:endParaRPr lang="uk-UA">
                        <a:effectLst/>
                      </a:endParaRPr>
                    </a:p>
                  </a:txBody>
                  <a:tcPr marL="68580" marR="68580" marT="0" marB="0"/>
                </a:tc>
                <a:tc>
                  <a:txBody>
                    <a:bodyPr/>
                    <a:lstStyle/>
                    <a:p>
                      <a:pPr algn="ctr">
                        <a:spcAft>
                          <a:spcPts val="0"/>
                        </a:spcAft>
                      </a:pPr>
                      <a:r>
                        <a:rPr lang="en-US" sz="1000">
                          <a:effectLst/>
                        </a:rPr>
                        <a:t>nmm</a:t>
                      </a:r>
                      <a:endParaRPr lang="en-US">
                        <a:effectLst/>
                      </a:endParaRPr>
                    </a:p>
                  </a:txBody>
                  <a:tcPr marL="68580" marR="68580" marT="0" marB="0"/>
                </a:tc>
                <a:tc>
                  <a:txBody>
                    <a:bodyPr/>
                    <a:lstStyle/>
                    <a:p>
                      <a:pPr>
                        <a:spcAft>
                          <a:spcPts val="0"/>
                        </a:spcAft>
                      </a:pPr>
                      <a:r>
                        <a:rPr lang="en-US" sz="1000">
                          <a:effectLst/>
                        </a:rPr>
                        <a:t>Non-metallic minerals</a:t>
                      </a:r>
                      <a:endParaRPr lang="en-US">
                        <a:effectLst/>
                      </a:endParaRPr>
                    </a:p>
                  </a:txBody>
                  <a:tcPr marL="68580" marR="68580" marT="0" marB="0"/>
                </a:tc>
                <a:tc>
                  <a:txBody>
                    <a:bodyPr/>
                    <a:lstStyle/>
                    <a:p>
                      <a:pPr>
                        <a:spcAft>
                          <a:spcPts val="0"/>
                        </a:spcAft>
                      </a:pPr>
                      <a:r>
                        <a:rPr lang="en-US" sz="1000">
                          <a:effectLst/>
                        </a:rPr>
                        <a:t>nmm</a:t>
                      </a:r>
                      <a:endParaRPr lang="en-US">
                        <a:effectLst/>
                      </a:endParaRPr>
                    </a:p>
                  </a:txBody>
                  <a:tcPr marL="68580" marR="68580" marT="0" marB="0"/>
                </a:tc>
                <a:extLst>
                  <a:ext uri="{0D108BD9-81ED-4DB2-BD59-A6C34878D82A}">
                    <a16:rowId xmlns:a16="http://schemas.microsoft.com/office/drawing/2014/main" val="3707133265"/>
                  </a:ext>
                </a:extLst>
              </a:tr>
              <a:tr h="139904">
                <a:tc>
                  <a:txBody>
                    <a:bodyPr/>
                    <a:lstStyle/>
                    <a:p>
                      <a:pPr>
                        <a:spcAft>
                          <a:spcPts val="0"/>
                        </a:spcAft>
                      </a:pPr>
                      <a:r>
                        <a:rPr lang="uk-UA" sz="1000">
                          <a:effectLst/>
                        </a:rPr>
                        <a:t>20.</a:t>
                      </a:r>
                      <a:endParaRPr lang="uk-UA">
                        <a:effectLst/>
                      </a:endParaRPr>
                    </a:p>
                  </a:txBody>
                  <a:tcPr marL="68580" marR="68580" marT="0" marB="0"/>
                </a:tc>
                <a:tc>
                  <a:txBody>
                    <a:bodyPr/>
                    <a:lstStyle/>
                    <a:p>
                      <a:pPr algn="ctr">
                        <a:spcAft>
                          <a:spcPts val="0"/>
                        </a:spcAft>
                      </a:pPr>
                      <a:r>
                        <a:rPr lang="en-US" sz="1000">
                          <a:effectLst/>
                        </a:rPr>
                        <a:t>met</a:t>
                      </a:r>
                      <a:endParaRPr lang="en-US">
                        <a:effectLst/>
                      </a:endParaRPr>
                    </a:p>
                  </a:txBody>
                  <a:tcPr marL="68580" marR="68580" marT="0" marB="0"/>
                </a:tc>
                <a:tc>
                  <a:txBody>
                    <a:bodyPr/>
                    <a:lstStyle/>
                    <a:p>
                      <a:pPr>
                        <a:spcAft>
                          <a:spcPts val="0"/>
                        </a:spcAft>
                      </a:pPr>
                      <a:r>
                        <a:rPr lang="en-US" sz="1000">
                          <a:effectLst/>
                        </a:rPr>
                        <a:t>Metals</a:t>
                      </a:r>
                      <a:endParaRPr lang="en-US">
                        <a:effectLst/>
                      </a:endParaRPr>
                    </a:p>
                  </a:txBody>
                  <a:tcPr marL="68580" marR="68580" marT="0" marB="0"/>
                </a:tc>
                <a:tc>
                  <a:txBody>
                    <a:bodyPr/>
                    <a:lstStyle/>
                    <a:p>
                      <a:pPr>
                        <a:spcAft>
                          <a:spcPts val="0"/>
                        </a:spcAft>
                      </a:pPr>
                      <a:r>
                        <a:rPr lang="en-US" sz="1000">
                          <a:effectLst/>
                        </a:rPr>
                        <a:t>i_s, nfm</a:t>
                      </a:r>
                      <a:endParaRPr lang="en-US">
                        <a:effectLst/>
                      </a:endParaRPr>
                    </a:p>
                  </a:txBody>
                  <a:tcPr marL="68580" marR="68580" marT="0" marB="0"/>
                </a:tc>
                <a:extLst>
                  <a:ext uri="{0D108BD9-81ED-4DB2-BD59-A6C34878D82A}">
                    <a16:rowId xmlns:a16="http://schemas.microsoft.com/office/drawing/2014/main" val="3872008507"/>
                  </a:ext>
                </a:extLst>
              </a:tr>
              <a:tr h="152400">
                <a:tc>
                  <a:txBody>
                    <a:bodyPr/>
                    <a:lstStyle/>
                    <a:p>
                      <a:pPr>
                        <a:spcAft>
                          <a:spcPts val="0"/>
                        </a:spcAft>
                      </a:pPr>
                      <a:r>
                        <a:rPr lang="en-US" sz="1000">
                          <a:effectLst/>
                        </a:rPr>
                        <a:t>21.</a:t>
                      </a:r>
                      <a:endParaRPr lang="en-US">
                        <a:effectLst/>
                      </a:endParaRPr>
                    </a:p>
                  </a:txBody>
                  <a:tcPr marL="68580" marR="68580" marT="0" marB="0"/>
                </a:tc>
                <a:tc>
                  <a:txBody>
                    <a:bodyPr/>
                    <a:lstStyle/>
                    <a:p>
                      <a:pPr algn="ctr">
                        <a:spcAft>
                          <a:spcPts val="0"/>
                        </a:spcAft>
                      </a:pPr>
                      <a:r>
                        <a:rPr lang="en-US" sz="1000">
                          <a:effectLst/>
                        </a:rPr>
                        <a:t>meq</a:t>
                      </a:r>
                      <a:endParaRPr lang="en-US">
                        <a:effectLst/>
                      </a:endParaRPr>
                    </a:p>
                  </a:txBody>
                  <a:tcPr marL="68580" marR="68580" marT="0" marB="0"/>
                </a:tc>
                <a:tc>
                  <a:txBody>
                    <a:bodyPr/>
                    <a:lstStyle/>
                    <a:p>
                      <a:pPr>
                        <a:spcAft>
                          <a:spcPts val="0"/>
                        </a:spcAft>
                      </a:pPr>
                      <a:r>
                        <a:rPr lang="en-US" sz="1000">
                          <a:effectLst/>
                        </a:rPr>
                        <a:t>Fabricated metal goods, vehicles and transport equipment</a:t>
                      </a:r>
                      <a:endParaRPr lang="en-US">
                        <a:effectLst/>
                      </a:endParaRPr>
                    </a:p>
                  </a:txBody>
                  <a:tcPr marL="68580" marR="68580" marT="0" marB="0"/>
                </a:tc>
                <a:tc>
                  <a:txBody>
                    <a:bodyPr/>
                    <a:lstStyle/>
                    <a:p>
                      <a:pPr>
                        <a:spcAft>
                          <a:spcPts val="0"/>
                        </a:spcAft>
                      </a:pPr>
                      <a:r>
                        <a:rPr lang="en-US" sz="1000">
                          <a:effectLst/>
                        </a:rPr>
                        <a:t>fmp, mvh, otn, omf</a:t>
                      </a:r>
                      <a:endParaRPr lang="en-US">
                        <a:effectLst/>
                      </a:endParaRPr>
                    </a:p>
                  </a:txBody>
                  <a:tcPr marL="68580" marR="68580" marT="0" marB="0"/>
                </a:tc>
                <a:extLst>
                  <a:ext uri="{0D108BD9-81ED-4DB2-BD59-A6C34878D82A}">
                    <a16:rowId xmlns:a16="http://schemas.microsoft.com/office/drawing/2014/main" val="3447241986"/>
                  </a:ext>
                </a:extLst>
              </a:tr>
              <a:tr h="139904">
                <a:tc>
                  <a:txBody>
                    <a:bodyPr/>
                    <a:lstStyle/>
                    <a:p>
                      <a:pPr>
                        <a:spcAft>
                          <a:spcPts val="0"/>
                        </a:spcAft>
                      </a:pPr>
                      <a:r>
                        <a:rPr lang="en-US" sz="1000">
                          <a:effectLst/>
                        </a:rPr>
                        <a:t>22.</a:t>
                      </a:r>
                      <a:endParaRPr lang="en-US">
                        <a:effectLst/>
                      </a:endParaRPr>
                    </a:p>
                  </a:txBody>
                  <a:tcPr marL="68580" marR="68580" marT="0" marB="0"/>
                </a:tc>
                <a:tc>
                  <a:txBody>
                    <a:bodyPr/>
                    <a:lstStyle/>
                    <a:p>
                      <a:pPr algn="ctr">
                        <a:spcAft>
                          <a:spcPts val="0"/>
                        </a:spcAft>
                      </a:pPr>
                      <a:r>
                        <a:rPr lang="en-US" sz="1000">
                          <a:effectLst/>
                        </a:rPr>
                        <a:t>elq</a:t>
                      </a:r>
                      <a:endParaRPr lang="en-US">
                        <a:effectLst/>
                      </a:endParaRPr>
                    </a:p>
                  </a:txBody>
                  <a:tcPr marL="68580" marR="68580" marT="0" marB="0"/>
                </a:tc>
                <a:tc>
                  <a:txBody>
                    <a:bodyPr/>
                    <a:lstStyle/>
                    <a:p>
                      <a:pPr>
                        <a:spcAft>
                          <a:spcPts val="0"/>
                        </a:spcAft>
                      </a:pPr>
                      <a:r>
                        <a:rPr lang="en-US" sz="1000">
                          <a:effectLst/>
                        </a:rPr>
                        <a:t>Electronics and electrical equipment</a:t>
                      </a:r>
                      <a:endParaRPr lang="en-US">
                        <a:effectLst/>
                      </a:endParaRPr>
                    </a:p>
                  </a:txBody>
                  <a:tcPr marL="68580" marR="68580" marT="0" marB="0"/>
                </a:tc>
                <a:tc>
                  <a:txBody>
                    <a:bodyPr/>
                    <a:lstStyle/>
                    <a:p>
                      <a:pPr>
                        <a:spcAft>
                          <a:spcPts val="0"/>
                        </a:spcAft>
                      </a:pPr>
                      <a:r>
                        <a:rPr lang="en-US" sz="1000">
                          <a:effectLst/>
                        </a:rPr>
                        <a:t>ele, eeq, ome</a:t>
                      </a:r>
                      <a:endParaRPr lang="en-US">
                        <a:effectLst/>
                      </a:endParaRPr>
                    </a:p>
                  </a:txBody>
                  <a:tcPr marL="68580" marR="68580" marT="0" marB="0"/>
                </a:tc>
                <a:extLst>
                  <a:ext uri="{0D108BD9-81ED-4DB2-BD59-A6C34878D82A}">
                    <a16:rowId xmlns:a16="http://schemas.microsoft.com/office/drawing/2014/main" val="4279234880"/>
                  </a:ext>
                </a:extLst>
              </a:tr>
              <a:tr h="139904">
                <a:tc>
                  <a:txBody>
                    <a:bodyPr/>
                    <a:lstStyle/>
                    <a:p>
                      <a:pPr>
                        <a:spcAft>
                          <a:spcPts val="0"/>
                        </a:spcAft>
                      </a:pPr>
                      <a:r>
                        <a:rPr lang="en-US" sz="1000">
                          <a:effectLst/>
                        </a:rPr>
                        <a:t>23.</a:t>
                      </a:r>
                      <a:endParaRPr lang="en-US">
                        <a:effectLst/>
                      </a:endParaRPr>
                    </a:p>
                  </a:txBody>
                  <a:tcPr marL="68580" marR="68580" marT="0" marB="0"/>
                </a:tc>
                <a:tc>
                  <a:txBody>
                    <a:bodyPr/>
                    <a:lstStyle/>
                    <a:p>
                      <a:pPr algn="ctr">
                        <a:spcAft>
                          <a:spcPts val="0"/>
                        </a:spcAft>
                      </a:pPr>
                      <a:r>
                        <a:rPr lang="en-US" sz="1000">
                          <a:effectLst/>
                        </a:rPr>
                        <a:t>etd</a:t>
                      </a:r>
                      <a:endParaRPr lang="en-US">
                        <a:effectLst/>
                      </a:endParaRPr>
                    </a:p>
                  </a:txBody>
                  <a:tcPr marL="68580" marR="68580" marT="0" marB="0"/>
                </a:tc>
                <a:tc>
                  <a:txBody>
                    <a:bodyPr/>
                    <a:lstStyle/>
                    <a:p>
                      <a:pPr>
                        <a:spcAft>
                          <a:spcPts val="0"/>
                        </a:spcAft>
                      </a:pPr>
                      <a:r>
                        <a:rPr lang="en-US" sz="1000">
                          <a:effectLst/>
                        </a:rPr>
                        <a:t>Electricity transmission and distribution  </a:t>
                      </a:r>
                      <a:endParaRPr lang="en-US">
                        <a:effectLst/>
                      </a:endParaRPr>
                    </a:p>
                  </a:txBody>
                  <a:tcPr marL="68580" marR="68580" marT="0" marB="0"/>
                </a:tc>
                <a:tc>
                  <a:txBody>
                    <a:bodyPr/>
                    <a:lstStyle/>
                    <a:p>
                      <a:pPr>
                        <a:spcAft>
                          <a:spcPts val="0"/>
                        </a:spcAft>
                      </a:pPr>
                      <a:r>
                        <a:rPr lang="en-US" sz="1000">
                          <a:effectLst/>
                        </a:rPr>
                        <a:t>TnD</a:t>
                      </a:r>
                      <a:endParaRPr lang="en-US">
                        <a:effectLst/>
                      </a:endParaRPr>
                    </a:p>
                  </a:txBody>
                  <a:tcPr marL="68580" marR="68580" marT="0" marB="0"/>
                </a:tc>
                <a:extLst>
                  <a:ext uri="{0D108BD9-81ED-4DB2-BD59-A6C34878D82A}">
                    <a16:rowId xmlns:a16="http://schemas.microsoft.com/office/drawing/2014/main" val="12017061"/>
                  </a:ext>
                </a:extLst>
              </a:tr>
              <a:tr h="139904">
                <a:tc>
                  <a:txBody>
                    <a:bodyPr/>
                    <a:lstStyle/>
                    <a:p>
                      <a:pPr>
                        <a:spcAft>
                          <a:spcPts val="0"/>
                        </a:spcAft>
                      </a:pPr>
                      <a:r>
                        <a:rPr lang="en-US" sz="1000">
                          <a:effectLst/>
                        </a:rPr>
                        <a:t>24.</a:t>
                      </a:r>
                      <a:endParaRPr lang="en-US">
                        <a:effectLst/>
                      </a:endParaRPr>
                    </a:p>
                  </a:txBody>
                  <a:tcPr marL="68580" marR="68580" marT="0" marB="0"/>
                </a:tc>
                <a:tc>
                  <a:txBody>
                    <a:bodyPr/>
                    <a:lstStyle/>
                    <a:p>
                      <a:pPr algn="ctr">
                        <a:spcAft>
                          <a:spcPts val="0"/>
                        </a:spcAft>
                      </a:pPr>
                      <a:r>
                        <a:rPr lang="en-US" sz="1000">
                          <a:effectLst/>
                        </a:rPr>
                        <a:t>nuc</a:t>
                      </a:r>
                      <a:endParaRPr lang="en-US">
                        <a:effectLst/>
                      </a:endParaRPr>
                    </a:p>
                  </a:txBody>
                  <a:tcPr marL="68580" marR="68580" marT="0" marB="0"/>
                </a:tc>
                <a:tc>
                  <a:txBody>
                    <a:bodyPr/>
                    <a:lstStyle/>
                    <a:p>
                      <a:pPr>
                        <a:spcAft>
                          <a:spcPts val="0"/>
                        </a:spcAft>
                      </a:pPr>
                      <a:r>
                        <a:rPr lang="en-US" sz="1000">
                          <a:effectLst/>
                        </a:rPr>
                        <a:t>Nuclear electricity                        </a:t>
                      </a:r>
                      <a:endParaRPr lang="en-US">
                        <a:effectLst/>
                      </a:endParaRPr>
                    </a:p>
                  </a:txBody>
                  <a:tcPr marL="68580" marR="68580" marT="0" marB="0"/>
                </a:tc>
                <a:tc>
                  <a:txBody>
                    <a:bodyPr/>
                    <a:lstStyle/>
                    <a:p>
                      <a:pPr>
                        <a:spcAft>
                          <a:spcPts val="0"/>
                        </a:spcAft>
                      </a:pPr>
                      <a:r>
                        <a:rPr lang="en-US" sz="1000">
                          <a:effectLst/>
                        </a:rPr>
                        <a:t>NuclearBL</a:t>
                      </a:r>
                      <a:endParaRPr lang="en-US">
                        <a:effectLst/>
                      </a:endParaRPr>
                    </a:p>
                  </a:txBody>
                  <a:tcPr marL="68580" marR="68580" marT="0" marB="0"/>
                </a:tc>
                <a:extLst>
                  <a:ext uri="{0D108BD9-81ED-4DB2-BD59-A6C34878D82A}">
                    <a16:rowId xmlns:a16="http://schemas.microsoft.com/office/drawing/2014/main" val="3533278673"/>
                  </a:ext>
                </a:extLst>
              </a:tr>
              <a:tr h="139904">
                <a:tc>
                  <a:txBody>
                    <a:bodyPr/>
                    <a:lstStyle/>
                    <a:p>
                      <a:pPr>
                        <a:spcAft>
                          <a:spcPts val="0"/>
                        </a:spcAft>
                      </a:pPr>
                      <a:r>
                        <a:rPr lang="en-US" sz="1000">
                          <a:effectLst/>
                        </a:rPr>
                        <a:t>25.</a:t>
                      </a:r>
                      <a:endParaRPr lang="en-US">
                        <a:effectLst/>
                      </a:endParaRPr>
                    </a:p>
                  </a:txBody>
                  <a:tcPr marL="68580" marR="68580" marT="0" marB="0"/>
                </a:tc>
                <a:tc>
                  <a:txBody>
                    <a:bodyPr/>
                    <a:lstStyle/>
                    <a:p>
                      <a:pPr algn="ctr">
                        <a:spcAft>
                          <a:spcPts val="0"/>
                        </a:spcAft>
                      </a:pPr>
                      <a:r>
                        <a:rPr lang="en-US" sz="1000">
                          <a:effectLst/>
                        </a:rPr>
                        <a:t>clp</a:t>
                      </a:r>
                      <a:endParaRPr lang="en-US">
                        <a:effectLst/>
                      </a:endParaRPr>
                    </a:p>
                  </a:txBody>
                  <a:tcPr marL="68580" marR="68580" marT="0" marB="0"/>
                </a:tc>
                <a:tc>
                  <a:txBody>
                    <a:bodyPr/>
                    <a:lstStyle/>
                    <a:p>
                      <a:pPr>
                        <a:spcAft>
                          <a:spcPts val="0"/>
                        </a:spcAft>
                      </a:pPr>
                      <a:r>
                        <a:rPr lang="en-US" sz="1000">
                          <a:effectLst/>
                        </a:rPr>
                        <a:t>Coal-fired electricity                     </a:t>
                      </a:r>
                      <a:endParaRPr lang="en-US">
                        <a:effectLst/>
                      </a:endParaRPr>
                    </a:p>
                  </a:txBody>
                  <a:tcPr marL="68580" marR="68580" marT="0" marB="0"/>
                </a:tc>
                <a:tc>
                  <a:txBody>
                    <a:bodyPr/>
                    <a:lstStyle/>
                    <a:p>
                      <a:pPr>
                        <a:spcAft>
                          <a:spcPts val="0"/>
                        </a:spcAft>
                      </a:pPr>
                      <a:r>
                        <a:rPr lang="en-US" sz="1000">
                          <a:effectLst/>
                        </a:rPr>
                        <a:t>CoalBL</a:t>
                      </a:r>
                      <a:endParaRPr lang="en-US">
                        <a:effectLst/>
                      </a:endParaRPr>
                    </a:p>
                  </a:txBody>
                  <a:tcPr marL="68580" marR="68580" marT="0" marB="0"/>
                </a:tc>
                <a:extLst>
                  <a:ext uri="{0D108BD9-81ED-4DB2-BD59-A6C34878D82A}">
                    <a16:rowId xmlns:a16="http://schemas.microsoft.com/office/drawing/2014/main" val="677098739"/>
                  </a:ext>
                </a:extLst>
              </a:tr>
              <a:tr h="139904">
                <a:tc>
                  <a:txBody>
                    <a:bodyPr/>
                    <a:lstStyle/>
                    <a:p>
                      <a:pPr>
                        <a:spcAft>
                          <a:spcPts val="0"/>
                        </a:spcAft>
                      </a:pPr>
                      <a:r>
                        <a:rPr lang="en-US" sz="1000">
                          <a:effectLst/>
                        </a:rPr>
                        <a:t>26.</a:t>
                      </a:r>
                      <a:endParaRPr lang="en-US">
                        <a:effectLst/>
                      </a:endParaRPr>
                    </a:p>
                  </a:txBody>
                  <a:tcPr marL="68580" marR="68580" marT="0" marB="0"/>
                </a:tc>
                <a:tc>
                  <a:txBody>
                    <a:bodyPr/>
                    <a:lstStyle/>
                    <a:p>
                      <a:pPr algn="ctr">
                        <a:spcAft>
                          <a:spcPts val="0"/>
                        </a:spcAft>
                      </a:pPr>
                      <a:r>
                        <a:rPr lang="en-US" sz="1000">
                          <a:effectLst/>
                        </a:rPr>
                        <a:t>gsp</a:t>
                      </a:r>
                      <a:endParaRPr lang="en-US">
                        <a:effectLst/>
                      </a:endParaRPr>
                    </a:p>
                  </a:txBody>
                  <a:tcPr marL="68580" marR="68580" marT="0" marB="0"/>
                </a:tc>
                <a:tc>
                  <a:txBody>
                    <a:bodyPr/>
                    <a:lstStyle/>
                    <a:p>
                      <a:pPr>
                        <a:spcAft>
                          <a:spcPts val="0"/>
                        </a:spcAft>
                      </a:pPr>
                      <a:r>
                        <a:rPr lang="en-US" sz="1000">
                          <a:effectLst/>
                        </a:rPr>
                        <a:t>Gas-fired electricity             </a:t>
                      </a:r>
                      <a:endParaRPr lang="en-US">
                        <a:effectLst/>
                      </a:endParaRPr>
                    </a:p>
                  </a:txBody>
                  <a:tcPr marL="68580" marR="68580" marT="0" marB="0"/>
                </a:tc>
                <a:tc>
                  <a:txBody>
                    <a:bodyPr/>
                    <a:lstStyle/>
                    <a:p>
                      <a:pPr>
                        <a:spcAft>
                          <a:spcPts val="0"/>
                        </a:spcAft>
                      </a:pPr>
                      <a:r>
                        <a:rPr lang="en-US" sz="1000">
                          <a:effectLst/>
                        </a:rPr>
                        <a:t>GasBL, GasP </a:t>
                      </a:r>
                      <a:endParaRPr lang="en-US">
                        <a:effectLst/>
                      </a:endParaRPr>
                    </a:p>
                  </a:txBody>
                  <a:tcPr marL="68580" marR="68580" marT="0" marB="0"/>
                </a:tc>
                <a:extLst>
                  <a:ext uri="{0D108BD9-81ED-4DB2-BD59-A6C34878D82A}">
                    <a16:rowId xmlns:a16="http://schemas.microsoft.com/office/drawing/2014/main" val="279339328"/>
                  </a:ext>
                </a:extLst>
              </a:tr>
              <a:tr h="139904">
                <a:tc>
                  <a:txBody>
                    <a:bodyPr/>
                    <a:lstStyle/>
                    <a:p>
                      <a:pPr>
                        <a:spcAft>
                          <a:spcPts val="0"/>
                        </a:spcAft>
                      </a:pPr>
                      <a:r>
                        <a:rPr lang="en-US" sz="1000">
                          <a:effectLst/>
                        </a:rPr>
                        <a:t>27.</a:t>
                      </a:r>
                      <a:endParaRPr lang="en-US">
                        <a:effectLst/>
                      </a:endParaRPr>
                    </a:p>
                  </a:txBody>
                  <a:tcPr marL="68580" marR="68580" marT="0" marB="0"/>
                </a:tc>
                <a:tc>
                  <a:txBody>
                    <a:bodyPr/>
                    <a:lstStyle/>
                    <a:p>
                      <a:pPr algn="ctr">
                        <a:spcAft>
                          <a:spcPts val="0"/>
                        </a:spcAft>
                      </a:pPr>
                      <a:r>
                        <a:rPr lang="en-US" sz="1000">
                          <a:effectLst/>
                        </a:rPr>
                        <a:t>olp</a:t>
                      </a:r>
                      <a:endParaRPr lang="en-US">
                        <a:effectLst/>
                      </a:endParaRPr>
                    </a:p>
                  </a:txBody>
                  <a:tcPr marL="68580" marR="68580" marT="0" marB="0"/>
                </a:tc>
                <a:tc>
                  <a:txBody>
                    <a:bodyPr/>
                    <a:lstStyle/>
                    <a:p>
                      <a:pPr>
                        <a:spcAft>
                          <a:spcPts val="0"/>
                        </a:spcAft>
                      </a:pPr>
                      <a:r>
                        <a:rPr lang="en-US" sz="1000">
                          <a:effectLst/>
                        </a:rPr>
                        <a:t>Oil-fired electricity             </a:t>
                      </a:r>
                      <a:endParaRPr lang="en-US">
                        <a:effectLst/>
                      </a:endParaRPr>
                    </a:p>
                  </a:txBody>
                  <a:tcPr marL="68580" marR="68580" marT="0" marB="0"/>
                </a:tc>
                <a:tc>
                  <a:txBody>
                    <a:bodyPr/>
                    <a:lstStyle/>
                    <a:p>
                      <a:pPr>
                        <a:spcAft>
                          <a:spcPts val="0"/>
                        </a:spcAft>
                      </a:pPr>
                      <a:r>
                        <a:rPr lang="en-US" sz="1000">
                          <a:effectLst/>
                        </a:rPr>
                        <a:t>OilBL, OilP</a:t>
                      </a:r>
                      <a:endParaRPr lang="en-US">
                        <a:effectLst/>
                      </a:endParaRPr>
                    </a:p>
                  </a:txBody>
                  <a:tcPr marL="68580" marR="68580" marT="0" marB="0"/>
                </a:tc>
                <a:extLst>
                  <a:ext uri="{0D108BD9-81ED-4DB2-BD59-A6C34878D82A}">
                    <a16:rowId xmlns:a16="http://schemas.microsoft.com/office/drawing/2014/main" val="2484311097"/>
                  </a:ext>
                </a:extLst>
              </a:tr>
              <a:tr h="139904">
                <a:tc>
                  <a:txBody>
                    <a:bodyPr/>
                    <a:lstStyle/>
                    <a:p>
                      <a:pPr>
                        <a:spcAft>
                          <a:spcPts val="0"/>
                        </a:spcAft>
                      </a:pPr>
                      <a:r>
                        <a:rPr lang="en-US" sz="1000">
                          <a:effectLst/>
                        </a:rPr>
                        <a:t>28.</a:t>
                      </a:r>
                      <a:endParaRPr lang="en-US">
                        <a:effectLst/>
                      </a:endParaRPr>
                    </a:p>
                  </a:txBody>
                  <a:tcPr marL="68580" marR="68580" marT="0" marB="0"/>
                </a:tc>
                <a:tc>
                  <a:txBody>
                    <a:bodyPr/>
                    <a:lstStyle/>
                    <a:p>
                      <a:pPr algn="ctr">
                        <a:spcAft>
                          <a:spcPts val="0"/>
                        </a:spcAft>
                      </a:pPr>
                      <a:r>
                        <a:rPr lang="en-US" sz="1000">
                          <a:effectLst/>
                        </a:rPr>
                        <a:t>hyd</a:t>
                      </a:r>
                      <a:endParaRPr lang="en-US">
                        <a:effectLst/>
                      </a:endParaRPr>
                    </a:p>
                  </a:txBody>
                  <a:tcPr marL="68580" marR="68580" marT="0" marB="0"/>
                </a:tc>
                <a:tc>
                  <a:txBody>
                    <a:bodyPr/>
                    <a:lstStyle/>
                    <a:p>
                      <a:pPr>
                        <a:spcAft>
                          <a:spcPts val="0"/>
                        </a:spcAft>
                      </a:pPr>
                      <a:r>
                        <a:rPr lang="en-US" sz="1000">
                          <a:effectLst/>
                        </a:rPr>
                        <a:t>Hydro-electricity                          </a:t>
                      </a:r>
                      <a:endParaRPr lang="en-US">
                        <a:effectLst/>
                      </a:endParaRPr>
                    </a:p>
                  </a:txBody>
                  <a:tcPr marL="68580" marR="68580" marT="0" marB="0"/>
                </a:tc>
                <a:tc>
                  <a:txBody>
                    <a:bodyPr/>
                    <a:lstStyle/>
                    <a:p>
                      <a:pPr>
                        <a:spcAft>
                          <a:spcPts val="0"/>
                        </a:spcAft>
                      </a:pPr>
                      <a:r>
                        <a:rPr lang="en-US" sz="1000">
                          <a:effectLst/>
                        </a:rPr>
                        <a:t>HydroBL, HydroP </a:t>
                      </a:r>
                      <a:endParaRPr lang="en-US">
                        <a:effectLst/>
                      </a:endParaRPr>
                    </a:p>
                  </a:txBody>
                  <a:tcPr marL="68580" marR="68580" marT="0" marB="0"/>
                </a:tc>
                <a:extLst>
                  <a:ext uri="{0D108BD9-81ED-4DB2-BD59-A6C34878D82A}">
                    <a16:rowId xmlns:a16="http://schemas.microsoft.com/office/drawing/2014/main" val="909867949"/>
                  </a:ext>
                </a:extLst>
              </a:tr>
              <a:tr h="139904">
                <a:tc>
                  <a:txBody>
                    <a:bodyPr/>
                    <a:lstStyle/>
                    <a:p>
                      <a:pPr>
                        <a:spcAft>
                          <a:spcPts val="0"/>
                        </a:spcAft>
                      </a:pPr>
                      <a:r>
                        <a:rPr lang="en-US" sz="1000">
                          <a:effectLst/>
                        </a:rPr>
                        <a:t>29.</a:t>
                      </a:r>
                      <a:endParaRPr lang="en-US">
                        <a:effectLst/>
                      </a:endParaRPr>
                    </a:p>
                  </a:txBody>
                  <a:tcPr marL="68580" marR="68580" marT="0" marB="0"/>
                </a:tc>
                <a:tc>
                  <a:txBody>
                    <a:bodyPr/>
                    <a:lstStyle/>
                    <a:p>
                      <a:pPr algn="ctr">
                        <a:spcAft>
                          <a:spcPts val="0"/>
                        </a:spcAft>
                      </a:pPr>
                      <a:r>
                        <a:rPr lang="en-US" sz="1000">
                          <a:effectLst/>
                        </a:rPr>
                        <a:t>sol</a:t>
                      </a:r>
                      <a:endParaRPr lang="en-US">
                        <a:effectLst/>
                      </a:endParaRPr>
                    </a:p>
                  </a:txBody>
                  <a:tcPr marL="68580" marR="68580" marT="0" marB="0"/>
                </a:tc>
                <a:tc>
                  <a:txBody>
                    <a:bodyPr/>
                    <a:lstStyle/>
                    <a:p>
                      <a:pPr>
                        <a:spcAft>
                          <a:spcPts val="0"/>
                        </a:spcAft>
                      </a:pPr>
                      <a:r>
                        <a:rPr lang="en-US" sz="1000">
                          <a:effectLst/>
                        </a:rPr>
                        <a:t>Solar electricity                          </a:t>
                      </a:r>
                      <a:endParaRPr lang="en-US">
                        <a:effectLst/>
                      </a:endParaRPr>
                    </a:p>
                  </a:txBody>
                  <a:tcPr marL="68580" marR="68580" marT="0" marB="0"/>
                </a:tc>
                <a:tc>
                  <a:txBody>
                    <a:bodyPr/>
                    <a:lstStyle/>
                    <a:p>
                      <a:pPr>
                        <a:spcAft>
                          <a:spcPts val="0"/>
                        </a:spcAft>
                      </a:pPr>
                      <a:r>
                        <a:rPr lang="en-US" sz="1000">
                          <a:effectLst/>
                        </a:rPr>
                        <a:t>SolarP</a:t>
                      </a:r>
                      <a:endParaRPr lang="en-US">
                        <a:effectLst/>
                      </a:endParaRPr>
                    </a:p>
                  </a:txBody>
                  <a:tcPr marL="68580" marR="68580" marT="0" marB="0"/>
                </a:tc>
                <a:extLst>
                  <a:ext uri="{0D108BD9-81ED-4DB2-BD59-A6C34878D82A}">
                    <a16:rowId xmlns:a16="http://schemas.microsoft.com/office/drawing/2014/main" val="54362194"/>
                  </a:ext>
                </a:extLst>
              </a:tr>
              <a:tr h="139904">
                <a:tc>
                  <a:txBody>
                    <a:bodyPr/>
                    <a:lstStyle/>
                    <a:p>
                      <a:pPr>
                        <a:spcAft>
                          <a:spcPts val="0"/>
                        </a:spcAft>
                      </a:pPr>
                      <a:r>
                        <a:rPr lang="en-US" sz="1000">
                          <a:effectLst/>
                        </a:rPr>
                        <a:t>30.</a:t>
                      </a:r>
                      <a:endParaRPr lang="en-US">
                        <a:effectLst/>
                      </a:endParaRPr>
                    </a:p>
                  </a:txBody>
                  <a:tcPr marL="68580" marR="68580" marT="0" marB="0"/>
                </a:tc>
                <a:tc>
                  <a:txBody>
                    <a:bodyPr/>
                    <a:lstStyle/>
                    <a:p>
                      <a:pPr algn="ctr">
                        <a:spcAft>
                          <a:spcPts val="0"/>
                        </a:spcAft>
                      </a:pPr>
                      <a:r>
                        <a:rPr lang="en-US" sz="1000">
                          <a:effectLst/>
                        </a:rPr>
                        <a:t>wnd</a:t>
                      </a:r>
                      <a:endParaRPr lang="en-US">
                        <a:effectLst/>
                      </a:endParaRPr>
                    </a:p>
                  </a:txBody>
                  <a:tcPr marL="68580" marR="68580" marT="0" marB="0"/>
                </a:tc>
                <a:tc>
                  <a:txBody>
                    <a:bodyPr/>
                    <a:lstStyle/>
                    <a:p>
                      <a:pPr>
                        <a:spcAft>
                          <a:spcPts val="0"/>
                        </a:spcAft>
                      </a:pPr>
                      <a:r>
                        <a:rPr lang="en-US" sz="1000">
                          <a:effectLst/>
                        </a:rPr>
                        <a:t>Wind electricity                           </a:t>
                      </a:r>
                      <a:endParaRPr lang="en-US">
                        <a:effectLst/>
                      </a:endParaRPr>
                    </a:p>
                  </a:txBody>
                  <a:tcPr marL="68580" marR="68580" marT="0" marB="0"/>
                </a:tc>
                <a:tc>
                  <a:txBody>
                    <a:bodyPr/>
                    <a:lstStyle/>
                    <a:p>
                      <a:pPr>
                        <a:spcAft>
                          <a:spcPts val="0"/>
                        </a:spcAft>
                      </a:pPr>
                      <a:r>
                        <a:rPr lang="en-US" sz="1000">
                          <a:effectLst/>
                        </a:rPr>
                        <a:t>WindBL</a:t>
                      </a:r>
                      <a:endParaRPr lang="en-US">
                        <a:effectLst/>
                      </a:endParaRPr>
                    </a:p>
                  </a:txBody>
                  <a:tcPr marL="68580" marR="68580" marT="0" marB="0"/>
                </a:tc>
                <a:extLst>
                  <a:ext uri="{0D108BD9-81ED-4DB2-BD59-A6C34878D82A}">
                    <a16:rowId xmlns:a16="http://schemas.microsoft.com/office/drawing/2014/main" val="2545198354"/>
                  </a:ext>
                </a:extLst>
              </a:tr>
              <a:tr h="139904">
                <a:tc>
                  <a:txBody>
                    <a:bodyPr/>
                    <a:lstStyle/>
                    <a:p>
                      <a:pPr>
                        <a:spcAft>
                          <a:spcPts val="0"/>
                        </a:spcAft>
                      </a:pPr>
                      <a:r>
                        <a:rPr lang="en-US" sz="1000">
                          <a:effectLst/>
                        </a:rPr>
                        <a:t>31.</a:t>
                      </a:r>
                      <a:endParaRPr lang="en-US">
                        <a:effectLst/>
                      </a:endParaRPr>
                    </a:p>
                  </a:txBody>
                  <a:tcPr marL="68580" marR="68580" marT="0" marB="0"/>
                </a:tc>
                <a:tc>
                  <a:txBody>
                    <a:bodyPr/>
                    <a:lstStyle/>
                    <a:p>
                      <a:pPr algn="ctr">
                        <a:spcAft>
                          <a:spcPts val="0"/>
                        </a:spcAft>
                      </a:pPr>
                      <a:r>
                        <a:rPr lang="en-US" sz="1000">
                          <a:effectLst/>
                        </a:rPr>
                        <a:t>xel</a:t>
                      </a:r>
                      <a:endParaRPr lang="en-US">
                        <a:effectLst/>
                      </a:endParaRPr>
                    </a:p>
                  </a:txBody>
                  <a:tcPr marL="68580" marR="68580" marT="0" marB="0"/>
                </a:tc>
                <a:tc>
                  <a:txBody>
                    <a:bodyPr/>
                    <a:lstStyle/>
                    <a:p>
                      <a:pPr>
                        <a:spcAft>
                          <a:spcPts val="0"/>
                        </a:spcAft>
                      </a:pPr>
                      <a:r>
                        <a:rPr lang="en-US" sz="1000">
                          <a:effectLst/>
                        </a:rPr>
                        <a:t>Other renewable electricity                </a:t>
                      </a:r>
                      <a:endParaRPr lang="en-US">
                        <a:effectLst/>
                      </a:endParaRPr>
                    </a:p>
                  </a:txBody>
                  <a:tcPr marL="68580" marR="68580" marT="0" marB="0"/>
                </a:tc>
                <a:tc>
                  <a:txBody>
                    <a:bodyPr/>
                    <a:lstStyle/>
                    <a:p>
                      <a:pPr>
                        <a:spcAft>
                          <a:spcPts val="0"/>
                        </a:spcAft>
                      </a:pPr>
                      <a:r>
                        <a:rPr lang="en-US" sz="1000">
                          <a:effectLst/>
                        </a:rPr>
                        <a:t>OtherBL</a:t>
                      </a:r>
                      <a:endParaRPr lang="en-US">
                        <a:effectLst/>
                      </a:endParaRPr>
                    </a:p>
                  </a:txBody>
                  <a:tcPr marL="68580" marR="68580" marT="0" marB="0"/>
                </a:tc>
                <a:extLst>
                  <a:ext uri="{0D108BD9-81ED-4DB2-BD59-A6C34878D82A}">
                    <a16:rowId xmlns:a16="http://schemas.microsoft.com/office/drawing/2014/main" val="3783110792"/>
                  </a:ext>
                </a:extLst>
              </a:tr>
              <a:tr h="139904">
                <a:tc>
                  <a:txBody>
                    <a:bodyPr/>
                    <a:lstStyle/>
                    <a:p>
                      <a:pPr>
                        <a:spcAft>
                          <a:spcPts val="0"/>
                        </a:spcAft>
                      </a:pPr>
                      <a:r>
                        <a:rPr lang="en-US" sz="1000">
                          <a:effectLst/>
                        </a:rPr>
                        <a:t>32.</a:t>
                      </a:r>
                      <a:endParaRPr lang="en-US">
                        <a:effectLst/>
                      </a:endParaRPr>
                    </a:p>
                  </a:txBody>
                  <a:tcPr marL="68580" marR="68580" marT="0" marB="0"/>
                </a:tc>
                <a:tc>
                  <a:txBody>
                    <a:bodyPr/>
                    <a:lstStyle/>
                    <a:p>
                      <a:pPr algn="ctr">
                        <a:spcAft>
                          <a:spcPts val="0"/>
                        </a:spcAft>
                      </a:pPr>
                      <a:r>
                        <a:rPr lang="en-US" sz="1000">
                          <a:effectLst/>
                        </a:rPr>
                        <a:t>cns</a:t>
                      </a:r>
                      <a:endParaRPr lang="en-US">
                        <a:effectLst/>
                      </a:endParaRPr>
                    </a:p>
                  </a:txBody>
                  <a:tcPr marL="68580" marR="68580" marT="0" marB="0"/>
                </a:tc>
                <a:tc>
                  <a:txBody>
                    <a:bodyPr/>
                    <a:lstStyle/>
                    <a:p>
                      <a:pPr>
                        <a:spcAft>
                          <a:spcPts val="0"/>
                        </a:spcAft>
                      </a:pPr>
                      <a:r>
                        <a:rPr lang="en-US" sz="1000">
                          <a:effectLst/>
                        </a:rPr>
                        <a:t>Construction                               </a:t>
                      </a:r>
                      <a:endParaRPr lang="en-US">
                        <a:effectLst/>
                      </a:endParaRPr>
                    </a:p>
                  </a:txBody>
                  <a:tcPr marL="68580" marR="68580" marT="0" marB="0"/>
                </a:tc>
                <a:tc>
                  <a:txBody>
                    <a:bodyPr/>
                    <a:lstStyle/>
                    <a:p>
                      <a:pPr>
                        <a:spcAft>
                          <a:spcPts val="0"/>
                        </a:spcAft>
                      </a:pPr>
                      <a:r>
                        <a:rPr lang="en-US" sz="1000">
                          <a:effectLst/>
                        </a:rPr>
                        <a:t>cns</a:t>
                      </a:r>
                      <a:endParaRPr lang="en-US">
                        <a:effectLst/>
                      </a:endParaRPr>
                    </a:p>
                  </a:txBody>
                  <a:tcPr marL="68580" marR="68580" marT="0" marB="0"/>
                </a:tc>
                <a:extLst>
                  <a:ext uri="{0D108BD9-81ED-4DB2-BD59-A6C34878D82A}">
                    <a16:rowId xmlns:a16="http://schemas.microsoft.com/office/drawing/2014/main" val="957892412"/>
                  </a:ext>
                </a:extLst>
              </a:tr>
              <a:tr h="139904">
                <a:tc>
                  <a:txBody>
                    <a:bodyPr/>
                    <a:lstStyle/>
                    <a:p>
                      <a:pPr>
                        <a:spcAft>
                          <a:spcPts val="0"/>
                        </a:spcAft>
                      </a:pPr>
                      <a:r>
                        <a:rPr lang="en-US" sz="1000">
                          <a:effectLst/>
                        </a:rPr>
                        <a:t>33.</a:t>
                      </a:r>
                      <a:endParaRPr lang="en-US">
                        <a:effectLst/>
                      </a:endParaRPr>
                    </a:p>
                  </a:txBody>
                  <a:tcPr marL="68580" marR="68580" marT="0" marB="0"/>
                </a:tc>
                <a:tc>
                  <a:txBody>
                    <a:bodyPr/>
                    <a:lstStyle/>
                    <a:p>
                      <a:pPr algn="ctr">
                        <a:spcAft>
                          <a:spcPts val="0"/>
                        </a:spcAft>
                      </a:pPr>
                      <a:r>
                        <a:rPr lang="en-US" sz="1000">
                          <a:effectLst/>
                        </a:rPr>
                        <a:t>trd</a:t>
                      </a:r>
                      <a:endParaRPr lang="en-US">
                        <a:effectLst/>
                      </a:endParaRPr>
                    </a:p>
                  </a:txBody>
                  <a:tcPr marL="68580" marR="68580" marT="0" marB="0"/>
                </a:tc>
                <a:tc>
                  <a:txBody>
                    <a:bodyPr/>
                    <a:lstStyle/>
                    <a:p>
                      <a:pPr>
                        <a:spcAft>
                          <a:spcPts val="0"/>
                        </a:spcAft>
                      </a:pPr>
                      <a:r>
                        <a:rPr lang="en-US" sz="1000">
                          <a:effectLst/>
                        </a:rPr>
                        <a:t>Trade including warehousing</a:t>
                      </a:r>
                      <a:endParaRPr lang="en-US">
                        <a:effectLst/>
                      </a:endParaRPr>
                    </a:p>
                  </a:txBody>
                  <a:tcPr marL="68580" marR="68580" marT="0" marB="0"/>
                </a:tc>
                <a:tc>
                  <a:txBody>
                    <a:bodyPr/>
                    <a:lstStyle/>
                    <a:p>
                      <a:pPr>
                        <a:spcAft>
                          <a:spcPts val="0"/>
                        </a:spcAft>
                      </a:pPr>
                      <a:r>
                        <a:rPr lang="en-US" sz="1000">
                          <a:effectLst/>
                        </a:rPr>
                        <a:t>trd, afs, whs</a:t>
                      </a:r>
                      <a:endParaRPr lang="en-US">
                        <a:effectLst/>
                      </a:endParaRPr>
                    </a:p>
                  </a:txBody>
                  <a:tcPr marL="68580" marR="68580" marT="0" marB="0"/>
                </a:tc>
                <a:extLst>
                  <a:ext uri="{0D108BD9-81ED-4DB2-BD59-A6C34878D82A}">
                    <a16:rowId xmlns:a16="http://schemas.microsoft.com/office/drawing/2014/main" val="24141176"/>
                  </a:ext>
                </a:extLst>
              </a:tr>
              <a:tr h="139904">
                <a:tc>
                  <a:txBody>
                    <a:bodyPr/>
                    <a:lstStyle/>
                    <a:p>
                      <a:pPr>
                        <a:spcAft>
                          <a:spcPts val="0"/>
                        </a:spcAft>
                      </a:pPr>
                      <a:r>
                        <a:rPr lang="en-US" sz="1000">
                          <a:effectLst/>
                        </a:rPr>
                        <a:t>34.</a:t>
                      </a:r>
                      <a:endParaRPr lang="en-US">
                        <a:effectLst/>
                      </a:endParaRPr>
                    </a:p>
                  </a:txBody>
                  <a:tcPr marL="68580" marR="68580" marT="0" marB="0"/>
                </a:tc>
                <a:tc>
                  <a:txBody>
                    <a:bodyPr/>
                    <a:lstStyle/>
                    <a:p>
                      <a:pPr algn="ctr">
                        <a:spcAft>
                          <a:spcPts val="0"/>
                        </a:spcAft>
                      </a:pPr>
                      <a:r>
                        <a:rPr lang="en-US" sz="1000">
                          <a:effectLst/>
                        </a:rPr>
                        <a:t>wtp</a:t>
                      </a:r>
                      <a:endParaRPr lang="en-US">
                        <a:effectLst/>
                      </a:endParaRPr>
                    </a:p>
                  </a:txBody>
                  <a:tcPr marL="68580" marR="68580" marT="0" marB="0"/>
                </a:tc>
                <a:tc>
                  <a:txBody>
                    <a:bodyPr/>
                    <a:lstStyle/>
                    <a:p>
                      <a:pPr>
                        <a:spcAft>
                          <a:spcPts val="0"/>
                        </a:spcAft>
                      </a:pPr>
                      <a:r>
                        <a:rPr lang="en-US" sz="1000">
                          <a:effectLst/>
                        </a:rPr>
                        <a:t>Water transport</a:t>
                      </a:r>
                      <a:endParaRPr lang="en-US">
                        <a:effectLst/>
                      </a:endParaRPr>
                    </a:p>
                  </a:txBody>
                  <a:tcPr marL="68580" marR="68580" marT="0" marB="0"/>
                </a:tc>
                <a:tc>
                  <a:txBody>
                    <a:bodyPr/>
                    <a:lstStyle/>
                    <a:p>
                      <a:pPr>
                        <a:spcAft>
                          <a:spcPts val="0"/>
                        </a:spcAft>
                      </a:pPr>
                      <a:r>
                        <a:rPr lang="en-US" sz="1000">
                          <a:effectLst/>
                        </a:rPr>
                        <a:t>wtp</a:t>
                      </a:r>
                      <a:endParaRPr lang="en-US">
                        <a:effectLst/>
                      </a:endParaRPr>
                    </a:p>
                  </a:txBody>
                  <a:tcPr marL="68580" marR="68580" marT="0" marB="0"/>
                </a:tc>
                <a:extLst>
                  <a:ext uri="{0D108BD9-81ED-4DB2-BD59-A6C34878D82A}">
                    <a16:rowId xmlns:a16="http://schemas.microsoft.com/office/drawing/2014/main" val="2112549281"/>
                  </a:ext>
                </a:extLst>
              </a:tr>
              <a:tr h="139904">
                <a:tc>
                  <a:txBody>
                    <a:bodyPr/>
                    <a:lstStyle/>
                    <a:p>
                      <a:pPr>
                        <a:spcAft>
                          <a:spcPts val="0"/>
                        </a:spcAft>
                      </a:pPr>
                      <a:r>
                        <a:rPr lang="en-US" sz="1000">
                          <a:effectLst/>
                        </a:rPr>
                        <a:t>35.</a:t>
                      </a:r>
                      <a:endParaRPr lang="en-US">
                        <a:effectLst/>
                      </a:endParaRPr>
                    </a:p>
                  </a:txBody>
                  <a:tcPr marL="68580" marR="68580" marT="0" marB="0"/>
                </a:tc>
                <a:tc>
                  <a:txBody>
                    <a:bodyPr/>
                    <a:lstStyle/>
                    <a:p>
                      <a:pPr algn="ctr">
                        <a:spcAft>
                          <a:spcPts val="0"/>
                        </a:spcAft>
                      </a:pPr>
                      <a:r>
                        <a:rPr lang="en-US" sz="1000">
                          <a:effectLst/>
                        </a:rPr>
                        <a:t>atp</a:t>
                      </a:r>
                      <a:endParaRPr lang="en-US">
                        <a:effectLst/>
                      </a:endParaRPr>
                    </a:p>
                  </a:txBody>
                  <a:tcPr marL="68580" marR="68580" marT="0" marB="0"/>
                </a:tc>
                <a:tc>
                  <a:txBody>
                    <a:bodyPr/>
                    <a:lstStyle/>
                    <a:p>
                      <a:pPr>
                        <a:spcAft>
                          <a:spcPts val="0"/>
                        </a:spcAft>
                      </a:pPr>
                      <a:r>
                        <a:rPr lang="en-US" sz="1000">
                          <a:effectLst/>
                        </a:rPr>
                        <a:t>Air transport</a:t>
                      </a:r>
                      <a:endParaRPr lang="en-US">
                        <a:effectLst/>
                      </a:endParaRPr>
                    </a:p>
                  </a:txBody>
                  <a:tcPr marL="68580" marR="68580" marT="0" marB="0"/>
                </a:tc>
                <a:tc>
                  <a:txBody>
                    <a:bodyPr/>
                    <a:lstStyle/>
                    <a:p>
                      <a:pPr>
                        <a:spcAft>
                          <a:spcPts val="0"/>
                        </a:spcAft>
                      </a:pPr>
                      <a:r>
                        <a:rPr lang="en-US" sz="1000">
                          <a:effectLst/>
                        </a:rPr>
                        <a:t>atp</a:t>
                      </a:r>
                      <a:endParaRPr lang="en-US">
                        <a:effectLst/>
                      </a:endParaRPr>
                    </a:p>
                  </a:txBody>
                  <a:tcPr marL="68580" marR="68580" marT="0" marB="0"/>
                </a:tc>
                <a:extLst>
                  <a:ext uri="{0D108BD9-81ED-4DB2-BD59-A6C34878D82A}">
                    <a16:rowId xmlns:a16="http://schemas.microsoft.com/office/drawing/2014/main" val="2286323275"/>
                  </a:ext>
                </a:extLst>
              </a:tr>
              <a:tr h="139904">
                <a:tc>
                  <a:txBody>
                    <a:bodyPr/>
                    <a:lstStyle/>
                    <a:p>
                      <a:pPr>
                        <a:spcAft>
                          <a:spcPts val="0"/>
                        </a:spcAft>
                      </a:pPr>
                      <a:r>
                        <a:rPr lang="en-US" sz="1000">
                          <a:effectLst/>
                        </a:rPr>
                        <a:t>36.</a:t>
                      </a:r>
                      <a:endParaRPr lang="en-US">
                        <a:effectLst/>
                      </a:endParaRPr>
                    </a:p>
                  </a:txBody>
                  <a:tcPr marL="68580" marR="68580" marT="0" marB="0"/>
                </a:tc>
                <a:tc>
                  <a:txBody>
                    <a:bodyPr/>
                    <a:lstStyle/>
                    <a:p>
                      <a:pPr algn="ctr">
                        <a:spcAft>
                          <a:spcPts val="0"/>
                        </a:spcAft>
                      </a:pPr>
                      <a:r>
                        <a:rPr lang="en-US" sz="1000">
                          <a:effectLst/>
                        </a:rPr>
                        <a:t>otp</a:t>
                      </a:r>
                      <a:endParaRPr lang="en-US">
                        <a:effectLst/>
                      </a:endParaRPr>
                    </a:p>
                  </a:txBody>
                  <a:tcPr marL="68580" marR="68580" marT="0" marB="0"/>
                </a:tc>
                <a:tc>
                  <a:txBody>
                    <a:bodyPr/>
                    <a:lstStyle/>
                    <a:p>
                      <a:pPr>
                        <a:spcAft>
                          <a:spcPts val="0"/>
                        </a:spcAft>
                      </a:pPr>
                      <a:r>
                        <a:rPr lang="en-US" sz="1000">
                          <a:effectLst/>
                        </a:rPr>
                        <a:t>Other transport                                  </a:t>
                      </a:r>
                      <a:endParaRPr lang="en-US">
                        <a:effectLst/>
                      </a:endParaRPr>
                    </a:p>
                  </a:txBody>
                  <a:tcPr marL="68580" marR="68580" marT="0" marB="0"/>
                </a:tc>
                <a:tc>
                  <a:txBody>
                    <a:bodyPr/>
                    <a:lstStyle/>
                    <a:p>
                      <a:pPr>
                        <a:spcAft>
                          <a:spcPts val="0"/>
                        </a:spcAft>
                      </a:pPr>
                      <a:r>
                        <a:rPr lang="en-US" sz="1000">
                          <a:effectLst/>
                        </a:rPr>
                        <a:t>otp </a:t>
                      </a:r>
                      <a:endParaRPr lang="en-US">
                        <a:effectLst/>
                      </a:endParaRPr>
                    </a:p>
                  </a:txBody>
                  <a:tcPr marL="68580" marR="68580" marT="0" marB="0"/>
                </a:tc>
                <a:extLst>
                  <a:ext uri="{0D108BD9-81ED-4DB2-BD59-A6C34878D82A}">
                    <a16:rowId xmlns:a16="http://schemas.microsoft.com/office/drawing/2014/main" val="3203003277"/>
                  </a:ext>
                </a:extLst>
              </a:tr>
              <a:tr h="246889">
                <a:tc>
                  <a:txBody>
                    <a:bodyPr/>
                    <a:lstStyle/>
                    <a:p>
                      <a:pPr>
                        <a:spcAft>
                          <a:spcPts val="0"/>
                        </a:spcAft>
                      </a:pPr>
                      <a:r>
                        <a:rPr lang="en-US" sz="1000">
                          <a:effectLst/>
                        </a:rPr>
                        <a:t>37.</a:t>
                      </a:r>
                      <a:endParaRPr lang="en-US">
                        <a:effectLst/>
                      </a:endParaRPr>
                    </a:p>
                  </a:txBody>
                  <a:tcPr marL="68580" marR="68580" marT="0" marB="0"/>
                </a:tc>
                <a:tc>
                  <a:txBody>
                    <a:bodyPr/>
                    <a:lstStyle/>
                    <a:p>
                      <a:pPr algn="ctr">
                        <a:spcAft>
                          <a:spcPts val="0"/>
                        </a:spcAft>
                      </a:pPr>
                      <a:r>
                        <a:rPr lang="en-US" sz="1000">
                          <a:effectLst/>
                        </a:rPr>
                        <a:t>xsv</a:t>
                      </a:r>
                      <a:endParaRPr lang="en-US">
                        <a:effectLst/>
                      </a:endParaRPr>
                    </a:p>
                  </a:txBody>
                  <a:tcPr marL="68580" marR="68580" marT="0" marB="0"/>
                </a:tc>
                <a:tc>
                  <a:txBody>
                    <a:bodyPr/>
                    <a:lstStyle/>
                    <a:p>
                      <a:pPr>
                        <a:spcAft>
                          <a:spcPts val="0"/>
                        </a:spcAft>
                      </a:pPr>
                      <a:r>
                        <a:rPr lang="en-US" sz="1000">
                          <a:effectLst/>
                        </a:rPr>
                        <a:t>Other Services                             </a:t>
                      </a:r>
                      <a:endParaRPr lang="en-US">
                        <a:effectLst/>
                      </a:endParaRPr>
                    </a:p>
                  </a:txBody>
                  <a:tcPr marL="68580" marR="68580" marT="0" marB="0"/>
                </a:tc>
                <a:tc>
                  <a:txBody>
                    <a:bodyPr/>
                    <a:lstStyle/>
                    <a:p>
                      <a:pPr>
                        <a:spcAft>
                          <a:spcPts val="0"/>
                        </a:spcAft>
                      </a:pPr>
                      <a:r>
                        <a:rPr lang="en-US" sz="1000" dirty="0" err="1">
                          <a:effectLst/>
                        </a:rPr>
                        <a:t>wtr</a:t>
                      </a:r>
                      <a:r>
                        <a:rPr lang="en-US" sz="1000" dirty="0">
                          <a:effectLst/>
                        </a:rPr>
                        <a:t>, </a:t>
                      </a:r>
                      <a:r>
                        <a:rPr lang="en-US" sz="1000" dirty="0" err="1">
                          <a:effectLst/>
                        </a:rPr>
                        <a:t>cmn</a:t>
                      </a:r>
                      <a:r>
                        <a:rPr lang="en-US" sz="1000" dirty="0">
                          <a:effectLst/>
                        </a:rPr>
                        <a:t>, </a:t>
                      </a:r>
                      <a:r>
                        <a:rPr lang="en-US" sz="1000" dirty="0" err="1">
                          <a:effectLst/>
                        </a:rPr>
                        <a:t>ofi</a:t>
                      </a:r>
                      <a:r>
                        <a:rPr lang="en-US" sz="1000" dirty="0">
                          <a:effectLst/>
                        </a:rPr>
                        <a:t>, ins, </a:t>
                      </a:r>
                      <a:r>
                        <a:rPr lang="en-US" sz="1000" dirty="0" err="1">
                          <a:effectLst/>
                        </a:rPr>
                        <a:t>rsa</a:t>
                      </a:r>
                      <a:r>
                        <a:rPr lang="en-US" sz="1000" dirty="0">
                          <a:effectLst/>
                        </a:rPr>
                        <a:t>, </a:t>
                      </a:r>
                      <a:r>
                        <a:rPr lang="en-US" sz="1000" dirty="0" err="1">
                          <a:effectLst/>
                        </a:rPr>
                        <a:t>obs</a:t>
                      </a:r>
                      <a:r>
                        <a:rPr lang="en-US" sz="1000" dirty="0">
                          <a:effectLst/>
                        </a:rPr>
                        <a:t>, </a:t>
                      </a:r>
                      <a:r>
                        <a:rPr lang="en-US" sz="1000" dirty="0" err="1">
                          <a:effectLst/>
                        </a:rPr>
                        <a:t>ros</a:t>
                      </a:r>
                      <a:r>
                        <a:rPr lang="en-US" sz="1000" dirty="0">
                          <a:effectLst/>
                        </a:rPr>
                        <a:t>, </a:t>
                      </a:r>
                      <a:r>
                        <a:rPr lang="en-US" sz="1000" dirty="0" err="1">
                          <a:effectLst/>
                        </a:rPr>
                        <a:t>osg</a:t>
                      </a:r>
                      <a:r>
                        <a:rPr lang="en-US" sz="1000" dirty="0">
                          <a:effectLst/>
                        </a:rPr>
                        <a:t>, </a:t>
                      </a:r>
                      <a:r>
                        <a:rPr lang="en-US" sz="1000" dirty="0" err="1">
                          <a:effectLst/>
                        </a:rPr>
                        <a:t>edu</a:t>
                      </a:r>
                      <a:r>
                        <a:rPr lang="en-US" sz="1000" dirty="0">
                          <a:effectLst/>
                        </a:rPr>
                        <a:t>, </a:t>
                      </a:r>
                      <a:r>
                        <a:rPr lang="en-US" sz="1000" dirty="0" err="1">
                          <a:effectLst/>
                        </a:rPr>
                        <a:t>hht</a:t>
                      </a:r>
                      <a:r>
                        <a:rPr lang="en-US" sz="1000" dirty="0">
                          <a:effectLst/>
                        </a:rPr>
                        <a:t>, </a:t>
                      </a:r>
                      <a:r>
                        <a:rPr lang="en-US" sz="1000" dirty="0" err="1">
                          <a:effectLst/>
                        </a:rPr>
                        <a:t>dwe</a:t>
                      </a:r>
                      <a:endParaRPr lang="en-US" dirty="0">
                        <a:effectLst/>
                      </a:endParaRPr>
                    </a:p>
                  </a:txBody>
                  <a:tcPr marL="68580" marR="68580" marT="0" marB="0"/>
                </a:tc>
                <a:extLst>
                  <a:ext uri="{0D108BD9-81ED-4DB2-BD59-A6C34878D82A}">
                    <a16:rowId xmlns:a16="http://schemas.microsoft.com/office/drawing/2014/main" val="24744784"/>
                  </a:ext>
                </a:extLst>
              </a:tr>
            </a:tbl>
          </a:graphicData>
        </a:graphic>
      </p:graphicFrame>
    </p:spTree>
    <p:extLst>
      <p:ext uri="{BB962C8B-B14F-4D97-AF65-F5344CB8AC3E}">
        <p14:creationId xmlns:p14="http://schemas.microsoft.com/office/powerpoint/2010/main" val="2665977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7901" y="75059"/>
            <a:ext cx="11525123" cy="579799"/>
          </a:xfrm>
        </p:spPr>
        <p:txBody>
          <a:bodyPr vert="horz" lIns="91440" tIns="45720" rIns="91440" bIns="45720" rtlCol="0" anchor="ctr">
            <a:noAutofit/>
          </a:bodyPr>
          <a:lstStyle/>
          <a:p>
            <a:r>
              <a:rPr lang="en-US" sz="2700" dirty="0">
                <a:latin typeface="Arial"/>
                <a:cs typeface="Arial"/>
              </a:rPr>
              <a:t>Annex C. Carbon prices under the </a:t>
            </a:r>
            <a:r>
              <a:rPr lang="en-US" sz="2700" dirty="0" err="1">
                <a:latin typeface="Arial"/>
                <a:cs typeface="Arial"/>
              </a:rPr>
              <a:t>NDClessAZE</a:t>
            </a:r>
            <a:r>
              <a:rPr lang="en-US" sz="2700" dirty="0">
                <a:latin typeface="Arial"/>
                <a:cs typeface="Arial"/>
              </a:rPr>
              <a:t> scenario $2014/tCO2</a:t>
            </a:r>
            <a:endParaRPr lang="en-US" sz="2700" dirty="0">
              <a:cs typeface="Arial"/>
            </a:endParaRPr>
          </a:p>
        </p:txBody>
      </p:sp>
      <p:sp>
        <p:nvSpPr>
          <p:cNvPr id="4" name="Slide Number Placeholder 3"/>
          <p:cNvSpPr>
            <a:spLocks noGrp="1"/>
          </p:cNvSpPr>
          <p:nvPr>
            <p:ph type="sldNum" sz="quarter" idx="12"/>
          </p:nvPr>
        </p:nvSpPr>
        <p:spPr/>
        <p:txBody>
          <a:bodyPr/>
          <a:lstStyle/>
          <a:p>
            <a:fld id="{89D7931E-637B-46D8-A580-615CC76C5C63}" type="slidenum">
              <a:rPr lang="en-US" smtClean="0"/>
              <a:pPr/>
              <a:t>27</a:t>
            </a:fld>
            <a:endParaRPr lang="en-US"/>
          </a:p>
        </p:txBody>
      </p:sp>
      <p:pic>
        <p:nvPicPr>
          <p:cNvPr id="2" name="Picture 4" descr="Chart&#10;&#10;Description automatically generated">
            <a:extLst>
              <a:ext uri="{FF2B5EF4-FFF2-40B4-BE49-F238E27FC236}">
                <a16:creationId xmlns:a16="http://schemas.microsoft.com/office/drawing/2014/main" id="{1A08963A-5A30-3216-2AA6-2F3F300CF65F}"/>
              </a:ext>
            </a:extLst>
          </p:cNvPr>
          <p:cNvPicPr>
            <a:picLocks noChangeAspect="1"/>
          </p:cNvPicPr>
          <p:nvPr/>
        </p:nvPicPr>
        <p:blipFill>
          <a:blip r:embed="rId3"/>
          <a:stretch>
            <a:fillRect/>
          </a:stretch>
        </p:blipFill>
        <p:spPr>
          <a:xfrm>
            <a:off x="1541930" y="809740"/>
            <a:ext cx="8283388" cy="5543320"/>
          </a:xfrm>
          <a:prstGeom prst="rect">
            <a:avLst/>
          </a:prstGeom>
        </p:spPr>
      </p:pic>
    </p:spTree>
    <p:extLst>
      <p:ext uri="{BB962C8B-B14F-4D97-AF65-F5344CB8AC3E}">
        <p14:creationId xmlns:p14="http://schemas.microsoft.com/office/powerpoint/2010/main" val="288772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3234" y="-200"/>
            <a:ext cx="10950956" cy="694776"/>
          </a:xfrm>
        </p:spPr>
        <p:txBody>
          <a:bodyPr>
            <a:normAutofit/>
          </a:bodyPr>
          <a:lstStyle/>
          <a:p>
            <a:r>
              <a:rPr lang="en-US" sz="2800">
                <a:latin typeface="Arial"/>
                <a:cs typeface="Arial"/>
              </a:rPr>
              <a:t>Methodological framework: GTAP Data Base</a:t>
            </a:r>
            <a:endParaRPr lang="en-US">
              <a:cs typeface="Arial"/>
            </a:endParaRPr>
          </a:p>
        </p:txBody>
      </p:sp>
      <p:sp>
        <p:nvSpPr>
          <p:cNvPr id="4" name="Slide Number Placeholder 3"/>
          <p:cNvSpPr>
            <a:spLocks noGrp="1"/>
          </p:cNvSpPr>
          <p:nvPr>
            <p:ph type="sldNum" sz="quarter" idx="12"/>
          </p:nvPr>
        </p:nvSpPr>
        <p:spPr/>
        <p:txBody>
          <a:bodyPr/>
          <a:lstStyle/>
          <a:p>
            <a:fld id="{89D7931E-637B-46D8-A580-615CC76C5C63}" type="slidenum">
              <a:rPr lang="en-US" smtClean="0"/>
              <a:pPr/>
              <a:t>3</a:t>
            </a:fld>
            <a:endParaRPr lang="en-US"/>
          </a:p>
        </p:txBody>
      </p:sp>
      <p:sp>
        <p:nvSpPr>
          <p:cNvPr id="10" name="TextBox 9">
            <a:extLst>
              <a:ext uri="{FF2B5EF4-FFF2-40B4-BE49-F238E27FC236}">
                <a16:creationId xmlns:a16="http://schemas.microsoft.com/office/drawing/2014/main" id="{DFD1FB86-7290-B300-414D-937EF4C97F1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pic>
        <p:nvPicPr>
          <p:cNvPr id="5" name="Picture 5" descr="Table&#10;&#10;Description automatically generated">
            <a:extLst>
              <a:ext uri="{FF2B5EF4-FFF2-40B4-BE49-F238E27FC236}">
                <a16:creationId xmlns:a16="http://schemas.microsoft.com/office/drawing/2014/main" id="{AAEC0BA1-76D1-0BFA-0F38-F4F93B3164CC}"/>
              </a:ext>
            </a:extLst>
          </p:cNvPr>
          <p:cNvPicPr>
            <a:picLocks noChangeAspect="1"/>
          </p:cNvPicPr>
          <p:nvPr/>
        </p:nvPicPr>
        <p:blipFill>
          <a:blip r:embed="rId3"/>
          <a:stretch>
            <a:fillRect/>
          </a:stretch>
        </p:blipFill>
        <p:spPr>
          <a:xfrm>
            <a:off x="1563512" y="2606859"/>
            <a:ext cx="8011347" cy="4109020"/>
          </a:xfrm>
          <a:prstGeom prst="rect">
            <a:avLst/>
          </a:prstGeom>
        </p:spPr>
      </p:pic>
      <p:sp>
        <p:nvSpPr>
          <p:cNvPr id="6" name="TextBox 5">
            <a:extLst>
              <a:ext uri="{FF2B5EF4-FFF2-40B4-BE49-F238E27FC236}">
                <a16:creationId xmlns:a16="http://schemas.microsoft.com/office/drawing/2014/main" id="{D6D30145-846E-2533-E824-E4E82B8CAFB4}"/>
              </a:ext>
            </a:extLst>
          </p:cNvPr>
          <p:cNvSpPr txBox="1"/>
          <p:nvPr/>
        </p:nvSpPr>
        <p:spPr>
          <a:xfrm>
            <a:off x="500474" y="632177"/>
            <a:ext cx="11332162"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Ø"/>
            </a:pPr>
            <a:r>
              <a:rPr lang="en-US" dirty="0"/>
              <a:t>GTAP is a global data base describing bilateral trade patterns, production, consumption and intermediate use of commodities and services.</a:t>
            </a:r>
            <a:endParaRPr lang="en-US">
              <a:cs typeface="Arial"/>
            </a:endParaRPr>
          </a:p>
          <a:p>
            <a:pPr marL="285750" indent="-285750">
              <a:buFont typeface="Wingdings"/>
              <a:buChar char="Ø"/>
            </a:pPr>
            <a:r>
              <a:rPr lang="en-US" dirty="0">
                <a:cs typeface="Arial"/>
              </a:rPr>
              <a:t>Global economy in the database is divided into 65 sectors (figure below) and 141 regions (with 121 individual countries, including Azerbaijan).</a:t>
            </a:r>
          </a:p>
          <a:p>
            <a:pPr marL="285750" indent="-285750">
              <a:buFont typeface="Wingdings"/>
              <a:buChar char="Ø"/>
            </a:pPr>
            <a:r>
              <a:rPr lang="en-US" dirty="0">
                <a:cs typeface="Arial"/>
              </a:rPr>
              <a:t>A special version of the GTAP database used in this study (GTAP-Power) further splits electricity and heat production into separate generation technologies (coal, gas, wind, solar, hydro, etc.)</a:t>
            </a:r>
          </a:p>
        </p:txBody>
      </p:sp>
    </p:spTree>
    <p:extLst>
      <p:ext uri="{BB962C8B-B14F-4D97-AF65-F5344CB8AC3E}">
        <p14:creationId xmlns:p14="http://schemas.microsoft.com/office/powerpoint/2010/main" val="17087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9972" y="29702"/>
            <a:ext cx="11722027" cy="615821"/>
          </a:xfrm>
        </p:spPr>
        <p:txBody>
          <a:bodyPr>
            <a:normAutofit/>
          </a:bodyPr>
          <a:lstStyle/>
          <a:p>
            <a:r>
              <a:rPr lang="en-US" sz="2800">
                <a:latin typeface="Arial"/>
                <a:cs typeface="Arial"/>
              </a:rPr>
              <a:t>Methodological framework: ENVISAGE CGE model</a:t>
            </a:r>
          </a:p>
        </p:txBody>
      </p:sp>
      <p:sp>
        <p:nvSpPr>
          <p:cNvPr id="4" name="Slide Number Placeholder 3"/>
          <p:cNvSpPr>
            <a:spLocks noGrp="1"/>
          </p:cNvSpPr>
          <p:nvPr>
            <p:ph type="sldNum" sz="quarter" idx="12"/>
          </p:nvPr>
        </p:nvSpPr>
        <p:spPr/>
        <p:txBody>
          <a:bodyPr/>
          <a:lstStyle/>
          <a:p>
            <a:fld id="{89D7931E-637B-46D8-A580-615CC76C5C63}" type="slidenum">
              <a:rPr lang="en-US" smtClean="0"/>
              <a:pPr/>
              <a:t>4</a:t>
            </a:fld>
            <a:endParaRPr lang="en-US"/>
          </a:p>
        </p:txBody>
      </p:sp>
      <p:sp>
        <p:nvSpPr>
          <p:cNvPr id="9" name="Content Placeholder 1">
            <a:extLst>
              <a:ext uri="{FF2B5EF4-FFF2-40B4-BE49-F238E27FC236}">
                <a16:creationId xmlns:a16="http://schemas.microsoft.com/office/drawing/2014/main" id="{63B5049A-3A9D-4149-B67C-928AD5EE82DC}"/>
              </a:ext>
            </a:extLst>
          </p:cNvPr>
          <p:cNvSpPr>
            <a:spLocks noGrp="1"/>
          </p:cNvSpPr>
          <p:nvPr>
            <p:ph idx="1"/>
          </p:nvPr>
        </p:nvSpPr>
        <p:spPr>
          <a:xfrm>
            <a:off x="536273" y="715261"/>
            <a:ext cx="5997145" cy="5442425"/>
          </a:xfrm>
        </p:spPr>
        <p:txBody>
          <a:bodyPr vert="horz" lIns="91440" tIns="45720" rIns="91440" bIns="45720" rtlCol="0" anchor="t">
            <a:normAutofit lnSpcReduction="10000"/>
          </a:bodyPr>
          <a:lstStyle/>
          <a:p>
            <a:pPr>
              <a:spcAft>
                <a:spcPts val="600"/>
              </a:spcAft>
            </a:pPr>
            <a:r>
              <a:rPr lang="en-US" sz="2400" dirty="0">
                <a:latin typeface="Arial"/>
                <a:cs typeface="Arial"/>
              </a:rPr>
              <a:t>Global computable general equilibrium (CGE) model</a:t>
            </a:r>
          </a:p>
          <a:p>
            <a:pPr lvl="1">
              <a:spcAft>
                <a:spcPts val="600"/>
              </a:spcAft>
            </a:pPr>
            <a:r>
              <a:rPr lang="en-US" sz="2200" dirty="0">
                <a:latin typeface="Arial"/>
                <a:cs typeface="Arial"/>
              </a:rPr>
              <a:t>Recursive-dynamic (2014-2060).</a:t>
            </a:r>
          </a:p>
          <a:p>
            <a:r>
              <a:rPr lang="en-US" sz="2400" dirty="0">
                <a:latin typeface="Arial"/>
                <a:cs typeface="Arial"/>
              </a:rPr>
              <a:t>Nested energy demand</a:t>
            </a:r>
          </a:p>
          <a:p>
            <a:pPr marL="690245">
              <a:spcAft>
                <a:spcPts val="600"/>
              </a:spcAft>
            </a:pPr>
            <a:r>
              <a:rPr lang="en-US" sz="2200" b="0" dirty="0">
                <a:latin typeface="Arial"/>
                <a:cs typeface="Arial"/>
              </a:rPr>
              <a:t>Alternative generation technologies, such as coal, gas, wind, solar, hydro and other renewables (GTAP-Power database).</a:t>
            </a:r>
          </a:p>
          <a:p>
            <a:r>
              <a:rPr lang="en-US" sz="2400" dirty="0">
                <a:latin typeface="Arial"/>
                <a:cs typeface="Arial"/>
              </a:rPr>
              <a:t>Preference shifts/technological changes</a:t>
            </a:r>
          </a:p>
          <a:p>
            <a:pPr lvl="1" algn="just">
              <a:spcAft>
                <a:spcPts val="1200"/>
              </a:spcAft>
            </a:pPr>
            <a:r>
              <a:rPr lang="en-US" sz="2200" dirty="0">
                <a:latin typeface="Arial"/>
                <a:cs typeface="Arial"/>
              </a:rPr>
              <a:t>Decreasing cost of renewables; increasing preferences toward renewable energy; increasing electrification rates; energy efficiency improvements.</a:t>
            </a:r>
          </a:p>
          <a:p>
            <a:pPr marL="233045" lvl="1" indent="-233045">
              <a:spcAft>
                <a:spcPts val="600"/>
              </a:spcAft>
            </a:pPr>
            <a:r>
              <a:rPr lang="en-US" b="1" dirty="0">
                <a:latin typeface="Arial"/>
                <a:cs typeface="Arial"/>
              </a:rPr>
              <a:t>Model aggregation:</a:t>
            </a:r>
            <a:r>
              <a:rPr lang="en-US" dirty="0">
                <a:latin typeface="Arial"/>
                <a:cs typeface="Arial"/>
              </a:rPr>
              <a:t> 16 regions (Annex A) and 37 activities (Annex B).</a:t>
            </a:r>
          </a:p>
        </p:txBody>
      </p:sp>
      <p:pic>
        <p:nvPicPr>
          <p:cNvPr id="69" name="Picture 69" descr="Diagram&#10;&#10;Description automatically generated">
            <a:extLst>
              <a:ext uri="{FF2B5EF4-FFF2-40B4-BE49-F238E27FC236}">
                <a16:creationId xmlns:a16="http://schemas.microsoft.com/office/drawing/2014/main" id="{73537249-424F-8284-BAD0-C7B9FBA53320}"/>
              </a:ext>
            </a:extLst>
          </p:cNvPr>
          <p:cNvPicPr>
            <a:picLocks noChangeAspect="1"/>
          </p:cNvPicPr>
          <p:nvPr/>
        </p:nvPicPr>
        <p:blipFill>
          <a:blip r:embed="rId3"/>
          <a:stretch>
            <a:fillRect/>
          </a:stretch>
        </p:blipFill>
        <p:spPr>
          <a:xfrm>
            <a:off x="6890120" y="618807"/>
            <a:ext cx="5104458" cy="2808913"/>
          </a:xfrm>
          <a:prstGeom prst="rect">
            <a:avLst/>
          </a:prstGeom>
        </p:spPr>
      </p:pic>
      <p:sp>
        <p:nvSpPr>
          <p:cNvPr id="2" name="TextBox 1">
            <a:extLst>
              <a:ext uri="{FF2B5EF4-FFF2-40B4-BE49-F238E27FC236}">
                <a16:creationId xmlns:a16="http://schemas.microsoft.com/office/drawing/2014/main" id="{D9DBACE1-B515-AE53-8138-50284399B35B}"/>
              </a:ext>
            </a:extLst>
          </p:cNvPr>
          <p:cNvSpPr txBox="1"/>
          <p:nvPr/>
        </p:nvSpPr>
        <p:spPr>
          <a:xfrm>
            <a:off x="6792685" y="3962398"/>
            <a:ext cx="5101772" cy="26879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spcAft>
                <a:spcPts val="800"/>
              </a:spcAft>
              <a:buFont typeface="Wingdings"/>
              <a:buChar char="v"/>
            </a:pPr>
            <a:r>
              <a:rPr lang="en-US" i="1" dirty="0">
                <a:latin typeface="Calibri"/>
                <a:cs typeface="Calibri"/>
              </a:rPr>
              <a:t>The main strength of the CGE modelling framework, like ENVISAGE, is the consistent representation of the inter-dependencies between different sectors, agents and markets in the economy. </a:t>
            </a:r>
            <a:endParaRPr lang="en-US" i="1" dirty="0">
              <a:latin typeface="Arial" panose="020B0604020202020204"/>
              <a:cs typeface="Arial" panose="020B0604020202020204"/>
            </a:endParaRPr>
          </a:p>
          <a:p>
            <a:pPr marL="285750" indent="-285750" algn="just">
              <a:spcAft>
                <a:spcPts val="800"/>
              </a:spcAft>
              <a:buFont typeface="Wingdings"/>
              <a:buChar char="v"/>
            </a:pPr>
            <a:r>
              <a:rPr lang="en-US" i="1" dirty="0">
                <a:latin typeface="Calibri"/>
                <a:cs typeface="Calibri"/>
              </a:rPr>
              <a:t>At the same time, deeper understanding of specific sectors might require application of specialized models (e.g. energy system models for energy sector).</a:t>
            </a:r>
          </a:p>
        </p:txBody>
      </p:sp>
      <p:sp>
        <p:nvSpPr>
          <p:cNvPr id="5" name="TextBox 4">
            <a:extLst>
              <a:ext uri="{FF2B5EF4-FFF2-40B4-BE49-F238E27FC236}">
                <a16:creationId xmlns:a16="http://schemas.microsoft.com/office/drawing/2014/main" id="{A7194851-F873-060B-07DA-B72617E88203}"/>
              </a:ext>
            </a:extLst>
          </p:cNvPr>
          <p:cNvSpPr txBox="1"/>
          <p:nvPr/>
        </p:nvSpPr>
        <p:spPr>
          <a:xfrm>
            <a:off x="8159447" y="3430209"/>
            <a:ext cx="31060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alibri"/>
                <a:cs typeface="Calibri"/>
              </a:rPr>
              <a:t>Circular flows in a CGE model</a:t>
            </a:r>
            <a:endParaRPr lang="en-US" b="1">
              <a:cs typeface="Arial"/>
            </a:endParaRPr>
          </a:p>
        </p:txBody>
      </p:sp>
    </p:spTree>
    <p:extLst>
      <p:ext uri="{BB962C8B-B14F-4D97-AF65-F5344CB8AC3E}">
        <p14:creationId xmlns:p14="http://schemas.microsoft.com/office/powerpoint/2010/main" val="39912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107216"/>
            <a:ext cx="7658159" cy="539443"/>
          </a:xfrm>
        </p:spPr>
        <p:txBody>
          <a:bodyPr>
            <a:noAutofit/>
          </a:bodyPr>
          <a:lstStyle/>
          <a:p>
            <a:r>
              <a:rPr lang="en-US" sz="2800"/>
              <a:t>Scenario framework</a:t>
            </a:r>
          </a:p>
        </p:txBody>
      </p:sp>
      <p:sp>
        <p:nvSpPr>
          <p:cNvPr id="4" name="Slide Number Placeholder 3"/>
          <p:cNvSpPr>
            <a:spLocks noGrp="1"/>
          </p:cNvSpPr>
          <p:nvPr>
            <p:ph type="sldNum" sz="quarter" idx="12"/>
          </p:nvPr>
        </p:nvSpPr>
        <p:spPr/>
        <p:txBody>
          <a:bodyPr/>
          <a:lstStyle/>
          <a:p>
            <a:fld id="{89D7931E-637B-46D8-A580-615CC76C5C63}" type="slidenum">
              <a:rPr lang="en-US" smtClean="0"/>
              <a:pPr/>
              <a:t>5</a:t>
            </a:fld>
            <a:endParaRPr lang="en-US"/>
          </a:p>
        </p:txBody>
      </p:sp>
      <p:sp>
        <p:nvSpPr>
          <p:cNvPr id="8" name="TextBox 7">
            <a:extLst>
              <a:ext uri="{FF2B5EF4-FFF2-40B4-BE49-F238E27FC236}">
                <a16:creationId xmlns:a16="http://schemas.microsoft.com/office/drawing/2014/main" id="{434192E2-C408-6AB8-F0B6-4178EB574169}"/>
              </a:ext>
            </a:extLst>
          </p:cNvPr>
          <p:cNvSpPr txBox="1"/>
          <p:nvPr/>
        </p:nvSpPr>
        <p:spPr>
          <a:xfrm>
            <a:off x="6077684" y="0"/>
            <a:ext cx="6096000" cy="73712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spcAft>
                <a:spcPts val="600"/>
              </a:spcAft>
              <a:buAutoNum type="arabicPeriod"/>
            </a:pPr>
            <a:r>
              <a:rPr lang="en-US" sz="1200" b="1" i="1" dirty="0">
                <a:cs typeface="Arial"/>
              </a:rPr>
              <a:t>"No policies" (</a:t>
            </a:r>
            <a:r>
              <a:rPr lang="en-US" sz="1200" b="1" i="1" dirty="0" err="1">
                <a:cs typeface="Arial"/>
              </a:rPr>
              <a:t>BaU</a:t>
            </a:r>
            <a:r>
              <a:rPr lang="en-US" sz="1200" b="1" i="1" dirty="0">
                <a:cs typeface="Arial"/>
              </a:rPr>
              <a:t>)</a:t>
            </a:r>
            <a:r>
              <a:rPr lang="en-US" sz="1200" dirty="0">
                <a:cs typeface="Arial"/>
              </a:rPr>
              <a:t>: assumes no mitigation around the world except EU and selected high-income countries, where carbon prices are already in place.</a:t>
            </a:r>
            <a:endParaRPr lang="en-US" sz="1200" dirty="0"/>
          </a:p>
          <a:p>
            <a:pPr marL="342900" indent="-342900">
              <a:spcAft>
                <a:spcPts val="600"/>
              </a:spcAft>
              <a:buAutoNum type="arabicPeriod"/>
            </a:pPr>
            <a:r>
              <a:rPr lang="en-US" sz="1200" b="1" i="1" dirty="0">
                <a:cs typeface="Arial"/>
              </a:rPr>
              <a:t>"NDClessAZE"</a:t>
            </a:r>
            <a:r>
              <a:rPr lang="en-US" sz="1200" dirty="0">
                <a:cs typeface="Arial"/>
              </a:rPr>
              <a:t>: assumes that all countries are reaching NDC targets in 2030 and extending mitigation efforts post-2030 in line with limiting global warming &lt;2C. No mitigation policies are assumed in AZE.</a:t>
            </a:r>
          </a:p>
          <a:p>
            <a:pPr marL="342900" indent="-342900">
              <a:spcAft>
                <a:spcPts val="600"/>
              </a:spcAft>
              <a:buAutoNum type="arabicPeriod"/>
            </a:pPr>
            <a:r>
              <a:rPr lang="en-US" sz="1200" b="1" i="1" dirty="0">
                <a:cs typeface="Arial"/>
              </a:rPr>
              <a:t>“</a:t>
            </a:r>
            <a:r>
              <a:rPr lang="en-US" sz="1200" b="1" i="1" dirty="0" err="1">
                <a:cs typeface="Arial"/>
              </a:rPr>
              <a:t>ndcCBAM</a:t>
            </a:r>
            <a:r>
              <a:rPr lang="en-US" sz="1200" dirty="0">
                <a:cs typeface="Arial"/>
              </a:rPr>
              <a:t>: </a:t>
            </a:r>
            <a:r>
              <a:rPr lang="en-US" sz="1200" dirty="0">
                <a:ea typeface="+mn-lt"/>
                <a:cs typeface="+mn-lt"/>
              </a:rPr>
              <a:t>all countries except AZE implement NDC-consistent mitigation policies and HICs (EU, US, and other OECD countries) implement carbon border adjustment measures. </a:t>
            </a:r>
          </a:p>
          <a:p>
            <a:pPr marL="342900" indent="-342900">
              <a:spcAft>
                <a:spcPts val="600"/>
              </a:spcAft>
              <a:buAutoNum type="arabicPeriod"/>
            </a:pPr>
            <a:r>
              <a:rPr lang="en-US" sz="1200" b="1" i="1" dirty="0">
                <a:cs typeface="Arial"/>
              </a:rPr>
              <a:t>“ndcCO</a:t>
            </a:r>
            <a:r>
              <a:rPr lang="en-US" sz="1200" b="1" i="1" baseline="-25000" dirty="0">
                <a:cs typeface="Arial"/>
              </a:rPr>
              <a:t>2</a:t>
            </a:r>
            <a:r>
              <a:rPr lang="en-US" sz="1200" b="1" i="1" dirty="0">
                <a:cs typeface="Arial"/>
              </a:rPr>
              <a:t>price"</a:t>
            </a:r>
            <a:r>
              <a:rPr lang="en-US" sz="1200" dirty="0">
                <a:cs typeface="Arial"/>
              </a:rPr>
              <a:t>: AZE achieves its 2030 and 2050 NDC mitigation targets using carbon prices. Carbon revenue is recycled to households.</a:t>
            </a:r>
          </a:p>
          <a:p>
            <a:pPr marL="342900" indent="-342900">
              <a:spcAft>
                <a:spcPts val="600"/>
              </a:spcAft>
              <a:buAutoNum type="arabicPeriod"/>
            </a:pPr>
            <a:r>
              <a:rPr lang="en-US" sz="1200" b="1" i="1" dirty="0">
                <a:cs typeface="Arial"/>
              </a:rPr>
              <a:t>“ndcREsbs"</a:t>
            </a:r>
            <a:r>
              <a:rPr lang="en-US" sz="1200" dirty="0">
                <a:cs typeface="Arial"/>
              </a:rPr>
              <a:t>: AZE achieves NDC by providing subsidies to renewable generation sources. Revenue is recycled to households.</a:t>
            </a:r>
          </a:p>
          <a:p>
            <a:pPr marL="342900" indent="-342900">
              <a:spcAft>
                <a:spcPts val="600"/>
              </a:spcAft>
              <a:buAutoNum type="arabicPeriod"/>
            </a:pPr>
            <a:r>
              <a:rPr lang="en-US" sz="1200" b="1" i="1" dirty="0">
                <a:cs typeface="Arial"/>
              </a:rPr>
              <a:t>“ndcFFsbs"</a:t>
            </a:r>
            <a:r>
              <a:rPr lang="en-US" sz="1200" dirty="0">
                <a:cs typeface="Arial"/>
              </a:rPr>
              <a:t>: </a:t>
            </a:r>
            <a:r>
              <a:rPr lang="en-US" sz="1200" dirty="0">
                <a:ea typeface="+mn-lt"/>
                <a:cs typeface="+mn-lt"/>
              </a:rPr>
              <a:t>AZE achieves NDC by a combination of FF subsidy removal and carbon pricing. Revenue is recycled to households.</a:t>
            </a:r>
          </a:p>
          <a:p>
            <a:pPr marL="342900" indent="-342900">
              <a:spcAft>
                <a:spcPts val="600"/>
              </a:spcAft>
              <a:buAutoNum type="arabicPeriod"/>
            </a:pPr>
            <a:r>
              <a:rPr lang="en-US" sz="1200" b="1" i="1" dirty="0">
                <a:ea typeface="+mn-lt"/>
                <a:cs typeface="+mn-lt"/>
              </a:rPr>
              <a:t>“ndcOPT"</a:t>
            </a:r>
            <a:r>
              <a:rPr lang="en-US" sz="1200" dirty="0">
                <a:ea typeface="+mn-lt"/>
                <a:cs typeface="+mn-lt"/>
              </a:rPr>
              <a:t>: </a:t>
            </a:r>
            <a:r>
              <a:rPr lang="en-US" sz="1200" dirty="0">
                <a:cs typeface="Arial"/>
              </a:rPr>
              <a:t>AZE achieves NDC by a combination of FF subsidy removal and carbon pricing. Revenue is recycled via a reduction in factor (capital, labor, land) taxes.</a:t>
            </a:r>
          </a:p>
          <a:p>
            <a:pPr marL="342900" indent="-342900">
              <a:spcAft>
                <a:spcPts val="600"/>
              </a:spcAft>
              <a:buFontTx/>
              <a:buAutoNum type="arabicPeriod"/>
            </a:pPr>
            <a:r>
              <a:rPr lang="en-US" sz="1200" b="1" i="1" dirty="0">
                <a:ea typeface="+mn-lt"/>
                <a:cs typeface="+mn-lt"/>
              </a:rPr>
              <a:t>“</a:t>
            </a:r>
            <a:r>
              <a:rPr lang="en-US" sz="1200" b="1" i="1" dirty="0" err="1">
                <a:ea typeface="+mn-lt"/>
                <a:cs typeface="+mn-lt"/>
              </a:rPr>
              <a:t>ndcOPTAZE</a:t>
            </a:r>
            <a:r>
              <a:rPr lang="en-US" sz="1200" b="1" i="1" dirty="0">
                <a:ea typeface="+mn-lt"/>
                <a:cs typeface="+mn-lt"/>
              </a:rPr>
              <a:t>"</a:t>
            </a:r>
            <a:r>
              <a:rPr lang="en-US" sz="1200" dirty="0">
                <a:ea typeface="+mn-lt"/>
                <a:cs typeface="+mn-lt"/>
              </a:rPr>
              <a:t>: </a:t>
            </a:r>
            <a:r>
              <a:rPr lang="en-US" sz="1200" dirty="0">
                <a:cs typeface="Arial"/>
              </a:rPr>
              <a:t>AZE achieves NDC by a combination of FF subsidy removal and carbon pricing. Other countries do not implement any mitigation efforts (represents a case of global higher energy demand and prices).</a:t>
            </a:r>
          </a:p>
          <a:p>
            <a:pPr marL="342900" indent="-342900">
              <a:spcAft>
                <a:spcPts val="600"/>
              </a:spcAft>
              <a:buAutoNum type="arabicPeriod"/>
            </a:pPr>
            <a:r>
              <a:rPr lang="en-US" sz="1200" b="1" i="1" dirty="0">
                <a:ea typeface="+mn-lt"/>
                <a:cs typeface="Arial"/>
              </a:rPr>
              <a:t>“NetZeroAZEndc”</a:t>
            </a:r>
            <a:r>
              <a:rPr lang="en-US" sz="1200" dirty="0">
                <a:ea typeface="+mn-lt"/>
                <a:cs typeface="Arial"/>
              </a:rPr>
              <a:t>: “ndcOPT” (NDC-consistent) scenario for Azerbaijan + more ambitious mitigation by the Rest of the World with carbon prices reaching $490-$660 per tCO</a:t>
            </a:r>
            <a:r>
              <a:rPr lang="en-US" sz="1200" baseline="-25000" dirty="0">
                <a:ea typeface="+mn-lt"/>
                <a:cs typeface="Arial"/>
              </a:rPr>
              <a:t>2</a:t>
            </a:r>
            <a:r>
              <a:rPr lang="en-US" sz="1200" dirty="0">
                <a:ea typeface="+mn-lt"/>
                <a:cs typeface="Arial"/>
              </a:rPr>
              <a:t> across countries/regions.</a:t>
            </a:r>
          </a:p>
          <a:p>
            <a:pPr marL="342900" indent="-342900">
              <a:spcAft>
                <a:spcPts val="600"/>
              </a:spcAft>
              <a:buAutoNum type="arabicPeriod"/>
            </a:pPr>
            <a:r>
              <a:rPr lang="en-US" sz="1200" b="1" i="1" dirty="0">
                <a:ea typeface="+mn-lt"/>
                <a:cs typeface="Arial"/>
              </a:rPr>
              <a:t>“NetZeroDtax”</a:t>
            </a:r>
            <a:r>
              <a:rPr lang="en-US" sz="1200" dirty="0">
                <a:ea typeface="+mn-lt"/>
                <a:cs typeface="Arial"/>
              </a:rPr>
              <a:t>: AZE achieves a more ambitious mitigation target consistent with net-zero emissions in 2060. A combination of FF subsidy removal with carbon prices is used. Other countries also implement mitigation efforts from the “</a:t>
            </a:r>
            <a:r>
              <a:rPr lang="en-US" sz="1200" dirty="0" err="1">
                <a:ea typeface="+mn-lt"/>
                <a:cs typeface="Arial"/>
              </a:rPr>
              <a:t>NetZeroAZEndc</a:t>
            </a:r>
            <a:r>
              <a:rPr lang="en-US" sz="1200" dirty="0">
                <a:ea typeface="+mn-lt"/>
                <a:cs typeface="Arial"/>
              </a:rPr>
              <a:t>” scenario. </a:t>
            </a:r>
            <a:r>
              <a:rPr lang="en-US" sz="1200" dirty="0">
                <a:ea typeface="+mn-lt"/>
                <a:cs typeface="+mn-lt"/>
              </a:rPr>
              <a:t>Revenue is recycled to households.</a:t>
            </a:r>
          </a:p>
          <a:p>
            <a:pPr marL="342900" indent="-342900">
              <a:spcAft>
                <a:spcPts val="600"/>
              </a:spcAft>
              <a:buAutoNum type="arabicPeriod"/>
            </a:pPr>
            <a:r>
              <a:rPr lang="en-US" sz="1200" b="1" i="1" dirty="0">
                <a:ea typeface="+mn-lt"/>
                <a:cs typeface="Arial"/>
              </a:rPr>
              <a:t>“NetZeroFtax”</a:t>
            </a:r>
            <a:r>
              <a:rPr lang="en-US" sz="1200" dirty="0">
                <a:ea typeface="+mn-lt"/>
                <a:cs typeface="Arial"/>
              </a:rPr>
              <a:t>: “NetZeroDtax” scenario, but the revenue (in all countries/regions) is recycled via factor taxes (instead of direct taxes).</a:t>
            </a:r>
          </a:p>
          <a:p>
            <a:pPr marL="342900" indent="-342900">
              <a:spcAft>
                <a:spcPts val="600"/>
              </a:spcAft>
              <a:buFontTx/>
              <a:buAutoNum type="arabicPeriod"/>
            </a:pPr>
            <a:r>
              <a:rPr lang="en-US" sz="1200" b="1" i="1" dirty="0">
                <a:ea typeface="+mn-lt"/>
                <a:cs typeface="Arial"/>
              </a:rPr>
              <a:t>“NetZeroFtaxAZE”</a:t>
            </a:r>
            <a:r>
              <a:rPr lang="en-US" sz="1200" dirty="0">
                <a:ea typeface="+mn-lt"/>
                <a:cs typeface="Arial"/>
              </a:rPr>
              <a:t>: “NetZeroFtax” scenario, where only Azerbaijan implements mitigation efforts.</a:t>
            </a:r>
            <a:r>
              <a:rPr lang="en-US" sz="1200" dirty="0">
                <a:cs typeface="Arial"/>
              </a:rPr>
              <a:t> Other countries do not implement any mitigation efforts (represents a case of global higher energy demand and prices).</a:t>
            </a:r>
          </a:p>
          <a:p>
            <a:pPr marL="342900" indent="-342900">
              <a:spcAft>
                <a:spcPts val="600"/>
              </a:spcAft>
              <a:buFontTx/>
              <a:buAutoNum type="arabicPeriod"/>
            </a:pPr>
            <a:endParaRPr lang="en-US" sz="1200" dirty="0">
              <a:cs typeface="Arial"/>
            </a:endParaRPr>
          </a:p>
          <a:p>
            <a:pPr marL="342900" indent="-342900">
              <a:spcAft>
                <a:spcPts val="600"/>
              </a:spcAft>
              <a:buAutoNum type="arabicPeriod"/>
            </a:pPr>
            <a:endParaRPr lang="en-US" sz="1200" dirty="0">
              <a:cs typeface="Arial"/>
            </a:endParaRPr>
          </a:p>
        </p:txBody>
      </p:sp>
      <p:pic>
        <p:nvPicPr>
          <p:cNvPr id="5" name="Picture 4">
            <a:extLst>
              <a:ext uri="{FF2B5EF4-FFF2-40B4-BE49-F238E27FC236}">
                <a16:creationId xmlns:a16="http://schemas.microsoft.com/office/drawing/2014/main" id="{B3A88919-0C0E-4ABE-82DA-295BBBBE00AC}"/>
              </a:ext>
            </a:extLst>
          </p:cNvPr>
          <p:cNvPicPr>
            <a:picLocks noChangeAspect="1"/>
          </p:cNvPicPr>
          <p:nvPr/>
        </p:nvPicPr>
        <p:blipFill>
          <a:blip r:embed="rId3"/>
          <a:stretch>
            <a:fillRect/>
          </a:stretch>
        </p:blipFill>
        <p:spPr>
          <a:xfrm>
            <a:off x="528608" y="732556"/>
            <a:ext cx="5649673" cy="4916668"/>
          </a:xfrm>
          <a:prstGeom prst="rect">
            <a:avLst/>
          </a:prstGeom>
        </p:spPr>
      </p:pic>
      <p:sp>
        <p:nvSpPr>
          <p:cNvPr id="6" name="TextBox 5">
            <a:extLst>
              <a:ext uri="{FF2B5EF4-FFF2-40B4-BE49-F238E27FC236}">
                <a16:creationId xmlns:a16="http://schemas.microsoft.com/office/drawing/2014/main" id="{B8EA8B1C-6A9E-4149-B695-C52D52E81A81}"/>
              </a:ext>
            </a:extLst>
          </p:cNvPr>
          <p:cNvSpPr txBox="1"/>
          <p:nvPr/>
        </p:nvSpPr>
        <p:spPr>
          <a:xfrm>
            <a:off x="466726" y="5735121"/>
            <a:ext cx="5402852" cy="1015663"/>
          </a:xfrm>
          <a:prstGeom prst="rect">
            <a:avLst/>
          </a:prstGeom>
          <a:noFill/>
        </p:spPr>
        <p:txBody>
          <a:bodyPr wrap="square" rtlCol="0">
            <a:spAutoFit/>
          </a:bodyPr>
          <a:lstStyle/>
          <a:p>
            <a:r>
              <a:rPr lang="en-US" sz="1200" dirty="0"/>
              <a:t>In addition to the 12 mitigation scenarios, </a:t>
            </a:r>
            <a:r>
              <a:rPr lang="en-US" sz="1200" b="1" i="1" dirty="0"/>
              <a:t>two climate impact scenarios </a:t>
            </a:r>
            <a:r>
              <a:rPr lang="en-US" sz="1200" dirty="0"/>
              <a:t>are considered accounting for impacts of labor heat stress, agricultural yields, livestock heat stress and capital damages due to flooding: </a:t>
            </a:r>
          </a:p>
          <a:p>
            <a:pPr marL="228600" indent="-228600">
              <a:buAutoNum type="arabicParenBoth"/>
            </a:pPr>
            <a:r>
              <a:rPr lang="en-US" sz="1200" dirty="0"/>
              <a:t>A case of </a:t>
            </a:r>
            <a:r>
              <a:rPr lang="en-US" sz="1200" b="1" i="1" dirty="0"/>
              <a:t>hot and dry conditions</a:t>
            </a:r>
            <a:r>
              <a:rPr lang="en-US" sz="1200" dirty="0"/>
              <a:t>;</a:t>
            </a:r>
          </a:p>
          <a:p>
            <a:pPr marL="228600" indent="-228600">
              <a:buAutoNum type="arabicParenBoth"/>
            </a:pPr>
            <a:r>
              <a:rPr lang="en-US" sz="1200" dirty="0"/>
              <a:t>A case of </a:t>
            </a:r>
            <a:r>
              <a:rPr lang="en-US" sz="1200" b="1" i="1" dirty="0"/>
              <a:t>wet and ward climate conditions</a:t>
            </a:r>
            <a:r>
              <a:rPr lang="en-US" sz="1200" dirty="0"/>
              <a:t>;</a:t>
            </a:r>
          </a:p>
        </p:txBody>
      </p:sp>
    </p:spTree>
    <p:extLst>
      <p:ext uri="{BB962C8B-B14F-4D97-AF65-F5344CB8AC3E}">
        <p14:creationId xmlns:p14="http://schemas.microsoft.com/office/powerpoint/2010/main" val="747071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8206" y="104651"/>
            <a:ext cx="11762475" cy="878109"/>
          </a:xfrm>
        </p:spPr>
        <p:txBody>
          <a:bodyPr>
            <a:noAutofit/>
          </a:bodyPr>
          <a:lstStyle/>
          <a:p>
            <a:r>
              <a:rPr lang="en-US" sz="2800">
                <a:latin typeface="Arial"/>
                <a:cs typeface="Arial"/>
              </a:rPr>
              <a:t>No policy (</a:t>
            </a:r>
            <a:r>
              <a:rPr lang="en-US" sz="2800" err="1">
                <a:latin typeface="Arial"/>
                <a:cs typeface="Arial"/>
              </a:rPr>
              <a:t>BaU</a:t>
            </a:r>
            <a:r>
              <a:rPr lang="en-US" sz="2800">
                <a:latin typeface="Arial"/>
                <a:cs typeface="Arial"/>
              </a:rPr>
              <a:t>) scenario sees a reduction in the role of fossil fuels and increasing role of services</a:t>
            </a:r>
            <a:endParaRPr lang="en-US" sz="2800"/>
          </a:p>
        </p:txBody>
      </p:sp>
      <p:sp>
        <p:nvSpPr>
          <p:cNvPr id="4" name="Slide Number Placeholder 3"/>
          <p:cNvSpPr>
            <a:spLocks noGrp="1"/>
          </p:cNvSpPr>
          <p:nvPr>
            <p:ph type="sldNum" sz="quarter" idx="12"/>
          </p:nvPr>
        </p:nvSpPr>
        <p:spPr/>
        <p:txBody>
          <a:bodyPr/>
          <a:lstStyle/>
          <a:p>
            <a:fld id="{89D7931E-637B-46D8-A580-615CC76C5C63}" type="slidenum">
              <a:rPr lang="en-US" smtClean="0"/>
              <a:pPr/>
              <a:t>6</a:t>
            </a:fld>
            <a:endParaRPr lang="en-US"/>
          </a:p>
        </p:txBody>
      </p:sp>
      <p:sp>
        <p:nvSpPr>
          <p:cNvPr id="2" name="Rectangle 1">
            <a:extLst>
              <a:ext uri="{FF2B5EF4-FFF2-40B4-BE49-F238E27FC236}">
                <a16:creationId xmlns:a16="http://schemas.microsoft.com/office/drawing/2014/main" id="{C954487A-E013-4928-9E3D-BD90CB9E0489}"/>
              </a:ext>
            </a:extLst>
          </p:cNvPr>
          <p:cNvSpPr/>
          <p:nvPr/>
        </p:nvSpPr>
        <p:spPr>
          <a:xfrm>
            <a:off x="8308737" y="1415732"/>
            <a:ext cx="3844227" cy="3323987"/>
          </a:xfrm>
          <a:prstGeom prst="rect">
            <a:avLst/>
          </a:prstGeom>
        </p:spPr>
        <p:txBody>
          <a:bodyPr wrap="square" lIns="91440" tIns="45720" rIns="91440" bIns="45720" anchor="t">
            <a:spAutoFit/>
          </a:bodyPr>
          <a:lstStyle/>
          <a:p>
            <a:pPr marL="285750" indent="-285750">
              <a:spcBef>
                <a:spcPts val="600"/>
              </a:spcBef>
              <a:spcAft>
                <a:spcPts val="1200"/>
              </a:spcAft>
              <a:buFont typeface="Wingdings" panose="05000000000000000000" pitchFamily="2" charset="2"/>
              <a:buChar char="Ø"/>
            </a:pPr>
            <a:r>
              <a:rPr lang="en-US" b="1"/>
              <a:t>Share of fossil fuels </a:t>
            </a:r>
            <a:r>
              <a:rPr lang="en-US"/>
              <a:t>in total output </a:t>
            </a:r>
            <a:r>
              <a:rPr lang="en-US" b="1"/>
              <a:t>drops</a:t>
            </a:r>
            <a:r>
              <a:rPr lang="en-US"/>
              <a:t> </a:t>
            </a:r>
            <a:r>
              <a:rPr lang="en-US" b="1"/>
              <a:t>from</a:t>
            </a:r>
            <a:r>
              <a:rPr lang="en-US"/>
              <a:t> around </a:t>
            </a:r>
            <a:r>
              <a:rPr lang="en-US" b="1"/>
              <a:t>27%</a:t>
            </a:r>
            <a:r>
              <a:rPr lang="en-US"/>
              <a:t> in 2021 to </a:t>
            </a:r>
            <a:r>
              <a:rPr lang="en-US" b="1"/>
              <a:t>17% </a:t>
            </a:r>
            <a:r>
              <a:rPr lang="en-US"/>
              <a:t>in 2060.</a:t>
            </a:r>
          </a:p>
          <a:p>
            <a:pPr marL="285750" indent="-285750">
              <a:spcBef>
                <a:spcPts val="600"/>
              </a:spcBef>
              <a:spcAft>
                <a:spcPts val="1200"/>
              </a:spcAft>
              <a:buFont typeface="Wingdings" panose="05000000000000000000" pitchFamily="2" charset="2"/>
              <a:buChar char="Ø"/>
            </a:pPr>
            <a:r>
              <a:rPr lang="en-US" b="1"/>
              <a:t>Light manufacturing increases</a:t>
            </a:r>
            <a:r>
              <a:rPr lang="en-US"/>
              <a:t> its share </a:t>
            </a:r>
            <a:r>
              <a:rPr lang="en-US" b="1"/>
              <a:t>by almost 5 times</a:t>
            </a:r>
            <a:r>
              <a:rPr lang="en-US"/>
              <a:t>, reaching 2.5% of total output in 2060.</a:t>
            </a:r>
            <a:endParaRPr lang="en-US">
              <a:cs typeface="Arial"/>
            </a:endParaRPr>
          </a:p>
          <a:p>
            <a:pPr marL="285750" indent="-285750">
              <a:spcBef>
                <a:spcPts val="600"/>
              </a:spcBef>
              <a:spcAft>
                <a:spcPts val="1200"/>
              </a:spcAft>
              <a:buFont typeface="Wingdings" panose="05000000000000000000" pitchFamily="2" charset="2"/>
              <a:buChar char="Ø"/>
            </a:pPr>
            <a:r>
              <a:rPr lang="en-US" b="1"/>
              <a:t>Share of services reaches 56% in 2060 </a:t>
            </a:r>
            <a:r>
              <a:rPr lang="en-US"/>
              <a:t>– an increase of 11 percentage points </a:t>
            </a:r>
            <a:r>
              <a:rPr lang="en-US" err="1"/>
              <a:t>w.r.t.</a:t>
            </a:r>
            <a:r>
              <a:rPr lang="en-US"/>
              <a:t> 2021.</a:t>
            </a:r>
            <a:endParaRPr lang="en-US">
              <a:cs typeface="Arial"/>
            </a:endParaRPr>
          </a:p>
        </p:txBody>
      </p:sp>
      <p:pic>
        <p:nvPicPr>
          <p:cNvPr id="7" name="Picture 8" descr="Chart, bar chart&#10;&#10;Description automatically generated">
            <a:extLst>
              <a:ext uri="{FF2B5EF4-FFF2-40B4-BE49-F238E27FC236}">
                <a16:creationId xmlns:a16="http://schemas.microsoft.com/office/drawing/2014/main" id="{ADD2A8DB-D717-EB96-59C5-1EDB49E5A4BF}"/>
              </a:ext>
            </a:extLst>
          </p:cNvPr>
          <p:cNvPicPr>
            <a:picLocks noChangeAspect="1"/>
          </p:cNvPicPr>
          <p:nvPr/>
        </p:nvPicPr>
        <p:blipFill>
          <a:blip r:embed="rId3"/>
          <a:stretch>
            <a:fillRect/>
          </a:stretch>
        </p:blipFill>
        <p:spPr>
          <a:xfrm>
            <a:off x="563638" y="1419893"/>
            <a:ext cx="7665961" cy="4768118"/>
          </a:xfrm>
          <a:prstGeom prst="rect">
            <a:avLst/>
          </a:prstGeom>
        </p:spPr>
      </p:pic>
    </p:spTree>
    <p:extLst>
      <p:ext uri="{BB962C8B-B14F-4D97-AF65-F5344CB8AC3E}">
        <p14:creationId xmlns:p14="http://schemas.microsoft.com/office/powerpoint/2010/main" val="2284127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395587" cy="1040435"/>
          </a:xfrm>
        </p:spPr>
        <p:txBody>
          <a:bodyPr>
            <a:noAutofit/>
          </a:bodyPr>
          <a:lstStyle/>
          <a:p>
            <a:r>
              <a:rPr lang="en-US" sz="2800" dirty="0">
                <a:latin typeface="Arial"/>
                <a:cs typeface="Arial"/>
              </a:rPr>
              <a:t>No policy (</a:t>
            </a:r>
            <a:r>
              <a:rPr lang="en-US" sz="2800" dirty="0" err="1">
                <a:latin typeface="Arial"/>
                <a:cs typeface="Arial"/>
              </a:rPr>
              <a:t>BaU</a:t>
            </a:r>
            <a:r>
              <a:rPr lang="en-US" sz="2800" dirty="0">
                <a:latin typeface="Arial"/>
                <a:cs typeface="Arial"/>
              </a:rPr>
              <a:t>) scenario results in a relative decoupling, but additional policy efforts are needed to reach NDC targets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7</a:t>
            </a:fld>
            <a:endParaRPr lang="en-US"/>
          </a:p>
        </p:txBody>
      </p:sp>
      <p:sp>
        <p:nvSpPr>
          <p:cNvPr id="2" name="Rectangle 1">
            <a:extLst>
              <a:ext uri="{FF2B5EF4-FFF2-40B4-BE49-F238E27FC236}">
                <a16:creationId xmlns:a16="http://schemas.microsoft.com/office/drawing/2014/main" id="{C954487A-E013-4928-9E3D-BD90CB9E0489}"/>
              </a:ext>
            </a:extLst>
          </p:cNvPr>
          <p:cNvSpPr/>
          <p:nvPr/>
        </p:nvSpPr>
        <p:spPr>
          <a:xfrm>
            <a:off x="428011" y="1004742"/>
            <a:ext cx="4492333" cy="5724644"/>
          </a:xfrm>
          <a:prstGeom prst="rect">
            <a:avLst/>
          </a:prstGeom>
        </p:spPr>
        <p:txBody>
          <a:bodyPr wrap="square" lIns="91440" tIns="45720" rIns="91440" bIns="45720" anchor="t">
            <a:spAutoFit/>
          </a:bodyPr>
          <a:lstStyle/>
          <a:p>
            <a:pPr marL="285750" indent="-285750">
              <a:spcBef>
                <a:spcPts val="600"/>
              </a:spcBef>
              <a:spcAft>
                <a:spcPts val="1200"/>
              </a:spcAft>
              <a:buFont typeface="Wingdings" panose="05000000000000000000" pitchFamily="2" charset="2"/>
              <a:buChar char="Ø"/>
            </a:pPr>
            <a:r>
              <a:rPr lang="en-US" dirty="0"/>
              <a:t>Between </a:t>
            </a:r>
            <a:r>
              <a:rPr lang="en-US" b="1" dirty="0"/>
              <a:t>2010 and 2019</a:t>
            </a:r>
            <a:r>
              <a:rPr lang="en-US" dirty="0"/>
              <a:t> </a:t>
            </a:r>
            <a:r>
              <a:rPr lang="en-US" b="1" dirty="0"/>
              <a:t>carbon intensity </a:t>
            </a:r>
            <a:r>
              <a:rPr lang="en-US" dirty="0"/>
              <a:t>of Azerbaijan’s </a:t>
            </a:r>
            <a:r>
              <a:rPr lang="en-US" b="1" dirty="0"/>
              <a:t>GDP</a:t>
            </a:r>
            <a:r>
              <a:rPr lang="en-US" dirty="0"/>
              <a:t> </a:t>
            </a:r>
            <a:r>
              <a:rPr lang="en-US" b="1" dirty="0"/>
              <a:t>increased by 29%</a:t>
            </a:r>
            <a:r>
              <a:rPr lang="en-US" dirty="0"/>
              <a:t>.</a:t>
            </a:r>
            <a:endParaRPr lang="en-US" dirty="0">
              <a:cs typeface="Arial" panose="020B0604020202020204"/>
            </a:endParaRPr>
          </a:p>
          <a:p>
            <a:pPr marL="285750" indent="-285750">
              <a:spcBef>
                <a:spcPts val="600"/>
              </a:spcBef>
              <a:spcAft>
                <a:spcPts val="1200"/>
              </a:spcAft>
              <a:buFont typeface="Wingdings" panose="05000000000000000000" pitchFamily="2" charset="2"/>
              <a:buChar char="Ø"/>
            </a:pPr>
            <a:r>
              <a:rPr lang="en-US" dirty="0"/>
              <a:t>No policy (BaU) scenario leads to a </a:t>
            </a:r>
            <a:r>
              <a:rPr lang="en-US" b="1" dirty="0"/>
              <a:t>37% reduction in GDP’s carbon intensity </a:t>
            </a:r>
            <a:r>
              <a:rPr lang="en-US" dirty="0"/>
              <a:t>by 2060 (</a:t>
            </a:r>
            <a:r>
              <a:rPr lang="en-US" dirty="0" err="1"/>
              <a:t>w.r.t.</a:t>
            </a:r>
            <a:r>
              <a:rPr lang="en-US" dirty="0"/>
              <a:t> 2021).</a:t>
            </a:r>
            <a:endParaRPr lang="en-US" dirty="0">
              <a:cs typeface="Arial" panose="020B0604020202020204"/>
            </a:endParaRPr>
          </a:p>
          <a:p>
            <a:pPr marL="285750" indent="-285750">
              <a:spcBef>
                <a:spcPts val="600"/>
              </a:spcBef>
              <a:spcAft>
                <a:spcPts val="1200"/>
              </a:spcAft>
              <a:buFont typeface="Wingdings" panose="05000000000000000000" pitchFamily="2" charset="2"/>
              <a:buChar char="Ø"/>
            </a:pPr>
            <a:r>
              <a:rPr lang="en-US" dirty="0">
                <a:cs typeface="Arial" panose="020B0604020202020204"/>
              </a:rPr>
              <a:t>This reduction in GDP emission intensity is driven by </a:t>
            </a:r>
            <a:r>
              <a:rPr lang="en-US" b="1" dirty="0">
                <a:cs typeface="Arial"/>
              </a:rPr>
              <a:t>structural changes</a:t>
            </a:r>
            <a:r>
              <a:rPr lang="en-US" dirty="0">
                <a:cs typeface="Arial"/>
              </a:rPr>
              <a:t> in the economy, ongoing </a:t>
            </a:r>
            <a:r>
              <a:rPr lang="en-US" b="1" dirty="0">
                <a:cs typeface="Arial"/>
              </a:rPr>
              <a:t>energy efficiency improvements</a:t>
            </a:r>
            <a:r>
              <a:rPr lang="en-US" dirty="0">
                <a:cs typeface="Arial"/>
              </a:rPr>
              <a:t> and </a:t>
            </a:r>
            <a:r>
              <a:rPr lang="en-US" b="1" dirty="0">
                <a:cs typeface="Arial"/>
              </a:rPr>
              <a:t>changes in the generation mix</a:t>
            </a:r>
            <a:r>
              <a:rPr lang="en-US" dirty="0">
                <a:cs typeface="Arial"/>
              </a:rPr>
              <a:t>.</a:t>
            </a:r>
          </a:p>
          <a:p>
            <a:pPr marL="285750" indent="-285750">
              <a:spcBef>
                <a:spcPts val="600"/>
              </a:spcBef>
              <a:spcAft>
                <a:spcPts val="1200"/>
              </a:spcAft>
              <a:buFont typeface="Wingdings" panose="05000000000000000000" pitchFamily="2" charset="2"/>
              <a:buChar char="Ø"/>
            </a:pPr>
            <a:r>
              <a:rPr lang="en-US" dirty="0">
                <a:cs typeface="Arial"/>
              </a:rPr>
              <a:t>The </a:t>
            </a:r>
            <a:r>
              <a:rPr lang="en-US" b="1" dirty="0">
                <a:cs typeface="Arial"/>
              </a:rPr>
              <a:t>“No policy” scenario</a:t>
            </a:r>
            <a:r>
              <a:rPr lang="en-US" dirty="0">
                <a:cs typeface="Arial"/>
              </a:rPr>
              <a:t> results in a relative decoupling between GDP and emissions but is </a:t>
            </a:r>
            <a:r>
              <a:rPr lang="en-US" b="1" dirty="0">
                <a:cs typeface="Arial"/>
              </a:rPr>
              <a:t>not sufficient to reach</a:t>
            </a:r>
            <a:r>
              <a:rPr lang="en-US" dirty="0">
                <a:cs typeface="Arial"/>
              </a:rPr>
              <a:t> the </a:t>
            </a:r>
            <a:r>
              <a:rPr lang="en-US" b="1" dirty="0">
                <a:cs typeface="Arial"/>
              </a:rPr>
              <a:t>NDC targets</a:t>
            </a:r>
            <a:r>
              <a:rPr lang="en-US" dirty="0">
                <a:cs typeface="Arial"/>
              </a:rPr>
              <a:t> in 2030 and 2050.</a:t>
            </a:r>
          </a:p>
          <a:p>
            <a:pPr marL="285750" indent="-285750">
              <a:spcBef>
                <a:spcPts val="600"/>
              </a:spcBef>
              <a:buFont typeface="Wingdings" panose="05000000000000000000" pitchFamily="2" charset="2"/>
              <a:buChar char="Ø"/>
            </a:pPr>
            <a:endParaRPr lang="en-US" dirty="0">
              <a:cs typeface="Arial"/>
            </a:endParaRPr>
          </a:p>
        </p:txBody>
      </p:sp>
      <p:pic>
        <p:nvPicPr>
          <p:cNvPr id="6" name="Picture 6" descr="Chart, line chart&#10;&#10;Description automatically generated">
            <a:extLst>
              <a:ext uri="{FF2B5EF4-FFF2-40B4-BE49-F238E27FC236}">
                <a16:creationId xmlns:a16="http://schemas.microsoft.com/office/drawing/2014/main" id="{CAE70020-7E03-AEE1-959A-1D86A74B6C1E}"/>
              </a:ext>
            </a:extLst>
          </p:cNvPr>
          <p:cNvPicPr>
            <a:picLocks noChangeAspect="1"/>
          </p:cNvPicPr>
          <p:nvPr/>
        </p:nvPicPr>
        <p:blipFill>
          <a:blip r:embed="rId3"/>
          <a:stretch>
            <a:fillRect/>
          </a:stretch>
        </p:blipFill>
        <p:spPr>
          <a:xfrm>
            <a:off x="5305846" y="1003080"/>
            <a:ext cx="6285537" cy="4732705"/>
          </a:xfrm>
          <a:prstGeom prst="rect">
            <a:avLst/>
          </a:prstGeom>
        </p:spPr>
      </p:pic>
    </p:spTree>
    <p:extLst>
      <p:ext uri="{BB962C8B-B14F-4D97-AF65-F5344CB8AC3E}">
        <p14:creationId xmlns:p14="http://schemas.microsoft.com/office/powerpoint/2010/main" val="2447663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1"/>
            <a:ext cx="11676903" cy="731520"/>
          </a:xfrm>
        </p:spPr>
        <p:txBody>
          <a:bodyPr>
            <a:noAutofit/>
          </a:bodyPr>
          <a:lstStyle/>
          <a:p>
            <a:r>
              <a:rPr lang="en-US" sz="2800" dirty="0">
                <a:latin typeface="Arial"/>
                <a:cs typeface="Arial"/>
              </a:rPr>
              <a:t>Climate change impacts are captured via multiple channels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8</a:t>
            </a:fld>
            <a:endParaRPr lang="en-US"/>
          </a:p>
        </p:txBody>
      </p:sp>
      <p:sp>
        <p:nvSpPr>
          <p:cNvPr id="2" name="Rectangle 1">
            <a:extLst>
              <a:ext uri="{FF2B5EF4-FFF2-40B4-BE49-F238E27FC236}">
                <a16:creationId xmlns:a16="http://schemas.microsoft.com/office/drawing/2014/main" id="{C954487A-E013-4928-9E3D-BD90CB9E0489}"/>
              </a:ext>
            </a:extLst>
          </p:cNvPr>
          <p:cNvSpPr/>
          <p:nvPr/>
        </p:nvSpPr>
        <p:spPr>
          <a:xfrm>
            <a:off x="509652" y="670561"/>
            <a:ext cx="3374371" cy="5924699"/>
          </a:xfrm>
          <a:prstGeom prst="rect">
            <a:avLst/>
          </a:prstGeom>
        </p:spPr>
        <p:txBody>
          <a:bodyPr wrap="square" lIns="91440" tIns="45720" rIns="91440" bIns="45720" anchor="t">
            <a:spAutoFit/>
          </a:bodyPr>
          <a:lstStyle/>
          <a:p>
            <a:pPr marL="285750" indent="-285750">
              <a:spcBef>
                <a:spcPts val="600"/>
              </a:spcBef>
              <a:buFont typeface="Wingdings" panose="05000000000000000000" pitchFamily="2" charset="2"/>
              <a:buChar char="Ø"/>
            </a:pPr>
            <a:r>
              <a:rPr lang="en-US" sz="1600" b="1" dirty="0"/>
              <a:t>Four climate change impact channels </a:t>
            </a:r>
            <a:r>
              <a:rPr lang="en-US" sz="1600" dirty="0"/>
              <a:t>are considered in the analysis:</a:t>
            </a:r>
          </a:p>
          <a:p>
            <a:pPr marL="742950" lvl="1" indent="-285750">
              <a:spcBef>
                <a:spcPts val="600"/>
              </a:spcBef>
              <a:spcAft>
                <a:spcPts val="1200"/>
              </a:spcAft>
              <a:buFont typeface="Wingdings" panose="05000000000000000000" pitchFamily="2" charset="2"/>
              <a:buChar char="Ø"/>
            </a:pPr>
            <a:r>
              <a:rPr lang="en-US" sz="1400" i="1" dirty="0">
                <a:cs typeface="Arial" panose="020B0604020202020204"/>
              </a:rPr>
              <a:t>Inland flooding </a:t>
            </a:r>
            <a:r>
              <a:rPr lang="en-US" sz="1400" dirty="0">
                <a:cs typeface="Arial" panose="020B0604020202020204"/>
              </a:rPr>
              <a:t>(economy-wide capital damage)</a:t>
            </a:r>
          </a:p>
          <a:p>
            <a:pPr marL="742950" lvl="1" indent="-285750">
              <a:spcBef>
                <a:spcPts val="600"/>
              </a:spcBef>
              <a:spcAft>
                <a:spcPts val="1200"/>
              </a:spcAft>
              <a:buFont typeface="Wingdings" panose="05000000000000000000" pitchFamily="2" charset="2"/>
              <a:buChar char="Ø"/>
            </a:pPr>
            <a:r>
              <a:rPr lang="en-US" sz="1400" i="1" dirty="0">
                <a:cs typeface="Arial" panose="020B0604020202020204"/>
              </a:rPr>
              <a:t>Labor heat stress </a:t>
            </a:r>
            <a:r>
              <a:rPr lang="en-US" sz="1400" dirty="0">
                <a:cs typeface="Arial" panose="020B0604020202020204"/>
              </a:rPr>
              <a:t>(reduced labor productivity)</a:t>
            </a:r>
          </a:p>
          <a:p>
            <a:pPr marL="742950" lvl="1" indent="-285750">
              <a:spcBef>
                <a:spcPts val="600"/>
              </a:spcBef>
              <a:spcAft>
                <a:spcPts val="1200"/>
              </a:spcAft>
              <a:buFont typeface="Wingdings" panose="05000000000000000000" pitchFamily="2" charset="2"/>
              <a:buChar char="Ø"/>
            </a:pPr>
            <a:r>
              <a:rPr lang="en-US" sz="1400" i="1" dirty="0">
                <a:cs typeface="Arial" panose="020B0604020202020204"/>
              </a:rPr>
              <a:t>Livestock heat stress </a:t>
            </a:r>
            <a:r>
              <a:rPr lang="en-US" sz="1400" dirty="0">
                <a:cs typeface="Arial" panose="020B0604020202020204"/>
              </a:rPr>
              <a:t>(reduced livestock productivity)</a:t>
            </a:r>
          </a:p>
          <a:p>
            <a:pPr marL="742950" lvl="1" indent="-285750">
              <a:spcBef>
                <a:spcPts val="600"/>
              </a:spcBef>
              <a:spcAft>
                <a:spcPts val="1200"/>
              </a:spcAft>
              <a:buFont typeface="Wingdings" panose="05000000000000000000" pitchFamily="2" charset="2"/>
              <a:buChar char="Ø"/>
            </a:pPr>
            <a:r>
              <a:rPr lang="en-US" sz="1400" i="1" dirty="0">
                <a:cs typeface="Arial" panose="020B0604020202020204"/>
              </a:rPr>
              <a:t>Crop yield impacts </a:t>
            </a:r>
            <a:r>
              <a:rPr lang="en-US" sz="1400" dirty="0">
                <a:cs typeface="Arial" panose="020B0604020202020204"/>
              </a:rPr>
              <a:t>due to erosion and heat stress</a:t>
            </a:r>
          </a:p>
          <a:p>
            <a:pPr marL="285750" indent="-285750">
              <a:spcBef>
                <a:spcPts val="600"/>
              </a:spcBef>
              <a:buFont typeface="Wingdings" panose="05000000000000000000" pitchFamily="2" charset="2"/>
              <a:buChar char="Ø"/>
            </a:pPr>
            <a:r>
              <a:rPr lang="en-US" sz="1600" dirty="0">
                <a:cs typeface="Arial" panose="020B0604020202020204"/>
              </a:rPr>
              <a:t>Two weather conditions are considered in the analysis: </a:t>
            </a:r>
            <a:r>
              <a:rPr lang="en-US" sz="1600" b="1" i="1" dirty="0">
                <a:cs typeface="Arial" panose="020B0604020202020204"/>
              </a:rPr>
              <a:t>hot and dry </a:t>
            </a:r>
            <a:r>
              <a:rPr lang="en-US" sz="1600" dirty="0">
                <a:cs typeface="Arial" panose="020B0604020202020204"/>
              </a:rPr>
              <a:t>&amp; </a:t>
            </a:r>
            <a:r>
              <a:rPr lang="en-US" sz="1600" b="1" i="1" dirty="0">
                <a:cs typeface="Arial" panose="020B0604020202020204"/>
              </a:rPr>
              <a:t>wet and warm</a:t>
            </a:r>
          </a:p>
          <a:p>
            <a:pPr marL="285750" indent="-285750">
              <a:spcBef>
                <a:spcPts val="600"/>
              </a:spcBef>
              <a:buFont typeface="Wingdings" panose="05000000000000000000" pitchFamily="2" charset="2"/>
              <a:buChar char="Ø"/>
            </a:pPr>
            <a:r>
              <a:rPr lang="en-US" sz="1600" dirty="0">
                <a:cs typeface="Arial" panose="020B0604020202020204"/>
              </a:rPr>
              <a:t>Adverse </a:t>
            </a:r>
            <a:r>
              <a:rPr lang="en-US" sz="1600" b="1" i="1" dirty="0">
                <a:cs typeface="Arial" panose="020B0604020202020204"/>
              </a:rPr>
              <a:t>climate impacts</a:t>
            </a:r>
            <a:r>
              <a:rPr lang="en-US" sz="1600" dirty="0">
                <a:cs typeface="Arial" panose="020B0604020202020204"/>
              </a:rPr>
              <a:t> through these channels </a:t>
            </a:r>
            <a:r>
              <a:rPr lang="en-US" sz="1600" b="1" i="1" dirty="0">
                <a:cs typeface="Arial" panose="020B0604020202020204"/>
              </a:rPr>
              <a:t>increase over time</a:t>
            </a:r>
          </a:p>
          <a:p>
            <a:pPr marL="285750" indent="-285750">
              <a:spcBef>
                <a:spcPts val="600"/>
              </a:spcBef>
              <a:buFont typeface="Wingdings" panose="05000000000000000000" pitchFamily="2" charset="2"/>
              <a:buChar char="Ø"/>
            </a:pPr>
            <a:r>
              <a:rPr lang="en-US" sz="1600" dirty="0">
                <a:cs typeface="Arial" panose="020B0604020202020204"/>
              </a:rPr>
              <a:t>Climate damages across the </a:t>
            </a:r>
            <a:r>
              <a:rPr lang="en-US" sz="1600" b="1" i="1" dirty="0">
                <a:cs typeface="Arial" panose="020B0604020202020204"/>
              </a:rPr>
              <a:t>four channels </a:t>
            </a:r>
            <a:r>
              <a:rPr lang="en-US" sz="1600" dirty="0">
                <a:cs typeface="Arial" panose="020B0604020202020204"/>
              </a:rPr>
              <a:t>are </a:t>
            </a:r>
            <a:r>
              <a:rPr lang="en-US" sz="1600" b="1" i="1" dirty="0">
                <a:cs typeface="Arial" panose="020B0604020202020204"/>
              </a:rPr>
              <a:t>implemented simultaneously</a:t>
            </a:r>
          </a:p>
        </p:txBody>
      </p:sp>
      <p:graphicFrame>
        <p:nvGraphicFramePr>
          <p:cNvPr id="7" name="Chart 6">
            <a:extLst>
              <a:ext uri="{FF2B5EF4-FFF2-40B4-BE49-F238E27FC236}">
                <a16:creationId xmlns:a16="http://schemas.microsoft.com/office/drawing/2014/main" id="{4D486D8B-C085-474B-B1C7-F35D63FFE50F}"/>
              </a:ext>
            </a:extLst>
          </p:cNvPr>
          <p:cNvGraphicFramePr>
            <a:graphicFrameLocks/>
          </p:cNvGraphicFramePr>
          <p:nvPr>
            <p:extLst>
              <p:ext uri="{D42A27DB-BD31-4B8C-83A1-F6EECF244321}">
                <p14:modId xmlns:p14="http://schemas.microsoft.com/office/powerpoint/2010/main" val="1521860488"/>
              </p:ext>
            </p:extLst>
          </p:nvPr>
        </p:nvGraphicFramePr>
        <p:xfrm>
          <a:off x="4711337" y="531746"/>
          <a:ext cx="6156960" cy="26933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A7B0CFC6-975D-4602-9DFD-CD7CAC96EBFF}"/>
              </a:ext>
            </a:extLst>
          </p:cNvPr>
          <p:cNvGraphicFramePr>
            <a:graphicFrameLocks/>
          </p:cNvGraphicFramePr>
          <p:nvPr>
            <p:extLst>
              <p:ext uri="{D42A27DB-BD31-4B8C-83A1-F6EECF244321}">
                <p14:modId xmlns:p14="http://schemas.microsoft.com/office/powerpoint/2010/main" val="3723109807"/>
              </p:ext>
            </p:extLst>
          </p:nvPr>
        </p:nvGraphicFramePr>
        <p:xfrm>
          <a:off x="3884023" y="3342363"/>
          <a:ext cx="3819523" cy="32528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1E1AA33D-2703-44B7-ADD9-E94FAD2DA2CF}"/>
              </a:ext>
            </a:extLst>
          </p:cNvPr>
          <p:cNvGraphicFramePr>
            <a:graphicFrameLocks/>
          </p:cNvGraphicFramePr>
          <p:nvPr>
            <p:extLst>
              <p:ext uri="{D42A27DB-BD31-4B8C-83A1-F6EECF244321}">
                <p14:modId xmlns:p14="http://schemas.microsoft.com/office/powerpoint/2010/main" val="1325375886"/>
              </p:ext>
            </p:extLst>
          </p:nvPr>
        </p:nvGraphicFramePr>
        <p:xfrm>
          <a:off x="8003452" y="3342363"/>
          <a:ext cx="3819524" cy="317740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46263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011" y="0"/>
            <a:ext cx="11395587" cy="1040435"/>
          </a:xfrm>
        </p:spPr>
        <p:txBody>
          <a:bodyPr>
            <a:noAutofit/>
          </a:bodyPr>
          <a:lstStyle/>
          <a:p>
            <a:r>
              <a:rPr lang="en-US" sz="2800" dirty="0">
                <a:latin typeface="Arial"/>
                <a:cs typeface="Arial"/>
              </a:rPr>
              <a:t>Climate change impacts are more substantial under hot and dry conditions</a:t>
            </a:r>
          </a:p>
        </p:txBody>
      </p:sp>
      <p:sp>
        <p:nvSpPr>
          <p:cNvPr id="4" name="Slide Number Placeholder 3"/>
          <p:cNvSpPr>
            <a:spLocks noGrp="1"/>
          </p:cNvSpPr>
          <p:nvPr>
            <p:ph type="sldNum" sz="quarter" idx="12"/>
          </p:nvPr>
        </p:nvSpPr>
        <p:spPr/>
        <p:txBody>
          <a:bodyPr/>
          <a:lstStyle/>
          <a:p>
            <a:fld id="{89D7931E-637B-46D8-A580-615CC76C5C63}" type="slidenum">
              <a:rPr lang="en-US" smtClean="0"/>
              <a:pPr/>
              <a:t>9</a:t>
            </a:fld>
            <a:endParaRPr lang="en-US"/>
          </a:p>
        </p:txBody>
      </p:sp>
      <p:graphicFrame>
        <p:nvGraphicFramePr>
          <p:cNvPr id="6" name="Chart 5">
            <a:extLst>
              <a:ext uri="{FF2B5EF4-FFF2-40B4-BE49-F238E27FC236}">
                <a16:creationId xmlns:a16="http://schemas.microsoft.com/office/drawing/2014/main" id="{3F27FD9E-F111-4B82-A9FC-50031418F551}"/>
              </a:ext>
            </a:extLst>
          </p:cNvPr>
          <p:cNvGraphicFramePr>
            <a:graphicFrameLocks/>
          </p:cNvGraphicFramePr>
          <p:nvPr>
            <p:extLst>
              <p:ext uri="{D42A27DB-BD31-4B8C-83A1-F6EECF244321}">
                <p14:modId xmlns:p14="http://schemas.microsoft.com/office/powerpoint/2010/main" val="3568519351"/>
              </p:ext>
            </p:extLst>
          </p:nvPr>
        </p:nvGraphicFramePr>
        <p:xfrm>
          <a:off x="5633885" y="3755924"/>
          <a:ext cx="5987844" cy="28611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C8A5C97C-389B-46A6-86CA-3AE6EE5BF060}"/>
              </a:ext>
            </a:extLst>
          </p:cNvPr>
          <p:cNvGraphicFramePr>
            <a:graphicFrameLocks/>
          </p:cNvGraphicFramePr>
          <p:nvPr>
            <p:extLst>
              <p:ext uri="{D42A27DB-BD31-4B8C-83A1-F6EECF244321}">
                <p14:modId xmlns:p14="http://schemas.microsoft.com/office/powerpoint/2010/main" val="3546211728"/>
              </p:ext>
            </p:extLst>
          </p:nvPr>
        </p:nvGraphicFramePr>
        <p:xfrm>
          <a:off x="5633885" y="599768"/>
          <a:ext cx="6091390" cy="3156155"/>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a:extLst>
              <a:ext uri="{FF2B5EF4-FFF2-40B4-BE49-F238E27FC236}">
                <a16:creationId xmlns:a16="http://schemas.microsoft.com/office/drawing/2014/main" id="{FD811806-33C0-4694-AE8B-5605C0A4A840}"/>
              </a:ext>
            </a:extLst>
          </p:cNvPr>
          <p:cNvSpPr/>
          <p:nvPr/>
        </p:nvSpPr>
        <p:spPr>
          <a:xfrm>
            <a:off x="696463" y="933301"/>
            <a:ext cx="4681781" cy="5324535"/>
          </a:xfrm>
          <a:prstGeom prst="rect">
            <a:avLst/>
          </a:prstGeom>
        </p:spPr>
        <p:txBody>
          <a:bodyPr wrap="square" lIns="91440" tIns="45720" rIns="91440" bIns="45720" anchor="t">
            <a:spAutoFit/>
          </a:bodyPr>
          <a:lstStyle/>
          <a:p>
            <a:pPr marL="285750" indent="-285750">
              <a:spcBef>
                <a:spcPts val="600"/>
              </a:spcBef>
              <a:buFont typeface="Wingdings" panose="05000000000000000000" pitchFamily="2" charset="2"/>
              <a:buChar char="Ø"/>
            </a:pPr>
            <a:r>
              <a:rPr lang="en-US" sz="1600" b="1" dirty="0"/>
              <a:t>Climate change </a:t>
            </a:r>
            <a:r>
              <a:rPr lang="en-US" sz="1600" dirty="0"/>
              <a:t>adversely affects economic growth.</a:t>
            </a:r>
          </a:p>
          <a:p>
            <a:pPr marL="285750" indent="-285750">
              <a:spcBef>
                <a:spcPts val="600"/>
              </a:spcBef>
              <a:buFont typeface="Wingdings" panose="05000000000000000000" pitchFamily="2" charset="2"/>
              <a:buChar char="Ø"/>
            </a:pPr>
            <a:r>
              <a:rPr lang="en-US" sz="1600" b="1" dirty="0"/>
              <a:t>Negative impacts </a:t>
            </a:r>
            <a:r>
              <a:rPr lang="en-US" sz="1600" dirty="0"/>
              <a:t>are expected to </a:t>
            </a:r>
            <a:r>
              <a:rPr lang="en-US" sz="1600" b="1" dirty="0"/>
              <a:t>increase in magnitude over time </a:t>
            </a:r>
            <a:r>
              <a:rPr lang="en-US" sz="1600" dirty="0"/>
              <a:t>with 2060 damages being on average 3 times higher than the impacts in 2030.</a:t>
            </a:r>
          </a:p>
          <a:p>
            <a:pPr marL="285750" indent="-285750">
              <a:spcBef>
                <a:spcPts val="600"/>
              </a:spcBef>
              <a:buFont typeface="Wingdings" panose="05000000000000000000" pitchFamily="2" charset="2"/>
              <a:buChar char="Ø"/>
            </a:pPr>
            <a:r>
              <a:rPr lang="en-US" sz="1600" dirty="0"/>
              <a:t>Under </a:t>
            </a:r>
            <a:r>
              <a:rPr lang="en-US" sz="1600" b="1" dirty="0"/>
              <a:t>wet and warm conditions </a:t>
            </a:r>
            <a:r>
              <a:rPr lang="en-US" sz="1600" dirty="0"/>
              <a:t>in 2060 GDP declines by around 1% </a:t>
            </a:r>
            <a:r>
              <a:rPr lang="en-US" sz="1600" dirty="0" err="1"/>
              <a:t>w.r.t.</a:t>
            </a:r>
            <a:r>
              <a:rPr lang="en-US" sz="1600" dirty="0"/>
              <a:t> BaU, while welfare drops by 1.4%.</a:t>
            </a:r>
          </a:p>
          <a:p>
            <a:pPr marL="285750" indent="-285750">
              <a:spcBef>
                <a:spcPts val="600"/>
              </a:spcBef>
              <a:buFont typeface="Wingdings" panose="05000000000000000000" pitchFamily="2" charset="2"/>
              <a:buChar char="Ø"/>
            </a:pPr>
            <a:r>
              <a:rPr lang="en-US" sz="1600" dirty="0"/>
              <a:t>More substantial adverse impacts are observed under the </a:t>
            </a:r>
            <a:r>
              <a:rPr lang="en-US" sz="1600" b="1" dirty="0"/>
              <a:t>hot and dry conditions</a:t>
            </a:r>
            <a:r>
              <a:rPr lang="en-US" sz="1600" dirty="0"/>
              <a:t>, as GDP declines by 1.8% </a:t>
            </a:r>
            <a:r>
              <a:rPr lang="en-US" sz="1600" dirty="0" err="1"/>
              <a:t>w.r.t.</a:t>
            </a:r>
            <a:r>
              <a:rPr lang="en-US" sz="1600" dirty="0"/>
              <a:t> BaU in 2060 and welfare by 2.6%.</a:t>
            </a:r>
          </a:p>
          <a:p>
            <a:pPr marL="285750" indent="-285750">
              <a:spcBef>
                <a:spcPts val="600"/>
              </a:spcBef>
              <a:buFont typeface="Wingdings" panose="05000000000000000000" pitchFamily="2" charset="2"/>
              <a:buChar char="Ø"/>
            </a:pPr>
            <a:r>
              <a:rPr lang="en-US" sz="1600" dirty="0">
                <a:cs typeface="Arial" panose="020B0604020202020204"/>
              </a:rPr>
              <a:t>Relatively </a:t>
            </a:r>
            <a:r>
              <a:rPr lang="en-US" sz="1600" b="1" dirty="0">
                <a:cs typeface="Arial" panose="020B0604020202020204"/>
              </a:rPr>
              <a:t>low magnitude of impacts on investments</a:t>
            </a:r>
            <a:r>
              <a:rPr lang="en-US" sz="1600" dirty="0">
                <a:cs typeface="Arial" panose="020B0604020202020204"/>
              </a:rPr>
              <a:t> under both climate scenarios is driven by the fact that the fossil fuel mining sector is not adversely impacted by the climate mitigation and sees a moderate increase in output and investments (as shown on the next slide)</a:t>
            </a:r>
            <a:endParaRPr lang="en-US" sz="1600" b="1" i="1" dirty="0">
              <a:cs typeface="Arial" panose="020B0604020202020204"/>
            </a:endParaRPr>
          </a:p>
        </p:txBody>
      </p:sp>
    </p:spTree>
    <p:extLst>
      <p:ext uri="{BB962C8B-B14F-4D97-AF65-F5344CB8AC3E}">
        <p14:creationId xmlns:p14="http://schemas.microsoft.com/office/powerpoint/2010/main" val="3732111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TAP_Template.potx" id="{4E90B565-5D04-4CB7-AF2A-292BAA81E6D5}" vid="{98F8CC7E-D3DC-4B47-A3A5-5DFB79AB3A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9026f92-5dad-410d-a5b6-8eec98b97ab6">
      <UserInfo>
        <DisplayName>Chepeliev, Maksym G</DisplayName>
        <AccountId>69</AccountId>
        <AccountType/>
      </UserInfo>
      <UserInfo>
        <DisplayName>Dominique Y van der Mensbrugghe</DisplayName>
        <AccountId>70</AccountId>
        <AccountType/>
      </UserInfo>
      <UserInfo>
        <DisplayName>Andrea Liverani</DisplayName>
        <AccountId>14</AccountId>
        <AccountType/>
      </UserInfo>
      <UserInfo>
        <DisplayName>Grace O. Aguilar</DisplayName>
        <AccountId>37</AccountId>
        <AccountType/>
      </UserInfo>
      <UserInfo>
        <DisplayName>Arvind Nair</DisplayName>
        <AccountId>19</AccountId>
        <AccountType/>
      </UserInfo>
      <UserInfo>
        <DisplayName>Daniel James Besley</DisplayName>
        <AccountId>13</AccountId>
        <AccountType/>
      </UserInfo>
      <UserInfo>
        <DisplayName>Claudio Protano</DisplayName>
        <AccountId>23</AccountId>
        <AccountType/>
      </UserInfo>
      <UserInfo>
        <DisplayName>Anita Hafner</DisplayName>
        <AccountId>11</AccountId>
        <AccountType/>
      </UserInfo>
      <UserInfo>
        <DisplayName>Joern Huenteler</DisplayName>
        <AccountId>20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3F1E211D4FE04AB01344B8CCB9DFE7" ma:contentTypeVersion="8" ma:contentTypeDescription="Create a new document." ma:contentTypeScope="" ma:versionID="65022cf3d0d157bd42ac72dede9c821f">
  <xsd:schema xmlns:xsd="http://www.w3.org/2001/XMLSchema" xmlns:xs="http://www.w3.org/2001/XMLSchema" xmlns:p="http://schemas.microsoft.com/office/2006/metadata/properties" xmlns:ns2="743e3d88-fa10-4f70-8846-0b2bd3d7bd8f" xmlns:ns3="09026f92-5dad-410d-a5b6-8eec98b97ab6" targetNamespace="http://schemas.microsoft.com/office/2006/metadata/properties" ma:root="true" ma:fieldsID="87643c9e9475aa814583f4827bd75704" ns2:_="" ns3:_="">
    <xsd:import namespace="743e3d88-fa10-4f70-8846-0b2bd3d7bd8f"/>
    <xsd:import namespace="09026f92-5dad-410d-a5b6-8eec98b97a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3e3d88-fa10-4f70-8846-0b2bd3d7bd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026f92-5dad-410d-a5b6-8eec98b97ab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9584AB-1725-4BFB-9E3F-B66D40883A76}">
  <ds:schemaRefs>
    <ds:schemaRef ds:uri="09026f92-5dad-410d-a5b6-8eec98b97ab6"/>
    <ds:schemaRef ds:uri="743e3d88-fa10-4f70-8846-0b2bd3d7bd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DF092E-FD70-4896-98C6-F6492A0C2655}">
  <ds:schemaRefs>
    <ds:schemaRef ds:uri="http://schemas.microsoft.com/sharepoint/v3/contenttype/forms"/>
  </ds:schemaRefs>
</ds:datastoreItem>
</file>

<file path=customXml/itemProps3.xml><?xml version="1.0" encoding="utf-8"?>
<ds:datastoreItem xmlns:ds="http://schemas.openxmlformats.org/officeDocument/2006/customXml" ds:itemID="{C5141FB6-FC8B-4908-B781-5209E7851FE8}">
  <ds:schemaRefs>
    <ds:schemaRef ds:uri="09026f92-5dad-410d-a5b6-8eec98b97ab6"/>
    <ds:schemaRef ds:uri="743e3d88-fa10-4f70-8846-0b2bd3d7bd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GTAP_Template</Template>
  <TotalTime>7898</TotalTime>
  <Words>4745</Words>
  <Application>Microsoft Office PowerPoint</Application>
  <PresentationFormat>Widescreen</PresentationFormat>
  <Paragraphs>422</Paragraphs>
  <Slides>27</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Candara</vt:lpstr>
      <vt:lpstr>Wingdings</vt:lpstr>
      <vt:lpstr>Office Theme</vt:lpstr>
      <vt:lpstr>Azerbaijan: Pathways for Decarbonization in a Global Context</vt:lpstr>
      <vt:lpstr>Introduction </vt:lpstr>
      <vt:lpstr>Methodological framework: GTAP Data Base</vt:lpstr>
      <vt:lpstr>Methodological framework: ENVISAGE CGE model</vt:lpstr>
      <vt:lpstr>Scenario framework</vt:lpstr>
      <vt:lpstr>No policy (BaU) scenario sees a reduction in the role of fossil fuels and increasing role of services</vt:lpstr>
      <vt:lpstr>No policy (BaU) scenario results in a relative decoupling, but additional policy efforts are needed to reach NDC targets</vt:lpstr>
      <vt:lpstr>Climate change impacts are captured via multiple channels</vt:lpstr>
      <vt:lpstr>Climate change impacts are more substantial under hot and dry conditions</vt:lpstr>
      <vt:lpstr>At the sectoral level livestock sector is expected to be impacted the most substantially due to climate change</vt:lpstr>
      <vt:lpstr>Mitigation efforts around the world can substantially reduce Azerbaijan’s resource rents</vt:lpstr>
      <vt:lpstr>Most of the reductions in value added under mitigation in the Rest of the World are coming from fossil fuel sectors in Azerbaijan</vt:lpstr>
      <vt:lpstr>Mitigation in the Rest of the World with no climate policies in Azerbaijan also reduces budget revenue</vt:lpstr>
      <vt:lpstr>Carbon border adjustment measures can further adversely impact country’s economy (impact relative to NDClessAZE scenario)</vt:lpstr>
      <vt:lpstr>A combination of subsidies removal and carbon prices with revenue recycled via factor taxes is the most efficient way to achieve NDC  </vt:lpstr>
      <vt:lpstr>Subsidy reform combined with carbon prices and reduction in factor taxes would support the development of non-oil sectors</vt:lpstr>
      <vt:lpstr>More ambitious mitigation in the Rest of the World would further adversely impact Azerbaijan’s economy</vt:lpstr>
      <vt:lpstr> Net-zero transition in Azerbaijan would require much more ambitious efforts</vt:lpstr>
      <vt:lpstr>Net-zero transition in Azerbaijan could have tangible economic costs</vt:lpstr>
      <vt:lpstr>Recycling revenue via reduced factor taxes within Net Zero scenario is more efficient than direct payments to households </vt:lpstr>
      <vt:lpstr>Decomposition of the economic impacts of climate policies across mitigation channels and ambition levels provides a better understanding of the results</vt:lpstr>
      <vt:lpstr>Accounting for health-related co-benefits due to changes in air pollution can substantially reduce the overall costs of mitigation</vt:lpstr>
      <vt:lpstr>Conclusions</vt:lpstr>
      <vt:lpstr>Thank you!</vt:lpstr>
      <vt:lpstr>Annex A. Regional aggregation</vt:lpstr>
      <vt:lpstr>Annex B. Sectoral aggregation</vt:lpstr>
      <vt:lpstr>Annex C. Carbon prices under the NDClessAZE scenario $2014/tCO2</vt:lpstr>
    </vt:vector>
  </TitlesOfParts>
  <Company>Purdue University - AgIT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Trade Analysis Project</dc:title>
  <dc:creator>Batta, Ginger L</dc:creator>
  <cp:lastModifiedBy>Chepeliev, Maksym G</cp:lastModifiedBy>
  <cp:revision>668</cp:revision>
  <cp:lastPrinted>2014-11-19T20:05:55Z</cp:lastPrinted>
  <dcterms:created xsi:type="dcterms:W3CDTF">2017-03-31T15:01:41Z</dcterms:created>
  <dcterms:modified xsi:type="dcterms:W3CDTF">2024-06-28T22:59:03Z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0x0101001D3F1E211D4FE04AB01344B8CCB9DFE7</vt:lpwstr>
  </property>
</Properties>
</file>