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708" r:id="rId1"/>
  </p:sldMasterIdLst>
  <p:notesMasterIdLst>
    <p:notesMasterId r:id="rId19"/>
  </p:notesMasterIdLst>
  <p:handoutMasterIdLst>
    <p:handoutMasterId r:id="rId20"/>
  </p:handoutMasterIdLst>
  <p:sldIdLst>
    <p:sldId id="256" r:id="rId2"/>
    <p:sldId id="301" r:id="rId3"/>
    <p:sldId id="335" r:id="rId4"/>
    <p:sldId id="304" r:id="rId5"/>
    <p:sldId id="318" r:id="rId6"/>
    <p:sldId id="326" r:id="rId7"/>
    <p:sldId id="306" r:id="rId8"/>
    <p:sldId id="308" r:id="rId9"/>
    <p:sldId id="332" r:id="rId10"/>
    <p:sldId id="310" r:id="rId11"/>
    <p:sldId id="311" r:id="rId12"/>
    <p:sldId id="312" r:id="rId13"/>
    <p:sldId id="336" r:id="rId14"/>
    <p:sldId id="314" r:id="rId15"/>
    <p:sldId id="327" r:id="rId16"/>
    <p:sldId id="315" r:id="rId17"/>
    <p:sldId id="316" r:id="rId18"/>
  </p:sldIdLst>
  <p:sldSz cx="9144000" cy="5143500" type="screen16x9"/>
  <p:notesSz cx="6805613" cy="9944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eu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siatki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42" d="100"/>
          <a:sy n="142" d="100"/>
        </p:scale>
        <p:origin x="138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scar\Desktop\Research\Data\2_Final_data\14_electrical_optical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Totaalniveau!$K$18</c:f>
              <c:strCache>
                <c:ptCount val="1"/>
                <c:pt idx="0">
                  <c:v>Direct trade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Totaalniveau!$J$19:$J$24</c:f>
              <c:strCache>
                <c:ptCount val="6"/>
                <c:pt idx="0">
                  <c:v>Chinese content in EU production</c:v>
                </c:pt>
                <c:pt idx="1">
                  <c:v>US content in EU production</c:v>
                </c:pt>
                <c:pt idx="2">
                  <c:v>Chinese content in US production</c:v>
                </c:pt>
                <c:pt idx="3">
                  <c:v>EU content in US production</c:v>
                </c:pt>
                <c:pt idx="4">
                  <c:v>US content in Chinese production</c:v>
                </c:pt>
                <c:pt idx="5">
                  <c:v>EU content in Chinese production</c:v>
                </c:pt>
              </c:strCache>
            </c:strRef>
          </c:cat>
          <c:val>
            <c:numRef>
              <c:f>Totaalniveau!$K$19:$K$24</c:f>
              <c:numCache>
                <c:formatCode>0.0</c:formatCode>
                <c:ptCount val="6"/>
                <c:pt idx="0">
                  <c:v>0.9</c:v>
                </c:pt>
                <c:pt idx="1">
                  <c:v>0.5</c:v>
                </c:pt>
                <c:pt idx="2">
                  <c:v>0.7</c:v>
                </c:pt>
                <c:pt idx="3">
                  <c:v>0.9</c:v>
                </c:pt>
                <c:pt idx="4">
                  <c:v>0.6</c:v>
                </c:pt>
                <c:pt idx="5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94-4BB6-B02B-2A50DC5953ED}"/>
            </c:ext>
          </c:extLst>
        </c:ser>
        <c:ser>
          <c:idx val="1"/>
          <c:order val="1"/>
          <c:tx>
            <c:strRef>
              <c:f>Totaalniveau!$L$18</c:f>
              <c:strCache>
                <c:ptCount val="1"/>
                <c:pt idx="0">
                  <c:v>Direct ownership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Totaalniveau!$J$19:$J$24</c:f>
              <c:strCache>
                <c:ptCount val="6"/>
                <c:pt idx="0">
                  <c:v>Chinese content in EU production</c:v>
                </c:pt>
                <c:pt idx="1">
                  <c:v>US content in EU production</c:v>
                </c:pt>
                <c:pt idx="2">
                  <c:v>Chinese content in US production</c:v>
                </c:pt>
                <c:pt idx="3">
                  <c:v>EU content in US production</c:v>
                </c:pt>
                <c:pt idx="4">
                  <c:v>US content in Chinese production</c:v>
                </c:pt>
                <c:pt idx="5">
                  <c:v>EU content in Chinese production</c:v>
                </c:pt>
              </c:strCache>
            </c:strRef>
          </c:cat>
          <c:val>
            <c:numRef>
              <c:f>Totaalniveau!$L$19:$L$24</c:f>
              <c:numCache>
                <c:formatCode>0.0</c:formatCode>
                <c:ptCount val="6"/>
                <c:pt idx="0">
                  <c:v>0.3</c:v>
                </c:pt>
                <c:pt idx="1">
                  <c:v>1</c:v>
                </c:pt>
                <c:pt idx="2">
                  <c:v>0.2</c:v>
                </c:pt>
                <c:pt idx="3">
                  <c:v>1</c:v>
                </c:pt>
                <c:pt idx="4">
                  <c:v>-0.1</c:v>
                </c:pt>
                <c:pt idx="5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794-4BB6-B02B-2A50DC5953ED}"/>
            </c:ext>
          </c:extLst>
        </c:ser>
        <c:ser>
          <c:idx val="2"/>
          <c:order val="2"/>
          <c:tx>
            <c:strRef>
              <c:f>Totaalniveau!$M$18</c:f>
              <c:strCache>
                <c:ptCount val="1"/>
                <c:pt idx="0">
                  <c:v>Fragmentation of production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Totaalniveau!$J$19:$J$24</c:f>
              <c:strCache>
                <c:ptCount val="6"/>
                <c:pt idx="0">
                  <c:v>Chinese content in EU production</c:v>
                </c:pt>
                <c:pt idx="1">
                  <c:v>US content in EU production</c:v>
                </c:pt>
                <c:pt idx="2">
                  <c:v>Chinese content in US production</c:v>
                </c:pt>
                <c:pt idx="3">
                  <c:v>EU content in US production</c:v>
                </c:pt>
                <c:pt idx="4">
                  <c:v>US content in Chinese production</c:v>
                </c:pt>
                <c:pt idx="5">
                  <c:v>EU content in Chinese production</c:v>
                </c:pt>
              </c:strCache>
            </c:strRef>
          </c:cat>
          <c:val>
            <c:numRef>
              <c:f>Totaalniveau!$M$19:$M$24</c:f>
              <c:numCache>
                <c:formatCode>0.0</c:formatCode>
                <c:ptCount val="6"/>
                <c:pt idx="0">
                  <c:v>0</c:v>
                </c:pt>
                <c:pt idx="1">
                  <c:v>0.2</c:v>
                </c:pt>
                <c:pt idx="2">
                  <c:v>0</c:v>
                </c:pt>
                <c:pt idx="3">
                  <c:v>0.3</c:v>
                </c:pt>
                <c:pt idx="4">
                  <c:v>0.1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794-4BB6-B02B-2A50DC5953ED}"/>
            </c:ext>
          </c:extLst>
        </c:ser>
        <c:ser>
          <c:idx val="3"/>
          <c:order val="3"/>
          <c:tx>
            <c:strRef>
              <c:f>Totaalniveau!$N$18</c:f>
              <c:strCache>
                <c:ptCount val="1"/>
                <c:pt idx="0">
                  <c:v>Technology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Totaalniveau!$J$19:$J$24</c:f>
              <c:strCache>
                <c:ptCount val="6"/>
                <c:pt idx="0">
                  <c:v>Chinese content in EU production</c:v>
                </c:pt>
                <c:pt idx="1">
                  <c:v>US content in EU production</c:v>
                </c:pt>
                <c:pt idx="2">
                  <c:v>Chinese content in US production</c:v>
                </c:pt>
                <c:pt idx="3">
                  <c:v>EU content in US production</c:v>
                </c:pt>
                <c:pt idx="4">
                  <c:v>US content in Chinese production</c:v>
                </c:pt>
                <c:pt idx="5">
                  <c:v>EU content in Chinese production</c:v>
                </c:pt>
              </c:strCache>
            </c:strRef>
          </c:cat>
          <c:val>
            <c:numRef>
              <c:f>Totaalniveau!$N$19:$N$24</c:f>
              <c:numCache>
                <c:formatCode>0.0</c:formatCode>
                <c:ptCount val="6"/>
                <c:pt idx="0">
                  <c:v>0</c:v>
                </c:pt>
                <c:pt idx="1">
                  <c:v>0.1</c:v>
                </c:pt>
                <c:pt idx="2">
                  <c:v>-0.2</c:v>
                </c:pt>
                <c:pt idx="3">
                  <c:v>-0.9</c:v>
                </c:pt>
                <c:pt idx="4">
                  <c:v>0.1</c:v>
                </c:pt>
                <c:pt idx="5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794-4BB6-B02B-2A50DC5953ED}"/>
            </c:ext>
          </c:extLst>
        </c:ser>
        <c:ser>
          <c:idx val="4"/>
          <c:order val="4"/>
          <c:tx>
            <c:strRef>
              <c:f>Totaalniveau!$O$18</c:f>
              <c:strCache>
                <c:ptCount val="1"/>
                <c:pt idx="0">
                  <c:v>Rest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Totaalniveau!$J$19:$J$24</c:f>
              <c:strCache>
                <c:ptCount val="6"/>
                <c:pt idx="0">
                  <c:v>Chinese content in EU production</c:v>
                </c:pt>
                <c:pt idx="1">
                  <c:v>US content in EU production</c:v>
                </c:pt>
                <c:pt idx="2">
                  <c:v>Chinese content in US production</c:v>
                </c:pt>
                <c:pt idx="3">
                  <c:v>EU content in US production</c:v>
                </c:pt>
                <c:pt idx="4">
                  <c:v>US content in Chinese production</c:v>
                </c:pt>
                <c:pt idx="5">
                  <c:v>EU content in Chinese production</c:v>
                </c:pt>
              </c:strCache>
            </c:strRef>
          </c:cat>
          <c:val>
            <c:numRef>
              <c:f>Totaalniveau!$O$19:$O$24</c:f>
              <c:numCache>
                <c:formatCode>0.0</c:formatCode>
                <c:ptCount val="6"/>
                <c:pt idx="0">
                  <c:v>0.3</c:v>
                </c:pt>
                <c:pt idx="1">
                  <c:v>-0.2</c:v>
                </c:pt>
                <c:pt idx="2">
                  <c:v>0.4</c:v>
                </c:pt>
                <c:pt idx="3">
                  <c:v>-0.2</c:v>
                </c:pt>
                <c:pt idx="4">
                  <c:v>0.1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794-4BB6-B02B-2A50DC5953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60726751"/>
        <c:axId val="360714751"/>
      </c:barChart>
      <c:catAx>
        <c:axId val="3607267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360714751"/>
        <c:crosses val="autoZero"/>
        <c:auto val="1"/>
        <c:lblAlgn val="ctr"/>
        <c:lblOffset val="100"/>
        <c:noMultiLvlLbl val="0"/>
      </c:catAx>
      <c:valAx>
        <c:axId val="36071475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/>
                  <a:t>% point</a:t>
                </a:r>
                <a:endParaRPr lang="ro-RO" sz="1200" b="1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nl-NL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3607267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'Blad1 (3)'!$K$18</c:f>
              <c:strCache>
                <c:ptCount val="1"/>
                <c:pt idx="0">
                  <c:v>Direct trade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'Blad1 (3)'!$J$19:$J$24</c:f>
              <c:strCache>
                <c:ptCount val="6"/>
                <c:pt idx="0">
                  <c:v>Chinese content in EU production</c:v>
                </c:pt>
                <c:pt idx="1">
                  <c:v>US content in EU production</c:v>
                </c:pt>
                <c:pt idx="2">
                  <c:v>Chinese content in US production</c:v>
                </c:pt>
                <c:pt idx="3">
                  <c:v>EU content in US production</c:v>
                </c:pt>
                <c:pt idx="4">
                  <c:v>US content in Chinese production</c:v>
                </c:pt>
                <c:pt idx="5">
                  <c:v>EU content in Chinese production</c:v>
                </c:pt>
              </c:strCache>
            </c:strRef>
          </c:cat>
          <c:val>
            <c:numRef>
              <c:f>'Blad1 (3)'!$K$19:$K$24</c:f>
              <c:numCache>
                <c:formatCode>0.0</c:formatCode>
                <c:ptCount val="6"/>
                <c:pt idx="0">
                  <c:v>3</c:v>
                </c:pt>
                <c:pt idx="1">
                  <c:v>0.4</c:v>
                </c:pt>
                <c:pt idx="2">
                  <c:v>1.5</c:v>
                </c:pt>
                <c:pt idx="3">
                  <c:v>1.3</c:v>
                </c:pt>
                <c:pt idx="4">
                  <c:v>0.8</c:v>
                </c:pt>
                <c:pt idx="5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330-424A-AC28-485943733195}"/>
            </c:ext>
          </c:extLst>
        </c:ser>
        <c:ser>
          <c:idx val="1"/>
          <c:order val="1"/>
          <c:tx>
            <c:strRef>
              <c:f>'Blad1 (3)'!$L$18</c:f>
              <c:strCache>
                <c:ptCount val="1"/>
                <c:pt idx="0">
                  <c:v>Direct ownership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'Blad1 (3)'!$J$19:$J$24</c:f>
              <c:strCache>
                <c:ptCount val="6"/>
                <c:pt idx="0">
                  <c:v>Chinese content in EU production</c:v>
                </c:pt>
                <c:pt idx="1">
                  <c:v>US content in EU production</c:v>
                </c:pt>
                <c:pt idx="2">
                  <c:v>Chinese content in US production</c:v>
                </c:pt>
                <c:pt idx="3">
                  <c:v>EU content in US production</c:v>
                </c:pt>
                <c:pt idx="4">
                  <c:v>US content in Chinese production</c:v>
                </c:pt>
                <c:pt idx="5">
                  <c:v>EU content in Chinese production</c:v>
                </c:pt>
              </c:strCache>
            </c:strRef>
          </c:cat>
          <c:val>
            <c:numRef>
              <c:f>'Blad1 (3)'!$L$19:$L$24</c:f>
              <c:numCache>
                <c:formatCode>0.0</c:formatCode>
                <c:ptCount val="6"/>
                <c:pt idx="0">
                  <c:v>0.6</c:v>
                </c:pt>
                <c:pt idx="1">
                  <c:v>0.8</c:v>
                </c:pt>
                <c:pt idx="2">
                  <c:v>0.1</c:v>
                </c:pt>
                <c:pt idx="3">
                  <c:v>5.0999999999999996</c:v>
                </c:pt>
                <c:pt idx="4">
                  <c:v>0.2</c:v>
                </c:pt>
                <c:pt idx="5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330-424A-AC28-485943733195}"/>
            </c:ext>
          </c:extLst>
        </c:ser>
        <c:ser>
          <c:idx val="2"/>
          <c:order val="2"/>
          <c:tx>
            <c:strRef>
              <c:f>'Blad1 (3)'!$M$18</c:f>
              <c:strCache>
                <c:ptCount val="1"/>
                <c:pt idx="0">
                  <c:v>Fragmentation of production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'Blad1 (3)'!$J$19:$J$24</c:f>
              <c:strCache>
                <c:ptCount val="6"/>
                <c:pt idx="0">
                  <c:v>Chinese content in EU production</c:v>
                </c:pt>
                <c:pt idx="1">
                  <c:v>US content in EU production</c:v>
                </c:pt>
                <c:pt idx="2">
                  <c:v>Chinese content in US production</c:v>
                </c:pt>
                <c:pt idx="3">
                  <c:v>EU content in US production</c:v>
                </c:pt>
                <c:pt idx="4">
                  <c:v>US content in Chinese production</c:v>
                </c:pt>
                <c:pt idx="5">
                  <c:v>EU content in Chinese production</c:v>
                </c:pt>
              </c:strCache>
            </c:strRef>
          </c:cat>
          <c:val>
            <c:numRef>
              <c:f>'Blad1 (3)'!$M$19:$M$24</c:f>
              <c:numCache>
                <c:formatCode>0.0</c:formatCode>
                <c:ptCount val="6"/>
                <c:pt idx="0">
                  <c:v>0</c:v>
                </c:pt>
                <c:pt idx="1">
                  <c:v>1.5</c:v>
                </c:pt>
                <c:pt idx="2">
                  <c:v>0</c:v>
                </c:pt>
                <c:pt idx="3">
                  <c:v>4.0999999999999996</c:v>
                </c:pt>
                <c:pt idx="4">
                  <c:v>0.3</c:v>
                </c:pt>
                <c:pt idx="5">
                  <c:v>-0.1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330-424A-AC28-485943733195}"/>
            </c:ext>
          </c:extLst>
        </c:ser>
        <c:ser>
          <c:idx val="3"/>
          <c:order val="3"/>
          <c:tx>
            <c:strRef>
              <c:f>'Blad1 (3)'!$N$18</c:f>
              <c:strCache>
                <c:ptCount val="1"/>
                <c:pt idx="0">
                  <c:v>Technology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'Blad1 (3)'!$J$19:$J$24</c:f>
              <c:strCache>
                <c:ptCount val="6"/>
                <c:pt idx="0">
                  <c:v>Chinese content in EU production</c:v>
                </c:pt>
                <c:pt idx="1">
                  <c:v>US content in EU production</c:v>
                </c:pt>
                <c:pt idx="2">
                  <c:v>Chinese content in US production</c:v>
                </c:pt>
                <c:pt idx="3">
                  <c:v>EU content in US production</c:v>
                </c:pt>
                <c:pt idx="4">
                  <c:v>US content in Chinese production</c:v>
                </c:pt>
                <c:pt idx="5">
                  <c:v>EU content in Chinese production</c:v>
                </c:pt>
              </c:strCache>
            </c:strRef>
          </c:cat>
          <c:val>
            <c:numRef>
              <c:f>'Blad1 (3)'!$N$19:$N$24</c:f>
              <c:numCache>
                <c:formatCode>0.0</c:formatCode>
                <c:ptCount val="6"/>
                <c:pt idx="0">
                  <c:v>-0.3</c:v>
                </c:pt>
                <c:pt idx="1">
                  <c:v>-0.7</c:v>
                </c:pt>
                <c:pt idx="2">
                  <c:v>-2.5</c:v>
                </c:pt>
                <c:pt idx="3">
                  <c:v>-4.7</c:v>
                </c:pt>
                <c:pt idx="4">
                  <c:v>0.3</c:v>
                </c:pt>
                <c:pt idx="5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330-424A-AC28-485943733195}"/>
            </c:ext>
          </c:extLst>
        </c:ser>
        <c:ser>
          <c:idx val="4"/>
          <c:order val="4"/>
          <c:tx>
            <c:strRef>
              <c:f>'Blad1 (3)'!$O$18</c:f>
              <c:strCache>
                <c:ptCount val="1"/>
                <c:pt idx="0">
                  <c:v>Rest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'Blad1 (3)'!$J$19:$J$24</c:f>
              <c:strCache>
                <c:ptCount val="6"/>
                <c:pt idx="0">
                  <c:v>Chinese content in EU production</c:v>
                </c:pt>
                <c:pt idx="1">
                  <c:v>US content in EU production</c:v>
                </c:pt>
                <c:pt idx="2">
                  <c:v>Chinese content in US production</c:v>
                </c:pt>
                <c:pt idx="3">
                  <c:v>EU content in US production</c:v>
                </c:pt>
                <c:pt idx="4">
                  <c:v>US content in Chinese production</c:v>
                </c:pt>
                <c:pt idx="5">
                  <c:v>EU content in Chinese production</c:v>
                </c:pt>
              </c:strCache>
            </c:strRef>
          </c:cat>
          <c:val>
            <c:numRef>
              <c:f>'Blad1 (3)'!$O$19:$O$24</c:f>
              <c:numCache>
                <c:formatCode>0.0</c:formatCode>
                <c:ptCount val="6"/>
                <c:pt idx="0">
                  <c:v>0.8</c:v>
                </c:pt>
                <c:pt idx="1">
                  <c:v>-1.4</c:v>
                </c:pt>
                <c:pt idx="2">
                  <c:v>1.2</c:v>
                </c:pt>
                <c:pt idx="3">
                  <c:v>-0.3</c:v>
                </c:pt>
                <c:pt idx="4">
                  <c:v>-0.1</c:v>
                </c:pt>
                <c:pt idx="5">
                  <c:v>-0.7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330-424A-AC28-4859437331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60726751"/>
        <c:axId val="360714751"/>
      </c:barChart>
      <c:catAx>
        <c:axId val="3607267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360714751"/>
        <c:crosses val="autoZero"/>
        <c:auto val="1"/>
        <c:lblAlgn val="ctr"/>
        <c:lblOffset val="100"/>
        <c:noMultiLvlLbl val="0"/>
      </c:catAx>
      <c:valAx>
        <c:axId val="36071475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/>
                  <a:t>% point</a:t>
                </a:r>
                <a:endParaRPr lang="ro-RO" sz="1200" b="1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nl-NL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3607267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09C16E-0B91-4790-99E5-C3C2A6227E42}" type="datetimeFigureOut">
              <a:rPr lang="nl-NL" smtClean="0"/>
              <a:t>28-6-2024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45625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54450" y="9445625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503243-8D21-453B-97A3-AE60A2E0276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062154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aa-E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E917C1-EAC4-4610-9AC3-80631B3B3C2F}" type="datetimeFigureOut">
              <a:rPr lang="aa-ET" smtClean="0"/>
              <a:t>06/28/2024</a:t>
            </a:fld>
            <a:endParaRPr lang="aa-E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a-E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85597"/>
            <a:ext cx="5444490" cy="391549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a-E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aa-E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D2EC9F-A0B3-45A5-B874-1C8D9374FC0D}" type="slidenum">
              <a:rPr lang="aa-ET" smtClean="0"/>
              <a:t>‹nr.›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3079051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78F8F-61C3-4620-AA38-FFB2F7415426}" type="datetime1">
              <a:rPr lang="en-US" smtClean="0"/>
              <a:t>6/28/2024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1A49C-BC5C-424D-9966-309EC1D4230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259336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78F8F-61C3-4620-AA38-FFB2F7415426}" type="datetime1">
              <a:rPr lang="en-US" smtClean="0"/>
              <a:t>6/28/2024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1A49C-BC5C-424D-9966-309EC1D4230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442095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78F8F-61C3-4620-AA38-FFB2F7415426}" type="datetime1">
              <a:rPr lang="en-US" smtClean="0"/>
              <a:t>6/28/2024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1A49C-BC5C-424D-9966-309EC1D4230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516063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78F8F-61C3-4620-AA38-FFB2F7415426}" type="datetime1">
              <a:rPr lang="en-US" smtClean="0"/>
              <a:t>6/28/2024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1A49C-BC5C-424D-9966-309EC1D4230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510823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78F8F-61C3-4620-AA38-FFB2F7415426}" type="datetime1">
              <a:rPr lang="en-US" smtClean="0"/>
              <a:t>6/28/2024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1A49C-BC5C-424D-9966-309EC1D4230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525629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78F8F-61C3-4620-AA38-FFB2F7415426}" type="datetime1">
              <a:rPr lang="en-US" smtClean="0"/>
              <a:t>6/28/2024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1A49C-BC5C-424D-9966-309EC1D4230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34363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78F8F-61C3-4620-AA38-FFB2F7415426}" type="datetime1">
              <a:rPr lang="en-US" smtClean="0"/>
              <a:t>6/28/2024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1A49C-BC5C-424D-9966-309EC1D4230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30021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78F8F-61C3-4620-AA38-FFB2F7415426}" type="datetime1">
              <a:rPr lang="en-US" smtClean="0"/>
              <a:t>6/28/2024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1A49C-BC5C-424D-9966-309EC1D4230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705852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78F8F-61C3-4620-AA38-FFB2F7415426}" type="datetime1">
              <a:rPr lang="en-US" smtClean="0"/>
              <a:t>6/28/2024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1A49C-BC5C-424D-9966-309EC1D4230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261814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78F8F-61C3-4620-AA38-FFB2F7415426}" type="datetime1">
              <a:rPr lang="en-US" smtClean="0"/>
              <a:t>6/28/2024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1A49C-BC5C-424D-9966-309EC1D4230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339548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78F8F-61C3-4620-AA38-FFB2F7415426}" type="datetime1">
              <a:rPr lang="en-US" smtClean="0"/>
              <a:t>6/28/2024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1A49C-BC5C-424D-9966-309EC1D4230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15297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78F8F-61C3-4620-AA38-FFB2F7415426}" type="datetime1">
              <a:rPr lang="en-US" smtClean="0"/>
              <a:t>6/28/2024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61A49C-BC5C-424D-9966-309EC1D4230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071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1080/09535319700000033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eaweb.org/articles?id=10.1257/aer.20140883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ioa.org/conferences/29th/papers/files/4853_PaperonAfCIOT_2023-05-15.pdf" TargetMode="Externa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mailto:o.lemmers@cbs.nl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english.www.gov.cn/state_council/ministries/2017/10/12/content_281475904600274.htm" TargetMode="External"/><Relationship Id="rId3" Type="http://schemas.openxmlformats.org/officeDocument/2006/relationships/hyperlink" Target="https://commission.europa.eu/system/files/2021-05/swd-strategic-dependencies-capacities_en.pdf" TargetMode="External"/><Relationship Id="rId7" Type="http://schemas.openxmlformats.org/officeDocument/2006/relationships/hyperlink" Target="https://www.congress.gov/bill/117th-congress/house-bill/3684" TargetMode="External"/><Relationship Id="rId2" Type="http://schemas.openxmlformats.org/officeDocument/2006/relationships/hyperlink" Target="https://www.europarl.europa.eu/thinktank/en/document/EPRS_BRI(2022)733589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govinfo.gov/content/pkg/PLAW-117publ167/html/PLAW-117publ167.htm" TargetMode="External"/><Relationship Id="rId5" Type="http://schemas.openxmlformats.org/officeDocument/2006/relationships/hyperlink" Target="https://commission.europa.eu/strategy-and-policy/priorities-2019-2024/europe-fit-digital-age/european-chips-act_en" TargetMode="External"/><Relationship Id="rId4" Type="http://schemas.openxmlformats.org/officeDocument/2006/relationships/hyperlink" Target="https://single-market-economy.ec.europa.eu/sectors/raw-materials/areas-specific-interest/critical-raw-materials/critical-raw-materials-act_en" TargetMode="External"/><Relationship Id="rId9" Type="http://schemas.openxmlformats.org/officeDocument/2006/relationships/hyperlink" Target="https://doi.org/10.1016/j.respol.2024.105009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doi.org/10.1016/j.heliyon.2023.e15763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cesifo.org/en/publications/2024/working-paper/comply-or-not-comply-understanding-developing-country-supply-chain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ber.org/papers/w31661" TargetMode="External"/><Relationship Id="rId2" Type="http://schemas.openxmlformats.org/officeDocument/2006/relationships/hyperlink" Target="https://ec.europa.eu/commission/presscorner/detail/en/IP_24_363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ecd.org/sti/ind/analytical-amne-database.htm" TargetMode="External"/><Relationship Id="rId2" Type="http://schemas.openxmlformats.org/officeDocument/2006/relationships/hyperlink" Target="https://kidb.adb.org/mrio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ec.europa.eu/eurostat/cache/metadata/en/fats_out_esms.htm" TargetMode="External"/><Relationship Id="rId5" Type="http://schemas.openxmlformats.org/officeDocument/2006/relationships/hyperlink" Target="https://ec.europa.eu/eurostat/cache/metadata/EN/fats_esms.htm" TargetMode="External"/><Relationship Id="rId4" Type="http://schemas.openxmlformats.org/officeDocument/2006/relationships/hyperlink" Target="https://www.iioa.org/conferences/29th/papers/files/4568_AAMNE2023_IIOA_paper_final.pdf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13410" y="1654143"/>
            <a:ext cx="8008619" cy="524040"/>
          </a:xfrm>
        </p:spPr>
        <p:txBody>
          <a:bodyPr>
            <a:normAutofit fontScale="90000"/>
          </a:bodyPr>
          <a:lstStyle/>
          <a:p>
            <a:pPr algn="l"/>
            <a:r>
              <a:rPr lang="en-US" sz="3000" b="1" dirty="0">
                <a:latin typeface="+mn-lt"/>
                <a:cs typeface="Arial" panose="020B0604020202020204" pitchFamily="34" charset="0"/>
              </a:rPr>
              <a:t>Drivers of mutual content (production and </a:t>
            </a:r>
            <a:br>
              <a:rPr lang="en-US" sz="3000" b="1" dirty="0">
                <a:latin typeface="+mn-lt"/>
                <a:cs typeface="Arial" panose="020B0604020202020204" pitchFamily="34" charset="0"/>
              </a:rPr>
            </a:br>
            <a:r>
              <a:rPr lang="en-US" sz="3000" b="1" dirty="0">
                <a:latin typeface="+mn-lt"/>
                <a:cs typeface="Arial" panose="020B0604020202020204" pitchFamily="34" charset="0"/>
              </a:rPr>
              <a:t>ownership) in Chinese, EU, and US production</a:t>
            </a:r>
          </a:p>
        </p:txBody>
      </p:sp>
      <p:sp>
        <p:nvSpPr>
          <p:cNvPr id="6" name="Ondertitel 5">
            <a:extLst>
              <a:ext uri="{FF2B5EF4-FFF2-40B4-BE49-F238E27FC236}">
                <a16:creationId xmlns:a16="http://schemas.microsoft.com/office/drawing/2014/main" id="{7A2DAEF7-C202-4661-84A4-F243432494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3409" y="4419600"/>
            <a:ext cx="8202929" cy="348622"/>
          </a:xfrm>
        </p:spPr>
        <p:txBody>
          <a:bodyPr>
            <a:noAutofit/>
          </a:bodyPr>
          <a:lstStyle/>
          <a:p>
            <a:pPr algn="l"/>
            <a:r>
              <a:rPr lang="en-US" sz="2000" dirty="0"/>
              <a:t>Oscar Lemmers, o.lemmers@cbs.nl</a:t>
            </a:r>
          </a:p>
        </p:txBody>
      </p:sp>
      <p:sp>
        <p:nvSpPr>
          <p:cNvPr id="14" name="pole tekstowe 13"/>
          <p:cNvSpPr txBox="1"/>
          <p:nvPr/>
        </p:nvSpPr>
        <p:spPr>
          <a:xfrm>
            <a:off x="613410" y="3391685"/>
            <a:ext cx="8092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cs typeface="Arial" panose="020B0604020202020204" pitchFamily="34" charset="0"/>
              </a:rPr>
              <a:t>IIOA 2024 Conference</a:t>
            </a:r>
          </a:p>
        </p:txBody>
      </p:sp>
      <p:sp>
        <p:nvSpPr>
          <p:cNvPr id="4" name="pole tekstowe 13">
            <a:extLst>
              <a:ext uri="{FF2B5EF4-FFF2-40B4-BE49-F238E27FC236}">
                <a16:creationId xmlns:a16="http://schemas.microsoft.com/office/drawing/2014/main" id="{BD376644-AE78-8F9F-BFA0-59875A818062}"/>
              </a:ext>
            </a:extLst>
          </p:cNvPr>
          <p:cNvSpPr txBox="1"/>
          <p:nvPr/>
        </p:nvSpPr>
        <p:spPr>
          <a:xfrm>
            <a:off x="613410" y="3867693"/>
            <a:ext cx="70408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cs typeface="Arial" panose="020B0604020202020204" pitchFamily="34" charset="0"/>
              </a:rPr>
              <a:t>Santiago</a:t>
            </a:r>
          </a:p>
        </p:txBody>
      </p:sp>
    </p:spTree>
    <p:extLst>
      <p:ext uri="{BB962C8B-B14F-4D97-AF65-F5344CB8AC3E}">
        <p14:creationId xmlns:p14="http://schemas.microsoft.com/office/powerpoint/2010/main" val="1107573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538116" y="364251"/>
            <a:ext cx="83275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/>
              <a:t>Three large economic partners: China, USA and EU </a:t>
            </a:r>
          </a:p>
        </p:txBody>
      </p:sp>
      <p:sp>
        <p:nvSpPr>
          <p:cNvPr id="4" name="Rectangle 3"/>
          <p:cNvSpPr/>
          <p:nvPr/>
        </p:nvSpPr>
        <p:spPr>
          <a:xfrm>
            <a:off x="538116" y="1170096"/>
            <a:ext cx="7380058" cy="35804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500"/>
              </a:spcBef>
            </a:pPr>
            <a:r>
              <a:rPr lang="en-US" sz="2000" b="1" dirty="0"/>
              <a:t>USA related content in EU production</a:t>
            </a:r>
            <a:r>
              <a:rPr lang="en-US" sz="2000" dirty="0"/>
              <a:t>: the share of value added embodied in </a:t>
            </a:r>
            <a:r>
              <a:rPr lang="en-US" sz="2000" b="1" dirty="0"/>
              <a:t>EU production</a:t>
            </a:r>
            <a:r>
              <a:rPr lang="en-US" sz="2000" dirty="0"/>
              <a:t> that is </a:t>
            </a:r>
            <a:r>
              <a:rPr lang="en-US" sz="2000" b="1" dirty="0"/>
              <a:t>produced in USA</a:t>
            </a:r>
            <a:r>
              <a:rPr lang="en-US" sz="2000" dirty="0"/>
              <a:t> and/or was under </a:t>
            </a:r>
            <a:r>
              <a:rPr lang="en-US" sz="2000" b="1" dirty="0"/>
              <a:t>US ownership outside the USA</a:t>
            </a:r>
            <a:endParaRPr lang="en-US" sz="2000" dirty="0"/>
          </a:p>
          <a:p>
            <a:pPr>
              <a:spcBef>
                <a:spcPts val="1800"/>
              </a:spcBef>
            </a:pPr>
            <a:r>
              <a:rPr lang="en-US" sz="2000" dirty="0"/>
              <a:t>Similar: China related content in US production and so on</a:t>
            </a:r>
          </a:p>
          <a:p>
            <a:pPr>
              <a:spcBef>
                <a:spcPts val="1800"/>
              </a:spcBef>
            </a:pPr>
            <a:r>
              <a:rPr lang="en-US" sz="2000" b="1" dirty="0"/>
              <a:t>Questions:</a:t>
            </a:r>
          </a:p>
          <a:p>
            <a:pPr marL="342000" indent="-342000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How large is China/USA/EU related content in mutual production?</a:t>
            </a:r>
          </a:p>
          <a:p>
            <a:pPr marL="342000" indent="-342000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How did this change over time?</a:t>
            </a:r>
          </a:p>
          <a:p>
            <a:pPr marL="342000" indent="-342000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What are factors behind this change? </a:t>
            </a:r>
          </a:p>
          <a:p>
            <a:pPr marL="342000" indent="-342000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Are there opportunities for policy involvement?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52F764-1AE1-4F1B-80C2-84C83DFA9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1A49C-BC5C-424D-9966-309EC1D4230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510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538115" y="364251"/>
            <a:ext cx="8532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/>
              <a:t>China/USA/EU related content in mutual production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398807" y="4127837"/>
            <a:ext cx="834638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500"/>
              </a:spcBef>
            </a:pPr>
            <a:r>
              <a:rPr lang="en-US" sz="2000" dirty="0"/>
              <a:t>Using medians over tradeable industries: in 2000, production of an EU industry contained 1.4% value added produced in US. 2.7% was produced outside USA under USA ownership. Total 4.1 %. In 2019 the total was 6.4%.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52F764-1AE1-4F1B-80C2-84C83DFA9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1A49C-BC5C-424D-9966-309EC1D42304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4AA6F7FA-ED7E-A0CC-C67B-B74683698C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358863"/>
              </p:ext>
            </p:extLst>
          </p:nvPr>
        </p:nvGraphicFramePr>
        <p:xfrm>
          <a:off x="915802" y="868018"/>
          <a:ext cx="7599549" cy="3280239"/>
        </p:xfrm>
        <a:graphic>
          <a:graphicData uri="http://schemas.openxmlformats.org/drawingml/2006/table">
            <a:tbl>
              <a:tblPr firstRow="1" firstCol="1" bandRow="1"/>
              <a:tblGrid>
                <a:gridCol w="2609276">
                  <a:extLst>
                    <a:ext uri="{9D8B030D-6E8A-4147-A177-3AD203B41FA5}">
                      <a16:colId xmlns:a16="http://schemas.microsoft.com/office/drawing/2014/main" val="4047149920"/>
                    </a:ext>
                  </a:extLst>
                </a:gridCol>
                <a:gridCol w="404192">
                  <a:extLst>
                    <a:ext uri="{9D8B030D-6E8A-4147-A177-3AD203B41FA5}">
                      <a16:colId xmlns:a16="http://schemas.microsoft.com/office/drawing/2014/main" val="2098033146"/>
                    </a:ext>
                  </a:extLst>
                </a:gridCol>
                <a:gridCol w="708991">
                  <a:extLst>
                    <a:ext uri="{9D8B030D-6E8A-4147-A177-3AD203B41FA5}">
                      <a16:colId xmlns:a16="http://schemas.microsoft.com/office/drawing/2014/main" val="1666104139"/>
                    </a:ext>
                  </a:extLst>
                </a:gridCol>
                <a:gridCol w="463826">
                  <a:extLst>
                    <a:ext uri="{9D8B030D-6E8A-4147-A177-3AD203B41FA5}">
                      <a16:colId xmlns:a16="http://schemas.microsoft.com/office/drawing/2014/main" val="2201020753"/>
                    </a:ext>
                  </a:extLst>
                </a:gridCol>
                <a:gridCol w="563217">
                  <a:extLst>
                    <a:ext uri="{9D8B030D-6E8A-4147-A177-3AD203B41FA5}">
                      <a16:colId xmlns:a16="http://schemas.microsoft.com/office/drawing/2014/main" val="3332774435"/>
                    </a:ext>
                  </a:extLst>
                </a:gridCol>
                <a:gridCol w="496957">
                  <a:extLst>
                    <a:ext uri="{9D8B030D-6E8A-4147-A177-3AD203B41FA5}">
                      <a16:colId xmlns:a16="http://schemas.microsoft.com/office/drawing/2014/main" val="3632306599"/>
                    </a:ext>
                  </a:extLst>
                </a:gridCol>
                <a:gridCol w="397565">
                  <a:extLst>
                    <a:ext uri="{9D8B030D-6E8A-4147-A177-3AD203B41FA5}">
                      <a16:colId xmlns:a16="http://schemas.microsoft.com/office/drawing/2014/main" val="494525465"/>
                    </a:ext>
                  </a:extLst>
                </a:gridCol>
                <a:gridCol w="919891">
                  <a:extLst>
                    <a:ext uri="{9D8B030D-6E8A-4147-A177-3AD203B41FA5}">
                      <a16:colId xmlns:a16="http://schemas.microsoft.com/office/drawing/2014/main" val="255934355"/>
                    </a:ext>
                  </a:extLst>
                </a:gridCol>
                <a:gridCol w="517817">
                  <a:extLst>
                    <a:ext uri="{9D8B030D-6E8A-4147-A177-3AD203B41FA5}">
                      <a16:colId xmlns:a16="http://schemas.microsoft.com/office/drawing/2014/main" val="1564393107"/>
                    </a:ext>
                  </a:extLst>
                </a:gridCol>
                <a:gridCol w="517817">
                  <a:extLst>
                    <a:ext uri="{9D8B030D-6E8A-4147-A177-3AD203B41FA5}">
                      <a16:colId xmlns:a16="http://schemas.microsoft.com/office/drawing/2014/main" val="2844653638"/>
                    </a:ext>
                  </a:extLst>
                </a:gridCol>
              </a:tblGrid>
              <a:tr h="4712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NL" sz="1400" b="1"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2000</a:t>
                      </a:r>
                      <a:endParaRPr lang="en-NL" sz="1400" b="1"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2019</a:t>
                      </a:r>
                      <a:endParaRPr lang="en-NL" sz="1400" b="1"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Difference 2019-2000</a:t>
                      </a:r>
                      <a:endParaRPr lang="en-NL" sz="1400" b="1"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0792900"/>
                  </a:ext>
                </a:extLst>
              </a:tr>
              <a:tr h="940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NL" sz="1400" b="1" dirty="0"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Total</a:t>
                      </a:r>
                      <a:endParaRPr lang="en-NL" sz="1400" b="1"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Production</a:t>
                      </a:r>
                      <a:endParaRPr lang="en-NL" sz="1400" b="1" dirty="0"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Ownership</a:t>
                      </a:r>
                      <a:endParaRPr lang="en-NL" sz="1400" b="1"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Total</a:t>
                      </a:r>
                      <a:endParaRPr lang="en-NL" sz="1400" b="1"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Production</a:t>
                      </a:r>
                      <a:endParaRPr lang="en-NL" sz="1400" b="1"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Ownership</a:t>
                      </a:r>
                      <a:endParaRPr lang="en-NL" sz="1400" b="1"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Total</a:t>
                      </a:r>
                      <a:endParaRPr lang="en-NL" sz="1400" b="1"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Production</a:t>
                      </a:r>
                      <a:endParaRPr lang="en-NL" sz="1400" b="1"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Ownership</a:t>
                      </a:r>
                      <a:endParaRPr lang="en-NL" sz="1400" b="1"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8229849"/>
                  </a:ext>
                </a:extLst>
              </a:tr>
              <a:tr h="1590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NL" sz="1400" b="1"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</a:t>
                      </a:r>
                      <a:endParaRPr lang="en-NL" sz="1400" b="1"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NL" sz="1400" b="1"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NL" sz="1400" b="1"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NL" sz="1400" b="1"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NL" sz="1400" b="1"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NL" sz="1400" b="1"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dirty="0"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%pt</a:t>
                      </a:r>
                      <a:endParaRPr lang="en-NL" sz="1400" b="1" dirty="0"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NL" sz="1400" b="1" dirty="0"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NL" sz="1400" b="1"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28374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NL" sz="1400" b="1"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NL" sz="1400" b="1" dirty="0"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NL" sz="1400" b="1"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NL" sz="1400" b="1"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NL" sz="1400" b="1"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NL" sz="1400" b="1"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NL" sz="1400" b="1"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NL" sz="1400" b="1" dirty="0"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NL" sz="1400" b="1"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NL" sz="1400" b="1"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501350"/>
                  </a:ext>
                </a:extLst>
              </a:tr>
              <a:tr h="2302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Chinese content in EU production</a:t>
                      </a:r>
                      <a:endParaRPr lang="en-NL" sz="1400" b="1" dirty="0"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0.4</a:t>
                      </a:r>
                      <a:endParaRPr lang="en-NL" sz="1400" b="1"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0.3</a:t>
                      </a:r>
                      <a:endParaRPr lang="en-NL" sz="1400" b="1"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0.0</a:t>
                      </a:r>
                      <a:endParaRPr lang="en-NL" sz="1400" b="1"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1.8</a:t>
                      </a:r>
                      <a:endParaRPr lang="en-NL" sz="1400" b="1"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1.2</a:t>
                      </a:r>
                      <a:endParaRPr lang="en-NL" sz="1400" b="1"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0.5</a:t>
                      </a:r>
                      <a:endParaRPr lang="en-NL" sz="1400" b="1"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1.4</a:t>
                      </a:r>
                      <a:endParaRPr lang="en-NL" sz="1400" b="1"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1.0</a:t>
                      </a:r>
                      <a:endParaRPr lang="en-NL" sz="1400" b="1"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0.5</a:t>
                      </a:r>
                      <a:endParaRPr lang="en-NL" sz="1400" b="1"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8972830"/>
                  </a:ext>
                </a:extLst>
              </a:tr>
              <a:tr h="2302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US content in EU production</a:t>
                      </a:r>
                      <a:endParaRPr lang="en-NL" sz="1400" b="1"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 i="1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4.1</a:t>
                      </a:r>
                      <a:endParaRPr lang="en-NL" sz="1600" b="1" i="1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 i="1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1.4</a:t>
                      </a:r>
                      <a:endParaRPr lang="en-NL" sz="1600" b="1" i="1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 i="1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2.7</a:t>
                      </a:r>
                      <a:endParaRPr lang="en-NL" sz="1600" b="1" i="1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 i="1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6.4</a:t>
                      </a:r>
                      <a:endParaRPr lang="en-NL" sz="1600" b="1" i="1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2.1</a:t>
                      </a:r>
                      <a:endParaRPr lang="en-NL" sz="1400" b="1"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4.5</a:t>
                      </a:r>
                      <a:endParaRPr lang="en-NL" sz="1400" b="1"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1.8</a:t>
                      </a:r>
                      <a:endParaRPr lang="en-NL" sz="1400" b="1"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0.7</a:t>
                      </a:r>
                      <a:endParaRPr lang="en-NL" sz="1400" b="1"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1.1</a:t>
                      </a:r>
                      <a:endParaRPr lang="en-NL" sz="1400" b="1"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4185264"/>
                  </a:ext>
                </a:extLst>
              </a:tr>
              <a:tr h="2302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Chinese content in US production</a:t>
                      </a:r>
                      <a:endParaRPr lang="en-NL" sz="1400" b="1"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0.4</a:t>
                      </a:r>
                      <a:endParaRPr lang="en-NL" sz="1400" b="1"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0.3</a:t>
                      </a:r>
                      <a:endParaRPr lang="en-NL" sz="1400" b="1"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0.1</a:t>
                      </a:r>
                      <a:endParaRPr lang="en-NL" sz="1400" b="1"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1.4</a:t>
                      </a:r>
                      <a:endParaRPr lang="en-NL" sz="1400" b="1"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0.9</a:t>
                      </a:r>
                      <a:endParaRPr lang="en-NL" sz="1400" b="1"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0.4</a:t>
                      </a:r>
                      <a:endParaRPr lang="en-NL" sz="1400" b="1"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1.0</a:t>
                      </a:r>
                      <a:endParaRPr lang="en-NL" sz="1400" b="1"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0.4</a:t>
                      </a:r>
                      <a:endParaRPr lang="en-NL" sz="1400" b="1"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0.4</a:t>
                      </a:r>
                      <a:endParaRPr lang="en-NL" sz="1400" b="1"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8940322"/>
                  </a:ext>
                </a:extLst>
              </a:tr>
              <a:tr h="2302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EU content in US production</a:t>
                      </a:r>
                      <a:endParaRPr lang="en-NL" sz="1400" b="1"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4.5</a:t>
                      </a:r>
                      <a:endParaRPr lang="en-NL" sz="1400" b="1"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2.0</a:t>
                      </a:r>
                      <a:endParaRPr lang="en-NL" sz="1400" b="1"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2.3</a:t>
                      </a:r>
                      <a:endParaRPr lang="en-NL" sz="1400" b="1"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5.4</a:t>
                      </a:r>
                      <a:endParaRPr lang="en-NL" sz="1400" b="1"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1.8</a:t>
                      </a:r>
                      <a:endParaRPr lang="en-NL" sz="1400" b="1"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3.8</a:t>
                      </a:r>
                      <a:endParaRPr lang="en-NL" sz="1400" b="1"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1.6</a:t>
                      </a:r>
                      <a:endParaRPr lang="en-NL" sz="1400" b="1"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0.1</a:t>
                      </a:r>
                      <a:endParaRPr lang="en-NL" sz="1400" b="1"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1.3</a:t>
                      </a:r>
                      <a:endParaRPr lang="en-NL" sz="1400" b="1"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2817327"/>
                  </a:ext>
                </a:extLst>
              </a:tr>
              <a:tr h="2302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US content in Chinese production</a:t>
                      </a:r>
                      <a:endParaRPr lang="en-NL" sz="1400" b="1"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1.8</a:t>
                      </a:r>
                      <a:endParaRPr lang="en-NL" sz="1400" b="1"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0.6</a:t>
                      </a:r>
                      <a:endParaRPr lang="en-NL" sz="1400" b="1"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1.2</a:t>
                      </a:r>
                      <a:endParaRPr lang="en-NL" sz="1400" b="1"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2.6</a:t>
                      </a:r>
                      <a:endParaRPr lang="en-NL" sz="1400" b="1"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1.2</a:t>
                      </a:r>
                      <a:endParaRPr lang="en-NL" sz="1400" b="1"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1.2</a:t>
                      </a:r>
                      <a:endParaRPr lang="en-NL" sz="1400" b="1"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0.8</a:t>
                      </a:r>
                      <a:endParaRPr lang="en-NL" sz="1400" b="1"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0.7</a:t>
                      </a:r>
                      <a:endParaRPr lang="en-NL" sz="1400" b="1"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0.1</a:t>
                      </a:r>
                      <a:endParaRPr lang="en-NL" sz="1400" b="1"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5504037"/>
                  </a:ext>
                </a:extLst>
              </a:tr>
              <a:tr h="2302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EU content in Chinese production</a:t>
                      </a:r>
                      <a:endParaRPr lang="en-NL" sz="1400" b="1"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2.0</a:t>
                      </a:r>
                      <a:endParaRPr lang="en-NL" sz="1400" b="1"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1.4</a:t>
                      </a:r>
                      <a:endParaRPr lang="en-NL" sz="1400" b="1"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0.7</a:t>
                      </a:r>
                      <a:endParaRPr lang="en-NL" sz="1400" b="1"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3.2</a:t>
                      </a:r>
                      <a:endParaRPr lang="en-NL" sz="1400" b="1"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1.7</a:t>
                      </a:r>
                      <a:endParaRPr lang="en-NL" sz="1400" b="1"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1.2</a:t>
                      </a:r>
                      <a:endParaRPr lang="en-NL" sz="1400" b="1"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1.2</a:t>
                      </a:r>
                      <a:endParaRPr lang="en-NL" sz="1400" b="1"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0.5</a:t>
                      </a:r>
                      <a:endParaRPr lang="en-NL" sz="1400" b="1"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0.6</a:t>
                      </a:r>
                      <a:endParaRPr lang="en-NL" sz="1400" b="1" dirty="0"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87287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6951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538116" y="364251"/>
            <a:ext cx="72880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/>
              <a:t>Decomposing changes over time, 2000-2019</a:t>
            </a:r>
          </a:p>
        </p:txBody>
      </p:sp>
      <p:sp>
        <p:nvSpPr>
          <p:cNvPr id="4" name="Rectangle 3"/>
          <p:cNvSpPr/>
          <p:nvPr/>
        </p:nvSpPr>
        <p:spPr>
          <a:xfrm>
            <a:off x="538116" y="918249"/>
            <a:ext cx="7855445" cy="40164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500"/>
              </a:spcBef>
            </a:pPr>
            <a:r>
              <a:rPr lang="en-US" sz="2000" dirty="0"/>
              <a:t>A structural decomposition analysis of the change, building on  </a:t>
            </a:r>
            <a:r>
              <a:rPr lang="en-US" sz="2000" dirty="0">
                <a:hlinkClick r:id="rId2"/>
              </a:rPr>
              <a:t>Oosterhaven &amp; Van Der Linden (1997)</a:t>
            </a:r>
            <a:r>
              <a:rPr lang="en-US" sz="2000" dirty="0"/>
              <a:t>, with</a:t>
            </a:r>
          </a:p>
          <a:p>
            <a:pPr>
              <a:spcBef>
                <a:spcPts val="1800"/>
              </a:spcBef>
            </a:pPr>
            <a:r>
              <a:rPr lang="en-US" sz="2000" b="1" dirty="0"/>
              <a:t>Factors that can be influenced by policies</a:t>
            </a:r>
          </a:p>
          <a:p>
            <a:pPr marL="342000" indent="-342000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Investments by others in the own territory</a:t>
            </a:r>
          </a:p>
          <a:p>
            <a:pPr marL="342000" indent="-342000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Exports by others to the own territory</a:t>
            </a:r>
          </a:p>
          <a:p>
            <a:pPr>
              <a:spcBef>
                <a:spcPts val="1800"/>
              </a:spcBef>
            </a:pPr>
            <a:r>
              <a:rPr lang="en-US" sz="2000" b="1" dirty="0"/>
              <a:t>Factors that cannot be, or difficult to be, influenced by policies (</a:t>
            </a:r>
            <a:r>
              <a:rPr lang="en-US" sz="2000" b="1" i="1" dirty="0"/>
              <a:t>the rest</a:t>
            </a:r>
            <a:r>
              <a:rPr lang="en-US" sz="2000" b="1" dirty="0"/>
              <a:t>)</a:t>
            </a:r>
          </a:p>
          <a:p>
            <a:pPr marL="342000" indent="-342000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General trade fragmentation</a:t>
            </a:r>
          </a:p>
          <a:p>
            <a:pPr marL="342000" indent="-342000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Changing technology</a:t>
            </a:r>
          </a:p>
          <a:p>
            <a:pPr marL="342000" indent="-342000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Trade with both countries involved outside the own territory</a:t>
            </a:r>
          </a:p>
          <a:p>
            <a:pPr marL="342000" indent="-342000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Investments with both countries involved outside the own territory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52F764-1AE1-4F1B-80C2-84C83DFA9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1A49C-BC5C-424D-9966-309EC1D42304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3271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538115" y="364251"/>
            <a:ext cx="84243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Decomposing change 2000-2019, median for tradeable industries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52F764-1AE1-4F1B-80C2-84C83DFA9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1A49C-BC5C-424D-9966-309EC1D42304}" type="slidenum">
              <a:rPr lang="en-US" smtClean="0"/>
              <a:t>13</a:t>
            </a:fld>
            <a:endParaRPr lang="en-US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804CA2DB-71D6-95C1-3BFC-2D861D704547}"/>
              </a:ext>
            </a:extLst>
          </p:cNvPr>
          <p:cNvSpPr txBox="1"/>
          <p:nvPr/>
        </p:nvSpPr>
        <p:spPr>
          <a:xfrm>
            <a:off x="577298" y="3894317"/>
            <a:ext cx="81632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Sizeable impact of direct factors that policies may influence:</a:t>
            </a:r>
            <a:r>
              <a:rPr lang="en-GB" dirty="0"/>
              <a:t> partner A imported more from partner B or partner B owned more in territory of partner A. Technology  played a large part for EU content in US production.</a:t>
            </a:r>
          </a:p>
        </p:txBody>
      </p:sp>
      <p:graphicFrame>
        <p:nvGraphicFramePr>
          <p:cNvPr id="4" name="Grafiek 3">
            <a:extLst>
              <a:ext uri="{FF2B5EF4-FFF2-40B4-BE49-F238E27FC236}">
                <a16:creationId xmlns:a16="http://schemas.microsoft.com/office/drawing/2014/main" id="{23EAE92D-E832-4709-B833-FB68F54FB8E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67877325"/>
              </p:ext>
            </p:extLst>
          </p:nvPr>
        </p:nvGraphicFramePr>
        <p:xfrm>
          <a:off x="577298" y="964704"/>
          <a:ext cx="7822826" cy="2790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08792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538116" y="364251"/>
            <a:ext cx="8202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Decomposing changes, 2000-2019, electrical &amp; optical industry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52F764-1AE1-4F1B-80C2-84C83DFA9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1A49C-BC5C-424D-9966-309EC1D42304}" type="slidenum">
              <a:rPr lang="en-US" smtClean="0"/>
              <a:t>14</a:t>
            </a:fld>
            <a:endParaRPr lang="en-US"/>
          </a:p>
        </p:txBody>
      </p:sp>
      <p:graphicFrame>
        <p:nvGraphicFramePr>
          <p:cNvPr id="2" name="Grafiek 1">
            <a:extLst>
              <a:ext uri="{FF2B5EF4-FFF2-40B4-BE49-F238E27FC236}">
                <a16:creationId xmlns:a16="http://schemas.microsoft.com/office/drawing/2014/main" id="{54295123-E3FA-1D47-1289-806B5447511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32894357"/>
              </p:ext>
            </p:extLst>
          </p:nvPr>
        </p:nvGraphicFramePr>
        <p:xfrm>
          <a:off x="689112" y="952500"/>
          <a:ext cx="7826237" cy="3238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kstvak 6">
            <a:extLst>
              <a:ext uri="{FF2B5EF4-FFF2-40B4-BE49-F238E27FC236}">
                <a16:creationId xmlns:a16="http://schemas.microsoft.com/office/drawing/2014/main" id="{804CA2DB-71D6-95C1-3BFC-2D861D704547}"/>
              </a:ext>
            </a:extLst>
          </p:cNvPr>
          <p:cNvSpPr txBox="1"/>
          <p:nvPr/>
        </p:nvSpPr>
        <p:spPr>
          <a:xfrm>
            <a:off x="577298" y="4191000"/>
            <a:ext cx="81632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Smaller impact of direct factors that policies may influence:</a:t>
            </a:r>
            <a:r>
              <a:rPr lang="en-GB" dirty="0"/>
              <a:t> partner A imported more from partner B or partner B owned more in territory of partner A. Technology and fragmentation sometimes play a large part.</a:t>
            </a:r>
          </a:p>
        </p:txBody>
      </p:sp>
    </p:spTree>
    <p:extLst>
      <p:ext uri="{BB962C8B-B14F-4D97-AF65-F5344CB8AC3E}">
        <p14:creationId xmlns:p14="http://schemas.microsoft.com/office/powerpoint/2010/main" val="4201128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538116" y="364251"/>
            <a:ext cx="68061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/>
              <a:t>Which value added can be influenced?</a:t>
            </a:r>
          </a:p>
        </p:txBody>
      </p:sp>
      <p:sp>
        <p:nvSpPr>
          <p:cNvPr id="4" name="Rectangle 3"/>
          <p:cNvSpPr/>
          <p:nvPr/>
        </p:nvSpPr>
        <p:spPr>
          <a:xfrm>
            <a:off x="538116" y="1170096"/>
            <a:ext cx="771688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Currently, look at value added created in country A or owned by country A. That is related to production country A has influence on.</a:t>
            </a:r>
          </a:p>
          <a:p>
            <a:endParaRPr lang="en-US" sz="2000" dirty="0"/>
          </a:p>
          <a:p>
            <a:r>
              <a:rPr lang="en-US" sz="2000" b="1" dirty="0"/>
              <a:t>Is there more?</a:t>
            </a:r>
          </a:p>
          <a:p>
            <a:endParaRPr lang="en-US" sz="2000" dirty="0"/>
          </a:p>
          <a:p>
            <a:r>
              <a:rPr lang="en-US" sz="2000" dirty="0"/>
              <a:t>E.g., value added created in country X, embodied in a product that is exported to country A, used to create exports to country Y.</a:t>
            </a:r>
          </a:p>
          <a:p>
            <a:endParaRPr lang="en-US" sz="2000" dirty="0"/>
          </a:p>
          <a:p>
            <a:r>
              <a:rPr lang="en-US" sz="2000" dirty="0"/>
              <a:t>Country A can prevent this flow from X to Y. Should one add value added that flows through country A to the part that can be influenced, using a hypothetical extraction (e.g., </a:t>
            </a:r>
            <a:r>
              <a:rPr lang="en-US" sz="2000" dirty="0">
                <a:hlinkClick r:id="rId2"/>
              </a:rPr>
              <a:t>Los et al. 2016</a:t>
            </a:r>
            <a:r>
              <a:rPr lang="en-US" sz="2000" dirty="0"/>
              <a:t>)? Or is it too much?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52F764-1AE1-4F1B-80C2-84C83DFA9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1A49C-BC5C-424D-9966-309EC1D4230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227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538116" y="364251"/>
            <a:ext cx="68061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/>
              <a:t>Conclusion &amp; way forward</a:t>
            </a:r>
          </a:p>
        </p:txBody>
      </p:sp>
      <p:sp>
        <p:nvSpPr>
          <p:cNvPr id="4" name="Rectangle 3"/>
          <p:cNvSpPr/>
          <p:nvPr/>
        </p:nvSpPr>
        <p:spPr>
          <a:xfrm>
            <a:off x="586539" y="3987482"/>
            <a:ext cx="786709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Policy makers ask for more detail in industry, country of production (Africa – </a:t>
            </a:r>
            <a:r>
              <a:rPr lang="en-US" sz="2000" dirty="0" err="1">
                <a:hlinkClick r:id="rId2"/>
              </a:rPr>
              <a:t>AfCIOT</a:t>
            </a:r>
            <a:r>
              <a:rPr lang="en-US" sz="2000" dirty="0"/>
              <a:t> project!) and country of ownership.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52F764-1AE1-4F1B-80C2-84C83DFA9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1A49C-BC5C-424D-9966-309EC1D42304}" type="slidenum">
              <a:rPr lang="en-US" smtClean="0"/>
              <a:t>16</a:t>
            </a:fld>
            <a:endParaRPr lang="en-US" dirty="0"/>
          </a:p>
        </p:txBody>
      </p:sp>
      <p:sp>
        <p:nvSpPr>
          <p:cNvPr id="6" name="Rectangle 3"/>
          <p:cNvSpPr/>
          <p:nvPr/>
        </p:nvSpPr>
        <p:spPr>
          <a:xfrm>
            <a:off x="586539" y="1156018"/>
            <a:ext cx="7867097" cy="2503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000" indent="-342000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One can map ownership in the supply chain of individual industries</a:t>
            </a:r>
          </a:p>
          <a:p>
            <a:pPr marL="342000" indent="-342000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This ownership can be sizeable</a:t>
            </a:r>
          </a:p>
          <a:p>
            <a:pPr marL="342000" indent="-342000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In spite of strive for autonomy, USA/China/EU related content in USA/China/EU production increased – both production and ownership</a:t>
            </a:r>
          </a:p>
          <a:p>
            <a:pPr marL="342000" indent="-342000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Sizeable part of changes of content in </a:t>
            </a:r>
            <a:r>
              <a:rPr lang="en-US" sz="2000"/>
              <a:t>production </a:t>
            </a:r>
            <a:r>
              <a:rPr lang="en-US" sz="2000" smtClean="0"/>
              <a:t>is explained </a:t>
            </a:r>
            <a:r>
              <a:rPr lang="en-US" sz="2000" dirty="0"/>
              <a:t>by changes in direct trade and ownership; can be influenced by policy</a:t>
            </a:r>
          </a:p>
          <a:p>
            <a:pPr marL="342000" indent="-342000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000" i="1" dirty="0"/>
              <a:t>Is the trend reversing in recent years, can it be reversed in practice?</a:t>
            </a:r>
          </a:p>
        </p:txBody>
      </p:sp>
    </p:spTree>
    <p:extLst>
      <p:ext uri="{BB962C8B-B14F-4D97-AF65-F5344CB8AC3E}">
        <p14:creationId xmlns:p14="http://schemas.microsoft.com/office/powerpoint/2010/main" val="1151249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538116" y="364251"/>
            <a:ext cx="68061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/>
              <a:t>Questions, remarks, comments?</a:t>
            </a:r>
          </a:p>
        </p:txBody>
      </p:sp>
      <p:sp>
        <p:nvSpPr>
          <p:cNvPr id="4" name="Rectangle 3"/>
          <p:cNvSpPr/>
          <p:nvPr/>
        </p:nvSpPr>
        <p:spPr>
          <a:xfrm>
            <a:off x="538116" y="1170096"/>
            <a:ext cx="705433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Now (if time permits), or later via </a:t>
            </a:r>
          </a:p>
          <a:p>
            <a:endParaRPr lang="en-US" sz="2000" dirty="0"/>
          </a:p>
          <a:p>
            <a:r>
              <a:rPr lang="en-US" sz="2000" dirty="0">
                <a:hlinkClick r:id="rId2"/>
              </a:rPr>
              <a:t>o.lemmers@cbs.nl</a:t>
            </a:r>
            <a:endParaRPr lang="en-US" sz="20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52F764-1AE1-4F1B-80C2-84C83DFA9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1A49C-BC5C-424D-9966-309EC1D42304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87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538116" y="364251"/>
            <a:ext cx="68061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/>
              <a:t>Disclaimer</a:t>
            </a:r>
          </a:p>
        </p:txBody>
      </p:sp>
      <p:sp>
        <p:nvSpPr>
          <p:cNvPr id="4" name="Rectangle 3"/>
          <p:cNvSpPr/>
          <p:nvPr/>
        </p:nvSpPr>
        <p:spPr>
          <a:xfrm>
            <a:off x="538116" y="1170096"/>
            <a:ext cx="763814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500"/>
              </a:spcBef>
            </a:pPr>
            <a:r>
              <a:rPr lang="en-US" sz="2000" dirty="0"/>
              <a:t>The author is employed at Statistics Netherlands. The opinions expressed in this presentation are those of the author and are not necessarily in accordance with the policies of Statistics.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52F764-1AE1-4F1B-80C2-84C83DFA9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1A49C-BC5C-424D-9966-309EC1D4230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108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538116" y="364251"/>
            <a:ext cx="797723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/>
              <a:t>USA, China and EU strive for strategic autonomy</a:t>
            </a:r>
          </a:p>
        </p:txBody>
      </p:sp>
      <p:sp>
        <p:nvSpPr>
          <p:cNvPr id="4" name="Rectangle 3"/>
          <p:cNvSpPr/>
          <p:nvPr/>
        </p:nvSpPr>
        <p:spPr>
          <a:xfrm>
            <a:off x="538116" y="1170096"/>
            <a:ext cx="7859124" cy="32983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hlinkClick r:id="rId2"/>
              </a:rPr>
              <a:t>EU strategic autonomy</a:t>
            </a:r>
            <a:r>
              <a:rPr lang="en-US" sz="2000" dirty="0"/>
              <a:t>, </a:t>
            </a:r>
            <a:r>
              <a:rPr lang="en-US" sz="2000" dirty="0" err="1"/>
              <a:t>a.o.</a:t>
            </a:r>
            <a:r>
              <a:rPr lang="en-US" sz="2000" dirty="0"/>
              <a:t> related to economic resilience, foreign and security policies. </a:t>
            </a:r>
            <a:r>
              <a:rPr lang="en-US" sz="2000" dirty="0">
                <a:hlinkClick r:id="rId3"/>
              </a:rPr>
              <a:t>Strategic dependencies</a:t>
            </a:r>
            <a:r>
              <a:rPr lang="en-US" sz="2000" dirty="0"/>
              <a:t>, </a:t>
            </a:r>
            <a:r>
              <a:rPr lang="en-US" sz="2000" dirty="0">
                <a:hlinkClick r:id="rId4"/>
              </a:rPr>
              <a:t>Critical Raw Materials Act</a:t>
            </a:r>
            <a:r>
              <a:rPr lang="en-US" sz="2000" dirty="0"/>
              <a:t>, </a:t>
            </a:r>
            <a:r>
              <a:rPr lang="en-US" sz="2000" dirty="0">
                <a:hlinkClick r:id="rId5"/>
              </a:rPr>
              <a:t>European Chips Act</a:t>
            </a:r>
            <a:r>
              <a:rPr lang="en-US" sz="2000" dirty="0"/>
              <a:t> </a:t>
            </a:r>
          </a:p>
          <a:p>
            <a:pPr marL="342900" indent="-342900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hlinkClick r:id="rId6"/>
              </a:rPr>
              <a:t>CHIPS and Science Act</a:t>
            </a:r>
            <a:r>
              <a:rPr lang="en-US" sz="2000" dirty="0"/>
              <a:t> making the US less dependent on foreign manufacturers of chips by stimulating manufacturing in the US. </a:t>
            </a:r>
            <a:r>
              <a:rPr lang="en-US" sz="2000" dirty="0">
                <a:hlinkClick r:id="rId7"/>
              </a:rPr>
              <a:t>Infrastructure Investment and Jobs Act</a:t>
            </a:r>
            <a:r>
              <a:rPr lang="en-US" sz="2000" dirty="0"/>
              <a:t> includes US content requirements for highways, mass transit, and rail.</a:t>
            </a:r>
          </a:p>
          <a:p>
            <a:pPr marL="342900" indent="-342900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hlinkClick r:id="rId8"/>
              </a:rPr>
              <a:t>“Made in China 2025” strategy</a:t>
            </a:r>
            <a:r>
              <a:rPr lang="en-US" sz="2000" dirty="0"/>
              <a:t> for manufacturing, </a:t>
            </a:r>
            <a:r>
              <a:rPr lang="en-US" sz="2000" dirty="0">
                <a:hlinkClick r:id="rId9"/>
              </a:rPr>
              <a:t>increase Chinese content of important materials</a:t>
            </a:r>
            <a:r>
              <a:rPr lang="en-US" sz="2000" dirty="0"/>
              <a:t>, emphasis on the semiconductor industry since developments there may lead to spinoffs.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52F764-1AE1-4F1B-80C2-84C83DFA9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1A49C-BC5C-424D-9966-309EC1D4230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37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538116" y="364251"/>
            <a:ext cx="68061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/>
              <a:t>Standard analysis of GVC dependencies</a:t>
            </a:r>
          </a:p>
        </p:txBody>
      </p:sp>
      <p:sp>
        <p:nvSpPr>
          <p:cNvPr id="4" name="Rectangle 3"/>
          <p:cNvSpPr/>
          <p:nvPr/>
        </p:nvSpPr>
        <p:spPr>
          <a:xfrm>
            <a:off x="626605" y="2973874"/>
            <a:ext cx="7888745" cy="20672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500"/>
              </a:spcBef>
            </a:pPr>
            <a:r>
              <a:rPr lang="en-GB" sz="2000" dirty="0"/>
              <a:t>Production in several countries –&gt; dependencies. See, e.g., </a:t>
            </a:r>
            <a:r>
              <a:rPr lang="en-GB" sz="2000" dirty="0" err="1">
                <a:hlinkClick r:id="rId2"/>
              </a:rPr>
              <a:t>Kuzmenko</a:t>
            </a:r>
            <a:r>
              <a:rPr lang="en-GB" sz="2000" dirty="0">
                <a:hlinkClick r:id="rId2"/>
              </a:rPr>
              <a:t> &amp; </a:t>
            </a:r>
            <a:r>
              <a:rPr lang="en-GB" sz="2000" dirty="0" err="1">
                <a:hlinkClick r:id="rId2"/>
              </a:rPr>
              <a:t>Čechura</a:t>
            </a:r>
            <a:r>
              <a:rPr lang="en-GB" sz="2000" dirty="0">
                <a:hlinkClick r:id="rId2"/>
              </a:rPr>
              <a:t> (2023)</a:t>
            </a:r>
            <a:r>
              <a:rPr lang="en-GB" sz="2000" dirty="0"/>
              <a:t>. If something happens in an industry in a country that produces in your supply chain, you can be affected. Adaptation takes time.</a:t>
            </a:r>
          </a:p>
          <a:p>
            <a:pPr>
              <a:spcBef>
                <a:spcPts val="500"/>
              </a:spcBef>
            </a:pPr>
            <a:endParaRPr lang="en-GB" sz="2000" dirty="0"/>
          </a:p>
          <a:p>
            <a:pPr>
              <a:spcBef>
                <a:spcPts val="500"/>
              </a:spcBef>
            </a:pPr>
            <a:r>
              <a:rPr lang="en-GB" sz="2000" dirty="0"/>
              <a:t>Could be a natural disaster (</a:t>
            </a:r>
            <a:r>
              <a:rPr lang="en-US" sz="2000" dirty="0"/>
              <a:t>2011 </a:t>
            </a:r>
            <a:r>
              <a:rPr lang="en-US" sz="2000" dirty="0" err="1"/>
              <a:t>Tōhoku</a:t>
            </a:r>
            <a:r>
              <a:rPr lang="en-US" sz="2000" dirty="0"/>
              <a:t> earthquake and tsunami)</a:t>
            </a:r>
            <a:r>
              <a:rPr lang="en-GB" sz="2000" dirty="0"/>
              <a:t>, a strike, geopolitics (</a:t>
            </a:r>
            <a:r>
              <a:rPr lang="en-US" sz="2000" dirty="0"/>
              <a:t>Russian gas)</a:t>
            </a:r>
            <a:r>
              <a:rPr lang="en-GB" sz="2000" dirty="0"/>
              <a:t>, and so on.</a:t>
            </a:r>
            <a:endParaRPr lang="en-US" sz="20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52F764-1AE1-4F1B-80C2-84C83DFA9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1A49C-BC5C-424D-9966-309EC1D42304}" type="slidenum">
              <a:rPr lang="en-US" smtClean="0"/>
              <a:t>4</a:t>
            </a:fld>
            <a:endParaRPr lang="en-US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605" y="1070362"/>
            <a:ext cx="6802896" cy="1710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8101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538116" y="364251"/>
            <a:ext cx="68061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/>
              <a:t>Location, location, location?</a:t>
            </a:r>
          </a:p>
        </p:txBody>
      </p:sp>
      <p:sp>
        <p:nvSpPr>
          <p:cNvPr id="4" name="Rectangle 3"/>
          <p:cNvSpPr/>
          <p:nvPr/>
        </p:nvSpPr>
        <p:spPr>
          <a:xfrm>
            <a:off x="538116" y="1170096"/>
            <a:ext cx="82782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500"/>
              </a:spcBef>
            </a:pPr>
            <a:r>
              <a:rPr lang="en-US" sz="2000" b="1" dirty="0"/>
              <a:t>Location of production in supply chain </a:t>
            </a:r>
            <a:r>
              <a:rPr lang="en-US" sz="2000" dirty="0"/>
              <a:t>-  only this matters for dependencies?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52F764-1AE1-4F1B-80C2-84C83DFA9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1A49C-BC5C-424D-9966-309EC1D42304}" type="slidenum">
              <a:rPr lang="en-US" smtClean="0"/>
              <a:t>5</a:t>
            </a:fld>
            <a:endParaRPr lang="en-US"/>
          </a:p>
        </p:txBody>
      </p:sp>
      <p:sp>
        <p:nvSpPr>
          <p:cNvPr id="2" name="Tekstvak 1"/>
          <p:cNvSpPr txBox="1"/>
          <p:nvPr/>
        </p:nvSpPr>
        <p:spPr>
          <a:xfrm>
            <a:off x="538116" y="1935063"/>
            <a:ext cx="82782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Everyone who ever rented, knows dependency on the owner of the property!</a:t>
            </a:r>
          </a:p>
        </p:txBody>
      </p:sp>
      <p:sp>
        <p:nvSpPr>
          <p:cNvPr id="7" name="Rechthoek 6"/>
          <p:cNvSpPr/>
          <p:nvPr/>
        </p:nvSpPr>
        <p:spPr>
          <a:xfrm>
            <a:off x="538116" y="2641994"/>
            <a:ext cx="8072484" cy="23750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500"/>
              </a:spcBef>
            </a:pPr>
            <a:r>
              <a:rPr lang="en-US" sz="2000" b="1" dirty="0"/>
              <a:t>Country of ownership of production in your supply chains </a:t>
            </a:r>
            <a:r>
              <a:rPr lang="en-US" sz="2000" dirty="0"/>
              <a:t>matters: if country A owns production somewhere in the world that ultimately ends up in your supply chain, there is a dependence of country A</a:t>
            </a:r>
          </a:p>
          <a:p>
            <a:pPr>
              <a:spcBef>
                <a:spcPts val="500"/>
              </a:spcBef>
            </a:pPr>
            <a:endParaRPr lang="en-US" sz="2000" dirty="0"/>
          </a:p>
          <a:p>
            <a:pPr>
              <a:spcBef>
                <a:spcPts val="500"/>
              </a:spcBef>
            </a:pPr>
            <a:r>
              <a:rPr lang="en-US" sz="2000" dirty="0"/>
              <a:t>Not only a theoretical concept: </a:t>
            </a:r>
            <a:r>
              <a:rPr lang="en-US" sz="2000" dirty="0">
                <a:hlinkClick r:id="rId2"/>
              </a:rPr>
              <a:t>Li et al. (2024)</a:t>
            </a:r>
            <a:r>
              <a:rPr lang="en-US" sz="2000" dirty="0"/>
              <a:t> consider developing countries and trade in sanctioned goods with Russia. Firms with MNEs headquartered in sanctioning countries applied sanctions more often than domestic firms.</a:t>
            </a:r>
          </a:p>
        </p:txBody>
      </p:sp>
    </p:spTree>
    <p:extLst>
      <p:ext uri="{BB962C8B-B14F-4D97-AF65-F5344CB8AC3E}">
        <p14:creationId xmlns:p14="http://schemas.microsoft.com/office/powerpoint/2010/main" val="2237549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538116" y="364251"/>
            <a:ext cx="817408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/>
              <a:t>Already attention for ownership in own country</a:t>
            </a:r>
          </a:p>
        </p:txBody>
      </p:sp>
      <p:sp>
        <p:nvSpPr>
          <p:cNvPr id="4" name="Rectangle 3"/>
          <p:cNvSpPr/>
          <p:nvPr/>
        </p:nvSpPr>
        <p:spPr>
          <a:xfrm>
            <a:off x="538116" y="1170096"/>
            <a:ext cx="8278224" cy="24391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hlinkClick r:id="rId2"/>
              </a:rPr>
              <a:t>UNCTAD</a:t>
            </a:r>
            <a:r>
              <a:rPr lang="en-US" sz="2000" dirty="0"/>
              <a:t> (2022): “national security concerns about foreign ownership of critical infrastructure, core technologies or other sensitive domestic assets” </a:t>
            </a:r>
          </a:p>
          <a:p>
            <a:pPr marL="285750" indent="-285750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Firms might move production at home to foreign affiliates to circumvent issues with country of production (</a:t>
            </a:r>
            <a:r>
              <a:rPr lang="en-US" sz="2000" dirty="0">
                <a:hlinkClick r:id="rId3"/>
              </a:rPr>
              <a:t>Alfaro and </a:t>
            </a:r>
            <a:r>
              <a:rPr lang="en-US" sz="2000" dirty="0" err="1">
                <a:hlinkClick r:id="rId3"/>
              </a:rPr>
              <a:t>Chor</a:t>
            </a:r>
            <a:r>
              <a:rPr lang="en-US" sz="2000" dirty="0">
                <a:hlinkClick r:id="rId3"/>
              </a:rPr>
              <a:t>, 2023</a:t>
            </a:r>
            <a:r>
              <a:rPr lang="en-US" sz="2000" dirty="0"/>
              <a:t>)</a:t>
            </a:r>
          </a:p>
          <a:p>
            <a:pPr marL="285750" indent="-285750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hlinkClick r:id="rId2"/>
              </a:rPr>
              <a:t>European Commission</a:t>
            </a:r>
            <a:r>
              <a:rPr lang="en-US" sz="2000" dirty="0"/>
              <a:t> proposed improved screening of foreign investment into the EU to protect against risk (24 January 2024)</a:t>
            </a:r>
          </a:p>
          <a:p>
            <a:pPr marL="285750" indent="-285750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(and so on)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52F764-1AE1-4F1B-80C2-84C83DFA9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1A49C-BC5C-424D-9966-309EC1D42304}" type="slidenum">
              <a:rPr lang="en-US" smtClean="0"/>
              <a:t>6</a:t>
            </a:fld>
            <a:endParaRPr lang="en-US"/>
          </a:p>
        </p:txBody>
      </p:sp>
      <p:sp>
        <p:nvSpPr>
          <p:cNvPr id="2" name="Tekstvak 1"/>
          <p:cNvSpPr txBox="1"/>
          <p:nvPr/>
        </p:nvSpPr>
        <p:spPr>
          <a:xfrm>
            <a:off x="636104" y="3935896"/>
            <a:ext cx="79910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/>
              <a:t>But ownership in the supply chain?</a:t>
            </a:r>
            <a:endParaRPr lang="nl-NL" sz="2000" b="1" i="1" dirty="0"/>
          </a:p>
        </p:txBody>
      </p:sp>
    </p:spTree>
    <p:extLst>
      <p:ext uri="{BB962C8B-B14F-4D97-AF65-F5344CB8AC3E}">
        <p14:creationId xmlns:p14="http://schemas.microsoft.com/office/powerpoint/2010/main" val="1336553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538116" y="364251"/>
            <a:ext cx="68061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/>
              <a:t>Our new approach</a:t>
            </a:r>
          </a:p>
        </p:txBody>
      </p:sp>
      <p:sp>
        <p:nvSpPr>
          <p:cNvPr id="4" name="Rectangle 3"/>
          <p:cNvSpPr/>
          <p:nvPr/>
        </p:nvSpPr>
        <p:spPr>
          <a:xfrm>
            <a:off x="612122" y="4504075"/>
            <a:ext cx="840898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500"/>
              </a:spcBef>
            </a:pPr>
            <a:r>
              <a:rPr lang="en-GB" sz="2000" b="1" dirty="0"/>
              <a:t>Adding the ownership dimension</a:t>
            </a:r>
            <a:r>
              <a:rPr lang="en-GB" sz="2000" dirty="0"/>
              <a:t> brings another type of dependency to light</a:t>
            </a:r>
            <a:endParaRPr lang="en-US" sz="20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52F764-1AE1-4F1B-80C2-84C83DFA9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1A49C-BC5C-424D-9966-309EC1D42304}" type="slidenum">
              <a:rPr lang="en-US" smtClean="0"/>
              <a:t>7</a:t>
            </a:fld>
            <a:endParaRPr lang="en-US"/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122" y="844852"/>
            <a:ext cx="6804678" cy="3522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5227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538116" y="364251"/>
            <a:ext cx="791554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/>
              <a:t>Data to map global value chains and ownership</a:t>
            </a:r>
          </a:p>
        </p:txBody>
      </p:sp>
      <p:sp>
        <p:nvSpPr>
          <p:cNvPr id="4" name="Rectangle 3"/>
          <p:cNvSpPr/>
          <p:nvPr/>
        </p:nvSpPr>
        <p:spPr>
          <a:xfrm>
            <a:off x="538115" y="1170096"/>
            <a:ext cx="8327325" cy="20031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000" indent="-342000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GB" sz="2000" dirty="0"/>
              <a:t>Inter-country input-output table, over 60 countries and 35 industries, from </a:t>
            </a:r>
            <a:r>
              <a:rPr lang="en-GB" sz="2000" dirty="0">
                <a:hlinkClick r:id="rId2"/>
              </a:rPr>
              <a:t>Asian Development Bank </a:t>
            </a:r>
            <a:endParaRPr lang="en-GB" sz="2000" dirty="0"/>
          </a:p>
          <a:p>
            <a:pPr marL="342000" indent="-342000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hlinkClick r:id="rId3"/>
              </a:rPr>
              <a:t>OECD AMNE</a:t>
            </a:r>
            <a:r>
              <a:rPr lang="en-GB" sz="2000" dirty="0"/>
              <a:t> (</a:t>
            </a:r>
            <a:r>
              <a:rPr lang="en-GB" sz="2000" dirty="0">
                <a:hlinkClick r:id="rId4"/>
              </a:rPr>
              <a:t>Cai et al. 2023</a:t>
            </a:r>
            <a:r>
              <a:rPr lang="en-GB" sz="2000" dirty="0"/>
              <a:t>): for each industry in each country, what is domestically owned, what is foreign owned by which country. Based on Eurostat </a:t>
            </a:r>
            <a:r>
              <a:rPr lang="en-GB" sz="2000" dirty="0">
                <a:hlinkClick r:id="rId5"/>
              </a:rPr>
              <a:t>Inward FATS, </a:t>
            </a:r>
            <a:r>
              <a:rPr lang="en-GB" sz="2000" dirty="0"/>
              <a:t>Eurostat </a:t>
            </a:r>
            <a:r>
              <a:rPr lang="en-GB" sz="2000" dirty="0">
                <a:hlinkClick r:id="rId6"/>
              </a:rPr>
              <a:t>Outward FATS</a:t>
            </a:r>
            <a:r>
              <a:rPr lang="en-GB" sz="2000" dirty="0"/>
              <a:t>, data BEA for </a:t>
            </a:r>
            <a:r>
              <a:rPr lang="en-GB" sz="2000" dirty="0" smtClean="0"/>
              <a:t>US, some </a:t>
            </a:r>
            <a:r>
              <a:rPr lang="en-GB" sz="2000" dirty="0"/>
              <a:t>more</a:t>
            </a:r>
            <a:r>
              <a:rPr lang="en-GB" sz="2000" dirty="0">
                <a:hlinkClick r:id="rId5"/>
              </a:rPr>
              <a:t> </a:t>
            </a:r>
            <a:r>
              <a:rPr lang="en-GB" sz="2000" dirty="0"/>
              <a:t>sources </a:t>
            </a:r>
            <a:r>
              <a:rPr lang="en-GB" sz="2000" dirty="0" smtClean="0"/>
              <a:t>and </a:t>
            </a:r>
            <a:r>
              <a:rPr lang="en-GB" sz="2000" dirty="0"/>
              <a:t>FDI </a:t>
            </a:r>
            <a:r>
              <a:rPr lang="en-GB" sz="2000" b="1" i="1" dirty="0"/>
              <a:t>with estimates for the confidential part -&gt; complete</a:t>
            </a:r>
            <a:endParaRPr lang="en-GB" sz="2000" b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52F764-1AE1-4F1B-80C2-84C83DFA9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1A49C-BC5C-424D-9966-309EC1D42304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712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1109616" y="2237501"/>
            <a:ext cx="72880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cs typeface="Arial" panose="020B0604020202020204" pitchFamily="34" charset="0"/>
              </a:rPr>
              <a:t>Drivers of mutual content (production and </a:t>
            </a:r>
            <a:br>
              <a:rPr lang="en-US" sz="3000" b="1" dirty="0">
                <a:cs typeface="Arial" panose="020B0604020202020204" pitchFamily="34" charset="0"/>
              </a:rPr>
            </a:br>
            <a:r>
              <a:rPr lang="en-US" sz="3000" b="1" dirty="0">
                <a:cs typeface="Arial" panose="020B0604020202020204" pitchFamily="34" charset="0"/>
              </a:rPr>
              <a:t>ownership) in Chinese, EU, and US production</a:t>
            </a:r>
            <a:endParaRPr lang="en-US" sz="3000" b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52F764-1AE1-4F1B-80C2-84C83DFA9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1A49C-BC5C-424D-9966-309EC1D4230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570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1223</Words>
  <Application>Microsoft Office PowerPoint</Application>
  <PresentationFormat>Diavoorstelling (16:9)</PresentationFormat>
  <Paragraphs>187</Paragraphs>
  <Slides>17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Kantoorthema</vt:lpstr>
      <vt:lpstr>Drivers of mutual content (production and  ownership) in Chinese, EU, and US production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2022-03-10T13:15:03Z</dcterms:created>
  <dcterms:modified xsi:type="dcterms:W3CDTF">2024-06-28T13:54:51Z</dcterms:modified>
</cp:coreProperties>
</file>