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2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324" r:id="rId3"/>
    <p:sldId id="325" r:id="rId4"/>
    <p:sldId id="326" r:id="rId5"/>
    <p:sldId id="327" r:id="rId6"/>
    <p:sldId id="328" r:id="rId7"/>
    <p:sldId id="339" r:id="rId8"/>
    <p:sldId id="329" r:id="rId9"/>
    <p:sldId id="330" r:id="rId10"/>
    <p:sldId id="258" r:id="rId11"/>
    <p:sldId id="335" r:id="rId12"/>
    <p:sldId id="331" r:id="rId13"/>
    <p:sldId id="332" r:id="rId14"/>
    <p:sldId id="336" r:id="rId15"/>
    <p:sldId id="337" r:id="rId16"/>
    <p:sldId id="341" r:id="rId17"/>
    <p:sldId id="340" r:id="rId18"/>
    <p:sldId id="333" r:id="rId19"/>
    <p:sldId id="338" r:id="rId20"/>
    <p:sldId id="334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>
        <p:scale>
          <a:sx n="60" d="100"/>
          <a:sy n="60" d="100"/>
        </p:scale>
        <p:origin x="102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nama\2022\Segundo%20Informe\Tabla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nama\2022\Tercer%20entregable\Paper\tablas+%20gr&#225;fico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nama\2022\Tercer%20entregable\Paper\tablas+%20gr&#225;fico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nama\2022\Tercer%20entregable\Paper\tablas+%20gr&#225;ficos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nama\2022\Tercer%20entregable\Paper\tablas+%20gr&#225;ficos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1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C74-46A3-9697-8CE81C8928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Sheet1!$A$2:$A$29</c:f>
              <c:strCache>
                <c:ptCount val="28"/>
                <c:pt idx="0">
                  <c:v>AGRIC</c:v>
                </c:pt>
                <c:pt idx="1">
                  <c:v>MINER</c:v>
                </c:pt>
                <c:pt idx="2">
                  <c:v>ALIME</c:v>
                </c:pt>
                <c:pt idx="3">
                  <c:v>TEXTI</c:v>
                </c:pt>
                <c:pt idx="4">
                  <c:v>MADER</c:v>
                </c:pt>
                <c:pt idx="5">
                  <c:v>QUIMI</c:v>
                </c:pt>
                <c:pt idx="6">
                  <c:v>NOMET</c:v>
                </c:pt>
                <c:pt idx="7">
                  <c:v>OTIND</c:v>
                </c:pt>
                <c:pt idx="8">
                  <c:v>ELECT</c:v>
                </c:pt>
                <c:pt idx="9">
                  <c:v>AGUAS</c:v>
                </c:pt>
                <c:pt idx="10">
                  <c:v>CONST</c:v>
                </c:pt>
                <c:pt idx="11">
                  <c:v>COMER</c:v>
                </c:pt>
                <c:pt idx="12">
                  <c:v>HOTEL</c:v>
                </c:pt>
                <c:pt idx="13">
                  <c:v>TRTER</c:v>
                </c:pt>
                <c:pt idx="14">
                  <c:v>TRACU</c:v>
                </c:pt>
                <c:pt idx="15">
                  <c:v>TRAER</c:v>
                </c:pt>
                <c:pt idx="16">
                  <c:v>AGENC</c:v>
                </c:pt>
                <c:pt idx="17">
                  <c:v>TROTR</c:v>
                </c:pt>
                <c:pt idx="18">
                  <c:v>CANAL</c:v>
                </c:pt>
                <c:pt idx="19">
                  <c:v>TELCO</c:v>
                </c:pt>
                <c:pt idx="20">
                  <c:v>FINAN</c:v>
                </c:pt>
                <c:pt idx="21">
                  <c:v>INMOB</c:v>
                </c:pt>
                <c:pt idx="22">
                  <c:v>SEMPR</c:v>
                </c:pt>
                <c:pt idx="23">
                  <c:v>EDUCA</c:v>
                </c:pt>
                <c:pt idx="24">
                  <c:v>SALUD</c:v>
                </c:pt>
                <c:pt idx="25">
                  <c:v>ADMPU</c:v>
                </c:pt>
                <c:pt idx="26">
                  <c:v>SCOMU</c:v>
                </c:pt>
                <c:pt idx="27">
                  <c:v>SDOME</c:v>
                </c:pt>
              </c:strCache>
            </c:strRef>
          </c:cat>
          <c:val>
            <c:numRef>
              <c:f>Sheet1!$C$2:$C$29</c:f>
              <c:numCache>
                <c:formatCode>0%</c:formatCode>
                <c:ptCount val="28"/>
                <c:pt idx="0">
                  <c:v>2.7373647353757462E-2</c:v>
                </c:pt>
                <c:pt idx="1">
                  <c:v>4.1210315524613024E-2</c:v>
                </c:pt>
                <c:pt idx="2">
                  <c:v>3.0493339951091842E-2</c:v>
                </c:pt>
                <c:pt idx="3">
                  <c:v>6.2134023638894689E-4</c:v>
                </c:pt>
                <c:pt idx="4">
                  <c:v>2.5027377300556449E-3</c:v>
                </c:pt>
                <c:pt idx="5">
                  <c:v>3.8950052738285258E-3</c:v>
                </c:pt>
                <c:pt idx="6">
                  <c:v>9.1994611373800543E-3</c:v>
                </c:pt>
                <c:pt idx="7">
                  <c:v>7.5786446144592229E-3</c:v>
                </c:pt>
                <c:pt idx="8">
                  <c:v>2.0773186766559613E-2</c:v>
                </c:pt>
                <c:pt idx="9">
                  <c:v>2.8878061631543773E-3</c:v>
                </c:pt>
                <c:pt idx="10">
                  <c:v>0.14701444708279351</c:v>
                </c:pt>
                <c:pt idx="11">
                  <c:v>0.18743564199746038</c:v>
                </c:pt>
                <c:pt idx="12">
                  <c:v>1.5738612884733102E-2</c:v>
                </c:pt>
                <c:pt idx="13">
                  <c:v>2.8373472874468481E-2</c:v>
                </c:pt>
                <c:pt idx="14">
                  <c:v>7.7358569632058078E-3</c:v>
                </c:pt>
                <c:pt idx="15">
                  <c:v>9.8406415808546411E-3</c:v>
                </c:pt>
                <c:pt idx="16">
                  <c:v>3.6547957393897727E-3</c:v>
                </c:pt>
                <c:pt idx="17">
                  <c:v>9.2797557183909741E-3</c:v>
                </c:pt>
                <c:pt idx="18">
                  <c:v>5.7105931841099591E-2</c:v>
                </c:pt>
                <c:pt idx="19">
                  <c:v>2.6938620972913375E-2</c:v>
                </c:pt>
                <c:pt idx="20">
                  <c:v>6.0812566085673168E-2</c:v>
                </c:pt>
                <c:pt idx="21">
                  <c:v>9.8626406596510216E-2</c:v>
                </c:pt>
                <c:pt idx="22">
                  <c:v>5.4996974826579566E-2</c:v>
                </c:pt>
                <c:pt idx="23">
                  <c:v>3.0641069699112011E-2</c:v>
                </c:pt>
                <c:pt idx="24">
                  <c:v>5.1807637543861661E-2</c:v>
                </c:pt>
                <c:pt idx="25">
                  <c:v>4.3573193701882951E-2</c:v>
                </c:pt>
                <c:pt idx="26">
                  <c:v>1.5495013059496777E-2</c:v>
                </c:pt>
                <c:pt idx="27">
                  <c:v>4.3938760802853701E-3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C74-46A3-9697-8CE81C8928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84478112"/>
        <c:axId val="687387296"/>
      </c:barChart>
      <c:catAx>
        <c:axId val="684478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7387296"/>
        <c:crosses val="autoZero"/>
        <c:auto val="1"/>
        <c:lblAlgn val="ctr"/>
        <c:lblOffset val="100"/>
        <c:noMultiLvlLbl val="0"/>
      </c:catAx>
      <c:valAx>
        <c:axId val="68738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844781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686733371447829E-2"/>
          <c:y val="3.2317852699236704E-2"/>
          <c:w val="0.89351521720857585"/>
          <c:h val="0.8652407992250070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Sectoriales!$B$2</c:f>
              <c:strCache>
                <c:ptCount val="1"/>
                <c:pt idx="0">
                  <c:v>GDP</c:v>
                </c:pt>
              </c:strCache>
            </c:strRef>
          </c:tx>
          <c:spPr>
            <a:pattFill prst="wdUp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9050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Sectoriales!$A$3:$A$7</c:f>
              <c:strCache>
                <c:ptCount val="5"/>
                <c:pt idx="0">
                  <c:v>Primary</c:v>
                </c:pt>
                <c:pt idx="1">
                  <c:v>Manufacturing</c:v>
                </c:pt>
                <c:pt idx="2">
                  <c:v>Electricity, Gas and Water</c:v>
                </c:pt>
                <c:pt idx="3">
                  <c:v>Services</c:v>
                </c:pt>
                <c:pt idx="4">
                  <c:v>Panama Canal</c:v>
                </c:pt>
              </c:strCache>
            </c:strRef>
          </c:cat>
          <c:val>
            <c:numRef>
              <c:f>Sectoriales!$B$3:$B$7</c:f>
              <c:numCache>
                <c:formatCode>0</c:formatCode>
                <c:ptCount val="5"/>
                <c:pt idx="0">
                  <c:v>86.483540931939842</c:v>
                </c:pt>
                <c:pt idx="1">
                  <c:v>150.6820855727936</c:v>
                </c:pt>
                <c:pt idx="2">
                  <c:v>93.176434151038421</c:v>
                </c:pt>
                <c:pt idx="3">
                  <c:v>1326.5365429801548</c:v>
                </c:pt>
                <c:pt idx="4">
                  <c:v>4201.2470314878174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0F-44A6-A5F6-FFCD5A86F43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696288"/>
        <c:axId val="625883776"/>
      </c:barChart>
      <c:catAx>
        <c:axId val="1654696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5883776"/>
        <c:crosses val="autoZero"/>
        <c:auto val="1"/>
        <c:lblAlgn val="ctr"/>
        <c:lblOffset val="100"/>
        <c:noMultiLvlLbl val="0"/>
      </c:catAx>
      <c:valAx>
        <c:axId val="6258837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In millions of dollars of</a:t>
                </a:r>
                <a:r>
                  <a:rPr lang="en-GB" sz="1600" baseline="0"/>
                  <a:t> 2022</a:t>
                </a:r>
                <a:endParaRPr lang="en-GB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696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Sectoriales!$D$2</c:f>
              <c:strCache>
                <c:ptCount val="1"/>
                <c:pt idx="0">
                  <c:v>Government Income</c:v>
                </c:pt>
              </c:strCache>
            </c:strRef>
          </c:tx>
          <c:spPr>
            <a:pattFill prst="wdDnDiag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Sectoriales!$A$3:$A$7</c:f>
              <c:strCache>
                <c:ptCount val="5"/>
                <c:pt idx="0">
                  <c:v>Primary</c:v>
                </c:pt>
                <c:pt idx="1">
                  <c:v>Manufacturing</c:v>
                </c:pt>
                <c:pt idx="2">
                  <c:v>Electricity, Gas and Water</c:v>
                </c:pt>
                <c:pt idx="3">
                  <c:v>Services</c:v>
                </c:pt>
                <c:pt idx="4">
                  <c:v>Panama Canal</c:v>
                </c:pt>
              </c:strCache>
            </c:strRef>
          </c:cat>
          <c:val>
            <c:numRef>
              <c:f>Sectoriales!$D$3:$D$7</c:f>
              <c:numCache>
                <c:formatCode>0</c:formatCode>
                <c:ptCount val="5"/>
                <c:pt idx="0">
                  <c:v>6.5735874734257491</c:v>
                </c:pt>
                <c:pt idx="1">
                  <c:v>41.847921379815858</c:v>
                </c:pt>
                <c:pt idx="2">
                  <c:v>4.9112086563647805</c:v>
                </c:pt>
                <c:pt idx="3">
                  <c:v>133.25161882594438</c:v>
                </c:pt>
                <c:pt idx="4">
                  <c:v>2328.9115267762618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C43-4D5D-827A-50869EBD19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91328"/>
        <c:axId val="540612320"/>
      </c:barChart>
      <c:catAx>
        <c:axId val="1654491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0612320"/>
        <c:crosses val="autoZero"/>
        <c:auto val="1"/>
        <c:lblAlgn val="ctr"/>
        <c:lblOffset val="100"/>
        <c:noMultiLvlLbl val="0"/>
      </c:catAx>
      <c:valAx>
        <c:axId val="540612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In millions of dollars of 2022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491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pattFill prst="dkVert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Sectoriales!$A$3:$A$7</c:f>
              <c:strCache>
                <c:ptCount val="5"/>
                <c:pt idx="0">
                  <c:v>Primary</c:v>
                </c:pt>
                <c:pt idx="1">
                  <c:v>Manufacturing</c:v>
                </c:pt>
                <c:pt idx="2">
                  <c:v>Electricity, Gas and Water</c:v>
                </c:pt>
                <c:pt idx="3">
                  <c:v>Services</c:v>
                </c:pt>
                <c:pt idx="4">
                  <c:v>Panama Canal</c:v>
                </c:pt>
              </c:strCache>
            </c:strRef>
          </c:cat>
          <c:val>
            <c:numRef>
              <c:f>Sectoriales!$F$3:$F$7</c:f>
              <c:numCache>
                <c:formatCode>0</c:formatCode>
                <c:ptCount val="5"/>
                <c:pt idx="0">
                  <c:v>18.112684056179067</c:v>
                </c:pt>
                <c:pt idx="1">
                  <c:v>23.488532490845419</c:v>
                </c:pt>
                <c:pt idx="2">
                  <c:v>1.222108648237805</c:v>
                </c:pt>
                <c:pt idx="3">
                  <c:v>261.14474538855393</c:v>
                </c:pt>
                <c:pt idx="4">
                  <c:v>2779.8059028769676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29C-46A8-BEBD-96BAC4EE91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716928"/>
        <c:axId val="524454320"/>
      </c:barChart>
      <c:catAx>
        <c:axId val="1654716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454320"/>
        <c:crosses val="autoZero"/>
        <c:auto val="1"/>
        <c:lblAlgn val="ctr"/>
        <c:lblOffset val="100"/>
        <c:noMultiLvlLbl val="0"/>
      </c:catAx>
      <c:valAx>
        <c:axId val="524454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In millions of dollars</a:t>
                </a:r>
                <a:r>
                  <a:rPr lang="en-GB" sz="1600" baseline="0"/>
                  <a:t> of 2022</a:t>
                </a:r>
                <a:endParaRPr lang="en-GB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7169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98929453974928"/>
          <c:y val="1.9049006730363346E-2"/>
          <c:w val="0.80141513055940894"/>
          <c:h val="0.89317128464015805"/>
        </c:manualLayout>
      </c:layout>
      <c:barChart>
        <c:barDir val="col"/>
        <c:grouping val="clustered"/>
        <c:varyColors val="0"/>
        <c:ser>
          <c:idx val="0"/>
          <c:order val="0"/>
          <c:spPr>
            <a:pattFill prst="dkHorz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15875">
              <a:solidFill>
                <a:schemeClr val="tx1">
                  <a:lumMod val="65000"/>
                  <a:lumOff val="35000"/>
                </a:schemeClr>
              </a:solidFill>
            </a:ln>
            <a:effectLst/>
          </c:spPr>
          <c:invertIfNegative val="0"/>
          <c:cat>
            <c:strRef>
              <c:f>Sectoriales!$A$3:$A$7</c:f>
              <c:strCache>
                <c:ptCount val="5"/>
                <c:pt idx="0">
                  <c:v>Primary</c:v>
                </c:pt>
                <c:pt idx="1">
                  <c:v>Manufacturing</c:v>
                </c:pt>
                <c:pt idx="2">
                  <c:v>Electricity, Gas and Water</c:v>
                </c:pt>
                <c:pt idx="3">
                  <c:v>Services</c:v>
                </c:pt>
                <c:pt idx="4">
                  <c:v>Panama Canal</c:v>
                </c:pt>
              </c:strCache>
            </c:strRef>
          </c:cat>
          <c:val>
            <c:numRef>
              <c:f>Sectoriales!$H$3:$H$7</c:f>
              <c:numCache>
                <c:formatCode>0</c:formatCode>
                <c:ptCount val="5"/>
                <c:pt idx="0">
                  <c:v>11114.821376241769</c:v>
                </c:pt>
                <c:pt idx="1">
                  <c:v>4412.5722322198262</c:v>
                </c:pt>
                <c:pt idx="2">
                  <c:v>1046.7383981215744</c:v>
                </c:pt>
                <c:pt idx="3">
                  <c:v>29785.653408307298</c:v>
                </c:pt>
                <c:pt idx="4">
                  <c:v>8626.0046904350183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37-412C-970B-E4BB27371D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54499008"/>
        <c:axId val="524726896"/>
      </c:barChart>
      <c:catAx>
        <c:axId val="16544990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24726896"/>
        <c:crosses val="autoZero"/>
        <c:auto val="1"/>
        <c:lblAlgn val="ctr"/>
        <c:lblOffset val="100"/>
        <c:noMultiLvlLbl val="0"/>
      </c:catAx>
      <c:valAx>
        <c:axId val="524726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GB" sz="1600"/>
                  <a:t>In thousand job positions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4499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0.13221</cdr:x>
      <cdr:y>0.7947</cdr:y>
    </cdr:from>
    <cdr:to>
      <cdr:x>0.25481</cdr:x>
      <cdr:y>0.90066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3B67EBE7-6F61-F1B5-FC7A-64B9B3F30E10}"/>
            </a:ext>
          </a:extLst>
        </cdr:cNvPr>
        <cdr:cNvSpPr txBox="1"/>
      </cdr:nvSpPr>
      <cdr:spPr>
        <a:xfrm xmlns:a="http://schemas.openxmlformats.org/drawingml/2006/main">
          <a:off x="1145082" y="4996720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 anchor="ctr"/>
        <a:lstStyle xmlns:a="http://schemas.openxmlformats.org/drawingml/2006/main"/>
        <a:p xmlns:a="http://schemas.openxmlformats.org/drawingml/2006/main">
          <a:pPr algn="ctr"/>
          <a:r>
            <a:rPr lang="en-GB" sz="1800" b="1"/>
            <a:t>1.5%</a:t>
          </a:r>
        </a:p>
      </cdr:txBody>
    </cdr:sp>
  </cdr:relSizeAnchor>
  <cdr:relSizeAnchor xmlns:cdr="http://schemas.openxmlformats.org/drawingml/2006/chartDrawing">
    <cdr:from>
      <cdr:x>0.30995</cdr:x>
      <cdr:y>0.78457</cdr:y>
    </cdr:from>
    <cdr:to>
      <cdr:x>0.43255</cdr:x>
      <cdr:y>0.89053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9428D092-7049-751A-8801-3B67FCA23A11}"/>
            </a:ext>
          </a:extLst>
        </cdr:cNvPr>
        <cdr:cNvSpPr txBox="1"/>
      </cdr:nvSpPr>
      <cdr:spPr>
        <a:xfrm xmlns:a="http://schemas.openxmlformats.org/drawingml/2006/main">
          <a:off x="2684488" y="4933013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2.6%</a:t>
          </a:r>
        </a:p>
      </cdr:txBody>
    </cdr:sp>
  </cdr:relSizeAnchor>
  <cdr:relSizeAnchor xmlns:cdr="http://schemas.openxmlformats.org/drawingml/2006/chartDrawing">
    <cdr:from>
      <cdr:x>0.48784</cdr:x>
      <cdr:y>0.78623</cdr:y>
    </cdr:from>
    <cdr:to>
      <cdr:x>0.61043</cdr:x>
      <cdr:y>0.89219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E81CCAB7-69D8-C23D-73EA-FD665FDCC033}"/>
            </a:ext>
          </a:extLst>
        </cdr:cNvPr>
        <cdr:cNvSpPr txBox="1"/>
      </cdr:nvSpPr>
      <cdr:spPr>
        <a:xfrm xmlns:a="http://schemas.openxmlformats.org/drawingml/2006/main">
          <a:off x="4225144" y="4943423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1.6%</a:t>
          </a:r>
        </a:p>
      </cdr:txBody>
    </cdr:sp>
  </cdr:relSizeAnchor>
  <cdr:relSizeAnchor xmlns:cdr="http://schemas.openxmlformats.org/drawingml/2006/chartDrawing">
    <cdr:from>
      <cdr:x>0.66091</cdr:x>
      <cdr:y>0.55609</cdr:y>
    </cdr:from>
    <cdr:to>
      <cdr:x>0.78351</cdr:x>
      <cdr:y>0.66205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9964B47D-AA80-AB1B-0D28-401BC5F40A71}"/>
            </a:ext>
          </a:extLst>
        </cdr:cNvPr>
        <cdr:cNvSpPr txBox="1"/>
      </cdr:nvSpPr>
      <cdr:spPr>
        <a:xfrm xmlns:a="http://schemas.openxmlformats.org/drawingml/2006/main">
          <a:off x="5724161" y="3496456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22.6%</a:t>
          </a:r>
        </a:p>
      </cdr:txBody>
    </cdr:sp>
  </cdr:relSizeAnchor>
  <cdr:relSizeAnchor xmlns:cdr="http://schemas.openxmlformats.org/drawingml/2006/chartDrawing">
    <cdr:from>
      <cdr:x>0.84361</cdr:x>
      <cdr:y>0.00974</cdr:y>
    </cdr:from>
    <cdr:to>
      <cdr:x>0.9662</cdr:x>
      <cdr:y>0.1157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6ECF7728-EDCD-06FB-3FAE-AF3A2E827C92}"/>
            </a:ext>
          </a:extLst>
        </cdr:cNvPr>
        <cdr:cNvSpPr txBox="1"/>
      </cdr:nvSpPr>
      <cdr:spPr>
        <a:xfrm xmlns:a="http://schemas.openxmlformats.org/drawingml/2006/main">
          <a:off x="7306456" y="61210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71.7%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0.12486</cdr:x>
      <cdr:y>0.80609</cdr:y>
    </cdr:from>
    <cdr:to>
      <cdr:x>0.24745</cdr:x>
      <cdr:y>0.91205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229686EA-40EA-02C8-09E5-BC15316F029A}"/>
            </a:ext>
          </a:extLst>
        </cdr:cNvPr>
        <cdr:cNvSpPr txBox="1"/>
      </cdr:nvSpPr>
      <cdr:spPr>
        <a:xfrm xmlns:a="http://schemas.openxmlformats.org/drawingml/2006/main">
          <a:off x="1081374" y="5068341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0.3%</a:t>
          </a:r>
        </a:p>
      </cdr:txBody>
    </cdr:sp>
  </cdr:relSizeAnchor>
  <cdr:relSizeAnchor xmlns:cdr="http://schemas.openxmlformats.org/drawingml/2006/chartDrawing">
    <cdr:from>
      <cdr:x>0.30755</cdr:x>
      <cdr:y>0.7945</cdr:y>
    </cdr:from>
    <cdr:to>
      <cdr:x>0.43014</cdr:x>
      <cdr:y>0.90046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040D5B08-2F55-81E1-FBB4-8D7FD472CBA8}"/>
            </a:ext>
          </a:extLst>
        </cdr:cNvPr>
        <cdr:cNvSpPr txBox="1"/>
      </cdr:nvSpPr>
      <cdr:spPr>
        <a:xfrm xmlns:a="http://schemas.openxmlformats.org/drawingml/2006/main">
          <a:off x="2663668" y="4995473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1.7%</a:t>
          </a:r>
        </a:p>
      </cdr:txBody>
    </cdr:sp>
  </cdr:relSizeAnchor>
  <cdr:relSizeAnchor xmlns:cdr="http://schemas.openxmlformats.org/drawingml/2006/chartDrawing">
    <cdr:from>
      <cdr:x>0.48303</cdr:x>
      <cdr:y>0.80113</cdr:y>
    </cdr:from>
    <cdr:to>
      <cdr:x>0.60562</cdr:x>
      <cdr:y>0.90709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06B5E983-B02E-F681-79D4-2BA0722FCCE1}"/>
            </a:ext>
          </a:extLst>
        </cdr:cNvPr>
        <cdr:cNvSpPr txBox="1"/>
      </cdr:nvSpPr>
      <cdr:spPr>
        <a:xfrm xmlns:a="http://schemas.openxmlformats.org/drawingml/2006/main">
          <a:off x="4183505" y="5037111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0.2%</a:t>
          </a:r>
        </a:p>
      </cdr:txBody>
    </cdr:sp>
  </cdr:relSizeAnchor>
  <cdr:relSizeAnchor xmlns:cdr="http://schemas.openxmlformats.org/drawingml/2006/chartDrawing">
    <cdr:from>
      <cdr:x>0.66332</cdr:x>
      <cdr:y>0.75808</cdr:y>
    </cdr:from>
    <cdr:to>
      <cdr:x>0.78591</cdr:x>
      <cdr:y>0.86404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CD812FDD-8D7F-7BAD-9CAB-D514F36E0EA4}"/>
            </a:ext>
          </a:extLst>
        </cdr:cNvPr>
        <cdr:cNvSpPr txBox="1"/>
      </cdr:nvSpPr>
      <cdr:spPr>
        <a:xfrm xmlns:a="http://schemas.openxmlformats.org/drawingml/2006/main">
          <a:off x="5744981" y="4766456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5.3%</a:t>
          </a:r>
        </a:p>
      </cdr:txBody>
    </cdr:sp>
  </cdr:relSizeAnchor>
  <cdr:relSizeAnchor xmlns:cdr="http://schemas.openxmlformats.org/drawingml/2006/chartDrawing">
    <cdr:from>
      <cdr:x>0.83639</cdr:x>
      <cdr:y>0</cdr:y>
    </cdr:from>
    <cdr:to>
      <cdr:x>0.95899</cdr:x>
      <cdr:y>0.10596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9505CCD1-1F25-D7D4-2931-4C4391E80E10}"/>
            </a:ext>
          </a:extLst>
        </cdr:cNvPr>
        <cdr:cNvSpPr txBox="1"/>
      </cdr:nvSpPr>
      <cdr:spPr>
        <a:xfrm xmlns:a="http://schemas.openxmlformats.org/drawingml/2006/main">
          <a:off x="7243996" y="0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92.6%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0.12726</cdr:x>
      <cdr:y>0.79119</cdr:y>
    </cdr:from>
    <cdr:to>
      <cdr:x>0.24986</cdr:x>
      <cdr:y>0.89715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E1B75AFF-65B4-ADD1-D388-E88561F51250}"/>
            </a:ext>
          </a:extLst>
        </cdr:cNvPr>
        <cdr:cNvSpPr txBox="1"/>
      </cdr:nvSpPr>
      <cdr:spPr>
        <a:xfrm xmlns:a="http://schemas.openxmlformats.org/drawingml/2006/main">
          <a:off x="1102193" y="4974653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0.6%</a:t>
          </a:r>
        </a:p>
      </cdr:txBody>
    </cdr:sp>
  </cdr:relSizeAnchor>
  <cdr:relSizeAnchor xmlns:cdr="http://schemas.openxmlformats.org/drawingml/2006/chartDrawing">
    <cdr:from>
      <cdr:x>0.30154</cdr:x>
      <cdr:y>0.7945</cdr:y>
    </cdr:from>
    <cdr:to>
      <cdr:x>0.42413</cdr:x>
      <cdr:y>0.90046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7B81921F-573E-1087-2F8C-065709E13A78}"/>
            </a:ext>
          </a:extLst>
        </cdr:cNvPr>
        <cdr:cNvSpPr txBox="1"/>
      </cdr:nvSpPr>
      <cdr:spPr>
        <a:xfrm xmlns:a="http://schemas.openxmlformats.org/drawingml/2006/main">
          <a:off x="2611619" y="4995472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0.8%</a:t>
          </a:r>
        </a:p>
      </cdr:txBody>
    </cdr:sp>
  </cdr:relSizeAnchor>
  <cdr:relSizeAnchor xmlns:cdr="http://schemas.openxmlformats.org/drawingml/2006/chartDrawing">
    <cdr:from>
      <cdr:x>0.48663</cdr:x>
      <cdr:y>0.80278</cdr:y>
    </cdr:from>
    <cdr:to>
      <cdr:x>0.60923</cdr:x>
      <cdr:y>0.90874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012829FD-74FC-83CF-F0ED-D9EDB399CA27}"/>
            </a:ext>
          </a:extLst>
        </cdr:cNvPr>
        <cdr:cNvSpPr txBox="1"/>
      </cdr:nvSpPr>
      <cdr:spPr>
        <a:xfrm xmlns:a="http://schemas.openxmlformats.org/drawingml/2006/main">
          <a:off x="4214734" y="5047521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0.0%</a:t>
          </a:r>
        </a:p>
      </cdr:txBody>
    </cdr:sp>
  </cdr:relSizeAnchor>
  <cdr:relSizeAnchor xmlns:cdr="http://schemas.openxmlformats.org/drawingml/2006/chartDrawing">
    <cdr:from>
      <cdr:x>0.66212</cdr:x>
      <cdr:y>0.72828</cdr:y>
    </cdr:from>
    <cdr:to>
      <cdr:x>0.78471</cdr:x>
      <cdr:y>0.83424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012829FD-74FC-83CF-F0ED-D9EDB399CA27}"/>
            </a:ext>
          </a:extLst>
        </cdr:cNvPr>
        <cdr:cNvSpPr txBox="1"/>
      </cdr:nvSpPr>
      <cdr:spPr>
        <a:xfrm xmlns:a="http://schemas.openxmlformats.org/drawingml/2006/main">
          <a:off x="5734571" y="4579079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8.5%</a:t>
          </a:r>
        </a:p>
      </cdr:txBody>
    </cdr:sp>
  </cdr:relSizeAnchor>
  <cdr:relSizeAnchor xmlns:cdr="http://schemas.openxmlformats.org/drawingml/2006/chartDrawing">
    <cdr:from>
      <cdr:x>0.8388</cdr:x>
      <cdr:y>0</cdr:y>
    </cdr:from>
    <cdr:to>
      <cdr:x>0.96139</cdr:x>
      <cdr:y>0.10596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012829FD-74FC-83CF-F0ED-D9EDB399CA27}"/>
            </a:ext>
          </a:extLst>
        </cdr:cNvPr>
        <cdr:cNvSpPr txBox="1"/>
      </cdr:nvSpPr>
      <cdr:spPr>
        <a:xfrm xmlns:a="http://schemas.openxmlformats.org/drawingml/2006/main">
          <a:off x="7264816" y="0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90.1%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0.13087</cdr:x>
      <cdr:y>0.52795</cdr:y>
    </cdr:from>
    <cdr:to>
      <cdr:x>0.25346</cdr:x>
      <cdr:y>0.63391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:a16="http://schemas.microsoft.com/office/drawing/2014/main" id="{7EF89EBA-CB50-1E7D-77C8-02071410DFD0}"/>
            </a:ext>
          </a:extLst>
        </cdr:cNvPr>
        <cdr:cNvSpPr txBox="1"/>
      </cdr:nvSpPr>
      <cdr:spPr>
        <a:xfrm xmlns:a="http://schemas.openxmlformats.org/drawingml/2006/main">
          <a:off x="1133423" y="3319488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20%</a:t>
          </a:r>
        </a:p>
      </cdr:txBody>
    </cdr:sp>
  </cdr:relSizeAnchor>
  <cdr:relSizeAnchor xmlns:cdr="http://schemas.openxmlformats.org/drawingml/2006/chartDrawing">
    <cdr:from>
      <cdr:x>0.30995</cdr:x>
      <cdr:y>0.69517</cdr:y>
    </cdr:from>
    <cdr:to>
      <cdr:x>0.43255</cdr:x>
      <cdr:y>0.80113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:a16="http://schemas.microsoft.com/office/drawing/2014/main" id="{7EF89EBA-CB50-1E7D-77C8-02071410DFD0}"/>
            </a:ext>
          </a:extLst>
        </cdr:cNvPr>
        <cdr:cNvSpPr txBox="1"/>
      </cdr:nvSpPr>
      <cdr:spPr>
        <a:xfrm xmlns:a="http://schemas.openxmlformats.org/drawingml/2006/main">
          <a:off x="2684489" y="4370882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8%</a:t>
          </a:r>
        </a:p>
      </cdr:txBody>
    </cdr:sp>
  </cdr:relSizeAnchor>
  <cdr:relSizeAnchor xmlns:cdr="http://schemas.openxmlformats.org/drawingml/2006/chartDrawing">
    <cdr:from>
      <cdr:x>0.48784</cdr:x>
      <cdr:y>0.77795</cdr:y>
    </cdr:from>
    <cdr:to>
      <cdr:x>0.61043</cdr:x>
      <cdr:y>0.88391</cdr:y>
    </cdr:to>
    <cdr:sp macro="" textlink="">
      <cdr:nvSpPr>
        <cdr:cNvPr id="4" name="CuadroTexto 1">
          <a:extLst xmlns:a="http://schemas.openxmlformats.org/drawingml/2006/main">
            <a:ext uri="{FF2B5EF4-FFF2-40B4-BE49-F238E27FC236}">
              <a16:creationId xmlns:a16="http://schemas.microsoft.com/office/drawing/2014/main" id="{7EF89EBA-CB50-1E7D-77C8-02071410DFD0}"/>
            </a:ext>
          </a:extLst>
        </cdr:cNvPr>
        <cdr:cNvSpPr txBox="1"/>
      </cdr:nvSpPr>
      <cdr:spPr>
        <a:xfrm xmlns:a="http://schemas.openxmlformats.org/drawingml/2006/main">
          <a:off x="4225144" y="4891374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2%</a:t>
          </a:r>
        </a:p>
      </cdr:txBody>
    </cdr:sp>
  </cdr:relSizeAnchor>
  <cdr:relSizeAnchor xmlns:cdr="http://schemas.openxmlformats.org/drawingml/2006/chartDrawing">
    <cdr:from>
      <cdr:x>0.66452</cdr:x>
      <cdr:y>0.0594</cdr:y>
    </cdr:from>
    <cdr:to>
      <cdr:x>0.78712</cdr:x>
      <cdr:y>0.16536</cdr:y>
    </cdr:to>
    <cdr:sp macro="" textlink="">
      <cdr:nvSpPr>
        <cdr:cNvPr id="5" name="CuadroTexto 1">
          <a:extLst xmlns:a="http://schemas.openxmlformats.org/drawingml/2006/main">
            <a:ext uri="{FF2B5EF4-FFF2-40B4-BE49-F238E27FC236}">
              <a16:creationId xmlns:a16="http://schemas.microsoft.com/office/drawing/2014/main" id="{7EF89EBA-CB50-1E7D-77C8-02071410DFD0}"/>
            </a:ext>
          </a:extLst>
        </cdr:cNvPr>
        <cdr:cNvSpPr txBox="1"/>
      </cdr:nvSpPr>
      <cdr:spPr>
        <a:xfrm xmlns:a="http://schemas.openxmlformats.org/drawingml/2006/main">
          <a:off x="5755390" y="373505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54%</a:t>
          </a:r>
        </a:p>
      </cdr:txBody>
    </cdr:sp>
  </cdr:relSizeAnchor>
  <cdr:relSizeAnchor xmlns:cdr="http://schemas.openxmlformats.org/drawingml/2006/chartDrawing">
    <cdr:from>
      <cdr:x>0.83519</cdr:x>
      <cdr:y>0.57927</cdr:y>
    </cdr:from>
    <cdr:to>
      <cdr:x>0.95779</cdr:x>
      <cdr:y>0.68523</cdr:y>
    </cdr:to>
    <cdr:sp macro="" textlink="">
      <cdr:nvSpPr>
        <cdr:cNvPr id="6" name="CuadroTexto 1">
          <a:extLst xmlns:a="http://schemas.openxmlformats.org/drawingml/2006/main">
            <a:ext uri="{FF2B5EF4-FFF2-40B4-BE49-F238E27FC236}">
              <a16:creationId xmlns:a16="http://schemas.microsoft.com/office/drawing/2014/main" id="{247B7F46-C45B-06AD-EB2E-DAE6C546E50D}"/>
            </a:ext>
          </a:extLst>
        </cdr:cNvPr>
        <cdr:cNvSpPr txBox="1"/>
      </cdr:nvSpPr>
      <cdr:spPr>
        <a:xfrm xmlns:a="http://schemas.openxmlformats.org/drawingml/2006/main">
          <a:off x="7233586" y="3642193"/>
          <a:ext cx="1061803" cy="66623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 anchor="ctr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GB" sz="1800" b="1"/>
            <a:t>16%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28863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79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89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111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9181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086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4399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0560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7218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019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10765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58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420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1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85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0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797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1229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7392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538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6129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6FE214-B838-4A5E-94BF-705392CD93D8}" type="datetimeFigureOut">
              <a:rPr lang="en-GB" smtClean="0"/>
              <a:t>30/06/2024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802AA9-9BD0-406A-BBCD-E2BBC3066B86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8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42631B-E1C0-9247-91B0-769B7F2D6192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6759-7F30-8D47-84AE-9A58398C19E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2349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E1ED2D49-5FA4-A248-B2E9-B74435F6FE28}"/>
              </a:ext>
            </a:extLst>
          </p:cNvPr>
          <p:cNvSpPr txBox="1">
            <a:spLocks/>
          </p:cNvSpPr>
          <p:nvPr/>
        </p:nvSpPr>
        <p:spPr>
          <a:xfrm>
            <a:off x="130507" y="3519488"/>
            <a:ext cx="2426208" cy="83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Carlos Adrián Romero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IIEP-UBA/CONICET 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367F5E2D-D2B6-BB40-8F59-23FAC5F726E2}"/>
              </a:ext>
            </a:extLst>
          </p:cNvPr>
          <p:cNvSpPr txBox="1">
            <a:spLocks/>
          </p:cNvSpPr>
          <p:nvPr/>
        </p:nvSpPr>
        <p:spPr>
          <a:xfrm>
            <a:off x="375979" y="486766"/>
            <a:ext cx="8484241" cy="545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lang="en-GB" b="0" i="0" dirty="0">
                <a:solidFill>
                  <a:srgbClr val="1F1F1F"/>
                </a:solidFill>
                <a:effectLst/>
                <a:latin typeface="Google Sans"/>
              </a:rPr>
              <a:t>30th IIOA Conference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367F5E2D-D2B6-BB40-8F59-23FAC5F726E2}"/>
              </a:ext>
            </a:extLst>
          </p:cNvPr>
          <p:cNvSpPr txBox="1">
            <a:spLocks/>
          </p:cNvSpPr>
          <p:nvPr/>
        </p:nvSpPr>
        <p:spPr>
          <a:xfrm>
            <a:off x="375978" y="1329949"/>
            <a:ext cx="8484241" cy="19282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Unveiling the Panama Canal's Economic Influence: An Input Output measuring</a:t>
            </a:r>
            <a:b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E1ED2D49-5FA4-A248-B2E9-B74435F6FE28}"/>
              </a:ext>
            </a:extLst>
          </p:cNvPr>
          <p:cNvSpPr txBox="1">
            <a:spLocks/>
          </p:cNvSpPr>
          <p:nvPr/>
        </p:nvSpPr>
        <p:spPr>
          <a:xfrm>
            <a:off x="1886864" y="3519488"/>
            <a:ext cx="2426208" cy="83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María Priscila Ramos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IIEP-UBA/CONICET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2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E1ED2D49-5FA4-A248-B2E9-B74435F6FE28}"/>
              </a:ext>
            </a:extLst>
          </p:cNvPr>
          <p:cNvSpPr txBox="1">
            <a:spLocks/>
          </p:cNvSpPr>
          <p:nvPr/>
        </p:nvSpPr>
        <p:spPr>
          <a:xfrm>
            <a:off x="5426149" y="3514043"/>
            <a:ext cx="1895483" cy="83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María Laura Ojeda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IIEP-UBA/CONICET </a:t>
            </a: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8AA9190-9AC6-5351-9B20-4A0C2ABC7C60}"/>
              </a:ext>
            </a:extLst>
          </p:cNvPr>
          <p:cNvSpPr txBox="1">
            <a:spLocks/>
          </p:cNvSpPr>
          <p:nvPr/>
        </p:nvSpPr>
        <p:spPr>
          <a:xfrm>
            <a:off x="3669792" y="3517636"/>
            <a:ext cx="2426208" cy="83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Juan Ignacio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Mercatante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IIEP-UBA/CONICET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20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E3F803-498B-5A45-879F-D43588D7D209}"/>
              </a:ext>
            </a:extLst>
          </p:cNvPr>
          <p:cNvSpPr txBox="1">
            <a:spLocks/>
          </p:cNvSpPr>
          <p:nvPr/>
        </p:nvSpPr>
        <p:spPr>
          <a:xfrm>
            <a:off x="7486967" y="3514043"/>
            <a:ext cx="1895483" cy="832104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Juan Carlos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Hallak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20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IIEP-UBA/CONICET </a:t>
            </a:r>
          </a:p>
        </p:txBody>
      </p:sp>
    </p:spTree>
    <p:extLst>
      <p:ext uri="{BB962C8B-B14F-4D97-AF65-F5344CB8AC3E}">
        <p14:creationId xmlns:p14="http://schemas.microsoft.com/office/powerpoint/2010/main" val="637829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5DE421-1CD0-52D9-8FD4-94CB6F30D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6056" y="365125"/>
            <a:ext cx="10515600" cy="1325563"/>
          </a:xfrm>
        </p:spPr>
        <p:txBody>
          <a:bodyPr/>
          <a:lstStyle/>
          <a:p>
            <a:r>
              <a:rPr lang="es-MX" dirty="0" err="1"/>
              <a:t>Multiplier</a:t>
            </a:r>
            <a:r>
              <a:rPr lang="es-MX" dirty="0"/>
              <a:t> </a:t>
            </a:r>
            <a:r>
              <a:rPr lang="es-MX" dirty="0" err="1"/>
              <a:t>Analysis</a:t>
            </a:r>
            <a:endParaRPr lang="en-GB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889F1C34-5572-F5EB-51C5-DCC024F868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479254"/>
              </p:ext>
            </p:extLst>
          </p:nvPr>
        </p:nvGraphicFramePr>
        <p:xfrm>
          <a:off x="1890381" y="2172819"/>
          <a:ext cx="6657975" cy="2072640"/>
        </p:xfrm>
        <a:graphic>
          <a:graphicData uri="http://schemas.openxmlformats.org/drawingml/2006/table">
            <a:tbl>
              <a:tblPr/>
              <a:tblGrid>
                <a:gridCol w="1331595">
                  <a:extLst>
                    <a:ext uri="{9D8B030D-6E8A-4147-A177-3AD203B41FA5}">
                      <a16:colId xmlns:a16="http://schemas.microsoft.com/office/drawing/2014/main" val="2367209334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2562597470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256560766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456488639"/>
                    </a:ext>
                  </a:extLst>
                </a:gridCol>
                <a:gridCol w="1331595">
                  <a:extLst>
                    <a:ext uri="{9D8B030D-6E8A-4147-A177-3AD203B41FA5}">
                      <a16:colId xmlns:a16="http://schemas.microsoft.com/office/drawing/2014/main" val="3102215056"/>
                    </a:ext>
                  </a:extLst>
                </a:gridCol>
              </a:tblGrid>
              <a:tr h="181610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n-GB" sz="2800" dirty="0">
                          <a:effectLst/>
                        </a:rPr>
                      </a:b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and Indirect Effects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Direct, Indirect and Induced Effects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2493851"/>
                  </a:ext>
                </a:extLst>
              </a:tr>
              <a:tr h="18161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  <a:endParaRPr lang="en-GB" sz="28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</a:t>
                      </a:r>
                      <a:endParaRPr lang="en-GB" sz="28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</a:t>
                      </a:r>
                      <a:endParaRPr lang="en-GB" sz="280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396418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 Canal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1.35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1671204"/>
                  </a:ext>
                </a:extLst>
              </a:tr>
              <a:tr h="181610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Economy’s Average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1.38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87323256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287BF3BD-7DFB-BE08-D155-ACBAE6906549}"/>
              </a:ext>
            </a:extLst>
          </p:cNvPr>
          <p:cNvSpPr txBox="1"/>
          <p:nvPr/>
        </p:nvSpPr>
        <p:spPr>
          <a:xfrm>
            <a:off x="606056" y="1690688"/>
            <a:ext cx="431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err="1"/>
              <a:t>Production</a:t>
            </a:r>
            <a:r>
              <a:rPr lang="es-MX" sz="2400" b="1" dirty="0"/>
              <a:t> </a:t>
            </a:r>
            <a:r>
              <a:rPr lang="es-MX" sz="2400" b="1" dirty="0" err="1"/>
              <a:t>Multipliers</a:t>
            </a:r>
            <a:endParaRPr lang="en-GB" sz="2400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5191DB3-3C9E-86C3-DFA2-5F3CD36BFD12}"/>
              </a:ext>
            </a:extLst>
          </p:cNvPr>
          <p:cNvSpPr txBox="1"/>
          <p:nvPr/>
        </p:nvSpPr>
        <p:spPr>
          <a:xfrm>
            <a:off x="606056" y="4316115"/>
            <a:ext cx="4316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b="1" dirty="0" err="1"/>
              <a:t>Employment</a:t>
            </a:r>
            <a:r>
              <a:rPr lang="es-MX" sz="2400" b="1" dirty="0"/>
              <a:t> </a:t>
            </a:r>
            <a:r>
              <a:rPr lang="es-MX" sz="2400" b="1" dirty="0" err="1"/>
              <a:t>Multipliers</a:t>
            </a:r>
            <a:endParaRPr lang="en-GB" sz="2400" b="1" dirty="0"/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9147346F-0BC2-603F-EE0C-5CE3868242A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97374048"/>
              </p:ext>
            </p:extLst>
          </p:nvPr>
        </p:nvGraphicFramePr>
        <p:xfrm>
          <a:off x="3279518" y="4782244"/>
          <a:ext cx="5332413" cy="1737360"/>
        </p:xfrm>
        <a:graphic>
          <a:graphicData uri="http://schemas.openxmlformats.org/drawingml/2006/table">
            <a:tbl>
              <a:tblPr/>
              <a:tblGrid>
                <a:gridCol w="1705550">
                  <a:extLst>
                    <a:ext uri="{9D8B030D-6E8A-4147-A177-3AD203B41FA5}">
                      <a16:colId xmlns:a16="http://schemas.microsoft.com/office/drawing/2014/main" val="2184963736"/>
                    </a:ext>
                  </a:extLst>
                </a:gridCol>
                <a:gridCol w="1890489">
                  <a:extLst>
                    <a:ext uri="{9D8B030D-6E8A-4147-A177-3AD203B41FA5}">
                      <a16:colId xmlns:a16="http://schemas.microsoft.com/office/drawing/2014/main" val="1955922715"/>
                    </a:ext>
                  </a:extLst>
                </a:gridCol>
                <a:gridCol w="1736374">
                  <a:extLst>
                    <a:ext uri="{9D8B030D-6E8A-4147-A177-3AD203B41FA5}">
                      <a16:colId xmlns:a16="http://schemas.microsoft.com/office/drawing/2014/main" val="1288974457"/>
                    </a:ext>
                  </a:extLst>
                </a:gridCol>
              </a:tblGrid>
              <a:tr h="127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Sector</a:t>
                      </a:r>
                      <a:endParaRPr lang="en-GB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 and Indirect Effects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Direct, Indirect and Induced Effects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6D7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996348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 Canal</a:t>
                      </a:r>
                      <a:endParaRPr lang="en-GB" sz="28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1.40</a:t>
                      </a:r>
                      <a:endParaRPr lang="en-GB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6.80</a:t>
                      </a:r>
                      <a:endParaRPr lang="en-GB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1423066"/>
                  </a:ext>
                </a:extLst>
              </a:tr>
              <a:tr h="127635"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Economy’s Average</a:t>
                      </a:r>
                      <a:endParaRPr lang="en-GB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1.73</a:t>
                      </a:r>
                      <a:endParaRPr lang="en-GB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</a:t>
                      </a:r>
                      <a:endParaRPr lang="en-GB" sz="3600" dirty="0">
                        <a:effectLst/>
                      </a:endParaRPr>
                    </a:p>
                  </a:txBody>
                  <a:tcPr>
                    <a:lnL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9E4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010832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7491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40B70-519E-C002-EC31-31C2F04ABF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Hypothetical</a:t>
            </a:r>
            <a:r>
              <a:rPr lang="es-MX" dirty="0"/>
              <a:t> </a:t>
            </a:r>
            <a:r>
              <a:rPr lang="es-MX" dirty="0" err="1"/>
              <a:t>Extraction</a:t>
            </a:r>
            <a:r>
              <a:rPr lang="es-MX" dirty="0"/>
              <a:t> </a:t>
            </a:r>
            <a:r>
              <a:rPr lang="es-MX" dirty="0" err="1"/>
              <a:t>Method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57E39B8-259A-AF0E-A8A4-725B0894D7EC}"/>
                  </a:ext>
                </a:extLst>
              </p:cNvPr>
              <p:cNvSpPr txBox="1"/>
              <p:nvPr/>
            </p:nvSpPr>
            <p:spPr>
              <a:xfrm>
                <a:off x="6390169" y="3239698"/>
                <a:ext cx="8583132" cy="1820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s-AR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s-AR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6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⋯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s-AR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s-A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𝑓</m:t>
                        </m:r>
                      </m:e>
                      <m:sup>
                        <m:r>
                          <a:rPr lang="es-AR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∗</m:t>
                        </m:r>
                      </m:sup>
                    </m:sSup>
                    <m:r>
                      <a:rPr lang="es-AR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s-AR" sz="18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⋮</m:t>
                              </m:r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GB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s-AR" sz="1800" i="1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057E39B8-259A-AF0E-A8A4-725B0894D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0169" y="3239698"/>
                <a:ext cx="8583132" cy="18204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9DE0AC96-10EC-88AE-433C-51AF5E4DC61E}"/>
              </a:ext>
            </a:extLst>
          </p:cNvPr>
          <p:cNvSpPr txBox="1"/>
          <p:nvPr/>
        </p:nvSpPr>
        <p:spPr>
          <a:xfrm>
            <a:off x="838199" y="1606367"/>
            <a:ext cx="1076192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 Hypothetical Extraction method within the IO framework is designed to quantify the relevance of a specific sector in the economy.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In order to do so, the sector is “extracted” from the economy to study the consequences in terms of production and value added.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From a technical standpoint: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79DC3D8-0D3B-D190-4C9E-C8638EA25978}"/>
              </a:ext>
            </a:extLst>
          </p:cNvPr>
          <p:cNvSpPr txBox="1"/>
          <p:nvPr/>
        </p:nvSpPr>
        <p:spPr>
          <a:xfrm>
            <a:off x="645927" y="5934670"/>
            <a:ext cx="109001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This approach was initially developed by </a:t>
            </a:r>
            <a:r>
              <a:rPr lang="en-GB" b="1" dirty="0"/>
              <a:t>Miller &amp; Lahr (2001) </a:t>
            </a:r>
            <a:r>
              <a:rPr lang="en-GB" dirty="0"/>
              <a:t>and later expanded upon by </a:t>
            </a:r>
            <a:r>
              <a:rPr lang="en-GB" b="1" dirty="0" err="1"/>
              <a:t>Dietzenbacher</a:t>
            </a:r>
            <a:r>
              <a:rPr lang="en-GB" b="1" dirty="0"/>
              <a:t> &amp; Lahr (2013)</a:t>
            </a:r>
            <a:r>
              <a:rPr lang="en-GB" dirty="0"/>
              <a:t>.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ADE42DE-78FE-466A-9B7C-72A3C53C864A}"/>
                  </a:ext>
                </a:extLst>
              </p:cNvPr>
              <p:cNvSpPr txBox="1"/>
              <p:nvPr/>
            </p:nvSpPr>
            <p:spPr>
              <a:xfrm>
                <a:off x="727442" y="3987666"/>
                <a:ext cx="417859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=(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𝐼</m:t>
                          </m:r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s-MX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s-MX" sz="2800" i="1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s-MX" sz="2800" i="1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sSup>
                        <m:sSupPr>
                          <m:ctrlPr>
                            <a:rPr lang="es-MX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s-MX" sz="2800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5ADE42DE-78FE-466A-9B7C-72A3C53C86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2" y="3987666"/>
                <a:ext cx="4178595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7B27984C-FD39-87EB-5DBE-F2AD0B86EDD5}"/>
              </a:ext>
            </a:extLst>
          </p:cNvPr>
          <p:cNvSpPr txBox="1"/>
          <p:nvPr/>
        </p:nvSpPr>
        <p:spPr>
          <a:xfrm>
            <a:off x="4922873" y="4016328"/>
            <a:ext cx="117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with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8660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5D1D4-C804-691A-6B06-A6C0F1EB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515" y="244387"/>
            <a:ext cx="10515600" cy="1325563"/>
          </a:xfrm>
        </p:spPr>
        <p:txBody>
          <a:bodyPr/>
          <a:lstStyle/>
          <a:p>
            <a:r>
              <a:rPr lang="es-MX" dirty="0" err="1"/>
              <a:t>Aggregate</a:t>
            </a:r>
            <a:r>
              <a:rPr lang="es-MX" dirty="0"/>
              <a:t> </a:t>
            </a:r>
            <a:r>
              <a:rPr lang="es-MX" dirty="0" err="1"/>
              <a:t>Results:GDP</a:t>
            </a:r>
            <a:endParaRPr lang="en-GB" dirty="0"/>
          </a:p>
        </p:txBody>
      </p:sp>
      <p:pic>
        <p:nvPicPr>
          <p:cNvPr id="12" name="Imagen 11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4920ADEB-C0D4-F709-1D59-16110E19E4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5" y="1806400"/>
            <a:ext cx="8568739" cy="4477442"/>
          </a:xfrm>
          <a:prstGeom prst="rect">
            <a:avLst/>
          </a:prstGeom>
        </p:spPr>
      </p:pic>
      <p:grpSp>
        <p:nvGrpSpPr>
          <p:cNvPr id="13" name="Grupo 12">
            <a:extLst>
              <a:ext uri="{FF2B5EF4-FFF2-40B4-BE49-F238E27FC236}">
                <a16:creationId xmlns:a16="http://schemas.microsoft.com/office/drawing/2014/main" id="{85A1988E-E8A2-AC09-3800-3912DA277496}"/>
              </a:ext>
            </a:extLst>
          </p:cNvPr>
          <p:cNvGrpSpPr/>
          <p:nvPr/>
        </p:nvGrpSpPr>
        <p:grpSpPr>
          <a:xfrm>
            <a:off x="7359888" y="1690688"/>
            <a:ext cx="4656752" cy="2010154"/>
            <a:chOff x="5487403" y="2178053"/>
            <a:chExt cx="5625180" cy="2010154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1227612-5388-E407-3288-C3DECF4E9E97}"/>
                </a:ext>
              </a:extLst>
            </p:cNvPr>
            <p:cNvSpPr/>
            <p:nvPr/>
          </p:nvSpPr>
          <p:spPr>
            <a:xfrm>
              <a:off x="7435106" y="2892428"/>
              <a:ext cx="3677477" cy="12957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7.7%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Panama’s</a:t>
              </a:r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GDP</a:t>
              </a:r>
            </a:p>
          </p:txBody>
        </p:sp>
        <p:cxnSp>
          <p:nvCxnSpPr>
            <p:cNvPr id="15" name="Conector: angular 14">
              <a:extLst>
                <a:ext uri="{FF2B5EF4-FFF2-40B4-BE49-F238E27FC236}">
                  <a16:creationId xmlns:a16="http://schemas.microsoft.com/office/drawing/2014/main" id="{9B67B2A4-9345-A810-A871-EB67E72EEC93}"/>
                </a:ext>
              </a:extLst>
            </p:cNvPr>
            <p:cNvCxnSpPr>
              <a:stCxn id="16" idx="3"/>
              <a:endCxn id="14" idx="0"/>
            </p:cNvCxnSpPr>
            <p:nvPr/>
          </p:nvCxnSpPr>
          <p:spPr>
            <a:xfrm>
              <a:off x="6881889" y="2535241"/>
              <a:ext cx="2391956" cy="357187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20101897-F0AA-CBAC-64D6-C952B314E426}"/>
                </a:ext>
              </a:extLst>
            </p:cNvPr>
            <p:cNvSpPr/>
            <p:nvPr/>
          </p:nvSpPr>
          <p:spPr>
            <a:xfrm>
              <a:off x="5487403" y="2178053"/>
              <a:ext cx="1394486" cy="714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>
                  <a:solidFill>
                    <a:sysClr val="windowText" lastClr="000000"/>
                  </a:solidFill>
                </a:rPr>
                <a:t>5,858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48664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5D1D4-C804-691A-6B06-A6C0F1EB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365125"/>
            <a:ext cx="10981660" cy="1325563"/>
          </a:xfrm>
        </p:spPr>
        <p:txBody>
          <a:bodyPr/>
          <a:lstStyle/>
          <a:p>
            <a:r>
              <a:rPr lang="es-MX" dirty="0" err="1"/>
              <a:t>Aggregate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: </a:t>
            </a:r>
            <a:r>
              <a:rPr lang="es-MX" dirty="0" err="1"/>
              <a:t>Government</a:t>
            </a:r>
            <a:r>
              <a:rPr lang="es-MX" dirty="0"/>
              <a:t> </a:t>
            </a:r>
            <a:r>
              <a:rPr lang="es-MX" dirty="0" err="1"/>
              <a:t>Revenue</a:t>
            </a:r>
            <a:endParaRPr lang="en-GB" dirty="0"/>
          </a:p>
        </p:txBody>
      </p:sp>
      <p:pic>
        <p:nvPicPr>
          <p:cNvPr id="4" name="Imagen 3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A99C51B3-4D64-8465-D798-0DE22FDBBB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5" y="2026636"/>
            <a:ext cx="7925366" cy="4172145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314A6A75-10A6-E5AA-A904-E0E742883BCE}"/>
              </a:ext>
            </a:extLst>
          </p:cNvPr>
          <p:cNvGrpSpPr/>
          <p:nvPr/>
        </p:nvGrpSpPr>
        <p:grpSpPr>
          <a:xfrm>
            <a:off x="6907927" y="1826812"/>
            <a:ext cx="5018258" cy="2000214"/>
            <a:chOff x="5487403" y="2178053"/>
            <a:chExt cx="6061866" cy="2000214"/>
          </a:xfrm>
        </p:grpSpPr>
        <p:sp>
          <p:nvSpPr>
            <p:cNvPr id="10" name="Rectángulo 9">
              <a:extLst>
                <a:ext uri="{FF2B5EF4-FFF2-40B4-BE49-F238E27FC236}">
                  <a16:creationId xmlns:a16="http://schemas.microsoft.com/office/drawing/2014/main" id="{F231590D-BBC9-04A6-FC4B-C4878E88E731}"/>
                </a:ext>
              </a:extLst>
            </p:cNvPr>
            <p:cNvSpPr/>
            <p:nvPr/>
          </p:nvSpPr>
          <p:spPr>
            <a:xfrm>
              <a:off x="7871792" y="2882488"/>
              <a:ext cx="3677477" cy="12957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23.6%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total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Government</a:t>
              </a:r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Transfers</a:t>
              </a:r>
              <a:endParaRPr lang="es-AR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1" name="Rectángulo 10">
              <a:extLst>
                <a:ext uri="{FF2B5EF4-FFF2-40B4-BE49-F238E27FC236}">
                  <a16:creationId xmlns:a16="http://schemas.microsoft.com/office/drawing/2014/main" id="{9043644D-3234-8598-05AE-2AECC0A2A649}"/>
                </a:ext>
              </a:extLst>
            </p:cNvPr>
            <p:cNvSpPr/>
            <p:nvPr/>
          </p:nvSpPr>
          <p:spPr>
            <a:xfrm>
              <a:off x="5487403" y="2178053"/>
              <a:ext cx="1394486" cy="714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>
                  <a:solidFill>
                    <a:sysClr val="windowText" lastClr="000000"/>
                  </a:solidFill>
                </a:rPr>
                <a:t>2,515</a:t>
              </a:r>
            </a:p>
          </p:txBody>
        </p:sp>
        <p:cxnSp>
          <p:nvCxnSpPr>
            <p:cNvPr id="13" name="Conector: angular 12">
              <a:extLst>
                <a:ext uri="{FF2B5EF4-FFF2-40B4-BE49-F238E27FC236}">
                  <a16:creationId xmlns:a16="http://schemas.microsoft.com/office/drawing/2014/main" id="{38EE2F6A-5439-FD1C-8D2B-1B28D73F5DCA}"/>
                </a:ext>
              </a:extLst>
            </p:cNvPr>
            <p:cNvCxnSpPr>
              <a:stCxn id="11" idx="3"/>
              <a:endCxn id="10" idx="0"/>
            </p:cNvCxnSpPr>
            <p:nvPr/>
          </p:nvCxnSpPr>
          <p:spPr>
            <a:xfrm>
              <a:off x="6881889" y="2535241"/>
              <a:ext cx="2828642" cy="347247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993485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5D1D4-C804-691A-6B06-A6C0F1EB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365125"/>
            <a:ext cx="10981660" cy="1325563"/>
          </a:xfrm>
        </p:spPr>
        <p:txBody>
          <a:bodyPr/>
          <a:lstStyle/>
          <a:p>
            <a:r>
              <a:rPr lang="es-MX" dirty="0" err="1"/>
              <a:t>Aggregate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: </a:t>
            </a:r>
            <a:r>
              <a:rPr lang="es-MX" dirty="0" err="1"/>
              <a:t>Exports</a:t>
            </a:r>
            <a:endParaRPr lang="en-GB" dirty="0"/>
          </a:p>
        </p:txBody>
      </p:sp>
      <p:pic>
        <p:nvPicPr>
          <p:cNvPr id="4" name="Imagen 3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6D014B02-DF83-FF70-243D-2252B3DA39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6" y="2152951"/>
            <a:ext cx="8471073" cy="4258481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E4401F7B-A6ED-1F04-21D5-8EE44B5C18C9}"/>
              </a:ext>
            </a:extLst>
          </p:cNvPr>
          <p:cNvGrpSpPr/>
          <p:nvPr/>
        </p:nvGrpSpPr>
        <p:grpSpPr>
          <a:xfrm>
            <a:off x="7323598" y="1796716"/>
            <a:ext cx="4634486" cy="2000214"/>
            <a:chOff x="5487403" y="2178053"/>
            <a:chExt cx="5598284" cy="2000214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E3DBFCD-7CBC-9E73-D3D8-DC71FC6276F7}"/>
                </a:ext>
              </a:extLst>
            </p:cNvPr>
            <p:cNvSpPr/>
            <p:nvPr/>
          </p:nvSpPr>
          <p:spPr>
            <a:xfrm>
              <a:off x="7408210" y="2882488"/>
              <a:ext cx="3677477" cy="12957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15.9%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total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exports</a:t>
              </a:r>
              <a:endParaRPr lang="es-AR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E29E70D-A9A7-D0E7-55EB-B104C62ECAEF}"/>
                </a:ext>
              </a:extLst>
            </p:cNvPr>
            <p:cNvSpPr/>
            <p:nvPr/>
          </p:nvSpPr>
          <p:spPr>
            <a:xfrm>
              <a:off x="5487403" y="2178053"/>
              <a:ext cx="1394486" cy="7143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>
                  <a:solidFill>
                    <a:sysClr val="windowText" lastClr="000000"/>
                  </a:solidFill>
                </a:rPr>
                <a:t>3,084</a:t>
              </a:r>
            </a:p>
          </p:txBody>
        </p:sp>
        <p:cxnSp>
          <p:nvCxnSpPr>
            <p:cNvPr id="8" name="Conector: angular 7">
              <a:extLst>
                <a:ext uri="{FF2B5EF4-FFF2-40B4-BE49-F238E27FC236}">
                  <a16:creationId xmlns:a16="http://schemas.microsoft.com/office/drawing/2014/main" id="{36E6448B-FD70-BC8F-18F7-069EFAC3341E}"/>
                </a:ext>
              </a:extLst>
            </p:cNvPr>
            <p:cNvCxnSpPr>
              <a:stCxn id="7" idx="3"/>
              <a:endCxn id="6" idx="0"/>
            </p:cNvCxnSpPr>
            <p:nvPr/>
          </p:nvCxnSpPr>
          <p:spPr>
            <a:xfrm>
              <a:off x="6881889" y="2535241"/>
              <a:ext cx="2365060" cy="347247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78464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25D1D4-C804-691A-6B06-A6C0F1EB2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140" y="365125"/>
            <a:ext cx="10981660" cy="1325563"/>
          </a:xfrm>
        </p:spPr>
        <p:txBody>
          <a:bodyPr/>
          <a:lstStyle/>
          <a:p>
            <a:r>
              <a:rPr lang="es-MX" dirty="0" err="1"/>
              <a:t>Aggregate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: </a:t>
            </a:r>
            <a:r>
              <a:rPr lang="es-MX" dirty="0" err="1"/>
              <a:t>Employment</a:t>
            </a:r>
            <a:endParaRPr lang="en-GB" dirty="0"/>
          </a:p>
        </p:txBody>
      </p:sp>
      <p:pic>
        <p:nvPicPr>
          <p:cNvPr id="16" name="Imagen 15" descr="Gráfico, Gráfico en cascada&#10;&#10;Descripción generada automáticamente">
            <a:extLst>
              <a:ext uri="{FF2B5EF4-FFF2-40B4-BE49-F238E27FC236}">
                <a16:creationId xmlns:a16="http://schemas.microsoft.com/office/drawing/2014/main" id="{79ED3F52-B07B-0EF7-DFB1-A4EA1964E2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5" y="1871143"/>
            <a:ext cx="8638233" cy="4476493"/>
          </a:xfrm>
          <a:prstGeom prst="rect">
            <a:avLst/>
          </a:prstGeom>
        </p:spPr>
      </p:pic>
      <p:grpSp>
        <p:nvGrpSpPr>
          <p:cNvPr id="5" name="Grupo 4">
            <a:extLst>
              <a:ext uri="{FF2B5EF4-FFF2-40B4-BE49-F238E27FC236}">
                <a16:creationId xmlns:a16="http://schemas.microsoft.com/office/drawing/2014/main" id="{E4401F7B-A6ED-1F04-21D5-8EE44B5C18C9}"/>
              </a:ext>
            </a:extLst>
          </p:cNvPr>
          <p:cNvGrpSpPr/>
          <p:nvPr/>
        </p:nvGrpSpPr>
        <p:grpSpPr>
          <a:xfrm>
            <a:off x="7110948" y="1751987"/>
            <a:ext cx="4666383" cy="2357402"/>
            <a:chOff x="5448873" y="1820865"/>
            <a:chExt cx="5636814" cy="2357402"/>
          </a:xfrm>
        </p:grpSpPr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BE3DBFCD-7CBC-9E73-D3D8-DC71FC6276F7}"/>
                </a:ext>
              </a:extLst>
            </p:cNvPr>
            <p:cNvSpPr/>
            <p:nvPr/>
          </p:nvSpPr>
          <p:spPr>
            <a:xfrm>
              <a:off x="7408210" y="2882488"/>
              <a:ext cx="3677477" cy="1295779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2.9%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of</a:t>
              </a:r>
              <a:r>
                <a:rPr lang="es-AR" sz="2400" b="1" dirty="0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total </a:t>
              </a:r>
              <a:r>
                <a:rPr lang="es-AR" sz="2400" b="1" dirty="0" err="1">
                  <a:solidFill>
                    <a:sysClr val="windowText" lastClr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employment</a:t>
              </a:r>
              <a:endParaRPr lang="es-AR" sz="2400" b="1" dirty="0">
                <a:solidFill>
                  <a:sysClr val="windowText" lastClr="0000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0E29E70D-A9A7-D0E7-55EB-B104C62ECAEF}"/>
                </a:ext>
              </a:extLst>
            </p:cNvPr>
            <p:cNvSpPr/>
            <p:nvPr/>
          </p:nvSpPr>
          <p:spPr>
            <a:xfrm>
              <a:off x="5448873" y="1820865"/>
              <a:ext cx="1394486" cy="7253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AR" b="1" dirty="0">
                  <a:solidFill>
                    <a:sysClr val="windowText" lastClr="000000"/>
                  </a:solidFill>
                </a:rPr>
                <a:t>54,986</a:t>
              </a:r>
            </a:p>
          </p:txBody>
        </p:sp>
        <p:cxnSp>
          <p:nvCxnSpPr>
            <p:cNvPr id="8" name="Conector: angular 7">
              <a:extLst>
                <a:ext uri="{FF2B5EF4-FFF2-40B4-BE49-F238E27FC236}">
                  <a16:creationId xmlns:a16="http://schemas.microsoft.com/office/drawing/2014/main" id="{36E6448B-FD70-BC8F-18F7-069EFAC3341E}"/>
                </a:ext>
              </a:extLst>
            </p:cNvPr>
            <p:cNvCxnSpPr>
              <a:cxnSpLocks/>
              <a:stCxn id="7" idx="3"/>
              <a:endCxn id="6" idx="0"/>
            </p:cNvCxnSpPr>
            <p:nvPr/>
          </p:nvCxnSpPr>
          <p:spPr>
            <a:xfrm>
              <a:off x="6843359" y="2183565"/>
              <a:ext cx="2403590" cy="698923"/>
            </a:xfrm>
            <a:prstGeom prst="bentConnector2">
              <a:avLst/>
            </a:prstGeom>
            <a:ln w="28575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98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4CF56BC0-875E-6350-F378-502158C9A7A7}"/>
              </a:ext>
            </a:extLst>
          </p:cNvPr>
          <p:cNvSpPr txBox="1"/>
          <p:nvPr/>
        </p:nvSpPr>
        <p:spPr>
          <a:xfrm>
            <a:off x="393405" y="174033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Occupational</a:t>
            </a:r>
            <a:r>
              <a:rPr lang="es-MX" b="1" dirty="0"/>
              <a:t> </a:t>
            </a:r>
            <a:r>
              <a:rPr lang="es-MX" b="1" dirty="0" err="1"/>
              <a:t>Category</a:t>
            </a:r>
            <a:endParaRPr lang="en-GB" b="1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4873615-B8BE-A414-83F2-58CD29D7A472}"/>
              </a:ext>
            </a:extLst>
          </p:cNvPr>
          <p:cNvSpPr txBox="1"/>
          <p:nvPr/>
        </p:nvSpPr>
        <p:spPr>
          <a:xfrm>
            <a:off x="4307460" y="174033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Gender</a:t>
            </a:r>
            <a:endParaRPr lang="en-GB" b="1" dirty="0"/>
          </a:p>
        </p:txBody>
      </p:sp>
      <p:pic>
        <p:nvPicPr>
          <p:cNvPr id="10" name="Imagen 9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E27F45D0-266B-32CC-508A-C34EC79135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12" y="768053"/>
            <a:ext cx="3942973" cy="2660947"/>
          </a:xfrm>
          <a:prstGeom prst="rect">
            <a:avLst/>
          </a:prstGeom>
        </p:spPr>
      </p:pic>
      <p:pic>
        <p:nvPicPr>
          <p:cNvPr id="12" name="Imagen 11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7A5CAAED-9E98-08AE-B6FC-E2580D9A06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531" y="768052"/>
            <a:ext cx="3402418" cy="2660947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6C2BBC41-6319-BBC4-3BCC-076ECCD140C9}"/>
              </a:ext>
            </a:extLst>
          </p:cNvPr>
          <p:cNvSpPr txBox="1"/>
          <p:nvPr/>
        </p:nvSpPr>
        <p:spPr>
          <a:xfrm>
            <a:off x="8221515" y="174033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Age</a:t>
            </a:r>
            <a:endParaRPr lang="en-GB" b="1" dirty="0"/>
          </a:p>
        </p:txBody>
      </p:sp>
      <p:pic>
        <p:nvPicPr>
          <p:cNvPr id="15" name="Imagen 14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52C2CDE1-79D1-EDC6-0838-D3D0EF3F41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217" y="768052"/>
            <a:ext cx="3402419" cy="2660947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28D5E78-EE0C-8C31-CF45-64E70D7BF7CA}"/>
              </a:ext>
            </a:extLst>
          </p:cNvPr>
          <p:cNvSpPr txBox="1"/>
          <p:nvPr/>
        </p:nvSpPr>
        <p:spPr>
          <a:xfrm>
            <a:off x="4183058" y="3478062"/>
            <a:ext cx="3402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b="1" dirty="0" err="1"/>
              <a:t>Educational</a:t>
            </a:r>
            <a:r>
              <a:rPr lang="es-MX" b="1" dirty="0"/>
              <a:t> Background</a:t>
            </a:r>
            <a:endParaRPr lang="en-GB" b="1" dirty="0"/>
          </a:p>
        </p:txBody>
      </p:sp>
      <p:pic>
        <p:nvPicPr>
          <p:cNvPr id="18" name="Imagen 17" descr="Gráfico, Gráfico circular&#10;&#10;Descripción generada automáticamente">
            <a:extLst>
              <a:ext uri="{FF2B5EF4-FFF2-40B4-BE49-F238E27FC236}">
                <a16:creationId xmlns:a16="http://schemas.microsoft.com/office/drawing/2014/main" id="{8C765737-60BF-022D-B2C9-D54AEACDC8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459" y="3932428"/>
            <a:ext cx="3528735" cy="2751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88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63546-72ED-CB22-FD56-547EBD90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5" y="35754"/>
            <a:ext cx="10515600" cy="1325563"/>
          </a:xfrm>
        </p:spPr>
        <p:txBody>
          <a:bodyPr/>
          <a:lstStyle/>
          <a:p>
            <a:r>
              <a:rPr lang="es-MX" dirty="0" err="1"/>
              <a:t>Sectoral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n-GB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64AACA9-D349-3724-6136-D3521DB20C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7493157"/>
              </p:ext>
            </p:extLst>
          </p:nvPr>
        </p:nvGraphicFramePr>
        <p:xfrm>
          <a:off x="189095" y="2232837"/>
          <a:ext cx="6030952" cy="438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A17C0A88-5EC0-F702-238F-2838786FE04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113094"/>
              </p:ext>
            </p:extLst>
          </p:nvPr>
        </p:nvGraphicFramePr>
        <p:xfrm>
          <a:off x="6220047" y="1944046"/>
          <a:ext cx="5820216" cy="4673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B460C75-C364-660B-E492-F144253866E6}"/>
              </a:ext>
            </a:extLst>
          </p:cNvPr>
          <p:cNvSpPr txBox="1"/>
          <p:nvPr/>
        </p:nvSpPr>
        <p:spPr>
          <a:xfrm>
            <a:off x="1307805" y="1446028"/>
            <a:ext cx="377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/>
              <a:t>GDP</a:t>
            </a:r>
            <a:endParaRPr lang="en-GB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60D3B-99AC-C54E-C371-AD82B11D9022}"/>
              </a:ext>
            </a:extLst>
          </p:cNvPr>
          <p:cNvSpPr txBox="1"/>
          <p:nvPr/>
        </p:nvSpPr>
        <p:spPr>
          <a:xfrm>
            <a:off x="7109637" y="1407764"/>
            <a:ext cx="377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Government</a:t>
            </a:r>
            <a:r>
              <a:rPr lang="es-MX" sz="2400" b="1" dirty="0"/>
              <a:t> </a:t>
            </a:r>
            <a:r>
              <a:rPr lang="es-MX" sz="2400" b="1" dirty="0" err="1"/>
              <a:t>Revenue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597235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363546-72ED-CB22-FD56-547EBD905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595" y="35754"/>
            <a:ext cx="10515600" cy="1325563"/>
          </a:xfrm>
        </p:spPr>
        <p:txBody>
          <a:bodyPr/>
          <a:lstStyle/>
          <a:p>
            <a:r>
              <a:rPr lang="es-MX" dirty="0" err="1"/>
              <a:t>Sectoral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n-GB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B460C75-C364-660B-E492-F144253866E6}"/>
              </a:ext>
            </a:extLst>
          </p:cNvPr>
          <p:cNvSpPr txBox="1"/>
          <p:nvPr/>
        </p:nvSpPr>
        <p:spPr>
          <a:xfrm>
            <a:off x="1307805" y="1446028"/>
            <a:ext cx="377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Exports</a:t>
            </a:r>
            <a:endParaRPr lang="en-GB" sz="24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CC60D3B-99AC-C54E-C371-AD82B11D9022}"/>
              </a:ext>
            </a:extLst>
          </p:cNvPr>
          <p:cNvSpPr txBox="1"/>
          <p:nvPr/>
        </p:nvSpPr>
        <p:spPr>
          <a:xfrm>
            <a:off x="7109637" y="1407764"/>
            <a:ext cx="3774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b="1" dirty="0" err="1"/>
              <a:t>Employment</a:t>
            </a:r>
            <a:endParaRPr lang="en-GB" sz="2400" b="1" dirty="0"/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DDC970D5-C6B2-068D-72E4-3586D14984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3658946"/>
              </p:ext>
            </p:extLst>
          </p:nvPr>
        </p:nvGraphicFramePr>
        <p:xfrm>
          <a:off x="368595" y="1992404"/>
          <a:ext cx="5511210" cy="46848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2441D609-4FE7-2C9C-EF9C-5CFCD5859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4501435"/>
              </p:ext>
            </p:extLst>
          </p:nvPr>
        </p:nvGraphicFramePr>
        <p:xfrm>
          <a:off x="6312197" y="1907693"/>
          <a:ext cx="4935799" cy="46669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9256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346EAD-B22D-001C-67AE-5DA44965C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Final </a:t>
            </a:r>
            <a:r>
              <a:rPr lang="es-MX" dirty="0" err="1"/>
              <a:t>Comments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F682947-5428-CC71-E4D5-3F74E0433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191"/>
            <a:ext cx="10515600" cy="4677772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To assess the Canal's direct, indirect, and induced effects on Panama's economy, we developed an IO model.</a:t>
            </a:r>
          </a:p>
          <a:p>
            <a:r>
              <a:rPr lang="en-GB" dirty="0"/>
              <a:t>The model was calibrated with a new Social Accounting Matrix and Employment Satellite Account, detailing the Panama Canal's operations and 27 key economic sectors.</a:t>
            </a:r>
          </a:p>
          <a:p>
            <a:r>
              <a:rPr lang="en-GB" dirty="0"/>
              <a:t>Using the Hypothetical Extraction method, we quantified the Canal's broader economic impact through various channels, including intersectoral links and household and government income-expenses.</a:t>
            </a:r>
          </a:p>
          <a:p>
            <a:r>
              <a:rPr lang="en-GB" dirty="0"/>
              <a:t>The Canal contributes 7.7% to Panama's GDP, 15.9% to exports, over 23% to government revenue (mainly dividends), and creates 2.9% of total jobs directly, indirectly, and induced.</a:t>
            </a:r>
          </a:p>
        </p:txBody>
      </p:sp>
    </p:spTree>
    <p:extLst>
      <p:ext uri="{BB962C8B-B14F-4D97-AF65-F5344CB8AC3E}">
        <p14:creationId xmlns:p14="http://schemas.microsoft.com/office/powerpoint/2010/main" val="2939925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9CF5B9-8E46-8AD3-D72A-BA0E3888E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s-MX" dirty="0" err="1"/>
              <a:t>Motivation</a:t>
            </a:r>
            <a:endParaRPr lang="en-GB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2BE2AA52-B928-3CA6-06FD-5A8A3106FB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7083" y="1690687"/>
            <a:ext cx="5181600" cy="4802187"/>
          </a:xfrm>
        </p:spPr>
        <p:txBody>
          <a:bodyPr>
            <a:normAutofit/>
          </a:bodyPr>
          <a:lstStyle/>
          <a:p>
            <a:pPr algn="just"/>
            <a:r>
              <a:rPr lang="en-GB" sz="2000" dirty="0"/>
              <a:t>Panama has shown notable economic growth in the early 21st century, standing out among Latin American nations.</a:t>
            </a:r>
          </a:p>
          <a:p>
            <a:pPr algn="just"/>
            <a:r>
              <a:rPr lang="en-GB" sz="2000" dirty="0"/>
              <a:t>The Panama Canal has been key to the country's economic surge and government revenue.</a:t>
            </a:r>
          </a:p>
          <a:p>
            <a:pPr algn="just"/>
            <a:r>
              <a:rPr lang="en-GB" sz="2000" dirty="0"/>
              <a:t>It is necessary to estimate the Panama Canal's direct and secondary economic impacts, including interindustry linkages, </a:t>
            </a:r>
            <a:r>
              <a:rPr lang="en-GB" sz="2000" dirty="0" err="1"/>
              <a:t>labor</a:t>
            </a:r>
            <a:r>
              <a:rPr lang="en-GB" sz="2000" dirty="0"/>
              <a:t> compensations, and government transfers.</a:t>
            </a:r>
          </a:p>
          <a:p>
            <a:pPr algn="just"/>
            <a:r>
              <a:rPr lang="en-GB" sz="2000" dirty="0"/>
              <a:t>The principal objective of this study is to furnish a rigorous quantitative measure that encompasses the total impact of the Panama Canal on the national economy using and IO methodology.</a:t>
            </a:r>
            <a:endParaRPr lang="en-GB" sz="3200" dirty="0"/>
          </a:p>
        </p:txBody>
      </p:sp>
      <p:pic>
        <p:nvPicPr>
          <p:cNvPr id="5" name="Imagen 4" descr="Mapa&#10;&#10;Descripción generada automáticamente">
            <a:extLst>
              <a:ext uri="{FF2B5EF4-FFF2-40B4-BE49-F238E27FC236}">
                <a16:creationId xmlns:a16="http://schemas.microsoft.com/office/drawing/2014/main" id="{2EFA3631-8946-057F-8E52-B3404B62F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424" y="1820322"/>
            <a:ext cx="6482204" cy="36235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35497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2BA82-1515-637B-ED4D-6F161349C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2559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Previous</a:t>
            </a:r>
            <a:r>
              <a:rPr lang="es-MX" dirty="0"/>
              <a:t> </a:t>
            </a:r>
            <a:r>
              <a:rPr lang="es-MX" dirty="0" err="1"/>
              <a:t>studies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Importance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Panama</a:t>
            </a:r>
            <a:r>
              <a:rPr lang="es-MX" dirty="0"/>
              <a:t> Canal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914A64-3769-B1C4-4F15-5D89BC2AA5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2233"/>
            <a:ext cx="10515600" cy="5231218"/>
          </a:xfrm>
        </p:spPr>
        <p:txBody>
          <a:bodyPr>
            <a:normAutofit fontScale="92500" lnSpcReduction="10000"/>
          </a:bodyPr>
          <a:lstStyle/>
          <a:p>
            <a:r>
              <a:rPr lang="es-MX" sz="2400" b="1" dirty="0" err="1"/>
              <a:t>Early</a:t>
            </a:r>
            <a:r>
              <a:rPr lang="es-MX" sz="2400" b="1" dirty="0"/>
              <a:t> </a:t>
            </a:r>
            <a:r>
              <a:rPr lang="es-MX" sz="2400" b="1" dirty="0" err="1"/>
              <a:t>studies</a:t>
            </a:r>
            <a:r>
              <a:rPr lang="es-MX" sz="2400" b="1" dirty="0"/>
              <a:t>: </a:t>
            </a:r>
          </a:p>
          <a:p>
            <a:pPr lvl="1"/>
            <a:r>
              <a:rPr lang="en-GB" sz="1800" b="1" dirty="0"/>
              <a:t>Gibbs (1978)</a:t>
            </a:r>
            <a:r>
              <a:rPr lang="en-GB" sz="1800" dirty="0"/>
              <a:t> valued the Panama Canal's global net present economic value at $6 billion, with $1.6 billion attributed to the United States.</a:t>
            </a:r>
          </a:p>
          <a:p>
            <a:r>
              <a:rPr lang="en-GB" sz="2400" b="1" dirty="0"/>
              <a:t>Econometric studies: </a:t>
            </a:r>
          </a:p>
          <a:p>
            <a:pPr lvl="1"/>
            <a:r>
              <a:rPr lang="en-GB" sz="1800" b="1" dirty="0" err="1"/>
              <a:t>Bhadury</a:t>
            </a:r>
            <a:r>
              <a:rPr lang="en-GB" sz="1800" b="1" dirty="0"/>
              <a:t> (2016) </a:t>
            </a:r>
            <a:r>
              <a:rPr lang="en-GB" sz="1800" dirty="0"/>
              <a:t>and </a:t>
            </a:r>
            <a:r>
              <a:rPr lang="en-GB" sz="1800" b="1" dirty="0"/>
              <a:t>Park et al. (2020) </a:t>
            </a:r>
            <a:r>
              <a:rPr lang="en-GB" sz="1800" dirty="0"/>
              <a:t>conducted data-driven studies evaluating the impact of the Panama Canal expansion on the United States port industry.</a:t>
            </a:r>
          </a:p>
          <a:p>
            <a:pPr lvl="1"/>
            <a:r>
              <a:rPr lang="en-GB" sz="1800" b="1" dirty="0"/>
              <a:t>Rodrigue &amp; Ashar (2016) </a:t>
            </a:r>
            <a:r>
              <a:rPr lang="en-GB" sz="1800" dirty="0"/>
              <a:t>and </a:t>
            </a:r>
            <a:r>
              <a:rPr lang="en-GB" sz="1800" b="1" dirty="0"/>
              <a:t>Miller &amp; </a:t>
            </a:r>
            <a:r>
              <a:rPr lang="en-GB" sz="1800" b="1" dirty="0" err="1"/>
              <a:t>Hyodo</a:t>
            </a:r>
            <a:r>
              <a:rPr lang="en-GB" sz="1800" b="1" dirty="0"/>
              <a:t> (2021)</a:t>
            </a:r>
            <a:r>
              <a:rPr lang="en-GB" sz="1800" dirty="0"/>
              <a:t> found that the Panama Canal benefits U.S. trade and boosts trade within the Caribbean and South America.</a:t>
            </a:r>
          </a:p>
          <a:p>
            <a:pPr lvl="1"/>
            <a:r>
              <a:rPr lang="en-GB" sz="1800" b="1" dirty="0" err="1"/>
              <a:t>Lanzalot</a:t>
            </a:r>
            <a:r>
              <a:rPr lang="en-GB" sz="1800" b="1" dirty="0"/>
              <a:t> et al. (2018)</a:t>
            </a:r>
            <a:r>
              <a:rPr lang="en-GB" sz="1800" dirty="0"/>
              <a:t> applied Synthetic Control Methods to assess how the expansion impacted private investment.</a:t>
            </a:r>
          </a:p>
          <a:p>
            <a:r>
              <a:rPr lang="en-GB" sz="2400" b="1" dirty="0"/>
              <a:t>IO and CGE studies:</a:t>
            </a:r>
          </a:p>
          <a:p>
            <a:pPr lvl="1"/>
            <a:r>
              <a:rPr lang="en-GB" sz="1800" b="1" dirty="0" err="1"/>
              <a:t>Hoyos</a:t>
            </a:r>
            <a:r>
              <a:rPr lang="en-GB" sz="1800" b="1" dirty="0"/>
              <a:t> et al. (2011) </a:t>
            </a:r>
            <a:r>
              <a:rPr lang="en-GB" sz="1800" dirty="0"/>
              <a:t>utilized a dynamic recursive CGE model calibrated for 2003 to assess macroeconomic and distributional impacts of the expansion of the Panamá Canal.</a:t>
            </a:r>
          </a:p>
          <a:p>
            <a:pPr lvl="1"/>
            <a:r>
              <a:rPr lang="en-GB" sz="1800" b="1" dirty="0"/>
              <a:t>Pagano et al. (2012) </a:t>
            </a:r>
            <a:r>
              <a:rPr lang="en-GB" sz="1800" dirty="0"/>
              <a:t>further investigated this matter using CGE and IO models calibrated to 2006, consistently aligning with </a:t>
            </a:r>
            <a:r>
              <a:rPr lang="en-GB" sz="1800" dirty="0" err="1"/>
              <a:t>Hoyos</a:t>
            </a:r>
            <a:r>
              <a:rPr lang="en-GB" sz="1800" dirty="0"/>
              <a:t> et al.'s (2011) findings.</a:t>
            </a:r>
          </a:p>
          <a:p>
            <a:pPr lvl="1"/>
            <a:r>
              <a:rPr lang="en-GB" sz="1800" b="1" dirty="0"/>
              <a:t>ACP (2015) </a:t>
            </a:r>
            <a:r>
              <a:rPr lang="en-GB" sz="1800" dirty="0"/>
              <a:t>also employed CGE and IO approaches with 2010 as base year for calibration to </a:t>
            </a:r>
            <a:r>
              <a:rPr lang="en-GB" sz="1800" dirty="0" err="1"/>
              <a:t>analyze</a:t>
            </a:r>
            <a:r>
              <a:rPr lang="en-GB" sz="1800" dirty="0"/>
              <a:t> the impacts of the post-expansion period over the country’s economy.</a:t>
            </a:r>
          </a:p>
          <a:p>
            <a:pPr lvl="1"/>
            <a:r>
              <a:rPr lang="en-GB" sz="1800" b="1" dirty="0"/>
              <a:t>Pagano et al. (2021) </a:t>
            </a:r>
            <a:r>
              <a:rPr lang="en-GB" sz="1800" dirty="0"/>
              <a:t>used a model with 2012 data to assess post-pandemic investments in Panama's trade and logistics development.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7975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echa: pentágono 3">
            <a:extLst>
              <a:ext uri="{FF2B5EF4-FFF2-40B4-BE49-F238E27FC236}">
                <a16:creationId xmlns:a16="http://schemas.microsoft.com/office/drawing/2014/main" id="{FAE6E0CE-B205-22C5-F938-07BA5AAF49C1}"/>
              </a:ext>
            </a:extLst>
          </p:cNvPr>
          <p:cNvSpPr/>
          <p:nvPr/>
        </p:nvSpPr>
        <p:spPr>
          <a:xfrm>
            <a:off x="262268" y="672073"/>
            <a:ext cx="2360428" cy="648586"/>
          </a:xfrm>
          <a:prstGeom prst="homePlat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DATA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CB38E36-60F1-C28C-9666-C6DF983D12D6}"/>
              </a:ext>
            </a:extLst>
          </p:cNvPr>
          <p:cNvSpPr/>
          <p:nvPr/>
        </p:nvSpPr>
        <p:spPr>
          <a:xfrm>
            <a:off x="9484242" y="672073"/>
            <a:ext cx="2243469" cy="6485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/>
              <a:t>RESULTS</a:t>
            </a:r>
          </a:p>
        </p:txBody>
      </p:sp>
      <p:sp>
        <p:nvSpPr>
          <p:cNvPr id="6" name="Flecha: cheurón 5">
            <a:extLst>
              <a:ext uri="{FF2B5EF4-FFF2-40B4-BE49-F238E27FC236}">
                <a16:creationId xmlns:a16="http://schemas.microsoft.com/office/drawing/2014/main" id="{CC359D88-9424-A3A6-50D9-7C0D731AA553}"/>
              </a:ext>
            </a:extLst>
          </p:cNvPr>
          <p:cNvSpPr/>
          <p:nvPr/>
        </p:nvSpPr>
        <p:spPr>
          <a:xfrm>
            <a:off x="2876103" y="650584"/>
            <a:ext cx="3678865" cy="63529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MODEL</a:t>
            </a:r>
          </a:p>
        </p:txBody>
      </p:sp>
      <p:sp>
        <p:nvSpPr>
          <p:cNvPr id="7" name="Flecha: cheurón 6">
            <a:extLst>
              <a:ext uri="{FF2B5EF4-FFF2-40B4-BE49-F238E27FC236}">
                <a16:creationId xmlns:a16="http://schemas.microsoft.com/office/drawing/2014/main" id="{55A97081-4AB7-A7ED-E9FC-75A0D54EF66C}"/>
              </a:ext>
            </a:extLst>
          </p:cNvPr>
          <p:cNvSpPr/>
          <p:nvPr/>
        </p:nvSpPr>
        <p:spPr>
          <a:xfrm>
            <a:off x="6620541" y="650584"/>
            <a:ext cx="2360428" cy="670075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dirty="0">
                <a:solidFill>
                  <a:schemeClr val="bg1"/>
                </a:solidFill>
              </a:rPr>
              <a:t>SCENARIO</a:t>
            </a:r>
          </a:p>
        </p:txBody>
      </p:sp>
      <p:sp>
        <p:nvSpPr>
          <p:cNvPr id="8" name="Flecha: pentágono 7">
            <a:extLst>
              <a:ext uri="{FF2B5EF4-FFF2-40B4-BE49-F238E27FC236}">
                <a16:creationId xmlns:a16="http://schemas.microsoft.com/office/drawing/2014/main" id="{9867EA32-95B9-B064-4CC7-8305A890DC15}"/>
              </a:ext>
            </a:extLst>
          </p:cNvPr>
          <p:cNvSpPr/>
          <p:nvPr/>
        </p:nvSpPr>
        <p:spPr>
          <a:xfrm>
            <a:off x="278214" y="1804441"/>
            <a:ext cx="2597890" cy="248802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>
                <a:solidFill>
                  <a:schemeClr val="bg1"/>
                </a:solidFill>
              </a:rPr>
              <a:t>SAM Panamá 2022 – </a:t>
            </a:r>
            <a:r>
              <a:rPr lang="es-AR" b="1" dirty="0" err="1">
                <a:solidFill>
                  <a:schemeClr val="bg1"/>
                </a:solidFill>
              </a:rPr>
              <a:t>with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detail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of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the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Canal’s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activity</a:t>
            </a:r>
            <a:endParaRPr lang="es-AR" b="1" dirty="0">
              <a:solidFill>
                <a:schemeClr val="bg1"/>
              </a:solidFill>
            </a:endParaRPr>
          </a:p>
        </p:txBody>
      </p:sp>
      <p:sp>
        <p:nvSpPr>
          <p:cNvPr id="9" name="Flecha: pentágono 8">
            <a:extLst>
              <a:ext uri="{FF2B5EF4-FFF2-40B4-BE49-F238E27FC236}">
                <a16:creationId xmlns:a16="http://schemas.microsoft.com/office/drawing/2014/main" id="{FFBBF389-59FA-49B8-9F43-44E339E182B2}"/>
              </a:ext>
            </a:extLst>
          </p:cNvPr>
          <p:cNvSpPr/>
          <p:nvPr/>
        </p:nvSpPr>
        <p:spPr>
          <a:xfrm>
            <a:off x="278214" y="4542326"/>
            <a:ext cx="2597890" cy="1964800"/>
          </a:xfrm>
          <a:prstGeom prst="homePlat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Satellite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account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of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employment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for</a:t>
            </a:r>
            <a:r>
              <a:rPr lang="es-AR" b="1" dirty="0">
                <a:solidFill>
                  <a:schemeClr val="bg1"/>
                </a:solidFill>
              </a:rPr>
              <a:t> </a:t>
            </a:r>
            <a:r>
              <a:rPr lang="es-AR" b="1" dirty="0" err="1">
                <a:solidFill>
                  <a:schemeClr val="bg1"/>
                </a:solidFill>
              </a:rPr>
              <a:t>Panama</a:t>
            </a:r>
            <a:r>
              <a:rPr lang="es-AR" b="1" dirty="0">
                <a:solidFill>
                  <a:schemeClr val="bg1"/>
                </a:solidFill>
              </a:rPr>
              <a:t> 2022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711E26CF-F848-55AD-A97B-AF2DA80AB8EF}"/>
              </a:ext>
            </a:extLst>
          </p:cNvPr>
          <p:cNvSpPr/>
          <p:nvPr/>
        </p:nvSpPr>
        <p:spPr>
          <a:xfrm>
            <a:off x="3009012" y="1804441"/>
            <a:ext cx="1169581" cy="470268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b="1" dirty="0"/>
              <a:t>IP </a:t>
            </a:r>
            <a:r>
              <a:rPr lang="es-AR" b="1" dirty="0" err="1"/>
              <a:t>model</a:t>
            </a:r>
            <a:endParaRPr lang="es-AR" b="1" dirty="0"/>
          </a:p>
        </p:txBody>
      </p:sp>
      <p:sp>
        <p:nvSpPr>
          <p:cNvPr id="11" name="Flecha: pentágono 10">
            <a:extLst>
              <a:ext uri="{FF2B5EF4-FFF2-40B4-BE49-F238E27FC236}">
                <a16:creationId xmlns:a16="http://schemas.microsoft.com/office/drawing/2014/main" id="{039FB84E-C4FB-E3C4-D991-48759C7FFC91}"/>
              </a:ext>
            </a:extLst>
          </p:cNvPr>
          <p:cNvSpPr/>
          <p:nvPr/>
        </p:nvSpPr>
        <p:spPr>
          <a:xfrm>
            <a:off x="4311500" y="1804441"/>
            <a:ext cx="2243469" cy="4702685"/>
          </a:xfrm>
          <a:prstGeom prst="homePlat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400" b="1" dirty="0" err="1"/>
              <a:t>Effect</a:t>
            </a:r>
            <a:r>
              <a:rPr lang="es-AR" sz="1400" b="1" dirty="0"/>
              <a:t> </a:t>
            </a:r>
            <a:r>
              <a:rPr lang="es-AR" sz="1400" b="1" dirty="0" err="1"/>
              <a:t>decomposition</a:t>
            </a:r>
            <a:endParaRPr lang="es-AR" sz="1400" b="1" dirty="0"/>
          </a:p>
          <a:p>
            <a:pPr algn="ctr"/>
            <a:endParaRPr lang="es-AR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400" b="1" dirty="0" err="1"/>
              <a:t>Production</a:t>
            </a:r>
            <a:r>
              <a:rPr lang="es-AR" sz="1400" b="1" dirty="0"/>
              <a:t> </a:t>
            </a:r>
            <a:r>
              <a:rPr lang="es-AR" sz="1400" b="1" dirty="0" err="1"/>
              <a:t>multipliers</a:t>
            </a:r>
            <a:r>
              <a:rPr lang="es-AR" sz="1400" b="1" dirty="0"/>
              <a:t> (BL and FL)</a:t>
            </a:r>
          </a:p>
          <a:p>
            <a:pPr algn="ctr"/>
            <a:endParaRPr lang="es-AR" sz="1400" b="1" dirty="0"/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es-AR" sz="1400" b="1" dirty="0" err="1"/>
              <a:t>Employment</a:t>
            </a:r>
            <a:r>
              <a:rPr lang="es-AR" sz="1400" b="1" dirty="0"/>
              <a:t> </a:t>
            </a:r>
            <a:r>
              <a:rPr lang="es-AR" sz="1400" b="1" dirty="0" err="1"/>
              <a:t>multipliers</a:t>
            </a:r>
            <a:endParaRPr lang="es-AR" sz="1400" b="1" dirty="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55209B2-BD9D-41C4-4E5E-6665062EEE67}"/>
              </a:ext>
            </a:extLst>
          </p:cNvPr>
          <p:cNvSpPr/>
          <p:nvPr/>
        </p:nvSpPr>
        <p:spPr>
          <a:xfrm>
            <a:off x="9478931" y="1804439"/>
            <a:ext cx="2243469" cy="47026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5954748-3042-16CA-5FFE-775F1724FBE8}"/>
              </a:ext>
            </a:extLst>
          </p:cNvPr>
          <p:cNvSpPr txBox="1"/>
          <p:nvPr/>
        </p:nvSpPr>
        <p:spPr>
          <a:xfrm>
            <a:off x="9640187" y="2357392"/>
            <a:ext cx="1945758" cy="3442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AR" b="1" dirty="0"/>
              <a:t>GDP</a:t>
            </a:r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AR" b="1" dirty="0" err="1"/>
              <a:t>Employment</a:t>
            </a:r>
            <a:endParaRPr lang="es-AR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AR" b="1" dirty="0" err="1"/>
              <a:t>Exports</a:t>
            </a:r>
            <a:endParaRPr lang="es-AR" b="1" dirty="0"/>
          </a:p>
          <a:p>
            <a:pPr marL="285750" indent="-285750">
              <a:lnSpc>
                <a:spcPct val="250000"/>
              </a:lnSpc>
              <a:buFont typeface="Arial" panose="020B0604020202020204" pitchFamily="34" charset="0"/>
              <a:buChar char="•"/>
            </a:pPr>
            <a:r>
              <a:rPr lang="es-AR" b="1" dirty="0" err="1"/>
              <a:t>Government</a:t>
            </a:r>
            <a:r>
              <a:rPr lang="es-AR" b="1" dirty="0"/>
              <a:t> </a:t>
            </a:r>
            <a:r>
              <a:rPr lang="es-AR" b="1" dirty="0" err="1"/>
              <a:t>Revenue</a:t>
            </a:r>
            <a:endParaRPr lang="es-AR" b="1" dirty="0"/>
          </a:p>
        </p:txBody>
      </p:sp>
      <p:sp>
        <p:nvSpPr>
          <p:cNvPr id="14" name="Flecha: pentágono 13">
            <a:extLst>
              <a:ext uri="{FF2B5EF4-FFF2-40B4-BE49-F238E27FC236}">
                <a16:creationId xmlns:a16="http://schemas.microsoft.com/office/drawing/2014/main" id="{E7336486-38BA-7000-FDBE-4894169EFFDC}"/>
              </a:ext>
            </a:extLst>
          </p:cNvPr>
          <p:cNvSpPr/>
          <p:nvPr/>
        </p:nvSpPr>
        <p:spPr>
          <a:xfrm>
            <a:off x="6857123" y="1820389"/>
            <a:ext cx="2541180" cy="4686735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AR" sz="1600" b="1" dirty="0" err="1"/>
              <a:t>Hypothetical</a:t>
            </a:r>
            <a:r>
              <a:rPr lang="es-AR" sz="1600" b="1" dirty="0"/>
              <a:t> </a:t>
            </a:r>
            <a:r>
              <a:rPr lang="es-AR" sz="1600" b="1" dirty="0" err="1"/>
              <a:t>Extraction</a:t>
            </a:r>
            <a:r>
              <a:rPr lang="es-AR" sz="1600" b="1" dirty="0"/>
              <a:t> </a:t>
            </a:r>
            <a:r>
              <a:rPr lang="es-AR" sz="1600" b="1" dirty="0" err="1"/>
              <a:t>of</a:t>
            </a:r>
            <a:r>
              <a:rPr lang="es-AR" sz="1600" b="1" dirty="0"/>
              <a:t> </a:t>
            </a:r>
            <a:r>
              <a:rPr lang="es-AR" sz="1600" b="1" dirty="0" err="1"/>
              <a:t>the</a:t>
            </a:r>
            <a:r>
              <a:rPr lang="es-AR" sz="1600" b="1" dirty="0"/>
              <a:t> </a:t>
            </a:r>
            <a:r>
              <a:rPr lang="es-AR" sz="1600" b="1" dirty="0" err="1"/>
              <a:t>Panama</a:t>
            </a:r>
            <a:r>
              <a:rPr lang="es-AR" sz="1600" b="1" dirty="0"/>
              <a:t> Canal</a:t>
            </a:r>
          </a:p>
        </p:txBody>
      </p:sp>
    </p:spTree>
    <p:extLst>
      <p:ext uri="{BB962C8B-B14F-4D97-AF65-F5344CB8AC3E}">
        <p14:creationId xmlns:p14="http://schemas.microsoft.com/office/powerpoint/2010/main" val="632517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95E7829-8ECF-C68C-DEEB-69A17719F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Construction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a SAM </a:t>
            </a:r>
            <a:r>
              <a:rPr lang="es-MX" dirty="0" err="1"/>
              <a:t>for</a:t>
            </a:r>
            <a:r>
              <a:rPr lang="es-MX" dirty="0"/>
              <a:t> Panamá 2022</a:t>
            </a:r>
            <a:endParaRPr lang="en-GB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28DA969-7F8F-90CB-4EDE-691A1E30DAD2}"/>
              </a:ext>
            </a:extLst>
          </p:cNvPr>
          <p:cNvSpPr txBox="1"/>
          <p:nvPr/>
        </p:nvSpPr>
        <p:spPr>
          <a:xfrm>
            <a:off x="350874" y="1488558"/>
            <a:ext cx="11525693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Data from different official and Canal sources have been treated in a consistent manner.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Some sources consulted were: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dirty="0"/>
              <a:t>INEC (SNA, Balance of payments, Income generation accounts and Supply and use tables for 2021)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dirty="0"/>
              <a:t>Ministry of Economy and Finance (Detailed Government Budget for 2022)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dirty="0"/>
              <a:t>General Directorate of Revenue (Fiscal information for 2022)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dirty="0"/>
              <a:t>Household income and expenditure survey 2017-2018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dirty="0"/>
              <a:t>Panama Canal Balance Sheets (fiscal year 2022)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GB" sz="2400" dirty="0"/>
              <a:t>Specific data provided by the ACP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b="1" dirty="0"/>
              <a:t>The result was a SAM for the year 2022 with 28 key productive sectors including the Canal.</a:t>
            </a:r>
          </a:p>
        </p:txBody>
      </p:sp>
    </p:spTree>
    <p:extLst>
      <p:ext uri="{BB962C8B-B14F-4D97-AF65-F5344CB8AC3E}">
        <p14:creationId xmlns:p14="http://schemas.microsoft.com/office/powerpoint/2010/main" val="18529373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E4757A-35E7-2054-0D40-D12D83CA6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Panama’s</a:t>
            </a:r>
            <a:r>
              <a:rPr lang="es-MX" dirty="0"/>
              <a:t> SAM 2022: </a:t>
            </a:r>
            <a:r>
              <a:rPr lang="es-MX" dirty="0" err="1"/>
              <a:t>Value</a:t>
            </a:r>
            <a:r>
              <a:rPr lang="es-MX" dirty="0"/>
              <a:t> </a:t>
            </a:r>
            <a:r>
              <a:rPr lang="es-MX" dirty="0" err="1"/>
              <a:t>Added</a:t>
            </a:r>
            <a:r>
              <a:rPr lang="es-MX" dirty="0"/>
              <a:t> </a:t>
            </a:r>
            <a:r>
              <a:rPr lang="es-MX" dirty="0" err="1"/>
              <a:t>composition</a:t>
            </a:r>
            <a:endParaRPr lang="en-GB" dirty="0"/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82927E6B-43CD-ADEC-F5E5-0ECA71DFB5E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7747816"/>
              </p:ext>
            </p:extLst>
          </p:nvPr>
        </p:nvGraphicFramePr>
        <p:xfrm>
          <a:off x="781050" y="2057400"/>
          <a:ext cx="10374629" cy="421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00672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76FACD-B5EA-0112-F146-A9548BE38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err="1"/>
              <a:t>Construction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a SAE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Panama</a:t>
            </a:r>
            <a:r>
              <a:rPr lang="es-MX" dirty="0"/>
              <a:t> 2022</a:t>
            </a:r>
            <a:endParaRPr lang="en-GB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52720B-5D4C-45FD-92F0-D91ACF733080}"/>
              </a:ext>
            </a:extLst>
          </p:cNvPr>
          <p:cNvSpPr txBox="1"/>
          <p:nvPr/>
        </p:nvSpPr>
        <p:spPr>
          <a:xfrm>
            <a:off x="6482318" y="2505075"/>
            <a:ext cx="50504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sz="2400" dirty="0"/>
              <a:t>Data </a:t>
            </a:r>
            <a:r>
              <a:rPr lang="es-MX" sz="2400" dirty="0" err="1"/>
              <a:t>sources</a:t>
            </a:r>
            <a:r>
              <a:rPr lang="es-MX" sz="2400" dirty="0"/>
              <a:t> </a:t>
            </a:r>
            <a:r>
              <a:rPr lang="es-MX" sz="2400" dirty="0" err="1"/>
              <a:t>consulted</a:t>
            </a:r>
            <a:r>
              <a:rPr lang="es-MX" sz="2400" dirty="0"/>
              <a:t> </a:t>
            </a:r>
            <a:r>
              <a:rPr lang="es-MX" sz="2400" dirty="0" err="1"/>
              <a:t>were</a:t>
            </a:r>
            <a:r>
              <a:rPr lang="es-MX" sz="2400" dirty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err="1"/>
              <a:t>Survey</a:t>
            </a:r>
            <a:r>
              <a:rPr lang="es-MX" sz="2400" dirty="0"/>
              <a:t> </a:t>
            </a:r>
            <a:r>
              <a:rPr lang="es-MX" sz="2400" dirty="0" err="1"/>
              <a:t>of</a:t>
            </a:r>
            <a:r>
              <a:rPr lang="es-MX" sz="2400" dirty="0"/>
              <a:t> </a:t>
            </a:r>
            <a:r>
              <a:rPr lang="es-MX" sz="2400" dirty="0" err="1"/>
              <a:t>Multiple</a:t>
            </a:r>
            <a:r>
              <a:rPr lang="es-MX" sz="2400" dirty="0"/>
              <a:t> puposes (INEC).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err="1"/>
              <a:t>National</a:t>
            </a:r>
            <a:r>
              <a:rPr lang="es-MX" sz="2400" dirty="0"/>
              <a:t> </a:t>
            </a:r>
            <a:r>
              <a:rPr lang="es-MX" sz="2400" dirty="0" err="1"/>
              <a:t>Economic</a:t>
            </a:r>
            <a:r>
              <a:rPr lang="es-MX" sz="2400" dirty="0"/>
              <a:t> </a:t>
            </a:r>
            <a:r>
              <a:rPr lang="es-MX" sz="2400" dirty="0" err="1"/>
              <a:t>Census</a:t>
            </a:r>
            <a:r>
              <a:rPr lang="es-MX" sz="2400" dirty="0"/>
              <a:t> (INEC).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s-MX" sz="2400" dirty="0" err="1"/>
              <a:t>Authority</a:t>
            </a:r>
            <a:r>
              <a:rPr lang="es-MX" sz="2400" dirty="0"/>
              <a:t> </a:t>
            </a:r>
            <a:r>
              <a:rPr lang="es-MX" sz="2400" dirty="0" err="1"/>
              <a:t>of</a:t>
            </a:r>
            <a:r>
              <a:rPr lang="es-MX" sz="2400" dirty="0"/>
              <a:t> </a:t>
            </a:r>
            <a:r>
              <a:rPr lang="es-MX" sz="2400" dirty="0" err="1"/>
              <a:t>the</a:t>
            </a:r>
            <a:r>
              <a:rPr lang="es-MX" sz="2400" dirty="0"/>
              <a:t> </a:t>
            </a:r>
            <a:r>
              <a:rPr lang="es-MX" sz="2400" dirty="0" err="1"/>
              <a:t>Panama</a:t>
            </a:r>
            <a:r>
              <a:rPr lang="es-MX" sz="2400" dirty="0"/>
              <a:t> Canal</a:t>
            </a:r>
            <a:endParaRPr lang="en-GB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D428C47-529F-9486-966A-447A2B54D5D7}"/>
              </a:ext>
            </a:extLst>
          </p:cNvPr>
          <p:cNvSpPr txBox="1"/>
          <p:nvPr/>
        </p:nvSpPr>
        <p:spPr>
          <a:xfrm>
            <a:off x="542260" y="1690688"/>
            <a:ext cx="50504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/>
              <a:t>A </a:t>
            </a:r>
            <a:r>
              <a:rPr lang="es-MX" dirty="0" err="1"/>
              <a:t>Satellite</a:t>
            </a:r>
            <a:r>
              <a:rPr lang="es-MX" dirty="0"/>
              <a:t> </a:t>
            </a:r>
            <a:r>
              <a:rPr lang="es-MX" dirty="0" err="1"/>
              <a:t>Account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Employment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Panama</a:t>
            </a:r>
            <a:r>
              <a:rPr lang="es-MX" dirty="0"/>
              <a:t> 2022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built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</a:t>
            </a:r>
            <a:r>
              <a:rPr lang="es-MX" dirty="0" err="1"/>
              <a:t>characteristics</a:t>
            </a:r>
            <a:r>
              <a:rPr lang="es-MX" dirty="0"/>
              <a:t>: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AB381FEA-84BF-D940-1B67-6C70FC4DA2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60241"/>
              </p:ext>
            </p:extLst>
          </p:nvPr>
        </p:nvGraphicFramePr>
        <p:xfrm>
          <a:off x="838200" y="2505075"/>
          <a:ext cx="4622505" cy="37528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91131">
                  <a:extLst>
                    <a:ext uri="{9D8B030D-6E8A-4147-A177-3AD203B41FA5}">
                      <a16:colId xmlns:a16="http://schemas.microsoft.com/office/drawing/2014/main" val="3470409811"/>
                    </a:ext>
                  </a:extLst>
                </a:gridCol>
                <a:gridCol w="3131374">
                  <a:extLst>
                    <a:ext uri="{9D8B030D-6E8A-4147-A177-3AD203B41FA5}">
                      <a16:colId xmlns:a16="http://schemas.microsoft.com/office/drawing/2014/main" val="1816806736"/>
                    </a:ext>
                  </a:extLst>
                </a:gridCol>
              </a:tblGrid>
              <a:tr h="248132">
                <a:tc rowSpan="5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Occupational Category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Public Sector worker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362399284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Private Sector worker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525560749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Independent worker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55841821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Manager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848538959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Family worker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309608827"/>
                  </a:ext>
                </a:extLst>
              </a:tr>
              <a:tr h="2481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</a:rPr>
                        <a:t>Sex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Male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467497273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Female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437124893"/>
                  </a:ext>
                </a:extLst>
              </a:tr>
              <a:tr h="248132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Up to 24 years of 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736951627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Older than 24 years of age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94885734"/>
                  </a:ext>
                </a:extLst>
              </a:tr>
              <a:tr h="248132">
                <a:tc rowSpan="6"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 dirty="0">
                          <a:effectLst/>
                        </a:rPr>
                        <a:t>Educational Background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>
                          <a:effectLst/>
                        </a:rPr>
                        <a:t>No Education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018077543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Only Primary Education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457943791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Only Secondary Education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67826041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Tertiary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981105966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University Education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7831721"/>
                  </a:ext>
                </a:extLst>
              </a:tr>
              <a:tr h="248132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dirty="0">
                          <a:effectLst/>
                        </a:rPr>
                        <a:t>Vocational</a:t>
                      </a:r>
                      <a:endParaRPr lang="en-GB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0072847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447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152D0D-B754-EC13-23D3-013D543D2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Input Output </a:t>
            </a:r>
            <a:r>
              <a:rPr lang="es-MX" dirty="0" err="1"/>
              <a:t>model</a:t>
            </a:r>
            <a:endParaRPr lang="en-GB" dirty="0"/>
          </a:p>
        </p:txBody>
      </p:sp>
      <p:sp>
        <p:nvSpPr>
          <p:cNvPr id="61" name="CuadroTexto 60">
            <a:extLst>
              <a:ext uri="{FF2B5EF4-FFF2-40B4-BE49-F238E27FC236}">
                <a16:creationId xmlns:a16="http://schemas.microsoft.com/office/drawing/2014/main" id="{06C6E3D5-3F5F-FDEA-90C5-C676E804F195}"/>
              </a:ext>
            </a:extLst>
          </p:cNvPr>
          <p:cNvSpPr txBox="1"/>
          <p:nvPr/>
        </p:nvSpPr>
        <p:spPr>
          <a:xfrm>
            <a:off x="265814" y="1997839"/>
            <a:ext cx="1177024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To assess the Canal's contribution to the economy, an IO model was calibrated using the SAM for Panama in 2022</a:t>
            </a:r>
          </a:p>
          <a:p>
            <a:r>
              <a:rPr lang="en-GB" sz="2400" dirty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This model, grounded in the theoretical framework of </a:t>
            </a:r>
            <a:r>
              <a:rPr lang="en-GB" sz="2400" b="1" dirty="0"/>
              <a:t>Miller &amp; Blair (2009)</a:t>
            </a:r>
            <a:r>
              <a:rPr lang="en-GB" sz="2400" dirty="0"/>
              <a:t> captures direct effects originating from a specific shock, indirect effects stemming from sector interactions via input transactions, and induced effects resulting from household and government consumption.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/>
              <a:t>In the context of Panama, the induced effect also incorporates government expenditure, as revenues from the Canal (excluding reserves). </a:t>
            </a:r>
          </a:p>
        </p:txBody>
      </p:sp>
    </p:spTree>
    <p:extLst>
      <p:ext uri="{BB962C8B-B14F-4D97-AF65-F5344CB8AC3E}">
        <p14:creationId xmlns:p14="http://schemas.microsoft.com/office/powerpoint/2010/main" val="3684433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en L 3">
            <a:extLst>
              <a:ext uri="{FF2B5EF4-FFF2-40B4-BE49-F238E27FC236}">
                <a16:creationId xmlns:a16="http://schemas.microsoft.com/office/drawing/2014/main" id="{4E0FFDC0-C143-71E1-9581-10DD62DF39C8}"/>
              </a:ext>
            </a:extLst>
          </p:cNvPr>
          <p:cNvSpPr/>
          <p:nvPr/>
        </p:nvSpPr>
        <p:spPr>
          <a:xfrm rot="16200000">
            <a:off x="3922945" y="143966"/>
            <a:ext cx="2684794" cy="3859961"/>
          </a:xfrm>
          <a:prstGeom prst="corner">
            <a:avLst>
              <a:gd name="adj1" fmla="val 50000"/>
              <a:gd name="adj2" fmla="val 1486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Forma en L 4">
            <a:extLst>
              <a:ext uri="{FF2B5EF4-FFF2-40B4-BE49-F238E27FC236}">
                <a16:creationId xmlns:a16="http://schemas.microsoft.com/office/drawing/2014/main" id="{91D52D26-BB7F-7FA5-C1E8-47921C4DF5A5}"/>
              </a:ext>
            </a:extLst>
          </p:cNvPr>
          <p:cNvSpPr/>
          <p:nvPr/>
        </p:nvSpPr>
        <p:spPr>
          <a:xfrm rot="16200000">
            <a:off x="4607563" y="47226"/>
            <a:ext cx="3274452" cy="4649641"/>
          </a:xfrm>
          <a:prstGeom prst="corner">
            <a:avLst>
              <a:gd name="adj1" fmla="val 39609"/>
              <a:gd name="adj2" fmla="val 148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rma en L 5">
            <a:extLst>
              <a:ext uri="{FF2B5EF4-FFF2-40B4-BE49-F238E27FC236}">
                <a16:creationId xmlns:a16="http://schemas.microsoft.com/office/drawing/2014/main" id="{48986ECD-59A7-FE58-2245-4487803A1B26}"/>
              </a:ext>
            </a:extLst>
          </p:cNvPr>
          <p:cNvSpPr/>
          <p:nvPr/>
        </p:nvSpPr>
        <p:spPr>
          <a:xfrm rot="16200000">
            <a:off x="5226278" y="-211950"/>
            <a:ext cx="3924366" cy="5785509"/>
          </a:xfrm>
          <a:prstGeom prst="corner">
            <a:avLst>
              <a:gd name="adj1" fmla="val 35911"/>
              <a:gd name="adj2" fmla="val 14869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írculo: vacío 6">
            <a:extLst>
              <a:ext uri="{FF2B5EF4-FFF2-40B4-BE49-F238E27FC236}">
                <a16:creationId xmlns:a16="http://schemas.microsoft.com/office/drawing/2014/main" id="{D34C4E84-7A66-D25E-B834-4BFEB615B1AF}"/>
              </a:ext>
            </a:extLst>
          </p:cNvPr>
          <p:cNvSpPr/>
          <p:nvPr/>
        </p:nvSpPr>
        <p:spPr>
          <a:xfrm>
            <a:off x="742279" y="1384304"/>
            <a:ext cx="4299109" cy="4089390"/>
          </a:xfrm>
          <a:prstGeom prst="donut">
            <a:avLst>
              <a:gd name="adj" fmla="val 1169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írculo: vacío 7">
            <a:extLst>
              <a:ext uri="{FF2B5EF4-FFF2-40B4-BE49-F238E27FC236}">
                <a16:creationId xmlns:a16="http://schemas.microsoft.com/office/drawing/2014/main" id="{34A676D9-7231-4634-253D-035ED2221968}"/>
              </a:ext>
            </a:extLst>
          </p:cNvPr>
          <p:cNvSpPr/>
          <p:nvPr/>
        </p:nvSpPr>
        <p:spPr>
          <a:xfrm>
            <a:off x="1344998" y="1972011"/>
            <a:ext cx="3057605" cy="2871593"/>
          </a:xfrm>
          <a:prstGeom prst="donut">
            <a:avLst>
              <a:gd name="adj" fmla="val 1512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írculo: vacío 8">
            <a:extLst>
              <a:ext uri="{FF2B5EF4-FFF2-40B4-BE49-F238E27FC236}">
                <a16:creationId xmlns:a16="http://schemas.microsoft.com/office/drawing/2014/main" id="{E11C937A-6296-8FBE-FA13-1F5B09C384CE}"/>
              </a:ext>
            </a:extLst>
          </p:cNvPr>
          <p:cNvSpPr/>
          <p:nvPr/>
        </p:nvSpPr>
        <p:spPr>
          <a:xfrm>
            <a:off x="1991304" y="2574528"/>
            <a:ext cx="1788169" cy="1591623"/>
          </a:xfrm>
          <a:prstGeom prst="don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E7E57E1-7986-7154-2F84-8971909E2DC0}"/>
              </a:ext>
            </a:extLst>
          </p:cNvPr>
          <p:cNvSpPr txBox="1"/>
          <p:nvPr/>
        </p:nvSpPr>
        <p:spPr>
          <a:xfrm>
            <a:off x="2238206" y="1437767"/>
            <a:ext cx="131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accent6">
                    <a:lumMod val="50000"/>
                  </a:schemeClr>
                </a:solidFill>
              </a:rPr>
              <a:t>Households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E556471-DD9C-0925-38B9-E5AE07368F52}"/>
              </a:ext>
            </a:extLst>
          </p:cNvPr>
          <p:cNvSpPr txBox="1"/>
          <p:nvPr/>
        </p:nvSpPr>
        <p:spPr>
          <a:xfrm>
            <a:off x="2291018" y="4458323"/>
            <a:ext cx="1119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accent6">
                    <a:lumMod val="50000"/>
                  </a:schemeClr>
                </a:solidFill>
              </a:rPr>
              <a:t>Firms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5E605582-1E50-5128-88E3-570096429034}"/>
              </a:ext>
            </a:extLst>
          </p:cNvPr>
          <p:cNvSpPr txBox="1"/>
          <p:nvPr/>
        </p:nvSpPr>
        <p:spPr>
          <a:xfrm>
            <a:off x="5648981" y="4128749"/>
            <a:ext cx="5785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Induced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through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households</a:t>
            </a:r>
            <a:r>
              <a:rPr lang="es-ES" sz="16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s-ES" sz="1600" b="1" dirty="0" err="1">
                <a:solidFill>
                  <a:schemeClr val="accent6">
                    <a:lumMod val="50000"/>
                  </a:schemeClr>
                </a:solidFill>
              </a:rPr>
              <a:t>remunerations</a:t>
            </a:r>
            <a:endParaRPr lang="en-US" sz="1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0CE000B5-9CAE-4D53-6CEB-A46AFE37A280}"/>
              </a:ext>
            </a:extLst>
          </p:cNvPr>
          <p:cNvSpPr txBox="1"/>
          <p:nvPr/>
        </p:nvSpPr>
        <p:spPr>
          <a:xfrm>
            <a:off x="5912736" y="3537442"/>
            <a:ext cx="26568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accent6">
                    <a:lumMod val="50000"/>
                  </a:schemeClr>
                </a:solidFill>
              </a:rPr>
              <a:t>Indirect</a:t>
            </a:r>
            <a:endParaRPr lang="en-US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924E3D-6085-2A39-23B6-AC6924778EDE}"/>
              </a:ext>
            </a:extLst>
          </p:cNvPr>
          <p:cNvSpPr txBox="1"/>
          <p:nvPr/>
        </p:nvSpPr>
        <p:spPr>
          <a:xfrm>
            <a:off x="5725496" y="3022354"/>
            <a:ext cx="2222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Direct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1519E2E4-C976-BE33-20D9-A9FF14CF382B}"/>
              </a:ext>
            </a:extLst>
          </p:cNvPr>
          <p:cNvSpPr txBox="1"/>
          <p:nvPr/>
        </p:nvSpPr>
        <p:spPr>
          <a:xfrm>
            <a:off x="5956128" y="768839"/>
            <a:ext cx="1274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Immediate effect due to the initial shock on the Panama Canal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8F0DCBF-1187-7212-6BCE-2E7E5EDCB05A}"/>
              </a:ext>
            </a:extLst>
          </p:cNvPr>
          <p:cNvSpPr txBox="1"/>
          <p:nvPr/>
        </p:nvSpPr>
        <p:spPr>
          <a:xfrm>
            <a:off x="7309237" y="783259"/>
            <a:ext cx="14043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Spillover effect due to trade relations between productive sectors (Panama Canal and others).</a:t>
            </a:r>
            <a:endParaRPr lang="en-US" sz="16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2E218371-F27A-B8CA-0A01-AC2E94E649DF}"/>
              </a:ext>
            </a:extLst>
          </p:cNvPr>
          <p:cNvSpPr txBox="1"/>
          <p:nvPr/>
        </p:nvSpPr>
        <p:spPr>
          <a:xfrm>
            <a:off x="8792637" y="768839"/>
            <a:ext cx="11437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accent6">
                    <a:lumMod val="50000"/>
                  </a:schemeClr>
                </a:solidFill>
              </a:rPr>
              <a:t>Spillover effects due to changes in household consumption generated by changes in disposable income.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id="{A2D3A6C3-1415-A0A1-C2D7-56AD4F3D248E}"/>
              </a:ext>
            </a:extLst>
          </p:cNvPr>
          <p:cNvSpPr txBox="1"/>
          <p:nvPr/>
        </p:nvSpPr>
        <p:spPr>
          <a:xfrm>
            <a:off x="1926737" y="2722251"/>
            <a:ext cx="1866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err="1">
                <a:solidFill>
                  <a:schemeClr val="accent6">
                    <a:lumMod val="50000"/>
                  </a:schemeClr>
                </a:solidFill>
              </a:rPr>
              <a:t>Panama</a:t>
            </a:r>
            <a:r>
              <a:rPr lang="es-ES" b="1" dirty="0">
                <a:solidFill>
                  <a:schemeClr val="accent6">
                    <a:lumMod val="50000"/>
                  </a:schemeClr>
                </a:solidFill>
              </a:rPr>
              <a:t> Canal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25" name="Gráfico 24" descr="Crucero contorno">
            <a:extLst>
              <a:ext uri="{FF2B5EF4-FFF2-40B4-BE49-F238E27FC236}">
                <a16:creationId xmlns:a16="http://schemas.microsoft.com/office/drawing/2014/main" id="{62E2B592-710F-65CD-6BD2-D53A125390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91376" y="3751170"/>
            <a:ext cx="550143" cy="550143"/>
          </a:xfrm>
          <a:prstGeom prst="rect">
            <a:avLst/>
          </a:prstGeom>
        </p:spPr>
      </p:pic>
      <p:pic>
        <p:nvPicPr>
          <p:cNvPr id="26" name="Gráfico 25" descr="Caseta de perro contorno">
            <a:extLst>
              <a:ext uri="{FF2B5EF4-FFF2-40B4-BE49-F238E27FC236}">
                <a16:creationId xmlns:a16="http://schemas.microsoft.com/office/drawing/2014/main" id="{69364679-8C3A-9786-A1C5-C75550D81E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0387" y="3080882"/>
            <a:ext cx="624846" cy="624846"/>
          </a:xfrm>
          <a:prstGeom prst="rect">
            <a:avLst/>
          </a:prstGeom>
        </p:spPr>
      </p:pic>
      <p:pic>
        <p:nvPicPr>
          <p:cNvPr id="27" name="Gráfico 26" descr="Apretón de manos contorno">
            <a:extLst>
              <a:ext uri="{FF2B5EF4-FFF2-40B4-BE49-F238E27FC236}">
                <a16:creationId xmlns:a16="http://schemas.microsoft.com/office/drawing/2014/main" id="{761B8DE0-D004-8BF3-79C6-9CF92EB44A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873237" y="3111648"/>
            <a:ext cx="549166" cy="549166"/>
          </a:xfrm>
          <a:prstGeom prst="rect">
            <a:avLst/>
          </a:prstGeom>
        </p:spPr>
      </p:pic>
      <p:sp>
        <p:nvSpPr>
          <p:cNvPr id="30" name="Círculo: vacío 29">
            <a:extLst>
              <a:ext uri="{FF2B5EF4-FFF2-40B4-BE49-F238E27FC236}">
                <a16:creationId xmlns:a16="http://schemas.microsoft.com/office/drawing/2014/main" id="{855FB40B-4AA2-7975-337E-109FD7463268}"/>
              </a:ext>
            </a:extLst>
          </p:cNvPr>
          <p:cNvSpPr/>
          <p:nvPr/>
        </p:nvSpPr>
        <p:spPr>
          <a:xfrm>
            <a:off x="0" y="626499"/>
            <a:ext cx="5786855" cy="5605001"/>
          </a:xfrm>
          <a:prstGeom prst="donut">
            <a:avLst>
              <a:gd name="adj" fmla="val 1169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Flecha: curvada hacia la derecha 9">
            <a:extLst>
              <a:ext uri="{FF2B5EF4-FFF2-40B4-BE49-F238E27FC236}">
                <a16:creationId xmlns:a16="http://schemas.microsoft.com/office/drawing/2014/main" id="{A3AC55AD-9B39-FC19-D5A4-A909FE61A483}"/>
              </a:ext>
            </a:extLst>
          </p:cNvPr>
          <p:cNvSpPr/>
          <p:nvPr/>
        </p:nvSpPr>
        <p:spPr>
          <a:xfrm>
            <a:off x="630765" y="1735750"/>
            <a:ext cx="504497" cy="1355833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Flecha: curvada hacia la derecha 11">
            <a:extLst>
              <a:ext uri="{FF2B5EF4-FFF2-40B4-BE49-F238E27FC236}">
                <a16:creationId xmlns:a16="http://schemas.microsoft.com/office/drawing/2014/main" id="{B5F1F3ED-E96D-403B-00A3-1D61BE3FC622}"/>
              </a:ext>
            </a:extLst>
          </p:cNvPr>
          <p:cNvSpPr/>
          <p:nvPr/>
        </p:nvSpPr>
        <p:spPr>
          <a:xfrm rot="17795597">
            <a:off x="917233" y="4299801"/>
            <a:ext cx="504497" cy="1355833"/>
          </a:xfrm>
          <a:prstGeom prst="curvedRigh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Flecha: curvada hacia la derecha 10">
            <a:extLst>
              <a:ext uri="{FF2B5EF4-FFF2-40B4-BE49-F238E27FC236}">
                <a16:creationId xmlns:a16="http://schemas.microsoft.com/office/drawing/2014/main" id="{E4A2E136-DB12-F0AC-0BF3-F16743AD033B}"/>
              </a:ext>
            </a:extLst>
          </p:cNvPr>
          <p:cNvSpPr/>
          <p:nvPr/>
        </p:nvSpPr>
        <p:spPr>
          <a:xfrm rot="15499490">
            <a:off x="4572602" y="3395259"/>
            <a:ext cx="516909" cy="2162479"/>
          </a:xfrm>
          <a:prstGeom prst="curvedRightArrow">
            <a:avLst>
              <a:gd name="adj1" fmla="val 19367"/>
              <a:gd name="adj2" fmla="val 51909"/>
              <a:gd name="adj3" fmla="val 57842"/>
            </a:avLst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lecha: curvada hacia la izquierda 14">
            <a:extLst>
              <a:ext uri="{FF2B5EF4-FFF2-40B4-BE49-F238E27FC236}">
                <a16:creationId xmlns:a16="http://schemas.microsoft.com/office/drawing/2014/main" id="{3829330D-5249-389B-CB50-133BB6047663}"/>
              </a:ext>
            </a:extLst>
          </p:cNvPr>
          <p:cNvSpPr/>
          <p:nvPr/>
        </p:nvSpPr>
        <p:spPr>
          <a:xfrm rot="344593">
            <a:off x="3902871" y="945194"/>
            <a:ext cx="331071" cy="918508"/>
          </a:xfrm>
          <a:prstGeom prst="curvedLeftArrow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493ED59E-3F08-01E3-B0BF-B83C079A69DC}"/>
              </a:ext>
            </a:extLst>
          </p:cNvPr>
          <p:cNvSpPr txBox="1"/>
          <p:nvPr/>
        </p:nvSpPr>
        <p:spPr>
          <a:xfrm>
            <a:off x="1972249" y="5669700"/>
            <a:ext cx="18854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b="1" dirty="0" err="1">
                <a:solidFill>
                  <a:schemeClr val="bg1"/>
                </a:solidFill>
              </a:rPr>
              <a:t>Government</a:t>
            </a:r>
            <a:endParaRPr lang="es-AR" b="1" dirty="0">
              <a:solidFill>
                <a:schemeClr val="bg1"/>
              </a:solidFill>
            </a:endParaRPr>
          </a:p>
        </p:txBody>
      </p:sp>
      <p:pic>
        <p:nvPicPr>
          <p:cNvPr id="33" name="Gráfico 32" descr="Banco contorno">
            <a:extLst>
              <a:ext uri="{FF2B5EF4-FFF2-40B4-BE49-F238E27FC236}">
                <a16:creationId xmlns:a16="http://schemas.microsoft.com/office/drawing/2014/main" id="{303B476C-A98E-8E73-EA84-9EB90DD7B2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91660" y="619047"/>
            <a:ext cx="600345" cy="600345"/>
          </a:xfrm>
          <a:prstGeom prst="rect">
            <a:avLst/>
          </a:prstGeom>
        </p:spPr>
      </p:pic>
      <p:sp>
        <p:nvSpPr>
          <p:cNvPr id="3" name="Forma en L 2">
            <a:extLst>
              <a:ext uri="{FF2B5EF4-FFF2-40B4-BE49-F238E27FC236}">
                <a16:creationId xmlns:a16="http://schemas.microsoft.com/office/drawing/2014/main" id="{E64A4B1E-BF26-C2F4-CC04-511E627D01EF}"/>
              </a:ext>
            </a:extLst>
          </p:cNvPr>
          <p:cNvSpPr/>
          <p:nvPr/>
        </p:nvSpPr>
        <p:spPr>
          <a:xfrm rot="16200000">
            <a:off x="5895206" y="-466361"/>
            <a:ext cx="4661452" cy="7031416"/>
          </a:xfrm>
          <a:prstGeom prst="corner">
            <a:avLst>
              <a:gd name="adj1" fmla="val 34016"/>
              <a:gd name="adj2" fmla="val 143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9A55BA96-A5DA-EC8C-3955-72012CAB6781}"/>
              </a:ext>
            </a:extLst>
          </p:cNvPr>
          <p:cNvSpPr txBox="1"/>
          <p:nvPr/>
        </p:nvSpPr>
        <p:spPr>
          <a:xfrm>
            <a:off x="5715722" y="4799666"/>
            <a:ext cx="5785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b="1" dirty="0" err="1">
                <a:solidFill>
                  <a:schemeClr val="bg1"/>
                </a:solidFill>
              </a:rPr>
              <a:t>Induced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through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government</a:t>
            </a:r>
            <a:r>
              <a:rPr lang="es-ES" sz="2000" b="1" dirty="0">
                <a:solidFill>
                  <a:schemeClr val="bg1"/>
                </a:solidFill>
              </a:rPr>
              <a:t> </a:t>
            </a:r>
            <a:r>
              <a:rPr lang="es-ES" sz="2000" b="1" dirty="0" err="1">
                <a:solidFill>
                  <a:schemeClr val="bg1"/>
                </a:solidFill>
              </a:rPr>
              <a:t>transfers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7615EACC-F8EC-5715-37B7-745E41215D54}"/>
              </a:ext>
            </a:extLst>
          </p:cNvPr>
          <p:cNvSpPr txBox="1"/>
          <p:nvPr/>
        </p:nvSpPr>
        <p:spPr>
          <a:xfrm>
            <a:off x="10250489" y="827809"/>
            <a:ext cx="13553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Spillover effects due to changes in government revenues and transfers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6D9FE6AD-E2E7-7DC4-2400-5F1D4579F164}"/>
              </a:ext>
            </a:extLst>
          </p:cNvPr>
          <p:cNvSpPr/>
          <p:nvPr/>
        </p:nvSpPr>
        <p:spPr>
          <a:xfrm>
            <a:off x="5783666" y="293104"/>
            <a:ext cx="5963036" cy="400857"/>
          </a:xfrm>
          <a:prstGeom prst="rect">
            <a:avLst/>
          </a:prstGeom>
        </p:spPr>
        <p:style>
          <a:lnRef idx="2">
            <a:schemeClr val="accent3">
              <a:shade val="15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EFFECTS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06780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3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3" id="{7A0B8942-C0DC-4115-AE76-B10E608AC3DA}" vid="{A46B2CF0-9FF5-407B-BE3B-572C6459D865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-IIEP" id="{576B3A8D-94EE-C84C-80BE-629F81CC67CD}" vid="{61E00A91-6DE7-C847-8AA6-4F19702AFF4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Tema3</Template>
  <TotalTime>249</TotalTime>
  <Words>1166</Words>
  <Application>Microsoft Office PowerPoint</Application>
  <PresentationFormat>Panorámica</PresentationFormat>
  <Paragraphs>190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Google Sans</vt:lpstr>
      <vt:lpstr>Wingdings</vt:lpstr>
      <vt:lpstr>Tema3</vt:lpstr>
      <vt:lpstr>Office Theme</vt:lpstr>
      <vt:lpstr>Presentación de PowerPoint</vt:lpstr>
      <vt:lpstr>Motivation</vt:lpstr>
      <vt:lpstr>Previous studies on the Importance of the Panama Canal</vt:lpstr>
      <vt:lpstr>Presentación de PowerPoint</vt:lpstr>
      <vt:lpstr>Construction of a SAM for Panamá 2022</vt:lpstr>
      <vt:lpstr>Panama’s SAM 2022: Value Added composition</vt:lpstr>
      <vt:lpstr>Construction of a SAE for Panama 2022</vt:lpstr>
      <vt:lpstr>Input Output model</vt:lpstr>
      <vt:lpstr>Presentación de PowerPoint</vt:lpstr>
      <vt:lpstr>Multiplier Analysis</vt:lpstr>
      <vt:lpstr>Hypothetical Extraction Method</vt:lpstr>
      <vt:lpstr>Aggregate Results:GDP</vt:lpstr>
      <vt:lpstr>Aggregate Results: Government Revenue</vt:lpstr>
      <vt:lpstr>Aggregate Results: Exports</vt:lpstr>
      <vt:lpstr>Aggregate Results: Employment</vt:lpstr>
      <vt:lpstr>Presentación de PowerPoint</vt:lpstr>
      <vt:lpstr>Sectoral Results</vt:lpstr>
      <vt:lpstr>Sectoral Results</vt:lpstr>
      <vt:lpstr>Final Comments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Laura Ojeda</dc:creator>
  <cp:lastModifiedBy>Maria Laura Ojeda</cp:lastModifiedBy>
  <cp:revision>16</cp:revision>
  <dcterms:created xsi:type="dcterms:W3CDTF">2024-06-24T14:39:11Z</dcterms:created>
  <dcterms:modified xsi:type="dcterms:W3CDTF">2024-06-30T14:16:08Z</dcterms:modified>
</cp:coreProperties>
</file>