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2.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media/image31.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10" r:id="rId2"/>
    <p:sldId id="322" r:id="rId3"/>
    <p:sldId id="323" r:id="rId4"/>
    <p:sldId id="349" r:id="rId5"/>
    <p:sldId id="350" r:id="rId6"/>
    <p:sldId id="351" r:id="rId7"/>
    <p:sldId id="352" r:id="rId8"/>
    <p:sldId id="340" r:id="rId9"/>
    <p:sldId id="353" r:id="rId10"/>
    <p:sldId id="354" r:id="rId11"/>
    <p:sldId id="623" r:id="rId12"/>
    <p:sldId id="622" r:id="rId13"/>
    <p:sldId id="624" r:id="rId14"/>
    <p:sldId id="279" r:id="rId15"/>
    <p:sldId id="361" r:id="rId16"/>
    <p:sldId id="355" r:id="rId17"/>
    <p:sldId id="356" r:id="rId18"/>
    <p:sldId id="359" r:id="rId19"/>
    <p:sldId id="357" r:id="rId20"/>
    <p:sldId id="362" r:id="rId21"/>
    <p:sldId id="360" r:id="rId22"/>
    <p:sldId id="348" r:id="rId23"/>
    <p:sldId id="257" r:id="rId2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79"/>
    <a:srgbClr val="124C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188" autoAdjust="0"/>
  </p:normalViewPr>
  <p:slideViewPr>
    <p:cSldViewPr snapToGrid="0" snapToObjects="1">
      <p:cViewPr varScale="1">
        <p:scale>
          <a:sx n="97" d="100"/>
          <a:sy n="97" d="100"/>
        </p:scale>
        <p:origin x="144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BC3_2\UBI\Template_Basic_Inco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BC3_2\UBI\Template_Basic_Incom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Charts!$H$5</c:f>
              <c:strCache>
                <c:ptCount val="1"/>
                <c:pt idx="0">
                  <c:v>Tax wealth</c:v>
                </c:pt>
              </c:strCache>
            </c:strRef>
          </c:tx>
          <c:spPr>
            <a:solidFill>
              <a:srgbClr val="00B0F0"/>
            </a:solidFill>
            <a:ln>
              <a:noFill/>
            </a:ln>
            <a:effectLst/>
          </c:spPr>
          <c:invertIfNegative val="0"/>
          <c:cat>
            <c:strRef>
              <c:f>Charts!$G$6:$G$26</c:f>
              <c:strCache>
                <c:ptCount val="21"/>
                <c:pt idx="0">
                  <c:v>DENMARK</c:v>
                </c:pt>
                <c:pt idx="1">
                  <c:v>BELGIUM</c:v>
                </c:pt>
                <c:pt idx="2">
                  <c:v>FINLAND</c:v>
                </c:pt>
                <c:pt idx="3">
                  <c:v>POLAND</c:v>
                </c:pt>
                <c:pt idx="4">
                  <c:v>LUXEMBOURG</c:v>
                </c:pt>
                <c:pt idx="5">
                  <c:v>SWEDEN</c:v>
                </c:pt>
                <c:pt idx="6">
                  <c:v>ESTONIA</c:v>
                </c:pt>
                <c:pt idx="7">
                  <c:v>FRANCE</c:v>
                </c:pt>
                <c:pt idx="8">
                  <c:v>SLOVAKIA</c:v>
                </c:pt>
                <c:pt idx="9">
                  <c:v>CZECH_REPUBLIC</c:v>
                </c:pt>
                <c:pt idx="10">
                  <c:v>CYPRUS</c:v>
                </c:pt>
                <c:pt idx="11">
                  <c:v>LATVIA</c:v>
                </c:pt>
                <c:pt idx="12">
                  <c:v>HUNGARY</c:v>
                </c:pt>
                <c:pt idx="13">
                  <c:v>GREECE</c:v>
                </c:pt>
                <c:pt idx="14">
                  <c:v>CROATIA</c:v>
                </c:pt>
                <c:pt idx="15">
                  <c:v>IRELAND</c:v>
                </c:pt>
                <c:pt idx="16">
                  <c:v>GERMANY</c:v>
                </c:pt>
                <c:pt idx="17">
                  <c:v>SPAIN</c:v>
                </c:pt>
                <c:pt idx="18">
                  <c:v>LITHUANIA</c:v>
                </c:pt>
                <c:pt idx="19">
                  <c:v>BULGARIA</c:v>
                </c:pt>
                <c:pt idx="20">
                  <c:v>PORTUGAL</c:v>
                </c:pt>
              </c:strCache>
            </c:strRef>
          </c:cat>
          <c:val>
            <c:numRef>
              <c:f>Charts!$H$6:$H$26</c:f>
              <c:numCache>
                <c:formatCode>_(* #,##0.00_);_(* \(#,##0.00\);_(* "-"??_);_(@_)</c:formatCode>
                <c:ptCount val="21"/>
                <c:pt idx="0">
                  <c:v>-2.9229195250193465</c:v>
                </c:pt>
                <c:pt idx="1">
                  <c:v>-3.3236178173035089</c:v>
                </c:pt>
                <c:pt idx="2">
                  <c:v>-3.3531247429648303</c:v>
                </c:pt>
                <c:pt idx="3">
                  <c:v>-3.4125224095706894</c:v>
                </c:pt>
                <c:pt idx="4">
                  <c:v>-3.6204523644710385</c:v>
                </c:pt>
                <c:pt idx="5">
                  <c:v>-3.6459130506155013</c:v>
                </c:pt>
                <c:pt idx="6">
                  <c:v>-3.7417759824023289</c:v>
                </c:pt>
                <c:pt idx="7">
                  <c:v>-3.7606086581815412</c:v>
                </c:pt>
                <c:pt idx="8">
                  <c:v>-3.878560457998212</c:v>
                </c:pt>
                <c:pt idx="9">
                  <c:v>-3.8829972956986425</c:v>
                </c:pt>
                <c:pt idx="10">
                  <c:v>-4.0317063781944054</c:v>
                </c:pt>
                <c:pt idx="11">
                  <c:v>-4.2642633483116645</c:v>
                </c:pt>
                <c:pt idx="12">
                  <c:v>-4.3489150623235604</c:v>
                </c:pt>
                <c:pt idx="13">
                  <c:v>-4.4906258165968991</c:v>
                </c:pt>
                <c:pt idx="14">
                  <c:v>-4.4918769036873529</c:v>
                </c:pt>
                <c:pt idx="15">
                  <c:v>-4.5796194043142506</c:v>
                </c:pt>
                <c:pt idx="16">
                  <c:v>-4.7510929690811166</c:v>
                </c:pt>
                <c:pt idx="17">
                  <c:v>-4.8750072398235975</c:v>
                </c:pt>
                <c:pt idx="18">
                  <c:v>-4.9459486854641908</c:v>
                </c:pt>
                <c:pt idx="19">
                  <c:v>-5.0249425283967808</c:v>
                </c:pt>
                <c:pt idx="20">
                  <c:v>-5.1304125487450722</c:v>
                </c:pt>
              </c:numCache>
            </c:numRef>
          </c:val>
          <c:extLst>
            <c:ext xmlns:c16="http://schemas.microsoft.com/office/drawing/2014/chart" uri="{C3380CC4-5D6E-409C-BE32-E72D297353CC}">
              <c16:uniqueId val="{00000000-165F-46FD-9E81-272D3F3C9CB1}"/>
            </c:ext>
          </c:extLst>
        </c:ser>
        <c:ser>
          <c:idx val="1"/>
          <c:order val="1"/>
          <c:tx>
            <c:strRef>
              <c:f>Charts!$I$5</c:f>
              <c:strCache>
                <c:ptCount val="1"/>
                <c:pt idx="0">
                  <c:v>Tax wealth + Tax CO2</c:v>
                </c:pt>
              </c:strCache>
            </c:strRef>
          </c:tx>
          <c:spPr>
            <a:solidFill>
              <a:srgbClr val="92D050"/>
            </a:solidFill>
            <a:ln>
              <a:noFill/>
            </a:ln>
            <a:effectLst/>
          </c:spPr>
          <c:invertIfNegative val="0"/>
          <c:cat>
            <c:strRef>
              <c:f>Charts!$G$6:$G$26</c:f>
              <c:strCache>
                <c:ptCount val="21"/>
                <c:pt idx="0">
                  <c:v>DENMARK</c:v>
                </c:pt>
                <c:pt idx="1">
                  <c:v>BELGIUM</c:v>
                </c:pt>
                <c:pt idx="2">
                  <c:v>FINLAND</c:v>
                </c:pt>
                <c:pt idx="3">
                  <c:v>POLAND</c:v>
                </c:pt>
                <c:pt idx="4">
                  <c:v>LUXEMBOURG</c:v>
                </c:pt>
                <c:pt idx="5">
                  <c:v>SWEDEN</c:v>
                </c:pt>
                <c:pt idx="6">
                  <c:v>ESTONIA</c:v>
                </c:pt>
                <c:pt idx="7">
                  <c:v>FRANCE</c:v>
                </c:pt>
                <c:pt idx="8">
                  <c:v>SLOVAKIA</c:v>
                </c:pt>
                <c:pt idx="9">
                  <c:v>CZECH_REPUBLIC</c:v>
                </c:pt>
                <c:pt idx="10">
                  <c:v>CYPRUS</c:v>
                </c:pt>
                <c:pt idx="11">
                  <c:v>LATVIA</c:v>
                </c:pt>
                <c:pt idx="12">
                  <c:v>HUNGARY</c:v>
                </c:pt>
                <c:pt idx="13">
                  <c:v>GREECE</c:v>
                </c:pt>
                <c:pt idx="14">
                  <c:v>CROATIA</c:v>
                </c:pt>
                <c:pt idx="15">
                  <c:v>IRELAND</c:v>
                </c:pt>
                <c:pt idx="16">
                  <c:v>GERMANY</c:v>
                </c:pt>
                <c:pt idx="17">
                  <c:v>SPAIN</c:v>
                </c:pt>
                <c:pt idx="18">
                  <c:v>LITHUANIA</c:v>
                </c:pt>
                <c:pt idx="19">
                  <c:v>BULGARIA</c:v>
                </c:pt>
                <c:pt idx="20">
                  <c:v>PORTUGAL</c:v>
                </c:pt>
              </c:strCache>
            </c:strRef>
          </c:cat>
          <c:val>
            <c:numRef>
              <c:f>Charts!$I$6:$I$26</c:f>
              <c:numCache>
                <c:formatCode>_(* #,##0.00_);_(* \(#,##0.00\);_(* "-"??_);_(@_)</c:formatCode>
                <c:ptCount val="21"/>
                <c:pt idx="0">
                  <c:v>-2.7762018969316014</c:v>
                </c:pt>
                <c:pt idx="1">
                  <c:v>-3.1063517358748074</c:v>
                </c:pt>
                <c:pt idx="2">
                  <c:v>-3.1510229759800392</c:v>
                </c:pt>
                <c:pt idx="3">
                  <c:v>-2.5720533490505377</c:v>
                </c:pt>
                <c:pt idx="4">
                  <c:v>-3.3533540216867164</c:v>
                </c:pt>
                <c:pt idx="5">
                  <c:v>-3.5205160738731256</c:v>
                </c:pt>
                <c:pt idx="6">
                  <c:v>-3.3319176669877049</c:v>
                </c:pt>
                <c:pt idx="7">
                  <c:v>-3.4832017859407536</c:v>
                </c:pt>
                <c:pt idx="8">
                  <c:v>-3.4121970618022939</c:v>
                </c:pt>
                <c:pt idx="9">
                  <c:v>-3.2970724280881045</c:v>
                </c:pt>
                <c:pt idx="10">
                  <c:v>-3.5542946842603285</c:v>
                </c:pt>
                <c:pt idx="11">
                  <c:v>-3.7622502233992994</c:v>
                </c:pt>
                <c:pt idx="12">
                  <c:v>-3.5288067746339857</c:v>
                </c:pt>
                <c:pt idx="13">
                  <c:v>-4.2101309600757091</c:v>
                </c:pt>
                <c:pt idx="14">
                  <c:v>-3.8804562968396574</c:v>
                </c:pt>
                <c:pt idx="15">
                  <c:v>-4.2549342170864808</c:v>
                </c:pt>
                <c:pt idx="16">
                  <c:v>-4.5459183672303949</c:v>
                </c:pt>
                <c:pt idx="17">
                  <c:v>-4.5258632287803575</c:v>
                </c:pt>
                <c:pt idx="18">
                  <c:v>-4.4111590406084868</c:v>
                </c:pt>
                <c:pt idx="19">
                  <c:v>-4.1770193034801899</c:v>
                </c:pt>
                <c:pt idx="20">
                  <c:v>-4.7172832518475536</c:v>
                </c:pt>
              </c:numCache>
            </c:numRef>
          </c:val>
          <c:extLst>
            <c:ext xmlns:c16="http://schemas.microsoft.com/office/drawing/2014/chart" uri="{C3380CC4-5D6E-409C-BE32-E72D297353CC}">
              <c16:uniqueId val="{00000001-165F-46FD-9E81-272D3F3C9CB1}"/>
            </c:ext>
          </c:extLst>
        </c:ser>
        <c:dLbls>
          <c:showLegendKey val="0"/>
          <c:showVal val="0"/>
          <c:showCatName val="0"/>
          <c:showSerName val="0"/>
          <c:showPercent val="0"/>
          <c:showBubbleSize val="0"/>
        </c:dLbls>
        <c:gapWidth val="219"/>
        <c:overlap val="-27"/>
        <c:axId val="1140618384"/>
        <c:axId val="674626800"/>
      </c:barChart>
      <c:catAx>
        <c:axId val="114061838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74626800"/>
        <c:crosses val="autoZero"/>
        <c:auto val="1"/>
        <c:lblAlgn val="ctr"/>
        <c:lblOffset val="100"/>
        <c:noMultiLvlLbl val="0"/>
      </c:catAx>
      <c:valAx>
        <c:axId val="67462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points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40618384"/>
        <c:crosses val="autoZero"/>
        <c:crossBetween val="between"/>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Charts!$AH$5</c:f>
              <c:strCache>
                <c:ptCount val="1"/>
                <c:pt idx="0">
                  <c:v>Tax wealth</c:v>
                </c:pt>
              </c:strCache>
            </c:strRef>
          </c:tx>
          <c:spPr>
            <a:solidFill>
              <a:srgbClr val="00B0F0"/>
            </a:solidFill>
            <a:ln>
              <a:noFill/>
            </a:ln>
            <a:effectLst/>
          </c:spPr>
          <c:invertIfNegative val="0"/>
          <c:cat>
            <c:strRef>
              <c:f>Charts!$AG$6:$AG$26</c:f>
              <c:strCache>
                <c:ptCount val="21"/>
                <c:pt idx="0">
                  <c:v>CZECH_REPUBLIC</c:v>
                </c:pt>
                <c:pt idx="1">
                  <c:v>SPAIN</c:v>
                </c:pt>
                <c:pt idx="2">
                  <c:v>GREECE</c:v>
                </c:pt>
                <c:pt idx="3">
                  <c:v>PORTUGAL</c:v>
                </c:pt>
                <c:pt idx="4">
                  <c:v>CROATIA</c:v>
                </c:pt>
                <c:pt idx="5">
                  <c:v>LITHUANIA</c:v>
                </c:pt>
                <c:pt idx="6">
                  <c:v>BULGARIA</c:v>
                </c:pt>
                <c:pt idx="7">
                  <c:v>POLAND</c:v>
                </c:pt>
                <c:pt idx="8">
                  <c:v>CYPRUS</c:v>
                </c:pt>
                <c:pt idx="9">
                  <c:v>ESTONIA</c:v>
                </c:pt>
                <c:pt idx="10">
                  <c:v>GERMANY</c:v>
                </c:pt>
                <c:pt idx="11">
                  <c:v>SLOVAKIA</c:v>
                </c:pt>
                <c:pt idx="12">
                  <c:v>BELGIUM</c:v>
                </c:pt>
                <c:pt idx="13">
                  <c:v>HUNGARY</c:v>
                </c:pt>
                <c:pt idx="14">
                  <c:v>FINLAND</c:v>
                </c:pt>
                <c:pt idx="15">
                  <c:v>FRANCE</c:v>
                </c:pt>
                <c:pt idx="16">
                  <c:v>IRELAND</c:v>
                </c:pt>
                <c:pt idx="17">
                  <c:v>DENMARK</c:v>
                </c:pt>
                <c:pt idx="18">
                  <c:v>LATVIA</c:v>
                </c:pt>
                <c:pt idx="19">
                  <c:v>SWEDEN</c:v>
                </c:pt>
                <c:pt idx="20">
                  <c:v>LUXEMBOURG</c:v>
                </c:pt>
              </c:strCache>
            </c:strRef>
          </c:cat>
          <c:val>
            <c:numRef>
              <c:f>Charts!$AH$6:$AH$26</c:f>
              <c:numCache>
                <c:formatCode>0.00%</c:formatCode>
                <c:ptCount val="21"/>
                <c:pt idx="0">
                  <c:v>1.942168503840036E-2</c:v>
                </c:pt>
                <c:pt idx="1">
                  <c:v>1.82497982272114E-2</c:v>
                </c:pt>
                <c:pt idx="2">
                  <c:v>1.6872253605899834E-2</c:v>
                </c:pt>
                <c:pt idx="3">
                  <c:v>1.4344837804498356E-2</c:v>
                </c:pt>
                <c:pt idx="4">
                  <c:v>1.3166862732200579E-2</c:v>
                </c:pt>
                <c:pt idx="5">
                  <c:v>1.2465275607061566E-2</c:v>
                </c:pt>
                <c:pt idx="6">
                  <c:v>1.1976037939896544E-2</c:v>
                </c:pt>
                <c:pt idx="7">
                  <c:v>1.070631742638728E-2</c:v>
                </c:pt>
                <c:pt idx="8">
                  <c:v>1.0498545795013969E-2</c:v>
                </c:pt>
                <c:pt idx="9">
                  <c:v>1.009445963405553E-2</c:v>
                </c:pt>
                <c:pt idx="10">
                  <c:v>8.3603785800074881E-3</c:v>
                </c:pt>
                <c:pt idx="11">
                  <c:v>8.166563532335358E-3</c:v>
                </c:pt>
                <c:pt idx="12">
                  <c:v>7.9918546975434879E-3</c:v>
                </c:pt>
                <c:pt idx="13">
                  <c:v>6.2914730936625141E-3</c:v>
                </c:pt>
                <c:pt idx="14">
                  <c:v>6.2284884884751257E-3</c:v>
                </c:pt>
                <c:pt idx="15">
                  <c:v>6.2034106776458486E-3</c:v>
                </c:pt>
                <c:pt idx="16">
                  <c:v>5.5843140797011692E-3</c:v>
                </c:pt>
                <c:pt idx="17">
                  <c:v>5.0783077549363398E-3</c:v>
                </c:pt>
                <c:pt idx="18">
                  <c:v>1.4904725094138094E-3</c:v>
                </c:pt>
                <c:pt idx="19">
                  <c:v>2.3659898332950569E-4</c:v>
                </c:pt>
                <c:pt idx="20">
                  <c:v>-7.516071127061652E-4</c:v>
                </c:pt>
              </c:numCache>
            </c:numRef>
          </c:val>
          <c:extLst>
            <c:ext xmlns:c16="http://schemas.microsoft.com/office/drawing/2014/chart" uri="{C3380CC4-5D6E-409C-BE32-E72D297353CC}">
              <c16:uniqueId val="{00000000-B4B5-4382-8FCA-D7B528A6E322}"/>
            </c:ext>
          </c:extLst>
        </c:ser>
        <c:ser>
          <c:idx val="1"/>
          <c:order val="1"/>
          <c:tx>
            <c:strRef>
              <c:f>Charts!$AI$5</c:f>
              <c:strCache>
                <c:ptCount val="1"/>
                <c:pt idx="0">
                  <c:v>Tax wealth + Tax CO2</c:v>
                </c:pt>
              </c:strCache>
            </c:strRef>
          </c:tx>
          <c:spPr>
            <a:solidFill>
              <a:srgbClr val="92D050"/>
            </a:solidFill>
            <a:ln>
              <a:noFill/>
            </a:ln>
            <a:effectLst/>
          </c:spPr>
          <c:invertIfNegative val="0"/>
          <c:cat>
            <c:strRef>
              <c:f>Charts!$AG$6:$AG$26</c:f>
              <c:strCache>
                <c:ptCount val="21"/>
                <c:pt idx="0">
                  <c:v>CZECH_REPUBLIC</c:v>
                </c:pt>
                <c:pt idx="1">
                  <c:v>SPAIN</c:v>
                </c:pt>
                <c:pt idx="2">
                  <c:v>GREECE</c:v>
                </c:pt>
                <c:pt idx="3">
                  <c:v>PORTUGAL</c:v>
                </c:pt>
                <c:pt idx="4">
                  <c:v>CROATIA</c:v>
                </c:pt>
                <c:pt idx="5">
                  <c:v>LITHUANIA</c:v>
                </c:pt>
                <c:pt idx="6">
                  <c:v>BULGARIA</c:v>
                </c:pt>
                <c:pt idx="7">
                  <c:v>POLAND</c:v>
                </c:pt>
                <c:pt idx="8">
                  <c:v>CYPRUS</c:v>
                </c:pt>
                <c:pt idx="9">
                  <c:v>ESTONIA</c:v>
                </c:pt>
                <c:pt idx="10">
                  <c:v>GERMANY</c:v>
                </c:pt>
                <c:pt idx="11">
                  <c:v>SLOVAKIA</c:v>
                </c:pt>
                <c:pt idx="12">
                  <c:v>BELGIUM</c:v>
                </c:pt>
                <c:pt idx="13">
                  <c:v>HUNGARY</c:v>
                </c:pt>
                <c:pt idx="14">
                  <c:v>FINLAND</c:v>
                </c:pt>
                <c:pt idx="15">
                  <c:v>FRANCE</c:v>
                </c:pt>
                <c:pt idx="16">
                  <c:v>IRELAND</c:v>
                </c:pt>
                <c:pt idx="17">
                  <c:v>DENMARK</c:v>
                </c:pt>
                <c:pt idx="18">
                  <c:v>LATVIA</c:v>
                </c:pt>
                <c:pt idx="19">
                  <c:v>SWEDEN</c:v>
                </c:pt>
                <c:pt idx="20">
                  <c:v>LUXEMBOURG</c:v>
                </c:pt>
              </c:strCache>
            </c:strRef>
          </c:cat>
          <c:val>
            <c:numRef>
              <c:f>Charts!$AI$6:$AI$26</c:f>
              <c:numCache>
                <c:formatCode>0.00%</c:formatCode>
                <c:ptCount val="21"/>
                <c:pt idx="0">
                  <c:v>-5.5495334035788879E-3</c:v>
                </c:pt>
                <c:pt idx="1">
                  <c:v>1.3764226929193768E-3</c:v>
                </c:pt>
                <c:pt idx="2">
                  <c:v>1.4721692003218934E-2</c:v>
                </c:pt>
                <c:pt idx="3">
                  <c:v>-1.397678095735877E-3</c:v>
                </c:pt>
                <c:pt idx="4">
                  <c:v>-2.3293959379378837E-2</c:v>
                </c:pt>
                <c:pt idx="5">
                  <c:v>-1.3440118479027041E-2</c:v>
                </c:pt>
                <c:pt idx="6">
                  <c:v>-1.3132565470305946E-2</c:v>
                </c:pt>
                <c:pt idx="7">
                  <c:v>-1.2513502168825186E-2</c:v>
                </c:pt>
                <c:pt idx="8">
                  <c:v>-5.5604461900781166E-3</c:v>
                </c:pt>
                <c:pt idx="9">
                  <c:v>-4.1720531678287598E-3</c:v>
                </c:pt>
                <c:pt idx="10">
                  <c:v>8.4062596891198993E-4</c:v>
                </c:pt>
                <c:pt idx="11">
                  <c:v>-3.748687023527375E-3</c:v>
                </c:pt>
                <c:pt idx="12">
                  <c:v>-6.1828273130493105E-3</c:v>
                </c:pt>
                <c:pt idx="13">
                  <c:v>-1.9936256996312407E-2</c:v>
                </c:pt>
                <c:pt idx="14">
                  <c:v>-7.0249280049775598E-3</c:v>
                </c:pt>
                <c:pt idx="15">
                  <c:v>-1.250107660207378E-2</c:v>
                </c:pt>
                <c:pt idx="16">
                  <c:v>-1.6083027110377457E-2</c:v>
                </c:pt>
                <c:pt idx="17">
                  <c:v>-4.3401263205679053E-3</c:v>
                </c:pt>
                <c:pt idx="18">
                  <c:v>-2.7468041793706321E-2</c:v>
                </c:pt>
                <c:pt idx="19">
                  <c:v>-3.8882269592899421E-2</c:v>
                </c:pt>
                <c:pt idx="20">
                  <c:v>-5.4089453165039325E-2</c:v>
                </c:pt>
              </c:numCache>
            </c:numRef>
          </c:val>
          <c:extLst>
            <c:ext xmlns:c16="http://schemas.microsoft.com/office/drawing/2014/chart" uri="{C3380CC4-5D6E-409C-BE32-E72D297353CC}">
              <c16:uniqueId val="{00000001-B4B5-4382-8FCA-D7B528A6E322}"/>
            </c:ext>
          </c:extLst>
        </c:ser>
        <c:dLbls>
          <c:showLegendKey val="0"/>
          <c:showVal val="0"/>
          <c:showCatName val="0"/>
          <c:showSerName val="0"/>
          <c:showPercent val="0"/>
          <c:showBubbleSize val="0"/>
        </c:dLbls>
        <c:gapWidth val="219"/>
        <c:overlap val="-27"/>
        <c:axId val="1140618384"/>
        <c:axId val="674626800"/>
      </c:barChart>
      <c:catAx>
        <c:axId val="114061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74626800"/>
        <c:crosses val="autoZero"/>
        <c:auto val="1"/>
        <c:lblAlgn val="ctr"/>
        <c:lblOffset val="100"/>
        <c:noMultiLvlLbl val="0"/>
      </c:catAx>
      <c:valAx>
        <c:axId val="674626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4061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93CA4-09DF-463D-A7C2-BE86FFC838EA}" type="datetimeFigureOut">
              <a:rPr lang="pt-BR" smtClean="0"/>
              <a:t>03/07/2024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F2A2D-6677-46B4-B357-09D4A1D80591}" type="slidenum">
              <a:rPr lang="pt-BR" smtClean="0"/>
              <a:t>‹Nr.›</a:t>
            </a:fld>
            <a:endParaRPr lang="pt-BR"/>
          </a:p>
        </p:txBody>
      </p:sp>
    </p:spTree>
    <p:extLst>
      <p:ext uri="{BB962C8B-B14F-4D97-AF65-F5344CB8AC3E}">
        <p14:creationId xmlns:p14="http://schemas.microsoft.com/office/powerpoint/2010/main" val="348253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0a633cecac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0a633ceca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First I will make a brief introduction.</a:t>
            </a:r>
          </a:p>
          <a:p>
            <a:pPr marL="0" lvl="0" indent="0" algn="l" rtl="0">
              <a:spcBef>
                <a:spcPts val="0"/>
              </a:spcBef>
              <a:spcAft>
                <a:spcPts val="0"/>
              </a:spcAft>
              <a:buNone/>
            </a:pPr>
            <a:r>
              <a:rPr lang="en-GB" dirty="0"/>
              <a:t>The motivation of this exercise was to try to model within an Integrated Assessment Model a policy that is included in the degrowth policy agenda: the Universal Basic Income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This policy is interesting for different reasons, one of them is that it might help to control de increase in inequality.</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0a633cecac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0a633ceca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obtain that, as expected the UBI reduces income inequality, but without the carbon tax, it increases emissions because it boosts consumption and economic growth</a:t>
            </a:r>
          </a:p>
        </p:txBody>
      </p:sp>
    </p:spTree>
    <p:extLst>
      <p:ext uri="{BB962C8B-B14F-4D97-AF65-F5344CB8AC3E}">
        <p14:creationId xmlns:p14="http://schemas.microsoft.com/office/powerpoint/2010/main" val="95421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lvl="0" indent="0" algn="l" rtl="0">
              <a:spcBef>
                <a:spcPts val="0"/>
              </a:spcBef>
              <a:spcAft>
                <a:spcPts val="0"/>
              </a:spcAft>
              <a:buNone/>
            </a:pPr>
            <a:r>
              <a:rPr lang="en-GB" dirty="0"/>
              <a:t>Here we have plotted the average across years of the reduction in inequality reached with the UBI in the two policy scenarios compared with the reference.</a:t>
            </a:r>
          </a:p>
          <a:p>
            <a:pPr marL="0" lvl="0" indent="0" algn="l" rtl="0">
              <a:spcBef>
                <a:spcPts val="0"/>
              </a:spcBef>
              <a:spcAft>
                <a:spcPts val="0"/>
              </a:spcAft>
              <a:buNone/>
            </a:pPr>
            <a:r>
              <a:rPr lang="en-GB" dirty="0"/>
              <a:t>Also as expected, this decrease is larger when the UBI is completely financed through the wealth tax, because in that case the wealth tax is also larger</a:t>
            </a:r>
          </a:p>
          <a:p>
            <a:pPr marL="0" lvl="0" indent="0" algn="l" rtl="0">
              <a:spcBef>
                <a:spcPts val="0"/>
              </a:spcBef>
              <a:spcAft>
                <a:spcPts val="0"/>
              </a:spcAft>
              <a:buNone/>
            </a:pPr>
            <a:r>
              <a:rPr lang="en-GB" dirty="0"/>
              <a:t>The decrease in inequality is between 2 and 5 percentage points, what is in the order of magnitude of observed yearly reductions of income inequality</a:t>
            </a:r>
          </a:p>
          <a:p>
            <a:endParaRPr lang="pt-BR" dirty="0"/>
          </a:p>
        </p:txBody>
      </p:sp>
      <p:sp>
        <p:nvSpPr>
          <p:cNvPr id="4" name="Espaço Reservado para Número de Slide 3"/>
          <p:cNvSpPr>
            <a:spLocks noGrp="1"/>
          </p:cNvSpPr>
          <p:nvPr>
            <p:ph type="sldNum" sz="quarter" idx="5"/>
          </p:nvPr>
        </p:nvSpPr>
        <p:spPr/>
        <p:txBody>
          <a:bodyPr/>
          <a:lstStyle/>
          <a:p>
            <a:fld id="{0BBF2A2D-6677-46B4-B357-09D4A1D80591}" type="slidenum">
              <a:rPr lang="pt-BR" smtClean="0"/>
              <a:t>16</a:t>
            </a:fld>
            <a:endParaRPr lang="pt-BR"/>
          </a:p>
        </p:txBody>
      </p:sp>
    </p:spTree>
    <p:extLst>
      <p:ext uri="{BB962C8B-B14F-4D97-AF65-F5344CB8AC3E}">
        <p14:creationId xmlns:p14="http://schemas.microsoft.com/office/powerpoint/2010/main" val="363945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this implies more emissions if the carbon tax is not introduced. Note that when this climate policy is introduced, emissions are reduced despite the faster economic growth, meaning certain degree of decoupling. Nevertheless the reduction in emissions is not in live with the reductions that are necessary to meet the climate objectives.</a:t>
            </a:r>
          </a:p>
          <a:p>
            <a:endParaRPr lang="pt-BR" dirty="0"/>
          </a:p>
        </p:txBody>
      </p:sp>
      <p:sp>
        <p:nvSpPr>
          <p:cNvPr id="4" name="Espaço Reservado para Número de Slide 3"/>
          <p:cNvSpPr>
            <a:spLocks noGrp="1"/>
          </p:cNvSpPr>
          <p:nvPr>
            <p:ph type="sldNum" sz="quarter" idx="5"/>
          </p:nvPr>
        </p:nvSpPr>
        <p:spPr/>
        <p:txBody>
          <a:bodyPr/>
          <a:lstStyle/>
          <a:p>
            <a:fld id="{0BBF2A2D-6677-46B4-B357-09D4A1D80591}" type="slidenum">
              <a:rPr lang="pt-BR" smtClean="0"/>
              <a:t>18</a:t>
            </a:fld>
            <a:endParaRPr lang="pt-BR"/>
          </a:p>
        </p:txBody>
      </p:sp>
    </p:spTree>
    <p:extLst>
      <p:ext uri="{BB962C8B-B14F-4D97-AF65-F5344CB8AC3E}">
        <p14:creationId xmlns:p14="http://schemas.microsoft.com/office/powerpoint/2010/main" val="155621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0a633cecac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0a633ceca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obtain that, as expected the UBI reduces income inequality, but without the carbon tax, it increases emissions because it boosts consumption and economic growth</a:t>
            </a:r>
          </a:p>
        </p:txBody>
      </p:sp>
    </p:spTree>
    <p:extLst>
      <p:ext uri="{BB962C8B-B14F-4D97-AF65-F5344CB8AC3E}">
        <p14:creationId xmlns:p14="http://schemas.microsoft.com/office/powerpoint/2010/main" val="96996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5289d64d74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5289d64d7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terms of policy implications, maybe the most relevant ones is that the implementation of the UBI has to consider how to avoid the rebound effect in emissions due to economic growth.</a:t>
            </a:r>
          </a:p>
          <a:p>
            <a:pPr marL="0" lvl="0" indent="0" algn="l" rtl="0">
              <a:spcBef>
                <a:spcPts val="0"/>
              </a:spcBef>
              <a:spcAft>
                <a:spcPts val="0"/>
              </a:spcAft>
              <a:buNone/>
            </a:pPr>
            <a:r>
              <a:rPr lang="en-GB" dirty="0"/>
              <a:t>I have chosen three possibilities, but there might be others.</a:t>
            </a:r>
          </a:p>
          <a:p>
            <a:pPr marL="228600" lvl="0" indent="-228600" algn="l" rtl="0">
              <a:spcBef>
                <a:spcPts val="0"/>
              </a:spcBef>
              <a:spcAft>
                <a:spcPts val="0"/>
              </a:spcAft>
              <a:buAutoNum type="arabicPeriod"/>
            </a:pPr>
            <a:r>
              <a:rPr lang="en-GB" dirty="0"/>
              <a:t>Earmark the money transfer to sufficiency consumption, or substitute by Universal Basic Services (including housing and food)</a:t>
            </a:r>
          </a:p>
          <a:p>
            <a:pPr marL="228600" lvl="0" indent="-228600" algn="l" rtl="0">
              <a:spcBef>
                <a:spcPts val="0"/>
              </a:spcBef>
              <a:spcAft>
                <a:spcPts val="0"/>
              </a:spcAft>
              <a:buAutoNum type="arabicPeriod"/>
            </a:pPr>
            <a:r>
              <a:rPr lang="en-GB" dirty="0"/>
              <a:t>Combine the UBI with policies to reduce total production: like reducing productivity or working hours </a:t>
            </a:r>
          </a:p>
          <a:p>
            <a:pPr marL="228600" lvl="0" indent="-228600" algn="l" rtl="0">
              <a:spcBef>
                <a:spcPts val="0"/>
              </a:spcBef>
              <a:spcAft>
                <a:spcPts val="0"/>
              </a:spcAft>
              <a:buAutoNum type="arabicPeriod"/>
            </a:pPr>
            <a:r>
              <a:rPr lang="en-GB" dirty="0"/>
              <a:t>Combine the UBI with a maximum income</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US" dirty="0"/>
              <a:t>For future research it would be interesting to run scenarios that are compatible with current climate goals, like net zero for 2050 in the EU</a:t>
            </a:r>
          </a:p>
          <a:p>
            <a:pPr marL="0" lvl="0" indent="0" algn="l" rtl="0">
              <a:spcBef>
                <a:spcPts val="0"/>
              </a:spcBef>
              <a:spcAft>
                <a:spcPts val="0"/>
              </a:spcAft>
              <a:buNone/>
            </a:pPr>
            <a:r>
              <a:rPr lang="en-US" dirty="0"/>
              <a:t>In this exercise emission continue to grow in all scenarios.. The carbon tax reduces emissions compared to the baseline but emissions continue growing. So absolute decoupling is not achieved</a:t>
            </a:r>
          </a:p>
          <a:p>
            <a:pPr marL="228600" lvl="0" indent="-228600" algn="l" rtl="0">
              <a:spcBef>
                <a:spcPts val="0"/>
              </a:spcBef>
              <a:spcAft>
                <a:spcPts val="0"/>
              </a:spcAft>
              <a:buAutoNum type="arabicPeriod"/>
            </a:pPr>
            <a:endParaRPr dirty="0"/>
          </a:p>
        </p:txBody>
      </p:sp>
    </p:spTree>
    <p:extLst>
      <p:ext uri="{BB962C8B-B14F-4D97-AF65-F5344CB8AC3E}">
        <p14:creationId xmlns:p14="http://schemas.microsoft.com/office/powerpoint/2010/main" val="178172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5289d64d74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5289d64d7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terms of policy implications, maybe the most relevant ones is that the implementation of the UBI has to consider how to avoid the rebound effect in emissions due to economic growth.</a:t>
            </a:r>
          </a:p>
          <a:p>
            <a:pPr marL="0" lvl="0" indent="0" algn="l" rtl="0">
              <a:spcBef>
                <a:spcPts val="0"/>
              </a:spcBef>
              <a:spcAft>
                <a:spcPts val="0"/>
              </a:spcAft>
              <a:buNone/>
            </a:pPr>
            <a:r>
              <a:rPr lang="en-GB" dirty="0"/>
              <a:t>I have chosen three possibilities, but there might be others.</a:t>
            </a:r>
          </a:p>
          <a:p>
            <a:pPr marL="228600" lvl="0" indent="-228600" algn="l" rtl="0">
              <a:spcBef>
                <a:spcPts val="0"/>
              </a:spcBef>
              <a:spcAft>
                <a:spcPts val="0"/>
              </a:spcAft>
              <a:buAutoNum type="arabicPeriod"/>
            </a:pPr>
            <a:r>
              <a:rPr lang="en-GB" dirty="0"/>
              <a:t>Earmark the money transfer to sufficiency consumption, or substitute by Universal Basic Services (including housing and food)</a:t>
            </a:r>
          </a:p>
          <a:p>
            <a:pPr marL="228600" lvl="0" indent="-228600" algn="l" rtl="0">
              <a:spcBef>
                <a:spcPts val="0"/>
              </a:spcBef>
              <a:spcAft>
                <a:spcPts val="0"/>
              </a:spcAft>
              <a:buAutoNum type="arabicPeriod"/>
            </a:pPr>
            <a:r>
              <a:rPr lang="en-GB" dirty="0"/>
              <a:t>Combine the UBI with policies to reduce total production: like reducing productivity or working hours </a:t>
            </a:r>
          </a:p>
          <a:p>
            <a:pPr marL="228600" lvl="0" indent="-228600" algn="l" rtl="0">
              <a:spcBef>
                <a:spcPts val="0"/>
              </a:spcBef>
              <a:spcAft>
                <a:spcPts val="0"/>
              </a:spcAft>
              <a:buAutoNum type="arabicPeriod"/>
            </a:pPr>
            <a:r>
              <a:rPr lang="en-GB" dirty="0"/>
              <a:t>Combine the UBI with a maximum income</a:t>
            </a:r>
            <a:endParaRPr dirty="0"/>
          </a:p>
        </p:txBody>
      </p:sp>
    </p:spTree>
    <p:extLst>
      <p:ext uri="{BB962C8B-B14F-4D97-AF65-F5344CB8AC3E}">
        <p14:creationId xmlns:p14="http://schemas.microsoft.com/office/powerpoint/2010/main" val="368040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lvl="0" indent="0" algn="l" rtl="0">
              <a:spcBef>
                <a:spcPts val="0"/>
              </a:spcBef>
              <a:spcAft>
                <a:spcPts val="0"/>
              </a:spcAft>
              <a:buNone/>
            </a:pPr>
            <a:r>
              <a:rPr lang="en-US" dirty="0"/>
              <a:t>Another option to pay for the UBI is a tax on carbon. Previous studies show that countries with higher carbon taxes tend to be less carbon intensive, as we see in these two graphs from the OECD.</a:t>
            </a:r>
          </a:p>
          <a:p>
            <a:pPr marL="0" lvl="0" indent="0" algn="l" rtl="0">
              <a:spcBef>
                <a:spcPts val="0"/>
              </a:spcBef>
              <a:spcAft>
                <a:spcPts val="0"/>
              </a:spcAft>
              <a:buNone/>
            </a:pPr>
            <a:r>
              <a:rPr lang="en-US" dirty="0"/>
              <a:t>In the X axis is the carbon price, and in the Y is the emissions intensity (per dollar), each point is a country.</a:t>
            </a:r>
          </a:p>
          <a:p>
            <a:pPr marL="0" lvl="0" indent="0" algn="l" rtl="0">
              <a:spcBef>
                <a:spcPts val="0"/>
              </a:spcBef>
              <a:spcAft>
                <a:spcPts val="0"/>
              </a:spcAft>
              <a:buNone/>
            </a:pPr>
            <a:r>
              <a:rPr lang="en-US" dirty="0"/>
              <a:t>So, we see that both for road emissions (in the right) and for non-road emissions (in the left), the larger the price on carbon emissions, the lower the carbon intensity of the economy</a:t>
            </a:r>
          </a:p>
          <a:p>
            <a:endParaRPr lang="pt-BR" dirty="0"/>
          </a:p>
        </p:txBody>
      </p:sp>
      <p:sp>
        <p:nvSpPr>
          <p:cNvPr id="4" name="Espaço Reservado para Número de Slide 3"/>
          <p:cNvSpPr>
            <a:spLocks noGrp="1"/>
          </p:cNvSpPr>
          <p:nvPr>
            <p:ph type="sldNum" sz="quarter" idx="5"/>
          </p:nvPr>
        </p:nvSpPr>
        <p:spPr/>
        <p:txBody>
          <a:bodyPr/>
          <a:lstStyle/>
          <a:p>
            <a:fld id="{0BBF2A2D-6677-46B4-B357-09D4A1D80591}" type="slidenum">
              <a:rPr lang="pt-BR" smtClean="0"/>
              <a:t>7</a:t>
            </a:fld>
            <a:endParaRPr lang="pt-BR"/>
          </a:p>
        </p:txBody>
      </p:sp>
    </p:spTree>
    <p:extLst>
      <p:ext uri="{BB962C8B-B14F-4D97-AF65-F5344CB8AC3E}">
        <p14:creationId xmlns:p14="http://schemas.microsoft.com/office/powerpoint/2010/main" val="348630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0a633cecac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0a633ceca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with these ideas in mind, what we did was to use the Within Limits Integrated Assessment Model (WILIAM for friends) to simulate a UBI in Europe from 2025 – 2050 with different sources of funding: a wealth tax and a carbon tax</a:t>
            </a:r>
            <a:endParaRPr dirty="0"/>
          </a:p>
        </p:txBody>
      </p:sp>
    </p:spTree>
    <p:extLst>
      <p:ext uri="{BB962C8B-B14F-4D97-AF65-F5344CB8AC3E}">
        <p14:creationId xmlns:p14="http://schemas.microsoft.com/office/powerpoint/2010/main" val="357524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lvl="0" indent="0" algn="l" rtl="0">
              <a:spcBef>
                <a:spcPts val="0"/>
              </a:spcBef>
              <a:spcAft>
                <a:spcPts val="0"/>
              </a:spcAft>
              <a:buNone/>
            </a:pPr>
            <a:r>
              <a:rPr lang="en-US" dirty="0"/>
              <a:t>The WILIAM model is based on the MEDEAS model, and was developed thanks to an EU-funded project called LOCOMOTION.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a Systems Dynamics model with different modules, as you see in the right (economy, climate, materials, energy, </a:t>
            </a:r>
            <a:r>
              <a:rPr lang="en-US" dirty="0" err="1"/>
              <a:t>etc</a:t>
            </a:r>
            <a:r>
              <a:rPr lang="en-US" dirty="0"/>
              <a:t>…), with a global scope, and a disaggregation of big regions, as you see from the </a:t>
            </a:r>
            <a:r>
              <a:rPr lang="en-US" dirty="0" err="1"/>
              <a:t>colours</a:t>
            </a:r>
            <a:r>
              <a:rPr lang="en-US" dirty="0"/>
              <a:t> in the map.</a:t>
            </a:r>
          </a:p>
          <a:p>
            <a:pPr marL="0" lvl="0" indent="0" algn="l" rtl="0">
              <a:spcBef>
                <a:spcPts val="0"/>
              </a:spcBef>
              <a:spcAft>
                <a:spcPts val="0"/>
              </a:spcAft>
              <a:buNone/>
            </a:pPr>
            <a:r>
              <a:rPr lang="en-US" dirty="0"/>
              <a:t>Certain parts of the model are disaggregated for the country level, like it is the case of the Economy for the European countries, that we use in this particular exercise</a:t>
            </a:r>
          </a:p>
          <a:p>
            <a:pPr lvl="1" algn="just"/>
            <a:r>
              <a:rPr lang="en-US" sz="1800" dirty="0">
                <a:solidFill>
                  <a:schemeClr val="tx1"/>
                </a:solidFill>
                <a:latin typeface="Gill Sans Light"/>
              </a:rPr>
              <a:t>Capturing the </a:t>
            </a:r>
            <a:r>
              <a:rPr lang="en-US" sz="1800" b="1" dirty="0">
                <a:solidFill>
                  <a:schemeClr val="tx1"/>
                </a:solidFill>
                <a:latin typeface="Gill Sans Light"/>
              </a:rPr>
              <a:t>feedbacks</a:t>
            </a:r>
            <a:r>
              <a:rPr lang="en-US" sz="1800" dirty="0">
                <a:solidFill>
                  <a:schemeClr val="tx1"/>
                </a:solidFill>
                <a:latin typeface="Gill Sans Light"/>
              </a:rPr>
              <a:t> between economy and nature</a:t>
            </a:r>
          </a:p>
          <a:p>
            <a:pPr lvl="2" algn="just"/>
            <a:r>
              <a:rPr lang="en-US" dirty="0">
                <a:solidFill>
                  <a:schemeClr val="tx1"/>
                </a:solidFill>
                <a:latin typeface="Gill Sans Light"/>
              </a:rPr>
              <a:t>Demand/supply of resources (materials, energy, land and water)</a:t>
            </a:r>
          </a:p>
          <a:p>
            <a:pPr lvl="2" algn="just"/>
            <a:r>
              <a:rPr lang="en-US" dirty="0">
                <a:solidFill>
                  <a:schemeClr val="tx1"/>
                </a:solidFill>
                <a:latin typeface="Gill Sans Light"/>
              </a:rPr>
              <a:t>Impacts of climate change</a:t>
            </a:r>
          </a:p>
          <a:p>
            <a:endParaRPr lang="pt-BR" dirty="0"/>
          </a:p>
        </p:txBody>
      </p:sp>
      <p:sp>
        <p:nvSpPr>
          <p:cNvPr id="4" name="Espaço Reservado para Número de Slide 3"/>
          <p:cNvSpPr>
            <a:spLocks noGrp="1"/>
          </p:cNvSpPr>
          <p:nvPr>
            <p:ph type="sldNum" sz="quarter" idx="5"/>
          </p:nvPr>
        </p:nvSpPr>
        <p:spPr/>
        <p:txBody>
          <a:bodyPr/>
          <a:lstStyle/>
          <a:p>
            <a:fld id="{0BBF2A2D-6677-46B4-B357-09D4A1D80591}" type="slidenum">
              <a:rPr lang="pt-BR" smtClean="0"/>
              <a:t>9</a:t>
            </a:fld>
            <a:endParaRPr lang="pt-BR"/>
          </a:p>
        </p:txBody>
      </p:sp>
    </p:spTree>
    <p:extLst>
      <p:ext uri="{BB962C8B-B14F-4D97-AF65-F5344CB8AC3E}">
        <p14:creationId xmlns:p14="http://schemas.microsoft.com/office/powerpoint/2010/main" val="192555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Gill Sans Light"/>
              </a:rPr>
              <a:t>There is no guarantee that all available capital and labor resources will be used and there will usually be </a:t>
            </a:r>
            <a:r>
              <a:rPr lang="en-US" sz="1200" b="1" dirty="0">
                <a:solidFill>
                  <a:schemeClr val="tx1"/>
                </a:solidFill>
                <a:latin typeface="Gill Sans Light"/>
              </a:rPr>
              <a:t>spare production capacity </a:t>
            </a:r>
            <a:r>
              <a:rPr lang="en-US" sz="1200" dirty="0">
                <a:solidFill>
                  <a:schemeClr val="tx1"/>
                </a:solidFill>
                <a:latin typeface="Gill Sans Light"/>
              </a:rPr>
              <a:t>available (involuntary unemployment)</a:t>
            </a:r>
            <a:endParaRPr lang="es-ES" sz="1200" dirty="0">
              <a:solidFill>
                <a:schemeClr val="tx1"/>
              </a:solidFill>
              <a:latin typeface="Gill Sans Light"/>
            </a:endParaRPr>
          </a:p>
          <a:p>
            <a:endParaRPr lang="pt-BR" dirty="0"/>
          </a:p>
          <a:p>
            <a:pPr marL="0" lvl="0" indent="0" algn="l" rtl="0">
              <a:spcBef>
                <a:spcPts val="0"/>
              </a:spcBef>
              <a:spcAft>
                <a:spcPts val="0"/>
              </a:spcAft>
              <a:buNone/>
            </a:pPr>
            <a:r>
              <a:rPr lang="en-US" dirty="0"/>
              <a:t>The features that are special from WILIAM are the following:</a:t>
            </a:r>
          </a:p>
          <a:p>
            <a:pPr marL="0" lvl="0" indent="0" algn="l" rtl="0">
              <a:spcBef>
                <a:spcPts val="0"/>
              </a:spcBef>
              <a:spcAft>
                <a:spcPts val="0"/>
              </a:spcAft>
              <a:buNone/>
            </a:pPr>
            <a:r>
              <a:rPr lang="en-US" dirty="0"/>
              <a:t>First, it has more detail in the economic module than similar IAM: with different types of households for the EU countries (distinguishing by income level, rural and urban, gender, etc.), with 62 different economic sectors, </a:t>
            </a:r>
            <a:r>
              <a:rPr lang="en-US" dirty="0" err="1"/>
              <a:t>etc</a:t>
            </a:r>
            <a:r>
              <a:rPr lang="en-US" dirty="0"/>
              <a:t>…</a:t>
            </a:r>
          </a:p>
          <a:p>
            <a:pPr marL="0" lvl="0" indent="0" algn="l" rtl="0">
              <a:spcBef>
                <a:spcPts val="0"/>
              </a:spcBef>
              <a:spcAft>
                <a:spcPts val="0"/>
              </a:spcAft>
              <a:buNone/>
            </a:pPr>
            <a:r>
              <a:rPr lang="en-US" dirty="0"/>
              <a:t>The economic growth is not exogenous, but depends on different factors, like exogenous factor productivities and liquidity constraints, and endogenous energy intensities, </a:t>
            </a:r>
            <a:r>
              <a:rPr lang="en-US" dirty="0" err="1"/>
              <a:t>labour</a:t>
            </a:r>
            <a:r>
              <a:rPr lang="en-US" dirty="0"/>
              <a:t> force and resource availability</a:t>
            </a:r>
          </a:p>
          <a:p>
            <a:pPr marL="0" lvl="0" indent="0" algn="l" rtl="0">
              <a:spcBef>
                <a:spcPts val="0"/>
              </a:spcBef>
              <a:spcAft>
                <a:spcPts val="0"/>
              </a:spcAft>
              <a:buNone/>
            </a:pPr>
            <a:r>
              <a:rPr lang="en-US" dirty="0"/>
              <a:t>This means that economic growth is somehow restricted by the availability of the different production factors, and it is also impacted by climate change</a:t>
            </a:r>
          </a:p>
          <a:p>
            <a:pPr marL="0" lvl="0" indent="0" algn="l" rtl="0">
              <a:spcBef>
                <a:spcPts val="0"/>
              </a:spcBef>
              <a:spcAft>
                <a:spcPts val="0"/>
              </a:spcAft>
              <a:buNone/>
            </a:pPr>
            <a:r>
              <a:rPr lang="en-US" dirty="0"/>
              <a:t>Also, renewables are more realistically represented than in other models, with restrictions of land, efficiency, </a:t>
            </a:r>
            <a:r>
              <a:rPr lang="en-US" dirty="0" err="1"/>
              <a:t>etc</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sum up, following the philosophy of MEDEAS, WILIAM tries to incorporate certain limiting biophysical, technological  and economic factors, that are not normally introduced in this type of models. And that is why it is called “Within Limits IAM”</a:t>
            </a:r>
          </a:p>
          <a:p>
            <a:endParaRPr lang="pt-BR" dirty="0"/>
          </a:p>
        </p:txBody>
      </p:sp>
      <p:sp>
        <p:nvSpPr>
          <p:cNvPr id="4" name="Espaço Reservado para Número de Slide 3"/>
          <p:cNvSpPr>
            <a:spLocks noGrp="1"/>
          </p:cNvSpPr>
          <p:nvPr>
            <p:ph type="sldNum" sz="quarter" idx="5"/>
          </p:nvPr>
        </p:nvSpPr>
        <p:spPr/>
        <p:txBody>
          <a:bodyPr/>
          <a:lstStyle/>
          <a:p>
            <a:fld id="{0BBF2A2D-6677-46B4-B357-09D4A1D80591}" type="slidenum">
              <a:rPr lang="pt-BR" smtClean="0"/>
              <a:t>10</a:t>
            </a:fld>
            <a:endParaRPr lang="pt-BR"/>
          </a:p>
        </p:txBody>
      </p:sp>
    </p:spTree>
    <p:extLst>
      <p:ext uri="{BB962C8B-B14F-4D97-AF65-F5344CB8AC3E}">
        <p14:creationId xmlns:p14="http://schemas.microsoft.com/office/powerpoint/2010/main" val="349380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Gill Sans Light"/>
              </a:rPr>
              <a:t>There is no guarantee that all available capital and labor resources will be used and there will usually be </a:t>
            </a:r>
            <a:r>
              <a:rPr lang="en-US" sz="1200" b="1" dirty="0">
                <a:solidFill>
                  <a:schemeClr val="tx1"/>
                </a:solidFill>
                <a:latin typeface="Gill Sans Light"/>
              </a:rPr>
              <a:t>spare production capacity </a:t>
            </a:r>
            <a:r>
              <a:rPr lang="en-US" sz="1200" dirty="0">
                <a:solidFill>
                  <a:schemeClr val="tx1"/>
                </a:solidFill>
                <a:latin typeface="Gill Sans Light"/>
              </a:rPr>
              <a:t>available (involuntary unemployment)</a:t>
            </a:r>
            <a:endParaRPr lang="es-ES" sz="1200" dirty="0">
              <a:solidFill>
                <a:schemeClr val="tx1"/>
              </a:solidFill>
              <a:latin typeface="Gill Sans Light"/>
            </a:endParaRPr>
          </a:p>
          <a:p>
            <a:endParaRPr lang="pt-BR" dirty="0"/>
          </a:p>
          <a:p>
            <a:pPr marL="0" lvl="0" indent="0" algn="l" rtl="0">
              <a:spcBef>
                <a:spcPts val="0"/>
              </a:spcBef>
              <a:spcAft>
                <a:spcPts val="0"/>
              </a:spcAft>
              <a:buNone/>
            </a:pPr>
            <a:r>
              <a:rPr lang="en-US" dirty="0"/>
              <a:t>The features that are special from WILIAM are the following:</a:t>
            </a:r>
          </a:p>
          <a:p>
            <a:pPr marL="0" lvl="0" indent="0" algn="l" rtl="0">
              <a:spcBef>
                <a:spcPts val="0"/>
              </a:spcBef>
              <a:spcAft>
                <a:spcPts val="0"/>
              </a:spcAft>
              <a:buNone/>
            </a:pPr>
            <a:r>
              <a:rPr lang="en-US" dirty="0"/>
              <a:t>First, it has more detail in the economic module than similar IAM: with different types of households for the EU countries (distinguishing by income level, rural and urban, gender, etc.), with 62 different economic sectors, </a:t>
            </a:r>
            <a:r>
              <a:rPr lang="en-US" dirty="0" err="1"/>
              <a:t>etc</a:t>
            </a:r>
            <a:r>
              <a:rPr lang="en-US" dirty="0"/>
              <a:t>…</a:t>
            </a:r>
          </a:p>
          <a:p>
            <a:pPr marL="0" lvl="0" indent="0" algn="l" rtl="0">
              <a:spcBef>
                <a:spcPts val="0"/>
              </a:spcBef>
              <a:spcAft>
                <a:spcPts val="0"/>
              </a:spcAft>
              <a:buNone/>
            </a:pPr>
            <a:r>
              <a:rPr lang="en-US" dirty="0"/>
              <a:t>The economic growth is not exogenous, but depends on different factors, like exogenous factor productivities and liquidity constraints, and endogenous energy intensities, </a:t>
            </a:r>
            <a:r>
              <a:rPr lang="en-US" dirty="0" err="1"/>
              <a:t>labour</a:t>
            </a:r>
            <a:r>
              <a:rPr lang="en-US" dirty="0"/>
              <a:t> force and resource availability</a:t>
            </a:r>
          </a:p>
          <a:p>
            <a:pPr marL="0" lvl="0" indent="0" algn="l" rtl="0">
              <a:spcBef>
                <a:spcPts val="0"/>
              </a:spcBef>
              <a:spcAft>
                <a:spcPts val="0"/>
              </a:spcAft>
              <a:buNone/>
            </a:pPr>
            <a:r>
              <a:rPr lang="en-US" dirty="0"/>
              <a:t>This means that economic growth is somehow restricted by the availability of the different production factors, and it is also impacted by climate change</a:t>
            </a:r>
          </a:p>
          <a:p>
            <a:pPr marL="0" lvl="0" indent="0" algn="l" rtl="0">
              <a:spcBef>
                <a:spcPts val="0"/>
              </a:spcBef>
              <a:spcAft>
                <a:spcPts val="0"/>
              </a:spcAft>
              <a:buNone/>
            </a:pPr>
            <a:r>
              <a:rPr lang="en-US" dirty="0"/>
              <a:t>Also, renewables are more realistically represented than in other models, with restrictions of land, efficiency, </a:t>
            </a:r>
            <a:r>
              <a:rPr lang="en-US" dirty="0" err="1"/>
              <a:t>etc</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sum up, following the philosophy of MEDEAS, WILIAM tries to incorporate certain limiting biophysical, technological  and economic factors, that are not normally introduced in this type of models. And that is why it is called “Within Limits IAM”</a:t>
            </a:r>
          </a:p>
          <a:p>
            <a:endParaRPr lang="pt-BR" dirty="0"/>
          </a:p>
        </p:txBody>
      </p:sp>
      <p:sp>
        <p:nvSpPr>
          <p:cNvPr id="4" name="Espaço Reservado para Número de Slide 3"/>
          <p:cNvSpPr>
            <a:spLocks noGrp="1"/>
          </p:cNvSpPr>
          <p:nvPr>
            <p:ph type="sldNum" sz="quarter" idx="5"/>
          </p:nvPr>
        </p:nvSpPr>
        <p:spPr/>
        <p:txBody>
          <a:bodyPr/>
          <a:lstStyle/>
          <a:p>
            <a:fld id="{0BBF2A2D-6677-46B4-B357-09D4A1D80591}" type="slidenum">
              <a:rPr lang="pt-BR" smtClean="0"/>
              <a:t>11</a:t>
            </a:fld>
            <a:endParaRPr lang="pt-BR"/>
          </a:p>
        </p:txBody>
      </p:sp>
    </p:spTree>
    <p:extLst>
      <p:ext uri="{BB962C8B-B14F-4D97-AF65-F5344CB8AC3E}">
        <p14:creationId xmlns:p14="http://schemas.microsoft.com/office/powerpoint/2010/main" val="86748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0a633cecac_0_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run different scenarios. </a:t>
            </a:r>
          </a:p>
          <a:p>
            <a:pPr marL="0" lvl="0" indent="0" algn="l" rtl="0">
              <a:spcBef>
                <a:spcPts val="0"/>
              </a:spcBef>
              <a:spcAft>
                <a:spcPts val="0"/>
              </a:spcAft>
              <a:buNone/>
            </a:pPr>
            <a:r>
              <a:rPr lang="en-GB" dirty="0"/>
              <a:t>The Baseline, that serves to make comparisons with the policy scenarios represents the BAU following historical trends.</a:t>
            </a:r>
          </a:p>
          <a:p>
            <a:pPr marL="0" lvl="0" indent="0" algn="l" rtl="0">
              <a:spcBef>
                <a:spcPts val="0"/>
              </a:spcBef>
              <a:spcAft>
                <a:spcPts val="0"/>
              </a:spcAft>
              <a:buNone/>
            </a:pPr>
            <a:r>
              <a:rPr lang="en-GB" dirty="0"/>
              <a:t>Then we run policy scenarios for the 21 European countries for which we have detailed information of households, so we can see the impacts on income inequality</a:t>
            </a:r>
          </a:p>
          <a:p>
            <a:pPr marL="0" lvl="0" indent="0" algn="l" rtl="0">
              <a:spcBef>
                <a:spcPts val="0"/>
              </a:spcBef>
              <a:spcAft>
                <a:spcPts val="0"/>
              </a:spcAft>
              <a:buNone/>
            </a:pPr>
            <a:r>
              <a:rPr lang="en-GB" dirty="0"/>
              <a:t>The first policy scenario combines the UBI with the Wealth tax </a:t>
            </a:r>
          </a:p>
          <a:p>
            <a:pPr marL="0" lvl="0" indent="0" algn="l" rtl="0">
              <a:spcBef>
                <a:spcPts val="0"/>
              </a:spcBef>
              <a:spcAft>
                <a:spcPts val="0"/>
              </a:spcAft>
              <a:buNone/>
            </a:pPr>
            <a:r>
              <a:rPr lang="en-GB" dirty="0"/>
              <a:t>The UBI consists on 10% of the annual per capita disposable income distributed to households proportional to the number of people in each household</a:t>
            </a:r>
          </a:p>
          <a:p>
            <a:pPr marL="0" lvl="0" indent="0" algn="l" rtl="0">
              <a:spcBef>
                <a:spcPts val="0"/>
              </a:spcBef>
              <a:spcAft>
                <a:spcPts val="0"/>
              </a:spcAft>
              <a:buNone/>
            </a:pPr>
            <a:r>
              <a:rPr lang="en-GB" dirty="0"/>
              <a:t>This program would cost between 4% and 7% of the GDP of countries (similar to health or education expenditures)</a:t>
            </a:r>
          </a:p>
          <a:p>
            <a:pPr marL="0" lvl="0" indent="0" algn="l" rtl="0">
              <a:spcBef>
                <a:spcPts val="0"/>
              </a:spcBef>
              <a:spcAft>
                <a:spcPts val="0"/>
              </a:spcAft>
              <a:buNone/>
            </a:pPr>
            <a:r>
              <a:rPr lang="en-GB" dirty="0"/>
              <a:t>So, then we collect the money from the financial assets of the 2 richest quintiles of the population at a rate so that we can pay for the UBI: this is between 1-5% (lower than those recommended to reduce wealth concentration)</a:t>
            </a:r>
          </a:p>
          <a:p>
            <a:pPr marL="0" lvl="0" indent="0" algn="l" rtl="0">
              <a:spcBef>
                <a:spcPts val="0"/>
              </a:spcBef>
              <a:spcAft>
                <a:spcPts val="0"/>
              </a:spcAft>
              <a:buNone/>
            </a:pPr>
            <a:r>
              <a:rPr lang="en-GB" dirty="0"/>
              <a:t>In the second scenario, we introduce a carbon tax growing from 50 to 250 dollars per tonne, and applied to the carbon footprint of households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Light"/>
              </a:rPr>
              <a:t>p</a:t>
            </a:r>
            <a:r>
              <a:rPr lang="en-US" sz="1200" dirty="0">
                <a:latin typeface="Gill Sans Light"/>
              </a:rPr>
              <a:t>revious work </a:t>
            </a:r>
            <a:r>
              <a:rPr lang="en-US" sz="1200" dirty="0" err="1">
                <a:latin typeface="Gill Sans Light"/>
              </a:rPr>
              <a:t>recomends</a:t>
            </a:r>
            <a:r>
              <a:rPr lang="en-US" sz="1200" dirty="0">
                <a:latin typeface="Gill Sans Light"/>
              </a:rPr>
              <a:t> tax rates around 6-8% to reduce top-end wealth concentration</a:t>
            </a:r>
            <a:endParaRPr lang="en-US" sz="1200" b="1" dirty="0">
              <a:latin typeface="Gill Sans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477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0a633cecac_0_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run different scenarios. </a:t>
            </a:r>
          </a:p>
          <a:p>
            <a:pPr marL="0" lvl="0" indent="0" algn="l" rtl="0">
              <a:spcBef>
                <a:spcPts val="0"/>
              </a:spcBef>
              <a:spcAft>
                <a:spcPts val="0"/>
              </a:spcAft>
              <a:buNone/>
            </a:pPr>
            <a:r>
              <a:rPr lang="en-GB" dirty="0"/>
              <a:t>The Baseline, that serves to make comparisons with the policy scenarios represents the BAU following historical trends.</a:t>
            </a:r>
          </a:p>
          <a:p>
            <a:pPr marL="0" lvl="0" indent="0" algn="l" rtl="0">
              <a:spcBef>
                <a:spcPts val="0"/>
              </a:spcBef>
              <a:spcAft>
                <a:spcPts val="0"/>
              </a:spcAft>
              <a:buNone/>
            </a:pPr>
            <a:r>
              <a:rPr lang="en-GB" dirty="0"/>
              <a:t>Then we run policy scenarios for the 21 European countries for which we have detailed information of households, so we can see the impacts on income inequality</a:t>
            </a:r>
          </a:p>
          <a:p>
            <a:pPr marL="0" lvl="0" indent="0" algn="l" rtl="0">
              <a:spcBef>
                <a:spcPts val="0"/>
              </a:spcBef>
              <a:spcAft>
                <a:spcPts val="0"/>
              </a:spcAft>
              <a:buNone/>
            </a:pPr>
            <a:r>
              <a:rPr lang="en-GB" dirty="0"/>
              <a:t>The first policy scenario combines the UBI with the Wealth tax </a:t>
            </a:r>
          </a:p>
          <a:p>
            <a:pPr marL="0" lvl="0" indent="0" algn="l" rtl="0">
              <a:spcBef>
                <a:spcPts val="0"/>
              </a:spcBef>
              <a:spcAft>
                <a:spcPts val="0"/>
              </a:spcAft>
              <a:buNone/>
            </a:pPr>
            <a:r>
              <a:rPr lang="en-GB" dirty="0"/>
              <a:t>The UBI consists on 10% of the annual per capita disposable income distributed to households proportional to the number of people in each household</a:t>
            </a:r>
          </a:p>
          <a:p>
            <a:pPr marL="0" lvl="0" indent="0" algn="l" rtl="0">
              <a:spcBef>
                <a:spcPts val="0"/>
              </a:spcBef>
              <a:spcAft>
                <a:spcPts val="0"/>
              </a:spcAft>
              <a:buNone/>
            </a:pPr>
            <a:r>
              <a:rPr lang="en-GB" dirty="0"/>
              <a:t>This program would cost between 4% and 7% of the GDP of countries (similar to health or education expenditures)</a:t>
            </a:r>
          </a:p>
          <a:p>
            <a:pPr marL="0" lvl="0" indent="0" algn="l" rtl="0">
              <a:spcBef>
                <a:spcPts val="0"/>
              </a:spcBef>
              <a:spcAft>
                <a:spcPts val="0"/>
              </a:spcAft>
              <a:buNone/>
            </a:pPr>
            <a:r>
              <a:rPr lang="en-GB" dirty="0"/>
              <a:t>So, then we collect the money from the financial assets of the 2 richest quintiles of the population at a rate so that we can pay for the UBI: this is between 1-5% (lower than those recommended to reduce wealth concentration)</a:t>
            </a:r>
          </a:p>
          <a:p>
            <a:pPr marL="0" lvl="0" indent="0" algn="l" rtl="0">
              <a:spcBef>
                <a:spcPts val="0"/>
              </a:spcBef>
              <a:spcAft>
                <a:spcPts val="0"/>
              </a:spcAft>
              <a:buNone/>
            </a:pPr>
            <a:r>
              <a:rPr lang="en-GB" dirty="0"/>
              <a:t>In the second scenario, we introduce a carbon tax growing from 50 to 250 dollars per tonne, and applied to the carbon footprint of households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Light"/>
              </a:rPr>
              <a:t>p</a:t>
            </a:r>
            <a:r>
              <a:rPr lang="en-US" sz="1200" dirty="0">
                <a:latin typeface="Gill Sans Light"/>
              </a:rPr>
              <a:t>revious work </a:t>
            </a:r>
            <a:r>
              <a:rPr lang="en-US" sz="1200" dirty="0" err="1">
                <a:latin typeface="Gill Sans Light"/>
              </a:rPr>
              <a:t>recomends</a:t>
            </a:r>
            <a:r>
              <a:rPr lang="en-US" sz="1200" dirty="0">
                <a:latin typeface="Gill Sans Light"/>
              </a:rPr>
              <a:t> tax rates around 6-8% to reduce top-end wealth concentration</a:t>
            </a:r>
            <a:endParaRPr lang="en-US" sz="1200" b="1" dirty="0">
              <a:latin typeface="Gill Sans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242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0a633cecac_0_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run different scenarios. </a:t>
            </a:r>
          </a:p>
          <a:p>
            <a:pPr marL="0" lvl="0" indent="0" algn="l" rtl="0">
              <a:spcBef>
                <a:spcPts val="0"/>
              </a:spcBef>
              <a:spcAft>
                <a:spcPts val="0"/>
              </a:spcAft>
              <a:buNone/>
            </a:pPr>
            <a:r>
              <a:rPr lang="en-GB" dirty="0"/>
              <a:t>The Baseline, that serves to make comparisons with the policy scenarios represents the BAU following historical trends.</a:t>
            </a:r>
          </a:p>
          <a:p>
            <a:pPr marL="0" lvl="0" indent="0" algn="l" rtl="0">
              <a:spcBef>
                <a:spcPts val="0"/>
              </a:spcBef>
              <a:spcAft>
                <a:spcPts val="0"/>
              </a:spcAft>
              <a:buNone/>
            </a:pPr>
            <a:r>
              <a:rPr lang="en-GB" dirty="0"/>
              <a:t>Then we run policy scenarios for the 21 European countries for which we have detailed information of households, so we can see the impacts on income inequality</a:t>
            </a:r>
          </a:p>
          <a:p>
            <a:pPr marL="0" lvl="0" indent="0" algn="l" rtl="0">
              <a:spcBef>
                <a:spcPts val="0"/>
              </a:spcBef>
              <a:spcAft>
                <a:spcPts val="0"/>
              </a:spcAft>
              <a:buNone/>
            </a:pPr>
            <a:r>
              <a:rPr lang="en-GB" dirty="0"/>
              <a:t>The first policy scenario combines the UBI with the Wealth tax </a:t>
            </a:r>
          </a:p>
          <a:p>
            <a:pPr marL="0" lvl="0" indent="0" algn="l" rtl="0">
              <a:spcBef>
                <a:spcPts val="0"/>
              </a:spcBef>
              <a:spcAft>
                <a:spcPts val="0"/>
              </a:spcAft>
              <a:buNone/>
            </a:pPr>
            <a:r>
              <a:rPr lang="en-GB" dirty="0"/>
              <a:t>The UBI consists on 10% of the annual per capita disposable income distributed to households proportional to the number of people in each household</a:t>
            </a:r>
          </a:p>
          <a:p>
            <a:pPr marL="0" lvl="0" indent="0" algn="l" rtl="0">
              <a:spcBef>
                <a:spcPts val="0"/>
              </a:spcBef>
              <a:spcAft>
                <a:spcPts val="0"/>
              </a:spcAft>
              <a:buNone/>
            </a:pPr>
            <a:r>
              <a:rPr lang="en-GB" dirty="0"/>
              <a:t>This program would cost between 4% and 7% of the GDP of countries (similar to health or education expenditures)</a:t>
            </a:r>
          </a:p>
          <a:p>
            <a:pPr marL="0" lvl="0" indent="0" algn="l" rtl="0">
              <a:spcBef>
                <a:spcPts val="0"/>
              </a:spcBef>
              <a:spcAft>
                <a:spcPts val="0"/>
              </a:spcAft>
              <a:buNone/>
            </a:pPr>
            <a:r>
              <a:rPr lang="en-GB" dirty="0"/>
              <a:t>So, then we collect the money from the financial assets of the 2 richest quintiles of the population at a rate so that we can pay for the UBI: this is between 1-5% (lower than those recommended to reduce wealth concentration)</a:t>
            </a:r>
          </a:p>
          <a:p>
            <a:pPr marL="0" lvl="0" indent="0" algn="l" rtl="0">
              <a:spcBef>
                <a:spcPts val="0"/>
              </a:spcBef>
              <a:spcAft>
                <a:spcPts val="0"/>
              </a:spcAft>
              <a:buNone/>
            </a:pPr>
            <a:r>
              <a:rPr lang="en-GB" dirty="0"/>
              <a:t>In the second scenario, we introduce a carbon tax growing from 50 to 250 dollars per tonne, and applied to the carbon footprint of households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Light"/>
              </a:rPr>
              <a:t>p</a:t>
            </a:r>
            <a:r>
              <a:rPr lang="en-US" sz="1200" dirty="0">
                <a:latin typeface="Gill Sans Light"/>
              </a:rPr>
              <a:t>revious work </a:t>
            </a:r>
            <a:r>
              <a:rPr lang="en-US" sz="1200" dirty="0" err="1">
                <a:latin typeface="Gill Sans Light"/>
              </a:rPr>
              <a:t>recomends</a:t>
            </a:r>
            <a:r>
              <a:rPr lang="en-US" sz="1200" dirty="0">
                <a:latin typeface="Gill Sans Light"/>
              </a:rPr>
              <a:t> tax rates around 6-8% to reduce top-end wealth concentration</a:t>
            </a:r>
            <a:endParaRPr lang="en-US" sz="1200" b="1" dirty="0">
              <a:latin typeface="Gill Sans Light"/>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hyperlink" Target="http://www.locomotion-h2020.eu/" TargetMode="External"/><Relationship Id="rId7" Type="http://schemas.openxmlformats.org/officeDocument/2006/relationships/hyperlink" Target="https://twitter.com/LocomotionH2020"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www.linkedin.com/company/locomotion-h2020/"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facebook.com/locomotion.h2020/"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E47282C-666D-D54E-90BD-11DBBC7629F8}" type="datetimeFigureOut">
              <a:rPr lang="it-IT" smtClean="0"/>
              <a:t>03/07/24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404052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47282C-666D-D54E-90BD-11DBBC7629F8}" type="datetimeFigureOut">
              <a:rPr lang="it-IT" smtClean="0"/>
              <a:t>03/07/24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172784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47282C-666D-D54E-90BD-11DBBC7629F8}" type="datetimeFigureOut">
              <a:rPr lang="it-IT" smtClean="0"/>
              <a:t>03/07/24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39560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a_Thank you">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DECD7E-94FC-4F4E-AC5E-B44E94E0EFD5}"/>
              </a:ext>
            </a:extLst>
          </p:cNvPr>
          <p:cNvSpPr>
            <a:spLocks noGrp="1"/>
          </p:cNvSpPr>
          <p:nvPr>
            <p:ph type="subTitle" idx="1" hasCustomPrompt="1"/>
          </p:nvPr>
        </p:nvSpPr>
        <p:spPr>
          <a:xfrm>
            <a:off x="5540683" y="3057099"/>
            <a:ext cx="3468962" cy="805217"/>
          </a:xfrm>
        </p:spPr>
        <p:txBody>
          <a:bodyPr>
            <a:normAutofit/>
          </a:bodyPr>
          <a:lstStyle>
            <a:lvl1pPr marL="0" indent="0" algn="l">
              <a:buNone/>
              <a:defRPr sz="1800" b="1">
                <a:solidFill>
                  <a:schemeClr val="tx1"/>
                </a:solidFill>
                <a:latin typeface="Calibri Light" pitchFamily="34" charset="0"/>
                <a:cs typeface="Calibri Light"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Name of presenter</a:t>
            </a:r>
          </a:p>
        </p:txBody>
      </p:sp>
      <p:sp>
        <p:nvSpPr>
          <p:cNvPr id="2" name="Title 1">
            <a:extLst>
              <a:ext uri="{FF2B5EF4-FFF2-40B4-BE49-F238E27FC236}">
                <a16:creationId xmlns:a16="http://schemas.microsoft.com/office/drawing/2014/main" id="{CB37652F-0E47-4A56-95E1-91C592F64996}"/>
              </a:ext>
            </a:extLst>
          </p:cNvPr>
          <p:cNvSpPr>
            <a:spLocks noGrp="1"/>
          </p:cNvSpPr>
          <p:nvPr>
            <p:ph type="ctrTitle" hasCustomPrompt="1"/>
          </p:nvPr>
        </p:nvSpPr>
        <p:spPr>
          <a:xfrm>
            <a:off x="5551409" y="283780"/>
            <a:ext cx="3451092" cy="2691432"/>
          </a:xfrm>
        </p:spPr>
        <p:txBody>
          <a:bodyPr anchor="b">
            <a:normAutofit/>
          </a:bodyPr>
          <a:lstStyle>
            <a:lvl1pPr algn="l">
              <a:defRPr sz="2700" b="1">
                <a:solidFill>
                  <a:schemeClr val="tx1"/>
                </a:solidFill>
                <a:latin typeface="Calibri" panose="020F0502020204030204" pitchFamily="34" charset="0"/>
                <a:cs typeface="Calibri" panose="020F0502020204030204" pitchFamily="34" charset="0"/>
              </a:defRPr>
            </a:lvl1pPr>
          </a:lstStyle>
          <a:p>
            <a:r>
              <a:rPr lang="en-GB" noProof="0" dirty="0"/>
              <a:t>Thank you!</a:t>
            </a:r>
          </a:p>
        </p:txBody>
      </p:sp>
      <p:sp>
        <p:nvSpPr>
          <p:cNvPr id="16" name="Google Shape;404;p39"/>
          <p:cNvSpPr/>
          <p:nvPr userDrawn="1"/>
        </p:nvSpPr>
        <p:spPr>
          <a:xfrm>
            <a:off x="5273293" y="3050577"/>
            <a:ext cx="179999" cy="31800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4D738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17" name="Google Shape;465;p39"/>
          <p:cNvGrpSpPr/>
          <p:nvPr userDrawn="1"/>
        </p:nvGrpSpPr>
        <p:grpSpPr>
          <a:xfrm>
            <a:off x="5212738" y="4142781"/>
            <a:ext cx="279480" cy="261447"/>
            <a:chOff x="559275" y="1683950"/>
            <a:chExt cx="466500" cy="327300"/>
          </a:xfrm>
          <a:solidFill>
            <a:srgbClr val="4D738A"/>
          </a:solidFill>
        </p:grpSpPr>
        <p:sp>
          <p:nvSpPr>
            <p:cNvPr id="18" name="Google Shape;466;p39"/>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467;p39"/>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pic>
        <p:nvPicPr>
          <p:cNvPr id="20" name="Picture 19" descr="search-homepage.png">
            <a:hlinkClick r:id="rId3"/>
          </p:cNvPr>
          <p:cNvPicPr>
            <a:picLocks noChangeAspect="1"/>
          </p:cNvPicPr>
          <p:nvPr userDrawn="1"/>
        </p:nvPicPr>
        <p:blipFill>
          <a:blip r:embed="rId4" cstate="print"/>
          <a:stretch>
            <a:fillRect/>
          </a:stretch>
        </p:blipFill>
        <p:spPr>
          <a:xfrm>
            <a:off x="5200980" y="4795598"/>
            <a:ext cx="270000" cy="335634"/>
          </a:xfrm>
          <a:prstGeom prst="rect">
            <a:avLst/>
          </a:prstGeom>
        </p:spPr>
      </p:pic>
      <p:sp>
        <p:nvSpPr>
          <p:cNvPr id="21" name="CuadroTexto 19"/>
          <p:cNvSpPr txBox="1"/>
          <p:nvPr userDrawn="1"/>
        </p:nvSpPr>
        <p:spPr>
          <a:xfrm>
            <a:off x="7138652" y="5712697"/>
            <a:ext cx="1538746" cy="276999"/>
          </a:xfrm>
          <a:prstGeom prst="rect">
            <a:avLst/>
          </a:prstGeom>
          <a:noFill/>
        </p:spPr>
        <p:txBody>
          <a:bodyPr wrap="square" rtlCol="0">
            <a:spAutoFit/>
          </a:bodyPr>
          <a:lstStyle/>
          <a:p>
            <a:r>
              <a:rPr lang="en-GB" sz="1200" b="1" dirty="0">
                <a:solidFill>
                  <a:schemeClr val="accent1"/>
                </a:solidFill>
                <a:latin typeface="Calibri Light" pitchFamily="34" charset="0"/>
                <a:ea typeface="Roboto" panose="020B0604020202020204" charset="0"/>
                <a:cs typeface="Roboto" panose="020B0604020202020204" charset="0"/>
              </a:rPr>
              <a:t>Follow</a:t>
            </a:r>
            <a:r>
              <a:rPr lang="en-GB" sz="1200" b="1" baseline="0" dirty="0">
                <a:solidFill>
                  <a:schemeClr val="accent1"/>
                </a:solidFill>
                <a:latin typeface="Calibri Light" pitchFamily="34" charset="0"/>
                <a:ea typeface="Roboto" panose="020B0604020202020204" charset="0"/>
                <a:cs typeface="Roboto" panose="020B0604020202020204" charset="0"/>
              </a:rPr>
              <a:t> us</a:t>
            </a:r>
            <a:endParaRPr lang="en-GB" sz="1200" b="1" dirty="0">
              <a:solidFill>
                <a:schemeClr val="accent1"/>
              </a:solidFill>
              <a:latin typeface="Calibri Light" pitchFamily="34" charset="0"/>
              <a:ea typeface="Roboto" panose="020B0604020202020204" charset="0"/>
              <a:cs typeface="Roboto" panose="020B0604020202020204" charset="0"/>
            </a:endParaRPr>
          </a:p>
        </p:txBody>
      </p:sp>
      <p:pic>
        <p:nvPicPr>
          <p:cNvPr id="22" name="Imagen 2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5274" y="5635626"/>
            <a:ext cx="346829" cy="462439"/>
          </a:xfrm>
          <a:prstGeom prst="rect">
            <a:avLst/>
          </a:prstGeom>
        </p:spPr>
      </p:pic>
      <p:pic>
        <p:nvPicPr>
          <p:cNvPr id="23" name="Imagen 23">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30478" y="5634795"/>
            <a:ext cx="350295" cy="467060"/>
          </a:xfrm>
          <a:prstGeom prst="rect">
            <a:avLst/>
          </a:prstGeom>
        </p:spPr>
      </p:pic>
      <p:pic>
        <p:nvPicPr>
          <p:cNvPr id="24" name="Imagen 24">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84701" y="5632792"/>
            <a:ext cx="338719" cy="451625"/>
          </a:xfrm>
          <a:prstGeom prst="rect">
            <a:avLst/>
          </a:prstGeom>
        </p:spPr>
      </p:pic>
      <p:grpSp>
        <p:nvGrpSpPr>
          <p:cNvPr id="25" name="Group 46"/>
          <p:cNvGrpSpPr/>
          <p:nvPr userDrawn="1"/>
        </p:nvGrpSpPr>
        <p:grpSpPr>
          <a:xfrm>
            <a:off x="318408" y="5557780"/>
            <a:ext cx="3094265" cy="521648"/>
            <a:chOff x="435428" y="5418437"/>
            <a:chExt cx="4125686" cy="521648"/>
          </a:xfrm>
        </p:grpSpPr>
        <p:pic>
          <p:nvPicPr>
            <p:cNvPr id="26" name="Imagen 25" descr="Resultado de imagen de eu logo h2020"/>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35428" y="5486400"/>
              <a:ext cx="669970" cy="453685"/>
            </a:xfrm>
            <a:prstGeom prst="rect">
              <a:avLst/>
            </a:prstGeom>
            <a:noFill/>
            <a:ln>
              <a:noFill/>
            </a:ln>
          </p:spPr>
        </p:pic>
        <p:sp>
          <p:nvSpPr>
            <p:cNvPr id="27" name="Cuadro de texto 2"/>
            <p:cNvSpPr txBox="1">
              <a:spLocks noChangeArrowheads="1"/>
            </p:cNvSpPr>
            <p:nvPr userDrawn="1"/>
          </p:nvSpPr>
          <p:spPr bwMode="auto">
            <a:xfrm>
              <a:off x="1066671" y="5418437"/>
              <a:ext cx="3494443" cy="502740"/>
            </a:xfrm>
            <a:prstGeom prst="rect">
              <a:avLst/>
            </a:prstGeom>
            <a:noFill/>
            <a:ln w="9525">
              <a:noFill/>
              <a:miter lim="800000"/>
              <a:headEnd/>
              <a:tailEnd/>
            </a:ln>
          </p:spPr>
          <p:txBody>
            <a:bodyPr rot="0" vert="horz" wrap="square" lIns="91440" tIns="45720" rIns="91440" bIns="45720" anchor="t" anchorCtr="0">
              <a:noAutofit/>
            </a:bodyPr>
            <a:lstStyle/>
            <a:p>
              <a:pPr algn="l">
                <a:lnSpc>
                  <a:spcPct val="115000"/>
                </a:lnSpc>
                <a:spcBef>
                  <a:spcPts val="375"/>
                </a:spcBef>
                <a:spcAft>
                  <a:spcPts val="0"/>
                </a:spcAft>
              </a:pPr>
              <a:r>
                <a:rPr lang="en-GB" sz="675" dirty="0">
                  <a:solidFill>
                    <a:srgbClr val="4D738A"/>
                  </a:solidFill>
                  <a:effectLst/>
                  <a:latin typeface="Calibri" panose="020F0502020204030204" pitchFamily="34" charset="0"/>
                  <a:ea typeface="Roboto" panose="020B0604020202020204" charset="0"/>
                  <a:cs typeface="Calibri" panose="020F0502020204030204" pitchFamily="34" charset="0"/>
                </a:rPr>
                <a:t>This project has received funding from </a:t>
              </a:r>
              <a:br>
                <a:rPr lang="en-GB" sz="675" dirty="0">
                  <a:solidFill>
                    <a:srgbClr val="4D738A"/>
                  </a:solidFill>
                  <a:effectLst/>
                  <a:latin typeface="Calibri" panose="020F0502020204030204" pitchFamily="34" charset="0"/>
                  <a:ea typeface="Roboto" panose="020B0604020202020204" charset="0"/>
                  <a:cs typeface="Calibri" panose="020F0502020204030204" pitchFamily="34" charset="0"/>
                </a:rPr>
              </a:br>
              <a:r>
                <a:rPr lang="en-GB" sz="675" dirty="0">
                  <a:solidFill>
                    <a:srgbClr val="4D738A"/>
                  </a:solidFill>
                  <a:effectLst/>
                  <a:latin typeface="Calibri" panose="020F0502020204030204" pitchFamily="34" charset="0"/>
                  <a:ea typeface="Roboto" panose="020B0604020202020204" charset="0"/>
                  <a:cs typeface="Calibri" panose="020F0502020204030204" pitchFamily="34" charset="0"/>
                </a:rPr>
                <a:t>the European Union’s Horizon 2020</a:t>
              </a:r>
              <a:r>
                <a:rPr lang="en-GB" sz="675" dirty="0">
                  <a:latin typeface="Calibri" panose="020F0502020204030204" pitchFamily="34" charset="0"/>
                  <a:ea typeface="Roboto" panose="020B0604020202020204" charset="0"/>
                  <a:cs typeface="Calibri" panose="020F0502020204030204" pitchFamily="34" charset="0"/>
                </a:rPr>
                <a:t> </a:t>
              </a:r>
              <a:r>
                <a:rPr lang="en-GB" sz="675" dirty="0">
                  <a:solidFill>
                    <a:srgbClr val="4D738A"/>
                  </a:solidFill>
                  <a:effectLst/>
                  <a:latin typeface="Calibri" panose="020F0502020204030204" pitchFamily="34" charset="0"/>
                  <a:ea typeface="Roboto" panose="020B0604020202020204" charset="0"/>
                  <a:cs typeface="Calibri" panose="020F0502020204030204" pitchFamily="34" charset="0"/>
                </a:rPr>
                <a:t>research and innovation programme under grant agreement No 821105.</a:t>
              </a:r>
              <a:endParaRPr lang="en-GB" sz="675" dirty="0">
                <a:effectLst/>
                <a:latin typeface="Calibri" panose="020F0502020204030204" pitchFamily="34" charset="0"/>
                <a:ea typeface="Roboto" panose="020B0604020202020204" charset="0"/>
                <a:cs typeface="Calibri" panose="020F0502020204030204" pitchFamily="34" charset="0"/>
              </a:endParaRPr>
            </a:p>
          </p:txBody>
        </p:sp>
      </p:grpSp>
      <p:grpSp>
        <p:nvGrpSpPr>
          <p:cNvPr id="31" name="Grupo 30"/>
          <p:cNvGrpSpPr/>
          <p:nvPr userDrawn="1"/>
        </p:nvGrpSpPr>
        <p:grpSpPr>
          <a:xfrm>
            <a:off x="193659" y="868710"/>
            <a:ext cx="3019798" cy="2827972"/>
            <a:chOff x="197608" y="1171948"/>
            <a:chExt cx="4026397" cy="2827972"/>
          </a:xfrm>
        </p:grpSpPr>
        <p:pic>
          <p:nvPicPr>
            <p:cNvPr id="32" name="Imagen 3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7649" y="1171948"/>
              <a:ext cx="3785857" cy="2552327"/>
            </a:xfrm>
            <a:prstGeom prst="rect">
              <a:avLst/>
            </a:prstGeom>
          </p:spPr>
        </p:pic>
        <p:sp>
          <p:nvSpPr>
            <p:cNvPr id="33" name="CuadroTexto 32"/>
            <p:cNvSpPr txBox="1"/>
            <p:nvPr userDrawn="1"/>
          </p:nvSpPr>
          <p:spPr>
            <a:xfrm>
              <a:off x="197608" y="3665085"/>
              <a:ext cx="4026397" cy="334835"/>
            </a:xfrm>
            <a:prstGeom prst="rect">
              <a:avLst/>
            </a:prstGeom>
            <a:noFill/>
          </p:spPr>
          <p:txBody>
            <a:bodyPr wrap="square" rtlCol="0">
              <a:spAutoFit/>
            </a:bodyPr>
            <a:lstStyle/>
            <a:p>
              <a:r>
                <a:rPr lang="es-ES" sz="788" b="0" dirty="0">
                  <a:solidFill>
                    <a:schemeClr val="bg1"/>
                  </a:solidFill>
                </a:rPr>
                <a:t>Low-carbon</a:t>
              </a:r>
              <a:r>
                <a:rPr lang="es-ES" sz="788" b="0" baseline="0" dirty="0">
                  <a:solidFill>
                    <a:schemeClr val="bg1"/>
                  </a:solidFill>
                </a:rPr>
                <a:t> society:</a:t>
              </a:r>
            </a:p>
            <a:p>
              <a:r>
                <a:rPr lang="es-ES" sz="788" b="0" baseline="0" dirty="0">
                  <a:solidFill>
                    <a:schemeClr val="bg1"/>
                  </a:solidFill>
                </a:rPr>
                <a:t>An enhanced modelling tool for the transition to sustainability </a:t>
              </a:r>
              <a:endParaRPr lang="en-GB" sz="788" b="0" dirty="0">
                <a:solidFill>
                  <a:schemeClr val="bg1"/>
                </a:solidFill>
              </a:endParaRPr>
            </a:p>
          </p:txBody>
        </p:sp>
      </p:grpSp>
      <p:sp>
        <p:nvSpPr>
          <p:cNvPr id="12" name="Rectángulo 11"/>
          <p:cNvSpPr/>
          <p:nvPr userDrawn="1"/>
        </p:nvSpPr>
        <p:spPr>
          <a:xfrm>
            <a:off x="5551408" y="4761046"/>
            <a:ext cx="2111604" cy="300082"/>
          </a:xfrm>
          <a:prstGeom prst="rect">
            <a:avLst/>
          </a:prstGeom>
        </p:spPr>
        <p:txBody>
          <a:bodyPr wrap="none">
            <a:spAutoFit/>
          </a:bodyPr>
          <a:lstStyle/>
          <a:p>
            <a:pPr lvl="0"/>
            <a:r>
              <a:rPr lang="en-GB" sz="1350" u="sng" noProof="0" dirty="0">
                <a:solidFill>
                  <a:schemeClr val="accent1"/>
                </a:solidFill>
                <a:latin typeface="Calibri" panose="020F0502020204030204" pitchFamily="34" charset="0"/>
                <a:cs typeface="Calibri" panose="020F0502020204030204" pitchFamily="34" charset="0"/>
              </a:rPr>
              <a:t>www.locomotion-h2020.eu</a:t>
            </a:r>
          </a:p>
        </p:txBody>
      </p:sp>
      <p:sp>
        <p:nvSpPr>
          <p:cNvPr id="13" name="Rectángulo 12"/>
          <p:cNvSpPr/>
          <p:nvPr userDrawn="1"/>
        </p:nvSpPr>
        <p:spPr>
          <a:xfrm>
            <a:off x="5551409" y="4096568"/>
            <a:ext cx="2134239" cy="279307"/>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1350" noProof="0" dirty="0">
                <a:solidFill>
                  <a:schemeClr val="accent1"/>
                </a:solidFill>
                <a:latin typeface="Calibri" panose="020F0502020204030204" pitchFamily="34" charset="0"/>
                <a:cs typeface="Calibri" panose="020F0502020204030204" pitchFamily="34" charset="0"/>
              </a:rPr>
              <a:t>info@locomotion-h2020.eu</a:t>
            </a:r>
          </a:p>
        </p:txBody>
      </p:sp>
      <p:pic>
        <p:nvPicPr>
          <p:cNvPr id="28" name="Imagen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809" y="6289377"/>
            <a:ext cx="8964000" cy="421415"/>
          </a:xfrm>
          <a:prstGeom prst="rect">
            <a:avLst/>
          </a:prstGeom>
        </p:spPr>
      </p:pic>
    </p:spTree>
    <p:extLst>
      <p:ext uri="{BB962C8B-B14F-4D97-AF65-F5344CB8AC3E}">
        <p14:creationId xmlns:p14="http://schemas.microsoft.com/office/powerpoint/2010/main" val="97515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pertura">
  <p:cSld name="Apertura">
    <p:bg>
      <p:bgPr>
        <a:solidFill>
          <a:srgbClr val="11302D"/>
        </a:solid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378325" y="492433"/>
            <a:ext cx="4080600" cy="7908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3200"/>
              <a:buFont typeface="Outfit Light"/>
              <a:buNone/>
              <a:defRPr sz="3200">
                <a:solidFill>
                  <a:schemeClr val="lt1"/>
                </a:solidFill>
                <a:latin typeface="Outfit Light"/>
                <a:ea typeface="Outfit Light"/>
                <a:cs typeface="Outfit Light"/>
                <a:sym typeface="Outfit Light"/>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endParaRPr/>
          </a:p>
        </p:txBody>
      </p:sp>
      <p:sp>
        <p:nvSpPr>
          <p:cNvPr id="19" name="Google Shape;19;p5"/>
          <p:cNvSpPr txBox="1">
            <a:spLocks noGrp="1"/>
          </p:cNvSpPr>
          <p:nvPr>
            <p:ph type="subTitle" idx="1"/>
          </p:nvPr>
        </p:nvSpPr>
        <p:spPr>
          <a:xfrm>
            <a:off x="381000" y="3609500"/>
            <a:ext cx="3378900" cy="246221"/>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lt1"/>
              </a:buClr>
              <a:buSzPts val="1600"/>
              <a:buFont typeface="Outfit Medium"/>
              <a:buNone/>
              <a:defRPr sz="1600">
                <a:solidFill>
                  <a:schemeClr val="lt1"/>
                </a:solidFill>
                <a:latin typeface="Outfit Medium"/>
                <a:ea typeface="Outfit Medium"/>
                <a:cs typeface="Outfit Medium"/>
                <a:sym typeface="Outfit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5"/>
          <p:cNvSpPr txBox="1">
            <a:spLocks noGrp="1"/>
          </p:cNvSpPr>
          <p:nvPr>
            <p:ph type="title" idx="2"/>
          </p:nvPr>
        </p:nvSpPr>
        <p:spPr>
          <a:xfrm>
            <a:off x="378325" y="1468300"/>
            <a:ext cx="4080600" cy="492443"/>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lt1"/>
              </a:buClr>
              <a:buSzPts val="3200"/>
              <a:buFont typeface="Outfit"/>
              <a:buNone/>
              <a:defRPr sz="3200" b="1">
                <a:solidFill>
                  <a:schemeClr val="lt1"/>
                </a:solidFill>
                <a:latin typeface="Outfit"/>
                <a:ea typeface="Outfit"/>
                <a:cs typeface="Outfit"/>
                <a:sym typeface="Outfit"/>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endParaRPr/>
          </a:p>
        </p:txBody>
      </p:sp>
    </p:spTree>
    <p:extLst>
      <p:ext uri="{BB962C8B-B14F-4D97-AF65-F5344CB8AC3E}">
        <p14:creationId xmlns:p14="http://schemas.microsoft.com/office/powerpoint/2010/main" val="126873825"/>
      </p:ext>
    </p:extLst>
  </p:cSld>
  <p:clrMapOvr>
    <a:masterClrMapping/>
  </p:clrMapOvr>
  <p:extLst>
    <p:ext uri="{DCECCB84-F9BA-43D5-87BE-67443E8EF086}">
      <p15:sldGuideLst xmlns:p15="http://schemas.microsoft.com/office/powerpoint/2012/main">
        <p15:guide id="1" orient="horz" pos="233">
          <p15:clr>
            <a:srgbClr val="E46962"/>
          </p15:clr>
        </p15:guide>
        <p15:guide id="2" pos="238">
          <p15:clr>
            <a:srgbClr val="E46962"/>
          </p15:clr>
        </p15:guide>
        <p15:guide id="3" pos="5522">
          <p15:clr>
            <a:srgbClr val="E46962"/>
          </p15:clr>
        </p15:guide>
        <p15:guide id="4" orient="horz" pos="3007">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xecutive summary 2">
  <p:cSld name="Executive summary 2">
    <p:bg>
      <p:bgPr>
        <a:solidFill>
          <a:schemeClr val="lt2"/>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sldNum" idx="12"/>
          </p:nvPr>
        </p:nvSpPr>
        <p:spPr>
          <a:xfrm>
            <a:off x="8146375" y="6365567"/>
            <a:ext cx="619200" cy="234400"/>
          </a:xfrm>
          <a:prstGeom prst="rect">
            <a:avLst/>
          </a:prstGeom>
        </p:spPr>
        <p:txBody>
          <a:bodyPr spcFirstLastPara="1" wrap="square" lIns="0" tIns="0" rIns="0" bIns="0" anchor="ctr" anchorCtr="0">
            <a:noAutofit/>
          </a:bodyPr>
          <a:lstStyle>
            <a:lvl1pPr lvl="0" rtl="0">
              <a:buNone/>
              <a:defRPr sz="800">
                <a:solidFill>
                  <a:srgbClr val="11302D"/>
                </a:solidFill>
                <a:latin typeface="Outfit"/>
                <a:ea typeface="Outfit"/>
                <a:cs typeface="Outfit"/>
                <a:sym typeface="Outfit"/>
              </a:defRPr>
            </a:lvl1pPr>
            <a:lvl2pPr lvl="1" rtl="0">
              <a:buNone/>
              <a:defRPr sz="800">
                <a:solidFill>
                  <a:srgbClr val="11302D"/>
                </a:solidFill>
                <a:latin typeface="Outfit"/>
                <a:ea typeface="Outfit"/>
                <a:cs typeface="Outfit"/>
                <a:sym typeface="Outfit"/>
              </a:defRPr>
            </a:lvl2pPr>
            <a:lvl3pPr lvl="2" rtl="0">
              <a:buNone/>
              <a:defRPr sz="800">
                <a:solidFill>
                  <a:srgbClr val="11302D"/>
                </a:solidFill>
                <a:latin typeface="Outfit"/>
                <a:ea typeface="Outfit"/>
                <a:cs typeface="Outfit"/>
                <a:sym typeface="Outfit"/>
              </a:defRPr>
            </a:lvl3pPr>
            <a:lvl4pPr lvl="3" rtl="0">
              <a:buNone/>
              <a:defRPr sz="800">
                <a:solidFill>
                  <a:srgbClr val="11302D"/>
                </a:solidFill>
                <a:latin typeface="Outfit"/>
                <a:ea typeface="Outfit"/>
                <a:cs typeface="Outfit"/>
                <a:sym typeface="Outfit"/>
              </a:defRPr>
            </a:lvl4pPr>
            <a:lvl5pPr lvl="4" rtl="0">
              <a:buNone/>
              <a:defRPr sz="800">
                <a:solidFill>
                  <a:srgbClr val="11302D"/>
                </a:solidFill>
                <a:latin typeface="Outfit"/>
                <a:ea typeface="Outfit"/>
                <a:cs typeface="Outfit"/>
                <a:sym typeface="Outfit"/>
              </a:defRPr>
            </a:lvl5pPr>
            <a:lvl6pPr lvl="5" rtl="0">
              <a:buNone/>
              <a:defRPr sz="800">
                <a:solidFill>
                  <a:srgbClr val="11302D"/>
                </a:solidFill>
                <a:latin typeface="Outfit"/>
                <a:ea typeface="Outfit"/>
                <a:cs typeface="Outfit"/>
                <a:sym typeface="Outfit"/>
              </a:defRPr>
            </a:lvl6pPr>
            <a:lvl7pPr lvl="6" rtl="0">
              <a:buNone/>
              <a:defRPr sz="800">
                <a:solidFill>
                  <a:srgbClr val="11302D"/>
                </a:solidFill>
                <a:latin typeface="Outfit"/>
                <a:ea typeface="Outfit"/>
                <a:cs typeface="Outfit"/>
                <a:sym typeface="Outfit"/>
              </a:defRPr>
            </a:lvl7pPr>
            <a:lvl8pPr lvl="7" rtl="0">
              <a:buNone/>
              <a:defRPr sz="800">
                <a:solidFill>
                  <a:srgbClr val="11302D"/>
                </a:solidFill>
                <a:latin typeface="Outfit"/>
                <a:ea typeface="Outfit"/>
                <a:cs typeface="Outfit"/>
                <a:sym typeface="Outfit"/>
              </a:defRPr>
            </a:lvl8pPr>
            <a:lvl9pPr lvl="8" rtl="0">
              <a:buNone/>
              <a:defRPr sz="800">
                <a:solidFill>
                  <a:srgbClr val="11302D"/>
                </a:solidFill>
                <a:latin typeface="Outfit"/>
                <a:ea typeface="Outfit"/>
                <a:cs typeface="Outfit"/>
                <a:sym typeface="Outfit"/>
              </a:defRPr>
            </a:lvl9pPr>
          </a:lstStyle>
          <a:p>
            <a:fld id="{00000000-1234-1234-1234-123412341234}" type="slidenum">
              <a:rPr lang="pt-BR" smtClean="0"/>
              <a:pPr/>
              <a:t>‹Nr.›</a:t>
            </a:fld>
            <a:endParaRPr lang="pt-BR"/>
          </a:p>
        </p:txBody>
      </p:sp>
      <p:pic>
        <p:nvPicPr>
          <p:cNvPr id="95" name="Google Shape;95;p18"/>
          <p:cNvPicPr preferRelativeResize="0"/>
          <p:nvPr/>
        </p:nvPicPr>
        <p:blipFill>
          <a:blip r:embed="rId2">
            <a:alphaModFix/>
          </a:blip>
          <a:stretch>
            <a:fillRect/>
          </a:stretch>
        </p:blipFill>
        <p:spPr>
          <a:xfrm>
            <a:off x="378325" y="6365607"/>
            <a:ext cx="448539" cy="234400"/>
          </a:xfrm>
          <a:prstGeom prst="rect">
            <a:avLst/>
          </a:prstGeom>
          <a:noFill/>
          <a:ln>
            <a:noFill/>
          </a:ln>
        </p:spPr>
      </p:pic>
      <p:sp>
        <p:nvSpPr>
          <p:cNvPr id="96" name="Google Shape;96;p18"/>
          <p:cNvSpPr txBox="1">
            <a:spLocks noGrp="1"/>
          </p:cNvSpPr>
          <p:nvPr>
            <p:ph type="title"/>
          </p:nvPr>
        </p:nvSpPr>
        <p:spPr>
          <a:xfrm>
            <a:off x="378325" y="492433"/>
            <a:ext cx="8387400" cy="492443"/>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3200"/>
              <a:buFont typeface="Outfit"/>
              <a:buNone/>
              <a:defRPr sz="3200" b="1">
                <a:solidFill>
                  <a:schemeClr val="dk1"/>
                </a:solidFill>
                <a:latin typeface="Outfit"/>
                <a:ea typeface="Outfit"/>
                <a:cs typeface="Outfit"/>
                <a:sym typeface="Outfit"/>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7" name="Google Shape;97;p18"/>
          <p:cNvSpPr txBox="1">
            <a:spLocks noGrp="1"/>
          </p:cNvSpPr>
          <p:nvPr>
            <p:ph type="title" idx="2"/>
          </p:nvPr>
        </p:nvSpPr>
        <p:spPr>
          <a:xfrm>
            <a:off x="378325" y="2356033"/>
            <a:ext cx="1957200" cy="212366"/>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98" name="Google Shape;98;p18"/>
          <p:cNvSpPr txBox="1">
            <a:spLocks noGrp="1"/>
          </p:cNvSpPr>
          <p:nvPr>
            <p:ph type="subTitle" idx="1"/>
          </p:nvPr>
        </p:nvSpPr>
        <p:spPr>
          <a:xfrm>
            <a:off x="378325" y="1945700"/>
            <a:ext cx="1957200" cy="3140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9" name="Google Shape;99;p18"/>
          <p:cNvSpPr txBox="1">
            <a:spLocks noGrp="1"/>
          </p:cNvSpPr>
          <p:nvPr>
            <p:ph type="title" idx="3"/>
          </p:nvPr>
        </p:nvSpPr>
        <p:spPr>
          <a:xfrm>
            <a:off x="2523750" y="2356033"/>
            <a:ext cx="1957200" cy="212366"/>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00" name="Google Shape;100;p18"/>
          <p:cNvSpPr txBox="1">
            <a:spLocks noGrp="1"/>
          </p:cNvSpPr>
          <p:nvPr>
            <p:ph type="subTitle" idx="4"/>
          </p:nvPr>
        </p:nvSpPr>
        <p:spPr>
          <a:xfrm>
            <a:off x="2523750" y="1945700"/>
            <a:ext cx="1957200" cy="3140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1" name="Google Shape;101;p18"/>
          <p:cNvSpPr txBox="1">
            <a:spLocks noGrp="1"/>
          </p:cNvSpPr>
          <p:nvPr>
            <p:ph type="title" idx="5"/>
          </p:nvPr>
        </p:nvSpPr>
        <p:spPr>
          <a:xfrm>
            <a:off x="4669175" y="2356033"/>
            <a:ext cx="1957200" cy="212366"/>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02" name="Google Shape;102;p18"/>
          <p:cNvSpPr txBox="1">
            <a:spLocks noGrp="1"/>
          </p:cNvSpPr>
          <p:nvPr>
            <p:ph type="subTitle" idx="6"/>
          </p:nvPr>
        </p:nvSpPr>
        <p:spPr>
          <a:xfrm>
            <a:off x="4669175" y="1945700"/>
            <a:ext cx="1957200" cy="3140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3" name="Google Shape;103;p18"/>
          <p:cNvSpPr txBox="1">
            <a:spLocks noGrp="1"/>
          </p:cNvSpPr>
          <p:nvPr>
            <p:ph type="title" idx="7"/>
          </p:nvPr>
        </p:nvSpPr>
        <p:spPr>
          <a:xfrm>
            <a:off x="6814600" y="2356033"/>
            <a:ext cx="1957200" cy="212366"/>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04" name="Google Shape;104;p18"/>
          <p:cNvSpPr txBox="1">
            <a:spLocks noGrp="1"/>
          </p:cNvSpPr>
          <p:nvPr>
            <p:ph type="subTitle" idx="8"/>
          </p:nvPr>
        </p:nvSpPr>
        <p:spPr>
          <a:xfrm>
            <a:off x="6814600" y="1945700"/>
            <a:ext cx="1957200" cy="3140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Tree>
    <p:extLst>
      <p:ext uri="{BB962C8B-B14F-4D97-AF65-F5344CB8AC3E}">
        <p14:creationId xmlns:p14="http://schemas.microsoft.com/office/powerpoint/2010/main" val="42070141"/>
      </p:ext>
    </p:extLst>
  </p:cSld>
  <p:clrMapOvr>
    <a:masterClrMapping/>
  </p:clrMapOvr>
  <p:extLst>
    <p:ext uri="{DCECCB84-F9BA-43D5-87BE-67443E8EF086}">
      <p15:sldGuideLst xmlns:p15="http://schemas.microsoft.com/office/powerpoint/2012/main">
        <p15:guide id="1" orient="horz" pos="233">
          <p15:clr>
            <a:srgbClr val="E46962"/>
          </p15:clr>
        </p15:guide>
        <p15:guide id="2" pos="238">
          <p15:clr>
            <a:srgbClr val="E46962"/>
          </p15:clr>
        </p15:guide>
        <p15:guide id="3" pos="5522">
          <p15:clr>
            <a:srgbClr val="E46962"/>
          </p15:clr>
        </p15:guide>
        <p15:guide id="4" orient="horz" pos="3007">
          <p15:clr>
            <a:srgbClr val="E46962"/>
          </p15:clr>
        </p15:guide>
        <p15:guide id="5" orient="horz" pos="3118">
          <p15:clr>
            <a:srgbClr val="E46962"/>
          </p15:clr>
        </p15:guide>
        <p15:guide id="6" orient="horz" pos="2897">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 txt 4">
  <p:cSld name="Icon + txt 4">
    <p:bg>
      <p:bgPr>
        <a:solidFill>
          <a:schemeClr val="lt2"/>
        </a:solid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sldNum" idx="12"/>
          </p:nvPr>
        </p:nvSpPr>
        <p:spPr>
          <a:xfrm>
            <a:off x="8146375" y="6365567"/>
            <a:ext cx="619200" cy="234400"/>
          </a:xfrm>
          <a:prstGeom prst="rect">
            <a:avLst/>
          </a:prstGeom>
        </p:spPr>
        <p:txBody>
          <a:bodyPr spcFirstLastPara="1" wrap="square" lIns="0" tIns="0" rIns="0" bIns="0" anchor="ctr" anchorCtr="0">
            <a:noAutofit/>
          </a:bodyPr>
          <a:lstStyle>
            <a:lvl1pPr lvl="0" rtl="0">
              <a:buNone/>
              <a:defRPr sz="800">
                <a:solidFill>
                  <a:srgbClr val="11302D"/>
                </a:solidFill>
                <a:latin typeface="Outfit"/>
                <a:ea typeface="Outfit"/>
                <a:cs typeface="Outfit"/>
                <a:sym typeface="Outfit"/>
              </a:defRPr>
            </a:lvl1pPr>
            <a:lvl2pPr lvl="1" rtl="0">
              <a:buNone/>
              <a:defRPr sz="800">
                <a:solidFill>
                  <a:srgbClr val="11302D"/>
                </a:solidFill>
                <a:latin typeface="Outfit"/>
                <a:ea typeface="Outfit"/>
                <a:cs typeface="Outfit"/>
                <a:sym typeface="Outfit"/>
              </a:defRPr>
            </a:lvl2pPr>
            <a:lvl3pPr lvl="2" rtl="0">
              <a:buNone/>
              <a:defRPr sz="800">
                <a:solidFill>
                  <a:srgbClr val="11302D"/>
                </a:solidFill>
                <a:latin typeface="Outfit"/>
                <a:ea typeface="Outfit"/>
                <a:cs typeface="Outfit"/>
                <a:sym typeface="Outfit"/>
              </a:defRPr>
            </a:lvl3pPr>
            <a:lvl4pPr lvl="3" rtl="0">
              <a:buNone/>
              <a:defRPr sz="800">
                <a:solidFill>
                  <a:srgbClr val="11302D"/>
                </a:solidFill>
                <a:latin typeface="Outfit"/>
                <a:ea typeface="Outfit"/>
                <a:cs typeface="Outfit"/>
                <a:sym typeface="Outfit"/>
              </a:defRPr>
            </a:lvl4pPr>
            <a:lvl5pPr lvl="4" rtl="0">
              <a:buNone/>
              <a:defRPr sz="800">
                <a:solidFill>
                  <a:srgbClr val="11302D"/>
                </a:solidFill>
                <a:latin typeface="Outfit"/>
                <a:ea typeface="Outfit"/>
                <a:cs typeface="Outfit"/>
                <a:sym typeface="Outfit"/>
              </a:defRPr>
            </a:lvl5pPr>
            <a:lvl6pPr lvl="5" rtl="0">
              <a:buNone/>
              <a:defRPr sz="800">
                <a:solidFill>
                  <a:srgbClr val="11302D"/>
                </a:solidFill>
                <a:latin typeface="Outfit"/>
                <a:ea typeface="Outfit"/>
                <a:cs typeface="Outfit"/>
                <a:sym typeface="Outfit"/>
              </a:defRPr>
            </a:lvl6pPr>
            <a:lvl7pPr lvl="6" rtl="0">
              <a:buNone/>
              <a:defRPr sz="800">
                <a:solidFill>
                  <a:srgbClr val="11302D"/>
                </a:solidFill>
                <a:latin typeface="Outfit"/>
                <a:ea typeface="Outfit"/>
                <a:cs typeface="Outfit"/>
                <a:sym typeface="Outfit"/>
              </a:defRPr>
            </a:lvl7pPr>
            <a:lvl8pPr lvl="7" rtl="0">
              <a:buNone/>
              <a:defRPr sz="800">
                <a:solidFill>
                  <a:srgbClr val="11302D"/>
                </a:solidFill>
                <a:latin typeface="Outfit"/>
                <a:ea typeface="Outfit"/>
                <a:cs typeface="Outfit"/>
                <a:sym typeface="Outfit"/>
              </a:defRPr>
            </a:lvl8pPr>
            <a:lvl9pPr lvl="8" rtl="0">
              <a:buNone/>
              <a:defRPr sz="800">
                <a:solidFill>
                  <a:srgbClr val="11302D"/>
                </a:solidFill>
                <a:latin typeface="Outfit"/>
                <a:ea typeface="Outfit"/>
                <a:cs typeface="Outfit"/>
                <a:sym typeface="Outfit"/>
              </a:defRPr>
            </a:lvl9pPr>
          </a:lstStyle>
          <a:p>
            <a:fld id="{00000000-1234-1234-1234-123412341234}" type="slidenum">
              <a:rPr lang="pt-BR" smtClean="0"/>
              <a:pPr/>
              <a:t>‹Nr.›</a:t>
            </a:fld>
            <a:endParaRPr lang="pt-BR"/>
          </a:p>
        </p:txBody>
      </p:sp>
      <p:pic>
        <p:nvPicPr>
          <p:cNvPr id="144" name="Google Shape;144;p23"/>
          <p:cNvPicPr preferRelativeResize="0"/>
          <p:nvPr/>
        </p:nvPicPr>
        <p:blipFill>
          <a:blip r:embed="rId2">
            <a:alphaModFix/>
          </a:blip>
          <a:stretch>
            <a:fillRect/>
          </a:stretch>
        </p:blipFill>
        <p:spPr>
          <a:xfrm>
            <a:off x="378325" y="6365607"/>
            <a:ext cx="448539" cy="234400"/>
          </a:xfrm>
          <a:prstGeom prst="rect">
            <a:avLst/>
          </a:prstGeom>
          <a:noFill/>
          <a:ln>
            <a:noFill/>
          </a:ln>
        </p:spPr>
      </p:pic>
      <p:sp>
        <p:nvSpPr>
          <p:cNvPr id="145" name="Google Shape;145;p23"/>
          <p:cNvSpPr txBox="1">
            <a:spLocks noGrp="1"/>
          </p:cNvSpPr>
          <p:nvPr>
            <p:ph type="title"/>
          </p:nvPr>
        </p:nvSpPr>
        <p:spPr>
          <a:xfrm>
            <a:off x="378325" y="492433"/>
            <a:ext cx="3379800" cy="492443"/>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3200"/>
              <a:buFont typeface="Outfit"/>
              <a:buNone/>
              <a:defRPr sz="3200" b="1">
                <a:solidFill>
                  <a:schemeClr val="dk1"/>
                </a:solidFill>
                <a:latin typeface="Outfit"/>
                <a:ea typeface="Outfit"/>
                <a:cs typeface="Outfit"/>
                <a:sym typeface="Outfit"/>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46" name="Google Shape;146;p23"/>
          <p:cNvSpPr txBox="1">
            <a:spLocks noGrp="1"/>
          </p:cNvSpPr>
          <p:nvPr>
            <p:ph type="title" idx="2"/>
          </p:nvPr>
        </p:nvSpPr>
        <p:spPr>
          <a:xfrm>
            <a:off x="1258300" y="3445184"/>
            <a:ext cx="1268400" cy="9572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47" name="Google Shape;147;p23"/>
          <p:cNvSpPr txBox="1">
            <a:spLocks noGrp="1"/>
          </p:cNvSpPr>
          <p:nvPr>
            <p:ph type="subTitle" idx="1"/>
          </p:nvPr>
        </p:nvSpPr>
        <p:spPr>
          <a:xfrm>
            <a:off x="4674600" y="715200"/>
            <a:ext cx="4091100" cy="276999"/>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11302D"/>
              </a:buClr>
              <a:buSzPts val="1800"/>
              <a:buFont typeface="Outfit Medium"/>
              <a:buNone/>
              <a:defRPr sz="1800">
                <a:solidFill>
                  <a:srgbClr val="11302D"/>
                </a:solidFill>
                <a:latin typeface="Outfit Medium"/>
                <a:ea typeface="Outfit Medium"/>
                <a:cs typeface="Outfit Medium"/>
                <a:sym typeface="Outfit Medium"/>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8" name="Google Shape;148;p23"/>
          <p:cNvSpPr txBox="1">
            <a:spLocks noGrp="1"/>
          </p:cNvSpPr>
          <p:nvPr>
            <p:ph type="title" idx="3"/>
          </p:nvPr>
        </p:nvSpPr>
        <p:spPr>
          <a:xfrm>
            <a:off x="1258300" y="4939451"/>
            <a:ext cx="1268400" cy="9572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49" name="Google Shape;149;p23"/>
          <p:cNvSpPr txBox="1">
            <a:spLocks noGrp="1"/>
          </p:cNvSpPr>
          <p:nvPr>
            <p:ph type="title" idx="4"/>
          </p:nvPr>
        </p:nvSpPr>
        <p:spPr>
          <a:xfrm>
            <a:off x="4120825" y="3445184"/>
            <a:ext cx="1268400" cy="9572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50" name="Google Shape;150;p23"/>
          <p:cNvSpPr txBox="1">
            <a:spLocks noGrp="1"/>
          </p:cNvSpPr>
          <p:nvPr>
            <p:ph type="title" idx="5"/>
          </p:nvPr>
        </p:nvSpPr>
        <p:spPr>
          <a:xfrm>
            <a:off x="4120825" y="4939451"/>
            <a:ext cx="1268400" cy="9572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51" name="Google Shape;151;p23"/>
          <p:cNvSpPr txBox="1">
            <a:spLocks noGrp="1"/>
          </p:cNvSpPr>
          <p:nvPr>
            <p:ph type="title" idx="6"/>
          </p:nvPr>
        </p:nvSpPr>
        <p:spPr>
          <a:xfrm>
            <a:off x="6983350" y="3445184"/>
            <a:ext cx="1268400" cy="9572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52" name="Google Shape;152;p23"/>
          <p:cNvSpPr txBox="1">
            <a:spLocks noGrp="1"/>
          </p:cNvSpPr>
          <p:nvPr>
            <p:ph type="title" idx="7"/>
          </p:nvPr>
        </p:nvSpPr>
        <p:spPr>
          <a:xfrm>
            <a:off x="6983350" y="4939451"/>
            <a:ext cx="1268400" cy="9572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Tree>
    <p:extLst>
      <p:ext uri="{BB962C8B-B14F-4D97-AF65-F5344CB8AC3E}">
        <p14:creationId xmlns:p14="http://schemas.microsoft.com/office/powerpoint/2010/main" val="3741104835"/>
      </p:ext>
    </p:extLst>
  </p:cSld>
  <p:clrMapOvr>
    <a:masterClrMapping/>
  </p:clrMapOvr>
  <p:extLst>
    <p:ext uri="{DCECCB84-F9BA-43D5-87BE-67443E8EF086}">
      <p15:sldGuideLst xmlns:p15="http://schemas.microsoft.com/office/powerpoint/2012/main">
        <p15:guide id="1" orient="horz" pos="233">
          <p15:clr>
            <a:srgbClr val="E46962"/>
          </p15:clr>
        </p15:guide>
        <p15:guide id="2" pos="238">
          <p15:clr>
            <a:srgbClr val="E46962"/>
          </p15:clr>
        </p15:guide>
        <p15:guide id="3" pos="5522">
          <p15:clr>
            <a:srgbClr val="E46962"/>
          </p15:clr>
        </p15:guide>
        <p15:guide id="4" orient="horz" pos="3007">
          <p15:clr>
            <a:srgbClr val="E46962"/>
          </p15:clr>
        </p15:guide>
        <p15:guide id="5" orient="horz" pos="3118">
          <p15:clr>
            <a:srgbClr val="E46962"/>
          </p15:clr>
        </p15:guide>
        <p15:guide id="6" orient="horz" pos="2897">
          <p15:clr>
            <a:srgbClr val="E46962"/>
          </p15:clr>
        </p15:guide>
        <p15:guide id="7" orient="horz" pos="278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47282C-666D-D54E-90BD-11DBBC7629F8}" type="datetimeFigureOut">
              <a:rPr lang="it-IT" smtClean="0"/>
              <a:t>03/07/24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127711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E47282C-666D-D54E-90BD-11DBBC7629F8}" type="datetimeFigureOut">
              <a:rPr lang="it-IT" smtClean="0"/>
              <a:t>03/07/24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171504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E47282C-666D-D54E-90BD-11DBBC7629F8}" type="datetimeFigureOut">
              <a:rPr lang="it-IT" smtClean="0"/>
              <a:t>03/07/24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164150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E47282C-666D-D54E-90BD-11DBBC7629F8}" type="datetimeFigureOut">
              <a:rPr lang="it-IT" smtClean="0"/>
              <a:t>03/07/24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23698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E47282C-666D-D54E-90BD-11DBBC7629F8}" type="datetimeFigureOut">
              <a:rPr lang="it-IT" smtClean="0"/>
              <a:t>03/07/24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163412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E47282C-666D-D54E-90BD-11DBBC7629F8}" type="datetimeFigureOut">
              <a:rPr lang="it-IT" smtClean="0"/>
              <a:t>03/07/24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391721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E47282C-666D-D54E-90BD-11DBBC7629F8}" type="datetimeFigureOut">
              <a:rPr lang="it-IT" smtClean="0"/>
              <a:t>03/07/24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423735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E47282C-666D-D54E-90BD-11DBBC7629F8}" type="datetimeFigureOut">
              <a:rPr lang="it-IT" smtClean="0"/>
              <a:t>03/07/24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507BB2-D93C-7A45-8BA6-3214CD150CAF}" type="slidenum">
              <a:rPr lang="it-IT" smtClean="0"/>
              <a:t>‹Nr.›</a:t>
            </a:fld>
            <a:endParaRPr lang="it-IT"/>
          </a:p>
        </p:txBody>
      </p:sp>
    </p:spTree>
    <p:extLst>
      <p:ext uri="{BB962C8B-B14F-4D97-AF65-F5344CB8AC3E}">
        <p14:creationId xmlns:p14="http://schemas.microsoft.com/office/powerpoint/2010/main" val="333138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282C-666D-D54E-90BD-11DBBC7629F8}" type="datetimeFigureOut">
              <a:rPr lang="it-IT" smtClean="0"/>
              <a:t>03/07/24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07BB2-D93C-7A45-8BA6-3214CD150CAF}" type="slidenum">
              <a:rPr lang="it-IT" smtClean="0"/>
              <a:t>‹Nr.›</a:t>
            </a:fld>
            <a:endParaRPr lang="it-IT"/>
          </a:p>
        </p:txBody>
      </p:sp>
    </p:spTree>
    <p:extLst>
      <p:ext uri="{BB962C8B-B14F-4D97-AF65-F5344CB8AC3E}">
        <p14:creationId xmlns:p14="http://schemas.microsoft.com/office/powerpoint/2010/main" val="63511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emf"/><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004835" y="594306"/>
            <a:ext cx="77673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3600" b="1" dirty="0"/>
              <a:t>Implications of basic income policies for long-term climate goals</a:t>
            </a:r>
            <a:endParaRPr lang="it-IT" sz="3600" b="1" dirty="0"/>
          </a:p>
        </p:txBody>
      </p:sp>
      <p:sp>
        <p:nvSpPr>
          <p:cNvPr id="2" name="CasellaDiTesto 1"/>
          <p:cNvSpPr txBox="1"/>
          <p:nvPr/>
        </p:nvSpPr>
        <p:spPr>
          <a:xfrm>
            <a:off x="1111170" y="1830314"/>
            <a:ext cx="7661041" cy="1631216"/>
          </a:xfrm>
          <a:prstGeom prst="rect">
            <a:avLst/>
          </a:prstGeom>
          <a:noFill/>
        </p:spPr>
        <p:txBody>
          <a:bodyPr wrap="square" rtlCol="0">
            <a:spAutoFit/>
          </a:bodyPr>
          <a:lstStyle/>
          <a:p>
            <a:pPr marL="285750" indent="-285750" algn="r">
              <a:buFont typeface="Arial"/>
              <a:buChar char="•"/>
            </a:pPr>
            <a:endParaRPr lang="en-US" sz="2000" dirty="0">
              <a:latin typeface="Gill Sans Light"/>
            </a:endParaRPr>
          </a:p>
          <a:p>
            <a:pPr algn="r"/>
            <a:r>
              <a:rPr lang="pt-BR" sz="2000" dirty="0" err="1">
                <a:latin typeface="Gill Sans Light"/>
              </a:rPr>
              <a:t>Iñaki</a:t>
            </a:r>
            <a:r>
              <a:rPr lang="pt-BR" sz="2000" dirty="0">
                <a:latin typeface="Gill Sans Light"/>
              </a:rPr>
              <a:t> Arto, Simone D’Alessandro, Kurt </a:t>
            </a:r>
            <a:r>
              <a:rPr lang="pt-BR" sz="2000" dirty="0" err="1">
                <a:latin typeface="Gill Sans Light"/>
              </a:rPr>
              <a:t>Kratena</a:t>
            </a:r>
            <a:r>
              <a:rPr lang="pt-BR" sz="2000" b="1" dirty="0">
                <a:latin typeface="Gill Sans Light"/>
              </a:rPr>
              <a:t>,</a:t>
            </a:r>
          </a:p>
          <a:p>
            <a:pPr algn="r"/>
            <a:r>
              <a:rPr lang="pt-BR" sz="2000" b="1" dirty="0">
                <a:latin typeface="Gill Sans Light"/>
              </a:rPr>
              <a:t>Guilherme Spinato Morlin</a:t>
            </a:r>
            <a:r>
              <a:rPr lang="pt-BR" sz="2000" dirty="0">
                <a:latin typeface="Gill Sans Light"/>
              </a:rPr>
              <a:t>, </a:t>
            </a:r>
            <a:r>
              <a:rPr lang="pt-BR" sz="2000" dirty="0" err="1">
                <a:latin typeface="Gill Sans Light"/>
              </a:rPr>
              <a:t>María</a:t>
            </a:r>
            <a:r>
              <a:rPr lang="pt-BR" sz="2000" dirty="0">
                <a:latin typeface="Gill Sans Light"/>
              </a:rPr>
              <a:t> Victoria Román,</a:t>
            </a:r>
          </a:p>
          <a:p>
            <a:pPr algn="r"/>
            <a:r>
              <a:rPr lang="pt-BR" sz="2000" dirty="0">
                <a:latin typeface="Gill Sans Light"/>
              </a:rPr>
              <a:t>Manuel Tomás, Paola López-</a:t>
            </a:r>
            <a:r>
              <a:rPr lang="pt-BR" sz="2000" dirty="0" err="1">
                <a:latin typeface="Gill Sans Light"/>
              </a:rPr>
              <a:t>Muñoz</a:t>
            </a:r>
            <a:r>
              <a:rPr lang="pt-BR" sz="2000" dirty="0">
                <a:latin typeface="Gill Sans Light"/>
              </a:rPr>
              <a:t> </a:t>
            </a:r>
            <a:r>
              <a:rPr lang="pt-BR" sz="2000" dirty="0" err="1">
                <a:latin typeface="Gill Sans Light"/>
              </a:rPr>
              <a:t>and</a:t>
            </a:r>
            <a:r>
              <a:rPr lang="pt-BR" sz="2000" dirty="0">
                <a:latin typeface="Gill Sans Light"/>
              </a:rPr>
              <a:t> Ignacio </a:t>
            </a:r>
            <a:r>
              <a:rPr lang="pt-BR" sz="2000" dirty="0" err="1">
                <a:latin typeface="Gill Sans Light"/>
              </a:rPr>
              <a:t>Cazcarro</a:t>
            </a:r>
            <a:endParaRPr lang="it-IT" sz="2000" dirty="0">
              <a:latin typeface="Gill Sans Light"/>
              <a:cs typeface="Gill Sans Light"/>
            </a:endParaRPr>
          </a:p>
          <a:p>
            <a:pPr algn="r"/>
            <a:endParaRPr lang="it-IT" sz="2000" dirty="0"/>
          </a:p>
        </p:txBody>
      </p:sp>
      <p:pic>
        <p:nvPicPr>
          <p:cNvPr id="10" name="Immagine 9" descr="cherubino_pant54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4" name="Espaço Reservado para Conteúdo 3">
            <a:extLst>
              <a:ext uri="{FF2B5EF4-FFF2-40B4-BE49-F238E27FC236}">
                <a16:creationId xmlns:a16="http://schemas.microsoft.com/office/drawing/2014/main" id="{740F1B47-6213-78BB-653C-A611955D2B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14047" y="3768351"/>
            <a:ext cx="4610100" cy="2400300"/>
          </a:xfrm>
          <a:prstGeom prst="rect">
            <a:avLst/>
          </a:prstGeom>
        </p:spPr>
      </p:pic>
    </p:spTree>
    <p:extLst>
      <p:ext uri="{BB962C8B-B14F-4D97-AF65-F5344CB8AC3E}">
        <p14:creationId xmlns:p14="http://schemas.microsoft.com/office/powerpoint/2010/main" val="188200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594306"/>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WILIAM Economic Module</a:t>
            </a:r>
          </a:p>
        </p:txBody>
      </p:sp>
      <p:pic>
        <p:nvPicPr>
          <p:cNvPr id="1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3" name="Espaço Reservado para Conteúdo 3">
            <a:extLst>
              <a:ext uri="{FF2B5EF4-FFF2-40B4-BE49-F238E27FC236}">
                <a16:creationId xmlns:a16="http://schemas.microsoft.com/office/drawing/2014/main" id="{BC7C9279-CFF2-5DDD-7D19-75F553A47580}"/>
              </a:ext>
            </a:extLst>
          </p:cNvPr>
          <p:cNvPicPr>
            <a:picLocks noChangeAspect="1"/>
          </p:cNvPicPr>
          <p:nvPr/>
        </p:nvPicPr>
        <p:blipFill rotWithShape="1">
          <a:blip r:embed="rId4">
            <a:clrChange>
              <a:clrFrom>
                <a:srgbClr val="FFFFFF"/>
              </a:clrFrom>
              <a:clrTo>
                <a:srgbClr val="FFFFFF">
                  <a:alpha val="0"/>
                </a:srgbClr>
              </a:clrTo>
            </a:clrChange>
            <a:biLevel thresh="25000"/>
          </a:blip>
          <a:srcRect b="26013"/>
          <a:stretch/>
        </p:blipFill>
        <p:spPr>
          <a:xfrm>
            <a:off x="2081819" y="4526483"/>
            <a:ext cx="4610100" cy="1775922"/>
          </a:xfrm>
          <a:prstGeom prst="rect">
            <a:avLst/>
          </a:prstGeom>
        </p:spPr>
      </p:pic>
      <p:sp>
        <p:nvSpPr>
          <p:cNvPr id="4" name="Marcador de contenido 6">
            <a:extLst>
              <a:ext uri="{FF2B5EF4-FFF2-40B4-BE49-F238E27FC236}">
                <a16:creationId xmlns:a16="http://schemas.microsoft.com/office/drawing/2014/main" id="{FB25491C-CBF8-3705-E33F-AEBD03834D74}"/>
              </a:ext>
            </a:extLst>
          </p:cNvPr>
          <p:cNvSpPr txBox="1">
            <a:spLocks/>
          </p:cNvSpPr>
          <p:nvPr/>
        </p:nvSpPr>
        <p:spPr>
          <a:xfrm>
            <a:off x="838200" y="1475231"/>
            <a:ext cx="8074152" cy="4827174"/>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GB" sz="2000" b="1" dirty="0">
                <a:solidFill>
                  <a:schemeClr val="tx1"/>
                </a:solidFill>
                <a:latin typeface="Gill Sans Light"/>
              </a:rPr>
              <a:t>Dynamic econometric Multi-regional Input-Output </a:t>
            </a:r>
            <a:r>
              <a:rPr lang="en-GB" sz="2000" dirty="0">
                <a:solidFill>
                  <a:schemeClr val="tx1"/>
                </a:solidFill>
                <a:latin typeface="Gill Sans Light"/>
              </a:rPr>
              <a:t>model extended by endogenous final demand and by mutual feedbacks between quantities and prices</a:t>
            </a:r>
          </a:p>
          <a:p>
            <a:pPr algn="just"/>
            <a:r>
              <a:rPr lang="en-US" sz="2000" b="1" dirty="0">
                <a:solidFill>
                  <a:schemeClr val="tx1"/>
                </a:solidFill>
                <a:latin typeface="Gill Sans Light"/>
              </a:rPr>
              <a:t>Simulation</a:t>
            </a:r>
            <a:r>
              <a:rPr lang="en-US" sz="2000" dirty="0">
                <a:solidFill>
                  <a:schemeClr val="tx1"/>
                </a:solidFill>
                <a:latin typeface="Gill Sans Light"/>
              </a:rPr>
              <a:t> model: agents do not optimize, results are not necessary optimal micro/macro level</a:t>
            </a:r>
          </a:p>
          <a:p>
            <a:pPr algn="just" fontAlgn="t">
              <a:lnSpc>
                <a:spcPct val="115000"/>
              </a:lnSpc>
              <a:spcBef>
                <a:spcPts val="0"/>
              </a:spcBef>
            </a:pPr>
            <a:r>
              <a:rPr lang="en-US" sz="2000" b="1" dirty="0">
                <a:solidFill>
                  <a:schemeClr val="tx1"/>
                </a:solidFill>
                <a:latin typeface="Gill Sans Light"/>
              </a:rPr>
              <a:t>Economic growth </a:t>
            </a:r>
            <a:r>
              <a:rPr lang="en-US" sz="2000" dirty="0">
                <a:solidFill>
                  <a:schemeClr val="tx1"/>
                </a:solidFill>
                <a:latin typeface="Gill Sans Light"/>
              </a:rPr>
              <a:t>is driven by demand</a:t>
            </a:r>
          </a:p>
          <a:p>
            <a:pPr lvl="1" algn="just" fontAlgn="t">
              <a:lnSpc>
                <a:spcPct val="115000"/>
              </a:lnSpc>
              <a:spcBef>
                <a:spcPts val="0"/>
              </a:spcBef>
            </a:pPr>
            <a:r>
              <a:rPr lang="en-US" sz="1800" b="1" dirty="0">
                <a:solidFill>
                  <a:schemeClr val="tx1"/>
                </a:solidFill>
                <a:latin typeface="Gill Sans Light"/>
              </a:rPr>
              <a:t>exogenous</a:t>
            </a:r>
            <a:r>
              <a:rPr lang="en-US" sz="1800" dirty="0">
                <a:solidFill>
                  <a:schemeClr val="tx1"/>
                </a:solidFill>
                <a:latin typeface="Gill Sans Light"/>
              </a:rPr>
              <a:t> capital and labor productivity, and liquidity constraints </a:t>
            </a:r>
          </a:p>
          <a:p>
            <a:pPr lvl="1" algn="just" fontAlgn="t">
              <a:lnSpc>
                <a:spcPct val="115000"/>
              </a:lnSpc>
              <a:spcBef>
                <a:spcPts val="0"/>
              </a:spcBef>
            </a:pPr>
            <a:r>
              <a:rPr lang="en-US" sz="1800" b="1" dirty="0">
                <a:solidFill>
                  <a:schemeClr val="tx1"/>
                </a:solidFill>
                <a:latin typeface="Gill Sans Light"/>
              </a:rPr>
              <a:t>endogenous</a:t>
            </a:r>
            <a:r>
              <a:rPr lang="en-US" sz="1800" dirty="0">
                <a:solidFill>
                  <a:schemeClr val="tx1"/>
                </a:solidFill>
                <a:latin typeface="Gill Sans Light"/>
              </a:rPr>
              <a:t> energy intensity, labor force and resources availability</a:t>
            </a:r>
            <a:endParaRPr lang="es-ES" sz="1800" dirty="0">
              <a:solidFill>
                <a:schemeClr val="tx1"/>
              </a:solidFill>
              <a:latin typeface="Gill Sans Light"/>
            </a:endParaRPr>
          </a:p>
          <a:p>
            <a:pPr algn="just" fontAlgn="t">
              <a:lnSpc>
                <a:spcPct val="115000"/>
              </a:lnSpc>
              <a:spcBef>
                <a:spcPts val="0"/>
              </a:spcBef>
            </a:pPr>
            <a:endParaRPr lang="en-US" sz="2000" dirty="0">
              <a:solidFill>
                <a:schemeClr val="tx1"/>
              </a:solidFill>
              <a:latin typeface="Gill Sans Light"/>
            </a:endParaRPr>
          </a:p>
          <a:p>
            <a:pPr algn="just" fontAlgn="t">
              <a:lnSpc>
                <a:spcPct val="115000"/>
              </a:lnSpc>
              <a:spcBef>
                <a:spcPts val="0"/>
              </a:spcBef>
            </a:pPr>
            <a:r>
              <a:rPr lang="en-US" sz="2000" dirty="0">
                <a:solidFill>
                  <a:schemeClr val="tx1"/>
                </a:solidFill>
                <a:latin typeface="Gill Sans Light"/>
              </a:rPr>
              <a:t>Markets are not generally cleared by the price mechanism</a:t>
            </a:r>
          </a:p>
          <a:p>
            <a:pPr algn="just" fontAlgn="t">
              <a:lnSpc>
                <a:spcPct val="115000"/>
              </a:lnSpc>
              <a:spcBef>
                <a:spcPts val="0"/>
              </a:spcBef>
            </a:pPr>
            <a:endParaRPr lang="en-US" sz="2000" dirty="0">
              <a:solidFill>
                <a:schemeClr val="tx1"/>
              </a:solidFill>
              <a:latin typeface="Gill Sans Light"/>
            </a:endParaRPr>
          </a:p>
          <a:p>
            <a:pPr algn="just" fontAlgn="t">
              <a:lnSpc>
                <a:spcPct val="115000"/>
              </a:lnSpc>
              <a:spcBef>
                <a:spcPts val="0"/>
              </a:spcBef>
            </a:pPr>
            <a:r>
              <a:rPr lang="en-US" sz="1800" dirty="0">
                <a:solidFill>
                  <a:schemeClr val="tx1"/>
                </a:solidFill>
                <a:latin typeface="Gill Sans Light"/>
              </a:rPr>
              <a:t>Effective </a:t>
            </a:r>
            <a:r>
              <a:rPr lang="en-US" sz="1800" b="1" dirty="0">
                <a:solidFill>
                  <a:schemeClr val="tx1"/>
                </a:solidFill>
                <a:latin typeface="Gill Sans Light"/>
              </a:rPr>
              <a:t>demand</a:t>
            </a:r>
            <a:r>
              <a:rPr lang="en-US" sz="1800" dirty="0">
                <a:solidFill>
                  <a:schemeClr val="tx1"/>
                </a:solidFill>
                <a:latin typeface="Gill Sans Light"/>
              </a:rPr>
              <a:t> </a:t>
            </a:r>
            <a:r>
              <a:rPr lang="en-US" sz="1800" b="1" dirty="0">
                <a:solidFill>
                  <a:schemeClr val="tx1"/>
                </a:solidFill>
                <a:latin typeface="Gill Sans Light"/>
              </a:rPr>
              <a:t>under supply constraints </a:t>
            </a:r>
            <a:r>
              <a:rPr lang="en-US" sz="1800" dirty="0">
                <a:solidFill>
                  <a:schemeClr val="tx1"/>
                </a:solidFill>
                <a:latin typeface="Gill Sans Light"/>
              </a:rPr>
              <a:t>(labor, resources) determines the output for the different industries and countries</a:t>
            </a:r>
          </a:p>
          <a:p>
            <a:pPr algn="just" fontAlgn="t">
              <a:lnSpc>
                <a:spcPct val="115000"/>
              </a:lnSpc>
              <a:spcBef>
                <a:spcPts val="0"/>
              </a:spcBef>
            </a:pPr>
            <a:endParaRPr lang="en-US" sz="1800" dirty="0">
              <a:solidFill>
                <a:schemeClr val="tx1"/>
              </a:solidFill>
              <a:latin typeface="Gill Sans Light"/>
            </a:endParaRPr>
          </a:p>
          <a:p>
            <a:pPr algn="just" fontAlgn="t">
              <a:lnSpc>
                <a:spcPct val="115000"/>
              </a:lnSpc>
              <a:spcBef>
                <a:spcPts val="0"/>
              </a:spcBef>
            </a:pPr>
            <a:r>
              <a:rPr lang="en-US" sz="1800" dirty="0">
                <a:solidFill>
                  <a:schemeClr val="tx1"/>
                </a:solidFill>
                <a:latin typeface="Gill Sans Light"/>
              </a:rPr>
              <a:t>Usually be </a:t>
            </a:r>
            <a:r>
              <a:rPr lang="en-US" sz="1800" b="1" dirty="0">
                <a:solidFill>
                  <a:schemeClr val="tx1"/>
                </a:solidFill>
                <a:latin typeface="Gill Sans Light"/>
              </a:rPr>
              <a:t>spare production capacity </a:t>
            </a:r>
            <a:r>
              <a:rPr lang="en-US" sz="1800" dirty="0">
                <a:solidFill>
                  <a:schemeClr val="tx1"/>
                </a:solidFill>
                <a:latin typeface="Gill Sans Light"/>
              </a:rPr>
              <a:t>available (involuntary unemployment)</a:t>
            </a:r>
            <a:endParaRPr lang="es-ES" sz="1800" dirty="0">
              <a:solidFill>
                <a:schemeClr val="tx1"/>
              </a:solidFill>
              <a:latin typeface="Gill Sans Light"/>
            </a:endParaRPr>
          </a:p>
          <a:p>
            <a:pPr algn="just"/>
            <a:endParaRPr lang="en-GB" sz="2000" dirty="0">
              <a:solidFill>
                <a:schemeClr val="tx1"/>
              </a:solidFill>
              <a:latin typeface="Gill Sans Light"/>
            </a:endParaRPr>
          </a:p>
          <a:p>
            <a:pPr lvl="2" algn="just"/>
            <a:endParaRPr lang="en-US" sz="2000" dirty="0">
              <a:solidFill>
                <a:schemeClr val="tx1"/>
              </a:solidFill>
              <a:latin typeface="Gill Sans Light"/>
            </a:endParaRPr>
          </a:p>
          <a:p>
            <a:pPr lvl="1" algn="just"/>
            <a:endParaRPr lang="en-US" dirty="0">
              <a:solidFill>
                <a:schemeClr val="tx1"/>
              </a:solidFill>
              <a:latin typeface="Gill Sans Light"/>
            </a:endParaRPr>
          </a:p>
        </p:txBody>
      </p:sp>
    </p:spTree>
    <p:extLst>
      <p:ext uri="{BB962C8B-B14F-4D97-AF65-F5344CB8AC3E}">
        <p14:creationId xmlns:p14="http://schemas.microsoft.com/office/powerpoint/2010/main" val="34670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a16="http://schemas.microsoft.com/office/drawing/2014/main" id="{FB25491C-CBF8-3705-E33F-AEBD03834D74}"/>
              </a:ext>
            </a:extLst>
          </p:cNvPr>
          <p:cNvSpPr txBox="1">
            <a:spLocks/>
          </p:cNvSpPr>
          <p:nvPr/>
        </p:nvSpPr>
        <p:spPr>
          <a:xfrm>
            <a:off x="754872" y="1475231"/>
            <a:ext cx="8098865" cy="4827174"/>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124000"/>
              </a:lnSpc>
            </a:pPr>
            <a:r>
              <a:rPr lang="en-GB" sz="1900" dirty="0">
                <a:solidFill>
                  <a:schemeClr val="tx1"/>
                </a:solidFill>
                <a:latin typeface="Gill Sans Light"/>
              </a:rPr>
              <a:t>Interregional Input Output</a:t>
            </a:r>
          </a:p>
          <a:p>
            <a:pPr algn="just">
              <a:lnSpc>
                <a:spcPct val="124000"/>
              </a:lnSpc>
            </a:pPr>
            <a:r>
              <a:rPr lang="en-GB" sz="1900" dirty="0">
                <a:solidFill>
                  <a:schemeClr val="tx1"/>
                </a:solidFill>
                <a:latin typeface="Gill Sans Light"/>
              </a:rPr>
              <a:t>62 Industries </a:t>
            </a:r>
          </a:p>
          <a:p>
            <a:pPr algn="just">
              <a:lnSpc>
                <a:spcPct val="124000"/>
              </a:lnSpc>
            </a:pPr>
            <a:r>
              <a:rPr lang="en-US" sz="1900" dirty="0">
                <a:solidFill>
                  <a:schemeClr val="tx1"/>
                </a:solidFill>
                <a:latin typeface="Gill Sans Light"/>
              </a:rPr>
              <a:t>Multi-household modelling </a:t>
            </a:r>
          </a:p>
          <a:p>
            <a:pPr algn="just">
              <a:lnSpc>
                <a:spcPct val="124000"/>
              </a:lnSpc>
            </a:pPr>
            <a:r>
              <a:rPr lang="en-US" sz="1900" dirty="0">
                <a:solidFill>
                  <a:schemeClr val="tx1"/>
                </a:solidFill>
                <a:latin typeface="Gill Sans Light"/>
              </a:rPr>
              <a:t>approach for EU</a:t>
            </a:r>
          </a:p>
          <a:p>
            <a:pPr algn="just">
              <a:lnSpc>
                <a:spcPct val="124000"/>
              </a:lnSpc>
            </a:pPr>
            <a:r>
              <a:rPr lang="en-US" sz="1900" b="1" dirty="0">
                <a:solidFill>
                  <a:schemeClr val="tx1"/>
                </a:solidFill>
                <a:latin typeface="Gill Sans Light"/>
              </a:rPr>
              <a:t>Economy</a:t>
            </a:r>
            <a:r>
              <a:rPr lang="en-US" sz="1900" dirty="0">
                <a:solidFill>
                  <a:schemeClr val="tx1"/>
                </a:solidFill>
                <a:latin typeface="Gill Sans Light"/>
              </a:rPr>
              <a:t> ↔ </a:t>
            </a:r>
            <a:r>
              <a:rPr lang="en-US" sz="1900" b="1" dirty="0">
                <a:solidFill>
                  <a:schemeClr val="tx1"/>
                </a:solidFill>
                <a:latin typeface="Gill Sans Light"/>
              </a:rPr>
              <a:t>Demographic Modules</a:t>
            </a:r>
          </a:p>
          <a:p>
            <a:pPr algn="just"/>
            <a:r>
              <a:rPr lang="en-US" sz="1900" b="1" dirty="0">
                <a:solidFill>
                  <a:schemeClr val="tx1"/>
                </a:solidFill>
                <a:latin typeface="Gill Sans Light"/>
              </a:rPr>
              <a:t> </a:t>
            </a:r>
          </a:p>
          <a:p>
            <a:pPr algn="just"/>
            <a:endParaRPr lang="en-US" sz="1900" b="1" dirty="0">
              <a:solidFill>
                <a:schemeClr val="tx1"/>
              </a:solidFill>
              <a:latin typeface="Gill Sans Light"/>
            </a:endParaRPr>
          </a:p>
          <a:p>
            <a:pPr algn="just"/>
            <a:r>
              <a:rPr lang="en-US" sz="1900" b="1" dirty="0">
                <a:solidFill>
                  <a:schemeClr val="tx1"/>
                </a:solidFill>
                <a:latin typeface="Gill Sans Light"/>
              </a:rPr>
              <a:t>60 household typologies in most EU regions </a:t>
            </a:r>
          </a:p>
          <a:p>
            <a:pPr algn="just"/>
            <a:r>
              <a:rPr lang="en-US" sz="1900" b="1" dirty="0">
                <a:solidFill>
                  <a:schemeClr val="tx1"/>
                </a:solidFill>
                <a:latin typeface="Gill Sans Light"/>
              </a:rPr>
              <a:t>	type: single, couple, single + children, couple + children, other, other + children</a:t>
            </a:r>
          </a:p>
          <a:p>
            <a:pPr algn="just"/>
            <a:r>
              <a:rPr lang="en-US" sz="1900" b="1" dirty="0">
                <a:solidFill>
                  <a:schemeClr val="tx1"/>
                </a:solidFill>
                <a:latin typeface="Gill Sans Light"/>
              </a:rPr>
              <a:t>	urban x rural</a:t>
            </a:r>
          </a:p>
          <a:p>
            <a:pPr algn="just"/>
            <a:r>
              <a:rPr lang="en-US" sz="1900" b="1" dirty="0">
                <a:solidFill>
                  <a:schemeClr val="tx1"/>
                </a:solidFill>
                <a:latin typeface="Gill Sans Light"/>
              </a:rPr>
              <a:t>	income quintile</a:t>
            </a:r>
          </a:p>
          <a:p>
            <a:pPr algn="just"/>
            <a:endParaRPr lang="en-US" sz="1900" b="1" dirty="0">
              <a:solidFill>
                <a:schemeClr val="tx1"/>
              </a:solidFill>
              <a:latin typeface="Gill Sans Light"/>
            </a:endParaRPr>
          </a:p>
          <a:p>
            <a:pPr algn="just"/>
            <a:r>
              <a:rPr lang="en-US" sz="1900" b="1" dirty="0">
                <a:solidFill>
                  <a:schemeClr val="tx1"/>
                </a:solidFill>
                <a:latin typeface="Gill Sans Light"/>
              </a:rPr>
              <a:t>WILIAM is one of the existing IAMs with the highest level of household heterogeneity</a:t>
            </a:r>
          </a:p>
          <a:p>
            <a:pPr algn="just"/>
            <a:endParaRPr lang="en-US" sz="1900" b="1" dirty="0">
              <a:solidFill>
                <a:schemeClr val="tx1"/>
              </a:solidFill>
              <a:latin typeface="Gill Sans Light"/>
            </a:endParaRPr>
          </a:p>
          <a:p>
            <a:pPr algn="just"/>
            <a:r>
              <a:rPr lang="en-US" sz="1900" b="1" dirty="0">
                <a:solidFill>
                  <a:schemeClr val="tx1"/>
                </a:solidFill>
                <a:latin typeface="Gill Sans Light"/>
              </a:rPr>
              <a:t>Fundamental to study inequality and its interrelationships with climate change.</a:t>
            </a:r>
          </a:p>
          <a:p>
            <a:pPr lvl="2" algn="just"/>
            <a:endParaRPr lang="en-US" sz="1900" dirty="0">
              <a:solidFill>
                <a:schemeClr val="tx1"/>
              </a:solidFill>
              <a:latin typeface="Gill Sans Light"/>
            </a:endParaRPr>
          </a:p>
          <a:p>
            <a:pPr lvl="1" algn="just"/>
            <a:endParaRPr lang="en-US" sz="1900" dirty="0">
              <a:solidFill>
                <a:schemeClr val="tx1"/>
              </a:solidFill>
              <a:latin typeface="Gill Sans Light"/>
            </a:endParaRPr>
          </a:p>
        </p:txBody>
      </p:sp>
      <p:pic>
        <p:nvPicPr>
          <p:cNvPr id="5" name="Picture 11">
            <a:extLst>
              <a:ext uri="{FF2B5EF4-FFF2-40B4-BE49-F238E27FC236}">
                <a16:creationId xmlns:a16="http://schemas.microsoft.com/office/drawing/2014/main" id="{8DFC8173-F3C4-4B7C-A820-2B6A233339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27109" y="1155108"/>
            <a:ext cx="4925017" cy="2654892"/>
          </a:xfrm>
          <a:prstGeom prst="rect">
            <a:avLst/>
          </a:prstGeom>
        </p:spPr>
      </p:pic>
      <p:sp>
        <p:nvSpPr>
          <p:cNvPr id="9" name="CasellaDiTesto 1"/>
          <p:cNvSpPr txBox="1">
            <a:spLocks noChangeArrowheads="1"/>
          </p:cNvSpPr>
          <p:nvPr/>
        </p:nvSpPr>
        <p:spPr bwMode="auto">
          <a:xfrm>
            <a:off x="1230833" y="453630"/>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WILIAM Economic Module</a:t>
            </a:r>
          </a:p>
        </p:txBody>
      </p:sp>
      <p:pic>
        <p:nvPicPr>
          <p:cNvPr id="10" name="Immagine 9" descr="cherubino_pant54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Tree>
    <p:extLst>
      <p:ext uri="{BB962C8B-B14F-4D97-AF65-F5344CB8AC3E}">
        <p14:creationId xmlns:p14="http://schemas.microsoft.com/office/powerpoint/2010/main" val="40653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1"/>
        <p:cNvGrpSpPr/>
        <p:nvPr/>
      </p:nvGrpSpPr>
      <p:grpSpPr>
        <a:xfrm>
          <a:off x="0" y="0"/>
          <a:ext cx="0" cy="0"/>
          <a:chOff x="0" y="0"/>
          <a:chExt cx="0" cy="0"/>
        </a:xfrm>
      </p:grpSpPr>
      <p:sp>
        <p:nvSpPr>
          <p:cNvPr id="653" name="Google Shape;653;p73"/>
          <p:cNvSpPr txBox="1">
            <a:spLocks noGrp="1"/>
          </p:cNvSpPr>
          <p:nvPr>
            <p:ph type="title"/>
          </p:nvPr>
        </p:nvSpPr>
        <p:spPr>
          <a:xfrm>
            <a:off x="1015999" y="616976"/>
            <a:ext cx="7749725" cy="492443"/>
          </a:xfrm>
          <a:prstGeom prst="rect">
            <a:avLst/>
          </a:prstGeom>
        </p:spPr>
        <p:txBody>
          <a:bodyPr spcFirstLastPara="1" vert="horz" wrap="square" lIns="0" tIns="0" rIns="0" bIns="0" rtlCol="0" anchor="t" anchorCtr="0">
            <a:spAutoFit/>
          </a:bodyPr>
          <a:lstStyle/>
          <a:p>
            <a:pPr algn="l"/>
            <a:r>
              <a:rPr lang="en-GB" dirty="0">
                <a:latin typeface="Gill Sans Light"/>
              </a:rPr>
              <a:t>Regions with Disaggregated Households</a:t>
            </a:r>
            <a:endParaRPr dirty="0">
              <a:latin typeface="Gill Sans Light"/>
            </a:endParaRPr>
          </a:p>
        </p:txBody>
      </p:sp>
      <p:pic>
        <p:nvPicPr>
          <p:cNvPr id="2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2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645" name="Imagem 644">
            <a:extLst>
              <a:ext uri="{FF2B5EF4-FFF2-40B4-BE49-F238E27FC236}">
                <a16:creationId xmlns:a16="http://schemas.microsoft.com/office/drawing/2014/main" id="{44EBF8C3-619A-50AD-DFE1-21030DE078D2}"/>
              </a:ext>
            </a:extLst>
          </p:cNvPr>
          <p:cNvPicPr>
            <a:picLocks noChangeAspect="1"/>
          </p:cNvPicPr>
          <p:nvPr/>
        </p:nvPicPr>
        <p:blipFill rotWithShape="1">
          <a:blip r:embed="rId4"/>
          <a:srcRect l="31271" r="17267"/>
          <a:stretch/>
        </p:blipFill>
        <p:spPr>
          <a:xfrm>
            <a:off x="4525109" y="1524878"/>
            <a:ext cx="4108938" cy="4106917"/>
          </a:xfrm>
          <a:prstGeom prst="rect">
            <a:avLst/>
          </a:prstGeom>
        </p:spPr>
      </p:pic>
      <p:sp>
        <p:nvSpPr>
          <p:cNvPr id="646" name="Retângulo 645">
            <a:extLst>
              <a:ext uri="{FF2B5EF4-FFF2-40B4-BE49-F238E27FC236}">
                <a16:creationId xmlns:a16="http://schemas.microsoft.com/office/drawing/2014/main" id="{D8152091-05D8-C1AA-1E36-975FDF16E9B0}"/>
              </a:ext>
            </a:extLst>
          </p:cNvPr>
          <p:cNvSpPr/>
          <p:nvPr/>
        </p:nvSpPr>
        <p:spPr>
          <a:xfrm>
            <a:off x="7537150" y="5421974"/>
            <a:ext cx="1360665" cy="506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47" name="Imagem 646">
            <a:extLst>
              <a:ext uri="{FF2B5EF4-FFF2-40B4-BE49-F238E27FC236}">
                <a16:creationId xmlns:a16="http://schemas.microsoft.com/office/drawing/2014/main" id="{5869448F-4C11-4E93-31CB-75F78FF35248}"/>
              </a:ext>
            </a:extLst>
          </p:cNvPr>
          <p:cNvPicPr>
            <a:picLocks noChangeAspect="1"/>
          </p:cNvPicPr>
          <p:nvPr/>
        </p:nvPicPr>
        <p:blipFill>
          <a:blip r:embed="rId5"/>
          <a:stretch>
            <a:fillRect/>
          </a:stretch>
        </p:blipFill>
        <p:spPr>
          <a:xfrm>
            <a:off x="1015999" y="2883878"/>
            <a:ext cx="3723801" cy="2344616"/>
          </a:xfrm>
          <a:prstGeom prst="rect">
            <a:avLst/>
          </a:prstGeom>
        </p:spPr>
      </p:pic>
    </p:spTree>
    <p:extLst>
      <p:ext uri="{BB962C8B-B14F-4D97-AF65-F5344CB8AC3E}">
        <p14:creationId xmlns:p14="http://schemas.microsoft.com/office/powerpoint/2010/main" val="201827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1"/>
        <p:cNvGrpSpPr/>
        <p:nvPr/>
      </p:nvGrpSpPr>
      <p:grpSpPr>
        <a:xfrm>
          <a:off x="0" y="0"/>
          <a:ext cx="0" cy="0"/>
          <a:chOff x="0" y="0"/>
          <a:chExt cx="0" cy="0"/>
        </a:xfrm>
      </p:grpSpPr>
      <p:sp>
        <p:nvSpPr>
          <p:cNvPr id="653" name="Google Shape;653;p73"/>
          <p:cNvSpPr txBox="1">
            <a:spLocks noGrp="1"/>
          </p:cNvSpPr>
          <p:nvPr>
            <p:ph type="title"/>
          </p:nvPr>
        </p:nvSpPr>
        <p:spPr>
          <a:xfrm>
            <a:off x="1015999" y="616976"/>
            <a:ext cx="7749725" cy="492443"/>
          </a:xfrm>
          <a:prstGeom prst="rect">
            <a:avLst/>
          </a:prstGeom>
        </p:spPr>
        <p:txBody>
          <a:bodyPr spcFirstLastPara="1" vert="horz" wrap="square" lIns="0" tIns="0" rIns="0" bIns="0" rtlCol="0" anchor="t" anchorCtr="0">
            <a:spAutoFit/>
          </a:bodyPr>
          <a:lstStyle/>
          <a:p>
            <a:pPr algn="l"/>
            <a:r>
              <a:rPr lang="en-GB" dirty="0">
                <a:latin typeface="Gill Sans Light"/>
              </a:rPr>
              <a:t>Main data sources</a:t>
            </a:r>
            <a:endParaRPr dirty="0">
              <a:latin typeface="Gill Sans Light"/>
            </a:endParaRPr>
          </a:p>
        </p:txBody>
      </p:sp>
      <p:pic>
        <p:nvPicPr>
          <p:cNvPr id="2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2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646" name="Retângulo 645">
            <a:extLst>
              <a:ext uri="{FF2B5EF4-FFF2-40B4-BE49-F238E27FC236}">
                <a16:creationId xmlns:a16="http://schemas.microsoft.com/office/drawing/2014/main" id="{D8152091-05D8-C1AA-1E36-975FDF16E9B0}"/>
              </a:ext>
            </a:extLst>
          </p:cNvPr>
          <p:cNvSpPr/>
          <p:nvPr/>
        </p:nvSpPr>
        <p:spPr>
          <a:xfrm>
            <a:off x="7537150" y="5421974"/>
            <a:ext cx="1360665" cy="506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6" name="Espaço Reservado para Conteúdo 31">
            <a:extLst>
              <a:ext uri="{FF2B5EF4-FFF2-40B4-BE49-F238E27FC236}">
                <a16:creationId xmlns:a16="http://schemas.microsoft.com/office/drawing/2014/main" id="{FFE2C1B6-9DCC-FA17-9534-176C20805E75}"/>
              </a:ext>
            </a:extLst>
          </p:cNvPr>
          <p:cNvGraphicFramePr>
            <a:graphicFrameLocks/>
          </p:cNvGraphicFramePr>
          <p:nvPr>
            <p:extLst>
              <p:ext uri="{D42A27DB-BD31-4B8C-83A1-F6EECF244321}">
                <p14:modId xmlns:p14="http://schemas.microsoft.com/office/powerpoint/2010/main" val="1826242317"/>
              </p:ext>
            </p:extLst>
          </p:nvPr>
        </p:nvGraphicFramePr>
        <p:xfrm>
          <a:off x="842343" y="2396488"/>
          <a:ext cx="7923381" cy="3658527"/>
        </p:xfrm>
        <a:graphic>
          <a:graphicData uri="http://schemas.openxmlformats.org/drawingml/2006/table">
            <a:tbl>
              <a:tblPr bandRow="1">
                <a:tableStyleId>{3B4B98B0-60AC-42C2-AFA5-B58CD77FA1E5}</a:tableStyleId>
              </a:tblPr>
              <a:tblGrid>
                <a:gridCol w="3208557">
                  <a:extLst>
                    <a:ext uri="{9D8B030D-6E8A-4147-A177-3AD203B41FA5}">
                      <a16:colId xmlns:a16="http://schemas.microsoft.com/office/drawing/2014/main" val="1728557509"/>
                    </a:ext>
                  </a:extLst>
                </a:gridCol>
                <a:gridCol w="4714824">
                  <a:extLst>
                    <a:ext uri="{9D8B030D-6E8A-4147-A177-3AD203B41FA5}">
                      <a16:colId xmlns:a16="http://schemas.microsoft.com/office/drawing/2014/main" val="1778452858"/>
                    </a:ext>
                  </a:extLst>
                </a:gridCol>
              </a:tblGrid>
              <a:tr h="839318">
                <a:tc>
                  <a:txBody>
                    <a:bodyPr/>
                    <a:lstStyle/>
                    <a:p>
                      <a:pPr algn="l" fontAlgn="b">
                        <a:spcBef>
                          <a:spcPts val="0"/>
                        </a:spcBef>
                        <a:spcAft>
                          <a:spcPts val="0"/>
                        </a:spcAft>
                      </a:pPr>
                      <a:r>
                        <a:rPr lang="pt-BR" sz="1600" b="1" u="none" strike="noStrike" dirty="0" err="1">
                          <a:solidFill>
                            <a:schemeClr val="tx1"/>
                          </a:solidFill>
                          <a:effectLst/>
                        </a:rPr>
                        <a:t>Household</a:t>
                      </a:r>
                      <a:r>
                        <a:rPr lang="pt-BR" sz="1600" b="1" u="none" strike="noStrike" dirty="0">
                          <a:solidFill>
                            <a:schemeClr val="tx1"/>
                          </a:solidFill>
                          <a:effectLst/>
                        </a:rPr>
                        <a:t> Budget </a:t>
                      </a:r>
                      <a:r>
                        <a:rPr lang="pt-BR" sz="1600" b="1" u="none" strike="noStrike" dirty="0" err="1">
                          <a:solidFill>
                            <a:schemeClr val="tx1"/>
                          </a:solidFill>
                          <a:effectLst/>
                        </a:rPr>
                        <a:t>Survey</a:t>
                      </a:r>
                      <a:r>
                        <a:rPr lang="pt-BR" sz="1600" b="1" u="none" strike="noStrike" dirty="0">
                          <a:solidFill>
                            <a:schemeClr val="tx1"/>
                          </a:solidFill>
                          <a:effectLst/>
                        </a:rPr>
                        <a:t> (HBS).</a:t>
                      </a:r>
                      <a:endParaRPr lang="pt-BR" sz="1600" b="1" i="0" u="none" strike="noStrike" dirty="0">
                        <a:solidFill>
                          <a:schemeClr val="tx1"/>
                        </a:solidFill>
                        <a:effectLst/>
                        <a:latin typeface="Gill Sans Light"/>
                      </a:endParaRPr>
                    </a:p>
                  </a:txBody>
                  <a:tcPr marL="21431" marR="21431" marT="21431"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fontAlgn="b">
                        <a:spcBef>
                          <a:spcPts val="0"/>
                        </a:spcBef>
                        <a:spcAft>
                          <a:spcPts val="0"/>
                        </a:spcAft>
                      </a:pPr>
                      <a:r>
                        <a:rPr lang="en-US" sz="1200" b="0" u="none" strike="noStrike" dirty="0">
                          <a:solidFill>
                            <a:schemeClr val="tx1"/>
                          </a:solidFill>
                          <a:effectLst/>
                        </a:rPr>
                        <a:t>Data on household consumption expenditure on goods and services in monetary units (for all items) and in physical units (only for food categories in some countries) the COICOP classification and includes different socio-demographic variables of households and individuals</a:t>
                      </a:r>
                      <a:endParaRPr lang="pt-BR" sz="1200" b="0" i="0" u="none" strike="noStrike" dirty="0">
                        <a:solidFill>
                          <a:schemeClr val="tx1"/>
                        </a:solidFill>
                        <a:effectLst/>
                        <a:latin typeface="Gill Sans Light"/>
                      </a:endParaRPr>
                    </a:p>
                  </a:txBody>
                  <a:tcPr marL="21431" marR="21431" marT="21431" marB="0" anchor="b">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1792559"/>
                  </a:ext>
                </a:extLst>
              </a:tr>
              <a:tr h="11886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rPr>
                        <a:t>Statistics on Income and Living Conditions (SILC). </a:t>
                      </a:r>
                    </a:p>
                    <a:p>
                      <a:pPr algn="l" fontAlgn="b">
                        <a:spcBef>
                          <a:spcPts val="0"/>
                        </a:spcBef>
                        <a:spcAft>
                          <a:spcPts val="0"/>
                        </a:spcAft>
                      </a:pPr>
                      <a:endParaRPr lang="pt-BR" sz="1600" b="1" i="0" u="none" strike="noStrike" kern="1200" dirty="0">
                        <a:solidFill>
                          <a:schemeClr val="tx1"/>
                        </a:solidFill>
                        <a:effectLst/>
                        <a:latin typeface="Gill Sans Light"/>
                        <a:ea typeface="+mn-ea"/>
                        <a:cs typeface="+mn-cs"/>
                      </a:endParaRPr>
                    </a:p>
                  </a:txBody>
                  <a:tcPr marL="21431" marR="21431" marT="21431"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rPr>
                        <a:t>Multidimensional cross-sectional data on household income, transfers, taxes, poverty, social exclusion and living conditions. Also, it includes detailed information on the socio-demographic situation of all household members. </a:t>
                      </a:r>
                    </a:p>
                    <a:p>
                      <a:pPr algn="r" fontAlgn="b">
                        <a:spcBef>
                          <a:spcPts val="0"/>
                        </a:spcBef>
                        <a:spcAft>
                          <a:spcPts val="0"/>
                        </a:spcAft>
                      </a:pPr>
                      <a:endParaRPr lang="pt-BR" sz="1200" b="0" i="0" u="none" strike="noStrike" kern="1200" dirty="0">
                        <a:solidFill>
                          <a:schemeClr val="tx1"/>
                        </a:solidFill>
                        <a:effectLst/>
                        <a:latin typeface="Gill Sans Light"/>
                        <a:ea typeface="+mn-ea"/>
                        <a:cs typeface="+mn-cs"/>
                      </a:endParaRPr>
                    </a:p>
                  </a:txBody>
                  <a:tcPr marL="21431" marR="21431" marT="2143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73936839"/>
                  </a:ext>
                </a:extLst>
              </a:tr>
              <a:tr h="8393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rPr>
                        <a:t>Household Finance and Consumption Survey (HFCS). </a:t>
                      </a:r>
                    </a:p>
                    <a:p>
                      <a:pPr algn="l" fontAlgn="b">
                        <a:spcBef>
                          <a:spcPts val="0"/>
                        </a:spcBef>
                        <a:spcAft>
                          <a:spcPts val="0"/>
                        </a:spcAft>
                      </a:pPr>
                      <a:endParaRPr lang="pt-BR" sz="1600" b="1" i="0" u="none" strike="noStrike" kern="1200" dirty="0">
                        <a:solidFill>
                          <a:schemeClr val="tx1"/>
                        </a:solidFill>
                        <a:effectLst/>
                        <a:latin typeface="Gill Sans Light"/>
                        <a:ea typeface="+mn-ea"/>
                        <a:cs typeface="+mn-cs"/>
                      </a:endParaRPr>
                    </a:p>
                  </a:txBody>
                  <a:tcPr marL="21431" marR="21431" marT="21431" marB="0"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1200" b="0" u="none" strike="noStrike" kern="1200" dirty="0">
                          <a:solidFill>
                            <a:schemeClr val="tx1"/>
                          </a:solidFill>
                          <a:effectLst/>
                        </a:rPr>
                        <a:t>Provides information on households’ economic </a:t>
                      </a:r>
                      <a:r>
                        <a:rPr lang="en-US" sz="1200" b="0" u="none" strike="noStrike" kern="1200" dirty="0" err="1">
                          <a:solidFill>
                            <a:schemeClr val="tx1"/>
                          </a:solidFill>
                          <a:effectLst/>
                        </a:rPr>
                        <a:t>behaviour</a:t>
                      </a:r>
                      <a:r>
                        <a:rPr lang="en-US" sz="1200" b="0" u="none" strike="noStrike" kern="1200" dirty="0">
                          <a:solidFill>
                            <a:schemeClr val="tx1"/>
                          </a:solidFill>
                          <a:effectLst/>
                        </a:rPr>
                        <a:t> and financial situation through detailed data on assets and liabilities, some variables related to income and consumption, and other household socio-demographic variables </a:t>
                      </a:r>
                      <a:endParaRPr lang="en-US" sz="1200" b="0" i="0" u="none" strike="noStrike" kern="1200" dirty="0">
                        <a:solidFill>
                          <a:schemeClr val="tx1"/>
                        </a:solidFill>
                        <a:effectLst/>
                        <a:latin typeface="Gill Sans Light"/>
                        <a:ea typeface="+mn-ea"/>
                        <a:cs typeface="+mn-cs"/>
                      </a:endParaRPr>
                    </a:p>
                  </a:txBody>
                  <a:tcPr marL="21431" marR="21431" marT="2143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3878357"/>
                  </a:ext>
                </a:extLst>
              </a:tr>
              <a:tr h="791271">
                <a:tc>
                  <a:txBody>
                    <a:bodyPr/>
                    <a:lstStyle/>
                    <a:p>
                      <a:pPr algn="l" fontAlgn="b">
                        <a:spcBef>
                          <a:spcPts val="0"/>
                        </a:spcBef>
                        <a:spcAft>
                          <a:spcPts val="0"/>
                        </a:spcAft>
                      </a:pPr>
                      <a:r>
                        <a:rPr lang="pt-BR" sz="1600" b="1" u="none" strike="noStrike" kern="1200" dirty="0" err="1">
                          <a:solidFill>
                            <a:schemeClr val="tx1"/>
                          </a:solidFill>
                          <a:effectLst/>
                        </a:rPr>
                        <a:t>European</a:t>
                      </a:r>
                      <a:r>
                        <a:rPr lang="pt-BR" sz="1600" b="1" u="none" strike="noStrike" kern="1200" dirty="0">
                          <a:solidFill>
                            <a:schemeClr val="tx1"/>
                          </a:solidFill>
                          <a:effectLst/>
                        </a:rPr>
                        <a:t> System </a:t>
                      </a:r>
                      <a:r>
                        <a:rPr lang="pt-BR" sz="1600" b="1" u="none" strike="noStrike" kern="1200" dirty="0" err="1">
                          <a:solidFill>
                            <a:schemeClr val="tx1"/>
                          </a:solidFill>
                          <a:effectLst/>
                        </a:rPr>
                        <a:t>of</a:t>
                      </a:r>
                      <a:r>
                        <a:rPr lang="pt-BR" sz="1600" b="1" u="none" strike="noStrike" kern="1200" dirty="0">
                          <a:solidFill>
                            <a:schemeClr val="tx1"/>
                          </a:solidFill>
                          <a:effectLst/>
                        </a:rPr>
                        <a:t> </a:t>
                      </a:r>
                      <a:r>
                        <a:rPr lang="pt-BR" sz="1600" b="1" u="none" strike="noStrike" kern="1200" dirty="0" err="1">
                          <a:solidFill>
                            <a:schemeClr val="tx1"/>
                          </a:solidFill>
                          <a:effectLst/>
                        </a:rPr>
                        <a:t>Accounts</a:t>
                      </a:r>
                      <a:r>
                        <a:rPr lang="pt-BR" sz="1600" b="1" u="none" strike="noStrike" kern="1200" dirty="0">
                          <a:solidFill>
                            <a:schemeClr val="tx1"/>
                          </a:solidFill>
                          <a:effectLst/>
                        </a:rPr>
                        <a:t>  (</a:t>
                      </a:r>
                      <a:r>
                        <a:rPr lang="en-US" sz="1600" b="1" u="none" strike="noStrike" kern="1200" dirty="0">
                          <a:solidFill>
                            <a:schemeClr val="tx1"/>
                          </a:solidFill>
                          <a:effectLst/>
                        </a:rPr>
                        <a:t>National Accounts of the EU countries)</a:t>
                      </a:r>
                      <a:endParaRPr lang="pt-BR" sz="1600" b="1" i="0" u="none" strike="noStrike" kern="1200" dirty="0">
                        <a:solidFill>
                          <a:schemeClr val="tx1"/>
                        </a:solidFill>
                        <a:effectLst/>
                        <a:latin typeface="Gill Sans Light"/>
                        <a:ea typeface="+mn-ea"/>
                        <a:cs typeface="+mn-cs"/>
                      </a:endParaRPr>
                    </a:p>
                  </a:txBody>
                  <a:tcPr marL="21431" marR="21431" marT="21431"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fontAlgn="b">
                        <a:spcBef>
                          <a:spcPts val="0"/>
                        </a:spcBef>
                        <a:spcAft>
                          <a:spcPts val="0"/>
                        </a:spcAft>
                      </a:pPr>
                      <a:r>
                        <a:rPr lang="en-US" sz="1200" b="0" u="none" strike="noStrike" kern="1200" dirty="0">
                          <a:solidFill>
                            <a:schemeClr val="tx1"/>
                          </a:solidFill>
                          <a:effectLst/>
                        </a:rPr>
                        <a:t>Macro-data on income, consumption and wealth from the National Accounts of the EU countries, </a:t>
                      </a:r>
                      <a:endParaRPr lang="pt-BR" sz="1200" b="0" i="0" u="none" strike="noStrike" kern="1200" dirty="0">
                        <a:solidFill>
                          <a:schemeClr val="tx1"/>
                        </a:solidFill>
                        <a:effectLst/>
                        <a:latin typeface="Gill Sans Light"/>
                        <a:ea typeface="+mn-ea"/>
                        <a:cs typeface="+mn-cs"/>
                      </a:endParaRPr>
                    </a:p>
                  </a:txBody>
                  <a:tcPr marL="21431" marR="21431" marT="21431" marB="0" anchor="b">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6121975"/>
                  </a:ext>
                </a:extLst>
              </a:tr>
            </a:tbl>
          </a:graphicData>
        </a:graphic>
      </p:graphicFrame>
      <p:sp>
        <p:nvSpPr>
          <p:cNvPr id="2" name="CaixaDeTexto 1">
            <a:extLst>
              <a:ext uri="{FF2B5EF4-FFF2-40B4-BE49-F238E27FC236}">
                <a16:creationId xmlns:a16="http://schemas.microsoft.com/office/drawing/2014/main" id="{183ED37D-A284-A78B-9794-0F13CBE4B8A7}"/>
              </a:ext>
            </a:extLst>
          </p:cNvPr>
          <p:cNvSpPr txBox="1"/>
          <p:nvPr/>
        </p:nvSpPr>
        <p:spPr>
          <a:xfrm>
            <a:off x="813488" y="1565081"/>
            <a:ext cx="7839274" cy="615553"/>
          </a:xfrm>
          <a:prstGeom prst="rect">
            <a:avLst/>
          </a:prstGeom>
          <a:noFill/>
        </p:spPr>
        <p:txBody>
          <a:bodyPr wrap="square">
            <a:spAutoFit/>
          </a:bodyPr>
          <a:lstStyle/>
          <a:p>
            <a:r>
              <a:rPr lang="en-US" sz="1700" b="1" dirty="0">
                <a:solidFill>
                  <a:schemeClr val="tx1"/>
                </a:solidFill>
                <a:latin typeface="Gill Sans Light"/>
              </a:rPr>
              <a:t>Merging of different databases and connections between micro and macro variables, resulting in a Multi-Household National Accounts.</a:t>
            </a:r>
          </a:p>
        </p:txBody>
      </p:sp>
    </p:spTree>
    <p:extLst>
      <p:ext uri="{BB962C8B-B14F-4D97-AF65-F5344CB8AC3E}">
        <p14:creationId xmlns:p14="http://schemas.microsoft.com/office/powerpoint/2010/main" val="226106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1"/>
        <p:cNvGrpSpPr/>
        <p:nvPr/>
      </p:nvGrpSpPr>
      <p:grpSpPr>
        <a:xfrm>
          <a:off x="0" y="0"/>
          <a:ext cx="0" cy="0"/>
          <a:chOff x="0" y="0"/>
          <a:chExt cx="0" cy="0"/>
        </a:xfrm>
      </p:grpSpPr>
      <p:sp>
        <p:nvSpPr>
          <p:cNvPr id="653" name="Google Shape;653;p73"/>
          <p:cNvSpPr txBox="1">
            <a:spLocks noGrp="1"/>
          </p:cNvSpPr>
          <p:nvPr>
            <p:ph type="title"/>
          </p:nvPr>
        </p:nvSpPr>
        <p:spPr>
          <a:xfrm>
            <a:off x="1015999" y="616976"/>
            <a:ext cx="7749725" cy="492600"/>
          </a:xfrm>
          <a:prstGeom prst="rect">
            <a:avLst/>
          </a:prstGeom>
        </p:spPr>
        <p:txBody>
          <a:bodyPr spcFirstLastPara="1" vert="horz" wrap="square" lIns="0" tIns="0" rIns="0" bIns="0" rtlCol="0" anchor="t" anchorCtr="0">
            <a:spAutoFit/>
          </a:bodyPr>
          <a:lstStyle/>
          <a:p>
            <a:pPr algn="l"/>
            <a:r>
              <a:rPr lang="en-GB" dirty="0">
                <a:latin typeface="Gill Sans Light"/>
              </a:rPr>
              <a:t>Scenarios 2025 – 2050</a:t>
            </a:r>
            <a:endParaRPr dirty="0">
              <a:latin typeface="Gill Sans Light"/>
            </a:endParaRPr>
          </a:p>
        </p:txBody>
      </p:sp>
      <p:sp>
        <p:nvSpPr>
          <p:cNvPr id="654" name="Google Shape;654;p73"/>
          <p:cNvSpPr txBox="1">
            <a:spLocks noGrp="1"/>
          </p:cNvSpPr>
          <p:nvPr>
            <p:ph type="title" idx="2"/>
          </p:nvPr>
        </p:nvSpPr>
        <p:spPr>
          <a:xfrm>
            <a:off x="813487" y="2101762"/>
            <a:ext cx="1718698" cy="1592744"/>
          </a:xfrm>
          <a:prstGeom prst="rect">
            <a:avLst/>
          </a:prstGeom>
        </p:spPr>
        <p:txBody>
          <a:bodyPr spcFirstLastPara="1" vert="horz" wrap="square" lIns="0" tIns="0" rIns="0" bIns="0" rtlCol="0" anchor="t" anchorCtr="0">
            <a:spAutoFit/>
          </a:bodyPr>
          <a:lstStyle/>
          <a:p>
            <a:pPr lvl="0" algn="r">
              <a:buClr>
                <a:schemeClr val="dk2"/>
              </a:buClr>
              <a:buSzPts val="1100"/>
            </a:pPr>
            <a:r>
              <a:rPr lang="en-GB" sz="1500" dirty="0">
                <a:latin typeface="Gill Sans Light"/>
              </a:rPr>
              <a:t>Represents an interpretation of the continuation of current trends. It is modelled along the lines of the </a:t>
            </a:r>
            <a:r>
              <a:rPr lang="en-GB" sz="1500" b="1" dirty="0">
                <a:latin typeface="Gill Sans Light"/>
              </a:rPr>
              <a:t>SSP 2 storyline</a:t>
            </a:r>
            <a:endParaRPr sz="1500" b="1" dirty="0">
              <a:latin typeface="Gill Sans Light"/>
            </a:endParaRPr>
          </a:p>
        </p:txBody>
      </p:sp>
      <p:sp>
        <p:nvSpPr>
          <p:cNvPr id="655" name="Google Shape;655;p73"/>
          <p:cNvSpPr txBox="1">
            <a:spLocks noGrp="1"/>
          </p:cNvSpPr>
          <p:nvPr>
            <p:ph type="subTitle" idx="1"/>
          </p:nvPr>
        </p:nvSpPr>
        <p:spPr>
          <a:xfrm>
            <a:off x="625066" y="1524000"/>
            <a:ext cx="1763343" cy="505511"/>
          </a:xfrm>
          <a:prstGeom prst="rect">
            <a:avLst/>
          </a:prstGeom>
        </p:spPr>
        <p:txBody>
          <a:bodyPr spcFirstLastPara="1" vert="horz" wrap="square" lIns="0" tIns="0" rIns="0" bIns="0" rtlCol="0" anchor="t" anchorCtr="0">
            <a:noAutofit/>
          </a:bodyPr>
          <a:lstStyle/>
          <a:p>
            <a:pPr marL="0" indent="0" algn="r"/>
            <a:r>
              <a:rPr lang="en-GB" sz="1600" b="1" dirty="0">
                <a:solidFill>
                  <a:schemeClr val="accent1"/>
                </a:solidFill>
                <a:latin typeface="Gill Sans Light"/>
              </a:rPr>
              <a:t>Baseline</a:t>
            </a:r>
            <a:endParaRPr sz="1600" b="1" dirty="0">
              <a:solidFill>
                <a:schemeClr val="accent1"/>
              </a:solidFill>
              <a:latin typeface="Gill Sans Light"/>
            </a:endParaRPr>
          </a:p>
        </p:txBody>
      </p:sp>
      <p:sp>
        <p:nvSpPr>
          <p:cNvPr id="656" name="Google Shape;656;p73"/>
          <p:cNvSpPr txBox="1">
            <a:spLocks noGrp="1"/>
          </p:cNvSpPr>
          <p:nvPr>
            <p:ph type="title" idx="3"/>
          </p:nvPr>
        </p:nvSpPr>
        <p:spPr>
          <a:xfrm>
            <a:off x="2625348" y="2101761"/>
            <a:ext cx="2000282" cy="3981859"/>
          </a:xfrm>
          <a:prstGeom prst="rect">
            <a:avLst/>
          </a:prstGeom>
        </p:spPr>
        <p:txBody>
          <a:bodyPr spcFirstLastPara="1" vert="horz" wrap="square" lIns="0" tIns="0" rIns="0" bIns="0" rtlCol="0" anchor="t" anchorCtr="0">
            <a:spAutoFit/>
          </a:bodyPr>
          <a:lstStyle/>
          <a:p>
            <a:pPr lvl="0" algn="r">
              <a:buClr>
                <a:schemeClr val="dk2"/>
              </a:buClr>
              <a:buSzPts val="1100"/>
            </a:pPr>
            <a:r>
              <a:rPr lang="pt-BR" sz="1500" b="1" dirty="0">
                <a:latin typeface="Gill Sans Light"/>
              </a:rPr>
              <a:t>10%</a:t>
            </a:r>
            <a:r>
              <a:rPr lang="pt-BR" sz="1500" dirty="0">
                <a:latin typeface="Gill Sans Light"/>
              </a:rPr>
              <a:t> of the annual </a:t>
            </a:r>
            <a:r>
              <a:rPr lang="pt-BR" sz="1500" b="1" dirty="0">
                <a:latin typeface="Gill Sans Light"/>
              </a:rPr>
              <a:t>per capita disposable income </a:t>
            </a:r>
            <a:r>
              <a:rPr lang="pt-BR" sz="1500" dirty="0">
                <a:latin typeface="Gill Sans Light"/>
              </a:rPr>
              <a:t>of 21 </a:t>
            </a:r>
            <a:r>
              <a:rPr lang="pt-BR" sz="1500" dirty="0" err="1">
                <a:latin typeface="Gill Sans Light"/>
              </a:rPr>
              <a:t>that</a:t>
            </a:r>
            <a:r>
              <a:rPr lang="pt-BR" sz="1500" dirty="0">
                <a:latin typeface="Gill Sans Light"/>
              </a:rPr>
              <a:t> have detailed data for households.</a:t>
            </a:r>
            <a:br>
              <a:rPr lang="pt-BR" sz="1500" dirty="0">
                <a:latin typeface="Gill Sans Light"/>
              </a:rPr>
            </a:br>
            <a:br>
              <a:rPr lang="pt-BR" sz="1500" dirty="0">
                <a:latin typeface="Gill Sans Light"/>
              </a:rPr>
            </a:br>
            <a:r>
              <a:rPr lang="pt-BR" sz="1500" b="1" dirty="0" err="1">
                <a:latin typeface="Gill Sans Light"/>
              </a:rPr>
              <a:t>Transfered</a:t>
            </a:r>
            <a:r>
              <a:rPr lang="pt-BR" sz="1500" b="1" dirty="0">
                <a:latin typeface="Gill Sans Light"/>
              </a:rPr>
              <a:t> to households proportionally </a:t>
            </a:r>
            <a:r>
              <a:rPr lang="pt-BR" sz="1500" dirty="0">
                <a:latin typeface="Gill Sans Light"/>
              </a:rPr>
              <a:t>to the amount of people </a:t>
            </a:r>
            <a:br>
              <a:rPr lang="pt-BR" sz="1500" dirty="0">
                <a:latin typeface="Gill Sans Light"/>
              </a:rPr>
            </a:br>
            <a:r>
              <a:rPr lang="pt-BR" sz="1500" dirty="0">
                <a:latin typeface="Gill Sans Light"/>
              </a:rPr>
              <a:t>The nominal value updated according to the consumer price index of each country. Represents </a:t>
            </a:r>
            <a:r>
              <a:rPr lang="pt-BR" sz="1500" b="1" dirty="0">
                <a:latin typeface="Gill Sans Light"/>
              </a:rPr>
              <a:t>between 4% and 7% of the GDP </a:t>
            </a:r>
            <a:r>
              <a:rPr lang="pt-BR" sz="1500" dirty="0">
                <a:latin typeface="Gill Sans Light"/>
              </a:rPr>
              <a:t>of the studied countries</a:t>
            </a:r>
            <a:endParaRPr sz="1500" dirty="0">
              <a:latin typeface="Gill Sans Light"/>
            </a:endParaRPr>
          </a:p>
        </p:txBody>
      </p:sp>
      <p:sp>
        <p:nvSpPr>
          <p:cNvPr id="657" name="Google Shape;657;p73"/>
          <p:cNvSpPr txBox="1">
            <a:spLocks noGrp="1"/>
          </p:cNvSpPr>
          <p:nvPr>
            <p:ph type="subTitle" idx="4"/>
          </p:nvPr>
        </p:nvSpPr>
        <p:spPr>
          <a:xfrm>
            <a:off x="2625348" y="1524000"/>
            <a:ext cx="1763343" cy="505511"/>
          </a:xfrm>
          <a:prstGeom prst="rect">
            <a:avLst/>
          </a:prstGeom>
        </p:spPr>
        <p:txBody>
          <a:bodyPr spcFirstLastPara="1" vert="horz" wrap="square" lIns="0" tIns="0" rIns="0" bIns="0" rtlCol="0" anchor="t" anchorCtr="0">
            <a:noAutofit/>
          </a:bodyPr>
          <a:lstStyle/>
          <a:p>
            <a:pPr marL="0" indent="0" algn="r">
              <a:buClr>
                <a:schemeClr val="dk2"/>
              </a:buClr>
              <a:buSzPts val="1100"/>
            </a:pPr>
            <a:r>
              <a:rPr lang="en-GB" sz="1600" b="1" dirty="0">
                <a:solidFill>
                  <a:schemeClr val="accent1"/>
                </a:solidFill>
                <a:latin typeface="Gill Sans Light"/>
              </a:rPr>
              <a:t>Universal Basic Income</a:t>
            </a:r>
            <a:endParaRPr sz="1600" b="1" dirty="0">
              <a:solidFill>
                <a:schemeClr val="accent1"/>
              </a:solidFill>
              <a:latin typeface="Gill Sans Light"/>
            </a:endParaRPr>
          </a:p>
          <a:p>
            <a:pPr marL="0" indent="0" algn="r"/>
            <a:endParaRPr sz="1600" b="1" dirty="0">
              <a:latin typeface="Gill Sans Light"/>
            </a:endParaRPr>
          </a:p>
        </p:txBody>
      </p:sp>
      <p:sp>
        <p:nvSpPr>
          <p:cNvPr id="658" name="Google Shape;658;p73"/>
          <p:cNvSpPr txBox="1">
            <a:spLocks noGrp="1"/>
          </p:cNvSpPr>
          <p:nvPr>
            <p:ph type="title" idx="5"/>
          </p:nvPr>
        </p:nvSpPr>
        <p:spPr>
          <a:xfrm>
            <a:off x="4785287" y="2101761"/>
            <a:ext cx="2000282" cy="3716402"/>
          </a:xfrm>
          <a:prstGeom prst="rect">
            <a:avLst/>
          </a:prstGeom>
        </p:spPr>
        <p:txBody>
          <a:bodyPr spcFirstLastPara="1" vert="horz" wrap="square" lIns="0" tIns="0" rIns="0" bIns="0" rtlCol="0" anchor="t" anchorCtr="0">
            <a:spAutoFit/>
          </a:bodyPr>
          <a:lstStyle/>
          <a:p>
            <a:pPr lvl="0" algn="r">
              <a:buClr>
                <a:schemeClr val="dk2"/>
              </a:buClr>
              <a:buSzPts val="1100"/>
            </a:pPr>
            <a:r>
              <a:rPr lang="pt-BR" sz="1500" dirty="0">
                <a:latin typeface="Gill Sans Light"/>
              </a:rPr>
              <a:t>Collected from the financial assets of households in </a:t>
            </a:r>
            <a:r>
              <a:rPr lang="pt-BR" sz="1500" b="1" dirty="0">
                <a:latin typeface="Gill Sans Light"/>
              </a:rPr>
              <a:t>quintiles 4 and 5 </a:t>
            </a:r>
            <a:r>
              <a:rPr lang="pt-BR" sz="1500" dirty="0">
                <a:latin typeface="Gill Sans Light"/>
              </a:rPr>
              <a:t>of the income </a:t>
            </a:r>
            <a:r>
              <a:rPr lang="pt-BR" sz="1500" dirty="0" err="1">
                <a:latin typeface="Gill Sans Light"/>
              </a:rPr>
              <a:t>distribution</a:t>
            </a:r>
            <a:r>
              <a:rPr lang="pt-BR" sz="1500" dirty="0">
                <a:latin typeface="Gill Sans Light"/>
              </a:rPr>
              <a:t>.</a:t>
            </a:r>
            <a:br>
              <a:rPr lang="pt-BR" sz="1500" dirty="0">
                <a:latin typeface="Gill Sans Light"/>
              </a:rPr>
            </a:br>
            <a:br>
              <a:rPr lang="pt-BR" sz="1500" dirty="0">
                <a:latin typeface="Gill Sans Light"/>
              </a:rPr>
            </a:br>
            <a:r>
              <a:rPr lang="pt-BR" sz="1500" dirty="0">
                <a:latin typeface="Gill Sans Light"/>
              </a:rPr>
              <a:t> Rate calculated for the </a:t>
            </a:r>
            <a:r>
              <a:rPr lang="pt-BR" sz="1500" b="1" dirty="0">
                <a:latin typeface="Gill Sans Light"/>
              </a:rPr>
              <a:t>revenue to equal the spending on the UBI </a:t>
            </a:r>
            <a:r>
              <a:rPr lang="pt-BR" sz="1500" dirty="0">
                <a:latin typeface="Gill Sans Light"/>
              </a:rPr>
              <a:t>deducting the revenue from the carbon tax.</a:t>
            </a:r>
            <a:br>
              <a:rPr lang="pt-BR" sz="1500" dirty="0">
                <a:latin typeface="Gill Sans Light"/>
              </a:rPr>
            </a:br>
            <a:r>
              <a:rPr lang="pt-BR" sz="1500" dirty="0">
                <a:latin typeface="Gill Sans Light"/>
              </a:rPr>
              <a:t>It remains </a:t>
            </a:r>
            <a:r>
              <a:rPr lang="pt-BR" sz="1500" b="1" dirty="0">
                <a:latin typeface="Gill Sans Light"/>
              </a:rPr>
              <a:t>between 1% and 5%. </a:t>
            </a:r>
            <a:br>
              <a:rPr lang="pt-BR" sz="1500" b="1" dirty="0">
                <a:latin typeface="Gill Sans Light"/>
              </a:rPr>
            </a:br>
            <a:r>
              <a:rPr lang="pt-BR" sz="1500" dirty="0">
                <a:latin typeface="Gill Sans Light"/>
              </a:rPr>
              <a:t>In </a:t>
            </a:r>
            <a:r>
              <a:rPr lang="pt-BR" sz="1500" dirty="0" err="1">
                <a:latin typeface="Gill Sans Light"/>
              </a:rPr>
              <a:t>line</a:t>
            </a:r>
            <a:r>
              <a:rPr lang="pt-BR" sz="1500" dirty="0">
                <a:latin typeface="Gill Sans Light"/>
              </a:rPr>
              <a:t> </a:t>
            </a:r>
            <a:r>
              <a:rPr lang="pt-BR" sz="1500" dirty="0" err="1">
                <a:latin typeface="Gill Sans Light"/>
              </a:rPr>
              <a:t>with</a:t>
            </a:r>
            <a:r>
              <a:rPr lang="pt-BR" sz="1500" dirty="0">
                <a:latin typeface="Gill Sans Light"/>
              </a:rPr>
              <a:t> </a:t>
            </a:r>
            <a:r>
              <a:rPr lang="pt-BR" sz="1500" b="1" dirty="0" err="1">
                <a:latin typeface="Gill Sans Light"/>
              </a:rPr>
              <a:t>p</a:t>
            </a:r>
            <a:r>
              <a:rPr lang="pt-BR" sz="1500" dirty="0" err="1">
                <a:latin typeface="Gill Sans Light"/>
              </a:rPr>
              <a:t>revious</a:t>
            </a:r>
            <a:r>
              <a:rPr lang="pt-BR" sz="1500" dirty="0">
                <a:latin typeface="Gill Sans Light"/>
              </a:rPr>
              <a:t> </a:t>
            </a:r>
            <a:r>
              <a:rPr lang="pt-BR" sz="1500" dirty="0" err="1">
                <a:latin typeface="Gill Sans Light"/>
              </a:rPr>
              <a:t>work</a:t>
            </a:r>
            <a:endParaRPr sz="1500" b="1" dirty="0">
              <a:latin typeface="Gill Sans Light"/>
            </a:endParaRPr>
          </a:p>
        </p:txBody>
      </p:sp>
      <p:sp>
        <p:nvSpPr>
          <p:cNvPr id="659" name="Google Shape;659;p73"/>
          <p:cNvSpPr txBox="1">
            <a:spLocks noGrp="1"/>
          </p:cNvSpPr>
          <p:nvPr>
            <p:ph type="subTitle" idx="6"/>
          </p:nvPr>
        </p:nvSpPr>
        <p:spPr>
          <a:xfrm>
            <a:off x="4785287" y="1524000"/>
            <a:ext cx="1763343" cy="505511"/>
          </a:xfrm>
          <a:prstGeom prst="rect">
            <a:avLst/>
          </a:prstGeom>
        </p:spPr>
        <p:txBody>
          <a:bodyPr spcFirstLastPara="1" vert="horz" wrap="square" lIns="0" tIns="0" rIns="0" bIns="0" rtlCol="0" anchor="t" anchorCtr="0">
            <a:noAutofit/>
          </a:bodyPr>
          <a:lstStyle/>
          <a:p>
            <a:pPr marL="0" indent="0" algn="r">
              <a:buClr>
                <a:schemeClr val="dk2"/>
              </a:buClr>
              <a:buSzPts val="1100"/>
            </a:pPr>
            <a:r>
              <a:rPr lang="en-GB" sz="1600" b="1" dirty="0">
                <a:solidFill>
                  <a:schemeClr val="accent1"/>
                </a:solidFill>
                <a:latin typeface="Gill Sans Light"/>
              </a:rPr>
              <a:t>Wealth tax</a:t>
            </a:r>
            <a:r>
              <a:rPr lang="it" sz="1600" b="1" dirty="0">
                <a:solidFill>
                  <a:schemeClr val="accent1"/>
                </a:solidFill>
                <a:latin typeface="Gill Sans Light"/>
              </a:rPr>
              <a:t> </a:t>
            </a:r>
            <a:endParaRPr sz="1600" b="1" dirty="0">
              <a:solidFill>
                <a:schemeClr val="accent1"/>
              </a:solidFill>
              <a:latin typeface="Gill Sans Light"/>
            </a:endParaRPr>
          </a:p>
          <a:p>
            <a:pPr marL="0" indent="0" algn="r"/>
            <a:endParaRPr sz="1600" b="1" dirty="0">
              <a:latin typeface="Gill Sans Light"/>
            </a:endParaRPr>
          </a:p>
        </p:txBody>
      </p:sp>
      <p:sp>
        <p:nvSpPr>
          <p:cNvPr id="660" name="Google Shape;660;p73"/>
          <p:cNvSpPr txBox="1">
            <a:spLocks noGrp="1"/>
          </p:cNvSpPr>
          <p:nvPr>
            <p:ph type="title" idx="7"/>
          </p:nvPr>
        </p:nvSpPr>
        <p:spPr>
          <a:xfrm>
            <a:off x="6951784" y="2101761"/>
            <a:ext cx="1863097" cy="2920030"/>
          </a:xfrm>
          <a:prstGeom prst="rect">
            <a:avLst/>
          </a:prstGeom>
        </p:spPr>
        <p:txBody>
          <a:bodyPr spcFirstLastPara="1" vert="horz" wrap="square" lIns="0" tIns="0" rIns="0" bIns="0" rtlCol="0" anchor="t" anchorCtr="0">
            <a:spAutoFit/>
          </a:bodyPr>
          <a:lstStyle/>
          <a:p>
            <a:pPr lvl="0" algn="r">
              <a:buClr>
                <a:schemeClr val="dk2"/>
              </a:buClr>
              <a:buSzPts val="1100"/>
            </a:pPr>
            <a:r>
              <a:rPr lang="pt-BR" sz="1500" dirty="0">
                <a:latin typeface="Gill Sans Light"/>
              </a:rPr>
              <a:t>Payment proportional to the quantity of </a:t>
            </a:r>
            <a:r>
              <a:rPr lang="pt-BR" sz="1500" b="1" dirty="0">
                <a:latin typeface="Gill Sans Light"/>
              </a:rPr>
              <a:t>CO</a:t>
            </a:r>
            <a:r>
              <a:rPr lang="pt-BR" sz="1500" b="1" baseline="-25000" dirty="0">
                <a:latin typeface="Gill Sans Light"/>
              </a:rPr>
              <a:t>2</a:t>
            </a:r>
            <a:r>
              <a:rPr lang="pt-BR" sz="1500" b="1" dirty="0">
                <a:latin typeface="Gill Sans Light"/>
              </a:rPr>
              <a:t> embedded in household consumption </a:t>
            </a:r>
            <a:r>
              <a:rPr lang="pt-BR" sz="1500" dirty="0">
                <a:latin typeface="Gill Sans Light"/>
              </a:rPr>
              <a:t>of energy and transport. </a:t>
            </a:r>
            <a:br>
              <a:rPr lang="pt-BR" sz="1500" dirty="0">
                <a:latin typeface="Gill Sans Light"/>
              </a:rPr>
            </a:br>
            <a:br>
              <a:rPr lang="pt-BR" sz="1500" dirty="0">
                <a:latin typeface="Gill Sans Light"/>
              </a:rPr>
            </a:br>
            <a:r>
              <a:rPr lang="pt-BR" sz="1500" b="1" dirty="0">
                <a:latin typeface="Gill Sans Light"/>
              </a:rPr>
              <a:t>Exogenous</a:t>
            </a:r>
            <a:r>
              <a:rPr lang="pt-BR" sz="1500" dirty="0">
                <a:latin typeface="Gill Sans Light"/>
              </a:rPr>
              <a:t> value linearly increasing in time, from 50 USD per tonne in 2025 to 250 USD per tonne in 2050</a:t>
            </a:r>
            <a:endParaRPr sz="1500" dirty="0">
              <a:latin typeface="Gill Sans Light"/>
            </a:endParaRPr>
          </a:p>
        </p:txBody>
      </p:sp>
      <p:sp>
        <p:nvSpPr>
          <p:cNvPr id="661" name="Google Shape;661;p73"/>
          <p:cNvSpPr txBox="1">
            <a:spLocks noGrp="1"/>
          </p:cNvSpPr>
          <p:nvPr>
            <p:ph type="subTitle" idx="8"/>
          </p:nvPr>
        </p:nvSpPr>
        <p:spPr>
          <a:xfrm>
            <a:off x="6814600" y="1524000"/>
            <a:ext cx="1763343" cy="505511"/>
          </a:xfrm>
          <a:prstGeom prst="rect">
            <a:avLst/>
          </a:prstGeom>
        </p:spPr>
        <p:txBody>
          <a:bodyPr spcFirstLastPara="1" vert="horz" wrap="square" lIns="0" tIns="0" rIns="0" bIns="0" rtlCol="0" anchor="t" anchorCtr="0">
            <a:noAutofit/>
          </a:bodyPr>
          <a:lstStyle/>
          <a:p>
            <a:pPr marL="0" indent="0" algn="r">
              <a:buClr>
                <a:schemeClr val="dk2"/>
              </a:buClr>
              <a:buSzPts val="1100"/>
            </a:pPr>
            <a:r>
              <a:rPr lang="en-GB" sz="1600" b="1" dirty="0">
                <a:solidFill>
                  <a:schemeClr val="accent1"/>
                </a:solidFill>
                <a:latin typeface="Gill Sans Light"/>
              </a:rPr>
              <a:t>Carbon tax</a:t>
            </a:r>
            <a:endParaRPr sz="1600" b="1" dirty="0">
              <a:solidFill>
                <a:schemeClr val="accent1"/>
              </a:solidFill>
              <a:latin typeface="Gill Sans Light"/>
            </a:endParaRPr>
          </a:p>
          <a:p>
            <a:pPr marL="0" indent="0" algn="r"/>
            <a:endParaRPr sz="1600" b="1" dirty="0">
              <a:latin typeface="Gill Sans Light"/>
            </a:endParaRPr>
          </a:p>
        </p:txBody>
      </p:sp>
      <p:pic>
        <p:nvPicPr>
          <p:cNvPr id="2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2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857296" y="1226575"/>
            <a:ext cx="4080600" cy="593100"/>
          </a:xfrm>
          <a:prstGeom prst="rect">
            <a:avLst/>
          </a:prstGeom>
        </p:spPr>
        <p:txBody>
          <a:bodyPr spcFirstLastPara="1" vert="horz" wrap="square" lIns="0" tIns="0" rIns="0" bIns="0" rtlCol="0" anchor="t" anchorCtr="0">
            <a:noAutofit/>
          </a:bodyPr>
          <a:lstStyle/>
          <a:p>
            <a:pPr algn="l"/>
            <a:r>
              <a:rPr lang="it" dirty="0">
                <a:solidFill>
                  <a:schemeClr val="tx1"/>
                </a:solidFill>
              </a:rPr>
              <a:t>03</a:t>
            </a:r>
            <a:endParaRPr dirty="0">
              <a:solidFill>
                <a:schemeClr val="tx1"/>
              </a:solidFill>
            </a:endParaRPr>
          </a:p>
        </p:txBody>
      </p:sp>
      <p:sp>
        <p:nvSpPr>
          <p:cNvPr id="334" name="Google Shape;334;p53"/>
          <p:cNvSpPr txBox="1">
            <a:spLocks noGrp="1"/>
          </p:cNvSpPr>
          <p:nvPr>
            <p:ph type="subTitle" idx="1"/>
          </p:nvPr>
        </p:nvSpPr>
        <p:spPr>
          <a:xfrm>
            <a:off x="857296" y="2871877"/>
            <a:ext cx="3432878" cy="2462213"/>
          </a:xfrm>
          <a:prstGeom prst="rect">
            <a:avLst/>
          </a:prstGeom>
        </p:spPr>
        <p:txBody>
          <a:bodyPr spcFirstLastPara="1" vert="horz" wrap="square" lIns="0" tIns="0" rIns="0" bIns="0" rtlCol="0" anchor="t" anchorCtr="0">
            <a:spAutoFit/>
          </a:bodyPr>
          <a:lstStyle/>
          <a:p>
            <a:pPr marL="0" indent="0"/>
            <a:r>
              <a:rPr lang="en-US" sz="2000" dirty="0">
                <a:solidFill>
                  <a:schemeClr val="tx1"/>
                </a:solidFill>
                <a:latin typeface="Gill Sans Light"/>
              </a:rPr>
              <a:t>As expected the UBI reduces income inequality.</a:t>
            </a:r>
          </a:p>
          <a:p>
            <a:pPr marL="0" indent="0"/>
            <a:endParaRPr lang="en-US" sz="2000" dirty="0">
              <a:solidFill>
                <a:schemeClr val="tx1"/>
              </a:solidFill>
              <a:latin typeface="Gill Sans Light"/>
            </a:endParaRPr>
          </a:p>
          <a:p>
            <a:pPr marL="0" indent="0"/>
            <a:r>
              <a:rPr lang="en-US" sz="2000" dirty="0">
                <a:solidFill>
                  <a:schemeClr val="tx1"/>
                </a:solidFill>
                <a:latin typeface="Gill Sans Light"/>
              </a:rPr>
              <a:t>However, it also increases consumption.</a:t>
            </a:r>
          </a:p>
          <a:p>
            <a:pPr marL="0" indent="0"/>
            <a:endParaRPr lang="en-US" sz="2000" dirty="0">
              <a:solidFill>
                <a:schemeClr val="tx1"/>
              </a:solidFill>
              <a:latin typeface="Gill Sans Light"/>
            </a:endParaRPr>
          </a:p>
          <a:p>
            <a:pPr marL="0" indent="0"/>
            <a:r>
              <a:rPr lang="en-US" sz="2000" dirty="0">
                <a:solidFill>
                  <a:schemeClr val="tx1"/>
                </a:solidFill>
                <a:latin typeface="Gill Sans Light"/>
              </a:rPr>
              <a:t>Without the carbon tax, the UBI produces an increase in emissions</a:t>
            </a:r>
          </a:p>
        </p:txBody>
      </p:sp>
      <p:sp>
        <p:nvSpPr>
          <p:cNvPr id="335" name="Google Shape;335;p53"/>
          <p:cNvSpPr txBox="1">
            <a:spLocks noGrp="1"/>
          </p:cNvSpPr>
          <p:nvPr>
            <p:ph type="title" idx="2"/>
          </p:nvPr>
        </p:nvSpPr>
        <p:spPr>
          <a:xfrm>
            <a:off x="857296" y="1958476"/>
            <a:ext cx="4080600" cy="492443"/>
          </a:xfrm>
          <a:prstGeom prst="rect">
            <a:avLst/>
          </a:prstGeom>
        </p:spPr>
        <p:txBody>
          <a:bodyPr spcFirstLastPara="1" vert="horz" wrap="square" lIns="0" tIns="0" rIns="0" bIns="0" rtlCol="0" anchor="t" anchorCtr="0">
            <a:spAutoFit/>
          </a:bodyPr>
          <a:lstStyle/>
          <a:p>
            <a:pPr algn="l">
              <a:buClr>
                <a:schemeClr val="dk2"/>
              </a:buClr>
              <a:buSzPts val="1100"/>
            </a:pPr>
            <a:r>
              <a:rPr lang="en-GB" dirty="0">
                <a:solidFill>
                  <a:schemeClr val="tx1"/>
                </a:solidFill>
                <a:latin typeface="Gill Sans Light"/>
              </a:rPr>
              <a:t>Results</a:t>
            </a:r>
            <a:endParaRPr dirty="0">
              <a:solidFill>
                <a:schemeClr val="tx1"/>
              </a:solidFill>
              <a:latin typeface="Gill Sans Light"/>
            </a:endParaRPr>
          </a:p>
        </p:txBody>
      </p:sp>
      <p:pic>
        <p:nvPicPr>
          <p:cNvPr id="3" name="Immagine 9" descr="cherubino_pant541.eps">
            <a:extLst>
              <a:ext uri="{FF2B5EF4-FFF2-40B4-BE49-F238E27FC236}">
                <a16:creationId xmlns:a16="http://schemas.microsoft.com/office/drawing/2014/main" id="{0F86C059-6FF7-6567-61AB-9E8034541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4" name="Line 1">
            <a:extLst>
              <a:ext uri="{FF2B5EF4-FFF2-40B4-BE49-F238E27FC236}">
                <a16:creationId xmlns:a16="http://schemas.microsoft.com/office/drawing/2014/main" id="{51E50B02-A1A6-A106-3097-AF8D3561A861}"/>
              </a:ext>
            </a:extLst>
          </p:cNvPr>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5" name="Line 3">
            <a:extLst>
              <a:ext uri="{FF2B5EF4-FFF2-40B4-BE49-F238E27FC236}">
                <a16:creationId xmlns:a16="http://schemas.microsoft.com/office/drawing/2014/main" id="{3C40F58B-26C9-E1F5-9C16-CFD7055B0D4B}"/>
              </a:ext>
            </a:extLst>
          </p:cNvPr>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12" name="Picture 9">
            <a:extLst>
              <a:ext uri="{FF2B5EF4-FFF2-40B4-BE49-F238E27FC236}">
                <a16:creationId xmlns:a16="http://schemas.microsoft.com/office/drawing/2014/main" id="{F415ACE4-6DCD-2D36-A636-B13E7061C222}"/>
              </a:ext>
            </a:extLst>
          </p:cNvPr>
          <p:cNvPicPr>
            <a:picLocks noChangeAspect="1"/>
          </p:cNvPicPr>
          <p:nvPr/>
        </p:nvPicPr>
        <p:blipFill>
          <a:blip r:embed="rId4">
            <a:clrChange>
              <a:clrFrom>
                <a:srgbClr val="FFFFFF"/>
              </a:clrFrom>
              <a:clrTo>
                <a:srgbClr val="FFFFFF">
                  <a:alpha val="0"/>
                </a:srgbClr>
              </a:clrTo>
            </a:clrChange>
            <a:alphaModFix amt="49000"/>
          </a:blip>
          <a:stretch>
            <a:fillRect/>
          </a:stretch>
        </p:blipFill>
        <p:spPr>
          <a:xfrm>
            <a:off x="3811202" y="1088571"/>
            <a:ext cx="5169015" cy="4586515"/>
          </a:xfrm>
          <a:prstGeom prst="rect">
            <a:avLst/>
          </a:prstGeom>
        </p:spPr>
      </p:pic>
    </p:spTree>
    <p:extLst>
      <p:ext uri="{BB962C8B-B14F-4D97-AF65-F5344CB8AC3E}">
        <p14:creationId xmlns:p14="http://schemas.microsoft.com/office/powerpoint/2010/main" val="283213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594306"/>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Inequality</a:t>
            </a:r>
          </a:p>
        </p:txBody>
      </p:sp>
      <p:pic>
        <p:nvPicPr>
          <p:cNvPr id="1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592" name="Google Shape;592;p66"/>
          <p:cNvSpPr txBox="1">
            <a:spLocks/>
          </p:cNvSpPr>
          <p:nvPr/>
        </p:nvSpPr>
        <p:spPr>
          <a:xfrm>
            <a:off x="1008185" y="5190130"/>
            <a:ext cx="7561384" cy="1107996"/>
          </a:xfrm>
          <a:prstGeom prst="rect">
            <a:avLst/>
          </a:prstGeom>
        </p:spPr>
        <p:txBody>
          <a:bodyPr spcFirstLastPara="1" vert="horz" wrap="square" lIns="0" tIns="0" rIns="0" bIns="0" rtlCol="0" anchor="t"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Gill Sans Light"/>
              </a:rPr>
              <a:t>As expected, the </a:t>
            </a:r>
            <a:r>
              <a:rPr lang="en-US" sz="1800" b="1" dirty="0">
                <a:latin typeface="Gill Sans Light"/>
              </a:rPr>
              <a:t>UBI decreases inequality </a:t>
            </a:r>
            <a:r>
              <a:rPr lang="en-US" sz="1800" dirty="0">
                <a:latin typeface="Gill Sans Light"/>
              </a:rPr>
              <a:t>between 2.5 and 5.1 percentage points. </a:t>
            </a:r>
          </a:p>
          <a:p>
            <a:pPr algn="l"/>
            <a:r>
              <a:rPr lang="en-US" sz="1800" dirty="0">
                <a:latin typeface="Gill Sans Light"/>
              </a:rPr>
              <a:t>A decrease similar to that experienced recently by various European countries (Czechia, Hungary, France, Cyprus...)</a:t>
            </a:r>
            <a:br>
              <a:rPr lang="en-US" sz="1800" b="1" dirty="0">
                <a:latin typeface="Gill Sans Light"/>
              </a:rPr>
            </a:br>
            <a:endParaRPr lang="en-US" sz="1800" b="1" dirty="0">
              <a:latin typeface="Gill Sans Light"/>
            </a:endParaRPr>
          </a:p>
        </p:txBody>
      </p:sp>
      <p:graphicFrame>
        <p:nvGraphicFramePr>
          <p:cNvPr id="3" name="Chart 8">
            <a:extLst>
              <a:ext uri="{FF2B5EF4-FFF2-40B4-BE49-F238E27FC236}">
                <a16:creationId xmlns:a16="http://schemas.microsoft.com/office/drawing/2014/main" id="{861B7AA0-0C6F-4C90-8D3A-065FF2350322}"/>
              </a:ext>
            </a:extLst>
          </p:cNvPr>
          <p:cNvGraphicFramePr/>
          <p:nvPr>
            <p:extLst>
              <p:ext uri="{D42A27DB-BD31-4B8C-83A1-F6EECF244321}">
                <p14:modId xmlns:p14="http://schemas.microsoft.com/office/powerpoint/2010/main" val="3644442110"/>
              </p:ext>
            </p:extLst>
          </p:nvPr>
        </p:nvGraphicFramePr>
        <p:xfrm>
          <a:off x="1437953" y="1852245"/>
          <a:ext cx="6428233" cy="3177807"/>
        </p:xfrm>
        <a:graphic>
          <a:graphicData uri="http://schemas.openxmlformats.org/drawingml/2006/chart">
            <c:chart xmlns:c="http://schemas.openxmlformats.org/drawingml/2006/chart" xmlns:r="http://schemas.openxmlformats.org/officeDocument/2006/relationships" r:id="rId4"/>
          </a:graphicData>
        </a:graphic>
      </p:graphicFrame>
      <p:sp>
        <p:nvSpPr>
          <p:cNvPr id="4" name="Google Shape;592;p66">
            <a:extLst>
              <a:ext uri="{FF2B5EF4-FFF2-40B4-BE49-F238E27FC236}">
                <a16:creationId xmlns:a16="http://schemas.microsoft.com/office/drawing/2014/main" id="{CFF7C3EA-8ED2-F8D8-AAA7-F94C52E521DF}"/>
              </a:ext>
            </a:extLst>
          </p:cNvPr>
          <p:cNvSpPr txBox="1">
            <a:spLocks/>
          </p:cNvSpPr>
          <p:nvPr/>
        </p:nvSpPr>
        <p:spPr>
          <a:xfrm>
            <a:off x="2119427" y="1575246"/>
            <a:ext cx="5746759" cy="276999"/>
          </a:xfrm>
          <a:prstGeom prst="rect">
            <a:avLst/>
          </a:prstGeom>
        </p:spPr>
        <p:txBody>
          <a:bodyPr spcFirstLastPara="1" vert="horz" wrap="square" lIns="0" tIns="0" rIns="0" bIns="0" rtlCol="0" anchor="t"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a:latin typeface="Gill Sans Light"/>
              </a:rPr>
              <a:t>Change </a:t>
            </a:r>
            <a:r>
              <a:rPr lang="en-US" sz="1800" b="1" dirty="0" err="1">
                <a:latin typeface="Gill Sans Light"/>
              </a:rPr>
              <a:t>w.r.t.</a:t>
            </a:r>
            <a:r>
              <a:rPr lang="en-US" sz="1800" b="1" dirty="0">
                <a:latin typeface="Gill Sans Light"/>
              </a:rPr>
              <a:t> the baseline in the Gini Index (average 2025-50)</a:t>
            </a:r>
          </a:p>
        </p:txBody>
      </p:sp>
    </p:spTree>
    <p:extLst>
      <p:ext uri="{BB962C8B-B14F-4D97-AF65-F5344CB8AC3E}">
        <p14:creationId xmlns:p14="http://schemas.microsoft.com/office/powerpoint/2010/main" val="382291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317307"/>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Income and Consumption</a:t>
            </a:r>
          </a:p>
        </p:txBody>
      </p:sp>
      <p:sp>
        <p:nvSpPr>
          <p:cNvPr id="2" name="CasellaDiTesto 1"/>
          <p:cNvSpPr txBox="1"/>
          <p:nvPr/>
        </p:nvSpPr>
        <p:spPr>
          <a:xfrm>
            <a:off x="5858591" y="1537612"/>
            <a:ext cx="3581399" cy="1200329"/>
          </a:xfrm>
          <a:prstGeom prst="rect">
            <a:avLst/>
          </a:prstGeom>
          <a:noFill/>
        </p:spPr>
        <p:txBody>
          <a:bodyPr wrap="square" rtlCol="0">
            <a:spAutoFit/>
          </a:bodyPr>
          <a:lstStyle/>
          <a:p>
            <a:pPr marL="285750" indent="-285750">
              <a:buFont typeface="Arial"/>
              <a:buChar char="•"/>
            </a:pPr>
            <a:r>
              <a:rPr lang="en-US" sz="1800" dirty="0">
                <a:latin typeface="Gill Sans Light"/>
              </a:rPr>
              <a:t>But the </a:t>
            </a:r>
            <a:r>
              <a:rPr lang="en-US" sz="1800" b="1" dirty="0">
                <a:latin typeface="Gill Sans Light"/>
              </a:rPr>
              <a:t>UBI also increases </a:t>
            </a:r>
            <a:r>
              <a:rPr lang="en-US" sz="1800" dirty="0">
                <a:latin typeface="Gill Sans Light"/>
              </a:rPr>
              <a:t>disposable income and real households consumption inducing more </a:t>
            </a:r>
            <a:r>
              <a:rPr lang="en-US" sz="1800" b="1" dirty="0">
                <a:latin typeface="Gill Sans Light"/>
              </a:rPr>
              <a:t>economic</a:t>
            </a:r>
            <a:endParaRPr lang="it-IT" dirty="0"/>
          </a:p>
        </p:txBody>
      </p:sp>
      <p:pic>
        <p:nvPicPr>
          <p:cNvPr id="10" name="Immagine 9" descr="cherubino_pant54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3" name="Rectangle 1">
            <a:extLst>
              <a:ext uri="{FF2B5EF4-FFF2-40B4-BE49-F238E27FC236}">
                <a16:creationId xmlns:a16="http://schemas.microsoft.com/office/drawing/2014/main" id="{86C7F598-6157-F93C-468A-726DF72563D7}"/>
              </a:ext>
            </a:extLst>
          </p:cNvPr>
          <p:cNvSpPr>
            <a:spLocks noChangeArrowheads="1"/>
          </p:cNvSpPr>
          <p:nvPr/>
        </p:nvSpPr>
        <p:spPr bwMode="auto">
          <a:xfrm>
            <a:off x="5064370" y="3886765"/>
            <a:ext cx="38778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Average</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propensity</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to</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consume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of</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EU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across</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households</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types</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by</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income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quintile</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year</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a:t>
            </a:r>
            <a:r>
              <a:rPr kumimoji="0" lang="pt-BR" altLang="pt-BR" sz="1600" b="1" i="0" u="none" strike="noStrike" cap="none" normalizeH="0" baseline="0" dirty="0">
                <a:ln>
                  <a:noFill/>
                </a:ln>
                <a:solidFill>
                  <a:srgbClr val="000000"/>
                </a:solidFill>
                <a:effectLst/>
                <a:latin typeface="Gill Sans Light"/>
                <a:cs typeface="Times New Roman" panose="02020603050405020304" pitchFamily="18" charset="0"/>
              </a:rPr>
              <a:t>  </a:t>
            </a:r>
            <a:endParaRPr kumimoji="0" lang="pt-BR" altLang="pt-BR" sz="1600" b="0" i="0" u="none" strike="noStrike" cap="none" normalizeH="0" baseline="0" dirty="0">
              <a:ln>
                <a:noFill/>
              </a:ln>
              <a:solidFill>
                <a:schemeClr val="tx1"/>
              </a:solidFill>
              <a:effectLst/>
              <a:latin typeface="Gill Sans Light"/>
            </a:endParaRPr>
          </a:p>
        </p:txBody>
      </p:sp>
      <p:pic>
        <p:nvPicPr>
          <p:cNvPr id="1026" name="Picture 2">
            <a:extLst>
              <a:ext uri="{FF2B5EF4-FFF2-40B4-BE49-F238E27FC236}">
                <a16:creationId xmlns:a16="http://schemas.microsoft.com/office/drawing/2014/main" id="{86AD22AB-295C-361C-C215-DB4DC556EC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61"/>
          <a:stretch/>
        </p:blipFill>
        <p:spPr bwMode="auto">
          <a:xfrm>
            <a:off x="4963005" y="4443047"/>
            <a:ext cx="3897190" cy="2263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7DD20C5-1283-1A36-52A3-289A5A2767D9}"/>
              </a:ext>
            </a:extLst>
          </p:cNvPr>
          <p:cNvSpPr>
            <a:spLocks noChangeArrowheads="1"/>
          </p:cNvSpPr>
          <p:nvPr/>
        </p:nvSpPr>
        <p:spPr bwMode="auto">
          <a:xfrm>
            <a:off x="844724" y="1431679"/>
            <a:ext cx="48028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Average</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real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households</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600" b="0" i="0" u="none" strike="noStrike" cap="none" normalizeH="0" baseline="0" dirty="0" err="1">
                <a:ln>
                  <a:noFill/>
                </a:ln>
                <a:solidFill>
                  <a:srgbClr val="000000"/>
                </a:solidFill>
                <a:effectLst/>
                <a:latin typeface="Gill Sans Light"/>
                <a:cs typeface="Times New Roman" panose="02020603050405020304" pitchFamily="18" charset="0"/>
              </a:rPr>
              <a:t>consumption</a:t>
            </a:r>
            <a:r>
              <a:rPr kumimoji="0" lang="pt-BR" altLang="pt-BR" sz="1600" b="0" i="0" u="none" strike="noStrike" cap="none" normalizeH="0" baseline="0" dirty="0">
                <a:ln>
                  <a:noFill/>
                </a:ln>
                <a:solidFill>
                  <a:srgbClr val="000000"/>
                </a:solidFill>
                <a:effectLst/>
                <a:latin typeface="Gill Sans Light"/>
                <a:cs typeface="Times New Roman" panose="02020603050405020304" pitchFamily="18" charset="0"/>
              </a:rPr>
              <a:t> (2025- 2050)</a:t>
            </a:r>
            <a:r>
              <a:rPr kumimoji="0" lang="pt-BR" altLang="pt-BR" sz="1600" b="0" i="0" u="none" strike="noStrike" cap="none" normalizeH="0" baseline="0" dirty="0">
                <a:ln>
                  <a:noFill/>
                </a:ln>
                <a:solidFill>
                  <a:srgbClr val="000000"/>
                </a:solidFill>
                <a:effectLst/>
                <a:latin typeface="Gill Sans Light"/>
                <a:cs typeface="Arial" panose="020B0604020202020204" pitchFamily="34" charset="0"/>
              </a:rPr>
              <a:t>        </a:t>
            </a:r>
            <a:endParaRPr kumimoji="0" lang="pt-BR" altLang="pt-BR" sz="1600" b="0" i="0" u="none" strike="noStrike" cap="none" normalizeH="0" baseline="0" dirty="0">
              <a:ln>
                <a:noFill/>
              </a:ln>
              <a:solidFill>
                <a:schemeClr val="tx1"/>
              </a:solidFill>
              <a:effectLst/>
              <a:latin typeface="Gill Sans Ligh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600" b="0" i="0" u="none" strike="noStrike" cap="none" normalizeH="0" baseline="0" dirty="0">
                <a:ln>
                  <a:noFill/>
                </a:ln>
                <a:solidFill>
                  <a:schemeClr val="tx1"/>
                </a:solidFill>
                <a:effectLst/>
                <a:latin typeface="Gill Sans Light"/>
              </a:rPr>
            </a:br>
            <a:endParaRPr kumimoji="0" lang="pt-BR" altLang="pt-BR" sz="1600" b="0" i="0" u="none" strike="noStrike" cap="none" normalizeH="0" baseline="0" dirty="0">
              <a:ln>
                <a:noFill/>
              </a:ln>
              <a:solidFill>
                <a:schemeClr val="tx1"/>
              </a:solidFill>
              <a:effectLst/>
              <a:latin typeface="Gill Sans Light"/>
            </a:endParaRPr>
          </a:p>
        </p:txBody>
      </p:sp>
      <p:pic>
        <p:nvPicPr>
          <p:cNvPr id="2052" name="Picture 4">
            <a:extLst>
              <a:ext uri="{FF2B5EF4-FFF2-40B4-BE49-F238E27FC236}">
                <a16:creationId xmlns:a16="http://schemas.microsoft.com/office/drawing/2014/main" id="{0F404DE3-19F4-2176-F2A7-573B7849A1C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853" y="1889302"/>
            <a:ext cx="5597616" cy="2560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2E23A0-DC39-6C2C-73CA-E5269650B914}"/>
              </a:ext>
            </a:extLst>
          </p:cNvPr>
          <p:cNvSpPr>
            <a:spLocks noChangeArrowheads="1"/>
          </p:cNvSpPr>
          <p:nvPr/>
        </p:nvSpPr>
        <p:spPr bwMode="auto">
          <a:xfrm>
            <a:off x="727398" y="4540504"/>
            <a:ext cx="26879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a:ln>
                  <a:noFill/>
                </a:ln>
                <a:solidFill>
                  <a:srgbClr val="000000"/>
                </a:solidFill>
                <a:effectLst/>
                <a:latin typeface="Gill Sans Light"/>
                <a:cs typeface="Times New Roman" panose="02020603050405020304" pitchFamily="18" charset="0"/>
              </a:rPr>
              <a:t>Note: </a:t>
            </a:r>
            <a:r>
              <a:rPr kumimoji="0" lang="pt-BR" altLang="pt-BR" sz="1400" b="0" i="0" u="none" strike="noStrike" cap="none" normalizeH="0" baseline="0" dirty="0" err="1">
                <a:ln>
                  <a:noFill/>
                </a:ln>
                <a:solidFill>
                  <a:srgbClr val="000000"/>
                </a:solidFill>
                <a:effectLst/>
                <a:latin typeface="Gill Sans Light"/>
                <a:cs typeface="Times New Roman" panose="02020603050405020304" pitchFamily="18" charset="0"/>
              </a:rPr>
              <a:t>Relative</a:t>
            </a:r>
            <a:r>
              <a:rPr kumimoji="0" lang="pt-BR" altLang="pt-BR" sz="14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400" b="0" i="0" u="none" strike="noStrike" cap="none" normalizeH="0" baseline="0" dirty="0" err="1">
                <a:ln>
                  <a:noFill/>
                </a:ln>
                <a:solidFill>
                  <a:srgbClr val="000000"/>
                </a:solidFill>
                <a:effectLst/>
                <a:latin typeface="Gill Sans Light"/>
                <a:cs typeface="Times New Roman" panose="02020603050405020304" pitchFamily="18" charset="0"/>
              </a:rPr>
              <a:t>change</a:t>
            </a:r>
            <a:r>
              <a:rPr kumimoji="0" lang="pt-BR" altLang="pt-BR" sz="1400" b="0" i="0" u="none" strike="noStrike" cap="none" normalizeH="0" baseline="0" dirty="0">
                <a:ln>
                  <a:noFill/>
                </a:ln>
                <a:solidFill>
                  <a:srgbClr val="000000"/>
                </a:solidFill>
                <a:effectLst/>
                <a:latin typeface="Gill Sans Light"/>
                <a:cs typeface="Times New Roman" panose="02020603050405020304" pitchFamily="18" charset="0"/>
              </a:rPr>
              <a:t> w.r.t. baseline</a:t>
            </a:r>
            <a:endParaRPr kumimoji="0" lang="pt-BR" altLang="pt-BR" sz="1400" b="0" i="0" u="none" strike="noStrike" cap="none" normalizeH="0" baseline="0" dirty="0">
              <a:ln>
                <a:noFill/>
              </a:ln>
              <a:solidFill>
                <a:schemeClr val="tx1"/>
              </a:solidFill>
              <a:effectLst/>
              <a:latin typeface="Gill Sans Light"/>
            </a:endParaRPr>
          </a:p>
        </p:txBody>
      </p:sp>
    </p:spTree>
    <p:extLst>
      <p:ext uri="{BB962C8B-B14F-4D97-AF65-F5344CB8AC3E}">
        <p14:creationId xmlns:p14="http://schemas.microsoft.com/office/powerpoint/2010/main" val="185528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594306"/>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Carbon Emissions</a:t>
            </a:r>
          </a:p>
        </p:txBody>
      </p:sp>
      <p:sp>
        <p:nvSpPr>
          <p:cNvPr id="2" name="CasellaDiTesto 1"/>
          <p:cNvSpPr txBox="1"/>
          <p:nvPr/>
        </p:nvSpPr>
        <p:spPr>
          <a:xfrm>
            <a:off x="1652954" y="5073817"/>
            <a:ext cx="6178061" cy="1477328"/>
          </a:xfrm>
          <a:prstGeom prst="rect">
            <a:avLst/>
          </a:prstGeom>
          <a:noFill/>
        </p:spPr>
        <p:txBody>
          <a:bodyPr wrap="square" rtlCol="0">
            <a:spAutoFit/>
          </a:bodyPr>
          <a:lstStyle/>
          <a:p>
            <a:pPr lvl="0"/>
            <a:r>
              <a:rPr lang="en-US" dirty="0">
                <a:latin typeface="Gill Sans Light"/>
              </a:rPr>
              <a:t>Without carbon tax, the UBI increases emissions due to its positive effect on consumption. </a:t>
            </a:r>
            <a:r>
              <a:rPr lang="en-US" b="1" dirty="0">
                <a:latin typeface="Gill Sans Light"/>
              </a:rPr>
              <a:t>The carbon tax enables to reduce emissions</a:t>
            </a:r>
            <a:r>
              <a:rPr lang="en-US" dirty="0">
                <a:latin typeface="Gill Sans Light"/>
              </a:rPr>
              <a:t>. However, the reduction is not enough for the attainment of climate objectives.</a:t>
            </a:r>
            <a:endParaRPr lang="it-IT" dirty="0">
              <a:latin typeface="Gill Sans Light"/>
              <a:cs typeface="Gill Sans Light"/>
            </a:endParaRPr>
          </a:p>
          <a:p>
            <a:pPr marL="285750" indent="-285750">
              <a:buFont typeface="Arial"/>
              <a:buChar char="•"/>
            </a:pPr>
            <a:endParaRPr lang="it-IT" dirty="0">
              <a:latin typeface="Gill Sans Light"/>
            </a:endParaRPr>
          </a:p>
        </p:txBody>
      </p:sp>
      <p:pic>
        <p:nvPicPr>
          <p:cNvPr id="1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graphicFrame>
        <p:nvGraphicFramePr>
          <p:cNvPr id="7" name="Chart 6">
            <a:extLst>
              <a:ext uri="{FF2B5EF4-FFF2-40B4-BE49-F238E27FC236}">
                <a16:creationId xmlns:a16="http://schemas.microsoft.com/office/drawing/2014/main" id="{D3E1F2A3-0959-4FAF-8635-EFB2453F5F14}"/>
              </a:ext>
            </a:extLst>
          </p:cNvPr>
          <p:cNvGraphicFramePr/>
          <p:nvPr>
            <p:extLst>
              <p:ext uri="{D42A27DB-BD31-4B8C-83A1-F6EECF244321}">
                <p14:modId xmlns:p14="http://schemas.microsoft.com/office/powerpoint/2010/main" val="1467893784"/>
              </p:ext>
            </p:extLst>
          </p:nvPr>
        </p:nvGraphicFramePr>
        <p:xfrm>
          <a:off x="1361179" y="2168769"/>
          <a:ext cx="6367896" cy="2440371"/>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9526C204-EA41-217F-2043-4323297282DC}"/>
              </a:ext>
            </a:extLst>
          </p:cNvPr>
          <p:cNvSpPr txBox="1"/>
          <p:nvPr/>
        </p:nvSpPr>
        <p:spPr>
          <a:xfrm>
            <a:off x="965887" y="1503347"/>
            <a:ext cx="7545067" cy="33855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pt-BR" sz="1600" b="0" i="0" u="none" strike="noStrike" baseline="0" dirty="0" err="1">
                <a:effectLst/>
                <a:latin typeface="Gill Sans Light"/>
              </a:rPr>
              <a:t>Cumulative</a:t>
            </a:r>
            <a:r>
              <a:rPr lang="pt-BR" sz="1600" b="0" i="0" u="none" strike="noStrike" baseline="0" dirty="0">
                <a:effectLst/>
                <a:latin typeface="Gill Sans Light"/>
              </a:rPr>
              <a:t> CO</a:t>
            </a:r>
            <a:r>
              <a:rPr lang="pt-BR" sz="1600" b="0" i="0" u="none" strike="noStrike" baseline="-25000" dirty="0">
                <a:effectLst/>
                <a:latin typeface="Gill Sans Light"/>
              </a:rPr>
              <a:t>2</a:t>
            </a:r>
            <a:r>
              <a:rPr lang="pt-BR" sz="1600" b="0" i="0" u="none" strike="noStrike" baseline="0" dirty="0">
                <a:effectLst/>
                <a:latin typeface="Gill Sans Light"/>
              </a:rPr>
              <a:t> </a:t>
            </a:r>
            <a:r>
              <a:rPr lang="pt-BR" sz="1600" b="0" i="0" u="none" strike="noStrike" baseline="0" dirty="0" err="1">
                <a:effectLst/>
                <a:latin typeface="Gill Sans Light"/>
              </a:rPr>
              <a:t>emissions</a:t>
            </a:r>
            <a:r>
              <a:rPr lang="pt-BR" sz="1600" b="0" i="0" u="none" strike="noStrike" baseline="0" dirty="0">
                <a:effectLst/>
                <a:latin typeface="Gill Sans Light"/>
              </a:rPr>
              <a:t> </a:t>
            </a:r>
            <a:r>
              <a:rPr lang="pt-BR" sz="1600" dirty="0">
                <a:latin typeface="Gill Sans Light"/>
              </a:rPr>
              <a:t> </a:t>
            </a:r>
            <a:r>
              <a:rPr lang="pt-BR" sz="1600" b="0" i="0" u="none" strike="noStrike" baseline="0" dirty="0">
                <a:effectLst/>
                <a:latin typeface="Gill Sans Light"/>
              </a:rPr>
              <a:t>(2025-2050)</a:t>
            </a:r>
            <a:endParaRPr lang="en-GB" sz="1600" dirty="0">
              <a:latin typeface="Gill Sans Light"/>
            </a:endParaRPr>
          </a:p>
        </p:txBody>
      </p:sp>
    </p:spTree>
    <p:extLst>
      <p:ext uri="{BB962C8B-B14F-4D97-AF65-F5344CB8AC3E}">
        <p14:creationId xmlns:p14="http://schemas.microsoft.com/office/powerpoint/2010/main" val="170812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101879" y="465352"/>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Public Finance</a:t>
            </a:r>
          </a:p>
        </p:txBody>
      </p:sp>
      <p:pic>
        <p:nvPicPr>
          <p:cNvPr id="10" name="Immagine 9" descr="cherubino_pant54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3" name="Rectangle 1">
            <a:extLst>
              <a:ext uri="{FF2B5EF4-FFF2-40B4-BE49-F238E27FC236}">
                <a16:creationId xmlns:a16="http://schemas.microsoft.com/office/drawing/2014/main" id="{30753CEF-1839-9354-74C9-9D768EEE7223}"/>
              </a:ext>
            </a:extLst>
          </p:cNvPr>
          <p:cNvSpPr>
            <a:spLocks noChangeArrowheads="1"/>
          </p:cNvSpPr>
          <p:nvPr/>
        </p:nvSpPr>
        <p:spPr bwMode="auto">
          <a:xfrm>
            <a:off x="4808578" y="1356104"/>
            <a:ext cx="3155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pt-BR" altLang="pt-BR" sz="1500" dirty="0" err="1">
                <a:solidFill>
                  <a:srgbClr val="000000"/>
                </a:solidFill>
                <a:latin typeface="Gill Sans Light"/>
                <a:cs typeface="Times New Roman" panose="02020603050405020304" pitchFamily="18" charset="0"/>
              </a:rPr>
              <a:t>Public</a:t>
            </a:r>
            <a:r>
              <a:rPr lang="pt-BR" altLang="pt-BR" sz="1500" dirty="0">
                <a:solidFill>
                  <a:srgbClr val="000000"/>
                </a:solidFill>
                <a:latin typeface="Gill Sans Light"/>
                <a:cs typeface="Times New Roman" panose="02020603050405020304" pitchFamily="18" charset="0"/>
              </a:rPr>
              <a:t> </a:t>
            </a:r>
            <a:r>
              <a:rPr lang="pt-BR" altLang="pt-BR" sz="1500" dirty="0" err="1">
                <a:solidFill>
                  <a:srgbClr val="000000"/>
                </a:solidFill>
                <a:latin typeface="Gill Sans Light"/>
                <a:cs typeface="Times New Roman" panose="02020603050405020304" pitchFamily="18" charset="0"/>
              </a:rPr>
              <a:t>debt</a:t>
            </a:r>
            <a:r>
              <a:rPr lang="pt-BR" altLang="pt-BR" sz="1500" dirty="0">
                <a:solidFill>
                  <a:srgbClr val="000000"/>
                </a:solidFill>
                <a:latin typeface="Gill Sans Light"/>
                <a:cs typeface="Times New Roman" panose="02020603050405020304" pitchFamily="18" charset="0"/>
              </a:rPr>
              <a:t> </a:t>
            </a:r>
            <a:r>
              <a:rPr lang="pt-BR" altLang="pt-BR" sz="1500" dirty="0" err="1">
                <a:solidFill>
                  <a:srgbClr val="000000"/>
                </a:solidFill>
                <a:latin typeface="Gill Sans Light"/>
                <a:cs typeface="Times New Roman" panose="02020603050405020304" pitchFamily="18" charset="0"/>
              </a:rPr>
              <a:t>to</a:t>
            </a:r>
            <a:r>
              <a:rPr lang="pt-BR" altLang="pt-BR" sz="1500" dirty="0">
                <a:solidFill>
                  <a:srgbClr val="000000"/>
                </a:solidFill>
                <a:latin typeface="Gill Sans Light"/>
                <a:cs typeface="Times New Roman" panose="02020603050405020304" pitchFamily="18" charset="0"/>
              </a:rPr>
              <a:t> GDP </a:t>
            </a:r>
            <a:r>
              <a:rPr lang="pt-BR" altLang="pt-BR" sz="1500" dirty="0" err="1">
                <a:solidFill>
                  <a:srgbClr val="000000"/>
                </a:solidFill>
                <a:latin typeface="Gill Sans Light"/>
                <a:cs typeface="Times New Roman" panose="02020603050405020304" pitchFamily="18" charset="0"/>
              </a:rPr>
              <a:t>ratio</a:t>
            </a:r>
            <a:r>
              <a:rPr lang="pt-BR" altLang="pt-BR" sz="1500" dirty="0">
                <a:solidFill>
                  <a:srgbClr val="000000"/>
                </a:solidFill>
                <a:latin typeface="Gill Sans Light"/>
                <a:cs typeface="Times New Roman" panose="02020603050405020304" pitchFamily="18" charset="0"/>
              </a:rPr>
              <a:t> (2025 - 2050)</a:t>
            </a:r>
          </a:p>
        </p:txBody>
      </p:sp>
      <p:pic>
        <p:nvPicPr>
          <p:cNvPr id="3074" name="Picture 2">
            <a:extLst>
              <a:ext uri="{FF2B5EF4-FFF2-40B4-BE49-F238E27FC236}">
                <a16:creationId xmlns:a16="http://schemas.microsoft.com/office/drawing/2014/main" id="{FA83CED0-EF26-D33A-1C8B-2EC4E6370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411" y="1761782"/>
            <a:ext cx="4915087" cy="22684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A8D9E8-4A52-C76C-1DFE-B33CC1E1029F}"/>
              </a:ext>
            </a:extLst>
          </p:cNvPr>
          <p:cNvSpPr>
            <a:spLocks noChangeArrowheads="1"/>
          </p:cNvSpPr>
          <p:nvPr/>
        </p:nvSpPr>
        <p:spPr bwMode="auto">
          <a:xfrm>
            <a:off x="4003060" y="4264708"/>
            <a:ext cx="503298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Average</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wealth</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tax</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rate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necessary</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to</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finance</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the</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BI (2025-2050).</a:t>
            </a:r>
            <a:endParaRPr kumimoji="0" lang="pt-BR" altLang="pt-BR" sz="1500" b="0" i="0" u="none" strike="noStrike" cap="none" normalizeH="0" baseline="0" dirty="0">
              <a:ln>
                <a:noFill/>
              </a:ln>
              <a:solidFill>
                <a:schemeClr val="tx1"/>
              </a:solidFill>
              <a:effectLst/>
              <a:latin typeface="Gill Sans Light"/>
            </a:endParaRPr>
          </a:p>
        </p:txBody>
      </p:sp>
      <p:pic>
        <p:nvPicPr>
          <p:cNvPr id="3076" name="Picture 4">
            <a:extLst>
              <a:ext uri="{FF2B5EF4-FFF2-40B4-BE49-F238E27FC236}">
                <a16:creationId xmlns:a16="http://schemas.microsoft.com/office/drawing/2014/main" id="{78250173-787F-8A00-2AE5-D02131E09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709" y="4680420"/>
            <a:ext cx="5047331" cy="19954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5B1B627F-4FE3-F7EF-8F59-5F7FC52A9FC3}"/>
              </a:ext>
            </a:extLst>
          </p:cNvPr>
          <p:cNvSpPr>
            <a:spLocks noChangeArrowheads="1"/>
          </p:cNvSpPr>
          <p:nvPr/>
        </p:nvSpPr>
        <p:spPr bwMode="auto">
          <a:xfrm>
            <a:off x="680596" y="2132093"/>
            <a:ext cx="273319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Evolution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of</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the</a:t>
            </a:r>
            <a:r>
              <a:rPr kumimoji="0" lang="pt-BR" altLang="pt-BR" sz="1500" b="0" i="0" u="none" strike="noStrike" cap="none" normalizeH="0" baseline="0" dirty="0">
                <a:ln>
                  <a:noFill/>
                </a:ln>
                <a:solidFill>
                  <a:srgbClr val="000000"/>
                </a:solidFill>
                <a:effectLst/>
                <a:latin typeface="Gill Sans Light"/>
                <a:cs typeface="Times New Roman" panose="02020603050405020304" pitchFamily="18" charset="0"/>
              </a:rPr>
              <a:t> CO2 </a:t>
            </a:r>
            <a:r>
              <a:rPr kumimoji="0" lang="pt-BR" altLang="pt-BR" sz="1500" b="0" i="0" u="none" strike="noStrike" cap="none" normalizeH="0" baseline="0" dirty="0" err="1">
                <a:ln>
                  <a:noFill/>
                </a:ln>
                <a:solidFill>
                  <a:srgbClr val="000000"/>
                </a:solidFill>
                <a:effectLst/>
                <a:latin typeface="Gill Sans Light"/>
                <a:cs typeface="Times New Roman" panose="02020603050405020304" pitchFamily="18" charset="0"/>
              </a:rPr>
              <a:t>tax</a:t>
            </a:r>
            <a:endParaRPr kumimoji="0" lang="pt-BR" altLang="pt-BR" sz="1500" b="0" i="0" u="none" strike="noStrike" cap="none" normalizeH="0" baseline="0" dirty="0">
              <a:ln>
                <a:noFill/>
              </a:ln>
              <a:solidFill>
                <a:schemeClr val="tx1"/>
              </a:solidFill>
              <a:effectLst/>
              <a:latin typeface="Gill Sans Light"/>
            </a:endParaRPr>
          </a:p>
        </p:txBody>
      </p:sp>
      <p:pic>
        <p:nvPicPr>
          <p:cNvPr id="3078" name="Picture 6">
            <a:extLst>
              <a:ext uri="{FF2B5EF4-FFF2-40B4-BE49-F238E27FC236}">
                <a16:creationId xmlns:a16="http://schemas.microsoft.com/office/drawing/2014/main" id="{947A76FF-55D2-C78C-2CD8-231335DAE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2981"/>
            <a:ext cx="3865085" cy="184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6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5540683" y="2257064"/>
            <a:ext cx="3468962" cy="1496924"/>
          </a:xfrm>
        </p:spPr>
        <p:txBody>
          <a:bodyPr>
            <a:noAutofit/>
          </a:bodyPr>
          <a:lstStyle/>
          <a:p>
            <a:pPr>
              <a:lnSpc>
                <a:spcPct val="150000"/>
              </a:lnSpc>
            </a:pPr>
            <a:r>
              <a:rPr lang="en-GB" dirty="0"/>
              <a:t>Low-carbon society:</a:t>
            </a:r>
          </a:p>
          <a:p>
            <a:pPr>
              <a:lnSpc>
                <a:spcPct val="150000"/>
              </a:lnSpc>
            </a:pPr>
            <a:r>
              <a:rPr lang="en-GB" dirty="0"/>
              <a:t>An enhanced modelling tool for the transition to sustainability</a:t>
            </a:r>
          </a:p>
        </p:txBody>
      </p:sp>
    </p:spTree>
    <p:extLst>
      <p:ext uri="{BB962C8B-B14F-4D97-AF65-F5344CB8AC3E}">
        <p14:creationId xmlns:p14="http://schemas.microsoft.com/office/powerpoint/2010/main" val="264794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857296" y="1226575"/>
            <a:ext cx="4080600" cy="593100"/>
          </a:xfrm>
          <a:prstGeom prst="rect">
            <a:avLst/>
          </a:prstGeom>
        </p:spPr>
        <p:txBody>
          <a:bodyPr spcFirstLastPara="1" vert="horz" wrap="square" lIns="0" tIns="0" rIns="0" bIns="0" rtlCol="0" anchor="t" anchorCtr="0">
            <a:noAutofit/>
          </a:bodyPr>
          <a:lstStyle/>
          <a:p>
            <a:pPr algn="l"/>
            <a:r>
              <a:rPr lang="it" dirty="0">
                <a:solidFill>
                  <a:schemeClr val="tx1"/>
                </a:solidFill>
              </a:rPr>
              <a:t>04</a:t>
            </a:r>
            <a:endParaRPr dirty="0">
              <a:solidFill>
                <a:schemeClr val="tx1"/>
              </a:solidFill>
            </a:endParaRPr>
          </a:p>
        </p:txBody>
      </p:sp>
      <p:sp>
        <p:nvSpPr>
          <p:cNvPr id="335" name="Google Shape;335;p53"/>
          <p:cNvSpPr txBox="1">
            <a:spLocks noGrp="1"/>
          </p:cNvSpPr>
          <p:nvPr>
            <p:ph type="title" idx="2"/>
          </p:nvPr>
        </p:nvSpPr>
        <p:spPr>
          <a:xfrm>
            <a:off x="857296" y="1958476"/>
            <a:ext cx="4080600" cy="492443"/>
          </a:xfrm>
          <a:prstGeom prst="rect">
            <a:avLst/>
          </a:prstGeom>
        </p:spPr>
        <p:txBody>
          <a:bodyPr spcFirstLastPara="1" vert="horz" wrap="square" lIns="0" tIns="0" rIns="0" bIns="0" rtlCol="0" anchor="t" anchorCtr="0">
            <a:spAutoFit/>
          </a:bodyPr>
          <a:lstStyle/>
          <a:p>
            <a:pPr algn="l">
              <a:buClr>
                <a:schemeClr val="dk2"/>
              </a:buClr>
              <a:buSzPts val="1100"/>
            </a:pPr>
            <a:r>
              <a:rPr lang="en-GB" dirty="0">
                <a:solidFill>
                  <a:schemeClr val="tx1"/>
                </a:solidFill>
                <a:latin typeface="Gill Sans Light"/>
              </a:rPr>
              <a:t>Final Remarks</a:t>
            </a:r>
            <a:endParaRPr dirty="0">
              <a:solidFill>
                <a:schemeClr val="tx1"/>
              </a:solidFill>
              <a:latin typeface="Gill Sans Light"/>
            </a:endParaRPr>
          </a:p>
        </p:txBody>
      </p:sp>
      <p:pic>
        <p:nvPicPr>
          <p:cNvPr id="3" name="Immagine 9" descr="cherubino_pant541.eps">
            <a:extLst>
              <a:ext uri="{FF2B5EF4-FFF2-40B4-BE49-F238E27FC236}">
                <a16:creationId xmlns:a16="http://schemas.microsoft.com/office/drawing/2014/main" id="{0F86C059-6FF7-6567-61AB-9E8034541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4" name="Line 1">
            <a:extLst>
              <a:ext uri="{FF2B5EF4-FFF2-40B4-BE49-F238E27FC236}">
                <a16:creationId xmlns:a16="http://schemas.microsoft.com/office/drawing/2014/main" id="{51E50B02-A1A6-A106-3097-AF8D3561A861}"/>
              </a:ext>
            </a:extLst>
          </p:cNvPr>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5" name="Line 3">
            <a:extLst>
              <a:ext uri="{FF2B5EF4-FFF2-40B4-BE49-F238E27FC236}">
                <a16:creationId xmlns:a16="http://schemas.microsoft.com/office/drawing/2014/main" id="{3C40F58B-26C9-E1F5-9C16-CFD7055B0D4B}"/>
              </a:ext>
            </a:extLst>
          </p:cNvPr>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9" name="Imagem 8" descr="Conceito de ideia de lâmpada">
            <a:extLst>
              <a:ext uri="{FF2B5EF4-FFF2-40B4-BE49-F238E27FC236}">
                <a16:creationId xmlns:a16="http://schemas.microsoft.com/office/drawing/2014/main" id="{2430E672-2D96-264B-9025-7F371C6AF83F}"/>
              </a:ext>
            </a:extLst>
          </p:cNvPr>
          <p:cNvPicPr>
            <a:picLocks noChangeAspect="1"/>
          </p:cNvPicPr>
          <p:nvPr/>
        </p:nvPicPr>
        <p:blipFill>
          <a:blip r:embed="rId4">
            <a:clrChange>
              <a:clrFrom>
                <a:srgbClr val="E5E6EA"/>
              </a:clrFrom>
              <a:clrTo>
                <a:srgbClr val="E5E6EA">
                  <a:alpha val="0"/>
                </a:srgbClr>
              </a:clrTo>
            </a:clrChange>
          </a:blip>
          <a:stretch>
            <a:fillRect/>
          </a:stretch>
        </p:blipFill>
        <p:spPr>
          <a:xfrm>
            <a:off x="4352224" y="1958476"/>
            <a:ext cx="4601756" cy="3067837"/>
          </a:xfrm>
          <a:prstGeom prst="rect">
            <a:avLst/>
          </a:prstGeom>
        </p:spPr>
      </p:pic>
      <p:pic>
        <p:nvPicPr>
          <p:cNvPr id="12" name="Picture 4" descr="SDG 13 - Climate Action | IOM Spain">
            <a:extLst>
              <a:ext uri="{FF2B5EF4-FFF2-40B4-BE49-F238E27FC236}">
                <a16:creationId xmlns:a16="http://schemas.microsoft.com/office/drawing/2014/main" id="{391E7376-9288-D38B-F3F4-0F0815C22D0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832865" y="3780361"/>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oal 1: End poverty in all its forms everywhere - United Nations  Sustainable Development">
            <a:extLst>
              <a:ext uri="{FF2B5EF4-FFF2-40B4-BE49-F238E27FC236}">
                <a16:creationId xmlns:a16="http://schemas.microsoft.com/office/drawing/2014/main" id="{8E87868A-1C46-2351-D457-41743F342F0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81460" y="3780361"/>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oal 10 | Department of Economic and Social Affairs">
            <a:extLst>
              <a:ext uri="{FF2B5EF4-FFF2-40B4-BE49-F238E27FC236}">
                <a16:creationId xmlns:a16="http://schemas.microsoft.com/office/drawing/2014/main" id="{334C98AC-3FE0-08ED-08CE-9CE9D9B6F92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85625" y="3780361"/>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0" descr="Smiling face with no fill">
            <a:extLst>
              <a:ext uri="{FF2B5EF4-FFF2-40B4-BE49-F238E27FC236}">
                <a16:creationId xmlns:a16="http://schemas.microsoft.com/office/drawing/2014/main" id="{4FF4046B-1F7A-6BFB-CE2F-46A5A51CC2B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3726" y="2942553"/>
            <a:ext cx="792000" cy="792000"/>
          </a:xfrm>
          <a:prstGeom prst="rect">
            <a:avLst/>
          </a:prstGeom>
        </p:spPr>
      </p:pic>
      <p:pic>
        <p:nvPicPr>
          <p:cNvPr id="16" name="Graphic 16" descr="Sad face with no fill">
            <a:extLst>
              <a:ext uri="{FF2B5EF4-FFF2-40B4-BE49-F238E27FC236}">
                <a16:creationId xmlns:a16="http://schemas.microsoft.com/office/drawing/2014/main" id="{54DB0D5A-8E4F-E079-2AEA-2F013B7C888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21142" y="2942553"/>
            <a:ext cx="792000" cy="792000"/>
          </a:xfrm>
          <a:prstGeom prst="rect">
            <a:avLst/>
          </a:prstGeom>
        </p:spPr>
      </p:pic>
    </p:spTree>
    <p:extLst>
      <p:ext uri="{BB962C8B-B14F-4D97-AF65-F5344CB8AC3E}">
        <p14:creationId xmlns:p14="http://schemas.microsoft.com/office/powerpoint/2010/main" val="39953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719"/>
        <p:cNvGrpSpPr/>
        <p:nvPr/>
      </p:nvGrpSpPr>
      <p:grpSpPr>
        <a:xfrm>
          <a:off x="0" y="0"/>
          <a:ext cx="0" cy="0"/>
          <a:chOff x="0" y="0"/>
          <a:chExt cx="0" cy="0"/>
        </a:xfrm>
      </p:grpSpPr>
      <p:sp>
        <p:nvSpPr>
          <p:cNvPr id="721" name="Google Shape;721;p78"/>
          <p:cNvSpPr txBox="1">
            <a:spLocks noGrp="1"/>
          </p:cNvSpPr>
          <p:nvPr>
            <p:ph type="title"/>
          </p:nvPr>
        </p:nvSpPr>
        <p:spPr>
          <a:xfrm>
            <a:off x="1038796" y="593530"/>
            <a:ext cx="3379800" cy="492443"/>
          </a:xfrm>
          <a:prstGeom prst="rect">
            <a:avLst/>
          </a:prstGeom>
        </p:spPr>
        <p:txBody>
          <a:bodyPr spcFirstLastPara="1" vert="horz" wrap="square" lIns="0" tIns="0" rIns="0" bIns="0" rtlCol="0" anchor="t" anchorCtr="0">
            <a:spAutoFit/>
          </a:bodyPr>
          <a:lstStyle/>
          <a:p>
            <a:pPr algn="l">
              <a:buClr>
                <a:schemeClr val="dk2"/>
              </a:buClr>
              <a:buSzPts val="1100"/>
            </a:pPr>
            <a:r>
              <a:rPr lang="en-GB" dirty="0">
                <a:latin typeface="Gill Sans Light"/>
              </a:rPr>
              <a:t>Main Findings</a:t>
            </a:r>
            <a:endParaRPr dirty="0">
              <a:latin typeface="Gill Sans Light"/>
            </a:endParaRPr>
          </a:p>
        </p:txBody>
      </p:sp>
      <p:sp>
        <p:nvSpPr>
          <p:cNvPr id="722" name="Google Shape;722;p78"/>
          <p:cNvSpPr txBox="1">
            <a:spLocks noGrp="1"/>
          </p:cNvSpPr>
          <p:nvPr>
            <p:ph type="title" idx="2"/>
          </p:nvPr>
        </p:nvSpPr>
        <p:spPr>
          <a:xfrm>
            <a:off x="4662682" y="3868797"/>
            <a:ext cx="1268400" cy="717900"/>
          </a:xfrm>
          <a:prstGeom prst="rect">
            <a:avLst/>
          </a:prstGeom>
        </p:spPr>
        <p:txBody>
          <a:bodyPr spcFirstLastPara="1" vert="horz" wrap="square" lIns="0" tIns="0" rIns="0" bIns="0" rtlCol="0" anchor="ctr" anchorCtr="0">
            <a:noAutofit/>
          </a:bodyPr>
          <a:lstStyle/>
          <a:p>
            <a:pPr algn="l"/>
            <a:r>
              <a:rPr lang="en-US" sz="1600" dirty="0">
                <a:latin typeface="Gill Sans Light"/>
              </a:rPr>
              <a:t>A redistributed carbon tax reduces emissions but does not lead to absolute decoupling</a:t>
            </a:r>
            <a:r>
              <a:rPr lang="pt-BR" sz="1600" dirty="0">
                <a:latin typeface="Gill Sans Light"/>
              </a:rPr>
              <a:t>. </a:t>
            </a:r>
          </a:p>
        </p:txBody>
      </p:sp>
      <p:sp>
        <p:nvSpPr>
          <p:cNvPr id="723" name="Google Shape;723;p78"/>
          <p:cNvSpPr txBox="1">
            <a:spLocks noGrp="1"/>
          </p:cNvSpPr>
          <p:nvPr>
            <p:ph type="subTitle" idx="1"/>
          </p:nvPr>
        </p:nvSpPr>
        <p:spPr>
          <a:xfrm>
            <a:off x="4711221" y="919988"/>
            <a:ext cx="4091100" cy="1846659"/>
          </a:xfrm>
          <a:prstGeom prst="rect">
            <a:avLst/>
          </a:prstGeom>
        </p:spPr>
        <p:txBody>
          <a:bodyPr spcFirstLastPara="1" vert="horz" wrap="square" lIns="0" tIns="0" rIns="0" bIns="0" rtlCol="0" anchor="t" anchorCtr="0">
            <a:spAutoFit/>
          </a:bodyPr>
          <a:lstStyle/>
          <a:p>
            <a:pPr>
              <a:spcAft>
                <a:spcPts val="1200"/>
              </a:spcAft>
            </a:pPr>
            <a:r>
              <a:rPr lang="pt-BR" dirty="0">
                <a:latin typeface="Gill Sans Light"/>
              </a:rPr>
              <a:t>UBI </a:t>
            </a:r>
            <a:r>
              <a:rPr lang="pt-BR" dirty="0" err="1">
                <a:latin typeface="Gill Sans Light"/>
              </a:rPr>
              <a:t>reduces</a:t>
            </a:r>
            <a:r>
              <a:rPr lang="pt-BR" dirty="0">
                <a:latin typeface="Gill Sans Light"/>
              </a:rPr>
              <a:t> </a:t>
            </a:r>
            <a:r>
              <a:rPr lang="pt-BR" dirty="0" err="1">
                <a:latin typeface="Gill Sans Light"/>
              </a:rPr>
              <a:t>inequality</a:t>
            </a:r>
            <a:r>
              <a:rPr lang="pt-BR" dirty="0">
                <a:latin typeface="Gill Sans Light"/>
              </a:rPr>
              <a:t>.</a:t>
            </a:r>
          </a:p>
          <a:p>
            <a:pPr>
              <a:spcAft>
                <a:spcPts val="1200"/>
              </a:spcAft>
            </a:pPr>
            <a:r>
              <a:rPr lang="pt-BR" dirty="0">
                <a:latin typeface="Gill Sans Light"/>
              </a:rPr>
              <a:t>Income </a:t>
            </a:r>
            <a:r>
              <a:rPr lang="pt-BR" dirty="0" err="1">
                <a:latin typeface="Gill Sans Light"/>
              </a:rPr>
              <a:t>redistribution</a:t>
            </a:r>
            <a:r>
              <a:rPr lang="pt-BR" dirty="0">
                <a:latin typeface="Gill Sans Light"/>
              </a:rPr>
              <a:t> </a:t>
            </a:r>
            <a:r>
              <a:rPr lang="pt-BR" dirty="0" err="1">
                <a:latin typeface="Gill Sans Light"/>
              </a:rPr>
              <a:t>boosts</a:t>
            </a:r>
            <a:r>
              <a:rPr lang="pt-BR" dirty="0">
                <a:latin typeface="Gill Sans Light"/>
              </a:rPr>
              <a:t> </a:t>
            </a:r>
            <a:r>
              <a:rPr lang="pt-BR" dirty="0" err="1">
                <a:latin typeface="Gill Sans Light"/>
              </a:rPr>
              <a:t>consumption</a:t>
            </a:r>
            <a:r>
              <a:rPr lang="pt-BR" dirty="0">
                <a:latin typeface="Gill Sans Light"/>
              </a:rPr>
              <a:t>.</a:t>
            </a:r>
          </a:p>
          <a:p>
            <a:pPr>
              <a:spcAft>
                <a:spcPts val="1200"/>
              </a:spcAft>
            </a:pPr>
            <a:r>
              <a:rPr lang="pt-BR" dirty="0" err="1">
                <a:latin typeface="Gill Sans Light"/>
              </a:rPr>
              <a:t>Avoiding</a:t>
            </a:r>
            <a:r>
              <a:rPr lang="pt-BR" dirty="0">
                <a:latin typeface="Gill Sans Light"/>
              </a:rPr>
              <a:t> </a:t>
            </a:r>
            <a:r>
              <a:rPr lang="pt-BR" dirty="0" err="1">
                <a:latin typeface="Gill Sans Light"/>
              </a:rPr>
              <a:t>the</a:t>
            </a:r>
            <a:r>
              <a:rPr lang="pt-BR" dirty="0">
                <a:latin typeface="Gill Sans Light"/>
              </a:rPr>
              <a:t> </a:t>
            </a:r>
            <a:r>
              <a:rPr lang="pt-BR" dirty="0" err="1">
                <a:latin typeface="Gill Sans Light"/>
              </a:rPr>
              <a:t>increase</a:t>
            </a:r>
            <a:r>
              <a:rPr lang="pt-BR" dirty="0">
                <a:latin typeface="Gill Sans Light"/>
              </a:rPr>
              <a:t> in emissions depends </a:t>
            </a:r>
            <a:r>
              <a:rPr lang="pt-BR" dirty="0" err="1">
                <a:latin typeface="Gill Sans Light"/>
              </a:rPr>
              <a:t>on</a:t>
            </a:r>
            <a:r>
              <a:rPr lang="pt-BR" dirty="0">
                <a:latin typeface="Gill Sans Light"/>
              </a:rPr>
              <a:t> </a:t>
            </a:r>
            <a:r>
              <a:rPr lang="pt-BR" b="1" dirty="0" err="1">
                <a:latin typeface="Gill Sans Light"/>
              </a:rPr>
              <a:t>additional</a:t>
            </a:r>
            <a:r>
              <a:rPr lang="pt-BR" b="1" dirty="0">
                <a:latin typeface="Gill Sans Light"/>
              </a:rPr>
              <a:t> </a:t>
            </a:r>
            <a:r>
              <a:rPr lang="pt-BR" b="1" dirty="0" err="1">
                <a:latin typeface="Gill Sans Light"/>
              </a:rPr>
              <a:t>green</a:t>
            </a:r>
            <a:r>
              <a:rPr lang="pt-BR" b="1" dirty="0">
                <a:latin typeface="Gill Sans Light"/>
              </a:rPr>
              <a:t> policies.</a:t>
            </a:r>
          </a:p>
          <a:p>
            <a:endParaRPr lang="en-GB" dirty="0">
              <a:latin typeface="Gill Sans Light"/>
            </a:endParaRPr>
          </a:p>
        </p:txBody>
      </p:sp>
      <p:sp>
        <p:nvSpPr>
          <p:cNvPr id="724" name="Google Shape;724;p78"/>
          <p:cNvSpPr txBox="1">
            <a:spLocks noGrp="1"/>
          </p:cNvSpPr>
          <p:nvPr>
            <p:ph type="title" idx="3"/>
          </p:nvPr>
        </p:nvSpPr>
        <p:spPr>
          <a:xfrm>
            <a:off x="1797558" y="3024554"/>
            <a:ext cx="1268400" cy="3083168"/>
          </a:xfrm>
          <a:prstGeom prst="rect">
            <a:avLst/>
          </a:prstGeom>
        </p:spPr>
        <p:txBody>
          <a:bodyPr spcFirstLastPara="1" vert="horz" wrap="square" lIns="0" tIns="0" rIns="0" bIns="0" rtlCol="0" anchor="ctr" anchorCtr="0">
            <a:noAutofit/>
          </a:bodyPr>
          <a:lstStyle/>
          <a:p>
            <a:pPr algn="l"/>
            <a:r>
              <a:rPr lang="en-US" sz="1600" dirty="0">
                <a:latin typeface="Gill Sans Light"/>
              </a:rPr>
              <a:t>The </a:t>
            </a:r>
            <a:r>
              <a:rPr lang="en-US" sz="1600" b="1" dirty="0">
                <a:latin typeface="Gill Sans Light"/>
              </a:rPr>
              <a:t>policy mix</a:t>
            </a:r>
            <a:r>
              <a:rPr lang="en-US" sz="1600" dirty="0">
                <a:latin typeface="Gill Sans Light"/>
              </a:rPr>
              <a:t> including a </a:t>
            </a:r>
            <a:r>
              <a:rPr lang="en-US" sz="1600" b="1" dirty="0">
                <a:latin typeface="Gill Sans Light"/>
              </a:rPr>
              <a:t>carbon tax </a:t>
            </a:r>
            <a:r>
              <a:rPr lang="en-US" sz="1600" dirty="0">
                <a:latin typeface="Gill Sans Light"/>
              </a:rPr>
              <a:t>has better outcomes than the baseline but does not substantially reduce emissions</a:t>
            </a:r>
            <a:endParaRPr lang="pt-BR" sz="1600" dirty="0">
              <a:latin typeface="Gill Sans Light"/>
            </a:endParaRPr>
          </a:p>
        </p:txBody>
      </p:sp>
      <p:sp>
        <p:nvSpPr>
          <p:cNvPr id="725" name="Google Shape;725;p78"/>
          <p:cNvSpPr txBox="1">
            <a:spLocks noGrp="1"/>
          </p:cNvSpPr>
          <p:nvPr>
            <p:ph type="title" idx="4"/>
          </p:nvPr>
        </p:nvSpPr>
        <p:spPr>
          <a:xfrm>
            <a:off x="7533921" y="3563814"/>
            <a:ext cx="1268400" cy="1535723"/>
          </a:xfrm>
          <a:prstGeom prst="rect">
            <a:avLst/>
          </a:prstGeom>
        </p:spPr>
        <p:txBody>
          <a:bodyPr spcFirstLastPara="1" vert="horz" wrap="square" lIns="0" tIns="0" rIns="0" bIns="0" rtlCol="0" anchor="ctr" anchorCtr="0">
            <a:noAutofit/>
          </a:bodyPr>
          <a:lstStyle/>
          <a:p>
            <a:pPr algn="l">
              <a:spcAft>
                <a:spcPts val="1200"/>
              </a:spcAft>
            </a:pPr>
            <a:r>
              <a:rPr lang="pt-BR" sz="1600" dirty="0">
                <a:latin typeface="Gill Sans Light"/>
              </a:rPr>
              <a:t>UBI </a:t>
            </a:r>
            <a:r>
              <a:rPr lang="pt-BR" sz="1600" dirty="0" err="1">
                <a:latin typeface="Gill Sans Light"/>
              </a:rPr>
              <a:t>is</a:t>
            </a:r>
            <a:r>
              <a:rPr lang="pt-BR" sz="1600" dirty="0">
                <a:latin typeface="Gill Sans Light"/>
              </a:rPr>
              <a:t> </a:t>
            </a:r>
            <a:r>
              <a:rPr lang="pt-BR" sz="1600" dirty="0" err="1">
                <a:latin typeface="Gill Sans Light"/>
              </a:rPr>
              <a:t>feasible</a:t>
            </a:r>
            <a:r>
              <a:rPr lang="pt-BR" sz="1600" b="1" dirty="0">
                <a:latin typeface="Gill Sans Light"/>
              </a:rPr>
              <a:t>.</a:t>
            </a:r>
            <a:br>
              <a:rPr lang="pt-BR" sz="1600" b="1" dirty="0">
                <a:latin typeface="Gill Sans Light"/>
              </a:rPr>
            </a:br>
            <a:r>
              <a:rPr lang="pt-BR" sz="1600" b="1" dirty="0" err="1">
                <a:latin typeface="Gill Sans Light"/>
              </a:rPr>
              <a:t>Public</a:t>
            </a:r>
            <a:r>
              <a:rPr lang="pt-BR" sz="1600" b="1" dirty="0">
                <a:latin typeface="Gill Sans Light"/>
              </a:rPr>
              <a:t> </a:t>
            </a:r>
            <a:r>
              <a:rPr lang="pt-BR" sz="1600" b="1" dirty="0" err="1">
                <a:latin typeface="Gill Sans Light"/>
              </a:rPr>
              <a:t>debt</a:t>
            </a:r>
            <a:r>
              <a:rPr lang="pt-BR" sz="1600" b="1" dirty="0">
                <a:latin typeface="Gill Sans Light"/>
              </a:rPr>
              <a:t>-</a:t>
            </a:r>
            <a:r>
              <a:rPr lang="pt-BR" sz="1600" b="1" dirty="0" err="1">
                <a:latin typeface="Gill Sans Light"/>
              </a:rPr>
              <a:t>to</a:t>
            </a:r>
            <a:r>
              <a:rPr lang="pt-BR" sz="1600" b="1" dirty="0">
                <a:latin typeface="Gill Sans Light"/>
              </a:rPr>
              <a:t>-GDP</a:t>
            </a:r>
            <a:r>
              <a:rPr lang="pt-BR" sz="1600" dirty="0">
                <a:latin typeface="Gill Sans Light"/>
              </a:rPr>
              <a:t> </a:t>
            </a:r>
            <a:r>
              <a:rPr lang="pt-BR" sz="1600" dirty="0" err="1">
                <a:latin typeface="Gill Sans Light"/>
              </a:rPr>
              <a:t>ratio</a:t>
            </a:r>
            <a:r>
              <a:rPr lang="pt-BR" sz="1600" dirty="0">
                <a:latin typeface="Gill Sans Light"/>
              </a:rPr>
              <a:t> </a:t>
            </a:r>
            <a:r>
              <a:rPr lang="pt-BR" sz="1600" dirty="0" err="1">
                <a:latin typeface="Gill Sans Light"/>
              </a:rPr>
              <a:t>falls</a:t>
            </a:r>
            <a:r>
              <a:rPr lang="pt-BR" sz="1600" dirty="0">
                <a:latin typeface="Gill Sans Light"/>
              </a:rPr>
              <a:t> in </a:t>
            </a:r>
            <a:r>
              <a:rPr lang="pt-BR" sz="1600" dirty="0" err="1">
                <a:latin typeface="Gill Sans Light"/>
              </a:rPr>
              <a:t>the</a:t>
            </a:r>
            <a:r>
              <a:rPr lang="pt-BR" sz="1600" dirty="0">
                <a:latin typeface="Gill Sans Light"/>
              </a:rPr>
              <a:t> </a:t>
            </a:r>
            <a:r>
              <a:rPr lang="pt-BR" sz="1600" dirty="0" err="1">
                <a:latin typeface="Gill Sans Light"/>
              </a:rPr>
              <a:t>policy</a:t>
            </a:r>
            <a:r>
              <a:rPr lang="pt-BR" sz="1600" dirty="0">
                <a:latin typeface="Gill Sans Light"/>
              </a:rPr>
              <a:t> </a:t>
            </a:r>
            <a:r>
              <a:rPr lang="pt-BR" sz="1600" dirty="0" err="1">
                <a:latin typeface="Gill Sans Light"/>
              </a:rPr>
              <a:t>scenarios</a:t>
            </a:r>
            <a:endParaRPr lang="en-GB" sz="1600" dirty="0">
              <a:latin typeface="Gill Sans Light"/>
            </a:endParaRPr>
          </a:p>
        </p:txBody>
      </p:sp>
      <p:pic>
        <p:nvPicPr>
          <p:cNvPr id="729" name="Google Shape;729;p78"/>
          <p:cNvPicPr preferRelativeResize="0"/>
          <p:nvPr/>
        </p:nvPicPr>
        <p:blipFill>
          <a:blip r:embed="rId3">
            <a:alphaModFix/>
            <a:duotone>
              <a:schemeClr val="accent1">
                <a:shade val="45000"/>
                <a:satMod val="135000"/>
              </a:schemeClr>
              <a:prstClr val="white"/>
            </a:duotone>
          </a:blip>
          <a:stretch>
            <a:fillRect/>
          </a:stretch>
        </p:blipFill>
        <p:spPr>
          <a:xfrm>
            <a:off x="3623345" y="3727472"/>
            <a:ext cx="877312" cy="883310"/>
          </a:xfrm>
          <a:prstGeom prst="rect">
            <a:avLst/>
          </a:prstGeom>
          <a:noFill/>
          <a:ln>
            <a:noFill/>
          </a:ln>
        </p:spPr>
      </p:pic>
      <p:pic>
        <p:nvPicPr>
          <p:cNvPr id="730" name="Google Shape;730;p78"/>
          <p:cNvPicPr preferRelativeResize="0"/>
          <p:nvPr/>
        </p:nvPicPr>
        <p:blipFill>
          <a:blip r:embed="rId3">
            <a:alphaModFix/>
            <a:duotone>
              <a:schemeClr val="accent1">
                <a:shade val="45000"/>
                <a:satMod val="135000"/>
              </a:schemeClr>
              <a:prstClr val="white"/>
            </a:duotone>
          </a:blip>
          <a:stretch>
            <a:fillRect/>
          </a:stretch>
        </p:blipFill>
        <p:spPr>
          <a:xfrm>
            <a:off x="758221" y="3698758"/>
            <a:ext cx="877312" cy="883310"/>
          </a:xfrm>
          <a:prstGeom prst="rect">
            <a:avLst/>
          </a:prstGeom>
          <a:noFill/>
          <a:ln>
            <a:noFill/>
          </a:ln>
        </p:spPr>
      </p:pic>
      <p:pic>
        <p:nvPicPr>
          <p:cNvPr id="731" name="Google Shape;731;p78"/>
          <p:cNvPicPr preferRelativeResize="0"/>
          <p:nvPr/>
        </p:nvPicPr>
        <p:blipFill>
          <a:blip r:embed="rId3">
            <a:alphaModFix/>
            <a:duotone>
              <a:schemeClr val="accent1">
                <a:shade val="45000"/>
                <a:satMod val="135000"/>
              </a:schemeClr>
              <a:prstClr val="white"/>
            </a:duotone>
          </a:blip>
          <a:stretch>
            <a:fillRect/>
          </a:stretch>
        </p:blipFill>
        <p:spPr>
          <a:xfrm>
            <a:off x="6494584" y="3727939"/>
            <a:ext cx="877312" cy="883310"/>
          </a:xfrm>
          <a:prstGeom prst="rect">
            <a:avLst/>
          </a:prstGeom>
          <a:noFill/>
          <a:ln>
            <a:noFill/>
          </a:ln>
        </p:spPr>
      </p:pic>
      <p:sp>
        <p:nvSpPr>
          <p:cNvPr id="3" name="Line 1">
            <a:extLst>
              <a:ext uri="{FF2B5EF4-FFF2-40B4-BE49-F238E27FC236}">
                <a16:creationId xmlns:a16="http://schemas.microsoft.com/office/drawing/2014/main" id="{4EA1E5EC-FD3A-75E4-A16A-EA4E90FC433F}"/>
              </a:ext>
            </a:extLst>
          </p:cNvPr>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4" name="Line 3">
            <a:extLst>
              <a:ext uri="{FF2B5EF4-FFF2-40B4-BE49-F238E27FC236}">
                <a16:creationId xmlns:a16="http://schemas.microsoft.com/office/drawing/2014/main" id="{1D060E4C-5986-EBC3-6729-1169E89D544D}"/>
              </a:ext>
            </a:extLst>
          </p:cNvPr>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2" name="Immagine 9" descr="cherubino_pant541.eps">
            <a:extLst>
              <a:ext uri="{FF2B5EF4-FFF2-40B4-BE49-F238E27FC236}">
                <a16:creationId xmlns:a16="http://schemas.microsoft.com/office/drawing/2014/main" id="{BEB2EE03-F5F8-1CC5-F778-3799488DB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Tree>
    <p:extLst>
      <p:ext uri="{BB962C8B-B14F-4D97-AF65-F5344CB8AC3E}">
        <p14:creationId xmlns:p14="http://schemas.microsoft.com/office/powerpoint/2010/main" val="398768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719"/>
        <p:cNvGrpSpPr/>
        <p:nvPr/>
      </p:nvGrpSpPr>
      <p:grpSpPr>
        <a:xfrm>
          <a:off x="0" y="0"/>
          <a:ext cx="0" cy="0"/>
          <a:chOff x="0" y="0"/>
          <a:chExt cx="0" cy="0"/>
        </a:xfrm>
      </p:grpSpPr>
      <p:sp>
        <p:nvSpPr>
          <p:cNvPr id="721" name="Google Shape;721;p78"/>
          <p:cNvSpPr txBox="1">
            <a:spLocks noGrp="1"/>
          </p:cNvSpPr>
          <p:nvPr>
            <p:ph type="title"/>
          </p:nvPr>
        </p:nvSpPr>
        <p:spPr>
          <a:xfrm>
            <a:off x="1038796" y="593530"/>
            <a:ext cx="3379800" cy="492443"/>
          </a:xfrm>
          <a:prstGeom prst="rect">
            <a:avLst/>
          </a:prstGeom>
        </p:spPr>
        <p:txBody>
          <a:bodyPr spcFirstLastPara="1" vert="horz" wrap="square" lIns="0" tIns="0" rIns="0" bIns="0" rtlCol="0" anchor="t" anchorCtr="0">
            <a:spAutoFit/>
          </a:bodyPr>
          <a:lstStyle/>
          <a:p>
            <a:pPr algn="l">
              <a:buClr>
                <a:schemeClr val="dk2"/>
              </a:buClr>
              <a:buSzPts val="1100"/>
            </a:pPr>
            <a:r>
              <a:rPr lang="en-GB" dirty="0">
                <a:latin typeface="Gill Sans Light"/>
              </a:rPr>
              <a:t>Future research</a:t>
            </a:r>
            <a:endParaRPr dirty="0">
              <a:latin typeface="Gill Sans Light"/>
            </a:endParaRPr>
          </a:p>
        </p:txBody>
      </p:sp>
      <p:sp>
        <p:nvSpPr>
          <p:cNvPr id="722" name="Google Shape;722;p78"/>
          <p:cNvSpPr txBox="1">
            <a:spLocks noGrp="1"/>
          </p:cNvSpPr>
          <p:nvPr>
            <p:ph type="title" idx="2"/>
          </p:nvPr>
        </p:nvSpPr>
        <p:spPr>
          <a:xfrm>
            <a:off x="4662682" y="3698758"/>
            <a:ext cx="1268400" cy="1412503"/>
          </a:xfrm>
          <a:prstGeom prst="rect">
            <a:avLst/>
          </a:prstGeom>
        </p:spPr>
        <p:txBody>
          <a:bodyPr spcFirstLastPara="1" vert="horz" wrap="square" lIns="0" tIns="0" rIns="0" bIns="0" rtlCol="0" anchor="ctr" anchorCtr="0">
            <a:noAutofit/>
          </a:bodyPr>
          <a:lstStyle/>
          <a:p>
            <a:pPr algn="l"/>
            <a:r>
              <a:rPr lang="pt-BR" sz="1600" dirty="0">
                <a:latin typeface="Gill Sans Light"/>
              </a:rPr>
              <a:t>Explore </a:t>
            </a:r>
            <a:r>
              <a:rPr lang="pt-BR" sz="1600" dirty="0" err="1">
                <a:latin typeface="Gill Sans Light"/>
              </a:rPr>
              <a:t>scenarios</a:t>
            </a:r>
            <a:r>
              <a:rPr lang="pt-BR" sz="1600" dirty="0">
                <a:latin typeface="Gill Sans Light"/>
              </a:rPr>
              <a:t> </a:t>
            </a:r>
            <a:r>
              <a:rPr lang="pt-BR" sz="1600" dirty="0" err="1">
                <a:latin typeface="Gill Sans Light"/>
              </a:rPr>
              <a:t>with</a:t>
            </a:r>
            <a:r>
              <a:rPr lang="pt-BR" sz="1600" dirty="0">
                <a:latin typeface="Gill Sans Light"/>
              </a:rPr>
              <a:t> a </a:t>
            </a:r>
            <a:r>
              <a:rPr lang="pt-BR" sz="1600" b="1" dirty="0" err="1">
                <a:latin typeface="Gill Sans Light"/>
              </a:rPr>
              <a:t>decrease</a:t>
            </a:r>
            <a:r>
              <a:rPr lang="pt-BR" sz="1600" b="1" dirty="0">
                <a:latin typeface="Gill Sans Light"/>
              </a:rPr>
              <a:t> in final </a:t>
            </a:r>
            <a:r>
              <a:rPr lang="pt-BR" sz="1600" b="1" dirty="0" err="1">
                <a:latin typeface="Gill Sans Light"/>
              </a:rPr>
              <a:t>demand</a:t>
            </a:r>
            <a:r>
              <a:rPr lang="pt-BR" sz="1600" b="1" dirty="0">
                <a:latin typeface="Gill Sans Light"/>
              </a:rPr>
              <a:t> </a:t>
            </a:r>
            <a:r>
              <a:rPr lang="pt-BR" sz="1600" dirty="0" err="1">
                <a:latin typeface="Gill Sans Light"/>
              </a:rPr>
              <a:t>through</a:t>
            </a:r>
            <a:r>
              <a:rPr lang="pt-BR" sz="1600" dirty="0">
                <a:latin typeface="Gill Sans Light"/>
              </a:rPr>
              <a:t>, </a:t>
            </a:r>
            <a:r>
              <a:rPr lang="pt-BR" sz="1600" dirty="0" err="1">
                <a:latin typeface="Gill Sans Light"/>
              </a:rPr>
              <a:t>working</a:t>
            </a:r>
            <a:r>
              <a:rPr lang="pt-BR" sz="1600" dirty="0">
                <a:latin typeface="Gill Sans Light"/>
              </a:rPr>
              <a:t> time </a:t>
            </a:r>
            <a:r>
              <a:rPr lang="pt-BR" sz="1600" dirty="0" err="1">
                <a:latin typeface="Gill Sans Light"/>
              </a:rPr>
              <a:t>reduction</a:t>
            </a:r>
            <a:r>
              <a:rPr lang="pt-BR" sz="1600" dirty="0">
                <a:latin typeface="Gill Sans Light"/>
              </a:rPr>
              <a:t> </a:t>
            </a:r>
            <a:r>
              <a:rPr lang="pt-BR" sz="1600" dirty="0" err="1">
                <a:latin typeface="Gill Sans Light"/>
              </a:rPr>
              <a:t>policy</a:t>
            </a:r>
            <a:r>
              <a:rPr lang="pt-BR" sz="1600" dirty="0">
                <a:latin typeface="Gill Sans Light"/>
              </a:rPr>
              <a:t>. </a:t>
            </a:r>
          </a:p>
        </p:txBody>
      </p:sp>
      <p:sp>
        <p:nvSpPr>
          <p:cNvPr id="723" name="Google Shape;723;p78"/>
          <p:cNvSpPr txBox="1">
            <a:spLocks noGrp="1"/>
          </p:cNvSpPr>
          <p:nvPr>
            <p:ph type="subTitle" idx="1"/>
          </p:nvPr>
        </p:nvSpPr>
        <p:spPr>
          <a:xfrm>
            <a:off x="4674600" y="1393651"/>
            <a:ext cx="4091100" cy="553998"/>
          </a:xfrm>
          <a:prstGeom prst="rect">
            <a:avLst/>
          </a:prstGeom>
        </p:spPr>
        <p:txBody>
          <a:bodyPr spcFirstLastPara="1" vert="horz" wrap="square" lIns="0" tIns="0" rIns="0" bIns="0" rtlCol="0" anchor="t" anchorCtr="0">
            <a:spAutoFit/>
          </a:bodyPr>
          <a:lstStyle/>
          <a:p>
            <a:r>
              <a:rPr lang="pt-BR" dirty="0" err="1">
                <a:latin typeface="Gill Sans Light"/>
              </a:rPr>
              <a:t>How</a:t>
            </a:r>
            <a:r>
              <a:rPr lang="pt-BR" dirty="0">
                <a:latin typeface="Gill Sans Light"/>
              </a:rPr>
              <a:t> </a:t>
            </a:r>
            <a:r>
              <a:rPr lang="pt-BR" dirty="0" err="1">
                <a:latin typeface="Gill Sans Light"/>
              </a:rPr>
              <a:t>to</a:t>
            </a:r>
            <a:r>
              <a:rPr lang="pt-BR" dirty="0">
                <a:latin typeface="Gill Sans Light"/>
              </a:rPr>
              <a:t> make income </a:t>
            </a:r>
            <a:r>
              <a:rPr lang="pt-BR" dirty="0" err="1">
                <a:latin typeface="Gill Sans Light"/>
              </a:rPr>
              <a:t>distribution</a:t>
            </a:r>
            <a:r>
              <a:rPr lang="pt-BR" dirty="0">
                <a:latin typeface="Gill Sans Light"/>
              </a:rPr>
              <a:t> </a:t>
            </a:r>
            <a:r>
              <a:rPr lang="pt-BR" dirty="0" err="1">
                <a:latin typeface="Gill Sans Light"/>
              </a:rPr>
              <a:t>compatible</a:t>
            </a:r>
            <a:r>
              <a:rPr lang="pt-BR" dirty="0">
                <a:latin typeface="Gill Sans Light"/>
              </a:rPr>
              <a:t> </a:t>
            </a:r>
            <a:r>
              <a:rPr lang="pt-BR" dirty="0" err="1">
                <a:latin typeface="Gill Sans Light"/>
              </a:rPr>
              <a:t>with</a:t>
            </a:r>
            <a:r>
              <a:rPr lang="pt-BR" dirty="0">
                <a:latin typeface="Gill Sans Light"/>
              </a:rPr>
              <a:t> </a:t>
            </a:r>
            <a:r>
              <a:rPr lang="pt-BR" dirty="0" err="1">
                <a:latin typeface="Gill Sans Light"/>
              </a:rPr>
              <a:t>climate</a:t>
            </a:r>
            <a:r>
              <a:rPr lang="pt-BR" dirty="0">
                <a:latin typeface="Gill Sans Light"/>
              </a:rPr>
              <a:t> targets?</a:t>
            </a:r>
          </a:p>
        </p:txBody>
      </p:sp>
      <p:sp>
        <p:nvSpPr>
          <p:cNvPr id="724" name="Google Shape;724;p78"/>
          <p:cNvSpPr txBox="1">
            <a:spLocks noGrp="1"/>
          </p:cNvSpPr>
          <p:nvPr>
            <p:ph type="title" idx="3"/>
          </p:nvPr>
        </p:nvSpPr>
        <p:spPr>
          <a:xfrm>
            <a:off x="1797558" y="3106615"/>
            <a:ext cx="1268400" cy="2274277"/>
          </a:xfrm>
          <a:prstGeom prst="rect">
            <a:avLst/>
          </a:prstGeom>
        </p:spPr>
        <p:txBody>
          <a:bodyPr spcFirstLastPara="1" vert="horz" wrap="square" lIns="0" tIns="0" rIns="0" bIns="0" rtlCol="0" anchor="ctr" anchorCtr="0">
            <a:noAutofit/>
          </a:bodyPr>
          <a:lstStyle/>
          <a:p>
            <a:pPr algn="l"/>
            <a:r>
              <a:rPr lang="en-US" sz="1600" dirty="0">
                <a:latin typeface="Gill Sans Light"/>
              </a:rPr>
              <a:t>New results on the impact of carbon tax coming soon.</a:t>
            </a:r>
            <a:endParaRPr lang="pt-BR" sz="1600" dirty="0">
              <a:latin typeface="Gill Sans Light"/>
            </a:endParaRPr>
          </a:p>
        </p:txBody>
      </p:sp>
      <p:sp>
        <p:nvSpPr>
          <p:cNvPr id="725" name="Google Shape;725;p78"/>
          <p:cNvSpPr txBox="1">
            <a:spLocks noGrp="1"/>
          </p:cNvSpPr>
          <p:nvPr>
            <p:ph type="title" idx="4"/>
          </p:nvPr>
        </p:nvSpPr>
        <p:spPr>
          <a:xfrm>
            <a:off x="7533921" y="3893323"/>
            <a:ext cx="1268400" cy="717900"/>
          </a:xfrm>
          <a:prstGeom prst="rect">
            <a:avLst/>
          </a:prstGeom>
        </p:spPr>
        <p:txBody>
          <a:bodyPr spcFirstLastPara="1" vert="horz" wrap="square" lIns="0" tIns="0" rIns="0" bIns="0" rtlCol="0" anchor="ctr" anchorCtr="0">
            <a:noAutofit/>
          </a:bodyPr>
          <a:lstStyle/>
          <a:p>
            <a:pPr algn="l"/>
            <a:r>
              <a:rPr lang="pt-BR" sz="1600" b="1" dirty="0">
                <a:latin typeface="Gill Sans Light"/>
              </a:rPr>
              <a:t>Universal Basic Services</a:t>
            </a:r>
            <a:endParaRPr lang="en-GB" sz="1600" dirty="0">
              <a:latin typeface="Gill Sans Light"/>
            </a:endParaRPr>
          </a:p>
        </p:txBody>
      </p:sp>
      <p:pic>
        <p:nvPicPr>
          <p:cNvPr id="729" name="Google Shape;729;p78"/>
          <p:cNvPicPr preferRelativeResize="0"/>
          <p:nvPr/>
        </p:nvPicPr>
        <p:blipFill>
          <a:blip r:embed="rId3">
            <a:alphaModFix/>
            <a:duotone>
              <a:schemeClr val="accent1">
                <a:shade val="45000"/>
                <a:satMod val="135000"/>
              </a:schemeClr>
              <a:prstClr val="white"/>
            </a:duotone>
          </a:blip>
          <a:stretch>
            <a:fillRect/>
          </a:stretch>
        </p:blipFill>
        <p:spPr>
          <a:xfrm>
            <a:off x="3623345" y="3727472"/>
            <a:ext cx="877312" cy="883310"/>
          </a:xfrm>
          <a:prstGeom prst="rect">
            <a:avLst/>
          </a:prstGeom>
          <a:noFill/>
          <a:ln>
            <a:noFill/>
          </a:ln>
        </p:spPr>
      </p:pic>
      <p:pic>
        <p:nvPicPr>
          <p:cNvPr id="730" name="Google Shape;730;p78"/>
          <p:cNvPicPr preferRelativeResize="0"/>
          <p:nvPr/>
        </p:nvPicPr>
        <p:blipFill>
          <a:blip r:embed="rId3">
            <a:alphaModFix/>
            <a:duotone>
              <a:schemeClr val="accent1">
                <a:shade val="45000"/>
                <a:satMod val="135000"/>
              </a:schemeClr>
              <a:prstClr val="white"/>
            </a:duotone>
          </a:blip>
          <a:stretch>
            <a:fillRect/>
          </a:stretch>
        </p:blipFill>
        <p:spPr>
          <a:xfrm>
            <a:off x="758221" y="3698758"/>
            <a:ext cx="877312" cy="883310"/>
          </a:xfrm>
          <a:prstGeom prst="rect">
            <a:avLst/>
          </a:prstGeom>
          <a:noFill/>
          <a:ln>
            <a:noFill/>
          </a:ln>
        </p:spPr>
      </p:pic>
      <p:pic>
        <p:nvPicPr>
          <p:cNvPr id="731" name="Google Shape;731;p78"/>
          <p:cNvPicPr preferRelativeResize="0"/>
          <p:nvPr/>
        </p:nvPicPr>
        <p:blipFill>
          <a:blip r:embed="rId3">
            <a:alphaModFix/>
            <a:duotone>
              <a:schemeClr val="accent1">
                <a:shade val="45000"/>
                <a:satMod val="135000"/>
              </a:schemeClr>
              <a:prstClr val="white"/>
            </a:duotone>
          </a:blip>
          <a:stretch>
            <a:fillRect/>
          </a:stretch>
        </p:blipFill>
        <p:spPr>
          <a:xfrm>
            <a:off x="6494584" y="3727939"/>
            <a:ext cx="877312" cy="883310"/>
          </a:xfrm>
          <a:prstGeom prst="rect">
            <a:avLst/>
          </a:prstGeom>
          <a:noFill/>
          <a:ln>
            <a:noFill/>
          </a:ln>
        </p:spPr>
      </p:pic>
      <p:sp>
        <p:nvSpPr>
          <p:cNvPr id="3" name="Line 1">
            <a:extLst>
              <a:ext uri="{FF2B5EF4-FFF2-40B4-BE49-F238E27FC236}">
                <a16:creationId xmlns:a16="http://schemas.microsoft.com/office/drawing/2014/main" id="{4EA1E5EC-FD3A-75E4-A16A-EA4E90FC433F}"/>
              </a:ext>
            </a:extLst>
          </p:cNvPr>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4" name="Line 3">
            <a:extLst>
              <a:ext uri="{FF2B5EF4-FFF2-40B4-BE49-F238E27FC236}">
                <a16:creationId xmlns:a16="http://schemas.microsoft.com/office/drawing/2014/main" id="{1D060E4C-5986-EBC3-6729-1169E89D544D}"/>
              </a:ext>
            </a:extLst>
          </p:cNvPr>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2" name="Immagine 9" descr="cherubino_pant541.eps">
            <a:extLst>
              <a:ext uri="{FF2B5EF4-FFF2-40B4-BE49-F238E27FC236}">
                <a16:creationId xmlns:a16="http://schemas.microsoft.com/office/drawing/2014/main" id="{BEB2EE03-F5F8-1CC5-F778-3799488DB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Tree>
    <p:extLst>
      <p:ext uri="{BB962C8B-B14F-4D97-AF65-F5344CB8AC3E}">
        <p14:creationId xmlns:p14="http://schemas.microsoft.com/office/powerpoint/2010/main" val="169799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4" name="Imagem 3">
            <a:extLst>
              <a:ext uri="{FF2B5EF4-FFF2-40B4-BE49-F238E27FC236}">
                <a16:creationId xmlns:a16="http://schemas.microsoft.com/office/drawing/2014/main" id="{1BB9605B-34BA-51C4-13E7-55B1C6B58D13}"/>
              </a:ext>
            </a:extLst>
          </p:cNvPr>
          <p:cNvPicPr>
            <a:picLocks noChangeAspect="1"/>
          </p:cNvPicPr>
          <p:nvPr/>
        </p:nvPicPr>
        <p:blipFill rotWithShape="1">
          <a:blip r:embed="rId2"/>
          <a:srcRect l="22820" t="30057" r="48334" b="17065"/>
          <a:stretch/>
        </p:blipFill>
        <p:spPr>
          <a:xfrm>
            <a:off x="3556767" y="2494630"/>
            <a:ext cx="2057854" cy="2121877"/>
          </a:xfrm>
          <a:prstGeom prst="rect">
            <a:avLst/>
          </a:prstGeom>
        </p:spPr>
      </p:pic>
      <p:pic>
        <p:nvPicPr>
          <p:cNvPr id="1026" name="Picture 2" descr="LOCOMOTION">
            <a:extLst>
              <a:ext uri="{FF2B5EF4-FFF2-40B4-BE49-F238E27FC236}">
                <a16:creationId xmlns:a16="http://schemas.microsoft.com/office/drawing/2014/main" id="{E4E0AB36-A88B-9FF5-9C7C-FC607CA0E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369" y="4616507"/>
            <a:ext cx="2906672" cy="1538826"/>
          </a:xfrm>
          <a:prstGeom prst="rect">
            <a:avLst/>
          </a:prstGeom>
          <a:noFill/>
          <a:extLst>
            <a:ext uri="{909E8E84-426E-40DD-AFC4-6F175D3DCCD1}">
              <a14:hiddenFill xmlns:a14="http://schemas.microsoft.com/office/drawing/2010/main">
                <a:solidFill>
                  <a:srgbClr val="FFFFFF"/>
                </a:solidFill>
              </a14:hiddenFill>
            </a:ext>
          </a:extLst>
        </p:spPr>
      </p:pic>
      <p:pic>
        <p:nvPicPr>
          <p:cNvPr id="5" name="Espaço Reservado para Conteúdo 3">
            <a:extLst>
              <a:ext uri="{FF2B5EF4-FFF2-40B4-BE49-F238E27FC236}">
                <a16:creationId xmlns:a16="http://schemas.microsoft.com/office/drawing/2014/main" id="{725C951C-57C0-129E-3BDB-7BADA4A972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7714" y="4454754"/>
            <a:ext cx="3333770" cy="1735764"/>
          </a:xfrm>
          <a:prstGeom prst="rect">
            <a:avLst/>
          </a:prstGeom>
        </p:spPr>
      </p:pic>
      <p:sp>
        <p:nvSpPr>
          <p:cNvPr id="6" name="CasellaDiTesto 1">
            <a:extLst>
              <a:ext uri="{FF2B5EF4-FFF2-40B4-BE49-F238E27FC236}">
                <a16:creationId xmlns:a16="http://schemas.microsoft.com/office/drawing/2014/main" id="{99F4D895-3330-DB36-5937-2C7661CB96CE}"/>
              </a:ext>
            </a:extLst>
          </p:cNvPr>
          <p:cNvSpPr txBox="1">
            <a:spLocks noChangeArrowheads="1"/>
          </p:cNvSpPr>
          <p:nvPr/>
        </p:nvSpPr>
        <p:spPr bwMode="auto">
          <a:xfrm>
            <a:off x="1004835" y="594306"/>
            <a:ext cx="776737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4500" b="1" dirty="0"/>
              <a:t>Thank you!</a:t>
            </a:r>
            <a:endParaRPr lang="it-IT" sz="4500" b="1" dirty="0"/>
          </a:p>
        </p:txBody>
      </p:sp>
      <p:sp>
        <p:nvSpPr>
          <p:cNvPr id="8" name="CasellaDiTesto 1">
            <a:extLst>
              <a:ext uri="{FF2B5EF4-FFF2-40B4-BE49-F238E27FC236}">
                <a16:creationId xmlns:a16="http://schemas.microsoft.com/office/drawing/2014/main" id="{B4D1D082-3BB8-060F-F5EE-5206F2B13040}"/>
              </a:ext>
            </a:extLst>
          </p:cNvPr>
          <p:cNvSpPr txBox="1"/>
          <p:nvPr/>
        </p:nvSpPr>
        <p:spPr>
          <a:xfrm>
            <a:off x="5345723" y="1361394"/>
            <a:ext cx="3426488" cy="461665"/>
          </a:xfrm>
          <a:prstGeom prst="rect">
            <a:avLst/>
          </a:prstGeom>
          <a:noFill/>
        </p:spPr>
        <p:txBody>
          <a:bodyPr wrap="square" rtlCol="0">
            <a:spAutoFit/>
          </a:bodyPr>
          <a:lstStyle/>
          <a:p>
            <a:pPr algn="r"/>
            <a:r>
              <a:rPr lang="en-US" sz="2400" dirty="0">
                <a:latin typeface="Gill Sans Light"/>
              </a:rPr>
              <a:t>guilherme.morlin@unipi.it</a:t>
            </a:r>
            <a:endParaRPr lang="it-IT" sz="2400" dirty="0"/>
          </a:p>
        </p:txBody>
      </p:sp>
      <p:sp>
        <p:nvSpPr>
          <p:cNvPr id="9" name="CasellaDiTesto 1">
            <a:extLst>
              <a:ext uri="{FF2B5EF4-FFF2-40B4-BE49-F238E27FC236}">
                <a16:creationId xmlns:a16="http://schemas.microsoft.com/office/drawing/2014/main" id="{CE66CB5B-0EC1-C028-99DD-A100654B0D68}"/>
              </a:ext>
            </a:extLst>
          </p:cNvPr>
          <p:cNvSpPr txBox="1"/>
          <p:nvPr/>
        </p:nvSpPr>
        <p:spPr>
          <a:xfrm>
            <a:off x="1494753" y="2032965"/>
            <a:ext cx="4119868" cy="400110"/>
          </a:xfrm>
          <a:prstGeom prst="rect">
            <a:avLst/>
          </a:prstGeom>
          <a:noFill/>
        </p:spPr>
        <p:txBody>
          <a:bodyPr wrap="square" rtlCol="0">
            <a:spAutoFit/>
          </a:bodyPr>
          <a:lstStyle/>
          <a:p>
            <a:pPr algn="r"/>
            <a:r>
              <a:rPr lang="en-US" sz="2000" dirty="0">
                <a:latin typeface="Gill Sans Light"/>
              </a:rPr>
              <a:t>Further information: Locomotion</a:t>
            </a:r>
            <a:endParaRPr lang="it-IT" sz="2000" dirty="0"/>
          </a:p>
        </p:txBody>
      </p:sp>
    </p:spTree>
    <p:extLst>
      <p:ext uri="{BB962C8B-B14F-4D97-AF65-F5344CB8AC3E}">
        <p14:creationId xmlns:p14="http://schemas.microsoft.com/office/powerpoint/2010/main" val="422082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pic>
        <p:nvPicPr>
          <p:cNvPr id="2" name="Immagine 9" descr="cherubino_pant541.eps">
            <a:extLst>
              <a:ext uri="{FF2B5EF4-FFF2-40B4-BE49-F238E27FC236}">
                <a16:creationId xmlns:a16="http://schemas.microsoft.com/office/drawing/2014/main" id="{0A005EFC-2665-C09F-9119-63DDDC3B9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3" name="Line 1">
            <a:extLst>
              <a:ext uri="{FF2B5EF4-FFF2-40B4-BE49-F238E27FC236}">
                <a16:creationId xmlns:a16="http://schemas.microsoft.com/office/drawing/2014/main" id="{3D9B5A0E-E186-28E7-F408-CDB3185DB61C}"/>
              </a:ext>
            </a:extLst>
          </p:cNvPr>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4" name="Line 3">
            <a:extLst>
              <a:ext uri="{FF2B5EF4-FFF2-40B4-BE49-F238E27FC236}">
                <a16:creationId xmlns:a16="http://schemas.microsoft.com/office/drawing/2014/main" id="{730CC3E8-2492-FC26-83B9-67DE5B7FA9C9}"/>
              </a:ext>
            </a:extLst>
          </p:cNvPr>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0" name="Google Shape;333;p53">
            <a:extLst>
              <a:ext uri="{FF2B5EF4-FFF2-40B4-BE49-F238E27FC236}">
                <a16:creationId xmlns:a16="http://schemas.microsoft.com/office/drawing/2014/main" id="{F94660BF-CCA3-A3D8-3803-17F80B4D1C97}"/>
              </a:ext>
            </a:extLst>
          </p:cNvPr>
          <p:cNvSpPr txBox="1">
            <a:spLocks/>
          </p:cNvSpPr>
          <p:nvPr/>
        </p:nvSpPr>
        <p:spPr>
          <a:xfrm>
            <a:off x="857296" y="1226575"/>
            <a:ext cx="4080600" cy="593100"/>
          </a:xfrm>
          <a:prstGeom prst="rect">
            <a:avLst/>
          </a:prstGeom>
          <a:noFill/>
          <a:ln>
            <a:noFill/>
          </a:ln>
        </p:spPr>
        <p:txBody>
          <a:bodyPr spcFirstLastPara="1" vert="horz" wrap="square" lIns="0" tIns="0" rIns="0" bIns="0" rtlCol="0" anchor="t" anchorCtr="0">
            <a:noAutofit/>
          </a:bodyPr>
          <a:lstStyle>
            <a:lvl1pPr lvl="0" algn="ctr" defTabSz="457200" rtl="0" eaLnBrk="1" latinLnBrk="0" hangingPunct="1">
              <a:spcBef>
                <a:spcPts val="0"/>
              </a:spcBef>
              <a:spcAft>
                <a:spcPts val="0"/>
              </a:spcAft>
              <a:buClr>
                <a:schemeClr val="lt1"/>
              </a:buClr>
              <a:buSzPts val="3200"/>
              <a:buFont typeface="Outfit Light"/>
              <a:buNone/>
              <a:defRPr sz="3200" kern="1200">
                <a:solidFill>
                  <a:schemeClr val="lt1"/>
                </a:solidFill>
                <a:latin typeface="Outfit Light"/>
                <a:ea typeface="Outfit Light"/>
                <a:cs typeface="Outfit Light"/>
                <a:sym typeface="Outfit Light"/>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pPr algn="l"/>
            <a:r>
              <a:rPr lang="it" dirty="0">
                <a:solidFill>
                  <a:schemeClr val="tx1"/>
                </a:solidFill>
              </a:rPr>
              <a:t>01</a:t>
            </a:r>
          </a:p>
        </p:txBody>
      </p:sp>
      <p:sp>
        <p:nvSpPr>
          <p:cNvPr id="11" name="Google Shape;334;p53">
            <a:extLst>
              <a:ext uri="{FF2B5EF4-FFF2-40B4-BE49-F238E27FC236}">
                <a16:creationId xmlns:a16="http://schemas.microsoft.com/office/drawing/2014/main" id="{6210FCF2-A188-7855-4189-9E2460D599C6}"/>
              </a:ext>
            </a:extLst>
          </p:cNvPr>
          <p:cNvSpPr txBox="1">
            <a:spLocks noGrp="1"/>
          </p:cNvSpPr>
          <p:nvPr>
            <p:ph type="subTitle" idx="1"/>
          </p:nvPr>
        </p:nvSpPr>
        <p:spPr>
          <a:xfrm>
            <a:off x="857296" y="2696032"/>
            <a:ext cx="3432878" cy="1292662"/>
          </a:xfrm>
          <a:prstGeom prst="rect">
            <a:avLst/>
          </a:prstGeom>
        </p:spPr>
        <p:txBody>
          <a:bodyPr spcFirstLastPara="1" vert="horz" wrap="square" lIns="0" tIns="0" rIns="0" bIns="0" rtlCol="0" anchor="t" anchorCtr="0">
            <a:spAutoFit/>
          </a:bodyPr>
          <a:lstStyle/>
          <a:p>
            <a:pPr marL="0" indent="0"/>
            <a:r>
              <a:rPr lang="en-GB" sz="2000" dirty="0">
                <a:solidFill>
                  <a:schemeClr val="tx1"/>
                </a:solidFill>
                <a:latin typeface="Gill Sans Light"/>
              </a:rPr>
              <a:t>Universal Basic Income policy</a:t>
            </a:r>
          </a:p>
          <a:p>
            <a:pPr marL="0" indent="0"/>
            <a:endParaRPr lang="en-GB" sz="1200" dirty="0">
              <a:solidFill>
                <a:schemeClr val="tx1"/>
              </a:solidFill>
              <a:latin typeface="Gill Sans Light"/>
            </a:endParaRPr>
          </a:p>
          <a:p>
            <a:pPr marL="0" indent="0"/>
            <a:r>
              <a:rPr lang="en-GB" sz="2000" dirty="0">
                <a:solidFill>
                  <a:schemeClr val="tx1"/>
                </a:solidFill>
                <a:latin typeface="Gill Sans Light"/>
              </a:rPr>
              <a:t>European countries</a:t>
            </a:r>
          </a:p>
          <a:p>
            <a:pPr marL="0" indent="0"/>
            <a:endParaRPr lang="en-GB" sz="1200" dirty="0">
              <a:solidFill>
                <a:schemeClr val="tx1"/>
              </a:solidFill>
              <a:latin typeface="Gill Sans Light"/>
            </a:endParaRPr>
          </a:p>
          <a:p>
            <a:pPr marL="0" indent="0"/>
            <a:r>
              <a:rPr lang="en-GB" sz="2000" dirty="0">
                <a:solidFill>
                  <a:schemeClr val="tx1"/>
                </a:solidFill>
                <a:latin typeface="Gill Sans Light"/>
              </a:rPr>
              <a:t>Inequality x Climate</a:t>
            </a:r>
          </a:p>
        </p:txBody>
      </p:sp>
      <p:sp>
        <p:nvSpPr>
          <p:cNvPr id="12" name="Google Shape;335;p53">
            <a:extLst>
              <a:ext uri="{FF2B5EF4-FFF2-40B4-BE49-F238E27FC236}">
                <a16:creationId xmlns:a16="http://schemas.microsoft.com/office/drawing/2014/main" id="{7235CF35-BED2-D324-0A0F-56278D74F884}"/>
              </a:ext>
            </a:extLst>
          </p:cNvPr>
          <p:cNvSpPr txBox="1">
            <a:spLocks/>
          </p:cNvSpPr>
          <p:nvPr/>
        </p:nvSpPr>
        <p:spPr>
          <a:xfrm>
            <a:off x="857296" y="1958476"/>
            <a:ext cx="4080600" cy="492443"/>
          </a:xfrm>
          <a:prstGeom prst="rect">
            <a:avLst/>
          </a:prstGeom>
          <a:noFill/>
          <a:ln>
            <a:noFill/>
          </a:ln>
        </p:spPr>
        <p:txBody>
          <a:bodyPr spcFirstLastPara="1" vert="horz" wrap="square" lIns="0" tIns="0" rIns="0" bIns="0" rtlCol="0" anchor="t" anchorCtr="0">
            <a:spAutoFit/>
          </a:bodyPr>
          <a:lstStyle>
            <a:lvl1pPr lvl="0" algn="ctr" defTabSz="457200" rtl="0" eaLnBrk="1" latinLnBrk="0" hangingPunct="1">
              <a:spcBef>
                <a:spcPts val="0"/>
              </a:spcBef>
              <a:spcAft>
                <a:spcPts val="0"/>
              </a:spcAft>
              <a:buClr>
                <a:schemeClr val="lt1"/>
              </a:buClr>
              <a:buSzPts val="3200"/>
              <a:buFont typeface="Outfit"/>
              <a:buNone/>
              <a:defRPr sz="3200" b="1" kern="1200">
                <a:solidFill>
                  <a:schemeClr val="lt1"/>
                </a:solidFill>
                <a:latin typeface="Outfit"/>
                <a:ea typeface="Outfit"/>
                <a:cs typeface="Outfit"/>
                <a:sym typeface="Outfit"/>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pPr algn="l">
              <a:buClr>
                <a:schemeClr val="dk2"/>
              </a:buClr>
              <a:buSzPts val="1100"/>
            </a:pPr>
            <a:r>
              <a:rPr lang="en-GB" dirty="0">
                <a:solidFill>
                  <a:schemeClr val="tx1"/>
                </a:solidFill>
                <a:latin typeface="Gill Sans Light"/>
              </a:rPr>
              <a:t>Introduction</a:t>
            </a:r>
          </a:p>
        </p:txBody>
      </p:sp>
      <p:pic>
        <p:nvPicPr>
          <p:cNvPr id="13" name="Picture 5">
            <a:extLst>
              <a:ext uri="{FF2B5EF4-FFF2-40B4-BE49-F238E27FC236}">
                <a16:creationId xmlns:a16="http://schemas.microsoft.com/office/drawing/2014/main" id="{BC9407DC-DDE6-CE6F-D6AD-6E22E21D2C94}"/>
              </a:ext>
            </a:extLst>
          </p:cNvPr>
          <p:cNvPicPr>
            <a:picLocks noChangeAspect="1"/>
          </p:cNvPicPr>
          <p:nvPr/>
        </p:nvPicPr>
        <p:blipFill>
          <a:blip r:embed="rId4"/>
          <a:stretch>
            <a:fillRect/>
          </a:stretch>
        </p:blipFill>
        <p:spPr>
          <a:xfrm>
            <a:off x="3412792" y="3892052"/>
            <a:ext cx="5517742" cy="1229465"/>
          </a:xfrm>
          <a:prstGeom prst="rect">
            <a:avLst/>
          </a:prstGeom>
        </p:spPr>
      </p:pic>
      <p:pic>
        <p:nvPicPr>
          <p:cNvPr id="14" name="Picture 6">
            <a:extLst>
              <a:ext uri="{FF2B5EF4-FFF2-40B4-BE49-F238E27FC236}">
                <a16:creationId xmlns:a16="http://schemas.microsoft.com/office/drawing/2014/main" id="{8732595F-FA14-B461-D658-E6771573F901}"/>
              </a:ext>
            </a:extLst>
          </p:cNvPr>
          <p:cNvPicPr>
            <a:picLocks noChangeAspect="1"/>
          </p:cNvPicPr>
          <p:nvPr/>
        </p:nvPicPr>
        <p:blipFill>
          <a:blip r:embed="rId5"/>
          <a:stretch>
            <a:fillRect/>
          </a:stretch>
        </p:blipFill>
        <p:spPr>
          <a:xfrm>
            <a:off x="1047695" y="5008814"/>
            <a:ext cx="5127916" cy="1078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594306"/>
            <a:ext cx="63096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dirty="0"/>
              <a:t>Increasing</a:t>
            </a:r>
          </a:p>
          <a:p>
            <a:pPr eaLnBrk="1" hangingPunct="1"/>
            <a:r>
              <a:rPr lang="it-IT" dirty="0"/>
              <a:t>Inequalities</a:t>
            </a:r>
          </a:p>
        </p:txBody>
      </p:sp>
      <p:pic>
        <p:nvPicPr>
          <p:cNvPr id="10" name="Immagine 9" descr="cherubino_pant54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13" name="Picture 12">
            <a:extLst>
              <a:ext uri="{FF2B5EF4-FFF2-40B4-BE49-F238E27FC236}">
                <a16:creationId xmlns:a16="http://schemas.microsoft.com/office/drawing/2014/main" id="{B3526417-7228-4437-826B-1A1D3CFD9F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9771" y="2338086"/>
            <a:ext cx="4281053" cy="2779905"/>
          </a:xfrm>
          <a:prstGeom prst="rect">
            <a:avLst/>
          </a:prstGeom>
        </p:spPr>
      </p:pic>
      <p:pic>
        <p:nvPicPr>
          <p:cNvPr id="15" name="Picture 14">
            <a:extLst>
              <a:ext uri="{FF2B5EF4-FFF2-40B4-BE49-F238E27FC236}">
                <a16:creationId xmlns:a16="http://schemas.microsoft.com/office/drawing/2014/main" id="{C7D60856-F969-43D2-849E-9CD72E560E6C}"/>
              </a:ext>
            </a:extLst>
          </p:cNvPr>
          <p:cNvPicPr>
            <a:picLocks noChangeAspect="1"/>
          </p:cNvPicPr>
          <p:nvPr/>
        </p:nvPicPr>
        <p:blipFill>
          <a:blip r:embed="rId4"/>
          <a:stretch>
            <a:fillRect/>
          </a:stretch>
        </p:blipFill>
        <p:spPr>
          <a:xfrm>
            <a:off x="4253344" y="130205"/>
            <a:ext cx="4850878" cy="3149921"/>
          </a:xfrm>
          <a:prstGeom prst="rect">
            <a:avLst/>
          </a:prstGeom>
        </p:spPr>
      </p:pic>
      <p:pic>
        <p:nvPicPr>
          <p:cNvPr id="4" name="Imagem 3">
            <a:extLst>
              <a:ext uri="{FF2B5EF4-FFF2-40B4-BE49-F238E27FC236}">
                <a16:creationId xmlns:a16="http://schemas.microsoft.com/office/drawing/2014/main" id="{452E99C6-4A1C-DDA4-A934-7788ACFBEE72}"/>
              </a:ext>
            </a:extLst>
          </p:cNvPr>
          <p:cNvPicPr>
            <a:picLocks noChangeAspect="1"/>
          </p:cNvPicPr>
          <p:nvPr/>
        </p:nvPicPr>
        <p:blipFill rotWithShape="1">
          <a:blip r:embed="rId5"/>
          <a:srcRect l="19746" t="25865" r="27723" b="16130"/>
          <a:stretch/>
        </p:blipFill>
        <p:spPr>
          <a:xfrm>
            <a:off x="4340507" y="3568385"/>
            <a:ext cx="4803493" cy="2983463"/>
          </a:xfrm>
          <a:prstGeom prst="rect">
            <a:avLst/>
          </a:prstGeom>
        </p:spPr>
      </p:pic>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Tree>
    <p:extLst>
      <p:ext uri="{BB962C8B-B14F-4D97-AF65-F5344CB8AC3E}">
        <p14:creationId xmlns:p14="http://schemas.microsoft.com/office/powerpoint/2010/main" val="422536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594306"/>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Universal Basic Income</a:t>
            </a:r>
          </a:p>
        </p:txBody>
      </p:sp>
      <p:pic>
        <p:nvPicPr>
          <p:cNvPr id="10" name="Immagine 9" descr="cherubino_pant54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3" name="Google Shape;576;p64">
            <a:extLst>
              <a:ext uri="{FF2B5EF4-FFF2-40B4-BE49-F238E27FC236}">
                <a16:creationId xmlns:a16="http://schemas.microsoft.com/office/drawing/2014/main" id="{0D9C1037-6F8D-55CD-F95C-B9E89587B051}"/>
              </a:ext>
            </a:extLst>
          </p:cNvPr>
          <p:cNvSpPr txBox="1">
            <a:spLocks/>
          </p:cNvSpPr>
          <p:nvPr/>
        </p:nvSpPr>
        <p:spPr>
          <a:xfrm>
            <a:off x="858498" y="2967141"/>
            <a:ext cx="3386700" cy="3076740"/>
          </a:xfrm>
          <a:prstGeom prst="rect">
            <a:avLst/>
          </a:prstGeom>
        </p:spPr>
        <p:txBody>
          <a:bodyPr spcFirstLastPara="1" wrap="square" lIns="0" tIns="0" rIns="0" bIns="0" anchor="t"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4000"/>
              </a:lnSpc>
              <a:spcBef>
                <a:spcPts val="0"/>
              </a:spcBef>
              <a:spcAft>
                <a:spcPts val="600"/>
              </a:spcAft>
            </a:pPr>
            <a:r>
              <a:rPr lang="en-US" sz="1800" b="1" dirty="0">
                <a:latin typeface="Gill Sans Light"/>
                <a:ea typeface="+mn-ea"/>
                <a:sym typeface="Outfit"/>
              </a:rPr>
              <a:t>Theory</a:t>
            </a:r>
            <a:br>
              <a:rPr lang="en-US" sz="2000" b="1" dirty="0">
                <a:latin typeface="Outfit"/>
                <a:ea typeface="Outfit"/>
                <a:cs typeface="Outfit"/>
                <a:sym typeface="Outfit"/>
              </a:rPr>
            </a:br>
            <a:r>
              <a:rPr lang="en-US" sz="1700" dirty="0">
                <a:latin typeface="Gill Sans Light"/>
                <a:ea typeface="+mn-ea"/>
                <a:sym typeface="Outfit Light"/>
              </a:rPr>
              <a:t>Reduction of inequality, prevent poverty traps due to poor education, increases bargaining power of labor force, redistribution of paid work, support for care work, increased participation in political and communitarian life, enabling frugal lifestyles, breaks the link between growth and economic security, increases acceptability of climate policies</a:t>
            </a:r>
          </a:p>
        </p:txBody>
      </p:sp>
      <p:sp>
        <p:nvSpPr>
          <p:cNvPr id="4" name="Google Shape;578;p64">
            <a:extLst>
              <a:ext uri="{FF2B5EF4-FFF2-40B4-BE49-F238E27FC236}">
                <a16:creationId xmlns:a16="http://schemas.microsoft.com/office/drawing/2014/main" id="{515C488D-7036-4EDD-88C5-0CDA49C667E1}"/>
              </a:ext>
            </a:extLst>
          </p:cNvPr>
          <p:cNvSpPr txBox="1">
            <a:spLocks/>
          </p:cNvSpPr>
          <p:nvPr/>
        </p:nvSpPr>
        <p:spPr>
          <a:xfrm>
            <a:off x="2886935" y="1308417"/>
            <a:ext cx="6071656" cy="1384995"/>
          </a:xfrm>
          <a:prstGeom prst="rect">
            <a:avLst/>
          </a:prstGeom>
        </p:spPr>
        <p:txBody>
          <a:bodyPr spcFirstLastPara="1" wrap="square" lIns="0" tIns="0" rIns="0" bIns="0" anchor="t"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800" dirty="0">
                <a:latin typeface="Gill Sans Light"/>
                <a:ea typeface="+mn-ea"/>
                <a:sym typeface="Outfit Light"/>
              </a:rPr>
              <a:t>Regular payment from the government</a:t>
            </a:r>
            <a:br>
              <a:rPr lang="en-US" sz="1800" dirty="0">
                <a:latin typeface="Gill Sans Light"/>
                <a:ea typeface="+mn-ea"/>
                <a:sym typeface="Outfit Light"/>
              </a:rPr>
            </a:br>
            <a:r>
              <a:rPr lang="en-US" sz="1800" dirty="0">
                <a:latin typeface="Gill Sans Light"/>
                <a:ea typeface="+mn-ea"/>
                <a:sym typeface="Outfit Light"/>
              </a:rPr>
              <a:t>For every citizen, irrespective of their income, wealth, or working condition.</a:t>
            </a:r>
            <a:br>
              <a:rPr lang="en-US" sz="1800" dirty="0">
                <a:latin typeface="Gill Sans Light"/>
                <a:ea typeface="+mn-ea"/>
                <a:sym typeface="Outfit Light"/>
              </a:rPr>
            </a:br>
            <a:r>
              <a:rPr lang="en-US" sz="1800" dirty="0">
                <a:latin typeface="Gill Sans Light"/>
                <a:ea typeface="+mn-ea"/>
                <a:sym typeface="Outfit Light"/>
              </a:rPr>
              <a:t>Equal to the minimum amount of money required to live in a certain society</a:t>
            </a:r>
          </a:p>
        </p:txBody>
      </p:sp>
      <p:sp>
        <p:nvSpPr>
          <p:cNvPr id="5" name="Google Shape;576;p64">
            <a:extLst>
              <a:ext uri="{FF2B5EF4-FFF2-40B4-BE49-F238E27FC236}">
                <a16:creationId xmlns:a16="http://schemas.microsoft.com/office/drawing/2014/main" id="{135AF735-F0E8-0E71-BFFA-025AC13119B4}"/>
              </a:ext>
            </a:extLst>
          </p:cNvPr>
          <p:cNvSpPr txBox="1">
            <a:spLocks/>
          </p:cNvSpPr>
          <p:nvPr/>
        </p:nvSpPr>
        <p:spPr>
          <a:xfrm>
            <a:off x="5097293" y="2930419"/>
            <a:ext cx="3386700" cy="30262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1pPr>
            <a:lvl2pPr marR="0" lvl="1"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2pPr>
            <a:lvl3pPr marR="0" lvl="2"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3pPr>
            <a:lvl4pPr marR="0" lvl="3"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4pPr>
            <a:lvl5pPr marR="0" lvl="4"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5pPr>
            <a:lvl6pPr marR="0" lvl="5"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6pPr>
            <a:lvl7pPr marR="0" lvl="6"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7pPr>
            <a:lvl8pPr marR="0" lvl="7"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8pPr>
            <a:lvl9pPr marR="0" lvl="8" algn="l" rtl="0">
              <a:lnSpc>
                <a:spcPct val="115000"/>
              </a:lnSpc>
              <a:spcBef>
                <a:spcPts val="0"/>
              </a:spcBef>
              <a:spcAft>
                <a:spcPts val="0"/>
              </a:spcAft>
              <a:buClr>
                <a:schemeClr val="dk1"/>
              </a:buClr>
              <a:buSzPts val="1400"/>
              <a:buFont typeface="Outfit Light"/>
              <a:buNone/>
              <a:defRPr sz="1400" b="0" i="0" u="none" strike="noStrike" cap="none">
                <a:solidFill>
                  <a:schemeClr val="dk1"/>
                </a:solidFill>
                <a:latin typeface="Outfit Light"/>
                <a:ea typeface="Outfit Light"/>
                <a:cs typeface="Outfit Light"/>
                <a:sym typeface="Outfit Light"/>
              </a:defRPr>
            </a:lvl9pPr>
          </a:lstStyle>
          <a:p>
            <a:r>
              <a:rPr lang="en-GB" sz="1800" b="1" dirty="0">
                <a:solidFill>
                  <a:schemeClr val="tx1"/>
                </a:solidFill>
                <a:latin typeface="Gill Sans Light"/>
                <a:ea typeface="+mn-ea"/>
                <a:cs typeface="+mj-cs"/>
                <a:sym typeface="Outfit"/>
              </a:rPr>
              <a:t>Practice</a:t>
            </a:r>
            <a:br>
              <a:rPr lang="en-GB" sz="1800" b="1" dirty="0">
                <a:solidFill>
                  <a:schemeClr val="tx1"/>
                </a:solidFill>
                <a:latin typeface="Gill Sans Light"/>
                <a:ea typeface="+mn-ea"/>
                <a:cs typeface="+mj-cs"/>
                <a:sym typeface="Outfit"/>
              </a:rPr>
            </a:br>
            <a:r>
              <a:rPr lang="en-GB" sz="1700" dirty="0">
                <a:solidFill>
                  <a:schemeClr val="tx1"/>
                </a:solidFill>
                <a:latin typeface="Gill Sans Light"/>
                <a:ea typeface="+mn-ea"/>
                <a:cs typeface="+mj-cs"/>
              </a:rPr>
              <a:t>Poverty alleviation, redistribution of income, emancipatory effect for minorities, disabled and women, enables longer education and trying new jobs, health benefits, life satisfaction, decreased child and elderly labour</a:t>
            </a:r>
          </a:p>
          <a:p>
            <a:endParaRPr lang="en-GB" sz="1700" dirty="0">
              <a:solidFill>
                <a:schemeClr val="tx1"/>
              </a:solidFill>
              <a:latin typeface="Gill Sans Light"/>
              <a:ea typeface="+mn-ea"/>
              <a:cs typeface="+mj-cs"/>
            </a:endParaRPr>
          </a:p>
          <a:p>
            <a:r>
              <a:rPr lang="en-GB" sz="1700" dirty="0">
                <a:solidFill>
                  <a:schemeClr val="tx1"/>
                </a:solidFill>
                <a:latin typeface="Gill Sans Light"/>
                <a:ea typeface="+mn-ea"/>
                <a:cs typeface="+mj-cs"/>
              </a:rPr>
              <a:t>Not enough to increase employability, nor to reduce carbon footprint</a:t>
            </a:r>
          </a:p>
        </p:txBody>
      </p:sp>
    </p:spTree>
    <p:extLst>
      <p:ext uri="{BB962C8B-B14F-4D97-AF65-F5344CB8AC3E}">
        <p14:creationId xmlns:p14="http://schemas.microsoft.com/office/powerpoint/2010/main" val="138656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Google Shape;1174;p117"/>
          <p:cNvSpPr txBox="1">
            <a:spLocks noGrp="1"/>
          </p:cNvSpPr>
          <p:nvPr>
            <p:ph type="subTitle" idx="1"/>
          </p:nvPr>
        </p:nvSpPr>
        <p:spPr>
          <a:xfrm>
            <a:off x="1115323" y="1823506"/>
            <a:ext cx="2745794" cy="1834094"/>
          </a:xfrm>
          <a:prstGeom prst="rect">
            <a:avLst/>
          </a:prstGeom>
        </p:spPr>
        <p:txBody>
          <a:bodyPr spcFirstLastPara="1" vert="horz" wrap="square" lIns="0" tIns="0" rIns="0" bIns="0" rtlCol="0" anchor="b" anchorCtr="0">
            <a:noAutofit/>
          </a:bodyPr>
          <a:lstStyle/>
          <a:p>
            <a:pPr algn="l"/>
            <a:r>
              <a:rPr lang="en-GB" sz="2400" dirty="0">
                <a:solidFill>
                  <a:schemeClr val="tx1"/>
                </a:solidFill>
                <a:latin typeface="Gill Sans Light"/>
              </a:rPr>
              <a:t>Reduction of inequality</a:t>
            </a:r>
          </a:p>
          <a:p>
            <a:pPr algn="l"/>
            <a:r>
              <a:rPr lang="en-GB" sz="2400" dirty="0">
                <a:solidFill>
                  <a:schemeClr val="tx1"/>
                </a:solidFill>
                <a:latin typeface="Gill Sans Light"/>
              </a:rPr>
              <a:t>Limited effect on carbon footprint</a:t>
            </a:r>
          </a:p>
          <a:p>
            <a:pPr marL="0" indent="0"/>
            <a:endParaRPr sz="4000" dirty="0"/>
          </a:p>
        </p:txBody>
      </p:sp>
      <p:sp>
        <p:nvSpPr>
          <p:cNvPr id="9" name="CasellaDiTesto 1"/>
          <p:cNvSpPr txBox="1">
            <a:spLocks noChangeArrowheads="1"/>
          </p:cNvSpPr>
          <p:nvPr/>
        </p:nvSpPr>
        <p:spPr bwMode="auto">
          <a:xfrm>
            <a:off x="854066" y="594306"/>
            <a:ext cx="63096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sz="3200" b="1" dirty="0"/>
              <a:t>Wealth Tax</a:t>
            </a:r>
          </a:p>
        </p:txBody>
      </p:sp>
      <p:pic>
        <p:nvPicPr>
          <p:cNvPr id="10" name="Immagine 9" descr="cherubino_pant54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4" name="Picture 3">
            <a:extLst>
              <a:ext uri="{FF2B5EF4-FFF2-40B4-BE49-F238E27FC236}">
                <a16:creationId xmlns:a16="http://schemas.microsoft.com/office/drawing/2014/main" id="{E12B01D7-2C6D-4E00-9262-06EC446B7293}"/>
              </a:ext>
            </a:extLst>
          </p:cNvPr>
          <p:cNvPicPr>
            <a:picLocks noChangeAspect="1"/>
          </p:cNvPicPr>
          <p:nvPr/>
        </p:nvPicPr>
        <p:blipFill>
          <a:blip r:embed="rId3"/>
          <a:stretch>
            <a:fillRect/>
          </a:stretch>
        </p:blipFill>
        <p:spPr>
          <a:xfrm>
            <a:off x="4109331" y="380811"/>
            <a:ext cx="4917752" cy="4743544"/>
          </a:xfrm>
          <a:prstGeom prst="rect">
            <a:avLst/>
          </a:prstGeom>
        </p:spPr>
      </p:pic>
      <p:pic>
        <p:nvPicPr>
          <p:cNvPr id="2" name="Picture 2">
            <a:extLst>
              <a:ext uri="{FF2B5EF4-FFF2-40B4-BE49-F238E27FC236}">
                <a16:creationId xmlns:a16="http://schemas.microsoft.com/office/drawing/2014/main" id="{9A7FC78A-9F02-1459-AEFD-35580B5FBF7F}"/>
              </a:ext>
            </a:extLst>
          </p:cNvPr>
          <p:cNvPicPr>
            <a:picLocks noChangeAspect="1"/>
          </p:cNvPicPr>
          <p:nvPr/>
        </p:nvPicPr>
        <p:blipFill>
          <a:blip r:embed="rId4"/>
          <a:stretch>
            <a:fillRect/>
          </a:stretch>
        </p:blipFill>
        <p:spPr>
          <a:xfrm>
            <a:off x="911393" y="5281503"/>
            <a:ext cx="6252339" cy="976279"/>
          </a:xfrm>
          <a:prstGeom prst="rect">
            <a:avLst/>
          </a:prstGeom>
        </p:spPr>
      </p:pic>
      <p:pic>
        <p:nvPicPr>
          <p:cNvPr id="3" name="Picture 5">
            <a:extLst>
              <a:ext uri="{FF2B5EF4-FFF2-40B4-BE49-F238E27FC236}">
                <a16:creationId xmlns:a16="http://schemas.microsoft.com/office/drawing/2014/main" id="{14F0B629-315E-9874-7926-842C3DF51078}"/>
              </a:ext>
            </a:extLst>
          </p:cNvPr>
          <p:cNvPicPr>
            <a:picLocks noChangeAspect="1"/>
          </p:cNvPicPr>
          <p:nvPr/>
        </p:nvPicPr>
        <p:blipFill>
          <a:blip r:embed="rId5"/>
          <a:stretch>
            <a:fillRect/>
          </a:stretch>
        </p:blipFill>
        <p:spPr>
          <a:xfrm>
            <a:off x="911393" y="3395192"/>
            <a:ext cx="2139814" cy="1769378"/>
          </a:xfrm>
          <a:prstGeom prst="rect">
            <a:avLst/>
          </a:prstGeom>
        </p:spPr>
      </p:pic>
    </p:spTree>
    <p:extLst>
      <p:ext uri="{BB962C8B-B14F-4D97-AF65-F5344CB8AC3E}">
        <p14:creationId xmlns:p14="http://schemas.microsoft.com/office/powerpoint/2010/main" val="40453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
          <p:cNvSpPr txBox="1">
            <a:spLocks noChangeArrowheads="1"/>
          </p:cNvSpPr>
          <p:nvPr/>
        </p:nvSpPr>
        <p:spPr bwMode="auto">
          <a:xfrm>
            <a:off x="1230833" y="594306"/>
            <a:ext cx="6309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0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0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30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it-IT" b="1" dirty="0"/>
              <a:t>Carbon Tax</a:t>
            </a:r>
          </a:p>
        </p:txBody>
      </p:sp>
      <p:pic>
        <p:nvPicPr>
          <p:cNvPr id="1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3" name="Espaço Reservado para Conteúdo 3">
            <a:extLst>
              <a:ext uri="{FF2B5EF4-FFF2-40B4-BE49-F238E27FC236}">
                <a16:creationId xmlns:a16="http://schemas.microsoft.com/office/drawing/2014/main" id="{BC7C9279-CFF2-5DDD-7D19-75F553A47580}"/>
              </a:ext>
            </a:extLst>
          </p:cNvPr>
          <p:cNvPicPr>
            <a:picLocks noChangeAspect="1"/>
          </p:cNvPicPr>
          <p:nvPr/>
        </p:nvPicPr>
        <p:blipFill rotWithShape="1">
          <a:blip r:embed="rId4">
            <a:clrChange>
              <a:clrFrom>
                <a:srgbClr val="FFFFFF"/>
              </a:clrFrom>
              <a:clrTo>
                <a:srgbClr val="FFFFFF">
                  <a:alpha val="0"/>
                </a:srgbClr>
              </a:clrTo>
            </a:clrChange>
            <a:biLevel thresh="25000"/>
          </a:blip>
          <a:srcRect b="26013"/>
          <a:stretch/>
        </p:blipFill>
        <p:spPr>
          <a:xfrm>
            <a:off x="2081819" y="4526483"/>
            <a:ext cx="4610100" cy="1775922"/>
          </a:xfrm>
          <a:prstGeom prst="rect">
            <a:avLst/>
          </a:prstGeom>
        </p:spPr>
      </p:pic>
      <p:pic>
        <p:nvPicPr>
          <p:cNvPr id="6" name="Picture 5">
            <a:extLst>
              <a:ext uri="{FF2B5EF4-FFF2-40B4-BE49-F238E27FC236}">
                <a16:creationId xmlns:a16="http://schemas.microsoft.com/office/drawing/2014/main" id="{00000000-0008-0000-0000-000002000000}"/>
              </a:ext>
            </a:extLst>
          </p:cNvPr>
          <p:cNvPicPr>
            <a:picLocks noChangeAspect="1"/>
          </p:cNvPicPr>
          <p:nvPr/>
        </p:nvPicPr>
        <p:blipFill>
          <a:blip r:embed="rId5"/>
          <a:srcRect/>
          <a:stretch>
            <a:fillRect/>
          </a:stretch>
        </p:blipFill>
        <p:spPr>
          <a:xfrm>
            <a:off x="1395030" y="1810187"/>
            <a:ext cx="6705616" cy="3459953"/>
          </a:xfrm>
          <a:prstGeom prst="rect">
            <a:avLst/>
          </a:prstGeom>
        </p:spPr>
      </p:pic>
    </p:spTree>
    <p:extLst>
      <p:ext uri="{BB962C8B-B14F-4D97-AF65-F5344CB8AC3E}">
        <p14:creationId xmlns:p14="http://schemas.microsoft.com/office/powerpoint/2010/main" val="103149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857296" y="1226575"/>
            <a:ext cx="4080600" cy="593100"/>
          </a:xfrm>
          <a:prstGeom prst="rect">
            <a:avLst/>
          </a:prstGeom>
        </p:spPr>
        <p:txBody>
          <a:bodyPr spcFirstLastPara="1" vert="horz" wrap="square" lIns="0" tIns="0" rIns="0" bIns="0" rtlCol="0" anchor="t" anchorCtr="0">
            <a:noAutofit/>
          </a:bodyPr>
          <a:lstStyle/>
          <a:p>
            <a:pPr algn="l"/>
            <a:r>
              <a:rPr lang="it" dirty="0">
                <a:solidFill>
                  <a:schemeClr val="tx1"/>
                </a:solidFill>
              </a:rPr>
              <a:t>02</a:t>
            </a:r>
            <a:endParaRPr dirty="0">
              <a:solidFill>
                <a:schemeClr val="tx1"/>
              </a:solidFill>
            </a:endParaRPr>
          </a:p>
        </p:txBody>
      </p:sp>
      <p:sp>
        <p:nvSpPr>
          <p:cNvPr id="334" name="Google Shape;334;p53"/>
          <p:cNvSpPr txBox="1">
            <a:spLocks noGrp="1"/>
          </p:cNvSpPr>
          <p:nvPr>
            <p:ph type="subTitle" idx="1"/>
          </p:nvPr>
        </p:nvSpPr>
        <p:spPr>
          <a:xfrm>
            <a:off x="857296" y="2871877"/>
            <a:ext cx="3432878" cy="2462213"/>
          </a:xfrm>
          <a:prstGeom prst="rect">
            <a:avLst/>
          </a:prstGeom>
        </p:spPr>
        <p:txBody>
          <a:bodyPr spcFirstLastPara="1" vert="horz" wrap="square" lIns="0" tIns="0" rIns="0" bIns="0" rtlCol="0" anchor="t" anchorCtr="0">
            <a:spAutoFit/>
          </a:bodyPr>
          <a:lstStyle/>
          <a:p>
            <a:pPr marL="0" indent="0"/>
            <a:r>
              <a:rPr lang="en-GB" sz="2000" dirty="0">
                <a:solidFill>
                  <a:schemeClr val="tx1"/>
                </a:solidFill>
                <a:latin typeface="Gill Sans Light"/>
              </a:rPr>
              <a:t>WILIAM Within Limits Integrated Assessment Model</a:t>
            </a:r>
          </a:p>
          <a:p>
            <a:pPr marL="0" indent="0"/>
            <a:endParaRPr lang="en-GB" sz="2000" dirty="0">
              <a:solidFill>
                <a:schemeClr val="tx1"/>
              </a:solidFill>
              <a:latin typeface="Gill Sans Light"/>
            </a:endParaRPr>
          </a:p>
          <a:p>
            <a:pPr marL="0" indent="0"/>
            <a:r>
              <a:rPr lang="en-GB" sz="2000" dirty="0">
                <a:solidFill>
                  <a:schemeClr val="tx1"/>
                </a:solidFill>
                <a:latin typeface="Gill Sans Light"/>
              </a:rPr>
              <a:t>Simulate a UBI in 21 European countries from 2025 – 2050 </a:t>
            </a:r>
          </a:p>
          <a:p>
            <a:pPr marL="0" indent="0"/>
            <a:endParaRPr lang="en-GB" sz="2000" dirty="0">
              <a:solidFill>
                <a:schemeClr val="tx1"/>
              </a:solidFill>
              <a:latin typeface="Gill Sans Light"/>
            </a:endParaRPr>
          </a:p>
          <a:p>
            <a:pPr marL="0" indent="0"/>
            <a:r>
              <a:rPr lang="en-GB" sz="2000" dirty="0">
                <a:solidFill>
                  <a:schemeClr val="tx1"/>
                </a:solidFill>
                <a:latin typeface="Gill Sans Light"/>
              </a:rPr>
              <a:t>Different sources of funding: </a:t>
            </a:r>
            <a:r>
              <a:rPr lang="en-GB" sz="2000" b="1" dirty="0">
                <a:solidFill>
                  <a:schemeClr val="tx1"/>
                </a:solidFill>
                <a:latin typeface="Gill Sans Light"/>
              </a:rPr>
              <a:t>wealth tax </a:t>
            </a:r>
            <a:r>
              <a:rPr lang="en-GB" sz="2000" dirty="0">
                <a:solidFill>
                  <a:schemeClr val="tx1"/>
                </a:solidFill>
                <a:latin typeface="Gill Sans Light"/>
              </a:rPr>
              <a:t>and </a:t>
            </a:r>
            <a:r>
              <a:rPr lang="en-GB" sz="2000" b="1" dirty="0">
                <a:solidFill>
                  <a:schemeClr val="tx1"/>
                </a:solidFill>
                <a:latin typeface="Gill Sans Light"/>
              </a:rPr>
              <a:t>carbon tax</a:t>
            </a:r>
            <a:endParaRPr sz="2000" b="1" dirty="0">
              <a:solidFill>
                <a:schemeClr val="tx1"/>
              </a:solidFill>
              <a:latin typeface="Gill Sans Light"/>
            </a:endParaRPr>
          </a:p>
        </p:txBody>
      </p:sp>
      <p:sp>
        <p:nvSpPr>
          <p:cNvPr id="335" name="Google Shape;335;p53"/>
          <p:cNvSpPr txBox="1">
            <a:spLocks noGrp="1"/>
          </p:cNvSpPr>
          <p:nvPr>
            <p:ph type="title" idx="2"/>
          </p:nvPr>
        </p:nvSpPr>
        <p:spPr>
          <a:xfrm>
            <a:off x="857296" y="1958476"/>
            <a:ext cx="4080600" cy="492443"/>
          </a:xfrm>
          <a:prstGeom prst="rect">
            <a:avLst/>
          </a:prstGeom>
        </p:spPr>
        <p:txBody>
          <a:bodyPr spcFirstLastPara="1" vert="horz" wrap="square" lIns="0" tIns="0" rIns="0" bIns="0" rtlCol="0" anchor="t" anchorCtr="0">
            <a:spAutoFit/>
          </a:bodyPr>
          <a:lstStyle/>
          <a:p>
            <a:pPr algn="l">
              <a:buClr>
                <a:schemeClr val="dk2"/>
              </a:buClr>
              <a:buSzPts val="1100"/>
            </a:pPr>
            <a:r>
              <a:rPr lang="en-GB" dirty="0">
                <a:solidFill>
                  <a:schemeClr val="tx1"/>
                </a:solidFill>
                <a:latin typeface="Gill Sans Light"/>
              </a:rPr>
              <a:t>Methodology</a:t>
            </a:r>
            <a:endParaRPr dirty="0">
              <a:solidFill>
                <a:schemeClr val="tx1"/>
              </a:solidFill>
              <a:latin typeface="Gill Sans Light"/>
            </a:endParaRPr>
          </a:p>
        </p:txBody>
      </p:sp>
      <p:pic>
        <p:nvPicPr>
          <p:cNvPr id="2" name="Picture 9">
            <a:extLst>
              <a:ext uri="{FF2B5EF4-FFF2-40B4-BE49-F238E27FC236}">
                <a16:creationId xmlns:a16="http://schemas.microsoft.com/office/drawing/2014/main" id="{765CBD2A-1FA5-7EE7-08EF-86F784F649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11202" y="1088571"/>
            <a:ext cx="5169015" cy="4586515"/>
          </a:xfrm>
          <a:prstGeom prst="rect">
            <a:avLst/>
          </a:prstGeom>
        </p:spPr>
      </p:pic>
      <p:pic>
        <p:nvPicPr>
          <p:cNvPr id="3" name="Immagine 9" descr="cherubino_pant541.eps">
            <a:extLst>
              <a:ext uri="{FF2B5EF4-FFF2-40B4-BE49-F238E27FC236}">
                <a16:creationId xmlns:a16="http://schemas.microsoft.com/office/drawing/2014/main" id="{0F86C059-6FF7-6567-61AB-9E8034541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4" name="Line 1">
            <a:extLst>
              <a:ext uri="{FF2B5EF4-FFF2-40B4-BE49-F238E27FC236}">
                <a16:creationId xmlns:a16="http://schemas.microsoft.com/office/drawing/2014/main" id="{51E50B02-A1A6-A106-3097-AF8D3561A861}"/>
              </a:ext>
            </a:extLst>
          </p:cNvPr>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5" name="Line 3">
            <a:extLst>
              <a:ext uri="{FF2B5EF4-FFF2-40B4-BE49-F238E27FC236}">
                <a16:creationId xmlns:a16="http://schemas.microsoft.com/office/drawing/2014/main" id="{3C40F58B-26C9-E1F5-9C16-CFD7055B0D4B}"/>
              </a:ext>
            </a:extLst>
          </p:cNvPr>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Tree>
    <p:extLst>
      <p:ext uri="{BB962C8B-B14F-4D97-AF65-F5344CB8AC3E}">
        <p14:creationId xmlns:p14="http://schemas.microsoft.com/office/powerpoint/2010/main" val="279753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cherubino_pant5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 y="5928935"/>
            <a:ext cx="731644" cy="746940"/>
          </a:xfrm>
          <a:prstGeom prst="rect">
            <a:avLst/>
          </a:prstGeom>
        </p:spPr>
      </p:pic>
      <p:sp>
        <p:nvSpPr>
          <p:cNvPr id="11" name="Line 1"/>
          <p:cNvSpPr>
            <a:spLocks noChangeShapeType="1"/>
          </p:cNvSpPr>
          <p:nvPr/>
        </p:nvSpPr>
        <p:spPr bwMode="auto">
          <a:xfrm flipH="1">
            <a:off x="447665" y="130205"/>
            <a:ext cx="232931" cy="5738813"/>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2" name="Line 3"/>
          <p:cNvSpPr>
            <a:spLocks noChangeShapeType="1"/>
          </p:cNvSpPr>
          <p:nvPr/>
        </p:nvSpPr>
        <p:spPr bwMode="auto">
          <a:xfrm flipH="1">
            <a:off x="854066" y="6302405"/>
            <a:ext cx="8181975" cy="0"/>
          </a:xfrm>
          <a:prstGeom prst="line">
            <a:avLst/>
          </a:prstGeom>
          <a:noFill/>
          <a:ln w="25400">
            <a:gradFill flip="none" rotWithShape="1">
              <a:gsLst>
                <a:gs pos="43000">
                  <a:srgbClr val="124C86"/>
                </a:gs>
                <a:gs pos="100000">
                  <a:prstClr val="white"/>
                </a:gs>
              </a:gsLst>
              <a:lin ang="10800000" scaled="0"/>
              <a:tileRect/>
            </a:gra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pic>
        <p:nvPicPr>
          <p:cNvPr id="3" name="Espaço Reservado para Conteúdo 3">
            <a:extLst>
              <a:ext uri="{FF2B5EF4-FFF2-40B4-BE49-F238E27FC236}">
                <a16:creationId xmlns:a16="http://schemas.microsoft.com/office/drawing/2014/main" id="{BC7C9279-CFF2-5DDD-7D19-75F553A47580}"/>
              </a:ext>
            </a:extLst>
          </p:cNvPr>
          <p:cNvPicPr>
            <a:picLocks noChangeAspect="1"/>
          </p:cNvPicPr>
          <p:nvPr/>
        </p:nvPicPr>
        <p:blipFill rotWithShape="1">
          <a:blip r:embed="rId4">
            <a:clrChange>
              <a:clrFrom>
                <a:srgbClr val="FFFFFF"/>
              </a:clrFrom>
              <a:clrTo>
                <a:srgbClr val="FFFFFF">
                  <a:alpha val="0"/>
                </a:srgbClr>
              </a:clrTo>
            </a:clrChange>
            <a:biLevel thresh="25000"/>
          </a:blip>
          <a:srcRect b="26013"/>
          <a:stretch/>
        </p:blipFill>
        <p:spPr>
          <a:xfrm>
            <a:off x="2081819" y="4526483"/>
            <a:ext cx="4610100" cy="1775922"/>
          </a:xfrm>
          <a:prstGeom prst="rect">
            <a:avLst/>
          </a:prstGeom>
        </p:spPr>
      </p:pic>
      <p:pic>
        <p:nvPicPr>
          <p:cNvPr id="4" name="Picture 2">
            <a:extLst>
              <a:ext uri="{FF2B5EF4-FFF2-40B4-BE49-F238E27FC236}">
                <a16:creationId xmlns:a16="http://schemas.microsoft.com/office/drawing/2014/main" id="{84FBA5B0-CDE9-441C-A816-1F1845AAC90E}"/>
              </a:ext>
            </a:extLst>
          </p:cNvPr>
          <p:cNvPicPr>
            <a:picLocks noChangeAspect="1"/>
          </p:cNvPicPr>
          <p:nvPr/>
        </p:nvPicPr>
        <p:blipFill>
          <a:blip r:embed="rId5"/>
          <a:stretch>
            <a:fillRect/>
          </a:stretch>
        </p:blipFill>
        <p:spPr>
          <a:xfrm>
            <a:off x="2403231" y="1180821"/>
            <a:ext cx="4900246" cy="2828169"/>
          </a:xfrm>
          <a:prstGeom prst="rect">
            <a:avLst/>
          </a:prstGeom>
        </p:spPr>
      </p:pic>
      <p:sp>
        <p:nvSpPr>
          <p:cNvPr id="7" name="Subtitle 6">
            <a:extLst>
              <a:ext uri="{FF2B5EF4-FFF2-40B4-BE49-F238E27FC236}">
                <a16:creationId xmlns:a16="http://schemas.microsoft.com/office/drawing/2014/main" id="{7DC6A4FD-BDD7-4A6E-A05B-20E59AECB4A1}"/>
              </a:ext>
            </a:extLst>
          </p:cNvPr>
          <p:cNvSpPr>
            <a:spLocks noGrp="1"/>
          </p:cNvSpPr>
          <p:nvPr>
            <p:ph type="subTitle" idx="1"/>
          </p:nvPr>
        </p:nvSpPr>
        <p:spPr>
          <a:xfrm>
            <a:off x="549013" y="333339"/>
            <a:ext cx="8297842" cy="584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solidFill>
                  <a:schemeClr val="tx1"/>
                </a:solidFill>
                <a:latin typeface="Gill Sans Light" charset="0"/>
              </a:rPr>
              <a:t>Within limits Integrated Assessment Model </a:t>
            </a:r>
          </a:p>
        </p:txBody>
      </p:sp>
      <p:sp>
        <p:nvSpPr>
          <p:cNvPr id="6" name="Marcador de contenido 6">
            <a:extLst>
              <a:ext uri="{FF2B5EF4-FFF2-40B4-BE49-F238E27FC236}">
                <a16:creationId xmlns:a16="http://schemas.microsoft.com/office/drawing/2014/main" id="{FD731AA7-8B35-D0AF-DDD0-237301573176}"/>
              </a:ext>
            </a:extLst>
          </p:cNvPr>
          <p:cNvSpPr txBox="1">
            <a:spLocks/>
          </p:cNvSpPr>
          <p:nvPr/>
        </p:nvSpPr>
        <p:spPr>
          <a:xfrm>
            <a:off x="549013" y="4168804"/>
            <a:ext cx="8355445" cy="21336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a:lnSpc>
                <a:spcPct val="114000"/>
              </a:lnSpc>
            </a:pPr>
            <a:r>
              <a:rPr lang="en-US" sz="1700" dirty="0">
                <a:solidFill>
                  <a:schemeClr val="tx1"/>
                </a:solidFill>
                <a:latin typeface="Gill Sans Light"/>
              </a:rPr>
              <a:t>Understanding the relations between </a:t>
            </a:r>
            <a:r>
              <a:rPr lang="en-US" sz="1700" b="1" dirty="0">
                <a:solidFill>
                  <a:schemeClr val="tx1"/>
                </a:solidFill>
                <a:latin typeface="Gill Sans Light"/>
              </a:rPr>
              <a:t>economic activity </a:t>
            </a:r>
            <a:r>
              <a:rPr lang="en-US" sz="1700" dirty="0">
                <a:solidFill>
                  <a:schemeClr val="tx1"/>
                </a:solidFill>
                <a:latin typeface="Gill Sans Light"/>
              </a:rPr>
              <a:t>and climate change, resources use, inequality, and supporting the </a:t>
            </a:r>
            <a:r>
              <a:rPr lang="en-US" sz="1700" b="1" dirty="0">
                <a:solidFill>
                  <a:schemeClr val="tx1"/>
                </a:solidFill>
                <a:latin typeface="Gill Sans Light"/>
              </a:rPr>
              <a:t>design of alternative futures </a:t>
            </a:r>
            <a:r>
              <a:rPr lang="en-US" sz="1700" dirty="0">
                <a:solidFill>
                  <a:schemeClr val="tx1"/>
                </a:solidFill>
                <a:latin typeface="Gill Sans Light"/>
              </a:rPr>
              <a:t>to cope with challenges</a:t>
            </a:r>
          </a:p>
          <a:p>
            <a:pPr lvl="1" algn="just">
              <a:lnSpc>
                <a:spcPct val="114000"/>
              </a:lnSpc>
            </a:pPr>
            <a:r>
              <a:rPr lang="en-US" sz="1700" dirty="0" err="1">
                <a:solidFill>
                  <a:schemeClr val="tx1"/>
                </a:solidFill>
                <a:latin typeface="Gill Sans Light"/>
              </a:rPr>
              <a:t>Analysing</a:t>
            </a:r>
            <a:r>
              <a:rPr lang="en-US" sz="1700" dirty="0">
                <a:solidFill>
                  <a:schemeClr val="tx1"/>
                </a:solidFill>
                <a:latin typeface="Gill Sans Light"/>
              </a:rPr>
              <a:t> the </a:t>
            </a:r>
            <a:r>
              <a:rPr lang="en-US" sz="1700" b="1" dirty="0">
                <a:solidFill>
                  <a:schemeClr val="tx1"/>
                </a:solidFill>
                <a:latin typeface="Gill Sans Light"/>
              </a:rPr>
              <a:t>economy-wide implications </a:t>
            </a:r>
            <a:r>
              <a:rPr lang="en-US" sz="1700" dirty="0">
                <a:solidFill>
                  <a:schemeClr val="tx1"/>
                </a:solidFill>
                <a:latin typeface="Gill Sans Light"/>
              </a:rPr>
              <a:t>of sustainable policies and scenarios at country, sector and household level</a:t>
            </a:r>
          </a:p>
          <a:p>
            <a:pPr lvl="1" algn="just">
              <a:lnSpc>
                <a:spcPct val="114000"/>
              </a:lnSpc>
            </a:pPr>
            <a:r>
              <a:rPr lang="en-US" sz="1700" dirty="0">
                <a:solidFill>
                  <a:schemeClr val="tx1"/>
                </a:solidFill>
                <a:latin typeface="Gill Sans Light"/>
              </a:rPr>
              <a:t>Representing </a:t>
            </a:r>
            <a:r>
              <a:rPr lang="en-US" sz="1700" b="1" dirty="0">
                <a:solidFill>
                  <a:schemeClr val="tx1"/>
                </a:solidFill>
                <a:latin typeface="Gill Sans Light"/>
              </a:rPr>
              <a:t>alternative storylines </a:t>
            </a:r>
            <a:r>
              <a:rPr lang="en-US" sz="1700" dirty="0">
                <a:solidFill>
                  <a:schemeClr val="tx1"/>
                </a:solidFill>
                <a:latin typeface="Gill Sans Light"/>
              </a:rPr>
              <a:t>(green-growth, post/beyond/de-growth,…) and policies </a:t>
            </a:r>
          </a:p>
          <a:p>
            <a:pPr lvl="1" algn="l">
              <a:lnSpc>
                <a:spcPct val="114000"/>
              </a:lnSpc>
            </a:pPr>
            <a:r>
              <a:rPr lang="en-US" sz="1700" dirty="0">
                <a:solidFill>
                  <a:schemeClr val="tx1"/>
                </a:solidFill>
                <a:latin typeface="Gill Sans Light"/>
              </a:rPr>
              <a:t>Captures </a:t>
            </a:r>
            <a:r>
              <a:rPr lang="en-US" sz="1700" b="1" dirty="0">
                <a:solidFill>
                  <a:schemeClr val="tx1"/>
                </a:solidFill>
                <a:latin typeface="Gill Sans Light"/>
              </a:rPr>
              <a:t>energy</a:t>
            </a:r>
            <a:r>
              <a:rPr lang="en-US" sz="1700" dirty="0">
                <a:solidFill>
                  <a:schemeClr val="tx1"/>
                </a:solidFill>
                <a:latin typeface="Gill Sans Light"/>
              </a:rPr>
              <a:t> ↔ </a:t>
            </a:r>
            <a:r>
              <a:rPr lang="en-US" sz="1700" b="1" dirty="0">
                <a:solidFill>
                  <a:schemeClr val="tx1"/>
                </a:solidFill>
                <a:latin typeface="Gill Sans Light"/>
              </a:rPr>
              <a:t>economy</a:t>
            </a:r>
            <a:r>
              <a:rPr lang="en-US" sz="1700" dirty="0">
                <a:solidFill>
                  <a:schemeClr val="tx1"/>
                </a:solidFill>
                <a:latin typeface="Gill Sans Light"/>
              </a:rPr>
              <a:t> ↔ </a:t>
            </a:r>
            <a:r>
              <a:rPr lang="en-US" sz="1700" b="1" dirty="0">
                <a:solidFill>
                  <a:schemeClr val="tx1"/>
                </a:solidFill>
                <a:latin typeface="Gill Sans Light"/>
              </a:rPr>
              <a:t>materials</a:t>
            </a:r>
            <a:r>
              <a:rPr lang="en-US" sz="1700" dirty="0">
                <a:solidFill>
                  <a:schemeClr val="tx1"/>
                </a:solidFill>
                <a:latin typeface="Gill Sans Light"/>
              </a:rPr>
              <a:t>/</a:t>
            </a:r>
            <a:r>
              <a:rPr lang="en-US" sz="1700" b="1" dirty="0">
                <a:solidFill>
                  <a:schemeClr val="tx1"/>
                </a:solidFill>
                <a:latin typeface="Gill Sans Light"/>
              </a:rPr>
              <a:t>climate</a:t>
            </a:r>
            <a:r>
              <a:rPr lang="en-US" sz="1700" dirty="0">
                <a:solidFill>
                  <a:schemeClr val="tx1"/>
                </a:solidFill>
                <a:latin typeface="Gill Sans Light"/>
              </a:rPr>
              <a:t> interactions</a:t>
            </a:r>
            <a:br>
              <a:rPr lang="en-US" sz="1700" dirty="0">
                <a:solidFill>
                  <a:schemeClr val="tx1"/>
                </a:solidFill>
                <a:latin typeface="Gill Sans Light"/>
              </a:rPr>
            </a:br>
            <a:endParaRPr lang="en-US" sz="1700" dirty="0">
              <a:solidFill>
                <a:schemeClr val="tx1"/>
              </a:solidFill>
              <a:latin typeface="Gill Sans Light"/>
            </a:endParaRPr>
          </a:p>
          <a:p>
            <a:pPr lvl="2" algn="just">
              <a:lnSpc>
                <a:spcPct val="114000"/>
              </a:lnSpc>
            </a:pPr>
            <a:endParaRPr lang="en-US" sz="1700" dirty="0">
              <a:solidFill>
                <a:schemeClr val="tx1"/>
              </a:solidFill>
              <a:latin typeface="Gill Sans Light"/>
            </a:endParaRPr>
          </a:p>
        </p:txBody>
      </p:sp>
    </p:spTree>
    <p:extLst>
      <p:ext uri="{BB962C8B-B14F-4D97-AF65-F5344CB8AC3E}">
        <p14:creationId xmlns:p14="http://schemas.microsoft.com/office/powerpoint/2010/main" val="19329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Un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slideUnipi</Template>
  <TotalTime>0</TotalTime>
  <Words>2982</Words>
  <Application>Microsoft Macintosh PowerPoint</Application>
  <PresentationFormat>Bildschirmpräsentation (4:3)</PresentationFormat>
  <Paragraphs>216</Paragraphs>
  <Slides>23</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Aptos</vt:lpstr>
      <vt:lpstr>Arial</vt:lpstr>
      <vt:lpstr>Calibri</vt:lpstr>
      <vt:lpstr>Calibri Light</vt:lpstr>
      <vt:lpstr>Gill Sans Light</vt:lpstr>
      <vt:lpstr>Outfit</vt:lpstr>
      <vt:lpstr>Outfit Light</vt:lpstr>
      <vt:lpstr>Outfit Medium</vt:lpstr>
      <vt:lpstr>slideUnipi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02</vt:lpstr>
      <vt:lpstr>PowerPoint-Präsentation</vt:lpstr>
      <vt:lpstr>PowerPoint-Präsentation</vt:lpstr>
      <vt:lpstr>PowerPoint-Präsentation</vt:lpstr>
      <vt:lpstr>Regions with Disaggregated Households</vt:lpstr>
      <vt:lpstr>Main data sources</vt:lpstr>
      <vt:lpstr>Scenarios 2025 – 2050</vt:lpstr>
      <vt:lpstr>03</vt:lpstr>
      <vt:lpstr>PowerPoint-Präsentation</vt:lpstr>
      <vt:lpstr>PowerPoint-Präsentation</vt:lpstr>
      <vt:lpstr>PowerPoint-Präsentation</vt:lpstr>
      <vt:lpstr>PowerPoint-Präsentation</vt:lpstr>
      <vt:lpstr>04</vt:lpstr>
      <vt:lpstr>Main Findings</vt:lpstr>
      <vt:lpstr>Future research</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Pezzini</dc:creator>
  <cp:lastModifiedBy>Christof Paparella ifss</cp:lastModifiedBy>
  <cp:revision>39</cp:revision>
  <dcterms:created xsi:type="dcterms:W3CDTF">2016-12-20T12:24:44Z</dcterms:created>
  <dcterms:modified xsi:type="dcterms:W3CDTF">2024-07-04T01:31:15Z</dcterms:modified>
</cp:coreProperties>
</file>