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1408" r:id="rId5"/>
    <p:sldId id="1478" r:id="rId6"/>
    <p:sldId id="1479" r:id="rId7"/>
    <p:sldId id="1431" r:id="rId8"/>
    <p:sldId id="1469" r:id="rId9"/>
    <p:sldId id="1433" r:id="rId10"/>
    <p:sldId id="1470" r:id="rId11"/>
    <p:sldId id="1448" r:id="rId12"/>
    <p:sldId id="1472" r:id="rId13"/>
    <p:sldId id="1471" r:id="rId14"/>
    <p:sldId id="1473" r:id="rId15"/>
    <p:sldId id="1434" r:id="rId16"/>
    <p:sldId id="1474" r:id="rId17"/>
    <p:sldId id="1446" r:id="rId18"/>
    <p:sldId id="1449" r:id="rId19"/>
    <p:sldId id="1450" r:id="rId20"/>
    <p:sldId id="1480" r:id="rId21"/>
    <p:sldId id="1475" r:id="rId22"/>
    <p:sldId id="1476" r:id="rId23"/>
    <p:sldId id="1439" r:id="rId24"/>
    <p:sldId id="1477" r:id="rId25"/>
    <p:sldId id="1438" r:id="rId26"/>
    <p:sldId id="1428" r:id="rId27"/>
    <p:sldId id="1457" r:id="rId28"/>
    <p:sldId id="14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489" autoAdjust="0"/>
  </p:normalViewPr>
  <p:slideViewPr>
    <p:cSldViewPr snapToGrid="0">
      <p:cViewPr varScale="1">
        <p:scale>
          <a:sx n="93" d="100"/>
          <a:sy n="93" d="100"/>
        </p:scale>
        <p:origin x="34"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BaiduSyncdisk\GVCTFP\&#25968;&#25454;&#31243;&#24207;\20240117\Results2024011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n-US"/>
              <a:t>CHN</a:t>
            </a:r>
          </a:p>
        </c:rich>
      </c:tx>
      <c:layout>
        <c:manualLayout>
          <c:xMode val="edge"/>
          <c:yMode val="edge"/>
          <c:x val="0.46364896695605357"/>
          <c:y val="8.4877555443184285E-3"/>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title>
    <c:autoTitleDeleted val="0"/>
    <c:plotArea>
      <c:layout>
        <c:manualLayout>
          <c:layoutTarget val="inner"/>
          <c:xMode val="edge"/>
          <c:yMode val="edge"/>
          <c:x val="7.2325577511327968E-2"/>
          <c:y val="0.28383618714327374"/>
          <c:w val="0.89177949672590484"/>
          <c:h val="0.42322718338198861"/>
        </c:manualLayout>
      </c:layout>
      <c:areaChart>
        <c:grouping val="stacked"/>
        <c:varyColors val="0"/>
        <c:ser>
          <c:idx val="1"/>
          <c:order val="2"/>
          <c:tx>
            <c:strRef>
              <c:f>'PWT GDP'!$L$1</c:f>
              <c:strCache>
                <c:ptCount val="1"/>
                <c:pt idx="0">
                  <c:v>GDPgrowth_WDI</c:v>
                </c:pt>
              </c:strCache>
            </c:strRef>
          </c:tx>
          <c:spPr>
            <a:solidFill>
              <a:schemeClr val="bg2">
                <a:lumMod val="90000"/>
              </a:schemeClr>
            </a:solidFill>
            <a:ln>
              <a:noFill/>
            </a:ln>
            <a:effectLst/>
          </c:spPr>
          <c:cat>
            <c:numRef>
              <c:f>'PWT GDP'!$B$2:$B$15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GDP'!$L$2:$L$15</c:f>
              <c:numCache>
                <c:formatCode>0.00</c:formatCode>
                <c:ptCount val="14"/>
                <c:pt idx="0">
                  <c:v>8.3357299999999999</c:v>
                </c:pt>
                <c:pt idx="1">
                  <c:v>9.1336300000000001</c:v>
                </c:pt>
                <c:pt idx="2">
                  <c:v>10.038</c:v>
                </c:pt>
                <c:pt idx="3">
                  <c:v>10.1136</c:v>
                </c:pt>
                <c:pt idx="4">
                  <c:v>11.394600000000001</c:v>
                </c:pt>
                <c:pt idx="5">
                  <c:v>12.721</c:v>
                </c:pt>
                <c:pt idx="6">
                  <c:v>14.2309</c:v>
                </c:pt>
                <c:pt idx="7">
                  <c:v>9.6506799999999995</c:v>
                </c:pt>
                <c:pt idx="8">
                  <c:v>9.3987300000000005</c:v>
                </c:pt>
                <c:pt idx="9">
                  <c:v>10.635899999999999</c:v>
                </c:pt>
                <c:pt idx="10">
                  <c:v>9.5508299999999995</c:v>
                </c:pt>
                <c:pt idx="11">
                  <c:v>7.86374</c:v>
                </c:pt>
                <c:pt idx="12">
                  <c:v>7.7661499999999997</c:v>
                </c:pt>
                <c:pt idx="13">
                  <c:v>7.4257600000000004</c:v>
                </c:pt>
              </c:numCache>
            </c:numRef>
          </c:val>
          <c:extLst>
            <c:ext xmlns:c16="http://schemas.microsoft.com/office/drawing/2014/chart" uri="{C3380CC4-5D6E-409C-BE32-E72D297353CC}">
              <c16:uniqueId val="{00000000-6A75-4375-9877-EE962BAC6033}"/>
            </c:ext>
          </c:extLst>
        </c:ser>
        <c:dLbls>
          <c:showLegendKey val="0"/>
          <c:showVal val="0"/>
          <c:showCatName val="0"/>
          <c:showSerName val="0"/>
          <c:showPercent val="0"/>
          <c:showBubbleSize val="0"/>
        </c:dLbls>
        <c:axId val="771335872"/>
        <c:axId val="771330112"/>
      </c:areaChart>
      <c:lineChart>
        <c:grouping val="standard"/>
        <c:varyColors val="0"/>
        <c:ser>
          <c:idx val="0"/>
          <c:order val="0"/>
          <c:tx>
            <c:strRef>
              <c:f>'PWT GDP'!$C$1</c:f>
              <c:strCache>
                <c:ptCount val="1"/>
                <c:pt idx="0">
                  <c:v>GDPgrowth_WIOD</c:v>
                </c:pt>
              </c:strCache>
            </c:strRef>
          </c:tx>
          <c:spPr>
            <a:ln w="28575" cap="rnd">
              <a:solidFill>
                <a:schemeClr val="accent1"/>
              </a:solidFill>
              <a:round/>
            </a:ln>
            <a:effectLst/>
          </c:spPr>
          <c:marker>
            <c:symbol val="none"/>
          </c:marker>
          <c:cat>
            <c:numRef>
              <c:f>'PWT GDP'!$B$2:$B$15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GDP'!$C$2:$C$15</c:f>
              <c:numCache>
                <c:formatCode>0.00</c:formatCode>
                <c:ptCount val="14"/>
                <c:pt idx="0">
                  <c:v>6.7897100000000004</c:v>
                </c:pt>
                <c:pt idx="1">
                  <c:v>8.3979799999999987</c:v>
                </c:pt>
                <c:pt idx="2">
                  <c:v>8.8654600000000006</c:v>
                </c:pt>
                <c:pt idx="3">
                  <c:v>10.19749</c:v>
                </c:pt>
                <c:pt idx="4">
                  <c:v>11.85624</c:v>
                </c:pt>
                <c:pt idx="5">
                  <c:v>12.72974</c:v>
                </c:pt>
                <c:pt idx="6">
                  <c:v>14.598050000000001</c:v>
                </c:pt>
                <c:pt idx="7">
                  <c:v>7.8016799999999993</c:v>
                </c:pt>
                <c:pt idx="8">
                  <c:v>5.88239</c:v>
                </c:pt>
                <c:pt idx="9">
                  <c:v>12.154669999999999</c:v>
                </c:pt>
                <c:pt idx="10">
                  <c:v>8.8568099999999994</c:v>
                </c:pt>
                <c:pt idx="11">
                  <c:v>6.8883899999999993</c:v>
                </c:pt>
                <c:pt idx="12">
                  <c:v>5.7077500000000008</c:v>
                </c:pt>
                <c:pt idx="13">
                  <c:v>8.2863000000000007</c:v>
                </c:pt>
              </c:numCache>
            </c:numRef>
          </c:val>
          <c:smooth val="0"/>
          <c:extLst>
            <c:ext xmlns:c16="http://schemas.microsoft.com/office/drawing/2014/chart" uri="{C3380CC4-5D6E-409C-BE32-E72D297353CC}">
              <c16:uniqueId val="{00000001-6A75-4375-9877-EE962BAC6033}"/>
            </c:ext>
          </c:extLst>
        </c:ser>
        <c:ser>
          <c:idx val="2"/>
          <c:order val="1"/>
          <c:tx>
            <c:strRef>
              <c:f>'PWT GDP'!$D$1</c:f>
              <c:strCache>
                <c:ptCount val="1"/>
                <c:pt idx="0">
                  <c:v>GDPgrowth_PWT</c:v>
                </c:pt>
              </c:strCache>
            </c:strRef>
          </c:tx>
          <c:spPr>
            <a:ln w="28575" cap="rnd">
              <a:solidFill>
                <a:srgbClr val="FF0000"/>
              </a:solidFill>
              <a:prstDash val="dash"/>
              <a:round/>
            </a:ln>
            <a:effectLst/>
          </c:spPr>
          <c:marker>
            <c:symbol val="none"/>
          </c:marker>
          <c:cat>
            <c:numRef>
              <c:f>'PWT GDP'!$B$2:$B$15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GDP'!$D$2:$D$15</c:f>
              <c:numCache>
                <c:formatCode>0.00</c:formatCode>
                <c:ptCount val="14"/>
                <c:pt idx="0">
                  <c:v>8.8186370000000007</c:v>
                </c:pt>
                <c:pt idx="1">
                  <c:v>9.5017779999999998</c:v>
                </c:pt>
                <c:pt idx="2">
                  <c:v>9.2614640000000001</c:v>
                </c:pt>
                <c:pt idx="3">
                  <c:v>11.61524</c:v>
                </c:pt>
                <c:pt idx="4">
                  <c:v>11.31995</c:v>
                </c:pt>
                <c:pt idx="5">
                  <c:v>9.0644010000000002</c:v>
                </c:pt>
                <c:pt idx="6">
                  <c:v>10.03463</c:v>
                </c:pt>
                <c:pt idx="7">
                  <c:v>6.537077</c:v>
                </c:pt>
                <c:pt idx="8">
                  <c:v>8.5294969999999992</c:v>
                </c:pt>
                <c:pt idx="9">
                  <c:v>13.819929999999999</c:v>
                </c:pt>
                <c:pt idx="10">
                  <c:v>8.0980709999999991</c:v>
                </c:pt>
                <c:pt idx="11">
                  <c:v>6.3590450000000001</c:v>
                </c:pt>
                <c:pt idx="12">
                  <c:v>4.033366</c:v>
                </c:pt>
                <c:pt idx="13">
                  <c:v>4.8674330000000001</c:v>
                </c:pt>
              </c:numCache>
            </c:numRef>
          </c:val>
          <c:smooth val="0"/>
          <c:extLst>
            <c:ext xmlns:c16="http://schemas.microsoft.com/office/drawing/2014/chart" uri="{C3380CC4-5D6E-409C-BE32-E72D297353CC}">
              <c16:uniqueId val="{00000002-6A75-4375-9877-EE962BAC6033}"/>
            </c:ext>
          </c:extLst>
        </c:ser>
        <c:dLbls>
          <c:showLegendKey val="0"/>
          <c:showVal val="0"/>
          <c:showCatName val="0"/>
          <c:showSerName val="0"/>
          <c:showPercent val="0"/>
          <c:showBubbleSize val="0"/>
        </c:dLbls>
        <c:marker val="1"/>
        <c:smooth val="0"/>
        <c:axId val="771335872"/>
        <c:axId val="771330112"/>
      </c:lineChart>
      <c:catAx>
        <c:axId val="77133587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n-US"/>
                  <a:t>Year</a:t>
                </a:r>
              </a:p>
            </c:rich>
          </c:tx>
          <c:layout>
            <c:manualLayout>
              <c:xMode val="edge"/>
              <c:yMode val="edge"/>
              <c:x val="0.87042390057815422"/>
              <c:y val="0.908148564762738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crossAx val="771330112"/>
        <c:crosses val="autoZero"/>
        <c:auto val="1"/>
        <c:lblAlgn val="ctr"/>
        <c:lblOffset val="100"/>
        <c:noMultiLvlLbl val="0"/>
      </c:catAx>
      <c:valAx>
        <c:axId val="771330112"/>
        <c:scaling>
          <c:orientation val="minMax"/>
          <c:max val="18"/>
          <c:min val="3"/>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crossAx val="771335872"/>
        <c:crosses val="autoZero"/>
        <c:crossBetween val="between"/>
        <c:majorUnit val="2"/>
      </c:valAx>
      <c:spPr>
        <a:noFill/>
        <a:ln>
          <a:noFill/>
        </a:ln>
        <a:effectLst/>
      </c:spPr>
    </c:plotArea>
    <c:legend>
      <c:legendPos val="b"/>
      <c:layout>
        <c:manualLayout>
          <c:xMode val="edge"/>
          <c:yMode val="edge"/>
          <c:x val="1.1214732378006782E-2"/>
          <c:y val="0.12764487772361791"/>
          <c:w val="0.98285139314704018"/>
          <c:h val="0.20718035245594296"/>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ea typeface="Tahoma" panose="020B0604030504040204" pitchFamily="34"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USA</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8.1800460511627746E-2"/>
          <c:y val="0.18732323232323234"/>
          <c:w val="0.88716554315602636"/>
          <c:h val="0.77911596277738016"/>
        </c:manualLayout>
      </c:layout>
      <c:lineChart>
        <c:grouping val="standard"/>
        <c:varyColors val="0"/>
        <c:ser>
          <c:idx val="0"/>
          <c:order val="0"/>
          <c:tx>
            <c:strRef>
              <c:f>'PWT TOT'!$C$1</c:f>
              <c:strCache>
                <c:ptCount val="1"/>
                <c:pt idx="0">
                  <c:v>TOT_WIOD</c:v>
                </c:pt>
              </c:strCache>
            </c:strRef>
          </c:tx>
          <c:spPr>
            <a:ln w="28575" cap="rnd">
              <a:solidFill>
                <a:schemeClr val="accent1"/>
              </a:solidFill>
              <a:round/>
            </a:ln>
            <a:effectLst/>
          </c:spPr>
          <c:marker>
            <c:symbol val="none"/>
          </c:marker>
          <c:cat>
            <c:numRef>
              <c:f>'PWT TOT'!$B$72:$B$85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TOT'!$C$72:$C$85</c:f>
              <c:numCache>
                <c:formatCode>0.00</c:formatCode>
                <c:ptCount val="14"/>
                <c:pt idx="0">
                  <c:v>0.73274000000000006</c:v>
                </c:pt>
                <c:pt idx="1">
                  <c:v>-0.21551000000000001</c:v>
                </c:pt>
                <c:pt idx="2">
                  <c:v>-0.99751000000000012</c:v>
                </c:pt>
                <c:pt idx="3">
                  <c:v>-0.73496000000000006</c:v>
                </c:pt>
                <c:pt idx="4">
                  <c:v>-0.17091000000000001</c:v>
                </c:pt>
                <c:pt idx="5">
                  <c:v>-0.26522999999999997</c:v>
                </c:pt>
                <c:pt idx="6">
                  <c:v>-1.1847399999999999</c:v>
                </c:pt>
                <c:pt idx="7">
                  <c:v>-1.0554300000000001</c:v>
                </c:pt>
                <c:pt idx="8">
                  <c:v>0.70462999999999998</c:v>
                </c:pt>
                <c:pt idx="9">
                  <c:v>-0.48347000000000001</c:v>
                </c:pt>
                <c:pt idx="10">
                  <c:v>-0.84633999999999998</c:v>
                </c:pt>
                <c:pt idx="11">
                  <c:v>0.50384000000000007</c:v>
                </c:pt>
                <c:pt idx="12">
                  <c:v>0.10877000000000001</c:v>
                </c:pt>
                <c:pt idx="13">
                  <c:v>0.46173000000000003</c:v>
                </c:pt>
              </c:numCache>
            </c:numRef>
          </c:val>
          <c:smooth val="0"/>
          <c:extLst>
            <c:ext xmlns:c16="http://schemas.microsoft.com/office/drawing/2014/chart" uri="{C3380CC4-5D6E-409C-BE32-E72D297353CC}">
              <c16:uniqueId val="{00000000-A5DB-470A-94CA-4D252E8D78F4}"/>
            </c:ext>
          </c:extLst>
        </c:ser>
        <c:ser>
          <c:idx val="2"/>
          <c:order val="1"/>
          <c:tx>
            <c:strRef>
              <c:f>'PWT TOT'!$D$1</c:f>
              <c:strCache>
                <c:ptCount val="1"/>
                <c:pt idx="0">
                  <c:v>TOT_PWT</c:v>
                </c:pt>
              </c:strCache>
            </c:strRef>
          </c:tx>
          <c:spPr>
            <a:ln w="28575" cap="rnd">
              <a:solidFill>
                <a:srgbClr val="FF0000"/>
              </a:solidFill>
              <a:prstDash val="dash"/>
              <a:round/>
            </a:ln>
            <a:effectLst/>
          </c:spPr>
          <c:marker>
            <c:symbol val="none"/>
          </c:marker>
          <c:cat>
            <c:numRef>
              <c:f>'PWT TOT'!$B$72:$B$85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TOT'!$D$72:$D$85</c:f>
              <c:numCache>
                <c:formatCode>0.00</c:formatCode>
                <c:ptCount val="14"/>
                <c:pt idx="0">
                  <c:v>0.27503139999999998</c:v>
                </c:pt>
                <c:pt idx="1">
                  <c:v>0.36551230000000001</c:v>
                </c:pt>
                <c:pt idx="2">
                  <c:v>-1.94976E-2</c:v>
                </c:pt>
                <c:pt idx="3">
                  <c:v>6.3486000000000002E-3</c:v>
                </c:pt>
                <c:pt idx="4">
                  <c:v>-0.28567049999999999</c:v>
                </c:pt>
                <c:pt idx="5">
                  <c:v>-7.08733E-2</c:v>
                </c:pt>
                <c:pt idx="6">
                  <c:v>-0.1172608</c:v>
                </c:pt>
                <c:pt idx="7">
                  <c:v>-1.1917740000000001</c:v>
                </c:pt>
                <c:pt idx="8">
                  <c:v>0.78898630000000003</c:v>
                </c:pt>
                <c:pt idx="9">
                  <c:v>-0.28934870000000001</c:v>
                </c:pt>
                <c:pt idx="10">
                  <c:v>-0.28819060000000002</c:v>
                </c:pt>
                <c:pt idx="11">
                  <c:v>8.1640099999999993E-2</c:v>
                </c:pt>
                <c:pt idx="12">
                  <c:v>0.195797</c:v>
                </c:pt>
                <c:pt idx="13">
                  <c:v>0.19534119999999999</c:v>
                </c:pt>
              </c:numCache>
            </c:numRef>
          </c:val>
          <c:smooth val="0"/>
          <c:extLst>
            <c:ext xmlns:c16="http://schemas.microsoft.com/office/drawing/2014/chart" uri="{C3380CC4-5D6E-409C-BE32-E72D297353CC}">
              <c16:uniqueId val="{00000001-A5DB-470A-94CA-4D252E8D78F4}"/>
            </c:ext>
          </c:extLst>
        </c:ser>
        <c:dLbls>
          <c:showLegendKey val="0"/>
          <c:showVal val="0"/>
          <c:showCatName val="0"/>
          <c:showSerName val="0"/>
          <c:showPercent val="0"/>
          <c:showBubbleSize val="0"/>
        </c:dLbls>
        <c:smooth val="0"/>
        <c:axId val="1200679272"/>
        <c:axId val="1200679632"/>
      </c:lineChart>
      <c:catAx>
        <c:axId val="120067927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86784446603474752"/>
              <c:y val="0.8215164510686163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00679632"/>
        <c:crosses val="autoZero"/>
        <c:auto val="1"/>
        <c:lblAlgn val="ctr"/>
        <c:lblOffset val="100"/>
        <c:noMultiLvlLbl val="0"/>
      </c:catAx>
      <c:valAx>
        <c:axId val="1200679632"/>
        <c:scaling>
          <c:orientation val="minMax"/>
          <c:max val="2"/>
          <c:min val="-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00679272"/>
        <c:crosses val="autoZero"/>
        <c:crossBetween val="between"/>
        <c:majorUnit val="2"/>
      </c:valAx>
      <c:spPr>
        <a:noFill/>
        <a:ln>
          <a:noFill/>
        </a:ln>
        <a:effectLst/>
      </c:spPr>
    </c:plotArea>
    <c:legend>
      <c:legendPos val="b"/>
      <c:layout>
        <c:manualLayout>
          <c:xMode val="edge"/>
          <c:yMode val="edge"/>
          <c:x val="7.7078165370537202E-2"/>
          <c:y val="0.18102459414795372"/>
          <c:w val="0.76276163486456883"/>
          <c:h val="0.1126224962620413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JPN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9.4648376289486941E-2"/>
          <c:y val="0.24838752010837356"/>
          <c:w val="0.86636526893468457"/>
          <c:h val="0.71588646177292359"/>
        </c:manualLayout>
      </c:layout>
      <c:lineChart>
        <c:grouping val="standard"/>
        <c:varyColors val="0"/>
        <c:ser>
          <c:idx val="0"/>
          <c:order val="0"/>
          <c:tx>
            <c:strRef>
              <c:f>'PWT TOT'!$C$1</c:f>
              <c:strCache>
                <c:ptCount val="1"/>
                <c:pt idx="0">
                  <c:v>TOT_WIOD</c:v>
                </c:pt>
              </c:strCache>
            </c:strRef>
          </c:tx>
          <c:spPr>
            <a:ln w="28575" cap="rnd">
              <a:solidFill>
                <a:schemeClr val="accent1"/>
              </a:solidFill>
              <a:round/>
            </a:ln>
            <a:effectLst/>
          </c:spPr>
          <c:marker>
            <c:symbol val="none"/>
          </c:marker>
          <c:cat>
            <c:numRef>
              <c:f>'PWT TOT'!$B$44:$B$57</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TOT'!$C$44:$C$57</c:f>
              <c:numCache>
                <c:formatCode>0.00</c:formatCode>
                <c:ptCount val="14"/>
                <c:pt idx="0">
                  <c:v>-1.1343700000000001</c:v>
                </c:pt>
                <c:pt idx="1">
                  <c:v>-0.88661000000000001</c:v>
                </c:pt>
                <c:pt idx="2">
                  <c:v>-0.39461000000000002</c:v>
                </c:pt>
                <c:pt idx="3">
                  <c:v>-0.37023999999999996</c:v>
                </c:pt>
                <c:pt idx="4">
                  <c:v>-1.01111</c:v>
                </c:pt>
                <c:pt idx="5">
                  <c:v>-1.6539299999999999</c:v>
                </c:pt>
                <c:pt idx="6">
                  <c:v>-1.7091399999999999</c:v>
                </c:pt>
                <c:pt idx="7">
                  <c:v>0.88140000000000007</c:v>
                </c:pt>
                <c:pt idx="8">
                  <c:v>2.4593799999999999</c:v>
                </c:pt>
                <c:pt idx="9">
                  <c:v>-0.19516</c:v>
                </c:pt>
                <c:pt idx="10">
                  <c:v>0.18140000000000001</c:v>
                </c:pt>
                <c:pt idx="11">
                  <c:v>0.19494</c:v>
                </c:pt>
                <c:pt idx="12">
                  <c:v>-3.4076900000000001</c:v>
                </c:pt>
                <c:pt idx="13">
                  <c:v>-0.92818999999999996</c:v>
                </c:pt>
              </c:numCache>
            </c:numRef>
          </c:val>
          <c:smooth val="0"/>
          <c:extLst>
            <c:ext xmlns:c16="http://schemas.microsoft.com/office/drawing/2014/chart" uri="{C3380CC4-5D6E-409C-BE32-E72D297353CC}">
              <c16:uniqueId val="{00000000-F11D-4171-A2DD-E70D6DB6E8BC}"/>
            </c:ext>
          </c:extLst>
        </c:ser>
        <c:ser>
          <c:idx val="2"/>
          <c:order val="1"/>
          <c:tx>
            <c:strRef>
              <c:f>'PWT TOT'!$D$1</c:f>
              <c:strCache>
                <c:ptCount val="1"/>
                <c:pt idx="0">
                  <c:v>TOT_PWT</c:v>
                </c:pt>
              </c:strCache>
            </c:strRef>
          </c:tx>
          <c:spPr>
            <a:ln w="28575" cap="rnd">
              <a:solidFill>
                <a:srgbClr val="FF0000"/>
              </a:solidFill>
              <a:prstDash val="dash"/>
              <a:round/>
            </a:ln>
            <a:effectLst/>
          </c:spPr>
          <c:marker>
            <c:symbol val="none"/>
          </c:marker>
          <c:cat>
            <c:numRef>
              <c:f>'PWT TOT'!$B$44:$B$57</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TOT'!$D$44:$D$57</c:f>
              <c:numCache>
                <c:formatCode>0.00</c:formatCode>
                <c:ptCount val="14"/>
                <c:pt idx="0">
                  <c:v>1.34135</c:v>
                </c:pt>
                <c:pt idx="1">
                  <c:v>-0.1130496</c:v>
                </c:pt>
                <c:pt idx="2">
                  <c:v>-0.1528178</c:v>
                </c:pt>
                <c:pt idx="3">
                  <c:v>-0.54080150000000005</c:v>
                </c:pt>
                <c:pt idx="4">
                  <c:v>-1.1379509999999999</c:v>
                </c:pt>
                <c:pt idx="5">
                  <c:v>0.25706790000000002</c:v>
                </c:pt>
                <c:pt idx="6">
                  <c:v>9.07525E-2</c:v>
                </c:pt>
                <c:pt idx="7">
                  <c:v>-6.21617E-2</c:v>
                </c:pt>
                <c:pt idx="8">
                  <c:v>1.318673</c:v>
                </c:pt>
                <c:pt idx="9">
                  <c:v>-1.1429640000000001</c:v>
                </c:pt>
                <c:pt idx="10">
                  <c:v>0.41588849999999999</c:v>
                </c:pt>
                <c:pt idx="11">
                  <c:v>1.077712</c:v>
                </c:pt>
                <c:pt idx="12">
                  <c:v>0.49975380000000003</c:v>
                </c:pt>
                <c:pt idx="13">
                  <c:v>-0.22915269999999999</c:v>
                </c:pt>
              </c:numCache>
            </c:numRef>
          </c:val>
          <c:smooth val="0"/>
          <c:extLst>
            <c:ext xmlns:c16="http://schemas.microsoft.com/office/drawing/2014/chart" uri="{C3380CC4-5D6E-409C-BE32-E72D297353CC}">
              <c16:uniqueId val="{00000001-F11D-4171-A2DD-E70D6DB6E8BC}"/>
            </c:ext>
          </c:extLst>
        </c:ser>
        <c:dLbls>
          <c:showLegendKey val="0"/>
          <c:showVal val="0"/>
          <c:showCatName val="0"/>
          <c:showSerName val="0"/>
          <c:showPercent val="0"/>
          <c:showBubbleSize val="0"/>
        </c:dLbls>
        <c:smooth val="0"/>
        <c:axId val="909374168"/>
        <c:axId val="909378848"/>
      </c:lineChart>
      <c:catAx>
        <c:axId val="90937416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88279299745233553"/>
              <c:y val="0.8661063795596978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9378848"/>
        <c:crosses val="autoZero"/>
        <c:auto val="1"/>
        <c:lblAlgn val="ctr"/>
        <c:lblOffset val="100"/>
        <c:noMultiLvlLbl val="0"/>
      </c:catAx>
      <c:valAx>
        <c:axId val="90937884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9374168"/>
        <c:crosses val="autoZero"/>
        <c:crossBetween val="between"/>
        <c:majorUnit val="2"/>
      </c:valAx>
      <c:spPr>
        <a:noFill/>
        <a:ln>
          <a:noFill/>
        </a:ln>
        <a:effectLst/>
      </c:spPr>
    </c:plotArea>
    <c:legend>
      <c:legendPos val="b"/>
      <c:layout>
        <c:manualLayout>
          <c:xMode val="edge"/>
          <c:yMode val="edge"/>
          <c:x val="0.1073782443861184"/>
          <c:y val="0.16044577089154174"/>
          <c:w val="0.76642267716535428"/>
          <c:h val="0.1071425425848614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DEU</a:t>
            </a:r>
          </a:p>
        </c:rich>
      </c:tx>
      <c:layout>
        <c:manualLayout>
          <c:xMode val="edge"/>
          <c:yMode val="edge"/>
          <c:x val="0.44021171138978687"/>
          <c:y val="4.2735042735042736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5.5403507632412093E-2"/>
          <c:y val="0.19749742820608962"/>
          <c:w val="0.91709992943795415"/>
          <c:h val="0.76193456587157371"/>
        </c:manualLayout>
      </c:layout>
      <c:lineChart>
        <c:grouping val="standard"/>
        <c:varyColors val="0"/>
        <c:ser>
          <c:idx val="0"/>
          <c:order val="0"/>
          <c:tx>
            <c:strRef>
              <c:f>'PWT TOT'!$C$1</c:f>
              <c:strCache>
                <c:ptCount val="1"/>
                <c:pt idx="0">
                  <c:v>TOT_WIOD</c:v>
                </c:pt>
              </c:strCache>
            </c:strRef>
          </c:tx>
          <c:spPr>
            <a:ln w="28575" cap="rnd">
              <a:solidFill>
                <a:schemeClr val="accent1"/>
              </a:solidFill>
              <a:round/>
            </a:ln>
            <a:effectLst/>
          </c:spPr>
          <c:marker>
            <c:symbol val="none"/>
          </c:marker>
          <c:cat>
            <c:numRef>
              <c:f>'PWT TOT'!$B$16:$B$29</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TOT'!$C$16:$C$29</c:f>
              <c:numCache>
                <c:formatCode>0.00</c:formatCode>
                <c:ptCount val="14"/>
                <c:pt idx="0">
                  <c:v>-7.6719999999999997E-2</c:v>
                </c:pt>
                <c:pt idx="1">
                  <c:v>0.87492999999999999</c:v>
                </c:pt>
                <c:pt idx="2">
                  <c:v>3.1678699999999997</c:v>
                </c:pt>
                <c:pt idx="3">
                  <c:v>1.0626</c:v>
                </c:pt>
                <c:pt idx="4">
                  <c:v>-1.2737399999999999</c:v>
                </c:pt>
                <c:pt idx="5">
                  <c:v>-1.0251100000000002</c:v>
                </c:pt>
                <c:pt idx="6">
                  <c:v>0.73305999999999993</c:v>
                </c:pt>
                <c:pt idx="7">
                  <c:v>0.8613900000000001</c:v>
                </c:pt>
                <c:pt idx="8">
                  <c:v>7.0650000000000004E-2</c:v>
                </c:pt>
                <c:pt idx="9">
                  <c:v>-3.16377</c:v>
                </c:pt>
                <c:pt idx="10">
                  <c:v>0.21576999999999999</c:v>
                </c:pt>
                <c:pt idx="11">
                  <c:v>-2.2262400000000002</c:v>
                </c:pt>
                <c:pt idx="12">
                  <c:v>1.6913199999999999</c:v>
                </c:pt>
                <c:pt idx="13">
                  <c:v>1.2039</c:v>
                </c:pt>
              </c:numCache>
            </c:numRef>
          </c:val>
          <c:smooth val="0"/>
          <c:extLst>
            <c:ext xmlns:c16="http://schemas.microsoft.com/office/drawing/2014/chart" uri="{C3380CC4-5D6E-409C-BE32-E72D297353CC}">
              <c16:uniqueId val="{00000000-CD05-41BD-B2C2-3E19A2DAB3E6}"/>
            </c:ext>
          </c:extLst>
        </c:ser>
        <c:ser>
          <c:idx val="2"/>
          <c:order val="1"/>
          <c:tx>
            <c:strRef>
              <c:f>'PWT TOT'!$D$1</c:f>
              <c:strCache>
                <c:ptCount val="1"/>
                <c:pt idx="0">
                  <c:v>TOT_PWT</c:v>
                </c:pt>
              </c:strCache>
            </c:strRef>
          </c:tx>
          <c:spPr>
            <a:ln w="28575" cap="rnd">
              <a:solidFill>
                <a:srgbClr val="FF0000"/>
              </a:solidFill>
              <a:prstDash val="dash"/>
              <a:round/>
            </a:ln>
            <a:effectLst/>
          </c:spPr>
          <c:marker>
            <c:symbol val="none"/>
          </c:marker>
          <c:cat>
            <c:numRef>
              <c:f>'PWT TOT'!$B$16:$B$29</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TOT'!$D$16:$D$29</c:f>
              <c:numCache>
                <c:formatCode>0.00</c:formatCode>
                <c:ptCount val="14"/>
                <c:pt idx="0">
                  <c:v>-0.25743769999999999</c:v>
                </c:pt>
                <c:pt idx="1">
                  <c:v>-0.49691429999999998</c:v>
                </c:pt>
                <c:pt idx="2">
                  <c:v>-2.0479449999999999</c:v>
                </c:pt>
                <c:pt idx="3">
                  <c:v>-0.81722570000000005</c:v>
                </c:pt>
                <c:pt idx="4">
                  <c:v>-4.09802</c:v>
                </c:pt>
                <c:pt idx="5">
                  <c:v>2.0304350000000002</c:v>
                </c:pt>
                <c:pt idx="6">
                  <c:v>-0.73099429999999999</c:v>
                </c:pt>
                <c:pt idx="7">
                  <c:v>-0.46814080000000002</c:v>
                </c:pt>
                <c:pt idx="8">
                  <c:v>2.5625290000000001</c:v>
                </c:pt>
                <c:pt idx="9">
                  <c:v>0.31492560000000003</c:v>
                </c:pt>
                <c:pt idx="10">
                  <c:v>-0.50310639999999995</c:v>
                </c:pt>
                <c:pt idx="11">
                  <c:v>1.589078</c:v>
                </c:pt>
                <c:pt idx="12">
                  <c:v>-0.62638490000000002</c:v>
                </c:pt>
                <c:pt idx="13">
                  <c:v>-0.74951179999999995</c:v>
                </c:pt>
              </c:numCache>
            </c:numRef>
          </c:val>
          <c:smooth val="0"/>
          <c:extLst>
            <c:ext xmlns:c16="http://schemas.microsoft.com/office/drawing/2014/chart" uri="{C3380CC4-5D6E-409C-BE32-E72D297353CC}">
              <c16:uniqueId val="{00000001-CD05-41BD-B2C2-3E19A2DAB3E6}"/>
            </c:ext>
          </c:extLst>
        </c:ser>
        <c:dLbls>
          <c:showLegendKey val="0"/>
          <c:showVal val="0"/>
          <c:showCatName val="0"/>
          <c:showSerName val="0"/>
          <c:showPercent val="0"/>
          <c:showBubbleSize val="0"/>
        </c:dLbls>
        <c:smooth val="0"/>
        <c:axId val="909381368"/>
        <c:axId val="909383888"/>
      </c:lineChart>
      <c:catAx>
        <c:axId val="90938136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87092751953790082"/>
              <c:y val="0.8058608058608058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9383888"/>
        <c:crosses val="autoZero"/>
        <c:auto val="1"/>
        <c:lblAlgn val="ctr"/>
        <c:lblOffset val="100"/>
        <c:noMultiLvlLbl val="0"/>
      </c:catAx>
      <c:valAx>
        <c:axId val="90938388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9381368"/>
        <c:crosses val="autoZero"/>
        <c:crossBetween val="between"/>
        <c:majorUnit val="2"/>
      </c:valAx>
      <c:spPr>
        <a:noFill/>
        <a:ln>
          <a:noFill/>
        </a:ln>
        <a:effectLst/>
      </c:spPr>
    </c:plotArea>
    <c:legend>
      <c:legendPos val="b"/>
      <c:layout>
        <c:manualLayout>
          <c:xMode val="edge"/>
          <c:yMode val="edge"/>
          <c:x val="0.11391384405833414"/>
          <c:y val="0.17233470816147983"/>
          <c:w val="0.767241067637501"/>
          <c:h val="0.116954130733658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Welfare growth (%)</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7.4233814523184602E-2"/>
          <c:y val="0.17171296296296296"/>
          <c:w val="0.89521062992125988"/>
          <c:h val="0.77236038203557889"/>
        </c:manualLayout>
      </c:layout>
      <c:barChart>
        <c:barDir val="col"/>
        <c:grouping val="clustered"/>
        <c:varyColors val="0"/>
        <c:ser>
          <c:idx val="3"/>
          <c:order val="3"/>
          <c:tx>
            <c:strRef>
              <c:f>'welfare growth2024'!$W$8</c:f>
              <c:strCache>
                <c:ptCount val="1"/>
                <c:pt idx="0">
                  <c:v>CHN</c:v>
                </c:pt>
              </c:strCache>
            </c:strRef>
          </c:tx>
          <c:spPr>
            <a:solidFill>
              <a:schemeClr val="accent4"/>
            </a:solidFill>
            <a:ln>
              <a:noFill/>
            </a:ln>
            <a:effectLst/>
          </c:spPr>
          <c:invertIfNegative val="0"/>
          <c:val>
            <c:numRef>
              <c:f>'welfare growth2024'!$W$9:$W$22</c:f>
              <c:numCache>
                <c:formatCode>General</c:formatCode>
                <c:ptCount val="14"/>
                <c:pt idx="0">
                  <c:v>7.7685300000000002</c:v>
                </c:pt>
                <c:pt idx="1">
                  <c:v>7.9319600000000001</c:v>
                </c:pt>
                <c:pt idx="2">
                  <c:v>7.2776499999999995</c:v>
                </c:pt>
                <c:pt idx="3">
                  <c:v>9.5004299999999997</c:v>
                </c:pt>
                <c:pt idx="4">
                  <c:v>11.61454</c:v>
                </c:pt>
                <c:pt idx="5">
                  <c:v>13.207550000000001</c:v>
                </c:pt>
                <c:pt idx="6">
                  <c:v>15.5032</c:v>
                </c:pt>
                <c:pt idx="7">
                  <c:v>10.9963</c:v>
                </c:pt>
                <c:pt idx="8">
                  <c:v>7.6983999999999995</c:v>
                </c:pt>
                <c:pt idx="9">
                  <c:v>12.505420000000001</c:v>
                </c:pt>
                <c:pt idx="10">
                  <c:v>10.423689999999999</c:v>
                </c:pt>
                <c:pt idx="11">
                  <c:v>8.5676699999999997</c:v>
                </c:pt>
                <c:pt idx="12">
                  <c:v>7.1026500000000006</c:v>
                </c:pt>
                <c:pt idx="13">
                  <c:v>8.8123400000000007</c:v>
                </c:pt>
              </c:numCache>
            </c:numRef>
          </c:val>
          <c:extLst>
            <c:ext xmlns:c16="http://schemas.microsoft.com/office/drawing/2014/chart" uri="{C3380CC4-5D6E-409C-BE32-E72D297353CC}">
              <c16:uniqueId val="{00000000-52B3-42A0-9D03-99D2679A0386}"/>
            </c:ext>
          </c:extLst>
        </c:ser>
        <c:ser>
          <c:idx val="4"/>
          <c:order val="4"/>
          <c:tx>
            <c:strRef>
              <c:f>'welfare growth2024'!$X$8</c:f>
              <c:strCache>
                <c:ptCount val="1"/>
                <c:pt idx="0">
                  <c:v>IND</c:v>
                </c:pt>
              </c:strCache>
            </c:strRef>
          </c:tx>
          <c:spPr>
            <a:solidFill>
              <a:schemeClr val="accent5"/>
            </a:solidFill>
            <a:ln>
              <a:noFill/>
            </a:ln>
            <a:effectLst/>
          </c:spPr>
          <c:invertIfNegative val="0"/>
          <c:val>
            <c:numRef>
              <c:f>'welfare growth2024'!$X$9:$X$22</c:f>
              <c:numCache>
                <c:formatCode>General</c:formatCode>
                <c:ptCount val="14"/>
                <c:pt idx="0">
                  <c:v>5.7435299999999998</c:v>
                </c:pt>
                <c:pt idx="1">
                  <c:v>2.8274699999999999</c:v>
                </c:pt>
                <c:pt idx="2">
                  <c:v>5.0183499999999999</c:v>
                </c:pt>
                <c:pt idx="3">
                  <c:v>7.3902599999999996</c:v>
                </c:pt>
                <c:pt idx="4">
                  <c:v>9.2121099999999991</c:v>
                </c:pt>
                <c:pt idx="5">
                  <c:v>8.3188300000000002</c:v>
                </c:pt>
                <c:pt idx="6">
                  <c:v>9.2722899999999999</c:v>
                </c:pt>
                <c:pt idx="7">
                  <c:v>6.3392199999999992</c:v>
                </c:pt>
                <c:pt idx="8">
                  <c:v>7.1487800000000004</c:v>
                </c:pt>
                <c:pt idx="9">
                  <c:v>9.5025899999999996</c:v>
                </c:pt>
                <c:pt idx="10">
                  <c:v>7.1331800000000003</c:v>
                </c:pt>
                <c:pt idx="11">
                  <c:v>5.65252</c:v>
                </c:pt>
                <c:pt idx="12">
                  <c:v>6.6225800000000001</c:v>
                </c:pt>
                <c:pt idx="13">
                  <c:v>6.6280400000000004</c:v>
                </c:pt>
              </c:numCache>
            </c:numRef>
          </c:val>
          <c:extLst>
            <c:ext xmlns:c16="http://schemas.microsoft.com/office/drawing/2014/chart" uri="{C3380CC4-5D6E-409C-BE32-E72D297353CC}">
              <c16:uniqueId val="{00000001-52B3-42A0-9D03-99D2679A0386}"/>
            </c:ext>
          </c:extLst>
        </c:ser>
        <c:ser>
          <c:idx val="5"/>
          <c:order val="5"/>
          <c:tx>
            <c:strRef>
              <c:f>'welfare growth2024'!$Y$8</c:f>
              <c:strCache>
                <c:ptCount val="1"/>
                <c:pt idx="0">
                  <c:v>ROW</c:v>
                </c:pt>
              </c:strCache>
            </c:strRef>
          </c:tx>
          <c:spPr>
            <a:solidFill>
              <a:schemeClr val="accent6"/>
            </a:solidFill>
            <a:ln>
              <a:noFill/>
            </a:ln>
            <a:effectLst/>
          </c:spPr>
          <c:invertIfNegative val="0"/>
          <c:val>
            <c:numRef>
              <c:f>'welfare growth2024'!$Y$9:$Y$22</c:f>
              <c:numCache>
                <c:formatCode>General</c:formatCode>
                <c:ptCount val="14"/>
                <c:pt idx="0">
                  <c:v>1.5867599999999999</c:v>
                </c:pt>
                <c:pt idx="1">
                  <c:v>0.84702999999999995</c:v>
                </c:pt>
                <c:pt idx="2">
                  <c:v>3.4789500000000002</c:v>
                </c:pt>
                <c:pt idx="3">
                  <c:v>5.42997</c:v>
                </c:pt>
                <c:pt idx="4">
                  <c:v>4.4216699999999998</c:v>
                </c:pt>
                <c:pt idx="5">
                  <c:v>4.68492</c:v>
                </c:pt>
                <c:pt idx="6">
                  <c:v>4.2875399999999999</c:v>
                </c:pt>
                <c:pt idx="7">
                  <c:v>2.6445599999999998</c:v>
                </c:pt>
                <c:pt idx="8">
                  <c:v>-3.5587800000000005</c:v>
                </c:pt>
                <c:pt idx="9">
                  <c:v>4.0620399999999997</c:v>
                </c:pt>
                <c:pt idx="10">
                  <c:v>3.3859300000000001</c:v>
                </c:pt>
                <c:pt idx="11">
                  <c:v>2.5620500000000002</c:v>
                </c:pt>
                <c:pt idx="12">
                  <c:v>1.6397900000000001</c:v>
                </c:pt>
                <c:pt idx="13">
                  <c:v>2.7078499999999996</c:v>
                </c:pt>
              </c:numCache>
            </c:numRef>
          </c:val>
          <c:extLst>
            <c:ext xmlns:c16="http://schemas.microsoft.com/office/drawing/2014/chart" uri="{C3380CC4-5D6E-409C-BE32-E72D297353CC}">
              <c16:uniqueId val="{00000002-52B3-42A0-9D03-99D2679A0386}"/>
            </c:ext>
          </c:extLst>
        </c:ser>
        <c:dLbls>
          <c:showLegendKey val="0"/>
          <c:showVal val="0"/>
          <c:showCatName val="0"/>
          <c:showSerName val="0"/>
          <c:showPercent val="0"/>
          <c:showBubbleSize val="0"/>
        </c:dLbls>
        <c:gapWidth val="150"/>
        <c:axId val="998258992"/>
        <c:axId val="998260072"/>
      </c:barChart>
      <c:lineChart>
        <c:grouping val="standard"/>
        <c:varyColors val="0"/>
        <c:ser>
          <c:idx val="0"/>
          <c:order val="0"/>
          <c:tx>
            <c:strRef>
              <c:f>'welfare growth2024'!$T$8</c:f>
              <c:strCache>
                <c:ptCount val="1"/>
                <c:pt idx="0">
                  <c:v>USA</c:v>
                </c:pt>
              </c:strCache>
            </c:strRef>
          </c:tx>
          <c:spPr>
            <a:ln w="28575" cap="rnd">
              <a:solidFill>
                <a:srgbClr val="00B0F0"/>
              </a:solidFill>
              <a:prstDash val="sysDot"/>
              <a:round/>
            </a:ln>
            <a:effectLst/>
          </c:spPr>
          <c:marker>
            <c:symbol val="none"/>
          </c:marker>
          <c:cat>
            <c:numRef>
              <c:f>'welfare growth2024'!$S$9:$S$22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'welfare growth2024'!$T$9:$T$22</c:f>
              <c:numCache>
                <c:formatCode>General</c:formatCode>
                <c:ptCount val="14"/>
                <c:pt idx="0">
                  <c:v>1.9388800000000002</c:v>
                </c:pt>
                <c:pt idx="1">
                  <c:v>1.7574699999999999</c:v>
                </c:pt>
                <c:pt idx="2">
                  <c:v>1.5339399999999999</c:v>
                </c:pt>
                <c:pt idx="3">
                  <c:v>2.6991000000000001</c:v>
                </c:pt>
                <c:pt idx="4">
                  <c:v>2.63564</c:v>
                </c:pt>
                <c:pt idx="5">
                  <c:v>2.1999</c:v>
                </c:pt>
                <c:pt idx="6">
                  <c:v>0.69950000000000001</c:v>
                </c:pt>
                <c:pt idx="7">
                  <c:v>-2.5961699999999999</c:v>
                </c:pt>
                <c:pt idx="8">
                  <c:v>-1.3331600000000001</c:v>
                </c:pt>
                <c:pt idx="9">
                  <c:v>1.3981600000000001</c:v>
                </c:pt>
                <c:pt idx="10">
                  <c:v>0.30885999999999997</c:v>
                </c:pt>
                <c:pt idx="11">
                  <c:v>2.5091600000000001</c:v>
                </c:pt>
                <c:pt idx="12">
                  <c:v>1.2993700000000001</c:v>
                </c:pt>
                <c:pt idx="13">
                  <c:v>2.4041300000000003</c:v>
                </c:pt>
              </c:numCache>
            </c:numRef>
          </c:val>
          <c:smooth val="0"/>
          <c:extLst>
            <c:ext xmlns:c16="http://schemas.microsoft.com/office/drawing/2014/chart" uri="{C3380CC4-5D6E-409C-BE32-E72D297353CC}">
              <c16:uniqueId val="{00000003-52B3-42A0-9D03-99D2679A0386}"/>
            </c:ext>
          </c:extLst>
        </c:ser>
        <c:ser>
          <c:idx val="1"/>
          <c:order val="1"/>
          <c:tx>
            <c:strRef>
              <c:f>'welfare growth2024'!$U$8</c:f>
              <c:strCache>
                <c:ptCount val="1"/>
                <c:pt idx="0">
                  <c:v>JPN</c:v>
                </c:pt>
              </c:strCache>
            </c:strRef>
          </c:tx>
          <c:spPr>
            <a:ln w="28575" cap="rnd">
              <a:solidFill>
                <a:srgbClr val="FF0000"/>
              </a:solidFill>
              <a:prstDash val="dash"/>
              <a:round/>
            </a:ln>
            <a:effectLst/>
          </c:spPr>
          <c:marker>
            <c:symbol val="none"/>
          </c:marker>
          <c:cat>
            <c:numRef>
              <c:f>'welfare growth2024'!$S$9:$S$22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'welfare growth2024'!$U$9:$U$22</c:f>
              <c:numCache>
                <c:formatCode>General</c:formatCode>
                <c:ptCount val="14"/>
                <c:pt idx="0">
                  <c:v>-1.9052199999999999</c:v>
                </c:pt>
                <c:pt idx="1">
                  <c:v>-0.44600999999999996</c:v>
                </c:pt>
                <c:pt idx="2">
                  <c:v>0.82967000000000002</c:v>
                </c:pt>
                <c:pt idx="3">
                  <c:v>2.5295700000000001</c:v>
                </c:pt>
                <c:pt idx="4">
                  <c:v>1.2239200000000001</c:v>
                </c:pt>
                <c:pt idx="5">
                  <c:v>0.19021000000000002</c:v>
                </c:pt>
                <c:pt idx="6">
                  <c:v>-6.2710000000000002E-2</c:v>
                </c:pt>
                <c:pt idx="7">
                  <c:v>-2.0937600000000001</c:v>
                </c:pt>
                <c:pt idx="8">
                  <c:v>-8.2022200000000005</c:v>
                </c:pt>
                <c:pt idx="9">
                  <c:v>6.1250299999999998</c:v>
                </c:pt>
                <c:pt idx="10">
                  <c:v>-1.1019899999999998</c:v>
                </c:pt>
                <c:pt idx="11">
                  <c:v>0.57250000000000001</c:v>
                </c:pt>
                <c:pt idx="12">
                  <c:v>-1.1282099999999999</c:v>
                </c:pt>
                <c:pt idx="13">
                  <c:v>-1.7967799999999998</c:v>
                </c:pt>
              </c:numCache>
            </c:numRef>
          </c:val>
          <c:smooth val="0"/>
          <c:extLst>
            <c:ext xmlns:c16="http://schemas.microsoft.com/office/drawing/2014/chart" uri="{C3380CC4-5D6E-409C-BE32-E72D297353CC}">
              <c16:uniqueId val="{00000004-52B3-42A0-9D03-99D2679A0386}"/>
            </c:ext>
          </c:extLst>
        </c:ser>
        <c:ser>
          <c:idx val="2"/>
          <c:order val="2"/>
          <c:tx>
            <c:strRef>
              <c:f>'welfare growth2024'!$V$8</c:f>
              <c:strCache>
                <c:ptCount val="1"/>
                <c:pt idx="0">
                  <c:v>DEU</c:v>
                </c:pt>
              </c:strCache>
            </c:strRef>
          </c:tx>
          <c:spPr>
            <a:ln w="28575" cap="rnd">
              <a:solidFill>
                <a:schemeClr val="accent3"/>
              </a:solidFill>
              <a:round/>
            </a:ln>
            <a:effectLst/>
          </c:spPr>
          <c:marker>
            <c:symbol val="none"/>
          </c:marker>
          <c:cat>
            <c:numRef>
              <c:f>'welfare growth2024'!$S$9:$S$22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'welfare growth2024'!$V$9:$V$22</c:f>
              <c:numCache>
                <c:formatCode>General</c:formatCode>
                <c:ptCount val="14"/>
                <c:pt idx="0">
                  <c:v>1.8576100000000002</c:v>
                </c:pt>
                <c:pt idx="1">
                  <c:v>0.95723999999999998</c:v>
                </c:pt>
                <c:pt idx="2">
                  <c:v>2.1176699999999999</c:v>
                </c:pt>
                <c:pt idx="3">
                  <c:v>2.6541200000000003</c:v>
                </c:pt>
                <c:pt idx="4">
                  <c:v>-0.15040999999999999</c:v>
                </c:pt>
                <c:pt idx="5">
                  <c:v>2.8650700000000002</c:v>
                </c:pt>
                <c:pt idx="6">
                  <c:v>4.3776900000000003</c:v>
                </c:pt>
                <c:pt idx="7">
                  <c:v>1.6714</c:v>
                </c:pt>
                <c:pt idx="8">
                  <c:v>-5.6543400000000004</c:v>
                </c:pt>
                <c:pt idx="9">
                  <c:v>2.1154500000000001</c:v>
                </c:pt>
                <c:pt idx="10">
                  <c:v>3.01</c:v>
                </c:pt>
                <c:pt idx="11">
                  <c:v>-1.0506599999999999</c:v>
                </c:pt>
                <c:pt idx="12">
                  <c:v>1.7968899999999999</c:v>
                </c:pt>
                <c:pt idx="13">
                  <c:v>2.7240099999999998</c:v>
                </c:pt>
              </c:numCache>
            </c:numRef>
          </c:val>
          <c:smooth val="0"/>
          <c:extLst>
            <c:ext xmlns:c16="http://schemas.microsoft.com/office/drawing/2014/chart" uri="{C3380CC4-5D6E-409C-BE32-E72D297353CC}">
              <c16:uniqueId val="{00000005-52B3-42A0-9D03-99D2679A0386}"/>
            </c:ext>
          </c:extLst>
        </c:ser>
        <c:dLbls>
          <c:showLegendKey val="0"/>
          <c:showVal val="0"/>
          <c:showCatName val="0"/>
          <c:showSerName val="0"/>
          <c:showPercent val="0"/>
          <c:showBubbleSize val="0"/>
        </c:dLbls>
        <c:marker val="1"/>
        <c:smooth val="0"/>
        <c:axId val="998258992"/>
        <c:axId val="998260072"/>
      </c:lineChart>
      <c:catAx>
        <c:axId val="998258992"/>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90493271674374032"/>
              <c:y val="0.8756796773102749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98260072"/>
        <c:crosses val="autoZero"/>
        <c:auto val="1"/>
        <c:lblAlgn val="ctr"/>
        <c:lblOffset val="100"/>
        <c:noMultiLvlLbl val="0"/>
      </c:catAx>
      <c:valAx>
        <c:axId val="998260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98258992"/>
        <c:crosses val="autoZero"/>
        <c:crossBetween val="between"/>
      </c:valAx>
      <c:spPr>
        <a:noFill/>
        <a:ln>
          <a:noFill/>
        </a:ln>
        <a:effectLst/>
      </c:spPr>
    </c:plotArea>
    <c:legend>
      <c:legendPos val="b"/>
      <c:layout>
        <c:manualLayout>
          <c:xMode val="edge"/>
          <c:yMode val="edge"/>
          <c:x val="9.6941163604549435E-2"/>
          <c:y val="0.14872630504520265"/>
          <c:w val="0.9"/>
          <c:h val="7.853783902012248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China</a:t>
            </a:r>
          </a:p>
        </c:rich>
      </c:tx>
      <c:layout>
        <c:manualLayout>
          <c:xMode val="edge"/>
          <c:yMode val="edge"/>
          <c:x val="0.40414124283907665"/>
          <c:y val="0"/>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9.8219816272965874E-2"/>
          <c:y val="0.17171296296296296"/>
          <c:w val="0.87122462817147861"/>
          <c:h val="0.76868000874890619"/>
        </c:manualLayout>
      </c:layout>
      <c:barChart>
        <c:barDir val="col"/>
        <c:grouping val="stacked"/>
        <c:varyColors val="0"/>
        <c:ser>
          <c:idx val="0"/>
          <c:order val="0"/>
          <c:tx>
            <c:strRef>
              <c:f>'welfare growth2024'!$C$8</c:f>
              <c:strCache>
                <c:ptCount val="1"/>
                <c:pt idx="0">
                  <c:v>TOT_tfp_T</c:v>
                </c:pt>
              </c:strCache>
            </c:strRef>
          </c:tx>
          <c:spPr>
            <a:solidFill>
              <a:schemeClr val="accent1"/>
            </a:solidFill>
            <a:ln>
              <a:noFill/>
            </a:ln>
            <a:effectLst/>
          </c:spPr>
          <c:invertIfNegative val="0"/>
          <c:cat>
            <c:numRef>
              <c:f>'welfare growth2024'!$B$9:$B$22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'welfare growth2024'!$C$9:$C$22</c:f>
              <c:numCache>
                <c:formatCode>0.00</c:formatCode>
                <c:ptCount val="14"/>
                <c:pt idx="0">
                  <c:v>-0.19407000000000002</c:v>
                </c:pt>
                <c:pt idx="1">
                  <c:v>-0.31930000000000003</c:v>
                </c:pt>
                <c:pt idx="2">
                  <c:v>-0.38473000000000002</c:v>
                </c:pt>
                <c:pt idx="3">
                  <c:v>-0.54745999999999995</c:v>
                </c:pt>
                <c:pt idx="4">
                  <c:v>-0.95545000000000002</c:v>
                </c:pt>
                <c:pt idx="5">
                  <c:v>-1.3751500000000001</c:v>
                </c:pt>
                <c:pt idx="6">
                  <c:v>-2.1319300000000001</c:v>
                </c:pt>
                <c:pt idx="7">
                  <c:v>6.3570000000000002E-2</c:v>
                </c:pt>
                <c:pt idx="8">
                  <c:v>-1.02091</c:v>
                </c:pt>
                <c:pt idx="9">
                  <c:v>-1.07768</c:v>
                </c:pt>
                <c:pt idx="10">
                  <c:v>0.41019000000000005</c:v>
                </c:pt>
                <c:pt idx="11">
                  <c:v>-0.55118</c:v>
                </c:pt>
                <c:pt idx="12">
                  <c:v>-0.35655000000000003</c:v>
                </c:pt>
                <c:pt idx="13">
                  <c:v>-0.94006999999999996</c:v>
                </c:pt>
              </c:numCache>
            </c:numRef>
          </c:val>
          <c:extLst>
            <c:ext xmlns:c16="http://schemas.microsoft.com/office/drawing/2014/chart" uri="{C3380CC4-5D6E-409C-BE32-E72D297353CC}">
              <c16:uniqueId val="{00000000-B195-409D-9A5B-08380FF84269}"/>
            </c:ext>
          </c:extLst>
        </c:ser>
        <c:ser>
          <c:idx val="1"/>
          <c:order val="1"/>
          <c:tx>
            <c:strRef>
              <c:f>'welfare growth2024'!$D$8</c:f>
              <c:strCache>
                <c:ptCount val="1"/>
                <c:pt idx="0">
                  <c:v>TOT_r_T</c:v>
                </c:pt>
              </c:strCache>
            </c:strRef>
          </c:tx>
          <c:spPr>
            <a:solidFill>
              <a:schemeClr val="accent2"/>
            </a:solidFill>
            <a:ln>
              <a:noFill/>
            </a:ln>
            <a:effectLst/>
          </c:spPr>
          <c:invertIfNegative val="0"/>
          <c:cat>
            <c:numRef>
              <c:f>'welfare growth2024'!$B$9:$B$22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'welfare growth2024'!$D$9:$D$22</c:f>
              <c:numCache>
                <c:formatCode>0.00</c:formatCode>
                <c:ptCount val="14"/>
                <c:pt idx="0">
                  <c:v>0.41103000000000001</c:v>
                </c:pt>
                <c:pt idx="1">
                  <c:v>-0.34478999999999999</c:v>
                </c:pt>
                <c:pt idx="2">
                  <c:v>-0.88251000000000002</c:v>
                </c:pt>
                <c:pt idx="3">
                  <c:v>-0.53022000000000002</c:v>
                </c:pt>
                <c:pt idx="4">
                  <c:v>-8.1030000000000005E-2</c:v>
                </c:pt>
                <c:pt idx="5">
                  <c:v>0.64788000000000001</c:v>
                </c:pt>
                <c:pt idx="6">
                  <c:v>1.41571</c:v>
                </c:pt>
                <c:pt idx="7">
                  <c:v>0.43622</c:v>
                </c:pt>
                <c:pt idx="8">
                  <c:v>1.0215399999999999</c:v>
                </c:pt>
                <c:pt idx="9">
                  <c:v>-0.17121</c:v>
                </c:pt>
                <c:pt idx="10">
                  <c:v>-0.12873999999999999</c:v>
                </c:pt>
                <c:pt idx="11">
                  <c:v>0.16976999999999998</c:v>
                </c:pt>
                <c:pt idx="12">
                  <c:v>0.34366000000000002</c:v>
                </c:pt>
                <c:pt idx="13">
                  <c:v>0.28081999999999996</c:v>
                </c:pt>
              </c:numCache>
            </c:numRef>
          </c:val>
          <c:extLst>
            <c:ext xmlns:c16="http://schemas.microsoft.com/office/drawing/2014/chart" uri="{C3380CC4-5D6E-409C-BE32-E72D297353CC}">
              <c16:uniqueId val="{00000001-B195-409D-9A5B-08380FF84269}"/>
            </c:ext>
          </c:extLst>
        </c:ser>
        <c:ser>
          <c:idx val="2"/>
          <c:order val="2"/>
          <c:tx>
            <c:strRef>
              <c:f>'welfare growth2024'!$E$8</c:f>
              <c:strCache>
                <c:ptCount val="1"/>
                <c:pt idx="0">
                  <c:v>TOT_w_T</c:v>
                </c:pt>
              </c:strCache>
            </c:strRef>
          </c:tx>
          <c:spPr>
            <a:solidFill>
              <a:schemeClr val="accent3"/>
            </a:solidFill>
            <a:ln>
              <a:noFill/>
            </a:ln>
            <a:effectLst/>
          </c:spPr>
          <c:invertIfNegative val="0"/>
          <c:cat>
            <c:numRef>
              <c:f>'welfare growth2024'!$B$9:$B$22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'welfare growth2024'!$E$9:$E$22</c:f>
              <c:numCache>
                <c:formatCode>0.00</c:formatCode>
                <c:ptCount val="14"/>
                <c:pt idx="0">
                  <c:v>0.76185999999999998</c:v>
                </c:pt>
                <c:pt idx="1">
                  <c:v>0.19808000000000001</c:v>
                </c:pt>
                <c:pt idx="2">
                  <c:v>-0.32057000000000002</c:v>
                </c:pt>
                <c:pt idx="3">
                  <c:v>0.38062000000000001</c:v>
                </c:pt>
                <c:pt idx="4">
                  <c:v>0.79477999999999993</c:v>
                </c:pt>
                <c:pt idx="5">
                  <c:v>1.2050800000000002</c:v>
                </c:pt>
                <c:pt idx="6">
                  <c:v>1.6213700000000002</c:v>
                </c:pt>
                <c:pt idx="7">
                  <c:v>2.69482</c:v>
                </c:pt>
                <c:pt idx="8">
                  <c:v>1.8153800000000002</c:v>
                </c:pt>
                <c:pt idx="9">
                  <c:v>1.5996400000000002</c:v>
                </c:pt>
                <c:pt idx="10">
                  <c:v>1.2854300000000001</c:v>
                </c:pt>
                <c:pt idx="11">
                  <c:v>2.0606900000000001</c:v>
                </c:pt>
                <c:pt idx="12">
                  <c:v>1.4077900000000001</c:v>
                </c:pt>
                <c:pt idx="13">
                  <c:v>1.1853</c:v>
                </c:pt>
              </c:numCache>
            </c:numRef>
          </c:val>
          <c:extLst>
            <c:ext xmlns:c16="http://schemas.microsoft.com/office/drawing/2014/chart" uri="{C3380CC4-5D6E-409C-BE32-E72D297353CC}">
              <c16:uniqueId val="{00000002-B195-409D-9A5B-08380FF84269}"/>
            </c:ext>
          </c:extLst>
        </c:ser>
        <c:dLbls>
          <c:showLegendKey val="0"/>
          <c:showVal val="0"/>
          <c:showCatName val="0"/>
          <c:showSerName val="0"/>
          <c:showPercent val="0"/>
          <c:showBubbleSize val="0"/>
        </c:dLbls>
        <c:gapWidth val="150"/>
        <c:overlap val="100"/>
        <c:axId val="1025108160"/>
        <c:axId val="1025112480"/>
      </c:barChart>
      <c:catAx>
        <c:axId val="1025108160"/>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87230361211508256"/>
              <c:y val="0.8811410459587956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25112480"/>
        <c:crosses val="autoZero"/>
        <c:auto val="1"/>
        <c:lblAlgn val="ctr"/>
        <c:lblOffset val="100"/>
        <c:noMultiLvlLbl val="0"/>
      </c:catAx>
      <c:valAx>
        <c:axId val="102511248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25108160"/>
        <c:crosses val="autoZero"/>
        <c:crossBetween val="between"/>
      </c:valAx>
      <c:spPr>
        <a:noFill/>
        <a:ln>
          <a:noFill/>
        </a:ln>
        <a:effectLst/>
      </c:spPr>
    </c:plotArea>
    <c:legend>
      <c:legendPos val="b"/>
      <c:layout>
        <c:manualLayout>
          <c:xMode val="edge"/>
          <c:yMode val="edge"/>
          <c:x val="3.4058823015193106E-2"/>
          <c:y val="0.15266925366386622"/>
          <c:w val="0.93759569369277496"/>
          <c:h val="8.9144839462420619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USA</a:t>
            </a:r>
          </a:p>
        </c:rich>
      </c:tx>
      <c:layout>
        <c:manualLayout>
          <c:xMode val="edge"/>
          <c:yMode val="edge"/>
          <c:x val="0.42355928141338423"/>
          <c:y val="0"/>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9.3206036745406826E-2"/>
          <c:y val="0.17171296296296296"/>
          <c:w val="0.8762384076990376"/>
          <c:h val="0.77330963837853584"/>
        </c:manualLayout>
      </c:layout>
      <c:barChart>
        <c:barDir val="col"/>
        <c:grouping val="stacked"/>
        <c:varyColors val="0"/>
        <c:ser>
          <c:idx val="0"/>
          <c:order val="0"/>
          <c:tx>
            <c:strRef>
              <c:f>'welfare growth2024'!$C$8</c:f>
              <c:strCache>
                <c:ptCount val="1"/>
                <c:pt idx="0">
                  <c:v>TOT_tfp_T</c:v>
                </c:pt>
              </c:strCache>
            </c:strRef>
          </c:tx>
          <c:spPr>
            <a:solidFill>
              <a:schemeClr val="accent1"/>
            </a:solidFill>
            <a:ln>
              <a:noFill/>
            </a:ln>
            <a:effectLst/>
          </c:spPr>
          <c:invertIfNegative val="0"/>
          <c:cat>
            <c:numRef>
              <c:f>'welfare growth2024'!$B$79:$B$92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'welfare growth2024'!$C$79:$C$92</c:f>
              <c:numCache>
                <c:formatCode>0.00</c:formatCode>
                <c:ptCount val="14"/>
                <c:pt idx="0">
                  <c:v>2.6249999999999999E-2</c:v>
                </c:pt>
                <c:pt idx="1">
                  <c:v>-0.11084000000000001</c:v>
                </c:pt>
                <c:pt idx="2">
                  <c:v>-0.24960999999999997</c:v>
                </c:pt>
                <c:pt idx="3">
                  <c:v>0.15409</c:v>
                </c:pt>
                <c:pt idx="4">
                  <c:v>0.24954000000000001</c:v>
                </c:pt>
                <c:pt idx="5">
                  <c:v>0.33096000000000003</c:v>
                </c:pt>
                <c:pt idx="6">
                  <c:v>0.28323999999999999</c:v>
                </c:pt>
                <c:pt idx="7">
                  <c:v>0.11800000000000001</c:v>
                </c:pt>
                <c:pt idx="8">
                  <c:v>-0.48520999999999997</c:v>
                </c:pt>
                <c:pt idx="9">
                  <c:v>0.30035000000000001</c:v>
                </c:pt>
                <c:pt idx="10">
                  <c:v>0.11153</c:v>
                </c:pt>
                <c:pt idx="11">
                  <c:v>-0.23316999999999999</c:v>
                </c:pt>
                <c:pt idx="12">
                  <c:v>0.10307000000000001</c:v>
                </c:pt>
                <c:pt idx="13">
                  <c:v>5.0800000000000003E-3</c:v>
                </c:pt>
              </c:numCache>
            </c:numRef>
          </c:val>
          <c:extLst>
            <c:ext xmlns:c16="http://schemas.microsoft.com/office/drawing/2014/chart" uri="{C3380CC4-5D6E-409C-BE32-E72D297353CC}">
              <c16:uniqueId val="{00000000-FCC4-4FF8-B71F-DF7675E4638A}"/>
            </c:ext>
          </c:extLst>
        </c:ser>
        <c:ser>
          <c:idx val="1"/>
          <c:order val="1"/>
          <c:tx>
            <c:strRef>
              <c:f>'welfare growth2024'!$D$8</c:f>
              <c:strCache>
                <c:ptCount val="1"/>
                <c:pt idx="0">
                  <c:v>TOT_r_T</c:v>
                </c:pt>
              </c:strCache>
            </c:strRef>
          </c:tx>
          <c:spPr>
            <a:solidFill>
              <a:schemeClr val="accent2"/>
            </a:solidFill>
            <a:ln>
              <a:noFill/>
            </a:ln>
            <a:effectLst/>
          </c:spPr>
          <c:invertIfNegative val="0"/>
          <c:cat>
            <c:numRef>
              <c:f>'welfare growth2024'!$B$79:$B$92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'welfare growth2024'!$D$79:$D$92</c:f>
              <c:numCache>
                <c:formatCode>0.00</c:formatCode>
                <c:ptCount val="14"/>
                <c:pt idx="0">
                  <c:v>0.23457</c:v>
                </c:pt>
                <c:pt idx="1">
                  <c:v>-4.7989999999999998E-2</c:v>
                </c:pt>
                <c:pt idx="2">
                  <c:v>-0.36751</c:v>
                </c:pt>
                <c:pt idx="3">
                  <c:v>-0.58094000000000001</c:v>
                </c:pt>
                <c:pt idx="4">
                  <c:v>-0.29458000000000001</c:v>
                </c:pt>
                <c:pt idx="5">
                  <c:v>-0.37001000000000001</c:v>
                </c:pt>
                <c:pt idx="6">
                  <c:v>-0.81696999999999997</c:v>
                </c:pt>
                <c:pt idx="7">
                  <c:v>-0.43315000000000003</c:v>
                </c:pt>
                <c:pt idx="8">
                  <c:v>0.99077999999999999</c:v>
                </c:pt>
                <c:pt idx="9">
                  <c:v>-0.30614999999999998</c:v>
                </c:pt>
                <c:pt idx="10">
                  <c:v>-0.37663000000000002</c:v>
                </c:pt>
                <c:pt idx="11">
                  <c:v>0.5272</c:v>
                </c:pt>
                <c:pt idx="12">
                  <c:v>5.1820000000000005E-2</c:v>
                </c:pt>
                <c:pt idx="13">
                  <c:v>0.33</c:v>
                </c:pt>
              </c:numCache>
            </c:numRef>
          </c:val>
          <c:extLst>
            <c:ext xmlns:c16="http://schemas.microsoft.com/office/drawing/2014/chart" uri="{C3380CC4-5D6E-409C-BE32-E72D297353CC}">
              <c16:uniqueId val="{00000001-FCC4-4FF8-B71F-DF7675E4638A}"/>
            </c:ext>
          </c:extLst>
        </c:ser>
        <c:ser>
          <c:idx val="2"/>
          <c:order val="2"/>
          <c:tx>
            <c:strRef>
              <c:f>'welfare growth2024'!$E$8</c:f>
              <c:strCache>
                <c:ptCount val="1"/>
                <c:pt idx="0">
                  <c:v>TOT_w_T</c:v>
                </c:pt>
              </c:strCache>
            </c:strRef>
          </c:tx>
          <c:spPr>
            <a:solidFill>
              <a:schemeClr val="accent3"/>
            </a:solidFill>
            <a:ln>
              <a:noFill/>
            </a:ln>
            <a:effectLst/>
          </c:spPr>
          <c:invertIfNegative val="0"/>
          <c:cat>
            <c:numRef>
              <c:f>'welfare growth2024'!$B$79:$B$92</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'welfare growth2024'!$E$79:$E$92</c:f>
              <c:numCache>
                <c:formatCode>0.00</c:formatCode>
                <c:ptCount val="14"/>
                <c:pt idx="0">
                  <c:v>0.47192000000000001</c:v>
                </c:pt>
                <c:pt idx="1">
                  <c:v>-5.6689999999999997E-2</c:v>
                </c:pt>
                <c:pt idx="2">
                  <c:v>-0.38039000000000001</c:v>
                </c:pt>
                <c:pt idx="3">
                  <c:v>-0.30810999999999999</c:v>
                </c:pt>
                <c:pt idx="4">
                  <c:v>-0.12587000000000001</c:v>
                </c:pt>
                <c:pt idx="5">
                  <c:v>-0.22617999999999999</c:v>
                </c:pt>
                <c:pt idx="6">
                  <c:v>-0.65100999999999998</c:v>
                </c:pt>
                <c:pt idx="7">
                  <c:v>-0.74028000000000005</c:v>
                </c:pt>
                <c:pt idx="8">
                  <c:v>0.19905999999999999</c:v>
                </c:pt>
                <c:pt idx="9">
                  <c:v>-0.47766999999999998</c:v>
                </c:pt>
                <c:pt idx="10">
                  <c:v>-0.58123999999999998</c:v>
                </c:pt>
                <c:pt idx="11">
                  <c:v>0.20981</c:v>
                </c:pt>
                <c:pt idx="12">
                  <c:v>-4.6120000000000001E-2</c:v>
                </c:pt>
                <c:pt idx="13">
                  <c:v>0.12664</c:v>
                </c:pt>
              </c:numCache>
            </c:numRef>
          </c:val>
          <c:extLst>
            <c:ext xmlns:c16="http://schemas.microsoft.com/office/drawing/2014/chart" uri="{C3380CC4-5D6E-409C-BE32-E72D297353CC}">
              <c16:uniqueId val="{00000002-FCC4-4FF8-B71F-DF7675E4638A}"/>
            </c:ext>
          </c:extLst>
        </c:ser>
        <c:dLbls>
          <c:showLegendKey val="0"/>
          <c:showVal val="0"/>
          <c:showCatName val="0"/>
          <c:showSerName val="0"/>
          <c:showPercent val="0"/>
          <c:showBubbleSize val="0"/>
        </c:dLbls>
        <c:gapWidth val="150"/>
        <c:overlap val="100"/>
        <c:axId val="1227395536"/>
        <c:axId val="1227404896"/>
      </c:barChart>
      <c:catAx>
        <c:axId val="1227395536"/>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85154638586389975"/>
              <c:y val="0.8863006100942872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27404896"/>
        <c:crosses val="autoZero"/>
        <c:auto val="1"/>
        <c:lblAlgn val="ctr"/>
        <c:lblOffset val="100"/>
        <c:noMultiLvlLbl val="0"/>
      </c:catAx>
      <c:valAx>
        <c:axId val="122740489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227395536"/>
        <c:crosses val="autoZero"/>
        <c:crossBetween val="between"/>
      </c:valAx>
      <c:spPr>
        <a:noFill/>
        <a:ln>
          <a:noFill/>
        </a:ln>
        <a:effectLst/>
      </c:spPr>
    </c:plotArea>
    <c:legend>
      <c:legendPos val="b"/>
      <c:layout>
        <c:manualLayout>
          <c:xMode val="edge"/>
          <c:yMode val="edge"/>
          <c:x val="6.0856202317808937E-2"/>
          <c:y val="0.16791965074717419"/>
          <c:w val="0.92006520088562771"/>
          <c:h val="9.359466505954644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IND</a:t>
            </a:r>
          </a:p>
        </c:rich>
      </c:tx>
      <c:layout>
        <c:manualLayout>
          <c:xMode val="edge"/>
          <c:yMode val="edge"/>
          <c:x val="0.44131220066563853"/>
          <c:y val="1.5151515151515152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9.4447530928660442E-2"/>
          <c:y val="0.2009728727183008"/>
          <c:w val="0.86664884396081787"/>
          <c:h val="0.50101498657886578"/>
        </c:manualLayout>
      </c:layout>
      <c:areaChart>
        <c:grouping val="stacked"/>
        <c:varyColors val="0"/>
        <c:ser>
          <c:idx val="1"/>
          <c:order val="2"/>
          <c:tx>
            <c:strRef>
              <c:f>'PWT GDP'!$L$1</c:f>
              <c:strCache>
                <c:ptCount val="1"/>
                <c:pt idx="0">
                  <c:v>GDPgrowth_WDI</c:v>
                </c:pt>
              </c:strCache>
            </c:strRef>
          </c:tx>
          <c:spPr>
            <a:solidFill>
              <a:schemeClr val="bg2">
                <a:lumMod val="90000"/>
              </a:schemeClr>
            </a:solidFill>
            <a:ln>
              <a:noFill/>
            </a:ln>
            <a:effectLst/>
          </c:spPr>
          <c:cat>
            <c:numRef>
              <c:f>'PWT GDP'!$B$30:$B$43</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GDP'!$L$30:$L$43</c:f>
              <c:numCache>
                <c:formatCode>0.00</c:formatCode>
                <c:ptCount val="14"/>
                <c:pt idx="0">
                  <c:v>4.8239700000000001</c:v>
                </c:pt>
                <c:pt idx="1">
                  <c:v>3.8039800000000001</c:v>
                </c:pt>
                <c:pt idx="2">
                  <c:v>7.8603800000000001</c:v>
                </c:pt>
                <c:pt idx="3">
                  <c:v>7.9229399999999996</c:v>
                </c:pt>
                <c:pt idx="4">
                  <c:v>7.9234299999999998</c:v>
                </c:pt>
                <c:pt idx="5">
                  <c:v>8.0607299999999995</c:v>
                </c:pt>
                <c:pt idx="6">
                  <c:v>7.6608200000000002</c:v>
                </c:pt>
                <c:pt idx="7">
                  <c:v>3.0867</c:v>
                </c:pt>
                <c:pt idx="8">
                  <c:v>7.8618899999999998</c:v>
                </c:pt>
                <c:pt idx="9">
                  <c:v>8.4975799999999992</c:v>
                </c:pt>
                <c:pt idx="10">
                  <c:v>5.2413100000000004</c:v>
                </c:pt>
                <c:pt idx="11">
                  <c:v>5.4563899999999999</c:v>
                </c:pt>
                <c:pt idx="12">
                  <c:v>6.3861100000000004</c:v>
                </c:pt>
                <c:pt idx="13">
                  <c:v>7.4102300000000003</c:v>
                </c:pt>
              </c:numCache>
            </c:numRef>
          </c:val>
          <c:extLst>
            <c:ext xmlns:c16="http://schemas.microsoft.com/office/drawing/2014/chart" uri="{C3380CC4-5D6E-409C-BE32-E72D297353CC}">
              <c16:uniqueId val="{00000000-BDA2-4294-A884-70326BBF20F8}"/>
            </c:ext>
          </c:extLst>
        </c:ser>
        <c:dLbls>
          <c:showLegendKey val="0"/>
          <c:showVal val="0"/>
          <c:showCatName val="0"/>
          <c:showSerName val="0"/>
          <c:showPercent val="0"/>
          <c:showBubbleSize val="0"/>
        </c:dLbls>
        <c:axId val="757782352"/>
        <c:axId val="393267000"/>
      </c:areaChart>
      <c:lineChart>
        <c:grouping val="standard"/>
        <c:varyColors val="0"/>
        <c:ser>
          <c:idx val="0"/>
          <c:order val="0"/>
          <c:tx>
            <c:strRef>
              <c:f>'PWT GDP'!$C$1</c:f>
              <c:strCache>
                <c:ptCount val="1"/>
                <c:pt idx="0">
                  <c:v>GDPgrowth_WIOD</c:v>
                </c:pt>
              </c:strCache>
            </c:strRef>
          </c:tx>
          <c:spPr>
            <a:ln w="28575" cap="rnd">
              <a:solidFill>
                <a:schemeClr val="accent1"/>
              </a:solidFill>
              <a:round/>
            </a:ln>
            <a:effectLst/>
          </c:spPr>
          <c:marker>
            <c:symbol val="none"/>
          </c:marker>
          <c:cat>
            <c:numRef>
              <c:f>'PWT GDP'!$B$30:$B$43</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GDP'!$C$30:$C$43</c:f>
              <c:numCache>
                <c:formatCode>0.00</c:formatCode>
                <c:ptCount val="14"/>
                <c:pt idx="0">
                  <c:v>5.7229200000000002</c:v>
                </c:pt>
                <c:pt idx="1">
                  <c:v>3.3222500000000004</c:v>
                </c:pt>
                <c:pt idx="2">
                  <c:v>5.6337000000000002</c:v>
                </c:pt>
                <c:pt idx="3">
                  <c:v>7.9436599999999995</c:v>
                </c:pt>
                <c:pt idx="4">
                  <c:v>9.32193</c:v>
                </c:pt>
                <c:pt idx="5">
                  <c:v>8.8080599999999993</c:v>
                </c:pt>
                <c:pt idx="6">
                  <c:v>8.920440000000001</c:v>
                </c:pt>
                <c:pt idx="7">
                  <c:v>7.7495700000000003</c:v>
                </c:pt>
                <c:pt idx="8">
                  <c:v>6.5909899999999997</c:v>
                </c:pt>
                <c:pt idx="9">
                  <c:v>8.2490400000000008</c:v>
                </c:pt>
                <c:pt idx="10">
                  <c:v>7.8035900000000007</c:v>
                </c:pt>
                <c:pt idx="11">
                  <c:v>6.5269400000000006</c:v>
                </c:pt>
                <c:pt idx="12">
                  <c:v>7.5504600000000002</c:v>
                </c:pt>
                <c:pt idx="13">
                  <c:v>6.5292300000000001</c:v>
                </c:pt>
              </c:numCache>
            </c:numRef>
          </c:val>
          <c:smooth val="0"/>
          <c:extLst>
            <c:ext xmlns:c16="http://schemas.microsoft.com/office/drawing/2014/chart" uri="{C3380CC4-5D6E-409C-BE32-E72D297353CC}">
              <c16:uniqueId val="{00000001-BDA2-4294-A884-70326BBF20F8}"/>
            </c:ext>
          </c:extLst>
        </c:ser>
        <c:ser>
          <c:idx val="2"/>
          <c:order val="1"/>
          <c:tx>
            <c:strRef>
              <c:f>'PWT GDP'!$D$1</c:f>
              <c:strCache>
                <c:ptCount val="1"/>
                <c:pt idx="0">
                  <c:v>GDPgrowth_PWT</c:v>
                </c:pt>
              </c:strCache>
            </c:strRef>
          </c:tx>
          <c:spPr>
            <a:ln w="28575" cap="rnd">
              <a:solidFill>
                <a:srgbClr val="FF0000"/>
              </a:solidFill>
              <a:prstDash val="dash"/>
              <a:round/>
            </a:ln>
            <a:effectLst/>
          </c:spPr>
          <c:marker>
            <c:symbol val="none"/>
          </c:marker>
          <c:cat>
            <c:numRef>
              <c:f>'PWT GDP'!$B$30:$B$43</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GDP'!$D$30:$D$43</c:f>
              <c:numCache>
                <c:formatCode>0.00</c:formatCode>
                <c:ptCount val="14"/>
                <c:pt idx="0">
                  <c:v>5.393942</c:v>
                </c:pt>
                <c:pt idx="1">
                  <c:v>5.4461890000000004</c:v>
                </c:pt>
                <c:pt idx="2">
                  <c:v>9.0690139999999992</c:v>
                </c:pt>
                <c:pt idx="3">
                  <c:v>9.3455119999999994</c:v>
                </c:pt>
                <c:pt idx="4">
                  <c:v>13.99835</c:v>
                </c:pt>
                <c:pt idx="5">
                  <c:v>12.07527</c:v>
                </c:pt>
                <c:pt idx="6">
                  <c:v>12.059839999999999</c:v>
                </c:pt>
                <c:pt idx="7">
                  <c:v>6.0244530000000003</c:v>
                </c:pt>
                <c:pt idx="8">
                  <c:v>6.965382</c:v>
                </c:pt>
                <c:pt idx="9">
                  <c:v>15.659990000000001</c:v>
                </c:pt>
                <c:pt idx="10">
                  <c:v>8.8346199999999993</c:v>
                </c:pt>
                <c:pt idx="11">
                  <c:v>8.2038349999999998</c:v>
                </c:pt>
                <c:pt idx="12">
                  <c:v>1.318913</c:v>
                </c:pt>
                <c:pt idx="13">
                  <c:v>4.2440790000000002</c:v>
                </c:pt>
              </c:numCache>
            </c:numRef>
          </c:val>
          <c:smooth val="0"/>
          <c:extLst>
            <c:ext xmlns:c16="http://schemas.microsoft.com/office/drawing/2014/chart" uri="{C3380CC4-5D6E-409C-BE32-E72D297353CC}">
              <c16:uniqueId val="{00000002-BDA2-4294-A884-70326BBF20F8}"/>
            </c:ext>
          </c:extLst>
        </c:ser>
        <c:dLbls>
          <c:showLegendKey val="0"/>
          <c:showVal val="0"/>
          <c:showCatName val="0"/>
          <c:showSerName val="0"/>
          <c:showPercent val="0"/>
          <c:showBubbleSize val="0"/>
        </c:dLbls>
        <c:marker val="1"/>
        <c:smooth val="0"/>
        <c:axId val="757782352"/>
        <c:axId val="393267000"/>
      </c:lineChart>
      <c:catAx>
        <c:axId val="75778235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87771006077821179"/>
              <c:y val="0.894477979555635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3267000"/>
        <c:crosses val="autoZero"/>
        <c:auto val="1"/>
        <c:lblAlgn val="ctr"/>
        <c:lblOffset val="100"/>
        <c:noMultiLvlLbl val="0"/>
      </c:catAx>
      <c:valAx>
        <c:axId val="393267000"/>
        <c:scaling>
          <c:orientation val="minMax"/>
          <c:max val="16"/>
          <c:min val="3"/>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57782352"/>
        <c:crosses val="autoZero"/>
        <c:crossBetween val="between"/>
        <c:majorUnit val="2"/>
      </c:valAx>
      <c:spPr>
        <a:noFill/>
        <a:ln>
          <a:noFill/>
        </a:ln>
        <a:effectLst/>
      </c:spPr>
    </c:plotArea>
    <c:legend>
      <c:legendPos val="b"/>
      <c:layout>
        <c:manualLayout>
          <c:xMode val="edge"/>
          <c:yMode val="edge"/>
          <c:x val="4.9635610269528488E-3"/>
          <c:y val="9.5810570097835918E-2"/>
          <c:w val="0.99281679257097943"/>
          <c:h val="0.1846553663550677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ROW</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011093502377179"/>
          <c:y val="0.31384655764183322"/>
          <c:w val="0.86015143511181547"/>
          <c:h val="0.57835155894479917"/>
        </c:manualLayout>
      </c:layout>
      <c:areaChart>
        <c:grouping val="stacked"/>
        <c:varyColors val="0"/>
        <c:ser>
          <c:idx val="2"/>
          <c:order val="2"/>
          <c:tx>
            <c:strRef>
              <c:f>'PWT GDP'!$L$1</c:f>
              <c:strCache>
                <c:ptCount val="1"/>
                <c:pt idx="0">
                  <c:v>GDPgrowth_WDI</c:v>
                </c:pt>
              </c:strCache>
            </c:strRef>
          </c:tx>
          <c:spPr>
            <a:solidFill>
              <a:schemeClr val="bg2">
                <a:lumMod val="90000"/>
              </a:schemeClr>
            </a:solidFill>
            <a:ln>
              <a:noFill/>
            </a:ln>
            <a:effectLst/>
          </c:spPr>
          <c:cat>
            <c:numRef>
              <c:f>'PWT GDP'!$B$58:$B$71</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GDP'!$L$58:$L$71</c:f>
              <c:numCache>
                <c:formatCode>0.00</c:formatCode>
                <c:ptCount val="14"/>
                <c:pt idx="0">
                  <c:v>2.43045</c:v>
                </c:pt>
                <c:pt idx="1">
                  <c:v>2.9182920000000001</c:v>
                </c:pt>
                <c:pt idx="2">
                  <c:v>3.9938639999999999</c:v>
                </c:pt>
                <c:pt idx="3">
                  <c:v>5.4684210000000002</c:v>
                </c:pt>
                <c:pt idx="4">
                  <c:v>4.8060910000000003</c:v>
                </c:pt>
                <c:pt idx="5">
                  <c:v>5.4145029999999998</c:v>
                </c:pt>
                <c:pt idx="6">
                  <c:v>5.5479789999999998</c:v>
                </c:pt>
                <c:pt idx="7">
                  <c:v>3.2422049999999998</c:v>
                </c:pt>
                <c:pt idx="8">
                  <c:v>1.7596199999999999E-2</c:v>
                </c:pt>
                <c:pt idx="9">
                  <c:v>5.5333600000000001</c:v>
                </c:pt>
                <c:pt idx="10">
                  <c:v>4.1719109999999997</c:v>
                </c:pt>
                <c:pt idx="11">
                  <c:v>3.4577599999999999</c:v>
                </c:pt>
                <c:pt idx="12">
                  <c:v>3.5271219999999999</c:v>
                </c:pt>
                <c:pt idx="13">
                  <c:v>3.5693079999999999</c:v>
                </c:pt>
              </c:numCache>
            </c:numRef>
          </c:val>
          <c:extLst>
            <c:ext xmlns:c16="http://schemas.microsoft.com/office/drawing/2014/chart" uri="{C3380CC4-5D6E-409C-BE32-E72D297353CC}">
              <c16:uniqueId val="{00000000-0705-4398-80C2-919881702099}"/>
            </c:ext>
          </c:extLst>
        </c:ser>
        <c:dLbls>
          <c:showLegendKey val="0"/>
          <c:showVal val="0"/>
          <c:showCatName val="0"/>
          <c:showSerName val="0"/>
          <c:showPercent val="0"/>
          <c:showBubbleSize val="0"/>
        </c:dLbls>
        <c:axId val="299683936"/>
        <c:axId val="299679976"/>
      </c:areaChart>
      <c:lineChart>
        <c:grouping val="standard"/>
        <c:varyColors val="0"/>
        <c:ser>
          <c:idx val="0"/>
          <c:order val="0"/>
          <c:tx>
            <c:strRef>
              <c:f>'PWT GDP'!$C$1</c:f>
              <c:strCache>
                <c:ptCount val="1"/>
                <c:pt idx="0">
                  <c:v>GDPgrowth_WIOD</c:v>
                </c:pt>
              </c:strCache>
            </c:strRef>
          </c:tx>
          <c:spPr>
            <a:ln w="28575" cap="rnd">
              <a:solidFill>
                <a:schemeClr val="accent1"/>
              </a:solidFill>
              <a:round/>
            </a:ln>
            <a:effectLst/>
          </c:spPr>
          <c:marker>
            <c:symbol val="none"/>
          </c:marker>
          <c:cat>
            <c:numRef>
              <c:f>'PWT GDP'!$B$58:$B$71</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GDP'!$C$58:$C$71</c:f>
              <c:numCache>
                <c:formatCode>0.00</c:formatCode>
                <c:ptCount val="14"/>
                <c:pt idx="0">
                  <c:v>1.8352899999999999</c:v>
                </c:pt>
                <c:pt idx="1">
                  <c:v>-0.1285</c:v>
                </c:pt>
                <c:pt idx="2">
                  <c:v>1.7131799999999999</c:v>
                </c:pt>
                <c:pt idx="3">
                  <c:v>4.0204399999999998</c:v>
                </c:pt>
                <c:pt idx="4">
                  <c:v>3.3517699999999997</c:v>
                </c:pt>
                <c:pt idx="5">
                  <c:v>3.7154500000000001</c:v>
                </c:pt>
                <c:pt idx="6">
                  <c:v>3.1960200000000003</c:v>
                </c:pt>
                <c:pt idx="7">
                  <c:v>2.6749700000000001</c:v>
                </c:pt>
                <c:pt idx="8">
                  <c:v>-2.4435100000000003</c:v>
                </c:pt>
                <c:pt idx="9">
                  <c:v>3.54895</c:v>
                </c:pt>
                <c:pt idx="10">
                  <c:v>3.3618099999999997</c:v>
                </c:pt>
                <c:pt idx="11">
                  <c:v>2.8787500000000001</c:v>
                </c:pt>
                <c:pt idx="12">
                  <c:v>1.6249</c:v>
                </c:pt>
                <c:pt idx="13">
                  <c:v>3.05904</c:v>
                </c:pt>
              </c:numCache>
            </c:numRef>
          </c:val>
          <c:smooth val="0"/>
          <c:extLst>
            <c:ext xmlns:c16="http://schemas.microsoft.com/office/drawing/2014/chart" uri="{C3380CC4-5D6E-409C-BE32-E72D297353CC}">
              <c16:uniqueId val="{00000001-0705-4398-80C2-919881702099}"/>
            </c:ext>
          </c:extLst>
        </c:ser>
        <c:ser>
          <c:idx val="1"/>
          <c:order val="1"/>
          <c:tx>
            <c:strRef>
              <c:f>'PWT GDP'!$D$1</c:f>
              <c:strCache>
                <c:ptCount val="1"/>
                <c:pt idx="0">
                  <c:v>GDPgrowth_PWT</c:v>
                </c:pt>
              </c:strCache>
            </c:strRef>
          </c:tx>
          <c:spPr>
            <a:ln w="28575" cap="rnd">
              <a:solidFill>
                <a:srgbClr val="FF0000"/>
              </a:solidFill>
              <a:prstDash val="dash"/>
              <a:round/>
            </a:ln>
            <a:effectLst/>
          </c:spPr>
          <c:marker>
            <c:symbol val="none"/>
          </c:marker>
          <c:cat>
            <c:numRef>
              <c:f>'PWT GDP'!$B$58:$B$71</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GDP'!$D$58:$D$71</c:f>
              <c:numCache>
                <c:formatCode>0.00</c:formatCode>
                <c:ptCount val="14"/>
                <c:pt idx="0">
                  <c:v>1.6372949999999999</c:v>
                </c:pt>
                <c:pt idx="1">
                  <c:v>2.1253129999999998</c:v>
                </c:pt>
                <c:pt idx="2">
                  <c:v>3.1793200000000001</c:v>
                </c:pt>
                <c:pt idx="3">
                  <c:v>6.474145</c:v>
                </c:pt>
                <c:pt idx="4">
                  <c:v>10.233079999999999</c:v>
                </c:pt>
                <c:pt idx="5">
                  <c:v>7.0864419999999999</c:v>
                </c:pt>
                <c:pt idx="6">
                  <c:v>7.743995</c:v>
                </c:pt>
                <c:pt idx="7">
                  <c:v>6.9679840000000004</c:v>
                </c:pt>
                <c:pt idx="8">
                  <c:v>-3.0092400000000001</c:v>
                </c:pt>
                <c:pt idx="9">
                  <c:v>9.5406569999999995</c:v>
                </c:pt>
                <c:pt idx="10">
                  <c:v>8.6661199999999994</c:v>
                </c:pt>
                <c:pt idx="11">
                  <c:v>3.1506829999999999</c:v>
                </c:pt>
                <c:pt idx="12">
                  <c:v>1.109038</c:v>
                </c:pt>
                <c:pt idx="13">
                  <c:v>0.49374990000000002</c:v>
                </c:pt>
              </c:numCache>
            </c:numRef>
          </c:val>
          <c:smooth val="0"/>
          <c:extLst>
            <c:ext xmlns:c16="http://schemas.microsoft.com/office/drawing/2014/chart" uri="{C3380CC4-5D6E-409C-BE32-E72D297353CC}">
              <c16:uniqueId val="{00000002-0705-4398-80C2-919881702099}"/>
            </c:ext>
          </c:extLst>
        </c:ser>
        <c:dLbls>
          <c:showLegendKey val="0"/>
          <c:showVal val="0"/>
          <c:showCatName val="0"/>
          <c:showSerName val="0"/>
          <c:showPercent val="0"/>
          <c:showBubbleSize val="0"/>
        </c:dLbls>
        <c:marker val="1"/>
        <c:smooth val="0"/>
        <c:axId val="299683936"/>
        <c:axId val="299679976"/>
      </c:lineChart>
      <c:catAx>
        <c:axId val="29968393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8409049502726581"/>
              <c:y val="0.9087179487179485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99679976"/>
        <c:crosses val="autoZero"/>
        <c:auto val="1"/>
        <c:lblAlgn val="ctr"/>
        <c:lblOffset val="100"/>
        <c:noMultiLvlLbl val="0"/>
      </c:catAx>
      <c:valAx>
        <c:axId val="299679976"/>
        <c:scaling>
          <c:orientation val="minMax"/>
          <c:max val="1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99683936"/>
        <c:crosses val="autoZero"/>
        <c:crossBetween val="between"/>
        <c:majorUnit val="2"/>
      </c:valAx>
      <c:spPr>
        <a:noFill/>
        <a:ln>
          <a:noFill/>
        </a:ln>
        <a:effectLst/>
      </c:spPr>
    </c:plotArea>
    <c:legend>
      <c:legendPos val="b"/>
      <c:layout>
        <c:manualLayout>
          <c:xMode val="edge"/>
          <c:yMode val="edge"/>
          <c:x val="4.7220464001485347E-3"/>
          <c:y val="0.13910195840904502"/>
          <c:w val="0.99527795359985149"/>
          <c:h val="0.18959620432061378"/>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USA</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9.3554175407527557E-2"/>
          <c:y val="0.23721235941628713"/>
          <c:w val="0.8679101791204108"/>
          <c:h val="0.7254349740852376"/>
        </c:manualLayout>
      </c:layout>
      <c:areaChart>
        <c:grouping val="stacked"/>
        <c:varyColors val="0"/>
        <c:ser>
          <c:idx val="2"/>
          <c:order val="2"/>
          <c:tx>
            <c:strRef>
              <c:f>'PWT GDP'!$L$1</c:f>
              <c:strCache>
                <c:ptCount val="1"/>
                <c:pt idx="0">
                  <c:v>GDPgrowth_WDI</c:v>
                </c:pt>
              </c:strCache>
            </c:strRef>
          </c:tx>
          <c:spPr>
            <a:solidFill>
              <a:schemeClr val="bg2">
                <a:lumMod val="90000"/>
              </a:schemeClr>
            </a:solidFill>
            <a:ln>
              <a:noFill/>
            </a:ln>
            <a:effectLst/>
          </c:spPr>
          <c:cat>
            <c:numRef>
              <c:f>'PWT GDP'!$B$72:$B$85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GDP'!$L$72:$L$85</c:f>
              <c:numCache>
                <c:formatCode>0.00</c:formatCode>
                <c:ptCount val="14"/>
                <c:pt idx="0">
                  <c:v>0.95433900000000005</c:v>
                </c:pt>
                <c:pt idx="1">
                  <c:v>1.69594</c:v>
                </c:pt>
                <c:pt idx="2">
                  <c:v>2.7962099999999999</c:v>
                </c:pt>
                <c:pt idx="3">
                  <c:v>3.8525499999999999</c:v>
                </c:pt>
                <c:pt idx="4">
                  <c:v>3.4832200000000002</c:v>
                </c:pt>
                <c:pt idx="5">
                  <c:v>2.78281</c:v>
                </c:pt>
                <c:pt idx="6">
                  <c:v>2.01051</c:v>
                </c:pt>
                <c:pt idx="7">
                  <c:v>0.122188</c:v>
                </c:pt>
                <c:pt idx="8">
                  <c:v>-2.5998899999999998</c:v>
                </c:pt>
                <c:pt idx="9">
                  <c:v>2.70886</c:v>
                </c:pt>
                <c:pt idx="10">
                  <c:v>1.54989</c:v>
                </c:pt>
                <c:pt idx="11">
                  <c:v>2.2806899999999999</c:v>
                </c:pt>
                <c:pt idx="12">
                  <c:v>1.84188</c:v>
                </c:pt>
                <c:pt idx="13">
                  <c:v>2.2877800000000001</c:v>
                </c:pt>
              </c:numCache>
            </c:numRef>
          </c:val>
          <c:extLst>
            <c:ext xmlns:c16="http://schemas.microsoft.com/office/drawing/2014/chart" uri="{C3380CC4-5D6E-409C-BE32-E72D297353CC}">
              <c16:uniqueId val="{00000000-8463-481B-8A32-3BA9D9724A7F}"/>
            </c:ext>
          </c:extLst>
        </c:ser>
        <c:dLbls>
          <c:showLegendKey val="0"/>
          <c:showVal val="0"/>
          <c:showCatName val="0"/>
          <c:showSerName val="0"/>
          <c:showPercent val="0"/>
          <c:showBubbleSize val="0"/>
        </c:dLbls>
        <c:axId val="909372368"/>
        <c:axId val="909362648"/>
      </c:areaChart>
      <c:lineChart>
        <c:grouping val="standard"/>
        <c:varyColors val="0"/>
        <c:ser>
          <c:idx val="0"/>
          <c:order val="0"/>
          <c:tx>
            <c:strRef>
              <c:f>'PWT GDP'!$C$1</c:f>
              <c:strCache>
                <c:ptCount val="1"/>
                <c:pt idx="0">
                  <c:v>GDPgrowth_WIOD</c:v>
                </c:pt>
              </c:strCache>
            </c:strRef>
          </c:tx>
          <c:spPr>
            <a:ln w="28575" cap="rnd">
              <a:solidFill>
                <a:schemeClr val="accent1"/>
              </a:solidFill>
              <a:round/>
            </a:ln>
            <a:effectLst/>
          </c:spPr>
          <c:marker>
            <c:symbol val="none"/>
          </c:marker>
          <c:cat>
            <c:numRef>
              <c:f>'PWT GDP'!$B$72:$B$85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GDP'!$C$72:$C$85</c:f>
              <c:numCache>
                <c:formatCode>0.00</c:formatCode>
                <c:ptCount val="14"/>
                <c:pt idx="0">
                  <c:v>1.2061499999999998</c:v>
                </c:pt>
                <c:pt idx="1">
                  <c:v>1.97298</c:v>
                </c:pt>
                <c:pt idx="2">
                  <c:v>2.53145</c:v>
                </c:pt>
                <c:pt idx="3">
                  <c:v>3.4340500000000005</c:v>
                </c:pt>
                <c:pt idx="4">
                  <c:v>2.8065500000000001</c:v>
                </c:pt>
                <c:pt idx="5">
                  <c:v>2.4651300000000003</c:v>
                </c:pt>
                <c:pt idx="6">
                  <c:v>1.8842399999999999</c:v>
                </c:pt>
                <c:pt idx="7">
                  <c:v>-1.54074</c:v>
                </c:pt>
                <c:pt idx="8">
                  <c:v>-2.0377999999999998</c:v>
                </c:pt>
                <c:pt idx="9">
                  <c:v>1.88164</c:v>
                </c:pt>
                <c:pt idx="10">
                  <c:v>1.1552</c:v>
                </c:pt>
                <c:pt idx="11">
                  <c:v>2.0053200000000002</c:v>
                </c:pt>
                <c:pt idx="12">
                  <c:v>1.1906099999999999</c:v>
                </c:pt>
                <c:pt idx="13">
                  <c:v>1.94241</c:v>
                </c:pt>
              </c:numCache>
            </c:numRef>
          </c:val>
          <c:smooth val="0"/>
          <c:extLst>
            <c:ext xmlns:c16="http://schemas.microsoft.com/office/drawing/2014/chart" uri="{C3380CC4-5D6E-409C-BE32-E72D297353CC}">
              <c16:uniqueId val="{00000001-8463-481B-8A32-3BA9D9724A7F}"/>
            </c:ext>
          </c:extLst>
        </c:ser>
        <c:ser>
          <c:idx val="1"/>
          <c:order val="1"/>
          <c:tx>
            <c:strRef>
              <c:f>'PWT GDP'!$D$1</c:f>
              <c:strCache>
                <c:ptCount val="1"/>
                <c:pt idx="0">
                  <c:v>GDPgrowth_PWT</c:v>
                </c:pt>
              </c:strCache>
            </c:strRef>
          </c:tx>
          <c:spPr>
            <a:ln w="28575" cap="rnd">
              <a:solidFill>
                <a:srgbClr val="FF0000"/>
              </a:solidFill>
              <a:prstDash val="dash"/>
              <a:round/>
            </a:ln>
            <a:effectLst/>
          </c:spPr>
          <c:marker>
            <c:symbol val="none"/>
          </c:marker>
          <c:cat>
            <c:numRef>
              <c:f>'PWT GDP'!$B$72:$B$85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GDP'!$D$72:$D$85</c:f>
              <c:numCache>
                <c:formatCode>0.00</c:formatCode>
                <c:ptCount val="14"/>
                <c:pt idx="0">
                  <c:v>0.77647739999999998</c:v>
                </c:pt>
                <c:pt idx="1">
                  <c:v>1.348211</c:v>
                </c:pt>
                <c:pt idx="2">
                  <c:v>2.7974350000000001</c:v>
                </c:pt>
                <c:pt idx="3">
                  <c:v>3.87113</c:v>
                </c:pt>
                <c:pt idx="4">
                  <c:v>3.564492</c:v>
                </c:pt>
                <c:pt idx="5">
                  <c:v>2.9268770000000002</c:v>
                </c:pt>
                <c:pt idx="6">
                  <c:v>1.927419</c:v>
                </c:pt>
                <c:pt idx="7">
                  <c:v>-0.1843332</c:v>
                </c:pt>
                <c:pt idx="8">
                  <c:v>-2.8586019999999999</c:v>
                </c:pt>
                <c:pt idx="9">
                  <c:v>2.8201230000000002</c:v>
                </c:pt>
                <c:pt idx="10">
                  <c:v>1.7544249999999999</c:v>
                </c:pt>
                <c:pt idx="11">
                  <c:v>2.5914510000000002</c:v>
                </c:pt>
                <c:pt idx="12">
                  <c:v>2.19232</c:v>
                </c:pt>
                <c:pt idx="13">
                  <c:v>2.7030669999999999</c:v>
                </c:pt>
              </c:numCache>
            </c:numRef>
          </c:val>
          <c:smooth val="0"/>
          <c:extLst>
            <c:ext xmlns:c16="http://schemas.microsoft.com/office/drawing/2014/chart" uri="{C3380CC4-5D6E-409C-BE32-E72D297353CC}">
              <c16:uniqueId val="{00000002-8463-481B-8A32-3BA9D9724A7F}"/>
            </c:ext>
          </c:extLst>
        </c:ser>
        <c:dLbls>
          <c:showLegendKey val="0"/>
          <c:showVal val="0"/>
          <c:showCatName val="0"/>
          <c:showSerName val="0"/>
          <c:showPercent val="0"/>
          <c:showBubbleSize val="0"/>
        </c:dLbls>
        <c:marker val="1"/>
        <c:smooth val="0"/>
        <c:axId val="909372368"/>
        <c:axId val="909362648"/>
      </c:lineChart>
      <c:catAx>
        <c:axId val="90937236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860124433999087"/>
              <c:y val="0.8774592467678471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9362648"/>
        <c:crosses val="autoZero"/>
        <c:auto val="1"/>
        <c:lblAlgn val="ctr"/>
        <c:lblOffset val="100"/>
        <c:noMultiLvlLbl val="0"/>
      </c:catAx>
      <c:valAx>
        <c:axId val="909362648"/>
        <c:scaling>
          <c:orientation val="minMax"/>
          <c:max val="6"/>
          <c:min val="-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9372368"/>
        <c:crosses val="autoZero"/>
        <c:crossBetween val="between"/>
        <c:majorUnit val="2"/>
      </c:valAx>
      <c:spPr>
        <a:noFill/>
        <a:ln>
          <a:noFill/>
        </a:ln>
        <a:effectLst/>
      </c:spPr>
    </c:plotArea>
    <c:legend>
      <c:legendPos val="b"/>
      <c:layout>
        <c:manualLayout>
          <c:xMode val="edge"/>
          <c:yMode val="edge"/>
          <c:x val="6.7099567099567136E-3"/>
          <c:y val="0.13908326804849225"/>
          <c:w val="0.98532876572246653"/>
          <c:h val="0.2257284239132840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JPN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9.8192590360016804E-2"/>
          <c:y val="0.24301117602235203"/>
          <c:w val="0.86636526893468457"/>
          <c:h val="0.67804562035677751"/>
        </c:manualLayout>
      </c:layout>
      <c:areaChart>
        <c:grouping val="stacked"/>
        <c:varyColors val="0"/>
        <c:ser>
          <c:idx val="1"/>
          <c:order val="2"/>
          <c:tx>
            <c:strRef>
              <c:f>'PWT GDP'!$L$1</c:f>
              <c:strCache>
                <c:ptCount val="1"/>
                <c:pt idx="0">
                  <c:v>GDPgrowth_WDI</c:v>
                </c:pt>
              </c:strCache>
            </c:strRef>
          </c:tx>
          <c:spPr>
            <a:solidFill>
              <a:schemeClr val="bg2">
                <a:lumMod val="90000"/>
              </a:schemeClr>
            </a:solidFill>
            <a:ln>
              <a:noFill/>
            </a:ln>
            <a:effectLst/>
          </c:spPr>
          <c:cat>
            <c:numRef>
              <c:f>'PWT GDP'!$B$44:$B$57</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GDP'!$L$44:$L$57</c:f>
              <c:numCache>
                <c:formatCode>0.00</c:formatCode>
                <c:ptCount val="14"/>
                <c:pt idx="0">
                  <c:v>0.38610299999999997</c:v>
                </c:pt>
                <c:pt idx="1">
                  <c:v>4.1963E-2</c:v>
                </c:pt>
                <c:pt idx="2">
                  <c:v>1.5351300000000001</c:v>
                </c:pt>
                <c:pt idx="3">
                  <c:v>2.1861199999999998</c:v>
                </c:pt>
                <c:pt idx="4">
                  <c:v>1.8039000000000001</c:v>
                </c:pt>
                <c:pt idx="5">
                  <c:v>1.37235</c:v>
                </c:pt>
                <c:pt idx="6">
                  <c:v>1.48397</c:v>
                </c:pt>
                <c:pt idx="7">
                  <c:v>-1.2242900000000001</c:v>
                </c:pt>
                <c:pt idx="8">
                  <c:v>-5.6932400000000003</c:v>
                </c:pt>
                <c:pt idx="9">
                  <c:v>4.0979200000000002</c:v>
                </c:pt>
                <c:pt idx="10">
                  <c:v>2.3810000000000001E-2</c:v>
                </c:pt>
                <c:pt idx="11">
                  <c:v>1.3747499999999999</c:v>
                </c:pt>
                <c:pt idx="12">
                  <c:v>2.0051000000000001</c:v>
                </c:pt>
                <c:pt idx="13">
                  <c:v>0.29620600000000002</c:v>
                </c:pt>
              </c:numCache>
            </c:numRef>
          </c:val>
          <c:extLst>
            <c:ext xmlns:c16="http://schemas.microsoft.com/office/drawing/2014/chart" uri="{C3380CC4-5D6E-409C-BE32-E72D297353CC}">
              <c16:uniqueId val="{00000000-DAA4-407C-AC23-D287CCEB5E4C}"/>
            </c:ext>
          </c:extLst>
        </c:ser>
        <c:dLbls>
          <c:showLegendKey val="0"/>
          <c:showVal val="0"/>
          <c:showCatName val="0"/>
          <c:showSerName val="0"/>
          <c:showPercent val="0"/>
          <c:showBubbleSize val="0"/>
        </c:dLbls>
        <c:axId val="909374168"/>
        <c:axId val="909378848"/>
      </c:areaChart>
      <c:lineChart>
        <c:grouping val="standard"/>
        <c:varyColors val="0"/>
        <c:ser>
          <c:idx val="0"/>
          <c:order val="0"/>
          <c:tx>
            <c:strRef>
              <c:f>'PWT GDP'!$C$1</c:f>
              <c:strCache>
                <c:ptCount val="1"/>
                <c:pt idx="0">
                  <c:v>GDPgrowth_WIOD</c:v>
                </c:pt>
              </c:strCache>
            </c:strRef>
          </c:tx>
          <c:spPr>
            <a:ln w="28575" cap="rnd">
              <a:solidFill>
                <a:schemeClr val="accent1"/>
              </a:solidFill>
              <a:round/>
            </a:ln>
            <a:effectLst/>
          </c:spPr>
          <c:marker>
            <c:symbol val="none"/>
          </c:marker>
          <c:cat>
            <c:numRef>
              <c:f>'PWT GDP'!$B$44:$B$57</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GDP'!$C$44:$C$57</c:f>
              <c:numCache>
                <c:formatCode>0.00</c:formatCode>
                <c:ptCount val="14"/>
                <c:pt idx="0">
                  <c:v>-0.77083999999999997</c:v>
                </c:pt>
                <c:pt idx="1">
                  <c:v>0.44058999999999998</c:v>
                </c:pt>
                <c:pt idx="2">
                  <c:v>1.22428</c:v>
                </c:pt>
                <c:pt idx="3">
                  <c:v>2.89981</c:v>
                </c:pt>
                <c:pt idx="4">
                  <c:v>2.2350300000000001</c:v>
                </c:pt>
                <c:pt idx="5">
                  <c:v>1.8441400000000001</c:v>
                </c:pt>
                <c:pt idx="6">
                  <c:v>1.6464300000000001</c:v>
                </c:pt>
                <c:pt idx="7">
                  <c:v>-2.9751599999999998</c:v>
                </c:pt>
                <c:pt idx="8">
                  <c:v>-10.6616</c:v>
                </c:pt>
                <c:pt idx="9">
                  <c:v>6.3201800000000006</c:v>
                </c:pt>
                <c:pt idx="10">
                  <c:v>-1.28339</c:v>
                </c:pt>
                <c:pt idx="11">
                  <c:v>0.37756999999999996</c:v>
                </c:pt>
                <c:pt idx="12">
                  <c:v>2.27948</c:v>
                </c:pt>
                <c:pt idx="13">
                  <c:v>-0.86858999999999997</c:v>
                </c:pt>
              </c:numCache>
            </c:numRef>
          </c:val>
          <c:smooth val="0"/>
          <c:extLst>
            <c:ext xmlns:c16="http://schemas.microsoft.com/office/drawing/2014/chart" uri="{C3380CC4-5D6E-409C-BE32-E72D297353CC}">
              <c16:uniqueId val="{00000001-DAA4-407C-AC23-D287CCEB5E4C}"/>
            </c:ext>
          </c:extLst>
        </c:ser>
        <c:ser>
          <c:idx val="2"/>
          <c:order val="1"/>
          <c:tx>
            <c:strRef>
              <c:f>'PWT GDP'!$D$1</c:f>
              <c:strCache>
                <c:ptCount val="1"/>
                <c:pt idx="0">
                  <c:v>GDPgrowth_PWT</c:v>
                </c:pt>
              </c:strCache>
            </c:strRef>
          </c:tx>
          <c:spPr>
            <a:ln w="28575" cap="rnd">
              <a:solidFill>
                <a:srgbClr val="FF0000"/>
              </a:solidFill>
              <a:prstDash val="dash"/>
              <a:round/>
            </a:ln>
            <a:effectLst/>
          </c:spPr>
          <c:marker>
            <c:symbol val="none"/>
          </c:marker>
          <c:cat>
            <c:numRef>
              <c:f>'PWT GDP'!$B$44:$B$57</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GDP'!$D$44:$D$57</c:f>
              <c:numCache>
                <c:formatCode>0.00</c:formatCode>
                <c:ptCount val="14"/>
                <c:pt idx="0">
                  <c:v>-1.030896</c:v>
                </c:pt>
                <c:pt idx="1">
                  <c:v>-8.4509399999999998E-2</c:v>
                </c:pt>
                <c:pt idx="2">
                  <c:v>1.649316</c:v>
                </c:pt>
                <c:pt idx="3">
                  <c:v>2.6189779999999998</c:v>
                </c:pt>
                <c:pt idx="4">
                  <c:v>2.4670930000000002</c:v>
                </c:pt>
                <c:pt idx="5">
                  <c:v>1.1617459999999999</c:v>
                </c:pt>
                <c:pt idx="6">
                  <c:v>1.9572689999999999</c:v>
                </c:pt>
                <c:pt idx="7">
                  <c:v>-1.7153499999999999</c:v>
                </c:pt>
                <c:pt idx="8">
                  <c:v>-5.5583179999999999</c:v>
                </c:pt>
                <c:pt idx="9">
                  <c:v>4.5387430000000002</c:v>
                </c:pt>
                <c:pt idx="10">
                  <c:v>-1.60995</c:v>
                </c:pt>
                <c:pt idx="11">
                  <c:v>0.12894649999999999</c:v>
                </c:pt>
                <c:pt idx="12">
                  <c:v>1.011579</c:v>
                </c:pt>
                <c:pt idx="13">
                  <c:v>-1.3592139999999999</c:v>
                </c:pt>
              </c:numCache>
            </c:numRef>
          </c:val>
          <c:smooth val="0"/>
          <c:extLst>
            <c:ext xmlns:c16="http://schemas.microsoft.com/office/drawing/2014/chart" uri="{C3380CC4-5D6E-409C-BE32-E72D297353CC}">
              <c16:uniqueId val="{00000002-DAA4-407C-AC23-D287CCEB5E4C}"/>
            </c:ext>
          </c:extLst>
        </c:ser>
        <c:dLbls>
          <c:showLegendKey val="0"/>
          <c:showVal val="0"/>
          <c:showCatName val="0"/>
          <c:showSerName val="0"/>
          <c:showPercent val="0"/>
          <c:showBubbleSize val="0"/>
        </c:dLbls>
        <c:marker val="1"/>
        <c:smooth val="0"/>
        <c:axId val="909374168"/>
        <c:axId val="909378848"/>
      </c:lineChart>
      <c:catAx>
        <c:axId val="90937416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85370377347169724"/>
              <c:y val="0.7376344086021505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9378848"/>
        <c:crosses val="autoZero"/>
        <c:auto val="1"/>
        <c:lblAlgn val="ctr"/>
        <c:lblOffset val="100"/>
        <c:noMultiLvlLbl val="0"/>
      </c:catAx>
      <c:valAx>
        <c:axId val="909378848"/>
        <c:scaling>
          <c:orientation val="minMax"/>
          <c:max val="7"/>
          <c:min val="-1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9374168"/>
        <c:crosses val="autoZero"/>
        <c:crossBetween val="between"/>
        <c:majorUnit val="2"/>
      </c:valAx>
      <c:spPr>
        <a:noFill/>
        <a:ln>
          <a:noFill/>
        </a:ln>
        <a:effectLst/>
      </c:spPr>
    </c:plotArea>
    <c:legend>
      <c:legendPos val="b"/>
      <c:layout>
        <c:manualLayout>
          <c:xMode val="edge"/>
          <c:yMode val="edge"/>
          <c:x val="2.0705874155111147E-3"/>
          <c:y val="0.13356405046143419"/>
          <c:w val="0.99792941258448886"/>
          <c:h val="0.215898315129963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DEU</a:t>
            </a:r>
          </a:p>
        </c:rich>
      </c:tx>
      <c:layout>
        <c:manualLayout>
          <c:xMode val="edge"/>
          <c:yMode val="edge"/>
          <c:x val="0.44021171138978687"/>
          <c:y val="3.0525030525030524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5.5403507632412093E-2"/>
          <c:y val="0.31959755030621173"/>
          <c:w val="0.91709992943795415"/>
          <c:h val="0.62781959947314281"/>
        </c:manualLayout>
      </c:layout>
      <c:areaChart>
        <c:grouping val="stacked"/>
        <c:varyColors val="0"/>
        <c:ser>
          <c:idx val="1"/>
          <c:order val="2"/>
          <c:tx>
            <c:strRef>
              <c:f>'PWT GDP'!$L$1</c:f>
              <c:strCache>
                <c:ptCount val="1"/>
                <c:pt idx="0">
                  <c:v>GDPgrowth_WDI</c:v>
                </c:pt>
              </c:strCache>
            </c:strRef>
          </c:tx>
          <c:spPr>
            <a:solidFill>
              <a:schemeClr val="bg2">
                <a:lumMod val="90000"/>
              </a:schemeClr>
            </a:solidFill>
            <a:ln>
              <a:noFill/>
            </a:ln>
            <a:effectLst/>
          </c:spPr>
          <c:cat>
            <c:numRef>
              <c:f>'PWT GDP'!$B$16:$B$29</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GDP'!$L$16:$L$29</c:f>
              <c:numCache>
                <c:formatCode>0.00</c:formatCode>
                <c:ptCount val="14"/>
                <c:pt idx="0">
                  <c:v>1.68147</c:v>
                </c:pt>
                <c:pt idx="1">
                  <c:v>-0.19797400000000001</c:v>
                </c:pt>
                <c:pt idx="2">
                  <c:v>-0.70011699999999999</c:v>
                </c:pt>
                <c:pt idx="3">
                  <c:v>1.17509</c:v>
                </c:pt>
                <c:pt idx="4">
                  <c:v>0.731707</c:v>
                </c:pt>
                <c:pt idx="5">
                  <c:v>3.8164400000000001</c:v>
                </c:pt>
                <c:pt idx="6">
                  <c:v>2.9764599999999999</c:v>
                </c:pt>
                <c:pt idx="7">
                  <c:v>0.95987900000000004</c:v>
                </c:pt>
                <c:pt idx="8">
                  <c:v>-5.6938399999999998</c:v>
                </c:pt>
                <c:pt idx="9">
                  <c:v>4.1798799999999998</c:v>
                </c:pt>
                <c:pt idx="10">
                  <c:v>3.9251900000000002</c:v>
                </c:pt>
                <c:pt idx="11">
                  <c:v>0.41849799999999998</c:v>
                </c:pt>
                <c:pt idx="12">
                  <c:v>0.43759100000000001</c:v>
                </c:pt>
                <c:pt idx="13">
                  <c:v>2.2095400000000001</c:v>
                </c:pt>
              </c:numCache>
            </c:numRef>
          </c:val>
          <c:extLst>
            <c:ext xmlns:c16="http://schemas.microsoft.com/office/drawing/2014/chart" uri="{C3380CC4-5D6E-409C-BE32-E72D297353CC}">
              <c16:uniqueId val="{00000000-3174-458A-9879-9DE3152DF2CD}"/>
            </c:ext>
          </c:extLst>
        </c:ser>
        <c:dLbls>
          <c:showLegendKey val="0"/>
          <c:showVal val="0"/>
          <c:showCatName val="0"/>
          <c:showSerName val="0"/>
          <c:showPercent val="0"/>
          <c:showBubbleSize val="0"/>
        </c:dLbls>
        <c:axId val="909381368"/>
        <c:axId val="909383888"/>
      </c:areaChart>
      <c:lineChart>
        <c:grouping val="standard"/>
        <c:varyColors val="0"/>
        <c:ser>
          <c:idx val="0"/>
          <c:order val="0"/>
          <c:tx>
            <c:strRef>
              <c:f>'PWT GDP'!$C$1</c:f>
              <c:strCache>
                <c:ptCount val="1"/>
                <c:pt idx="0">
                  <c:v>GDPgrowth_WIOD</c:v>
                </c:pt>
              </c:strCache>
            </c:strRef>
          </c:tx>
          <c:spPr>
            <a:ln w="28575" cap="rnd">
              <a:solidFill>
                <a:schemeClr val="accent1"/>
              </a:solidFill>
              <a:round/>
            </a:ln>
            <a:effectLst/>
          </c:spPr>
          <c:marker>
            <c:symbol val="none"/>
          </c:marker>
          <c:cat>
            <c:numRef>
              <c:f>'PWT GDP'!$B$16:$B$29</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GDP'!$C$16:$C$29</c:f>
              <c:numCache>
                <c:formatCode>0.00</c:formatCode>
                <c:ptCount val="14"/>
                <c:pt idx="0">
                  <c:v>1.93432</c:v>
                </c:pt>
                <c:pt idx="1">
                  <c:v>8.231999999999999E-2</c:v>
                </c:pt>
                <c:pt idx="2">
                  <c:v>-1.0502100000000001</c:v>
                </c:pt>
                <c:pt idx="3">
                  <c:v>1.5915100000000002</c:v>
                </c:pt>
                <c:pt idx="4">
                  <c:v>1.1233200000000001</c:v>
                </c:pt>
                <c:pt idx="5">
                  <c:v>3.89018</c:v>
                </c:pt>
                <c:pt idx="6">
                  <c:v>3.6446199999999997</c:v>
                </c:pt>
                <c:pt idx="7">
                  <c:v>0.81001000000000012</c:v>
                </c:pt>
                <c:pt idx="8">
                  <c:v>-5.72499</c:v>
                </c:pt>
                <c:pt idx="9">
                  <c:v>5.2792199999999996</c:v>
                </c:pt>
                <c:pt idx="10">
                  <c:v>2.7942299999999998</c:v>
                </c:pt>
                <c:pt idx="11">
                  <c:v>1.1755800000000001</c:v>
                </c:pt>
                <c:pt idx="12">
                  <c:v>0.10557</c:v>
                </c:pt>
                <c:pt idx="13">
                  <c:v>1.5201100000000001</c:v>
                </c:pt>
              </c:numCache>
            </c:numRef>
          </c:val>
          <c:smooth val="0"/>
          <c:extLst>
            <c:ext xmlns:c16="http://schemas.microsoft.com/office/drawing/2014/chart" uri="{C3380CC4-5D6E-409C-BE32-E72D297353CC}">
              <c16:uniqueId val="{00000001-3174-458A-9879-9DE3152DF2CD}"/>
            </c:ext>
          </c:extLst>
        </c:ser>
        <c:ser>
          <c:idx val="2"/>
          <c:order val="1"/>
          <c:tx>
            <c:strRef>
              <c:f>'PWT GDP'!$D$1</c:f>
              <c:strCache>
                <c:ptCount val="1"/>
                <c:pt idx="0">
                  <c:v>GDPgrowth_PWT</c:v>
                </c:pt>
              </c:strCache>
            </c:strRef>
          </c:tx>
          <c:spPr>
            <a:ln w="28575" cap="rnd">
              <a:solidFill>
                <a:srgbClr val="FF0000"/>
              </a:solidFill>
              <a:prstDash val="dash"/>
              <a:round/>
            </a:ln>
            <a:effectLst/>
          </c:spPr>
          <c:marker>
            <c:symbol val="none"/>
          </c:marker>
          <c:cat>
            <c:numRef>
              <c:f>'PWT GDP'!$B$16:$B$29</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GDP'!$D$16:$D$29</c:f>
              <c:numCache>
                <c:formatCode>0.00</c:formatCode>
                <c:ptCount val="14"/>
                <c:pt idx="0">
                  <c:v>1.355448</c:v>
                </c:pt>
                <c:pt idx="1">
                  <c:v>-0.35405779999999998</c:v>
                </c:pt>
                <c:pt idx="2">
                  <c:v>2.4412020000000001</c:v>
                </c:pt>
                <c:pt idx="3">
                  <c:v>2.8811309999999999</c:v>
                </c:pt>
                <c:pt idx="4">
                  <c:v>4.9773110000000003</c:v>
                </c:pt>
                <c:pt idx="5">
                  <c:v>2.3127529999999998</c:v>
                </c:pt>
                <c:pt idx="6">
                  <c:v>5.6215840000000004</c:v>
                </c:pt>
                <c:pt idx="7">
                  <c:v>2.3253200000000001</c:v>
                </c:pt>
                <c:pt idx="8">
                  <c:v>-6.7325410000000003</c:v>
                </c:pt>
                <c:pt idx="9">
                  <c:v>4.9822220000000002</c:v>
                </c:pt>
                <c:pt idx="10">
                  <c:v>5.1406749999999999</c:v>
                </c:pt>
                <c:pt idx="11">
                  <c:v>-0.78201310000000002</c:v>
                </c:pt>
                <c:pt idx="12">
                  <c:v>0.2279957</c:v>
                </c:pt>
                <c:pt idx="13">
                  <c:v>3.4958209999999998</c:v>
                </c:pt>
              </c:numCache>
            </c:numRef>
          </c:val>
          <c:smooth val="0"/>
          <c:extLst>
            <c:ext xmlns:c16="http://schemas.microsoft.com/office/drawing/2014/chart" uri="{C3380CC4-5D6E-409C-BE32-E72D297353CC}">
              <c16:uniqueId val="{00000002-3174-458A-9879-9DE3152DF2CD}"/>
            </c:ext>
          </c:extLst>
        </c:ser>
        <c:dLbls>
          <c:showLegendKey val="0"/>
          <c:showVal val="0"/>
          <c:showCatName val="0"/>
          <c:showSerName val="0"/>
          <c:showPercent val="0"/>
          <c:showBubbleSize val="0"/>
        </c:dLbls>
        <c:marker val="1"/>
        <c:smooth val="0"/>
        <c:axId val="909381368"/>
        <c:axId val="909383888"/>
      </c:lineChart>
      <c:catAx>
        <c:axId val="90938136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85152769734738154"/>
              <c:y val="0.8904593639575971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9383888"/>
        <c:crosses val="autoZero"/>
        <c:auto val="1"/>
        <c:lblAlgn val="ctr"/>
        <c:lblOffset val="100"/>
        <c:noMultiLvlLbl val="0"/>
      </c:catAx>
      <c:valAx>
        <c:axId val="909383888"/>
        <c:scaling>
          <c:orientation val="minMax"/>
          <c:max val="7"/>
          <c:min val="-7"/>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9381368"/>
        <c:crosses val="autoZero"/>
        <c:crossBetween val="between"/>
        <c:majorUnit val="2"/>
        <c:minorUnit val="1"/>
      </c:valAx>
      <c:spPr>
        <a:noFill/>
        <a:ln>
          <a:noFill/>
        </a:ln>
        <a:effectLst/>
      </c:spPr>
    </c:plotArea>
    <c:legend>
      <c:legendPos val="b"/>
      <c:layout>
        <c:manualLayout>
          <c:xMode val="edge"/>
          <c:yMode val="edge"/>
          <c:x val="0"/>
          <c:y val="0.11738965321642489"/>
          <c:w val="1"/>
          <c:h val="0.2207392345187620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n-US"/>
              <a:t>CHN</a:t>
            </a:r>
          </a:p>
        </c:rich>
      </c:tx>
      <c:layout>
        <c:manualLayout>
          <c:xMode val="edge"/>
          <c:yMode val="edge"/>
          <c:x val="0.42892618601963639"/>
          <c:y val="4.0437134319856419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title>
    <c:autoTitleDeleted val="0"/>
    <c:plotArea>
      <c:layout>
        <c:manualLayout>
          <c:layoutTarget val="inner"/>
          <c:xMode val="edge"/>
          <c:yMode val="edge"/>
          <c:x val="7.2325577511327968E-2"/>
          <c:y val="0.20153439153439159"/>
          <c:w val="0.89177949672590484"/>
          <c:h val="0.76208932216806236"/>
        </c:manualLayout>
      </c:layout>
      <c:lineChart>
        <c:grouping val="standard"/>
        <c:varyColors val="0"/>
        <c:ser>
          <c:idx val="0"/>
          <c:order val="0"/>
          <c:tx>
            <c:strRef>
              <c:f>'PWT TOT'!$C$1</c:f>
              <c:strCache>
                <c:ptCount val="1"/>
                <c:pt idx="0">
                  <c:v>TOT_WIOD</c:v>
                </c:pt>
              </c:strCache>
            </c:strRef>
          </c:tx>
          <c:spPr>
            <a:ln w="28575" cap="rnd">
              <a:solidFill>
                <a:schemeClr val="accent1"/>
              </a:solidFill>
              <a:round/>
            </a:ln>
            <a:effectLst/>
          </c:spPr>
          <c:marker>
            <c:symbol val="none"/>
          </c:marker>
          <c:cat>
            <c:numRef>
              <c:f>'PWT TOT'!$B$2:$B$15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TOT'!$C$2:$C$15</c:f>
              <c:numCache>
                <c:formatCode>0.00</c:formatCode>
                <c:ptCount val="14"/>
                <c:pt idx="0">
                  <c:v>0.97882000000000002</c:v>
                </c:pt>
                <c:pt idx="1">
                  <c:v>-0.46601999999999999</c:v>
                </c:pt>
                <c:pt idx="2">
                  <c:v>-1.5877999999999999</c:v>
                </c:pt>
                <c:pt idx="3">
                  <c:v>-0.69706000000000001</c:v>
                </c:pt>
                <c:pt idx="4">
                  <c:v>-0.24171000000000001</c:v>
                </c:pt>
                <c:pt idx="5">
                  <c:v>0.47781000000000007</c:v>
                </c:pt>
                <c:pt idx="6">
                  <c:v>0.90515000000000001</c:v>
                </c:pt>
                <c:pt idx="7">
                  <c:v>3.19462</c:v>
                </c:pt>
                <c:pt idx="8">
                  <c:v>1.8160099999999999</c:v>
                </c:pt>
                <c:pt idx="9">
                  <c:v>0.35075000000000001</c:v>
                </c:pt>
                <c:pt idx="10">
                  <c:v>1.56687</c:v>
                </c:pt>
                <c:pt idx="11">
                  <c:v>1.6792800000000001</c:v>
                </c:pt>
                <c:pt idx="12">
                  <c:v>1.3949</c:v>
                </c:pt>
                <c:pt idx="13">
                  <c:v>0.52604000000000006</c:v>
                </c:pt>
              </c:numCache>
            </c:numRef>
          </c:val>
          <c:smooth val="0"/>
          <c:extLst>
            <c:ext xmlns:c16="http://schemas.microsoft.com/office/drawing/2014/chart" uri="{C3380CC4-5D6E-409C-BE32-E72D297353CC}">
              <c16:uniqueId val="{00000000-006E-40BD-A68C-0C5BCBB034E3}"/>
            </c:ext>
          </c:extLst>
        </c:ser>
        <c:ser>
          <c:idx val="2"/>
          <c:order val="1"/>
          <c:tx>
            <c:strRef>
              <c:f>'PWT TOT'!$D$1</c:f>
              <c:strCache>
                <c:ptCount val="1"/>
                <c:pt idx="0">
                  <c:v>TOT_PWT</c:v>
                </c:pt>
              </c:strCache>
            </c:strRef>
          </c:tx>
          <c:spPr>
            <a:ln w="28575" cap="rnd">
              <a:solidFill>
                <a:srgbClr val="FF0000"/>
              </a:solidFill>
              <a:prstDash val="dash"/>
              <a:round/>
            </a:ln>
            <a:effectLst/>
          </c:spPr>
          <c:marker>
            <c:symbol val="none"/>
          </c:marker>
          <c:cat>
            <c:numRef>
              <c:f>'PWT TOT'!$B$2:$B$15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TOT'!$D$2:$D$15</c:f>
              <c:numCache>
                <c:formatCode>0.00</c:formatCode>
                <c:ptCount val="14"/>
                <c:pt idx="0">
                  <c:v>-0.31597170000000002</c:v>
                </c:pt>
                <c:pt idx="1">
                  <c:v>0.12671569999999999</c:v>
                </c:pt>
                <c:pt idx="2">
                  <c:v>-0.56589769999999995</c:v>
                </c:pt>
                <c:pt idx="3">
                  <c:v>0.26563560000000003</c:v>
                </c:pt>
                <c:pt idx="4">
                  <c:v>0.1349948</c:v>
                </c:pt>
                <c:pt idx="5">
                  <c:v>1.7647109999999999</c:v>
                </c:pt>
                <c:pt idx="6">
                  <c:v>0.1194231</c:v>
                </c:pt>
                <c:pt idx="7">
                  <c:v>-1.633532</c:v>
                </c:pt>
                <c:pt idx="8">
                  <c:v>-0.44709969999999999</c:v>
                </c:pt>
                <c:pt idx="9">
                  <c:v>-1.1853370000000001</c:v>
                </c:pt>
                <c:pt idx="10">
                  <c:v>-1.1530549999999999</c:v>
                </c:pt>
                <c:pt idx="11">
                  <c:v>-0.27901120000000001</c:v>
                </c:pt>
                <c:pt idx="12">
                  <c:v>0.58091910000000002</c:v>
                </c:pt>
                <c:pt idx="13">
                  <c:v>-0.81502529999999995</c:v>
                </c:pt>
              </c:numCache>
            </c:numRef>
          </c:val>
          <c:smooth val="0"/>
          <c:extLst>
            <c:ext xmlns:c16="http://schemas.microsoft.com/office/drawing/2014/chart" uri="{C3380CC4-5D6E-409C-BE32-E72D297353CC}">
              <c16:uniqueId val="{00000001-006E-40BD-A68C-0C5BCBB034E3}"/>
            </c:ext>
          </c:extLst>
        </c:ser>
        <c:dLbls>
          <c:showLegendKey val="0"/>
          <c:showVal val="0"/>
          <c:showCatName val="0"/>
          <c:showSerName val="0"/>
          <c:showPercent val="0"/>
          <c:showBubbleSize val="0"/>
        </c:dLbls>
        <c:smooth val="0"/>
        <c:axId val="771335872"/>
        <c:axId val="771330112"/>
      </c:lineChart>
      <c:catAx>
        <c:axId val="77133587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n-US"/>
                  <a:t>Year</a:t>
                </a:r>
              </a:p>
            </c:rich>
          </c:tx>
          <c:layout>
            <c:manualLayout>
              <c:xMode val="edge"/>
              <c:yMode val="edge"/>
              <c:x val="0.88069015321993749"/>
              <c:y val="0.8793650793650793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crossAx val="771330112"/>
        <c:crosses val="autoZero"/>
        <c:auto val="1"/>
        <c:lblAlgn val="ctr"/>
        <c:lblOffset val="100"/>
        <c:noMultiLvlLbl val="0"/>
      </c:catAx>
      <c:valAx>
        <c:axId val="771330112"/>
        <c:scaling>
          <c:orientation val="minMax"/>
          <c:max val="3.5"/>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crossAx val="771335872"/>
        <c:crosses val="autoZero"/>
        <c:crossBetween val="between"/>
        <c:majorUnit val="2"/>
      </c:valAx>
      <c:spPr>
        <a:noFill/>
        <a:ln>
          <a:noFill/>
        </a:ln>
        <a:effectLst/>
      </c:spPr>
    </c:plotArea>
    <c:legend>
      <c:legendPos val="b"/>
      <c:layout>
        <c:manualLayout>
          <c:xMode val="edge"/>
          <c:yMode val="edge"/>
          <c:x val="0.16186333547050635"/>
          <c:y val="0.14880889888763899"/>
          <c:w val="0.76479112277011141"/>
          <c:h val="0.1013602466358371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ea typeface="Tahoma" panose="020B0604030504040204" pitchFamily="34"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IND</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9.4447530928660442E-2"/>
          <c:y val="0.26580269443629106"/>
          <c:w val="0.86664884396081787"/>
          <c:h val="0.69829757909110635"/>
        </c:manualLayout>
      </c:layout>
      <c:lineChart>
        <c:grouping val="standard"/>
        <c:varyColors val="0"/>
        <c:ser>
          <c:idx val="0"/>
          <c:order val="0"/>
          <c:tx>
            <c:strRef>
              <c:f>'PWT TOT'!$C$1</c:f>
              <c:strCache>
                <c:ptCount val="1"/>
                <c:pt idx="0">
                  <c:v>TOT_WIOD</c:v>
                </c:pt>
              </c:strCache>
            </c:strRef>
          </c:tx>
          <c:spPr>
            <a:ln w="28575" cap="rnd">
              <a:solidFill>
                <a:schemeClr val="accent1"/>
              </a:solidFill>
              <a:round/>
            </a:ln>
            <a:effectLst/>
          </c:spPr>
          <c:marker>
            <c:symbol val="none"/>
          </c:marker>
          <c:cat>
            <c:numRef>
              <c:f>'PWT TOT'!$B$30:$B$43</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TOT'!$C$30:$C$43</c:f>
              <c:numCache>
                <c:formatCode>0.00</c:formatCode>
                <c:ptCount val="14"/>
                <c:pt idx="0">
                  <c:v>2.06E-2</c:v>
                </c:pt>
                <c:pt idx="1">
                  <c:v>-0.49479000000000001</c:v>
                </c:pt>
                <c:pt idx="2">
                  <c:v>-0.61535000000000006</c:v>
                </c:pt>
                <c:pt idx="3">
                  <c:v>-0.55340999999999996</c:v>
                </c:pt>
                <c:pt idx="4">
                  <c:v>-0.10981999999999999</c:v>
                </c:pt>
                <c:pt idx="5">
                  <c:v>-0.48922999999999994</c:v>
                </c:pt>
                <c:pt idx="6">
                  <c:v>0.35185</c:v>
                </c:pt>
                <c:pt idx="7">
                  <c:v>-1.41035</c:v>
                </c:pt>
                <c:pt idx="8">
                  <c:v>0.55779000000000001</c:v>
                </c:pt>
                <c:pt idx="9">
                  <c:v>1.2535499999999999</c:v>
                </c:pt>
                <c:pt idx="10">
                  <c:v>-0.67041000000000006</c:v>
                </c:pt>
                <c:pt idx="11">
                  <c:v>-0.87442000000000009</c:v>
                </c:pt>
                <c:pt idx="12">
                  <c:v>-0.92788000000000004</c:v>
                </c:pt>
                <c:pt idx="13">
                  <c:v>9.8809999999999995E-2</c:v>
                </c:pt>
              </c:numCache>
            </c:numRef>
          </c:val>
          <c:smooth val="0"/>
          <c:extLst>
            <c:ext xmlns:c16="http://schemas.microsoft.com/office/drawing/2014/chart" uri="{C3380CC4-5D6E-409C-BE32-E72D297353CC}">
              <c16:uniqueId val="{00000000-DAA0-4DF5-84F4-75A12B57DDCE}"/>
            </c:ext>
          </c:extLst>
        </c:ser>
        <c:ser>
          <c:idx val="2"/>
          <c:order val="1"/>
          <c:tx>
            <c:strRef>
              <c:f>'PWT TOT'!$D$1</c:f>
              <c:strCache>
                <c:ptCount val="1"/>
                <c:pt idx="0">
                  <c:v>TOT_PWT</c:v>
                </c:pt>
              </c:strCache>
            </c:strRef>
          </c:tx>
          <c:spPr>
            <a:ln w="28575" cap="rnd">
              <a:solidFill>
                <a:srgbClr val="FF0000"/>
              </a:solidFill>
              <a:prstDash val="dash"/>
              <a:round/>
            </a:ln>
            <a:effectLst/>
          </c:spPr>
          <c:marker>
            <c:symbol val="none"/>
          </c:marker>
          <c:cat>
            <c:numRef>
              <c:f>'PWT TOT'!$B$30:$B$43</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TOT'!$D$30:$D$43</c:f>
              <c:numCache>
                <c:formatCode>0.00</c:formatCode>
                <c:ptCount val="14"/>
                <c:pt idx="0">
                  <c:v>0.48743219999999998</c:v>
                </c:pt>
                <c:pt idx="1">
                  <c:v>-1.14202E-2</c:v>
                </c:pt>
                <c:pt idx="2">
                  <c:v>-0.62847439999999999</c:v>
                </c:pt>
                <c:pt idx="3">
                  <c:v>-0.48831330000000001</c:v>
                </c:pt>
                <c:pt idx="4">
                  <c:v>-1.949748</c:v>
                </c:pt>
                <c:pt idx="5">
                  <c:v>-0.68492520000000001</c:v>
                </c:pt>
                <c:pt idx="6">
                  <c:v>0.41823460000000001</c:v>
                </c:pt>
                <c:pt idx="7">
                  <c:v>-3.06026</c:v>
                </c:pt>
                <c:pt idx="8">
                  <c:v>3.6984629999999998</c:v>
                </c:pt>
                <c:pt idx="9">
                  <c:v>-0.91960580000000003</c:v>
                </c:pt>
                <c:pt idx="10">
                  <c:v>-0.88321499999999997</c:v>
                </c:pt>
                <c:pt idx="11">
                  <c:v>-1.4355910000000001</c:v>
                </c:pt>
                <c:pt idx="12">
                  <c:v>2.3595989999999998</c:v>
                </c:pt>
                <c:pt idx="13">
                  <c:v>-0.50663170000000002</c:v>
                </c:pt>
              </c:numCache>
            </c:numRef>
          </c:val>
          <c:smooth val="0"/>
          <c:extLst>
            <c:ext xmlns:c16="http://schemas.microsoft.com/office/drawing/2014/chart" uri="{C3380CC4-5D6E-409C-BE32-E72D297353CC}">
              <c16:uniqueId val="{00000001-DAA0-4DF5-84F4-75A12B57DDCE}"/>
            </c:ext>
          </c:extLst>
        </c:ser>
        <c:dLbls>
          <c:showLegendKey val="0"/>
          <c:showVal val="0"/>
          <c:showCatName val="0"/>
          <c:showSerName val="0"/>
          <c:showPercent val="0"/>
          <c:showBubbleSize val="0"/>
        </c:dLbls>
        <c:smooth val="0"/>
        <c:axId val="757782352"/>
        <c:axId val="393267000"/>
      </c:lineChart>
      <c:catAx>
        <c:axId val="75778235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85015030946065429"/>
              <c:y val="0.8606043977079849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393267000"/>
        <c:crosses val="autoZero"/>
        <c:auto val="1"/>
        <c:lblAlgn val="ctr"/>
        <c:lblOffset val="100"/>
        <c:noMultiLvlLbl val="0"/>
      </c:catAx>
      <c:valAx>
        <c:axId val="393267000"/>
        <c:scaling>
          <c:orientation val="minMax"/>
          <c:max val="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57782352"/>
        <c:crosses val="autoZero"/>
        <c:crossBetween val="between"/>
      </c:valAx>
      <c:spPr>
        <a:noFill/>
        <a:ln>
          <a:noFill/>
        </a:ln>
        <a:effectLst/>
      </c:spPr>
    </c:plotArea>
    <c:legend>
      <c:legendPos val="b"/>
      <c:layout>
        <c:manualLayout>
          <c:xMode val="edge"/>
          <c:yMode val="edge"/>
          <c:x val="0.15065171230254043"/>
          <c:y val="0.15636365956686532"/>
          <c:w val="0.76235677436872118"/>
          <c:h val="0.1034958758194123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ROW</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9.4749119638384741E-2"/>
          <c:y val="0.26919073995876697"/>
          <c:w val="0.86622302866745171"/>
          <c:h val="0.69587214453082957"/>
        </c:manualLayout>
      </c:layout>
      <c:lineChart>
        <c:grouping val="standard"/>
        <c:varyColors val="0"/>
        <c:ser>
          <c:idx val="0"/>
          <c:order val="0"/>
          <c:tx>
            <c:strRef>
              <c:f>'PWT TOT'!$C$1</c:f>
              <c:strCache>
                <c:ptCount val="1"/>
                <c:pt idx="0">
                  <c:v>TOT_WIOD</c:v>
                </c:pt>
              </c:strCache>
            </c:strRef>
          </c:tx>
          <c:spPr>
            <a:ln w="28575" cap="rnd">
              <a:solidFill>
                <a:schemeClr val="accent1"/>
              </a:solidFill>
              <a:round/>
            </a:ln>
            <a:effectLst/>
          </c:spPr>
          <c:marker>
            <c:symbol val="none"/>
          </c:marker>
          <c:cat>
            <c:numRef>
              <c:f>'PWT TOT'!$B$58:$B$71</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TOT'!$C$58:$C$71</c:f>
              <c:numCache>
                <c:formatCode>0.00</c:formatCode>
                <c:ptCount val="14"/>
                <c:pt idx="0">
                  <c:v>-0.24853000000000003</c:v>
                </c:pt>
                <c:pt idx="1">
                  <c:v>0.97553999999999996</c:v>
                </c:pt>
                <c:pt idx="2">
                  <c:v>1.76576</c:v>
                </c:pt>
                <c:pt idx="3">
                  <c:v>1.4095299999999999</c:v>
                </c:pt>
                <c:pt idx="4">
                  <c:v>1.0699000000000001</c:v>
                </c:pt>
                <c:pt idx="5">
                  <c:v>0.96947000000000005</c:v>
                </c:pt>
                <c:pt idx="6">
                  <c:v>1.0915299999999999</c:v>
                </c:pt>
                <c:pt idx="7">
                  <c:v>-3.0410000000000003E-2</c:v>
                </c:pt>
                <c:pt idx="8">
                  <c:v>-1.11527</c:v>
                </c:pt>
                <c:pt idx="9">
                  <c:v>0.51308999999999994</c:v>
                </c:pt>
                <c:pt idx="10">
                  <c:v>2.4120000000000003E-2</c:v>
                </c:pt>
                <c:pt idx="11">
                  <c:v>-0.31670000000000004</c:v>
                </c:pt>
                <c:pt idx="12">
                  <c:v>1.4889999999999999E-2</c:v>
                </c:pt>
                <c:pt idx="13">
                  <c:v>-0.35119</c:v>
                </c:pt>
              </c:numCache>
            </c:numRef>
          </c:val>
          <c:smooth val="0"/>
          <c:extLst>
            <c:ext xmlns:c16="http://schemas.microsoft.com/office/drawing/2014/chart" uri="{C3380CC4-5D6E-409C-BE32-E72D297353CC}">
              <c16:uniqueId val="{00000000-BED4-4B82-9883-14FBA22E6CA3}"/>
            </c:ext>
          </c:extLst>
        </c:ser>
        <c:ser>
          <c:idx val="1"/>
          <c:order val="1"/>
          <c:tx>
            <c:strRef>
              <c:f>'PWT TOT'!$D$1</c:f>
              <c:strCache>
                <c:ptCount val="1"/>
                <c:pt idx="0">
                  <c:v>TOT_PWT</c:v>
                </c:pt>
              </c:strCache>
            </c:strRef>
          </c:tx>
          <c:spPr>
            <a:ln w="28575" cap="rnd">
              <a:solidFill>
                <a:srgbClr val="FF0000"/>
              </a:solidFill>
              <a:prstDash val="dash"/>
              <a:round/>
            </a:ln>
            <a:effectLst/>
          </c:spPr>
          <c:marker>
            <c:symbol val="none"/>
          </c:marker>
          <c:cat>
            <c:numRef>
              <c:f>'PWT TOT'!$B$58:$B$71</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'PWT TOT'!$D$58:$D$71</c:f>
              <c:numCache>
                <c:formatCode>0.00</c:formatCode>
                <c:ptCount val="14"/>
                <c:pt idx="0">
                  <c:v>-0.41986410000000002</c:v>
                </c:pt>
                <c:pt idx="1">
                  <c:v>0.32050420000000002</c:v>
                </c:pt>
                <c:pt idx="2">
                  <c:v>-0.26601200000000003</c:v>
                </c:pt>
                <c:pt idx="3">
                  <c:v>0.23123250000000001</c:v>
                </c:pt>
                <c:pt idx="4">
                  <c:v>-3.2074440000000002</c:v>
                </c:pt>
                <c:pt idx="5">
                  <c:v>1.4141109999999999</c:v>
                </c:pt>
                <c:pt idx="6">
                  <c:v>0.10094640000000001</c:v>
                </c:pt>
                <c:pt idx="7">
                  <c:v>-1.234772</c:v>
                </c:pt>
                <c:pt idx="8">
                  <c:v>1.725857</c:v>
                </c:pt>
                <c:pt idx="9">
                  <c:v>-0.71275980000000005</c:v>
                </c:pt>
                <c:pt idx="10">
                  <c:v>-0.43207479999999998</c:v>
                </c:pt>
                <c:pt idx="11">
                  <c:v>-0.35697279999999998</c:v>
                </c:pt>
                <c:pt idx="12">
                  <c:v>-7.1221599999999996E-2</c:v>
                </c:pt>
                <c:pt idx="13">
                  <c:v>0.2625169</c:v>
                </c:pt>
              </c:numCache>
            </c:numRef>
          </c:val>
          <c:smooth val="0"/>
          <c:extLst>
            <c:ext xmlns:c16="http://schemas.microsoft.com/office/drawing/2014/chart" uri="{C3380CC4-5D6E-409C-BE32-E72D297353CC}">
              <c16:uniqueId val="{00000001-BED4-4B82-9883-14FBA22E6CA3}"/>
            </c:ext>
          </c:extLst>
        </c:ser>
        <c:dLbls>
          <c:showLegendKey val="0"/>
          <c:showVal val="0"/>
          <c:showCatName val="0"/>
          <c:showSerName val="0"/>
          <c:showPercent val="0"/>
          <c:showBubbleSize val="0"/>
        </c:dLbls>
        <c:smooth val="0"/>
        <c:axId val="909380648"/>
        <c:axId val="909382448"/>
      </c:lineChart>
      <c:catAx>
        <c:axId val="90938064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Year</a:t>
                </a:r>
              </a:p>
            </c:rich>
          </c:tx>
          <c:layout>
            <c:manualLayout>
              <c:xMode val="edge"/>
              <c:yMode val="edge"/>
              <c:x val="0.86117635503462275"/>
              <c:y val="0.8606662132409276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9382448"/>
        <c:crosses val="autoZero"/>
        <c:auto val="1"/>
        <c:lblAlgn val="ctr"/>
        <c:lblOffset val="100"/>
        <c:noMultiLvlLbl val="0"/>
      </c:catAx>
      <c:valAx>
        <c:axId val="909382448"/>
        <c:scaling>
          <c:orientation val="minMax"/>
          <c:max val="3"/>
          <c:min val="-3"/>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09380648"/>
        <c:crosses val="autoZero"/>
        <c:crossBetween val="between"/>
        <c:majorUnit val="2"/>
      </c:valAx>
      <c:spPr>
        <a:noFill/>
        <a:ln>
          <a:noFill/>
        </a:ln>
        <a:effectLst/>
      </c:spPr>
    </c:plotArea>
    <c:legend>
      <c:legendPos val="b"/>
      <c:layout>
        <c:manualLayout>
          <c:xMode val="edge"/>
          <c:yMode val="edge"/>
          <c:x val="0.13129132443350242"/>
          <c:y val="0.14218156825300177"/>
          <c:w val="0.77468599443937436"/>
          <c:h val="0.112226635115250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80917-0B61-4697-9253-4E6131D8A9F2}"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090C9-5FC4-41C7-BBC9-3FD24DDB534F}" type="slidenum">
              <a:rPr lang="en-US" smtClean="0"/>
              <a:t>‹#›</a:t>
            </a:fld>
            <a:endParaRPr lang="en-US"/>
          </a:p>
        </p:txBody>
      </p:sp>
    </p:spTree>
    <p:extLst>
      <p:ext uri="{BB962C8B-B14F-4D97-AF65-F5344CB8AC3E}">
        <p14:creationId xmlns:p14="http://schemas.microsoft.com/office/powerpoint/2010/main" val="364193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8228CEB1-DFC8-4065-92AA-B71585547033}" type="slidenum">
              <a:rPr lang="zh-CN" altLang="en-US" smtClean="0"/>
              <a:t>1</a:t>
            </a:fld>
            <a:endParaRPr lang="zh-CN" altLang="en-US"/>
          </a:p>
        </p:txBody>
      </p:sp>
      <p:sp>
        <p:nvSpPr>
          <p:cNvPr id="5" name="Header Placeholder 4">
            <a:extLst>
              <a:ext uri="{FF2B5EF4-FFF2-40B4-BE49-F238E27FC236}">
                <a16:creationId xmlns:a16="http://schemas.microsoft.com/office/drawing/2014/main" id="{B5E66F20-0DD8-3F2F-3DC1-48F18CDC0798}"/>
              </a:ext>
            </a:extLst>
          </p:cNvPr>
          <p:cNvSpPr>
            <a:spLocks noGrp="1"/>
          </p:cNvSpPr>
          <p:nvPr>
            <p:ph type="hdr" sz="quarter"/>
          </p:nvPr>
        </p:nvSpPr>
        <p:spPr/>
        <p:txBody>
          <a:bodyPr/>
          <a:lstStyle/>
          <a:p>
            <a:endParaRPr lang="zh-CN" altLang="en-US"/>
          </a:p>
        </p:txBody>
      </p:sp>
    </p:spTree>
    <p:extLst>
      <p:ext uri="{BB962C8B-B14F-4D97-AF65-F5344CB8AC3E}">
        <p14:creationId xmlns:p14="http://schemas.microsoft.com/office/powerpoint/2010/main" val="3675964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9C862-7F28-2CF9-A34B-E30A76730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D6DDE-19ED-27AD-7A84-63C95CFF81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06E4B-A0BB-D5F0-16EB-5F48A308B052}"/>
              </a:ext>
            </a:extLst>
          </p:cNvPr>
          <p:cNvSpPr>
            <a:spLocks noGrp="1"/>
          </p:cNvSpPr>
          <p:nvPr>
            <p:ph type="body" idx="1"/>
          </p:nvPr>
        </p:nvSpPr>
        <p:spPr/>
        <p:txBody>
          <a:bodyPr/>
          <a:lstStyle/>
          <a:p>
            <a:r>
              <a:rPr lang="en-US" sz="1800" kern="100" dirty="0">
                <a:effectLst/>
                <a:latin typeface="Times New Roman" panose="02020603050405020304" pitchFamily="18" charset="0"/>
                <a:ea typeface="等线" panose="02010600030101010101" pitchFamily="2" charset="-122"/>
              </a:rPr>
              <a:t>Both China and the U.S. experience negative TOT effects towards each other. </a:t>
            </a:r>
            <a:endParaRPr lang="en-US" dirty="0"/>
          </a:p>
        </p:txBody>
      </p:sp>
      <p:sp>
        <p:nvSpPr>
          <p:cNvPr id="4" name="Slide Number Placeholder 3">
            <a:extLst>
              <a:ext uri="{FF2B5EF4-FFF2-40B4-BE49-F238E27FC236}">
                <a16:creationId xmlns:a16="http://schemas.microsoft.com/office/drawing/2014/main" id="{EE1C75C2-B2F9-3F0B-7400-DF59310BE1EA}"/>
              </a:ext>
            </a:extLst>
          </p:cNvPr>
          <p:cNvSpPr>
            <a:spLocks noGrp="1"/>
          </p:cNvSpPr>
          <p:nvPr>
            <p:ph type="sldNum" sz="quarter" idx="5"/>
          </p:nvPr>
        </p:nvSpPr>
        <p:spPr/>
        <p:txBody>
          <a:bodyPr/>
          <a:lstStyle/>
          <a:p>
            <a:fld id="{6D3090C9-5FC4-41C7-BBC9-3FD24DDB534F}" type="slidenum">
              <a:rPr lang="en-US" smtClean="0"/>
              <a:t>18</a:t>
            </a:fld>
            <a:endParaRPr lang="en-US"/>
          </a:p>
        </p:txBody>
      </p:sp>
    </p:spTree>
    <p:extLst>
      <p:ext uri="{BB962C8B-B14F-4D97-AF65-F5344CB8AC3E}">
        <p14:creationId xmlns:p14="http://schemas.microsoft.com/office/powerpoint/2010/main" val="615990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DB5E8-1D1D-62DA-AB7C-8D9157EC9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AC746-1D74-E5E5-6662-539419569C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37533-8FA2-FBD4-FAE4-4D15220C3845}"/>
              </a:ext>
            </a:extLst>
          </p:cNvPr>
          <p:cNvSpPr>
            <a:spLocks noGrp="1"/>
          </p:cNvSpPr>
          <p:nvPr>
            <p:ph type="body" idx="1"/>
          </p:nvPr>
        </p:nvSpPr>
        <p:spPr/>
        <p:txBody>
          <a:bodyPr/>
          <a:lstStyle/>
          <a:p>
            <a:r>
              <a:rPr lang="en-US" sz="1800" kern="100" dirty="0">
                <a:effectLst/>
                <a:latin typeface="Times New Roman" panose="02020603050405020304" pitchFamily="18" charset="0"/>
                <a:ea typeface="等线" panose="02010600030101010101" pitchFamily="2" charset="-122"/>
              </a:rPr>
              <a:t>The negative TOT effects towards each other primarily results from increasing factor prices, notably wages, in the other economy. However, both nations benefit from positive TOT effects stemming from TFP growth within each other's economies. This underscores the importance of foreign TFP growth in enhancing welfare. </a:t>
            </a:r>
          </a:p>
          <a:p>
            <a:endParaRPr lang="en-US" sz="1800" kern="100" dirty="0">
              <a:effectLst/>
              <a:latin typeface="Times New Roman" panose="02020603050405020304" pitchFamily="18" charset="0"/>
              <a:ea typeface="等线" panose="02010600030101010101" pitchFamily="2" charset="-122"/>
            </a:endParaRPr>
          </a:p>
          <a:p>
            <a:r>
              <a:rPr lang="en-US" altLang="zh-CN" sz="1800" kern="100" dirty="0">
                <a:effectLst/>
                <a:latin typeface="Times New Roman" panose="02020603050405020304" pitchFamily="18" charset="0"/>
                <a:ea typeface="等线" panose="02010600030101010101" pitchFamily="2" charset="-122"/>
              </a:rPr>
              <a:t>T</a:t>
            </a:r>
            <a:r>
              <a:rPr lang="en-US" sz="1800" kern="100" dirty="0">
                <a:effectLst/>
                <a:latin typeface="Times New Roman" panose="02020603050405020304" pitchFamily="18" charset="0"/>
                <a:ea typeface="等线" panose="02010600030101010101" pitchFamily="2" charset="-122"/>
              </a:rPr>
              <a:t>he adverse TOT effect observed in China due to global TFP changes is primarily attributed to China's own TFP growth during the sample period. This TFP growth in China results in reduced costs for U.S. imports from China, thereby contributing to an increase in welfare growth in the U.S. In addition, the positive TOT effect in China resulting from global wage change primarily stems from China's wage growth during the sample period. This wage growth in China leads to increased costs for U.S. imports from China, consequently diminishing the welfare growth in the U.S.</a:t>
            </a:r>
          </a:p>
          <a:p>
            <a:endParaRPr lang="en-US" dirty="0"/>
          </a:p>
        </p:txBody>
      </p:sp>
      <p:sp>
        <p:nvSpPr>
          <p:cNvPr id="4" name="Slide Number Placeholder 3">
            <a:extLst>
              <a:ext uri="{FF2B5EF4-FFF2-40B4-BE49-F238E27FC236}">
                <a16:creationId xmlns:a16="http://schemas.microsoft.com/office/drawing/2014/main" id="{77B0B624-6E36-FAE7-DEA8-6DC48432E7EB}"/>
              </a:ext>
            </a:extLst>
          </p:cNvPr>
          <p:cNvSpPr>
            <a:spLocks noGrp="1"/>
          </p:cNvSpPr>
          <p:nvPr>
            <p:ph type="sldNum" sz="quarter" idx="5"/>
          </p:nvPr>
        </p:nvSpPr>
        <p:spPr/>
        <p:txBody>
          <a:bodyPr/>
          <a:lstStyle/>
          <a:p>
            <a:fld id="{6D3090C9-5FC4-41C7-BBC9-3FD24DDB534F}" type="slidenum">
              <a:rPr lang="en-US" smtClean="0"/>
              <a:t>19</a:t>
            </a:fld>
            <a:endParaRPr lang="en-US"/>
          </a:p>
        </p:txBody>
      </p:sp>
    </p:spTree>
    <p:extLst>
      <p:ext uri="{BB962C8B-B14F-4D97-AF65-F5344CB8AC3E}">
        <p14:creationId xmlns:p14="http://schemas.microsoft.com/office/powerpoint/2010/main" val="160732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等线" panose="02010600030101010101" pitchFamily="2" charset="-122"/>
              </a:rPr>
              <a:t>The distinction between direct and indirect input-output relationships plays a significant role in shaping trade policies and, therefore, must be taken into account when analyzing the TOT effect. The signs of both direct and indirect TOT effects align, with the indirect TOT effect contributing to approximately 75% of the total TOT impact. The substantial contribution, along with the possible stronger resilience, of indirect input-output relationships underscores the necessity of assessing potential welfare gains and losses, with a particular focus on the indirect TOT effect, before proceeding with the implementation of trade restrictions, such as the introduction of higher tariffs.</a:t>
            </a:r>
            <a:endParaRPr lang="en-US" sz="1800" kern="1200" dirty="0">
              <a:effectLst/>
              <a:latin typeface="Times New Roman" panose="02020603050405020304" pitchFamily="18" charset="0"/>
              <a:ea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6D3090C9-5FC4-41C7-BBC9-3FD24DDB534F}" type="slidenum">
              <a:rPr lang="en-US" smtClean="0"/>
              <a:t>20</a:t>
            </a:fld>
            <a:endParaRPr lang="en-US"/>
          </a:p>
        </p:txBody>
      </p:sp>
    </p:spTree>
    <p:extLst>
      <p:ext uri="{BB962C8B-B14F-4D97-AF65-F5344CB8AC3E}">
        <p14:creationId xmlns:p14="http://schemas.microsoft.com/office/powerpoint/2010/main" val="105158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US" sz="1200" dirty="0">
                <a:effectLst/>
                <a:latin typeface="Times New Roman" panose="02020603050405020304" pitchFamily="18" charset="0"/>
                <a:ea typeface="宋体" panose="02010600030101010101" pitchFamily="2" charset="-122"/>
              </a:rPr>
              <a:t>The impact of domestic TFP growth on national welfare has been well-documented.</a:t>
            </a:r>
          </a:p>
          <a:p>
            <a:pPr algn="just">
              <a:lnSpc>
                <a:spcPct val="150000"/>
              </a:lnSpc>
              <a:spcAft>
                <a:spcPts val="800"/>
              </a:spcAft>
            </a:pPr>
            <a:r>
              <a:rPr lang="en-US" sz="1200" dirty="0">
                <a:effectLst/>
                <a:latin typeface="Times New Roman" panose="02020603050405020304" pitchFamily="18" charset="0"/>
                <a:ea typeface="宋体" panose="02010600030101010101" pitchFamily="2" charset="-122"/>
              </a:rPr>
              <a:t>Yet, the impact of global TFP growth on welfare through the lens of global value chains (GVCs) remains poorly understood.</a:t>
            </a:r>
            <a:endParaRPr lang="en-US" sz="1200" dirty="0">
              <a:latin typeface="Times New Roman" panose="02020603050405020304" pitchFamily="18" charset="0"/>
              <a:ea typeface="宋体" panose="02010600030101010101" pitchFamily="2" charset="-122"/>
            </a:endParaRPr>
          </a:p>
          <a:p>
            <a:r>
              <a:rPr lang="en-US" dirty="0"/>
              <a:t>Here we illustrate how the US. benefits from the TFP growth in </a:t>
            </a:r>
            <a:r>
              <a:rPr lang="en-US" altLang="zh-CN" dirty="0"/>
              <a:t>China and US.</a:t>
            </a:r>
            <a:endParaRPr lang="en-US" dirty="0"/>
          </a:p>
          <a:p>
            <a:endParaRPr lang="en-US" dirty="0"/>
          </a:p>
          <a:p>
            <a:r>
              <a:rPr lang="en-US" dirty="0"/>
              <a:t>There are at least three ways in which global TFP affects national welfare</a:t>
            </a:r>
          </a:p>
          <a:p>
            <a:r>
              <a:rPr lang="en-US" dirty="0"/>
              <a:t>Incorporating all the effects into the welfare analysis is crucial for formulating rational trade and technology policies.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D3090C9-5FC4-41C7-BBC9-3FD24DDB534F}" type="slidenum">
              <a:rPr lang="en-US" smtClean="0"/>
              <a:t>2</a:t>
            </a:fld>
            <a:endParaRPr lang="en-US"/>
          </a:p>
        </p:txBody>
      </p:sp>
    </p:spTree>
    <p:extLst>
      <p:ext uri="{BB962C8B-B14F-4D97-AF65-F5344CB8AC3E}">
        <p14:creationId xmlns:p14="http://schemas.microsoft.com/office/powerpoint/2010/main" val="338088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2DDCE-75EF-E494-F3E3-C843E8CE1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74332-8AF5-2AC1-1776-C1D2F7A63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700AC-C040-9D67-AFF9-6CA23EA33B23}"/>
              </a:ext>
            </a:extLst>
          </p:cNvPr>
          <p:cNvSpPr>
            <a:spLocks noGrp="1"/>
          </p:cNvSpPr>
          <p:nvPr>
            <p:ph type="body" idx="1"/>
          </p:nvPr>
        </p:nvSpPr>
        <p:spPr/>
        <p:txBody>
          <a:bodyPr/>
          <a:lstStyle/>
          <a:p>
            <a:r>
              <a:rPr lang="en-US" sz="1800" kern="100" dirty="0">
                <a:effectLst/>
                <a:latin typeface="Times New Roman" panose="02020603050405020304" pitchFamily="18" charset="0"/>
                <a:ea typeface="等线" panose="02010600030101010101" pitchFamily="2" charset="-122"/>
              </a:rPr>
              <a:t>we developed a model to explore the TFP-welfare nexus based on growth accounting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widely noted in the literature, </a:t>
            </a:r>
            <a:r>
              <a:rPr lang="en-US" sz="1200" dirty="0">
                <a:latin typeface="Times New Roman" panose="02020603050405020304" pitchFamily="18" charset="0"/>
                <a:ea typeface="宋体" panose="02010600030101010101" pitchFamily="2" charset="-122"/>
              </a:rPr>
              <a:t>national we</a:t>
            </a:r>
            <a:r>
              <a:rPr lang="en-US" altLang="zh-CN" sz="1200" dirty="0">
                <a:latin typeface="Times New Roman" panose="02020603050405020304" pitchFamily="18" charset="0"/>
                <a:ea typeface="宋体" panose="02010600030101010101" pitchFamily="2" charset="-122"/>
              </a:rPr>
              <a:t>lfare</a:t>
            </a:r>
            <a:r>
              <a:rPr lang="en-US" sz="1200" dirty="0">
                <a:latin typeface="Times New Roman" panose="02020603050405020304" pitchFamily="18" charset="0"/>
                <a:ea typeface="宋体" panose="02010600030101010101" pitchFamily="2" charset="-122"/>
              </a:rPr>
              <a:t> growth</a:t>
            </a:r>
            <a:r>
              <a:rPr lang="en-US" dirty="0"/>
              <a:t> can be decomposed into </a:t>
            </a:r>
            <a:r>
              <a:rPr lang="en-US" sz="1200" dirty="0">
                <a:latin typeface="Times New Roman" panose="02020603050405020304" pitchFamily="18" charset="0"/>
                <a:ea typeface="宋体" panose="02010600030101010101" pitchFamily="2" charset="-122"/>
              </a:rPr>
              <a:t>GDP growth and Terms of trade effect. But how the terms of trade is affected by global TFP remains poorly understood.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ea typeface="宋体" panose="02010600030101010101" pitchFamily="2" charset="-122"/>
              </a:rPr>
              <a:t>To fill the gap, we introduce the new concept of GVC TFP to investigate the components of terms of trade.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a:extLst>
              <a:ext uri="{FF2B5EF4-FFF2-40B4-BE49-F238E27FC236}">
                <a16:creationId xmlns:a16="http://schemas.microsoft.com/office/drawing/2014/main" id="{5AF0BB3B-C8DB-9BE6-F24D-5B86BD7522C1}"/>
              </a:ext>
            </a:extLst>
          </p:cNvPr>
          <p:cNvSpPr>
            <a:spLocks noGrp="1"/>
          </p:cNvSpPr>
          <p:nvPr>
            <p:ph type="sldNum" sz="quarter" idx="5"/>
          </p:nvPr>
        </p:nvSpPr>
        <p:spPr/>
        <p:txBody>
          <a:bodyPr/>
          <a:lstStyle/>
          <a:p>
            <a:fld id="{6D3090C9-5FC4-41C7-BBC9-3FD24DDB534F}" type="slidenum">
              <a:rPr lang="en-US" smtClean="0"/>
              <a:t>3</a:t>
            </a:fld>
            <a:endParaRPr lang="en-US"/>
          </a:p>
        </p:txBody>
      </p:sp>
    </p:spTree>
    <p:extLst>
      <p:ext uri="{BB962C8B-B14F-4D97-AF65-F5344CB8AC3E}">
        <p14:creationId xmlns:p14="http://schemas.microsoft.com/office/powerpoint/2010/main" val="107845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3090C9-5FC4-41C7-BBC9-3FD24DDB534F}" type="slidenum">
              <a:rPr lang="en-US" smtClean="0"/>
              <a:t>12</a:t>
            </a:fld>
            <a:endParaRPr lang="en-US"/>
          </a:p>
        </p:txBody>
      </p:sp>
    </p:spTree>
    <p:extLst>
      <p:ext uri="{BB962C8B-B14F-4D97-AF65-F5344CB8AC3E}">
        <p14:creationId xmlns:p14="http://schemas.microsoft.com/office/powerpoint/2010/main" val="71314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FB35D-963E-4A5F-3481-FE2A11F111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071FF-7927-4CF4-E7BA-60492C4C9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067AC2-232C-15BB-CA5D-533A88F0FA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A9C214-0EAC-E080-0807-8D313F698068}"/>
              </a:ext>
            </a:extLst>
          </p:cNvPr>
          <p:cNvSpPr>
            <a:spLocks noGrp="1"/>
          </p:cNvSpPr>
          <p:nvPr>
            <p:ph type="sldNum" sz="quarter" idx="5"/>
          </p:nvPr>
        </p:nvSpPr>
        <p:spPr/>
        <p:txBody>
          <a:bodyPr/>
          <a:lstStyle/>
          <a:p>
            <a:fld id="{6D3090C9-5FC4-41C7-BBC9-3FD24DDB534F}" type="slidenum">
              <a:rPr lang="en-US" smtClean="0"/>
              <a:t>13</a:t>
            </a:fld>
            <a:endParaRPr lang="en-US"/>
          </a:p>
        </p:txBody>
      </p:sp>
    </p:spTree>
    <p:extLst>
      <p:ext uri="{BB962C8B-B14F-4D97-AF65-F5344CB8AC3E}">
        <p14:creationId xmlns:p14="http://schemas.microsoft.com/office/powerpoint/2010/main" val="30287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等线" panose="02010600030101010101" pitchFamily="2" charset="-122"/>
              </a:rPr>
              <a:t>Our estimates of the GDP effect and the TOT effect, derived from the WIOD, closely correspond with the results obtained from the PWT.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Times New Roman" panose="02020603050405020304" pitchFamily="18" charset="0"/>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等线" panose="02010600030101010101" pitchFamily="2" charset="-122"/>
              </a:rPr>
              <a:t>The TOT effect in China significantly surpasses that in the U.S during the period from 2001 to 2014. However, the trend in China exhibits an inverted U shape, while the U.S. trend demonstrates a U shape, with both patterns pivoting around the 2008 financial crisis as a turning point.</a:t>
            </a:r>
            <a:endParaRPr lang="en-US" sz="1800" kern="1200" dirty="0">
              <a:effectLst/>
              <a:latin typeface="Times New Roman" panose="02020603050405020304" pitchFamily="18" charset="0"/>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effectLst/>
              <a:latin typeface="Times New Roman" panose="02020603050405020304" pitchFamily="18" charset="0"/>
              <a:ea typeface="宋体"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6D3090C9-5FC4-41C7-BBC9-3FD24DDB534F}" type="slidenum">
              <a:rPr lang="en-US" smtClean="0"/>
              <a:t>14</a:t>
            </a:fld>
            <a:endParaRPr lang="en-US"/>
          </a:p>
        </p:txBody>
      </p:sp>
    </p:spTree>
    <p:extLst>
      <p:ext uri="{BB962C8B-B14F-4D97-AF65-F5344CB8AC3E}">
        <p14:creationId xmlns:p14="http://schemas.microsoft.com/office/powerpoint/2010/main" val="344919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Times New Roman" panose="02020603050405020304" pitchFamily="18" charset="0"/>
                <a:ea typeface="等线" panose="02010600030101010101" pitchFamily="2" charset="-122"/>
              </a:rPr>
              <a:t>From 2001 to 2014, China and India experienced remarkable welfare growth, surpassing that of three developed countries (the U.S., Japan, Germany). However, post-financial crisis, welfare growth in developing countries saw a decline, in contrast to the resilience shown by developed countries, except Japan. The primary drivers of welfare changes were found to be GDP growth, as opposed to the TOT effect. </a:t>
            </a:r>
            <a:endParaRPr lang="en-US" dirty="0"/>
          </a:p>
        </p:txBody>
      </p:sp>
      <p:sp>
        <p:nvSpPr>
          <p:cNvPr id="4" name="Slide Number Placeholder 3"/>
          <p:cNvSpPr>
            <a:spLocks noGrp="1"/>
          </p:cNvSpPr>
          <p:nvPr>
            <p:ph type="sldNum" sz="quarter" idx="5"/>
          </p:nvPr>
        </p:nvSpPr>
        <p:spPr/>
        <p:txBody>
          <a:bodyPr/>
          <a:lstStyle/>
          <a:p>
            <a:fld id="{6D3090C9-5FC4-41C7-BBC9-3FD24DDB534F}" type="slidenum">
              <a:rPr lang="en-US" smtClean="0"/>
              <a:t>15</a:t>
            </a:fld>
            <a:endParaRPr lang="en-US"/>
          </a:p>
        </p:txBody>
      </p:sp>
    </p:spTree>
    <p:extLst>
      <p:ext uri="{BB962C8B-B14F-4D97-AF65-F5344CB8AC3E}">
        <p14:creationId xmlns:p14="http://schemas.microsoft.com/office/powerpoint/2010/main" val="4197087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00" dirty="0">
                <a:effectLst/>
                <a:latin typeface="Times New Roman" panose="02020603050405020304" pitchFamily="18" charset="0"/>
                <a:ea typeface="等线" panose="02010600030101010101" pitchFamily="2" charset="-122"/>
              </a:rPr>
              <a:t>The TOT effect resulting from global TFP changes is positive for the U.S., but negative for China. </a:t>
            </a:r>
          </a:p>
          <a:p>
            <a:r>
              <a:rPr lang="en-US" sz="1800" kern="100" dirty="0">
                <a:effectLst/>
                <a:latin typeface="Times New Roman" panose="02020603050405020304" pitchFamily="18" charset="0"/>
                <a:ea typeface="等线" panose="02010600030101010101" pitchFamily="2" charset="-122"/>
              </a:rPr>
              <a:t>In contrast, the TOT effect resulting from global wage growth is positive for China, but negative for the U.S..</a:t>
            </a:r>
            <a:endParaRPr lang="en-US" dirty="0"/>
          </a:p>
        </p:txBody>
      </p:sp>
      <p:sp>
        <p:nvSpPr>
          <p:cNvPr id="4" name="Slide Number Placeholder 3"/>
          <p:cNvSpPr>
            <a:spLocks noGrp="1"/>
          </p:cNvSpPr>
          <p:nvPr>
            <p:ph type="sldNum" sz="quarter" idx="5"/>
          </p:nvPr>
        </p:nvSpPr>
        <p:spPr/>
        <p:txBody>
          <a:bodyPr/>
          <a:lstStyle/>
          <a:p>
            <a:fld id="{6D3090C9-5FC4-41C7-BBC9-3FD24DDB534F}" type="slidenum">
              <a:rPr lang="en-US" smtClean="0"/>
              <a:t>16</a:t>
            </a:fld>
            <a:endParaRPr lang="en-US"/>
          </a:p>
        </p:txBody>
      </p:sp>
    </p:spTree>
    <p:extLst>
      <p:ext uri="{BB962C8B-B14F-4D97-AF65-F5344CB8AC3E}">
        <p14:creationId xmlns:p14="http://schemas.microsoft.com/office/powerpoint/2010/main" val="396993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00" dirty="0">
              <a:effectLst/>
              <a:latin typeface="Times New Roman" panose="02020603050405020304" pitchFamily="18" charset="0"/>
              <a:ea typeface="等线" panose="02010600030101010101" pitchFamily="2" charset="-122"/>
            </a:endParaRPr>
          </a:p>
        </p:txBody>
      </p:sp>
      <p:sp>
        <p:nvSpPr>
          <p:cNvPr id="4" name="Slide Number Placeholder 3"/>
          <p:cNvSpPr>
            <a:spLocks noGrp="1"/>
          </p:cNvSpPr>
          <p:nvPr>
            <p:ph type="sldNum" sz="quarter" idx="5"/>
          </p:nvPr>
        </p:nvSpPr>
        <p:spPr/>
        <p:txBody>
          <a:bodyPr/>
          <a:lstStyle/>
          <a:p>
            <a:fld id="{6D3090C9-5FC4-41C7-BBC9-3FD24DDB534F}" type="slidenum">
              <a:rPr lang="en-US" smtClean="0"/>
              <a:t>17</a:t>
            </a:fld>
            <a:endParaRPr lang="en-US"/>
          </a:p>
        </p:txBody>
      </p:sp>
    </p:spTree>
    <p:extLst>
      <p:ext uri="{BB962C8B-B14F-4D97-AF65-F5344CB8AC3E}">
        <p14:creationId xmlns:p14="http://schemas.microsoft.com/office/powerpoint/2010/main" val="19934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9F1C-A0ED-BFCA-2371-5C8A4FA2D8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68A7DC-B1CA-7CB3-2092-59BC20129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4D5448-18AB-6D15-374D-3416537385EC}"/>
              </a:ext>
            </a:extLst>
          </p:cNvPr>
          <p:cNvSpPr>
            <a:spLocks noGrp="1"/>
          </p:cNvSpPr>
          <p:nvPr>
            <p:ph type="dt" sz="half" idx="10"/>
          </p:nvPr>
        </p:nvSpPr>
        <p:spPr/>
        <p:txBody>
          <a:bodyPr/>
          <a:lstStyle/>
          <a:p>
            <a:fld id="{95708722-B797-4563-9CD2-D4D1F19A99BC}" type="datetimeFigureOut">
              <a:rPr lang="en-US" smtClean="0"/>
              <a:t>7/3/2024</a:t>
            </a:fld>
            <a:endParaRPr lang="en-US"/>
          </a:p>
        </p:txBody>
      </p:sp>
      <p:sp>
        <p:nvSpPr>
          <p:cNvPr id="5" name="Footer Placeholder 4">
            <a:extLst>
              <a:ext uri="{FF2B5EF4-FFF2-40B4-BE49-F238E27FC236}">
                <a16:creationId xmlns:a16="http://schemas.microsoft.com/office/drawing/2014/main" id="{8650DB39-61AF-6B1E-DB64-0A426EA33C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D0A1FD-12F2-5DB8-054A-CE7B93334588}"/>
              </a:ext>
            </a:extLst>
          </p:cNvPr>
          <p:cNvSpPr>
            <a:spLocks noGrp="1"/>
          </p:cNvSpPr>
          <p:nvPr>
            <p:ph type="sldNum" sz="quarter" idx="12"/>
          </p:nvPr>
        </p:nvSpPr>
        <p:spPr/>
        <p:txBody>
          <a:bodyPr/>
          <a:lstStyle/>
          <a:p>
            <a:fld id="{702B242E-23DB-475E-B7F8-DB11C1BE0FBB}" type="slidenum">
              <a:rPr lang="en-US" smtClean="0"/>
              <a:t>‹#›</a:t>
            </a:fld>
            <a:endParaRPr lang="en-US" dirty="0"/>
          </a:p>
        </p:txBody>
      </p:sp>
    </p:spTree>
    <p:extLst>
      <p:ext uri="{BB962C8B-B14F-4D97-AF65-F5344CB8AC3E}">
        <p14:creationId xmlns:p14="http://schemas.microsoft.com/office/powerpoint/2010/main" val="231567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3888F-2ED4-4145-B903-F660A780BB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DA5B28-F426-CB81-D82A-CA6B24EA7F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AD9D2-C52D-5DB7-054D-FC5126EA6E9C}"/>
              </a:ext>
            </a:extLst>
          </p:cNvPr>
          <p:cNvSpPr>
            <a:spLocks noGrp="1"/>
          </p:cNvSpPr>
          <p:nvPr>
            <p:ph type="dt" sz="half" idx="10"/>
          </p:nvPr>
        </p:nvSpPr>
        <p:spPr/>
        <p:txBody>
          <a:bodyPr/>
          <a:lstStyle/>
          <a:p>
            <a:fld id="{95708722-B797-4563-9CD2-D4D1F19A99BC}" type="datetimeFigureOut">
              <a:rPr lang="en-US" smtClean="0"/>
              <a:t>7/3/2024</a:t>
            </a:fld>
            <a:endParaRPr lang="en-US"/>
          </a:p>
        </p:txBody>
      </p:sp>
      <p:sp>
        <p:nvSpPr>
          <p:cNvPr id="5" name="Footer Placeholder 4">
            <a:extLst>
              <a:ext uri="{FF2B5EF4-FFF2-40B4-BE49-F238E27FC236}">
                <a16:creationId xmlns:a16="http://schemas.microsoft.com/office/drawing/2014/main" id="{803A70D2-2937-0B72-723A-B7B607B04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3F1EA-56A4-F3D4-0FFD-FA301D12F852}"/>
              </a:ext>
            </a:extLst>
          </p:cNvPr>
          <p:cNvSpPr>
            <a:spLocks noGrp="1"/>
          </p:cNvSpPr>
          <p:nvPr>
            <p:ph type="sldNum" sz="quarter" idx="12"/>
          </p:nvPr>
        </p:nvSpPr>
        <p:spPr/>
        <p:txBody>
          <a:bodyPr/>
          <a:lstStyle/>
          <a:p>
            <a:fld id="{702B242E-23DB-475E-B7F8-DB11C1BE0FBB}" type="slidenum">
              <a:rPr lang="en-US" smtClean="0"/>
              <a:t>‹#›</a:t>
            </a:fld>
            <a:endParaRPr lang="en-US"/>
          </a:p>
        </p:txBody>
      </p:sp>
    </p:spTree>
    <p:extLst>
      <p:ext uri="{BB962C8B-B14F-4D97-AF65-F5344CB8AC3E}">
        <p14:creationId xmlns:p14="http://schemas.microsoft.com/office/powerpoint/2010/main" val="89210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320AE5-4A7B-B95B-6297-3DA2167311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06C36-3D60-FE44-45C3-1CABCED880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FA2EE-0F2B-EC35-997F-688BCA14FD6B}"/>
              </a:ext>
            </a:extLst>
          </p:cNvPr>
          <p:cNvSpPr>
            <a:spLocks noGrp="1"/>
          </p:cNvSpPr>
          <p:nvPr>
            <p:ph type="dt" sz="half" idx="10"/>
          </p:nvPr>
        </p:nvSpPr>
        <p:spPr/>
        <p:txBody>
          <a:bodyPr/>
          <a:lstStyle/>
          <a:p>
            <a:fld id="{95708722-B797-4563-9CD2-D4D1F19A99BC}" type="datetimeFigureOut">
              <a:rPr lang="en-US" smtClean="0"/>
              <a:t>7/3/2024</a:t>
            </a:fld>
            <a:endParaRPr lang="en-US"/>
          </a:p>
        </p:txBody>
      </p:sp>
      <p:sp>
        <p:nvSpPr>
          <p:cNvPr id="5" name="Footer Placeholder 4">
            <a:extLst>
              <a:ext uri="{FF2B5EF4-FFF2-40B4-BE49-F238E27FC236}">
                <a16:creationId xmlns:a16="http://schemas.microsoft.com/office/drawing/2014/main" id="{70B7C14C-B082-54A6-CB8B-2A03F611C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BC5CC-2EB7-F935-3BC4-AA2BD826E5BF}"/>
              </a:ext>
            </a:extLst>
          </p:cNvPr>
          <p:cNvSpPr>
            <a:spLocks noGrp="1"/>
          </p:cNvSpPr>
          <p:nvPr>
            <p:ph type="sldNum" sz="quarter" idx="12"/>
          </p:nvPr>
        </p:nvSpPr>
        <p:spPr/>
        <p:txBody>
          <a:bodyPr/>
          <a:lstStyle/>
          <a:p>
            <a:fld id="{702B242E-23DB-475E-B7F8-DB11C1BE0FBB}" type="slidenum">
              <a:rPr lang="en-US" smtClean="0"/>
              <a:t>‹#›</a:t>
            </a:fld>
            <a:endParaRPr lang="en-US"/>
          </a:p>
        </p:txBody>
      </p:sp>
    </p:spTree>
    <p:extLst>
      <p:ext uri="{BB962C8B-B14F-4D97-AF65-F5344CB8AC3E}">
        <p14:creationId xmlns:p14="http://schemas.microsoft.com/office/powerpoint/2010/main" val="1375685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098887"/>
      </p:ext>
    </p:extLst>
  </p:cSld>
  <p:clrMapOvr>
    <a:masterClrMapping/>
  </p:clrMapOvr>
  <mc:AlternateContent xmlns:mc="http://schemas.openxmlformats.org/markup-compatibility/2006" xmlns:p14="http://schemas.microsoft.com/office/powerpoint/2010/main">
    <mc:Choice Requires="p14">
      <p:transition spd="slow" p14:dur="3000" advClick="0" advTm="0">
        <p:wipe/>
      </p:transition>
    </mc:Choice>
    <mc:Fallback xmlns="">
      <p:transition spd="slow" advClick="0" advTm="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D936-2488-224A-7378-4830CAFA4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65142-A0B2-E499-6ED4-22BD7CD87D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FC257-5C2A-11D9-4C8B-7E9914FD0D49}"/>
              </a:ext>
            </a:extLst>
          </p:cNvPr>
          <p:cNvSpPr>
            <a:spLocks noGrp="1"/>
          </p:cNvSpPr>
          <p:nvPr>
            <p:ph type="dt" sz="half" idx="10"/>
          </p:nvPr>
        </p:nvSpPr>
        <p:spPr/>
        <p:txBody>
          <a:bodyPr/>
          <a:lstStyle/>
          <a:p>
            <a:fld id="{95708722-B797-4563-9CD2-D4D1F19A99BC}" type="datetimeFigureOut">
              <a:rPr lang="en-US" smtClean="0"/>
              <a:t>7/3/2024</a:t>
            </a:fld>
            <a:endParaRPr lang="en-US"/>
          </a:p>
        </p:txBody>
      </p:sp>
      <p:sp>
        <p:nvSpPr>
          <p:cNvPr id="5" name="Footer Placeholder 4">
            <a:extLst>
              <a:ext uri="{FF2B5EF4-FFF2-40B4-BE49-F238E27FC236}">
                <a16:creationId xmlns:a16="http://schemas.microsoft.com/office/drawing/2014/main" id="{935886E2-7677-7729-DBB5-34F248F26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FAF20-C28E-7815-FFC6-70A86BE21588}"/>
              </a:ext>
            </a:extLst>
          </p:cNvPr>
          <p:cNvSpPr>
            <a:spLocks noGrp="1"/>
          </p:cNvSpPr>
          <p:nvPr>
            <p:ph type="sldNum" sz="quarter" idx="12"/>
          </p:nvPr>
        </p:nvSpPr>
        <p:spPr/>
        <p:txBody>
          <a:bodyPr/>
          <a:lstStyle/>
          <a:p>
            <a:fld id="{702B242E-23DB-475E-B7F8-DB11C1BE0FBB}" type="slidenum">
              <a:rPr lang="en-US" smtClean="0"/>
              <a:t>‹#›</a:t>
            </a:fld>
            <a:endParaRPr lang="en-US"/>
          </a:p>
        </p:txBody>
      </p:sp>
    </p:spTree>
    <p:extLst>
      <p:ext uri="{BB962C8B-B14F-4D97-AF65-F5344CB8AC3E}">
        <p14:creationId xmlns:p14="http://schemas.microsoft.com/office/powerpoint/2010/main" val="325715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56614-413B-AB8F-48AC-9BBE7E765B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69B61-20C2-85F7-5931-83530C010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3EF383-5CE9-DF20-3279-D6D233AAC0A0}"/>
              </a:ext>
            </a:extLst>
          </p:cNvPr>
          <p:cNvSpPr>
            <a:spLocks noGrp="1"/>
          </p:cNvSpPr>
          <p:nvPr>
            <p:ph type="dt" sz="half" idx="10"/>
          </p:nvPr>
        </p:nvSpPr>
        <p:spPr/>
        <p:txBody>
          <a:bodyPr/>
          <a:lstStyle/>
          <a:p>
            <a:fld id="{95708722-B797-4563-9CD2-D4D1F19A99BC}" type="datetimeFigureOut">
              <a:rPr lang="en-US" smtClean="0"/>
              <a:t>7/3/2024</a:t>
            </a:fld>
            <a:endParaRPr lang="en-US"/>
          </a:p>
        </p:txBody>
      </p:sp>
      <p:sp>
        <p:nvSpPr>
          <p:cNvPr id="5" name="Footer Placeholder 4">
            <a:extLst>
              <a:ext uri="{FF2B5EF4-FFF2-40B4-BE49-F238E27FC236}">
                <a16:creationId xmlns:a16="http://schemas.microsoft.com/office/drawing/2014/main" id="{260CF2B7-FE71-1E34-0386-3A3D585F8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552DF-BC38-E510-B368-74B0DA325AD7}"/>
              </a:ext>
            </a:extLst>
          </p:cNvPr>
          <p:cNvSpPr>
            <a:spLocks noGrp="1"/>
          </p:cNvSpPr>
          <p:nvPr>
            <p:ph type="sldNum" sz="quarter" idx="12"/>
          </p:nvPr>
        </p:nvSpPr>
        <p:spPr/>
        <p:txBody>
          <a:bodyPr/>
          <a:lstStyle/>
          <a:p>
            <a:fld id="{702B242E-23DB-475E-B7F8-DB11C1BE0FBB}" type="slidenum">
              <a:rPr lang="en-US" smtClean="0"/>
              <a:t>‹#›</a:t>
            </a:fld>
            <a:endParaRPr lang="en-US"/>
          </a:p>
        </p:txBody>
      </p:sp>
    </p:spTree>
    <p:extLst>
      <p:ext uri="{BB962C8B-B14F-4D97-AF65-F5344CB8AC3E}">
        <p14:creationId xmlns:p14="http://schemas.microsoft.com/office/powerpoint/2010/main" val="21138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62E7-1208-5BBF-674B-04F689888C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C89C1-B256-984D-1835-28229C417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6CEF13-7D05-7D7D-8339-16928A18B4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B7A34D-932D-4655-4307-F2954B60B87F}"/>
              </a:ext>
            </a:extLst>
          </p:cNvPr>
          <p:cNvSpPr>
            <a:spLocks noGrp="1"/>
          </p:cNvSpPr>
          <p:nvPr>
            <p:ph type="dt" sz="half" idx="10"/>
          </p:nvPr>
        </p:nvSpPr>
        <p:spPr/>
        <p:txBody>
          <a:bodyPr/>
          <a:lstStyle/>
          <a:p>
            <a:fld id="{95708722-B797-4563-9CD2-D4D1F19A99BC}" type="datetimeFigureOut">
              <a:rPr lang="en-US" smtClean="0"/>
              <a:t>7/3/2024</a:t>
            </a:fld>
            <a:endParaRPr lang="en-US"/>
          </a:p>
        </p:txBody>
      </p:sp>
      <p:sp>
        <p:nvSpPr>
          <p:cNvPr id="6" name="Footer Placeholder 5">
            <a:extLst>
              <a:ext uri="{FF2B5EF4-FFF2-40B4-BE49-F238E27FC236}">
                <a16:creationId xmlns:a16="http://schemas.microsoft.com/office/drawing/2014/main" id="{45EE3FF3-C2B2-C670-60A8-F159C154D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70051-A78F-C677-EB43-45B717482831}"/>
              </a:ext>
            </a:extLst>
          </p:cNvPr>
          <p:cNvSpPr>
            <a:spLocks noGrp="1"/>
          </p:cNvSpPr>
          <p:nvPr>
            <p:ph type="sldNum" sz="quarter" idx="12"/>
          </p:nvPr>
        </p:nvSpPr>
        <p:spPr/>
        <p:txBody>
          <a:bodyPr/>
          <a:lstStyle/>
          <a:p>
            <a:fld id="{702B242E-23DB-475E-B7F8-DB11C1BE0FBB}" type="slidenum">
              <a:rPr lang="en-US" smtClean="0"/>
              <a:t>‹#›</a:t>
            </a:fld>
            <a:endParaRPr lang="en-US"/>
          </a:p>
        </p:txBody>
      </p:sp>
    </p:spTree>
    <p:extLst>
      <p:ext uri="{BB962C8B-B14F-4D97-AF65-F5344CB8AC3E}">
        <p14:creationId xmlns:p14="http://schemas.microsoft.com/office/powerpoint/2010/main" val="39216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EEC6-002C-0654-E4B0-71704E6119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11BE55-997D-66F8-A707-4423B8BDD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514AC3-97B5-93C2-BF97-6875479BD0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1191A0-AFAD-B85E-32AF-28261882D9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A07D6A-38FA-C8B6-9000-1E81D7729B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80CA20-318F-37CD-B05C-54CD80F18EB5}"/>
              </a:ext>
            </a:extLst>
          </p:cNvPr>
          <p:cNvSpPr>
            <a:spLocks noGrp="1"/>
          </p:cNvSpPr>
          <p:nvPr>
            <p:ph type="dt" sz="half" idx="10"/>
          </p:nvPr>
        </p:nvSpPr>
        <p:spPr/>
        <p:txBody>
          <a:bodyPr/>
          <a:lstStyle/>
          <a:p>
            <a:fld id="{95708722-B797-4563-9CD2-D4D1F19A99BC}" type="datetimeFigureOut">
              <a:rPr lang="en-US" smtClean="0"/>
              <a:t>7/3/2024</a:t>
            </a:fld>
            <a:endParaRPr lang="en-US"/>
          </a:p>
        </p:txBody>
      </p:sp>
      <p:sp>
        <p:nvSpPr>
          <p:cNvPr id="8" name="Footer Placeholder 7">
            <a:extLst>
              <a:ext uri="{FF2B5EF4-FFF2-40B4-BE49-F238E27FC236}">
                <a16:creationId xmlns:a16="http://schemas.microsoft.com/office/drawing/2014/main" id="{10635986-0BEC-7692-4B63-372A990746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4C2941-D6D8-3635-0D43-704FF6786D9A}"/>
              </a:ext>
            </a:extLst>
          </p:cNvPr>
          <p:cNvSpPr>
            <a:spLocks noGrp="1"/>
          </p:cNvSpPr>
          <p:nvPr>
            <p:ph type="sldNum" sz="quarter" idx="12"/>
          </p:nvPr>
        </p:nvSpPr>
        <p:spPr/>
        <p:txBody>
          <a:bodyPr/>
          <a:lstStyle/>
          <a:p>
            <a:fld id="{702B242E-23DB-475E-B7F8-DB11C1BE0FBB}" type="slidenum">
              <a:rPr lang="en-US" smtClean="0"/>
              <a:t>‹#›</a:t>
            </a:fld>
            <a:endParaRPr lang="en-US"/>
          </a:p>
        </p:txBody>
      </p:sp>
    </p:spTree>
    <p:extLst>
      <p:ext uri="{BB962C8B-B14F-4D97-AF65-F5344CB8AC3E}">
        <p14:creationId xmlns:p14="http://schemas.microsoft.com/office/powerpoint/2010/main" val="105798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D71A-80F0-F45B-65B2-3AE2F7A6A0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E06006-A717-D54F-3E6C-3EF341461D54}"/>
              </a:ext>
            </a:extLst>
          </p:cNvPr>
          <p:cNvSpPr>
            <a:spLocks noGrp="1"/>
          </p:cNvSpPr>
          <p:nvPr>
            <p:ph type="dt" sz="half" idx="10"/>
          </p:nvPr>
        </p:nvSpPr>
        <p:spPr/>
        <p:txBody>
          <a:bodyPr/>
          <a:lstStyle/>
          <a:p>
            <a:fld id="{95708722-B797-4563-9CD2-D4D1F19A99BC}" type="datetimeFigureOut">
              <a:rPr lang="en-US" smtClean="0"/>
              <a:t>7/3/2024</a:t>
            </a:fld>
            <a:endParaRPr lang="en-US"/>
          </a:p>
        </p:txBody>
      </p:sp>
      <p:sp>
        <p:nvSpPr>
          <p:cNvPr id="4" name="Footer Placeholder 3">
            <a:extLst>
              <a:ext uri="{FF2B5EF4-FFF2-40B4-BE49-F238E27FC236}">
                <a16:creationId xmlns:a16="http://schemas.microsoft.com/office/drawing/2014/main" id="{9700D7DA-83D8-D40F-0E0A-EE6E9ACCDC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62D36-AF6F-E5D4-34B7-FFA8FDAA2870}"/>
              </a:ext>
            </a:extLst>
          </p:cNvPr>
          <p:cNvSpPr>
            <a:spLocks noGrp="1"/>
          </p:cNvSpPr>
          <p:nvPr>
            <p:ph type="sldNum" sz="quarter" idx="12"/>
          </p:nvPr>
        </p:nvSpPr>
        <p:spPr/>
        <p:txBody>
          <a:bodyPr/>
          <a:lstStyle/>
          <a:p>
            <a:fld id="{702B242E-23DB-475E-B7F8-DB11C1BE0FBB}" type="slidenum">
              <a:rPr lang="en-US" smtClean="0"/>
              <a:t>‹#›</a:t>
            </a:fld>
            <a:endParaRPr lang="en-US"/>
          </a:p>
        </p:txBody>
      </p:sp>
    </p:spTree>
    <p:extLst>
      <p:ext uri="{BB962C8B-B14F-4D97-AF65-F5344CB8AC3E}">
        <p14:creationId xmlns:p14="http://schemas.microsoft.com/office/powerpoint/2010/main" val="230292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AFE15-50CE-CD8A-3F60-28985BCD16D6}"/>
              </a:ext>
            </a:extLst>
          </p:cNvPr>
          <p:cNvSpPr>
            <a:spLocks noGrp="1"/>
          </p:cNvSpPr>
          <p:nvPr>
            <p:ph type="dt" sz="half" idx="10"/>
          </p:nvPr>
        </p:nvSpPr>
        <p:spPr/>
        <p:txBody>
          <a:bodyPr/>
          <a:lstStyle/>
          <a:p>
            <a:fld id="{95708722-B797-4563-9CD2-D4D1F19A99BC}" type="datetimeFigureOut">
              <a:rPr lang="en-US" smtClean="0"/>
              <a:t>7/3/2024</a:t>
            </a:fld>
            <a:endParaRPr lang="en-US"/>
          </a:p>
        </p:txBody>
      </p:sp>
      <p:sp>
        <p:nvSpPr>
          <p:cNvPr id="3" name="Footer Placeholder 2">
            <a:extLst>
              <a:ext uri="{FF2B5EF4-FFF2-40B4-BE49-F238E27FC236}">
                <a16:creationId xmlns:a16="http://schemas.microsoft.com/office/drawing/2014/main" id="{1D107C5D-81B7-61DE-437E-06EFAC9B0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74B270-CADC-D10E-C25B-3E4FF9614C5C}"/>
              </a:ext>
            </a:extLst>
          </p:cNvPr>
          <p:cNvSpPr>
            <a:spLocks noGrp="1"/>
          </p:cNvSpPr>
          <p:nvPr>
            <p:ph type="sldNum" sz="quarter" idx="12"/>
          </p:nvPr>
        </p:nvSpPr>
        <p:spPr/>
        <p:txBody>
          <a:bodyPr/>
          <a:lstStyle/>
          <a:p>
            <a:fld id="{702B242E-23DB-475E-B7F8-DB11C1BE0FBB}" type="slidenum">
              <a:rPr lang="en-US" smtClean="0"/>
              <a:t>‹#›</a:t>
            </a:fld>
            <a:endParaRPr lang="en-US"/>
          </a:p>
        </p:txBody>
      </p:sp>
    </p:spTree>
    <p:extLst>
      <p:ext uri="{BB962C8B-B14F-4D97-AF65-F5344CB8AC3E}">
        <p14:creationId xmlns:p14="http://schemas.microsoft.com/office/powerpoint/2010/main" val="312699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9858-0BA4-CE15-5FC0-E4EB8EC01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E0F8C3-4C16-5820-0D6A-D743AF7CC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D9F0CB-F7D7-3E78-E009-62E30F0A0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649E96-324C-F39D-0169-64D69C78BDC0}"/>
              </a:ext>
            </a:extLst>
          </p:cNvPr>
          <p:cNvSpPr>
            <a:spLocks noGrp="1"/>
          </p:cNvSpPr>
          <p:nvPr>
            <p:ph type="dt" sz="half" idx="10"/>
          </p:nvPr>
        </p:nvSpPr>
        <p:spPr/>
        <p:txBody>
          <a:bodyPr/>
          <a:lstStyle/>
          <a:p>
            <a:fld id="{95708722-B797-4563-9CD2-D4D1F19A99BC}" type="datetimeFigureOut">
              <a:rPr lang="en-US" smtClean="0"/>
              <a:t>7/3/2024</a:t>
            </a:fld>
            <a:endParaRPr lang="en-US"/>
          </a:p>
        </p:txBody>
      </p:sp>
      <p:sp>
        <p:nvSpPr>
          <p:cNvPr id="6" name="Footer Placeholder 5">
            <a:extLst>
              <a:ext uri="{FF2B5EF4-FFF2-40B4-BE49-F238E27FC236}">
                <a16:creationId xmlns:a16="http://schemas.microsoft.com/office/drawing/2014/main" id="{199053BE-DB12-95DF-9C9A-98EEA5491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1B77F-7A1A-1DB9-09EE-7539C0CA442A}"/>
              </a:ext>
            </a:extLst>
          </p:cNvPr>
          <p:cNvSpPr>
            <a:spLocks noGrp="1"/>
          </p:cNvSpPr>
          <p:nvPr>
            <p:ph type="sldNum" sz="quarter" idx="12"/>
          </p:nvPr>
        </p:nvSpPr>
        <p:spPr/>
        <p:txBody>
          <a:bodyPr/>
          <a:lstStyle/>
          <a:p>
            <a:fld id="{702B242E-23DB-475E-B7F8-DB11C1BE0FBB}" type="slidenum">
              <a:rPr lang="en-US" smtClean="0"/>
              <a:t>‹#›</a:t>
            </a:fld>
            <a:endParaRPr lang="en-US"/>
          </a:p>
        </p:txBody>
      </p:sp>
    </p:spTree>
    <p:extLst>
      <p:ext uri="{BB962C8B-B14F-4D97-AF65-F5344CB8AC3E}">
        <p14:creationId xmlns:p14="http://schemas.microsoft.com/office/powerpoint/2010/main" val="191883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9F10-2C78-2500-4334-586FAD722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D5EA2-9E98-C2C9-7B47-9732CE051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B42595-9DCC-D210-F89B-3BF4E2C1F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869D1-FF32-3DE4-F7C3-8002537EB6A9}"/>
              </a:ext>
            </a:extLst>
          </p:cNvPr>
          <p:cNvSpPr>
            <a:spLocks noGrp="1"/>
          </p:cNvSpPr>
          <p:nvPr>
            <p:ph type="dt" sz="half" idx="10"/>
          </p:nvPr>
        </p:nvSpPr>
        <p:spPr/>
        <p:txBody>
          <a:bodyPr/>
          <a:lstStyle/>
          <a:p>
            <a:fld id="{95708722-B797-4563-9CD2-D4D1F19A99BC}" type="datetimeFigureOut">
              <a:rPr lang="en-US" smtClean="0"/>
              <a:t>7/3/2024</a:t>
            </a:fld>
            <a:endParaRPr lang="en-US"/>
          </a:p>
        </p:txBody>
      </p:sp>
      <p:sp>
        <p:nvSpPr>
          <p:cNvPr id="6" name="Footer Placeholder 5">
            <a:extLst>
              <a:ext uri="{FF2B5EF4-FFF2-40B4-BE49-F238E27FC236}">
                <a16:creationId xmlns:a16="http://schemas.microsoft.com/office/drawing/2014/main" id="{D08F0947-ECBF-4975-D56A-2E6BA7EA4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09EA69-6B1C-2B71-6ECE-A4429EE7F53A}"/>
              </a:ext>
            </a:extLst>
          </p:cNvPr>
          <p:cNvSpPr>
            <a:spLocks noGrp="1"/>
          </p:cNvSpPr>
          <p:nvPr>
            <p:ph type="sldNum" sz="quarter" idx="12"/>
          </p:nvPr>
        </p:nvSpPr>
        <p:spPr/>
        <p:txBody>
          <a:bodyPr/>
          <a:lstStyle/>
          <a:p>
            <a:fld id="{702B242E-23DB-475E-B7F8-DB11C1BE0FBB}" type="slidenum">
              <a:rPr lang="en-US" smtClean="0"/>
              <a:t>‹#›</a:t>
            </a:fld>
            <a:endParaRPr lang="en-US"/>
          </a:p>
        </p:txBody>
      </p:sp>
    </p:spTree>
    <p:extLst>
      <p:ext uri="{BB962C8B-B14F-4D97-AF65-F5344CB8AC3E}">
        <p14:creationId xmlns:p14="http://schemas.microsoft.com/office/powerpoint/2010/main" val="820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6917ED-7AEF-5E76-B78C-3A7B85A915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7BAE04-BEFE-434B-AF8F-54434DCC9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61B07-41AF-4B12-326F-F2EFBA55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08722-B797-4563-9CD2-D4D1F19A99BC}" type="datetimeFigureOut">
              <a:rPr lang="en-US" smtClean="0"/>
              <a:t>7/3/2024</a:t>
            </a:fld>
            <a:endParaRPr lang="en-US"/>
          </a:p>
        </p:txBody>
      </p:sp>
      <p:sp>
        <p:nvSpPr>
          <p:cNvPr id="5" name="Footer Placeholder 4">
            <a:extLst>
              <a:ext uri="{FF2B5EF4-FFF2-40B4-BE49-F238E27FC236}">
                <a16:creationId xmlns:a16="http://schemas.microsoft.com/office/drawing/2014/main" id="{52749140-4418-BD8F-676C-BD33CB8A8E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DD911C-573A-420F-3B5C-BE6B42061B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242E-23DB-475E-B7F8-DB11C1BE0FBB}" type="slidenum">
              <a:rPr lang="en-US" smtClean="0"/>
              <a:t>‹#›</a:t>
            </a:fld>
            <a:endParaRPr lang="en-US"/>
          </a:p>
        </p:txBody>
      </p:sp>
    </p:spTree>
    <p:extLst>
      <p:ext uri="{BB962C8B-B14F-4D97-AF65-F5344CB8AC3E}">
        <p14:creationId xmlns:p14="http://schemas.microsoft.com/office/powerpoint/2010/main" val="247345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066FDF07-A31B-355E-D0B5-CBBB427ED0F0}"/>
              </a:ext>
            </a:extLst>
          </p:cNvPr>
          <p:cNvSpPr txBox="1">
            <a:spLocks/>
          </p:cNvSpPr>
          <p:nvPr/>
        </p:nvSpPr>
        <p:spPr>
          <a:xfrm>
            <a:off x="658798" y="2848619"/>
            <a:ext cx="10583333" cy="306308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200"/>
              </a:spcBef>
            </a:pPr>
            <a:r>
              <a:rPr lang="en-US" altLang="zh-CN" sz="2200" b="1" u="sng" dirty="0">
                <a:latin typeface="Times New Roman" panose="02020603050405020304" pitchFamily="18" charset="0"/>
                <a:ea typeface="KaiTi" charset="-122"/>
                <a:cs typeface="Times New Roman" panose="02020603050405020304" pitchFamily="18" charset="0"/>
              </a:rPr>
              <a:t>Wenyin CHENG </a:t>
            </a:r>
          </a:p>
          <a:p>
            <a:pPr>
              <a:lnSpc>
                <a:spcPct val="100000"/>
              </a:lnSpc>
              <a:spcBef>
                <a:spcPts val="1200"/>
              </a:spcBef>
            </a:pPr>
            <a:r>
              <a:rPr lang="en-US" altLang="zh-CN" sz="2200" b="1" dirty="0" err="1">
                <a:latin typeface="Times New Roman" panose="02020603050405020304" pitchFamily="18" charset="0"/>
                <a:ea typeface="KaiTi" charset="-122"/>
                <a:cs typeface="Times New Roman" panose="02020603050405020304" pitchFamily="18" charset="0"/>
              </a:rPr>
              <a:t>Kyoji</a:t>
            </a:r>
            <a:r>
              <a:rPr lang="en-US" altLang="zh-CN" sz="2200" b="1" dirty="0">
                <a:latin typeface="Times New Roman" panose="02020603050405020304" pitchFamily="18" charset="0"/>
                <a:ea typeface="KaiTi" charset="-122"/>
                <a:cs typeface="Times New Roman" panose="02020603050405020304" pitchFamily="18" charset="0"/>
              </a:rPr>
              <a:t> FUKAO</a:t>
            </a:r>
          </a:p>
          <a:p>
            <a:pPr>
              <a:lnSpc>
                <a:spcPct val="100000"/>
              </a:lnSpc>
              <a:spcBef>
                <a:spcPts val="1200"/>
              </a:spcBef>
            </a:pPr>
            <a:r>
              <a:rPr lang="en-US" altLang="zh-CN" sz="2200" b="1" dirty="0">
                <a:latin typeface="Times New Roman" panose="02020603050405020304" pitchFamily="18" charset="0"/>
                <a:ea typeface="KaiTi" charset="-122"/>
                <a:cs typeface="Times New Roman" panose="02020603050405020304" pitchFamily="18" charset="0"/>
              </a:rPr>
              <a:t>Bo MENG</a:t>
            </a:r>
          </a:p>
          <a:p>
            <a:pPr>
              <a:lnSpc>
                <a:spcPct val="100000"/>
              </a:lnSpc>
              <a:spcBef>
                <a:spcPts val="1200"/>
              </a:spcBef>
            </a:pPr>
            <a:endParaRPr lang="en-US" altLang="zh-CN" sz="2200" b="1" dirty="0">
              <a:latin typeface="Times New Roman" panose="02020603050405020304" pitchFamily="18" charset="0"/>
              <a:ea typeface="KaiTi" charset="-122"/>
              <a:cs typeface="Times New Roman" panose="02020603050405020304" pitchFamily="18" charset="0"/>
            </a:endParaRPr>
          </a:p>
          <a:p>
            <a:pPr>
              <a:lnSpc>
                <a:spcPct val="100000"/>
              </a:lnSpc>
              <a:spcBef>
                <a:spcPts val="1200"/>
              </a:spcBef>
            </a:pPr>
            <a:r>
              <a:rPr lang="en-US" altLang="zh-CN" sz="2200" dirty="0">
                <a:latin typeface="Times New Roman" panose="02020603050405020304" pitchFamily="18" charset="0"/>
                <a:ea typeface="KaiTi" charset="-122"/>
                <a:cs typeface="Times New Roman" panose="02020603050405020304" pitchFamily="18" charset="0"/>
              </a:rPr>
              <a:t>(IDE-JETRO, Japan)</a:t>
            </a:r>
          </a:p>
          <a:p>
            <a:pPr>
              <a:lnSpc>
                <a:spcPct val="100000"/>
              </a:lnSpc>
              <a:spcBef>
                <a:spcPts val="1200"/>
              </a:spcBef>
            </a:pPr>
            <a:endParaRPr lang="en-US" altLang="zh-CN" sz="2800" b="1" dirty="0">
              <a:latin typeface="Times New Roman" panose="02020603050405020304" pitchFamily="18" charset="0"/>
              <a:ea typeface="KaiTi" charset="-122"/>
              <a:cs typeface="Times New Roman" panose="02020603050405020304" pitchFamily="18" charset="0"/>
            </a:endParaRPr>
          </a:p>
          <a:p>
            <a:pPr>
              <a:lnSpc>
                <a:spcPct val="100000"/>
              </a:lnSpc>
              <a:spcBef>
                <a:spcPts val="1200"/>
              </a:spcBef>
            </a:pPr>
            <a:r>
              <a:rPr lang="en-US" altLang="zh-CN" sz="2800" b="1" dirty="0">
                <a:latin typeface="Times New Roman" panose="02020603050405020304" pitchFamily="18" charset="0"/>
                <a:ea typeface="KaiTi" charset="-122"/>
                <a:cs typeface="Times New Roman" panose="02020603050405020304" pitchFamily="18" charset="0"/>
              </a:rPr>
              <a:t>July. 2, 2024</a:t>
            </a:r>
          </a:p>
        </p:txBody>
      </p:sp>
      <p:sp>
        <p:nvSpPr>
          <p:cNvPr id="4" name="卷形: 水平 3">
            <a:extLst>
              <a:ext uri="{FF2B5EF4-FFF2-40B4-BE49-F238E27FC236}">
                <a16:creationId xmlns:a16="http://schemas.microsoft.com/office/drawing/2014/main" id="{341D68EC-0E17-3CD8-A9F9-9E18F9640629}"/>
              </a:ext>
            </a:extLst>
          </p:cNvPr>
          <p:cNvSpPr/>
          <p:nvPr/>
        </p:nvSpPr>
        <p:spPr>
          <a:xfrm>
            <a:off x="97972" y="185242"/>
            <a:ext cx="11996056" cy="2181241"/>
          </a:xfrm>
          <a:prstGeom prst="horizontalScroll">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bg1"/>
                </a:solidFill>
                <a:latin typeface="Times New Roman" panose="02020603050405020304" pitchFamily="18" charset="0"/>
                <a:cs typeface="Times New Roman" panose="02020603050405020304" pitchFamily="18" charset="0"/>
              </a:rPr>
              <a:t>The impact of global productivity on national welfare through global value chains</a:t>
            </a:r>
            <a:endParaRPr lang="en-US" altLang="zh-CN" sz="2800" b="1" dirty="0">
              <a:solidFill>
                <a:schemeClr val="bg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19FBB16-29D4-0C27-5C06-E30B2D64A1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6115" y="6202211"/>
            <a:ext cx="1593444" cy="470547"/>
          </a:xfrm>
          <a:prstGeom prst="rect">
            <a:avLst/>
          </a:prstGeom>
        </p:spPr>
      </p:pic>
    </p:spTree>
    <p:extLst>
      <p:ext uri="{BB962C8B-B14F-4D97-AF65-F5344CB8AC3E}">
        <p14:creationId xmlns:p14="http://schemas.microsoft.com/office/powerpoint/2010/main" val="181667161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743D8-8C41-CBFF-9B1C-196C135DE6D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A8066B-CB6A-3BF7-2039-1C85C4B21C79}"/>
              </a:ext>
            </a:extLst>
          </p:cNvPr>
          <p:cNvSpPr>
            <a:spLocks noGrp="1"/>
          </p:cNvSpPr>
          <p:nvPr>
            <p:ph type="sldNum" sz="quarter" idx="12"/>
          </p:nvPr>
        </p:nvSpPr>
        <p:spPr/>
        <p:txBody>
          <a:bodyPr/>
          <a:lstStyle/>
          <a:p>
            <a:fld id="{702B242E-23DB-475E-B7F8-DB11C1BE0FBB}" type="slidenum">
              <a:rPr lang="en-US" smtClean="0"/>
              <a:t>10</a:t>
            </a:fld>
            <a:endParaRPr lang="en-US"/>
          </a:p>
        </p:txBody>
      </p:sp>
      <p:sp>
        <p:nvSpPr>
          <p:cNvPr id="5" name="矩形 2">
            <a:extLst>
              <a:ext uri="{FF2B5EF4-FFF2-40B4-BE49-F238E27FC236}">
                <a16:creationId xmlns:a16="http://schemas.microsoft.com/office/drawing/2014/main" id="{7711232B-54EA-ECEF-7801-01A751B30FFE}"/>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BB24BE69-14C9-F44D-59C3-22A504DEEE54}"/>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Model</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E3272B7-6E9C-D5B4-E946-489E640016EE}"/>
                  </a:ext>
                </a:extLst>
              </p:cNvPr>
              <p:cNvSpPr txBox="1"/>
              <p:nvPr/>
            </p:nvSpPr>
            <p:spPr>
              <a:xfrm>
                <a:off x="526303" y="1025943"/>
                <a:ext cx="10943175" cy="5754652"/>
              </a:xfrm>
              <a:prstGeom prst="rect">
                <a:avLst/>
              </a:prstGeom>
              <a:noFill/>
            </p:spPr>
            <p:txBody>
              <a:bodyPr wrap="square">
                <a:spAutoFit/>
              </a:bodyPr>
              <a:lstStyle/>
              <a:p>
                <a:endParaRPr lang="en-US" sz="2400" dirty="0">
                  <a:latin typeface="Times New Roman" panose="02020603050405020304" pitchFamily="18" charset="0"/>
                  <a:cs typeface="Times New Roman" panose="02020603050405020304" pitchFamily="18" charset="0"/>
                </a:endParaRPr>
              </a:p>
              <a:p>
                <a:pPr indent="266700">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𝐺𝐷𝑃</m:t>
                              </m:r>
                            </m:e>
                            <m:sub>
                              <m:r>
                                <a:rPr lang="en-US" sz="2400" i="1">
                                  <a:latin typeface="Cambria Math" panose="02040503050406030204" pitchFamily="18" charset="0"/>
                                </a:rPr>
                                <m:t>h</m:t>
                              </m:r>
                            </m:sub>
                            <m:sup>
                              <m:r>
                                <a:rPr lang="en-US" sz="2400" i="1">
                                  <a:latin typeface="Cambria Math" panose="02040503050406030204" pitchFamily="18" charset="0"/>
                                </a:rPr>
                                <m:t>𝑒</m:t>
                              </m:r>
                            </m:sup>
                          </m:sSubSup>
                        </m:num>
                        <m:den>
                          <m:sSubSup>
                            <m:sSubSupPr>
                              <m:ctrlPr>
                                <a:rPr lang="en-US" sz="2400" i="1">
                                  <a:latin typeface="Cambria Math" panose="02040503050406030204" pitchFamily="18" charset="0"/>
                                </a:rPr>
                              </m:ctrlPr>
                            </m:sSubSupPr>
                            <m:e>
                              <m:r>
                                <a:rPr lang="en-US" sz="2400" i="1">
                                  <a:latin typeface="Cambria Math" panose="02040503050406030204" pitchFamily="18" charset="0"/>
                                </a:rPr>
                                <m:t>𝐺𝐷𝑃</m:t>
                              </m:r>
                            </m:e>
                            <m:sub>
                              <m:r>
                                <a:rPr lang="en-US" sz="2400" i="1">
                                  <a:latin typeface="Cambria Math" panose="02040503050406030204" pitchFamily="18" charset="0"/>
                                </a:rPr>
                                <m:t>h</m:t>
                              </m:r>
                            </m:sub>
                            <m:sup>
                              <m:r>
                                <a:rPr lang="en-US" sz="2400" i="1">
                                  <a:latin typeface="Cambria Math" panose="02040503050406030204" pitchFamily="18" charset="0"/>
                                </a:rPr>
                                <m:t>𝑒</m:t>
                              </m:r>
                            </m:sup>
                          </m:sSubSup>
                        </m:den>
                      </m:f>
                      <m:r>
                        <a:rPr lang="en-US" sz="2400" i="1" kern="1200" smtClean="0">
                          <a:solidFill>
                            <a:srgbClr val="FF0000"/>
                          </a:solidFill>
                          <a:effectLst/>
                          <a:latin typeface="Cambria Math" panose="02040503050406030204" pitchFamily="18" charset="0"/>
                          <a:ea typeface="等线" panose="02010600030101010101" pitchFamily="2" charset="-122"/>
                        </a:rPr>
                        <m:t>=</m:t>
                      </m:r>
                      <m:d>
                        <m:dPr>
                          <m:begChr m:val="["/>
                          <m:endChr m:val="]"/>
                          <m:ctrlPr>
                            <a:rPr lang="en-US" sz="2400" i="1" kern="1200">
                              <a:solidFill>
                                <a:srgbClr val="FF0000"/>
                              </a:solidFill>
                              <a:effectLst/>
                              <a:latin typeface="Cambria Math" panose="02040503050406030204" pitchFamily="18" charset="0"/>
                              <a:ea typeface="等线" panose="02010600030101010101" pitchFamily="2" charset="-122"/>
                            </a:rPr>
                          </m:ctrlPr>
                        </m:dPr>
                        <m:e>
                          <m:nary>
                            <m:naryPr>
                              <m:chr m:val="∑"/>
                              <m:limLoc m:val="undOvr"/>
                              <m:ctrlPr>
                                <a:rPr lang="en-US" sz="2400" i="1" kern="1200">
                                  <a:solidFill>
                                    <a:srgbClr val="FF0000"/>
                                  </a:solidFill>
                                  <a:effectLst/>
                                  <a:latin typeface="Cambria Math" panose="02040503050406030204" pitchFamily="18" charset="0"/>
                                  <a:ea typeface="等线" panose="02010600030101010101" pitchFamily="2" charset="-122"/>
                                </a:rPr>
                              </m:ctrlPr>
                            </m:naryPr>
                            <m:sub>
                              <m:r>
                                <a:rPr lang="en-US" sz="2400" i="1" kern="1200">
                                  <a:solidFill>
                                    <a:srgbClr val="FF0000"/>
                                  </a:solidFill>
                                  <a:effectLst/>
                                  <a:latin typeface="Cambria Math" panose="02040503050406030204" pitchFamily="18" charset="0"/>
                                  <a:ea typeface="等线" panose="02010600030101010101" pitchFamily="2" charset="-122"/>
                                </a:rPr>
                                <m:t>𝑖</m:t>
                              </m:r>
                              <m:r>
                                <a:rPr lang="en-US" sz="2400" i="1" kern="1200">
                                  <a:solidFill>
                                    <a:srgbClr val="FF0000"/>
                                  </a:solidFill>
                                  <a:effectLst/>
                                  <a:latin typeface="Cambria Math" panose="02040503050406030204" pitchFamily="18" charset="0"/>
                                  <a:ea typeface="等线" panose="02010600030101010101" pitchFamily="2" charset="-122"/>
                                </a:rPr>
                                <m:t>=1</m:t>
                              </m:r>
                            </m:sub>
                            <m:sup>
                              <m:r>
                                <a:rPr lang="en-US" sz="2400" i="1" kern="1200">
                                  <a:solidFill>
                                    <a:srgbClr val="FF0000"/>
                                  </a:solidFill>
                                  <a:effectLst/>
                                  <a:latin typeface="Cambria Math" panose="02040503050406030204" pitchFamily="18" charset="0"/>
                                  <a:ea typeface="等线" panose="02010600030101010101" pitchFamily="2" charset="-122"/>
                                </a:rPr>
                                <m:t>𝐼</m:t>
                              </m:r>
                            </m:sup>
                            <m:e>
                              <m:d>
                                <m:dPr>
                                  <m:ctrlPr>
                                    <a:rPr lang="en-US" sz="2400" i="1" kern="1200">
                                      <a:solidFill>
                                        <a:srgbClr val="FF0000"/>
                                      </a:solidFill>
                                      <a:effectLst/>
                                      <a:latin typeface="Cambria Math" panose="02040503050406030204" pitchFamily="18" charset="0"/>
                                      <a:ea typeface="等线" panose="02010600030101010101" pitchFamily="2" charset="-122"/>
                                    </a:rPr>
                                  </m:ctrlPr>
                                </m:dPr>
                                <m:e>
                                  <m:f>
                                    <m:fPr>
                                      <m:ctrlPr>
                                        <a:rPr lang="en-US" sz="2400" i="1" kern="1200">
                                          <a:solidFill>
                                            <a:srgbClr val="FF0000"/>
                                          </a:solidFill>
                                          <a:effectLst/>
                                          <a:latin typeface="Cambria Math" panose="02040503050406030204" pitchFamily="18" charset="0"/>
                                          <a:ea typeface="等线" panose="02010600030101010101" pitchFamily="2" charset="-122"/>
                                        </a:rPr>
                                      </m:ctrlPr>
                                    </m:fPr>
                                    <m:num>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等线" panose="02010600030101010101" pitchFamily="2" charset="-122"/>
                                            </a:rPr>
                                            <m:t>𝑝</m:t>
                                          </m:r>
                                        </m:e>
                                        <m:sub>
                                          <m:r>
                                            <a:rPr lang="en-US" sz="2400" i="1" kern="1200">
                                              <a:solidFill>
                                                <a:srgbClr val="FF0000"/>
                                              </a:solidFill>
                                              <a:effectLst/>
                                              <a:latin typeface="Cambria Math" panose="02040503050406030204" pitchFamily="18" charset="0"/>
                                              <a:ea typeface="等线" panose="02010600030101010101" pitchFamily="2" charset="-122"/>
                                            </a:rPr>
                                            <m:t>h𝑖</m:t>
                                          </m:r>
                                        </m:sub>
                                      </m:sSub>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等线" panose="02010600030101010101" pitchFamily="2" charset="-122"/>
                                            </a:rPr>
                                            <m:t>𝑥</m:t>
                                          </m:r>
                                        </m:e>
                                        <m:sub>
                                          <m:r>
                                            <a:rPr lang="en-US" sz="2400" i="1" kern="1200">
                                              <a:solidFill>
                                                <a:srgbClr val="FF0000"/>
                                              </a:solidFill>
                                              <a:effectLst/>
                                              <a:latin typeface="Cambria Math" panose="02040503050406030204" pitchFamily="18" charset="0"/>
                                              <a:ea typeface="等线" panose="02010600030101010101" pitchFamily="2" charset="-122"/>
                                            </a:rPr>
                                            <m:t>h𝑖</m:t>
                                          </m:r>
                                        </m:sub>
                                      </m:sSub>
                                    </m:num>
                                    <m:den>
                                      <m:r>
                                        <a:rPr lang="en-US" sz="2400" i="1" kern="1200">
                                          <a:solidFill>
                                            <a:srgbClr val="FF0000"/>
                                          </a:solidFill>
                                          <a:effectLst/>
                                          <a:latin typeface="Cambria Math" panose="02040503050406030204" pitchFamily="18" charset="0"/>
                                          <a:ea typeface="等线" panose="02010600030101010101" pitchFamily="2" charset="-122"/>
                                        </a:rPr>
                                        <m:t>𝑝</m:t>
                                      </m:r>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等线" panose="02010600030101010101" pitchFamily="2" charset="-122"/>
                                            </a:rPr>
                                            <m:t>𝑦</m:t>
                                          </m:r>
                                        </m:e>
                                        <m:sub>
                                          <m:r>
                                            <a:rPr lang="en-US" sz="2400" i="1" kern="1200">
                                              <a:solidFill>
                                                <a:srgbClr val="FF0000"/>
                                              </a:solidFill>
                                              <a:effectLst/>
                                              <a:latin typeface="Cambria Math" panose="02040503050406030204" pitchFamily="18" charset="0"/>
                                              <a:ea typeface="等线" panose="02010600030101010101" pitchFamily="2" charset="-122"/>
                                            </a:rPr>
                                            <m:t>h</m:t>
                                          </m:r>
                                        </m:sub>
                                      </m:sSub>
                                    </m:den>
                                  </m:f>
                                  <m:f>
                                    <m:fPr>
                                      <m:ctrlPr>
                                        <a:rPr lang="en-US" sz="2400" i="1" kern="1200">
                                          <a:solidFill>
                                            <a:srgbClr val="FF0000"/>
                                          </a:solidFill>
                                          <a:effectLst/>
                                          <a:latin typeface="Cambria Math" panose="02040503050406030204" pitchFamily="18" charset="0"/>
                                          <a:ea typeface="等线" panose="02010600030101010101" pitchFamily="2" charset="-122"/>
                                        </a:rPr>
                                      </m:ctrlPr>
                                    </m:fPr>
                                    <m:num>
                                      <m:r>
                                        <m:rPr>
                                          <m:sty m:val="p"/>
                                        </m:rPr>
                                        <a:rPr lang="en-US" sz="2400" kern="1200">
                                          <a:solidFill>
                                            <a:srgbClr val="FF0000"/>
                                          </a:solidFill>
                                          <a:effectLst/>
                                          <a:latin typeface="Cambria Math" panose="02040503050406030204" pitchFamily="18" charset="0"/>
                                          <a:ea typeface="等线" panose="02010600030101010101" pitchFamily="2" charset="-122"/>
                                        </a:rPr>
                                        <m:t>Δ</m:t>
                                      </m:r>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宋体" panose="02010600030101010101" pitchFamily="2" charset="-122"/>
                                            </a:rPr>
                                            <m:t>𝜋</m:t>
                                          </m:r>
                                        </m:e>
                                        <m:sub>
                                          <m:r>
                                            <a:rPr lang="en-US" sz="2400" i="1" kern="1200">
                                              <a:solidFill>
                                                <a:srgbClr val="FF0000"/>
                                              </a:solidFill>
                                              <a:effectLst/>
                                              <a:latin typeface="Cambria Math" panose="02040503050406030204" pitchFamily="18" charset="0"/>
                                              <a:ea typeface="等线" panose="02010600030101010101" pitchFamily="2" charset="-122"/>
                                            </a:rPr>
                                            <m:t>h𝑖</m:t>
                                          </m:r>
                                        </m:sub>
                                      </m:sSub>
                                    </m:num>
                                    <m:den>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宋体" panose="02010600030101010101" pitchFamily="2" charset="-122"/>
                                            </a:rPr>
                                            <m:t>𝜋</m:t>
                                          </m:r>
                                        </m:e>
                                        <m:sub>
                                          <m:r>
                                            <a:rPr lang="en-US" sz="2400" i="1" kern="1200">
                                              <a:solidFill>
                                                <a:srgbClr val="FF0000"/>
                                              </a:solidFill>
                                              <a:effectLst/>
                                              <a:latin typeface="Cambria Math" panose="02040503050406030204" pitchFamily="18" charset="0"/>
                                              <a:ea typeface="等线" panose="02010600030101010101" pitchFamily="2" charset="-122"/>
                                            </a:rPr>
                                            <m:t>h𝑖</m:t>
                                          </m:r>
                                        </m:sub>
                                      </m:sSub>
                                    </m:den>
                                  </m:f>
                                </m:e>
                              </m:d>
                            </m:e>
                          </m:nary>
                          <m:r>
                            <a:rPr lang="en-US" sz="2400" i="1" kern="1200">
                              <a:solidFill>
                                <a:srgbClr val="FF0000"/>
                              </a:solidFill>
                              <a:effectLst/>
                              <a:latin typeface="Cambria Math" panose="02040503050406030204" pitchFamily="18" charset="0"/>
                              <a:ea typeface="等线" panose="02010600030101010101" pitchFamily="2" charset="-122"/>
                            </a:rPr>
                            <m:t>+</m:t>
                          </m:r>
                          <m:nary>
                            <m:naryPr>
                              <m:chr m:val="∑"/>
                              <m:limLoc m:val="undOvr"/>
                              <m:ctrlPr>
                                <a:rPr lang="en-US" sz="2400" i="1" kern="1200">
                                  <a:solidFill>
                                    <a:srgbClr val="FF0000"/>
                                  </a:solidFill>
                                  <a:effectLst/>
                                  <a:latin typeface="Cambria Math" panose="02040503050406030204" pitchFamily="18" charset="0"/>
                                  <a:ea typeface="等线" panose="02010600030101010101" pitchFamily="2" charset="-122"/>
                                </a:rPr>
                              </m:ctrlPr>
                            </m:naryPr>
                            <m:sub>
                              <m:r>
                                <a:rPr lang="en-US" sz="2400" i="1" kern="1200">
                                  <a:solidFill>
                                    <a:srgbClr val="FF0000"/>
                                  </a:solidFill>
                                  <a:effectLst/>
                                  <a:latin typeface="Cambria Math" panose="02040503050406030204" pitchFamily="18" charset="0"/>
                                  <a:ea typeface="等线" panose="02010600030101010101" pitchFamily="2" charset="-122"/>
                                </a:rPr>
                                <m:t>𝑖</m:t>
                              </m:r>
                              <m:r>
                                <a:rPr lang="en-US" sz="2400" i="1" kern="1200">
                                  <a:solidFill>
                                    <a:srgbClr val="FF0000"/>
                                  </a:solidFill>
                                  <a:effectLst/>
                                  <a:latin typeface="Cambria Math" panose="02040503050406030204" pitchFamily="18" charset="0"/>
                                  <a:ea typeface="等线" panose="02010600030101010101" pitchFamily="2" charset="-122"/>
                                </a:rPr>
                                <m:t>=1</m:t>
                              </m:r>
                            </m:sub>
                            <m:sup>
                              <m:r>
                                <a:rPr lang="en-US" sz="2400" i="1" kern="1200">
                                  <a:solidFill>
                                    <a:srgbClr val="FF0000"/>
                                  </a:solidFill>
                                  <a:effectLst/>
                                  <a:latin typeface="Cambria Math" panose="02040503050406030204" pitchFamily="18" charset="0"/>
                                  <a:ea typeface="等线" panose="02010600030101010101" pitchFamily="2" charset="-122"/>
                                </a:rPr>
                                <m:t>𝐼</m:t>
                              </m:r>
                            </m:sup>
                            <m:e>
                              <m:d>
                                <m:dPr>
                                  <m:ctrlPr>
                                    <a:rPr lang="en-US" sz="2400" i="1" kern="1200">
                                      <a:solidFill>
                                        <a:srgbClr val="FF0000"/>
                                      </a:solidFill>
                                      <a:effectLst/>
                                      <a:latin typeface="Cambria Math" panose="02040503050406030204" pitchFamily="18" charset="0"/>
                                      <a:ea typeface="等线" panose="02010600030101010101" pitchFamily="2" charset="-122"/>
                                    </a:rPr>
                                  </m:ctrlPr>
                                </m:dPr>
                                <m:e>
                                  <m:f>
                                    <m:fPr>
                                      <m:ctrlPr>
                                        <a:rPr lang="en-US" sz="2400" i="1" kern="1200">
                                          <a:solidFill>
                                            <a:srgbClr val="FF0000"/>
                                          </a:solidFill>
                                          <a:effectLst/>
                                          <a:latin typeface="Cambria Math" panose="02040503050406030204" pitchFamily="18" charset="0"/>
                                          <a:ea typeface="等线" panose="02010600030101010101" pitchFamily="2" charset="-122"/>
                                        </a:rPr>
                                      </m:ctrlPr>
                                    </m:fPr>
                                    <m:num>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等线" panose="02010600030101010101" pitchFamily="2" charset="-122"/>
                                            </a:rPr>
                                            <m:t>𝑤</m:t>
                                          </m:r>
                                        </m:e>
                                        <m:sub>
                                          <m:r>
                                            <a:rPr lang="en-US" sz="2400" i="1" kern="1200">
                                              <a:solidFill>
                                                <a:srgbClr val="FF0000"/>
                                              </a:solidFill>
                                              <a:effectLst/>
                                              <a:latin typeface="Cambria Math" panose="02040503050406030204" pitchFamily="18" charset="0"/>
                                              <a:ea typeface="等线" panose="02010600030101010101" pitchFamily="2" charset="-122"/>
                                            </a:rPr>
                                            <m:t>h𝑖</m:t>
                                          </m:r>
                                        </m:sub>
                                      </m:sSub>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Cambria Math" panose="02040503050406030204" pitchFamily="18" charset="0"/>
                                            </a:rPr>
                                            <m:t>𝑙</m:t>
                                          </m:r>
                                        </m:e>
                                        <m:sub>
                                          <m:r>
                                            <a:rPr lang="en-US" sz="2400" i="1" kern="1200">
                                              <a:solidFill>
                                                <a:srgbClr val="FF0000"/>
                                              </a:solidFill>
                                              <a:effectLst/>
                                              <a:latin typeface="Cambria Math" panose="02040503050406030204" pitchFamily="18" charset="0"/>
                                              <a:ea typeface="等线" panose="02010600030101010101" pitchFamily="2" charset="-122"/>
                                            </a:rPr>
                                            <m:t>h𝑖</m:t>
                                          </m:r>
                                        </m:sub>
                                      </m:sSub>
                                    </m:num>
                                    <m:den>
                                      <m:r>
                                        <a:rPr lang="en-US" sz="2400" i="1" kern="1200">
                                          <a:solidFill>
                                            <a:srgbClr val="FF0000"/>
                                          </a:solidFill>
                                          <a:effectLst/>
                                          <a:latin typeface="Cambria Math" panose="02040503050406030204" pitchFamily="18" charset="0"/>
                                          <a:ea typeface="等线" panose="02010600030101010101" pitchFamily="2" charset="-122"/>
                                        </a:rPr>
                                        <m:t>𝑝</m:t>
                                      </m:r>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等线" panose="02010600030101010101" pitchFamily="2" charset="-122"/>
                                            </a:rPr>
                                            <m:t>𝑦</m:t>
                                          </m:r>
                                        </m:e>
                                        <m:sub>
                                          <m:r>
                                            <a:rPr lang="en-US" sz="2400" i="1" kern="1200">
                                              <a:solidFill>
                                                <a:srgbClr val="FF0000"/>
                                              </a:solidFill>
                                              <a:effectLst/>
                                              <a:latin typeface="Cambria Math" panose="02040503050406030204" pitchFamily="18" charset="0"/>
                                              <a:ea typeface="等线" panose="02010600030101010101" pitchFamily="2" charset="-122"/>
                                            </a:rPr>
                                            <m:t>h</m:t>
                                          </m:r>
                                        </m:sub>
                                      </m:sSub>
                                    </m:den>
                                  </m:f>
                                  <m:f>
                                    <m:fPr>
                                      <m:ctrlPr>
                                        <a:rPr lang="en-US" sz="2400" i="1" kern="1200">
                                          <a:solidFill>
                                            <a:srgbClr val="FF0000"/>
                                          </a:solidFill>
                                          <a:effectLst/>
                                          <a:latin typeface="Cambria Math" panose="02040503050406030204" pitchFamily="18" charset="0"/>
                                          <a:ea typeface="等线" panose="02010600030101010101" pitchFamily="2" charset="-122"/>
                                        </a:rPr>
                                      </m:ctrlPr>
                                    </m:fPr>
                                    <m:num>
                                      <m:r>
                                        <m:rPr>
                                          <m:sty m:val="p"/>
                                        </m:rPr>
                                        <a:rPr lang="en-US" sz="2400" kern="1200">
                                          <a:solidFill>
                                            <a:srgbClr val="FF0000"/>
                                          </a:solidFill>
                                          <a:effectLst/>
                                          <a:latin typeface="Cambria Math" panose="02040503050406030204" pitchFamily="18" charset="0"/>
                                          <a:ea typeface="等线" panose="02010600030101010101" pitchFamily="2" charset="-122"/>
                                        </a:rPr>
                                        <m:t>Δ</m:t>
                                      </m:r>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宋体" panose="02010600030101010101" pitchFamily="2" charset="-122"/>
                                            </a:rPr>
                                            <m:t>𝑙</m:t>
                                          </m:r>
                                        </m:e>
                                        <m:sub>
                                          <m:r>
                                            <a:rPr lang="en-US" sz="2400" i="1" kern="1200">
                                              <a:solidFill>
                                                <a:srgbClr val="FF0000"/>
                                              </a:solidFill>
                                              <a:effectLst/>
                                              <a:latin typeface="Cambria Math" panose="02040503050406030204" pitchFamily="18" charset="0"/>
                                              <a:ea typeface="等线" panose="02010600030101010101" pitchFamily="2" charset="-122"/>
                                            </a:rPr>
                                            <m:t>h𝑖</m:t>
                                          </m:r>
                                        </m:sub>
                                      </m:sSub>
                                    </m:num>
                                    <m:den>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宋体" panose="02010600030101010101" pitchFamily="2" charset="-122"/>
                                            </a:rPr>
                                            <m:t>𝑙</m:t>
                                          </m:r>
                                        </m:e>
                                        <m:sub>
                                          <m:r>
                                            <a:rPr lang="en-US" sz="2400" i="1" kern="1200">
                                              <a:solidFill>
                                                <a:srgbClr val="FF0000"/>
                                              </a:solidFill>
                                              <a:effectLst/>
                                              <a:latin typeface="Cambria Math" panose="02040503050406030204" pitchFamily="18" charset="0"/>
                                              <a:ea typeface="等线" panose="02010600030101010101" pitchFamily="2" charset="-122"/>
                                            </a:rPr>
                                            <m:t>h𝑖</m:t>
                                          </m:r>
                                        </m:sub>
                                      </m:sSub>
                                    </m:den>
                                  </m:f>
                                </m:e>
                              </m:d>
                            </m:e>
                          </m:nary>
                          <m:r>
                            <a:rPr lang="en-US" sz="2400" i="1" kern="1200">
                              <a:solidFill>
                                <a:srgbClr val="FF0000"/>
                              </a:solidFill>
                              <a:effectLst/>
                              <a:latin typeface="Cambria Math" panose="02040503050406030204" pitchFamily="18" charset="0"/>
                              <a:ea typeface="等线" panose="02010600030101010101" pitchFamily="2" charset="-122"/>
                            </a:rPr>
                            <m:t>+</m:t>
                          </m:r>
                          <m:nary>
                            <m:naryPr>
                              <m:chr m:val="∑"/>
                              <m:limLoc m:val="undOvr"/>
                              <m:ctrlPr>
                                <a:rPr lang="en-US" sz="2400" i="1" kern="1200">
                                  <a:solidFill>
                                    <a:srgbClr val="FF0000"/>
                                  </a:solidFill>
                                  <a:effectLst/>
                                  <a:latin typeface="Cambria Math" panose="02040503050406030204" pitchFamily="18" charset="0"/>
                                  <a:ea typeface="等线" panose="02010600030101010101" pitchFamily="2" charset="-122"/>
                                </a:rPr>
                              </m:ctrlPr>
                            </m:naryPr>
                            <m:sub>
                              <m:r>
                                <a:rPr lang="en-US" sz="2400" i="1" kern="1200">
                                  <a:solidFill>
                                    <a:srgbClr val="FF0000"/>
                                  </a:solidFill>
                                  <a:effectLst/>
                                  <a:latin typeface="Cambria Math" panose="02040503050406030204" pitchFamily="18" charset="0"/>
                                  <a:ea typeface="等线" panose="02010600030101010101" pitchFamily="2" charset="-122"/>
                                </a:rPr>
                                <m:t>𝑖</m:t>
                              </m:r>
                              <m:r>
                                <a:rPr lang="en-US" sz="2400" i="1" kern="1200">
                                  <a:solidFill>
                                    <a:srgbClr val="FF0000"/>
                                  </a:solidFill>
                                  <a:effectLst/>
                                  <a:latin typeface="Cambria Math" panose="02040503050406030204" pitchFamily="18" charset="0"/>
                                  <a:ea typeface="等线" panose="02010600030101010101" pitchFamily="2" charset="-122"/>
                                </a:rPr>
                                <m:t>=1</m:t>
                              </m:r>
                            </m:sub>
                            <m:sup>
                              <m:r>
                                <a:rPr lang="en-US" sz="2400" i="1" kern="1200">
                                  <a:solidFill>
                                    <a:srgbClr val="FF0000"/>
                                  </a:solidFill>
                                  <a:effectLst/>
                                  <a:latin typeface="Cambria Math" panose="02040503050406030204" pitchFamily="18" charset="0"/>
                                  <a:ea typeface="等线" panose="02010600030101010101" pitchFamily="2" charset="-122"/>
                                </a:rPr>
                                <m:t>𝐼</m:t>
                              </m:r>
                            </m:sup>
                            <m:e>
                              <m:d>
                                <m:dPr>
                                  <m:ctrlPr>
                                    <a:rPr lang="en-US" sz="2400" i="1" kern="1200">
                                      <a:solidFill>
                                        <a:srgbClr val="FF0000"/>
                                      </a:solidFill>
                                      <a:effectLst/>
                                      <a:latin typeface="Cambria Math" panose="02040503050406030204" pitchFamily="18" charset="0"/>
                                      <a:ea typeface="等线" panose="02010600030101010101" pitchFamily="2" charset="-122"/>
                                    </a:rPr>
                                  </m:ctrlPr>
                                </m:dPr>
                                <m:e>
                                  <m:f>
                                    <m:fPr>
                                      <m:ctrlPr>
                                        <a:rPr lang="en-US" sz="2400" i="1" kern="1200">
                                          <a:solidFill>
                                            <a:srgbClr val="FF0000"/>
                                          </a:solidFill>
                                          <a:effectLst/>
                                          <a:latin typeface="Cambria Math" panose="02040503050406030204" pitchFamily="18" charset="0"/>
                                          <a:ea typeface="等线" panose="02010600030101010101" pitchFamily="2" charset="-122"/>
                                        </a:rPr>
                                      </m:ctrlPr>
                                    </m:fPr>
                                    <m:num>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等线" panose="02010600030101010101" pitchFamily="2" charset="-122"/>
                                            </a:rPr>
                                            <m:t>𝑟</m:t>
                                          </m:r>
                                        </m:e>
                                        <m:sub>
                                          <m:r>
                                            <a:rPr lang="en-US" sz="2400" i="1" kern="1200">
                                              <a:solidFill>
                                                <a:srgbClr val="FF0000"/>
                                              </a:solidFill>
                                              <a:effectLst/>
                                              <a:latin typeface="Cambria Math" panose="02040503050406030204" pitchFamily="18" charset="0"/>
                                              <a:ea typeface="等线" panose="02010600030101010101" pitchFamily="2" charset="-122"/>
                                            </a:rPr>
                                            <m:t>h𝑖</m:t>
                                          </m:r>
                                        </m:sub>
                                      </m:sSub>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Cambria Math" panose="02040503050406030204" pitchFamily="18" charset="0"/>
                                            </a:rPr>
                                            <m:t>𝑘</m:t>
                                          </m:r>
                                        </m:e>
                                        <m:sub>
                                          <m:r>
                                            <a:rPr lang="en-US" sz="2400" i="1" kern="1200">
                                              <a:solidFill>
                                                <a:srgbClr val="FF0000"/>
                                              </a:solidFill>
                                              <a:effectLst/>
                                              <a:latin typeface="Cambria Math" panose="02040503050406030204" pitchFamily="18" charset="0"/>
                                              <a:ea typeface="等线" panose="02010600030101010101" pitchFamily="2" charset="-122"/>
                                            </a:rPr>
                                            <m:t>h𝑖</m:t>
                                          </m:r>
                                        </m:sub>
                                      </m:sSub>
                                    </m:num>
                                    <m:den>
                                      <m:r>
                                        <a:rPr lang="en-US" sz="2400" i="1" kern="1200">
                                          <a:solidFill>
                                            <a:srgbClr val="FF0000"/>
                                          </a:solidFill>
                                          <a:effectLst/>
                                          <a:latin typeface="Cambria Math" panose="02040503050406030204" pitchFamily="18" charset="0"/>
                                          <a:ea typeface="等线" panose="02010600030101010101" pitchFamily="2" charset="-122"/>
                                        </a:rPr>
                                        <m:t>𝑝</m:t>
                                      </m:r>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等线" panose="02010600030101010101" pitchFamily="2" charset="-122"/>
                                            </a:rPr>
                                            <m:t>𝑦</m:t>
                                          </m:r>
                                        </m:e>
                                        <m:sub>
                                          <m:r>
                                            <a:rPr lang="en-US" sz="2400" i="1" kern="1200">
                                              <a:solidFill>
                                                <a:srgbClr val="FF0000"/>
                                              </a:solidFill>
                                              <a:effectLst/>
                                              <a:latin typeface="Cambria Math" panose="02040503050406030204" pitchFamily="18" charset="0"/>
                                              <a:ea typeface="等线" panose="02010600030101010101" pitchFamily="2" charset="-122"/>
                                            </a:rPr>
                                            <m:t>h</m:t>
                                          </m:r>
                                        </m:sub>
                                      </m:sSub>
                                    </m:den>
                                  </m:f>
                                  <m:f>
                                    <m:fPr>
                                      <m:ctrlPr>
                                        <a:rPr lang="en-US" sz="2400" i="1" kern="1200">
                                          <a:solidFill>
                                            <a:srgbClr val="FF0000"/>
                                          </a:solidFill>
                                          <a:effectLst/>
                                          <a:latin typeface="Cambria Math" panose="02040503050406030204" pitchFamily="18" charset="0"/>
                                          <a:ea typeface="等线" panose="02010600030101010101" pitchFamily="2" charset="-122"/>
                                        </a:rPr>
                                      </m:ctrlPr>
                                    </m:fPr>
                                    <m:num>
                                      <m:r>
                                        <m:rPr>
                                          <m:sty m:val="p"/>
                                        </m:rPr>
                                        <a:rPr lang="en-US" sz="2400" kern="1200">
                                          <a:solidFill>
                                            <a:srgbClr val="FF0000"/>
                                          </a:solidFill>
                                          <a:effectLst/>
                                          <a:latin typeface="Cambria Math" panose="02040503050406030204" pitchFamily="18" charset="0"/>
                                          <a:ea typeface="等线" panose="02010600030101010101" pitchFamily="2" charset="-122"/>
                                        </a:rPr>
                                        <m:t>Δ</m:t>
                                      </m:r>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宋体" panose="02010600030101010101" pitchFamily="2" charset="-122"/>
                                            </a:rPr>
                                            <m:t>𝑘</m:t>
                                          </m:r>
                                        </m:e>
                                        <m:sub>
                                          <m:r>
                                            <a:rPr lang="en-US" sz="2400" i="1" kern="1200">
                                              <a:solidFill>
                                                <a:srgbClr val="FF0000"/>
                                              </a:solidFill>
                                              <a:effectLst/>
                                              <a:latin typeface="Cambria Math" panose="02040503050406030204" pitchFamily="18" charset="0"/>
                                              <a:ea typeface="等线" panose="02010600030101010101" pitchFamily="2" charset="-122"/>
                                            </a:rPr>
                                            <m:t>h𝑖</m:t>
                                          </m:r>
                                        </m:sub>
                                      </m:sSub>
                                    </m:num>
                                    <m:den>
                                      <m:sSub>
                                        <m:sSubPr>
                                          <m:ctrlPr>
                                            <a:rPr lang="en-US" sz="2400" i="1" kern="1200">
                                              <a:solidFill>
                                                <a:srgbClr val="FF0000"/>
                                              </a:solidFill>
                                              <a:effectLst/>
                                              <a:latin typeface="Cambria Math" panose="02040503050406030204" pitchFamily="18" charset="0"/>
                                              <a:ea typeface="等线" panose="02010600030101010101" pitchFamily="2" charset="-122"/>
                                            </a:rPr>
                                          </m:ctrlPr>
                                        </m:sSubPr>
                                        <m:e>
                                          <m:r>
                                            <a:rPr lang="en-US" sz="2400" i="1" kern="1200">
                                              <a:solidFill>
                                                <a:srgbClr val="FF0000"/>
                                              </a:solidFill>
                                              <a:effectLst/>
                                              <a:latin typeface="Cambria Math" panose="02040503050406030204" pitchFamily="18" charset="0"/>
                                              <a:ea typeface="宋体" panose="02010600030101010101" pitchFamily="2" charset="-122"/>
                                            </a:rPr>
                                            <m:t>𝑘</m:t>
                                          </m:r>
                                        </m:e>
                                        <m:sub>
                                          <m:r>
                                            <a:rPr lang="en-US" sz="2400" i="1" kern="1200">
                                              <a:solidFill>
                                                <a:srgbClr val="FF0000"/>
                                              </a:solidFill>
                                              <a:effectLst/>
                                              <a:latin typeface="Cambria Math" panose="02040503050406030204" pitchFamily="18" charset="0"/>
                                              <a:ea typeface="等线" panose="02010600030101010101" pitchFamily="2" charset="-122"/>
                                            </a:rPr>
                                            <m:t>h𝑖</m:t>
                                          </m:r>
                                        </m:sub>
                                      </m:sSub>
                                    </m:den>
                                  </m:f>
                                </m:e>
                              </m:d>
                            </m:e>
                          </m:nary>
                        </m:e>
                      </m:d>
                    </m:oMath>
                  </m:oMathPara>
                </a14:m>
                <a:endParaRPr lang="en-US" sz="2400" kern="1200" dirty="0">
                  <a:effectLst/>
                  <a:latin typeface="Times New Roman" panose="02020603050405020304" pitchFamily="18" charset="0"/>
                  <a:ea typeface="宋体" panose="02010600030101010101" pitchFamily="2" charset="-122"/>
                </a:endParaRPr>
              </a:p>
              <a:p>
                <a:pPr indent="266700" algn="l">
                  <a:lnSpc>
                    <a:spcPct val="120000"/>
                  </a:lnSpc>
                  <a:spcBef>
                    <a:spcPts val="600"/>
                  </a:spcBef>
                  <a:spcAft>
                    <a:spcPts val="600"/>
                  </a:spcAft>
                </a:pPr>
                <a:r>
                  <a:rPr lang="en-US" sz="2400" kern="1200" dirty="0">
                    <a:effectLst/>
                    <a:latin typeface="Times New Roman" panose="02020603050405020304" pitchFamily="18" charset="0"/>
                    <a:ea typeface="Yu Mincho" panose="02020400000000000000" pitchFamily="18" charset="-128"/>
                  </a:rPr>
                  <a:t>                    </a:t>
                </a:r>
                <a14:m>
                  <m:oMath xmlns:m="http://schemas.openxmlformats.org/officeDocument/2006/math">
                    <m:r>
                      <a:rPr lang="en-US" sz="2400" i="1" kern="1200">
                        <a:effectLst/>
                        <a:latin typeface="Cambria Math" panose="02040503050406030204" pitchFamily="18" charset="0"/>
                        <a:ea typeface="等线" panose="02010600030101010101" pitchFamily="2" charset="-122"/>
                      </a:rPr>
                      <m:t>−</m:t>
                    </m:r>
                    <m:f>
                      <m:fPr>
                        <m:ctrlPr>
                          <a:rPr lang="en-US" sz="2400" i="1" kern="1200">
                            <a:effectLst/>
                            <a:latin typeface="Cambria Math" panose="02040503050406030204" pitchFamily="18" charset="0"/>
                            <a:ea typeface="等线" panose="02010600030101010101" pitchFamily="2" charset="-122"/>
                          </a:rPr>
                        </m:ctrlPr>
                      </m:fPr>
                      <m:num>
                        <m:r>
                          <m:rPr>
                            <m:sty m:val="p"/>
                          </m:rPr>
                          <a:rPr lang="en-US" sz="2400" kern="1200">
                            <a:effectLst/>
                            <a:latin typeface="Cambria Math" panose="02040503050406030204" pitchFamily="18" charset="0"/>
                            <a:ea typeface="等线" panose="02010600030101010101" pitchFamily="2" charset="-122"/>
                          </a:rPr>
                          <m:t>Δ</m:t>
                        </m:r>
                        <m:r>
                          <a:rPr lang="en-US" sz="2400" i="1" kern="1200">
                            <a:effectLst/>
                            <a:latin typeface="Cambria Math" panose="02040503050406030204" pitchFamily="18" charset="0"/>
                            <a:ea typeface="宋体" panose="02010600030101010101" pitchFamily="2" charset="-122"/>
                          </a:rPr>
                          <m:t>𝜋</m:t>
                        </m:r>
                      </m:num>
                      <m:den>
                        <m:r>
                          <a:rPr lang="en-US" sz="2400" i="1" kern="1200">
                            <a:effectLst/>
                            <a:latin typeface="Cambria Math" panose="02040503050406030204" pitchFamily="18" charset="0"/>
                            <a:ea typeface="宋体" panose="02010600030101010101" pitchFamily="2" charset="-122"/>
                          </a:rPr>
                          <m:t>𝜋</m:t>
                        </m:r>
                      </m:den>
                    </m:f>
                    <m:acc>
                      <m:accPr>
                        <m:chr m:val="̂"/>
                        <m:ctrlPr>
                          <a:rPr lang="en-US" sz="2400" i="1" kern="1200">
                            <a:effectLst/>
                            <a:latin typeface="Cambria Math" panose="02040503050406030204" pitchFamily="18" charset="0"/>
                            <a:ea typeface="Cambria Math" panose="02040503050406030204" pitchFamily="18" charset="0"/>
                          </a:rPr>
                        </m:ctrlPr>
                      </m:accPr>
                      <m:e>
                        <m:r>
                          <a:rPr lang="en-US" sz="2400" i="1" kern="1200">
                            <a:effectLst/>
                            <a:latin typeface="Cambria Math" panose="02040503050406030204" pitchFamily="18" charset="0"/>
                            <a:ea typeface="Cambria Math" panose="02040503050406030204" pitchFamily="18" charset="0"/>
                          </a:rPr>
                          <m:t>𝑝</m:t>
                        </m:r>
                      </m:e>
                    </m:acc>
                    <m:r>
                      <a:rPr lang="en-US" sz="2400" b="1" i="1" kern="1200">
                        <a:effectLst/>
                        <a:latin typeface="Cambria Math" panose="02040503050406030204" pitchFamily="18" charset="0"/>
                        <a:ea typeface="等线" panose="02010600030101010101" pitchFamily="2" charset="-122"/>
                      </a:rPr>
                      <m:t>𝑩</m:t>
                    </m:r>
                    <m:d>
                      <m:dPr>
                        <m:ctrlPr>
                          <a:rPr lang="en-US" sz="2400" i="1" kern="1200">
                            <a:effectLst/>
                            <a:latin typeface="Cambria Math" panose="02040503050406030204" pitchFamily="18" charset="0"/>
                            <a:ea typeface="等线" panose="02010600030101010101" pitchFamily="2" charset="-122"/>
                          </a:rPr>
                        </m:ctrlPr>
                      </m:dPr>
                      <m:e>
                        <m:f>
                          <m:fPr>
                            <m:ctrlPr>
                              <a:rPr lang="en-US" sz="2400" i="1" kern="1200">
                                <a:effectLst/>
                                <a:latin typeface="Cambria Math" panose="02040503050406030204" pitchFamily="18" charset="0"/>
                                <a:ea typeface="等线" panose="02010600030101010101" pitchFamily="2" charset="-122"/>
                              </a:rPr>
                            </m:ctrlPr>
                          </m:fPr>
                          <m:num>
                            <m:sSub>
                              <m:sSubPr>
                                <m:ctrlPr>
                                  <a:rPr lang="en-US" sz="2400" i="1" kern="1200">
                                    <a:effectLst/>
                                    <a:latin typeface="Cambria Math" panose="02040503050406030204" pitchFamily="18" charset="0"/>
                                    <a:ea typeface="等线" panose="02010600030101010101" pitchFamily="2" charset="-122"/>
                                  </a:rPr>
                                </m:ctrlPr>
                              </m:sSubPr>
                              <m:e>
                                <m:r>
                                  <a:rPr lang="en-US" sz="2400" i="1" kern="1200">
                                    <a:effectLst/>
                                    <a:latin typeface="Cambria Math" panose="02040503050406030204" pitchFamily="18" charset="0"/>
                                    <a:ea typeface="等线" panose="02010600030101010101" pitchFamily="2" charset="-122"/>
                                  </a:rPr>
                                  <m:t>𝑦</m:t>
                                </m:r>
                              </m:e>
                              <m:sub>
                                <m:r>
                                  <a:rPr lang="en-US" sz="2400" i="1" kern="1200">
                                    <a:effectLst/>
                                    <a:latin typeface="Cambria Math" panose="02040503050406030204" pitchFamily="18" charset="0"/>
                                    <a:ea typeface="等线" panose="02010600030101010101" pitchFamily="2" charset="-122"/>
                                  </a:rPr>
                                  <m:t>h</m:t>
                                </m:r>
                              </m:sub>
                            </m:sSub>
                          </m:num>
                          <m:den>
                            <m:r>
                              <a:rPr lang="en-US" sz="2400" i="1" kern="1200">
                                <a:effectLst/>
                                <a:latin typeface="Cambria Math" panose="02040503050406030204" pitchFamily="18" charset="0"/>
                                <a:ea typeface="等线" panose="02010600030101010101" pitchFamily="2" charset="-122"/>
                              </a:rPr>
                              <m:t>𝑝</m:t>
                            </m:r>
                            <m:sSub>
                              <m:sSubPr>
                                <m:ctrlPr>
                                  <a:rPr lang="en-US" sz="2400" i="1" kern="1200">
                                    <a:effectLst/>
                                    <a:latin typeface="Cambria Math" panose="02040503050406030204" pitchFamily="18" charset="0"/>
                                    <a:ea typeface="等线" panose="02010600030101010101" pitchFamily="2" charset="-122"/>
                                  </a:rPr>
                                </m:ctrlPr>
                              </m:sSubPr>
                              <m:e>
                                <m:r>
                                  <a:rPr lang="en-US" sz="2400" i="1" kern="1200">
                                    <a:effectLst/>
                                    <a:latin typeface="Cambria Math" panose="02040503050406030204" pitchFamily="18" charset="0"/>
                                    <a:ea typeface="等线" panose="02010600030101010101" pitchFamily="2" charset="-122"/>
                                  </a:rPr>
                                  <m:t>𝑦</m:t>
                                </m:r>
                              </m:e>
                              <m:sub>
                                <m:r>
                                  <a:rPr lang="en-US" sz="2400" i="1" kern="1200">
                                    <a:effectLst/>
                                    <a:latin typeface="Cambria Math" panose="02040503050406030204" pitchFamily="18" charset="0"/>
                                    <a:ea typeface="等线" panose="02010600030101010101" pitchFamily="2" charset="-122"/>
                                  </a:rPr>
                                  <m:t>h</m:t>
                                </m:r>
                              </m:sub>
                            </m:sSub>
                          </m:den>
                        </m:f>
                        <m:r>
                          <a:rPr lang="en-US" sz="2400" i="1" kern="1200">
                            <a:effectLst/>
                            <a:latin typeface="Cambria Math" panose="02040503050406030204" pitchFamily="18" charset="0"/>
                            <a:ea typeface="等线" panose="02010600030101010101" pitchFamily="2" charset="-122"/>
                          </a:rPr>
                          <m:t>−</m:t>
                        </m:r>
                        <m:f>
                          <m:fPr>
                            <m:ctrlPr>
                              <a:rPr lang="en-US" sz="2400" i="1" kern="1200">
                                <a:effectLst/>
                                <a:latin typeface="Cambria Math" panose="02040503050406030204" pitchFamily="18" charset="0"/>
                                <a:ea typeface="等线" panose="02010600030101010101" pitchFamily="2" charset="-122"/>
                              </a:rPr>
                            </m:ctrlPr>
                          </m:fPr>
                          <m:num>
                            <m:sSub>
                              <m:sSubPr>
                                <m:ctrlPr>
                                  <a:rPr lang="en-US" sz="2400" i="1" kern="1200">
                                    <a:effectLst/>
                                    <a:latin typeface="Cambria Math" panose="02040503050406030204" pitchFamily="18" charset="0"/>
                                    <a:ea typeface="等线" panose="02010600030101010101" pitchFamily="2" charset="-122"/>
                                  </a:rPr>
                                </m:ctrlPr>
                              </m:sSubPr>
                              <m:e>
                                <m:r>
                                  <a:rPr lang="en-US" sz="2400" i="1" kern="1200">
                                    <a:effectLst/>
                                    <a:latin typeface="Cambria Math" panose="02040503050406030204" pitchFamily="18" charset="0"/>
                                    <a:ea typeface="等线" panose="02010600030101010101" pitchFamily="2" charset="-122"/>
                                  </a:rPr>
                                  <m:t>𝑐</m:t>
                                </m:r>
                              </m:e>
                              <m:sub>
                                <m:r>
                                  <a:rPr lang="en-US" sz="2400" i="1" kern="1200">
                                    <a:effectLst/>
                                    <a:latin typeface="Cambria Math" panose="02040503050406030204" pitchFamily="18" charset="0"/>
                                    <a:ea typeface="等线" panose="02010600030101010101" pitchFamily="2" charset="-122"/>
                                  </a:rPr>
                                  <m:t>h</m:t>
                                </m:r>
                              </m:sub>
                            </m:sSub>
                          </m:num>
                          <m:den>
                            <m:r>
                              <a:rPr lang="en-US" sz="2400" i="1" kern="1200">
                                <a:effectLst/>
                                <a:latin typeface="Cambria Math" panose="02040503050406030204" pitchFamily="18" charset="0"/>
                                <a:ea typeface="等线" panose="02010600030101010101" pitchFamily="2" charset="-122"/>
                              </a:rPr>
                              <m:t>𝑝</m:t>
                            </m:r>
                            <m:sSub>
                              <m:sSubPr>
                                <m:ctrlPr>
                                  <a:rPr lang="en-US" sz="2400" i="1" kern="1200">
                                    <a:effectLst/>
                                    <a:latin typeface="Cambria Math" panose="02040503050406030204" pitchFamily="18" charset="0"/>
                                    <a:ea typeface="等线" panose="02010600030101010101" pitchFamily="2" charset="-122"/>
                                  </a:rPr>
                                </m:ctrlPr>
                              </m:sSubPr>
                              <m:e>
                                <m:r>
                                  <a:rPr lang="en-US" sz="2400" i="1" kern="1200">
                                    <a:effectLst/>
                                    <a:latin typeface="Cambria Math" panose="02040503050406030204" pitchFamily="18" charset="0"/>
                                    <a:ea typeface="等线" panose="02010600030101010101" pitchFamily="2" charset="-122"/>
                                  </a:rPr>
                                  <m:t>𝑐</m:t>
                                </m:r>
                              </m:e>
                              <m:sub>
                                <m:r>
                                  <a:rPr lang="en-US" sz="2400" i="1" kern="1200">
                                    <a:effectLst/>
                                    <a:latin typeface="Cambria Math" panose="02040503050406030204" pitchFamily="18" charset="0"/>
                                    <a:ea typeface="等线" panose="02010600030101010101" pitchFamily="2" charset="-122"/>
                                  </a:rPr>
                                  <m:t>h</m:t>
                                </m:r>
                              </m:sub>
                            </m:sSub>
                          </m:den>
                        </m:f>
                      </m:e>
                    </m:d>
                    <m:r>
                      <a:rPr lang="en-US" sz="2400" b="1" i="1" kern="1200">
                        <a:effectLst/>
                        <a:latin typeface="Cambria Math" panose="02040503050406030204" pitchFamily="18" charset="0"/>
                        <a:ea typeface="等线" panose="02010600030101010101" pitchFamily="2" charset="-122"/>
                      </a:rPr>
                      <m:t>+</m:t>
                    </m:r>
                    <m:f>
                      <m:fPr>
                        <m:ctrlPr>
                          <a:rPr lang="en-US" sz="2400" i="1" kern="1200">
                            <a:effectLst/>
                            <a:latin typeface="Cambria Math" panose="02040503050406030204" pitchFamily="18" charset="0"/>
                            <a:ea typeface="等线" panose="02010600030101010101" pitchFamily="2" charset="-122"/>
                          </a:rPr>
                        </m:ctrlPr>
                      </m:fPr>
                      <m:num>
                        <m:r>
                          <m:rPr>
                            <m:sty m:val="p"/>
                          </m:rPr>
                          <a:rPr lang="en-US" sz="2400" kern="1200">
                            <a:effectLst/>
                            <a:latin typeface="Cambria Math" panose="02040503050406030204" pitchFamily="18" charset="0"/>
                            <a:ea typeface="等线" panose="02010600030101010101" pitchFamily="2" charset="-122"/>
                          </a:rPr>
                          <m:t>Δ</m:t>
                        </m:r>
                        <m:r>
                          <a:rPr lang="en-US" sz="2400" i="1" kern="1200">
                            <a:effectLst/>
                            <a:latin typeface="Cambria Math" panose="02040503050406030204" pitchFamily="18" charset="0"/>
                            <a:ea typeface="宋体" panose="02010600030101010101" pitchFamily="2" charset="-122"/>
                          </a:rPr>
                          <m:t>𝑟</m:t>
                        </m:r>
                      </m:num>
                      <m:den>
                        <m:r>
                          <a:rPr lang="en-US" sz="2400" i="1" kern="1200">
                            <a:effectLst/>
                            <a:latin typeface="Cambria Math" panose="02040503050406030204" pitchFamily="18" charset="0"/>
                            <a:ea typeface="宋体" panose="02010600030101010101" pitchFamily="2" charset="-122"/>
                          </a:rPr>
                          <m:t>𝑟</m:t>
                        </m:r>
                      </m:den>
                    </m:f>
                    <m:acc>
                      <m:accPr>
                        <m:chr m:val="̂"/>
                        <m:ctrlPr>
                          <a:rPr lang="en-US" sz="2400" i="1" kern="1200">
                            <a:effectLst/>
                            <a:latin typeface="Cambria Math" panose="02040503050406030204" pitchFamily="18" charset="0"/>
                            <a:ea typeface="等线" panose="02010600030101010101" pitchFamily="2" charset="-122"/>
                          </a:rPr>
                        </m:ctrlPr>
                      </m:accPr>
                      <m:e>
                        <m:r>
                          <a:rPr lang="en-US" sz="2400" i="1" kern="1200">
                            <a:effectLst/>
                            <a:latin typeface="Cambria Math" panose="02040503050406030204" pitchFamily="18" charset="0"/>
                            <a:ea typeface="等线" panose="02010600030101010101" pitchFamily="2" charset="-122"/>
                          </a:rPr>
                          <m:t>𝛼</m:t>
                        </m:r>
                      </m:e>
                    </m:acc>
                    <m:acc>
                      <m:accPr>
                        <m:chr m:val="̂"/>
                        <m:ctrlPr>
                          <a:rPr lang="en-US" sz="2400" i="1" kern="1200">
                            <a:effectLst/>
                            <a:latin typeface="Cambria Math" panose="02040503050406030204" pitchFamily="18" charset="0"/>
                            <a:ea typeface="等线" panose="02010600030101010101" pitchFamily="2" charset="-122"/>
                          </a:rPr>
                        </m:ctrlPr>
                      </m:accPr>
                      <m:e>
                        <m:r>
                          <a:rPr lang="en-US" sz="2400" i="1" kern="1200">
                            <a:effectLst/>
                            <a:latin typeface="Cambria Math" panose="02040503050406030204" pitchFamily="18" charset="0"/>
                            <a:ea typeface="Cambria Math" panose="02040503050406030204" pitchFamily="18" charset="0"/>
                          </a:rPr>
                          <m:t>𝑝</m:t>
                        </m:r>
                      </m:e>
                    </m:acc>
                    <m:r>
                      <a:rPr lang="en-US" sz="2400" b="1" i="1" kern="1200">
                        <a:effectLst/>
                        <a:latin typeface="Cambria Math" panose="02040503050406030204" pitchFamily="18" charset="0"/>
                        <a:ea typeface="等线" panose="02010600030101010101" pitchFamily="2" charset="-122"/>
                      </a:rPr>
                      <m:t>𝑩</m:t>
                    </m:r>
                    <m:d>
                      <m:dPr>
                        <m:ctrlPr>
                          <a:rPr lang="en-US" sz="2400" i="1" kern="1200">
                            <a:effectLst/>
                            <a:latin typeface="Cambria Math" panose="02040503050406030204" pitchFamily="18" charset="0"/>
                            <a:ea typeface="等线" panose="02010600030101010101" pitchFamily="2" charset="-122"/>
                          </a:rPr>
                        </m:ctrlPr>
                      </m:dPr>
                      <m:e>
                        <m:f>
                          <m:fPr>
                            <m:ctrlPr>
                              <a:rPr lang="en-US" sz="2400" i="1" kern="1200">
                                <a:effectLst/>
                                <a:latin typeface="Cambria Math" panose="02040503050406030204" pitchFamily="18" charset="0"/>
                                <a:ea typeface="等线" panose="02010600030101010101" pitchFamily="2" charset="-122"/>
                              </a:rPr>
                            </m:ctrlPr>
                          </m:fPr>
                          <m:num>
                            <m:sSub>
                              <m:sSubPr>
                                <m:ctrlPr>
                                  <a:rPr lang="en-US" sz="2400" i="1" kern="1200">
                                    <a:effectLst/>
                                    <a:latin typeface="Cambria Math" panose="02040503050406030204" pitchFamily="18" charset="0"/>
                                    <a:ea typeface="等线" panose="02010600030101010101" pitchFamily="2" charset="-122"/>
                                  </a:rPr>
                                </m:ctrlPr>
                              </m:sSubPr>
                              <m:e>
                                <m:r>
                                  <a:rPr lang="en-US" sz="2400" i="1" kern="1200">
                                    <a:effectLst/>
                                    <a:latin typeface="Cambria Math" panose="02040503050406030204" pitchFamily="18" charset="0"/>
                                    <a:ea typeface="等线" panose="02010600030101010101" pitchFamily="2" charset="-122"/>
                                  </a:rPr>
                                  <m:t>𝑦</m:t>
                                </m:r>
                              </m:e>
                              <m:sub>
                                <m:r>
                                  <a:rPr lang="en-US" sz="2400" i="1" kern="1200">
                                    <a:effectLst/>
                                    <a:latin typeface="Cambria Math" panose="02040503050406030204" pitchFamily="18" charset="0"/>
                                    <a:ea typeface="等线" panose="02010600030101010101" pitchFamily="2" charset="-122"/>
                                  </a:rPr>
                                  <m:t>h</m:t>
                                </m:r>
                              </m:sub>
                            </m:sSub>
                          </m:num>
                          <m:den>
                            <m:r>
                              <a:rPr lang="en-US" sz="2400" i="1" kern="1200">
                                <a:effectLst/>
                                <a:latin typeface="Cambria Math" panose="02040503050406030204" pitchFamily="18" charset="0"/>
                                <a:ea typeface="等线" panose="02010600030101010101" pitchFamily="2" charset="-122"/>
                              </a:rPr>
                              <m:t>𝑝</m:t>
                            </m:r>
                            <m:sSub>
                              <m:sSubPr>
                                <m:ctrlPr>
                                  <a:rPr lang="en-US" sz="2400" i="1" kern="1200">
                                    <a:effectLst/>
                                    <a:latin typeface="Cambria Math" panose="02040503050406030204" pitchFamily="18" charset="0"/>
                                    <a:ea typeface="等线" panose="02010600030101010101" pitchFamily="2" charset="-122"/>
                                  </a:rPr>
                                </m:ctrlPr>
                              </m:sSubPr>
                              <m:e>
                                <m:r>
                                  <a:rPr lang="en-US" sz="2400" i="1" kern="1200">
                                    <a:effectLst/>
                                    <a:latin typeface="Cambria Math" panose="02040503050406030204" pitchFamily="18" charset="0"/>
                                    <a:ea typeface="等线" panose="02010600030101010101" pitchFamily="2" charset="-122"/>
                                  </a:rPr>
                                  <m:t>𝑦</m:t>
                                </m:r>
                              </m:e>
                              <m:sub>
                                <m:r>
                                  <a:rPr lang="en-US" sz="2400" i="1" kern="1200">
                                    <a:effectLst/>
                                    <a:latin typeface="Cambria Math" panose="02040503050406030204" pitchFamily="18" charset="0"/>
                                    <a:ea typeface="等线" panose="02010600030101010101" pitchFamily="2" charset="-122"/>
                                  </a:rPr>
                                  <m:t>h</m:t>
                                </m:r>
                              </m:sub>
                            </m:sSub>
                          </m:den>
                        </m:f>
                        <m:r>
                          <a:rPr lang="en-US" sz="2400" i="1" kern="1200">
                            <a:effectLst/>
                            <a:latin typeface="Cambria Math" panose="02040503050406030204" pitchFamily="18" charset="0"/>
                            <a:ea typeface="等线" panose="02010600030101010101" pitchFamily="2" charset="-122"/>
                          </a:rPr>
                          <m:t>−</m:t>
                        </m:r>
                        <m:f>
                          <m:fPr>
                            <m:ctrlPr>
                              <a:rPr lang="en-US" sz="2400" i="1" kern="1200">
                                <a:effectLst/>
                                <a:latin typeface="Cambria Math" panose="02040503050406030204" pitchFamily="18" charset="0"/>
                                <a:ea typeface="等线" panose="02010600030101010101" pitchFamily="2" charset="-122"/>
                              </a:rPr>
                            </m:ctrlPr>
                          </m:fPr>
                          <m:num>
                            <m:sSub>
                              <m:sSubPr>
                                <m:ctrlPr>
                                  <a:rPr lang="en-US" sz="2400" i="1" kern="1200">
                                    <a:effectLst/>
                                    <a:latin typeface="Cambria Math" panose="02040503050406030204" pitchFamily="18" charset="0"/>
                                    <a:ea typeface="等线" panose="02010600030101010101" pitchFamily="2" charset="-122"/>
                                  </a:rPr>
                                </m:ctrlPr>
                              </m:sSubPr>
                              <m:e>
                                <m:r>
                                  <a:rPr lang="en-US" sz="2400" i="1" kern="1200">
                                    <a:effectLst/>
                                    <a:latin typeface="Cambria Math" panose="02040503050406030204" pitchFamily="18" charset="0"/>
                                    <a:ea typeface="等线" panose="02010600030101010101" pitchFamily="2" charset="-122"/>
                                  </a:rPr>
                                  <m:t>𝑐</m:t>
                                </m:r>
                              </m:e>
                              <m:sub>
                                <m:r>
                                  <a:rPr lang="en-US" sz="2400" i="1" kern="1200">
                                    <a:effectLst/>
                                    <a:latin typeface="Cambria Math" panose="02040503050406030204" pitchFamily="18" charset="0"/>
                                    <a:ea typeface="等线" panose="02010600030101010101" pitchFamily="2" charset="-122"/>
                                  </a:rPr>
                                  <m:t>h</m:t>
                                </m:r>
                              </m:sub>
                            </m:sSub>
                          </m:num>
                          <m:den>
                            <m:r>
                              <a:rPr lang="en-US" sz="2400" i="1" kern="1200">
                                <a:effectLst/>
                                <a:latin typeface="Cambria Math" panose="02040503050406030204" pitchFamily="18" charset="0"/>
                                <a:ea typeface="等线" panose="02010600030101010101" pitchFamily="2" charset="-122"/>
                              </a:rPr>
                              <m:t>𝑝</m:t>
                            </m:r>
                            <m:sSub>
                              <m:sSubPr>
                                <m:ctrlPr>
                                  <a:rPr lang="en-US" sz="2400" i="1" kern="1200">
                                    <a:effectLst/>
                                    <a:latin typeface="Cambria Math" panose="02040503050406030204" pitchFamily="18" charset="0"/>
                                    <a:ea typeface="等线" panose="02010600030101010101" pitchFamily="2" charset="-122"/>
                                  </a:rPr>
                                </m:ctrlPr>
                              </m:sSubPr>
                              <m:e>
                                <m:r>
                                  <a:rPr lang="en-US" sz="2400" i="1" kern="1200">
                                    <a:effectLst/>
                                    <a:latin typeface="Cambria Math" panose="02040503050406030204" pitchFamily="18" charset="0"/>
                                    <a:ea typeface="等线" panose="02010600030101010101" pitchFamily="2" charset="-122"/>
                                  </a:rPr>
                                  <m:t>𝑐</m:t>
                                </m:r>
                              </m:e>
                              <m:sub>
                                <m:r>
                                  <a:rPr lang="en-US" sz="2400" i="1" kern="1200">
                                    <a:effectLst/>
                                    <a:latin typeface="Cambria Math" panose="02040503050406030204" pitchFamily="18" charset="0"/>
                                    <a:ea typeface="等线" panose="02010600030101010101" pitchFamily="2" charset="-122"/>
                                  </a:rPr>
                                  <m:t>h</m:t>
                                </m:r>
                              </m:sub>
                            </m:sSub>
                          </m:den>
                        </m:f>
                      </m:e>
                    </m:d>
                    <m:r>
                      <a:rPr lang="en-US" sz="2400" b="1" i="1" kern="1200">
                        <a:effectLst/>
                        <a:latin typeface="Cambria Math" panose="02040503050406030204" pitchFamily="18" charset="0"/>
                        <a:ea typeface="等线" panose="02010600030101010101" pitchFamily="2" charset="-122"/>
                      </a:rPr>
                      <m:t>+</m:t>
                    </m:r>
                    <m:f>
                      <m:fPr>
                        <m:ctrlPr>
                          <a:rPr lang="en-US" sz="2400" i="1" kern="1200">
                            <a:effectLst/>
                            <a:latin typeface="Cambria Math" panose="02040503050406030204" pitchFamily="18" charset="0"/>
                            <a:ea typeface="等线" panose="02010600030101010101" pitchFamily="2" charset="-122"/>
                          </a:rPr>
                        </m:ctrlPr>
                      </m:fPr>
                      <m:num>
                        <m:r>
                          <m:rPr>
                            <m:sty m:val="p"/>
                          </m:rPr>
                          <a:rPr lang="en-US" sz="2400" kern="1200">
                            <a:effectLst/>
                            <a:latin typeface="Cambria Math" panose="02040503050406030204" pitchFamily="18" charset="0"/>
                            <a:ea typeface="等线" panose="02010600030101010101" pitchFamily="2" charset="-122"/>
                          </a:rPr>
                          <m:t>Δ</m:t>
                        </m:r>
                        <m:r>
                          <a:rPr lang="en-US" sz="2400" i="1" kern="1200">
                            <a:effectLst/>
                            <a:latin typeface="Cambria Math" panose="02040503050406030204" pitchFamily="18" charset="0"/>
                            <a:ea typeface="宋体" panose="02010600030101010101" pitchFamily="2" charset="-122"/>
                          </a:rPr>
                          <m:t>𝑤</m:t>
                        </m:r>
                      </m:num>
                      <m:den>
                        <m:r>
                          <a:rPr lang="en-US" sz="2400" i="1" kern="1200">
                            <a:effectLst/>
                            <a:latin typeface="Cambria Math" panose="02040503050406030204" pitchFamily="18" charset="0"/>
                            <a:ea typeface="宋体" panose="02010600030101010101" pitchFamily="2" charset="-122"/>
                          </a:rPr>
                          <m:t>𝑤</m:t>
                        </m:r>
                      </m:den>
                    </m:f>
                    <m:acc>
                      <m:accPr>
                        <m:chr m:val="̂"/>
                        <m:ctrlPr>
                          <a:rPr lang="en-US" sz="2400" i="1" kern="1200">
                            <a:effectLst/>
                            <a:latin typeface="Cambria Math" panose="02040503050406030204" pitchFamily="18" charset="0"/>
                            <a:ea typeface="等线" panose="02010600030101010101" pitchFamily="2" charset="-122"/>
                          </a:rPr>
                        </m:ctrlPr>
                      </m:accPr>
                      <m:e>
                        <m:r>
                          <a:rPr lang="en-US" sz="2400" i="1" kern="1200">
                            <a:effectLst/>
                            <a:latin typeface="Cambria Math" panose="02040503050406030204" pitchFamily="18" charset="0"/>
                            <a:ea typeface="等线" panose="02010600030101010101" pitchFamily="2" charset="-122"/>
                          </a:rPr>
                          <m:t>𝛽</m:t>
                        </m:r>
                      </m:e>
                    </m:acc>
                    <m:acc>
                      <m:accPr>
                        <m:chr m:val="̂"/>
                        <m:ctrlPr>
                          <a:rPr lang="en-US" sz="2400" i="1" kern="1200">
                            <a:effectLst/>
                            <a:latin typeface="Cambria Math" panose="02040503050406030204" pitchFamily="18" charset="0"/>
                            <a:ea typeface="等线" panose="02010600030101010101" pitchFamily="2" charset="-122"/>
                          </a:rPr>
                        </m:ctrlPr>
                      </m:accPr>
                      <m:e>
                        <m:r>
                          <a:rPr lang="en-US" sz="2400" i="1" kern="1200">
                            <a:effectLst/>
                            <a:latin typeface="Cambria Math" panose="02040503050406030204" pitchFamily="18" charset="0"/>
                            <a:ea typeface="Cambria Math" panose="02040503050406030204" pitchFamily="18" charset="0"/>
                          </a:rPr>
                          <m:t>𝑝</m:t>
                        </m:r>
                      </m:e>
                    </m:acc>
                    <m:r>
                      <a:rPr lang="en-US" sz="2400" b="1" i="1" kern="1200">
                        <a:effectLst/>
                        <a:latin typeface="Cambria Math" panose="02040503050406030204" pitchFamily="18" charset="0"/>
                        <a:ea typeface="等线" panose="02010600030101010101" pitchFamily="2" charset="-122"/>
                      </a:rPr>
                      <m:t>𝑩</m:t>
                    </m:r>
                    <m:d>
                      <m:dPr>
                        <m:ctrlPr>
                          <a:rPr lang="en-US" sz="2400" i="1" kern="1200">
                            <a:effectLst/>
                            <a:latin typeface="Cambria Math" panose="02040503050406030204" pitchFamily="18" charset="0"/>
                            <a:ea typeface="等线" panose="02010600030101010101" pitchFamily="2" charset="-122"/>
                          </a:rPr>
                        </m:ctrlPr>
                      </m:dPr>
                      <m:e>
                        <m:f>
                          <m:fPr>
                            <m:ctrlPr>
                              <a:rPr lang="en-US" sz="2400" i="1" kern="1200">
                                <a:effectLst/>
                                <a:latin typeface="Cambria Math" panose="02040503050406030204" pitchFamily="18" charset="0"/>
                                <a:ea typeface="等线" panose="02010600030101010101" pitchFamily="2" charset="-122"/>
                              </a:rPr>
                            </m:ctrlPr>
                          </m:fPr>
                          <m:num>
                            <m:sSub>
                              <m:sSubPr>
                                <m:ctrlPr>
                                  <a:rPr lang="en-US" sz="2400" i="1" kern="1200">
                                    <a:effectLst/>
                                    <a:latin typeface="Cambria Math" panose="02040503050406030204" pitchFamily="18" charset="0"/>
                                    <a:ea typeface="等线" panose="02010600030101010101" pitchFamily="2" charset="-122"/>
                                  </a:rPr>
                                </m:ctrlPr>
                              </m:sSubPr>
                              <m:e>
                                <m:r>
                                  <a:rPr lang="en-US" sz="2400" i="1" kern="1200">
                                    <a:effectLst/>
                                    <a:latin typeface="Cambria Math" panose="02040503050406030204" pitchFamily="18" charset="0"/>
                                    <a:ea typeface="等线" panose="02010600030101010101" pitchFamily="2" charset="-122"/>
                                  </a:rPr>
                                  <m:t>𝑦</m:t>
                                </m:r>
                              </m:e>
                              <m:sub>
                                <m:r>
                                  <a:rPr lang="en-US" sz="2400" i="1" kern="1200">
                                    <a:effectLst/>
                                    <a:latin typeface="Cambria Math" panose="02040503050406030204" pitchFamily="18" charset="0"/>
                                    <a:ea typeface="等线" panose="02010600030101010101" pitchFamily="2" charset="-122"/>
                                  </a:rPr>
                                  <m:t>h</m:t>
                                </m:r>
                              </m:sub>
                            </m:sSub>
                          </m:num>
                          <m:den>
                            <m:r>
                              <a:rPr lang="en-US" sz="2400" i="1" kern="1200">
                                <a:effectLst/>
                                <a:latin typeface="Cambria Math" panose="02040503050406030204" pitchFamily="18" charset="0"/>
                                <a:ea typeface="等线" panose="02010600030101010101" pitchFamily="2" charset="-122"/>
                              </a:rPr>
                              <m:t>𝑝</m:t>
                            </m:r>
                            <m:sSub>
                              <m:sSubPr>
                                <m:ctrlPr>
                                  <a:rPr lang="en-US" sz="2400" i="1" kern="1200">
                                    <a:effectLst/>
                                    <a:latin typeface="Cambria Math" panose="02040503050406030204" pitchFamily="18" charset="0"/>
                                    <a:ea typeface="等线" panose="02010600030101010101" pitchFamily="2" charset="-122"/>
                                  </a:rPr>
                                </m:ctrlPr>
                              </m:sSubPr>
                              <m:e>
                                <m:r>
                                  <a:rPr lang="en-US" sz="2400" i="1" kern="1200">
                                    <a:effectLst/>
                                    <a:latin typeface="Cambria Math" panose="02040503050406030204" pitchFamily="18" charset="0"/>
                                    <a:ea typeface="等线" panose="02010600030101010101" pitchFamily="2" charset="-122"/>
                                  </a:rPr>
                                  <m:t>𝑦</m:t>
                                </m:r>
                              </m:e>
                              <m:sub>
                                <m:r>
                                  <a:rPr lang="en-US" sz="2400" i="1" kern="1200">
                                    <a:effectLst/>
                                    <a:latin typeface="Cambria Math" panose="02040503050406030204" pitchFamily="18" charset="0"/>
                                    <a:ea typeface="等线" panose="02010600030101010101" pitchFamily="2" charset="-122"/>
                                  </a:rPr>
                                  <m:t>h</m:t>
                                </m:r>
                              </m:sub>
                            </m:sSub>
                          </m:den>
                        </m:f>
                        <m:r>
                          <a:rPr lang="en-US" sz="2400" i="1" kern="1200">
                            <a:effectLst/>
                            <a:latin typeface="Cambria Math" panose="02040503050406030204" pitchFamily="18" charset="0"/>
                            <a:ea typeface="等线" panose="02010600030101010101" pitchFamily="2" charset="-122"/>
                          </a:rPr>
                          <m:t>−</m:t>
                        </m:r>
                        <m:f>
                          <m:fPr>
                            <m:ctrlPr>
                              <a:rPr lang="en-US" sz="2400" i="1" kern="1200">
                                <a:effectLst/>
                                <a:latin typeface="Cambria Math" panose="02040503050406030204" pitchFamily="18" charset="0"/>
                                <a:ea typeface="等线" panose="02010600030101010101" pitchFamily="2" charset="-122"/>
                              </a:rPr>
                            </m:ctrlPr>
                          </m:fPr>
                          <m:num>
                            <m:sSub>
                              <m:sSubPr>
                                <m:ctrlPr>
                                  <a:rPr lang="en-US" sz="2400" i="1" kern="1200">
                                    <a:effectLst/>
                                    <a:latin typeface="Cambria Math" panose="02040503050406030204" pitchFamily="18" charset="0"/>
                                    <a:ea typeface="等线" panose="02010600030101010101" pitchFamily="2" charset="-122"/>
                                  </a:rPr>
                                </m:ctrlPr>
                              </m:sSubPr>
                              <m:e>
                                <m:r>
                                  <a:rPr lang="en-US" sz="2400" i="1" kern="1200">
                                    <a:effectLst/>
                                    <a:latin typeface="Cambria Math" panose="02040503050406030204" pitchFamily="18" charset="0"/>
                                    <a:ea typeface="等线" panose="02010600030101010101" pitchFamily="2" charset="-122"/>
                                  </a:rPr>
                                  <m:t>𝑐</m:t>
                                </m:r>
                              </m:e>
                              <m:sub>
                                <m:r>
                                  <a:rPr lang="en-US" sz="2400" i="1" kern="1200">
                                    <a:effectLst/>
                                    <a:latin typeface="Cambria Math" panose="02040503050406030204" pitchFamily="18" charset="0"/>
                                    <a:ea typeface="等线" panose="02010600030101010101" pitchFamily="2" charset="-122"/>
                                  </a:rPr>
                                  <m:t>h</m:t>
                                </m:r>
                              </m:sub>
                            </m:sSub>
                          </m:num>
                          <m:den>
                            <m:r>
                              <a:rPr lang="en-US" sz="2400" i="1" kern="1200">
                                <a:effectLst/>
                                <a:latin typeface="Cambria Math" panose="02040503050406030204" pitchFamily="18" charset="0"/>
                                <a:ea typeface="等线" panose="02010600030101010101" pitchFamily="2" charset="-122"/>
                              </a:rPr>
                              <m:t>𝑝</m:t>
                            </m:r>
                            <m:sSub>
                              <m:sSubPr>
                                <m:ctrlPr>
                                  <a:rPr lang="en-US" sz="2400" i="1" kern="1200">
                                    <a:effectLst/>
                                    <a:latin typeface="Cambria Math" panose="02040503050406030204" pitchFamily="18" charset="0"/>
                                    <a:ea typeface="等线" panose="02010600030101010101" pitchFamily="2" charset="-122"/>
                                  </a:rPr>
                                </m:ctrlPr>
                              </m:sSubPr>
                              <m:e>
                                <m:r>
                                  <a:rPr lang="en-US" sz="2400" i="1" kern="1200">
                                    <a:effectLst/>
                                    <a:latin typeface="Cambria Math" panose="02040503050406030204" pitchFamily="18" charset="0"/>
                                    <a:ea typeface="等线" panose="02010600030101010101" pitchFamily="2" charset="-122"/>
                                  </a:rPr>
                                  <m:t>𝑐</m:t>
                                </m:r>
                              </m:e>
                              <m:sub>
                                <m:r>
                                  <a:rPr lang="en-US" sz="2400" i="1" kern="1200">
                                    <a:effectLst/>
                                    <a:latin typeface="Cambria Math" panose="02040503050406030204" pitchFamily="18" charset="0"/>
                                    <a:ea typeface="等线" panose="02010600030101010101" pitchFamily="2" charset="-122"/>
                                  </a:rPr>
                                  <m:t>h</m:t>
                                </m:r>
                              </m:sub>
                            </m:sSub>
                          </m:den>
                        </m:f>
                      </m:e>
                    </m:d>
                  </m:oMath>
                </a14:m>
                <a:r>
                  <a:rPr lang="en-US" sz="2400" kern="1200" dirty="0">
                    <a:effectLst/>
                    <a:latin typeface="Times New Roman" panose="02020603050405020304" pitchFamily="18" charset="0"/>
                    <a:ea typeface="宋体" panose="02010600030101010101" pitchFamily="2" charset="-122"/>
                  </a:rPr>
                  <a:t>       </a:t>
                </a:r>
              </a:p>
              <a:p>
                <a:pPr indent="266700" algn="r">
                  <a:lnSpc>
                    <a:spcPct val="120000"/>
                  </a:lnSpc>
                  <a:spcBef>
                    <a:spcPts val="600"/>
                  </a:spcBef>
                  <a:spcAft>
                    <a:spcPts val="600"/>
                  </a:spcAft>
                </a:pPr>
                <a:r>
                  <a:rPr lang="en-US" sz="2400" kern="1200" dirty="0">
                    <a:effectLst/>
                    <a:latin typeface="Times New Roman" panose="02020603050405020304" pitchFamily="18" charset="0"/>
                    <a:ea typeface="宋体" panose="02010600030101010101" pitchFamily="2" charset="-122"/>
                  </a:rPr>
                  <a:t>(19)</a:t>
                </a:r>
              </a:p>
              <a:p>
                <a:pPr indent="266700">
                  <a:lnSpc>
                    <a:spcPct val="120000"/>
                  </a:lnSpc>
                  <a:spcBef>
                    <a:spcPts val="600"/>
                  </a:spcBef>
                  <a:spcAft>
                    <a:spcPts val="600"/>
                  </a:spcAft>
                </a:pPr>
                <a:endParaRPr lang="en-US" sz="2400" dirty="0">
                  <a:latin typeface="Times New Roman" panose="02020603050405020304" pitchFamily="18" charset="0"/>
                  <a:ea typeface="宋体" panose="02010600030101010101" pitchFamily="2" charset="-122"/>
                </a:endParaRPr>
              </a:p>
              <a:p>
                <a:pPr indent="266700">
                  <a:lnSpc>
                    <a:spcPct val="120000"/>
                  </a:lnSpc>
                  <a:spcBef>
                    <a:spcPts val="600"/>
                  </a:spcBef>
                  <a:spcAft>
                    <a:spcPts val="600"/>
                  </a:spcAft>
                </a:pPr>
                <a:r>
                  <a:rPr lang="en-US" sz="2400" dirty="0">
                    <a:latin typeface="Times New Roman" panose="02020603050405020304" pitchFamily="18" charset="0"/>
                    <a:ea typeface="宋体" panose="02010600030101010101" pitchFamily="2" charset="-122"/>
                  </a:rPr>
                  <a:t>Three components of TOT</a:t>
                </a:r>
                <a:endParaRPr lang="en-US" sz="2400" kern="1200" dirty="0">
                  <a:effectLst/>
                  <a:latin typeface="Times New Roman" panose="02020603050405020304" pitchFamily="18" charset="0"/>
                  <a:ea typeface="宋体" panose="02010600030101010101" pitchFamily="2" charset="-122"/>
                </a:endParaRPr>
              </a:p>
              <a:p>
                <a:pPr indent="266700">
                  <a:lnSpc>
                    <a:spcPct val="120000"/>
                  </a:lnSpc>
                  <a:spcBef>
                    <a:spcPts val="600"/>
                  </a:spcBef>
                  <a:spcAft>
                    <a:spcPts val="600"/>
                  </a:spcAft>
                </a:pPr>
                <a:r>
                  <a:rPr lang="en-US" sz="2400" dirty="0">
                    <a:latin typeface="Times New Roman" panose="02020603050405020304" pitchFamily="18" charset="0"/>
                    <a:ea typeface="宋体" panose="02010600030101010101" pitchFamily="2" charset="-122"/>
                    <a:cs typeface="Times New Roman" panose="02020603050405020304" pitchFamily="18" charset="0"/>
                  </a:rPr>
                  <a:t>Country-sector origins</a:t>
                </a:r>
              </a:p>
              <a:p>
                <a:pPr indent="266700">
                  <a:lnSpc>
                    <a:spcPct val="120000"/>
                  </a:lnSpc>
                  <a:spcBef>
                    <a:spcPts val="600"/>
                  </a:spcBef>
                  <a:spcAft>
                    <a:spcPts val="600"/>
                  </a:spcAft>
                </a:pPr>
                <a:r>
                  <a:rPr lang="en-US" sz="2400" dirty="0">
                    <a:effectLst/>
                    <a:latin typeface="Times New Roman" panose="02020603050405020304" pitchFamily="18" charset="0"/>
                    <a:ea typeface="等线" panose="02010600030101010101" pitchFamily="2" charset="-122"/>
                    <a:cs typeface="Times New Roman" panose="02020603050405020304" pitchFamily="18" charset="0"/>
                  </a:rPr>
                  <a:t>Direct + Indirect: </a:t>
                </a:r>
                <a14:m>
                  <m:oMath xmlns:m="http://schemas.openxmlformats.org/officeDocument/2006/math">
                    <m:r>
                      <a:rPr lang="en-US" sz="2400" b="1" i="1">
                        <a:latin typeface="Cambria Math" panose="02040503050406030204" pitchFamily="18" charset="0"/>
                      </a:rPr>
                      <m:t>𝑩</m:t>
                    </m:r>
                    <m:r>
                      <a:rPr lang="en-US" sz="2400" b="1" i="1" smtClean="0">
                        <a:latin typeface="Cambria Math" panose="02040503050406030204" pitchFamily="18" charset="0"/>
                      </a:rPr>
                      <m:t>=</m:t>
                    </m:r>
                    <m:r>
                      <a:rPr lang="en-US" sz="2400" b="1" i="1" smtClean="0">
                        <a:effectLst/>
                        <a:latin typeface="Cambria Math" panose="02040503050406030204" pitchFamily="18" charset="0"/>
                        <a:ea typeface="等线" panose="02010600030101010101" pitchFamily="2" charset="-122"/>
                        <a:cs typeface="Times New Roman" panose="02020603050405020304" pitchFamily="18" charset="0"/>
                      </a:rPr>
                      <m:t>𝑨</m:t>
                    </m:r>
                    <m:r>
                      <a:rPr lang="en-US" sz="2400" b="0" i="0" smtClean="0">
                        <a:effectLst/>
                        <a:latin typeface="Cambria Math" panose="02040503050406030204" pitchFamily="18" charset="0"/>
                        <a:ea typeface="等线" panose="02010600030101010101" pitchFamily="2" charset="-122"/>
                        <a:cs typeface="Times New Roman" panose="02020603050405020304" pitchFamily="18" charset="0"/>
                      </a:rPr>
                      <m:t>+</m:t>
                    </m:r>
                    <m:d>
                      <m:dPr>
                        <m:ctrlPr>
                          <a:rPr lang="en-US" sz="2400" b="1" i="1" smtClean="0">
                            <a:latin typeface="Cambria Math" panose="02040503050406030204" pitchFamily="18" charset="0"/>
                          </a:rPr>
                        </m:ctrlPr>
                      </m:dPr>
                      <m:e>
                        <m:r>
                          <a:rPr lang="en-US" sz="2400" b="1" i="1">
                            <a:latin typeface="Cambria Math" panose="02040503050406030204" pitchFamily="18" charset="0"/>
                          </a:rPr>
                          <m:t>𝑩</m:t>
                        </m:r>
                        <m:r>
                          <a:rPr lang="en-US" sz="2400" b="1" i="1">
                            <a:latin typeface="Cambria Math" panose="02040503050406030204" pitchFamily="18" charset="0"/>
                          </a:rPr>
                          <m:t>−</m:t>
                        </m:r>
                        <m:r>
                          <a:rPr lang="en-US" sz="2400" b="1" i="1">
                            <a:latin typeface="Cambria Math" panose="02040503050406030204" pitchFamily="18" charset="0"/>
                          </a:rPr>
                          <m:t>𝑨</m:t>
                        </m:r>
                      </m:e>
                    </m:d>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3E3272B7-6E9C-D5B4-E946-489E640016EE}"/>
                  </a:ext>
                </a:extLst>
              </p:cNvPr>
              <p:cNvSpPr txBox="1">
                <a:spLocks noRot="1" noChangeAspect="1" noMove="1" noResize="1" noEditPoints="1" noAdjustHandles="1" noChangeArrowheads="1" noChangeShapeType="1" noTextEdit="1"/>
              </p:cNvSpPr>
              <p:nvPr/>
            </p:nvSpPr>
            <p:spPr>
              <a:xfrm>
                <a:off x="526303" y="1025943"/>
                <a:ext cx="10943175" cy="5754652"/>
              </a:xfrm>
              <a:prstGeom prst="rect">
                <a:avLst/>
              </a:prstGeom>
              <a:blipFill>
                <a:blip r:embed="rId2"/>
                <a:stretch>
                  <a:fillRect r="-891" b="-1483"/>
                </a:stretch>
              </a:blipFill>
            </p:spPr>
            <p:txBody>
              <a:bodyPr/>
              <a:lstStyle/>
              <a:p>
                <a:r>
                  <a:rPr lang="en-US">
                    <a:noFill/>
                  </a:rPr>
                  <a:t> </a:t>
                </a:r>
              </a:p>
            </p:txBody>
          </p:sp>
        </mc:Fallback>
      </mc:AlternateContent>
    </p:spTree>
    <p:extLst>
      <p:ext uri="{BB962C8B-B14F-4D97-AF65-F5344CB8AC3E}">
        <p14:creationId xmlns:p14="http://schemas.microsoft.com/office/powerpoint/2010/main" val="232669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A2255-02D5-9162-C766-E7FB36DBFD8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15B68E-CEDD-9A8F-AA3E-A0071D24469C}"/>
              </a:ext>
            </a:extLst>
          </p:cNvPr>
          <p:cNvSpPr>
            <a:spLocks noGrp="1"/>
          </p:cNvSpPr>
          <p:nvPr>
            <p:ph type="sldNum" sz="quarter" idx="12"/>
          </p:nvPr>
        </p:nvSpPr>
        <p:spPr/>
        <p:txBody>
          <a:bodyPr/>
          <a:lstStyle/>
          <a:p>
            <a:fld id="{702B242E-23DB-475E-B7F8-DB11C1BE0FBB}" type="slidenum">
              <a:rPr lang="en-US" smtClean="0"/>
              <a:t>11</a:t>
            </a:fld>
            <a:endParaRPr lang="en-US"/>
          </a:p>
        </p:txBody>
      </p:sp>
      <p:sp>
        <p:nvSpPr>
          <p:cNvPr id="5" name="矩形 2">
            <a:extLst>
              <a:ext uri="{FF2B5EF4-FFF2-40B4-BE49-F238E27FC236}">
                <a16:creationId xmlns:a16="http://schemas.microsoft.com/office/drawing/2014/main" id="{8C06182D-9ABD-A014-184B-92A4E5240DB9}"/>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F46BCEB5-E4E8-79FF-C882-B3AEB59A890C}"/>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Non-zero-sum game</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D78487B-C7EC-84E9-015C-62EE997DB991}"/>
                  </a:ext>
                </a:extLst>
              </p:cNvPr>
              <p:cNvSpPr txBox="1"/>
              <p:nvPr/>
            </p:nvSpPr>
            <p:spPr>
              <a:xfrm>
                <a:off x="526303" y="1025943"/>
                <a:ext cx="10943175" cy="5051704"/>
              </a:xfrm>
              <a:prstGeom prst="rect">
                <a:avLst/>
              </a:prstGeom>
              <a:noFill/>
            </p:spPr>
            <p:txBody>
              <a:bodyPr wrap="square">
                <a:spAutoFit/>
              </a:bodyPr>
              <a:lstStyle/>
              <a:p>
                <a:pPr indent="266700" algn="l">
                  <a:lnSpc>
                    <a:spcPct val="120000"/>
                  </a:lnSpc>
                  <a:spcBef>
                    <a:spcPts val="600"/>
                  </a:spcBef>
                  <a:spcAft>
                    <a:spcPts val="600"/>
                  </a:spcAft>
                </a:pPr>
                <a14:m>
                  <m:oMathPara xmlns:m="http://schemas.openxmlformats.org/officeDocument/2006/math">
                    <m:oMathParaPr>
                      <m:jc m:val="centerGroup"/>
                    </m:oMathParaPr>
                    <m:oMath xmlns:m="http://schemas.openxmlformats.org/officeDocument/2006/math">
                      <m:nary>
                        <m:naryPr>
                          <m:chr m:val="∑"/>
                          <m:limLoc m:val="undOvr"/>
                          <m:ctrlPr>
                            <a:rPr lang="en-US" sz="1800" i="1" kern="1200" smtClean="0">
                              <a:effectLst/>
                              <a:latin typeface="Cambria Math" panose="02040503050406030204" pitchFamily="18" charset="0"/>
                              <a:ea typeface="等线" panose="02010600030101010101" pitchFamily="2" charset="-122"/>
                            </a:rPr>
                          </m:ctrlPr>
                        </m:naryPr>
                        <m:sub>
                          <m:r>
                            <a:rPr lang="en-US" sz="1800" i="1" kern="1200">
                              <a:effectLst/>
                              <a:latin typeface="Cambria Math" panose="02040503050406030204" pitchFamily="18" charset="0"/>
                              <a:ea typeface="等线" panose="02010600030101010101" pitchFamily="2" charset="-122"/>
                            </a:rPr>
                            <m:t>h</m:t>
                          </m:r>
                          <m:r>
                            <a:rPr lang="en-US" sz="1800" i="1" kern="1200">
                              <a:effectLst/>
                              <a:latin typeface="Cambria Math" panose="02040503050406030204" pitchFamily="18" charset="0"/>
                              <a:ea typeface="等线" panose="02010600030101010101" pitchFamily="2" charset="-122"/>
                            </a:rPr>
                            <m:t>=1</m:t>
                          </m:r>
                        </m:sub>
                        <m:sup>
                          <m:r>
                            <a:rPr lang="en-US" sz="1800" i="1" kern="1200">
                              <a:effectLst/>
                              <a:latin typeface="Cambria Math" panose="02040503050406030204" pitchFamily="18" charset="0"/>
                              <a:ea typeface="等线" panose="02010600030101010101" pitchFamily="2" charset="-122"/>
                            </a:rPr>
                            <m:t>𝐻</m:t>
                          </m:r>
                        </m:sup>
                        <m:e>
                          <m:f>
                            <m:fPr>
                              <m:ctrlPr>
                                <a:rPr lang="en-US" sz="1800" i="1" kern="1200">
                                  <a:effectLst/>
                                  <a:latin typeface="Cambria Math" panose="02040503050406030204" pitchFamily="18" charset="0"/>
                                  <a:ea typeface="等线" panose="02010600030101010101" pitchFamily="2" charset="-122"/>
                                </a:rPr>
                              </m:ctrlPr>
                            </m:fPr>
                            <m:num>
                              <m:r>
                                <a:rPr lang="en-US" sz="1800" i="1" kern="1200">
                                  <a:effectLst/>
                                  <a:latin typeface="Cambria Math" panose="02040503050406030204" pitchFamily="18" charset="0"/>
                                  <a:ea typeface="等线" panose="02010600030101010101" pitchFamily="2" charset="-122"/>
                                </a:rPr>
                                <m:t>𝑝</m:t>
                              </m:r>
                              <m:sSub>
                                <m:sSubPr>
                                  <m:ctrlPr>
                                    <a:rPr lang="en-US" sz="1800" i="1" kern="1200">
                                      <a:effectLst/>
                                      <a:latin typeface="Cambria Math" panose="02040503050406030204" pitchFamily="18" charset="0"/>
                                      <a:ea typeface="等线" panose="02010600030101010101" pitchFamily="2" charset="-122"/>
                                    </a:rPr>
                                  </m:ctrlPr>
                                </m:sSubPr>
                                <m:e>
                                  <m:r>
                                    <a:rPr lang="en-US" sz="1800" i="1" kern="1200">
                                      <a:effectLst/>
                                      <a:latin typeface="Cambria Math" panose="02040503050406030204" pitchFamily="18" charset="0"/>
                                      <a:ea typeface="等线" panose="02010600030101010101" pitchFamily="2" charset="-122"/>
                                    </a:rPr>
                                    <m:t>𝑦</m:t>
                                  </m:r>
                                </m:e>
                                <m:sub>
                                  <m:r>
                                    <a:rPr lang="en-US" sz="1800" i="1" kern="1200">
                                      <a:effectLst/>
                                      <a:latin typeface="Cambria Math" panose="02040503050406030204" pitchFamily="18" charset="0"/>
                                      <a:ea typeface="等线" panose="02010600030101010101" pitchFamily="2" charset="-122"/>
                                    </a:rPr>
                                    <m:t>h</m:t>
                                  </m:r>
                                </m:sub>
                              </m:sSub>
                            </m:num>
                            <m:den>
                              <m:nary>
                                <m:naryPr>
                                  <m:chr m:val="∑"/>
                                  <m:limLoc m:val="undOvr"/>
                                  <m:ctrlPr>
                                    <a:rPr lang="en-US" sz="1800" i="1" kern="1200">
                                      <a:effectLst/>
                                      <a:latin typeface="Cambria Math" panose="02040503050406030204" pitchFamily="18" charset="0"/>
                                      <a:ea typeface="等线" panose="02010600030101010101" pitchFamily="2" charset="-122"/>
                                    </a:rPr>
                                  </m:ctrlPr>
                                </m:naryPr>
                                <m:sub>
                                  <m:r>
                                    <a:rPr lang="en-US" sz="1800" i="1" kern="1200">
                                      <a:effectLst/>
                                      <a:latin typeface="Cambria Math" panose="02040503050406030204" pitchFamily="18" charset="0"/>
                                      <a:ea typeface="等线" panose="02010600030101010101" pitchFamily="2" charset="-122"/>
                                    </a:rPr>
                                    <m:t>h</m:t>
                                  </m:r>
                                  <m:r>
                                    <a:rPr lang="en-US" sz="1800" i="1" kern="1200">
                                      <a:effectLst/>
                                      <a:latin typeface="Cambria Math" panose="02040503050406030204" pitchFamily="18" charset="0"/>
                                      <a:ea typeface="等线" panose="02010600030101010101" pitchFamily="2" charset="-122"/>
                                    </a:rPr>
                                    <m:t>=1</m:t>
                                  </m:r>
                                </m:sub>
                                <m:sup>
                                  <m:r>
                                    <a:rPr lang="en-US" sz="1800" i="1" kern="1200">
                                      <a:effectLst/>
                                      <a:latin typeface="Cambria Math" panose="02040503050406030204" pitchFamily="18" charset="0"/>
                                      <a:ea typeface="等线" panose="02010600030101010101" pitchFamily="2" charset="-122"/>
                                    </a:rPr>
                                    <m:t>𝐻</m:t>
                                  </m:r>
                                </m:sup>
                                <m:e>
                                  <m:r>
                                    <a:rPr lang="en-US" sz="1800" i="1" kern="1200">
                                      <a:effectLst/>
                                      <a:latin typeface="Cambria Math" panose="02040503050406030204" pitchFamily="18" charset="0"/>
                                      <a:ea typeface="等线" panose="02010600030101010101" pitchFamily="2" charset="-122"/>
                                    </a:rPr>
                                    <m:t>𝑝</m:t>
                                  </m:r>
                                  <m:sSub>
                                    <m:sSubPr>
                                      <m:ctrlPr>
                                        <a:rPr lang="en-US" sz="1800" i="1" kern="1200">
                                          <a:effectLst/>
                                          <a:latin typeface="Cambria Math" panose="02040503050406030204" pitchFamily="18" charset="0"/>
                                          <a:ea typeface="等线" panose="02010600030101010101" pitchFamily="2" charset="-122"/>
                                        </a:rPr>
                                      </m:ctrlPr>
                                    </m:sSubPr>
                                    <m:e>
                                      <m:r>
                                        <a:rPr lang="en-US" sz="1800" i="1" kern="1200">
                                          <a:effectLst/>
                                          <a:latin typeface="Cambria Math" panose="02040503050406030204" pitchFamily="18" charset="0"/>
                                          <a:ea typeface="等线" panose="02010600030101010101" pitchFamily="2" charset="-122"/>
                                        </a:rPr>
                                        <m:t>𝑦</m:t>
                                      </m:r>
                                    </m:e>
                                    <m:sub>
                                      <m:r>
                                        <a:rPr lang="en-US" sz="1800" i="1" kern="1200">
                                          <a:effectLst/>
                                          <a:latin typeface="Cambria Math" panose="02040503050406030204" pitchFamily="18" charset="0"/>
                                          <a:ea typeface="等线" panose="02010600030101010101" pitchFamily="2" charset="-122"/>
                                        </a:rPr>
                                        <m:t>h</m:t>
                                      </m:r>
                                    </m:sub>
                                  </m:sSub>
                                </m:e>
                              </m:nary>
                            </m:den>
                          </m:f>
                          <m:f>
                            <m:fPr>
                              <m:ctrlPr>
                                <a:rPr lang="en-US" sz="1800" i="1" kern="1200">
                                  <a:effectLst/>
                                  <a:latin typeface="Cambria Math" panose="02040503050406030204" pitchFamily="18" charset="0"/>
                                  <a:ea typeface="等线" panose="02010600030101010101" pitchFamily="2" charset="-122"/>
                                </a:rPr>
                              </m:ctrlPr>
                            </m:fPr>
                            <m:num>
                              <m:r>
                                <a:rPr lang="en-US" sz="1800" i="1" kern="1200">
                                  <a:effectLst/>
                                  <a:latin typeface="Cambria Math" panose="02040503050406030204" pitchFamily="18" charset="0"/>
                                  <a:ea typeface="等线" panose="02010600030101010101" pitchFamily="2" charset="-122"/>
                                </a:rPr>
                                <m:t>∆</m:t>
                              </m:r>
                              <m:sSubSup>
                                <m:sSubSupPr>
                                  <m:ctrlPr>
                                    <a:rPr lang="en-US" sz="1800" i="1" kern="1200">
                                      <a:effectLst/>
                                      <a:latin typeface="Cambria Math" panose="02040503050406030204" pitchFamily="18" charset="0"/>
                                      <a:ea typeface="Yu Mincho" panose="02020400000000000000" pitchFamily="18" charset="-128"/>
                                    </a:rPr>
                                  </m:ctrlPr>
                                </m:sSubSupPr>
                                <m:e>
                                  <m:r>
                                    <a:rPr lang="en-US" sz="1800" i="1" kern="1200">
                                      <a:effectLst/>
                                      <a:latin typeface="Cambria Math" panose="02040503050406030204" pitchFamily="18" charset="0"/>
                                      <a:ea typeface="Yu Mincho" panose="02020400000000000000" pitchFamily="18" charset="-128"/>
                                    </a:rPr>
                                    <m:t>𝐺𝐷𝑃</m:t>
                                  </m:r>
                                </m:e>
                                <m:sub>
                                  <m:r>
                                    <a:rPr lang="en-US" sz="1800" i="1" kern="1200">
                                      <a:effectLst/>
                                      <a:latin typeface="Cambria Math" panose="02040503050406030204" pitchFamily="18" charset="0"/>
                                      <a:ea typeface="Yu Mincho" panose="02020400000000000000" pitchFamily="18" charset="-128"/>
                                    </a:rPr>
                                    <m:t>h</m:t>
                                  </m:r>
                                </m:sub>
                                <m:sup>
                                  <m:r>
                                    <a:rPr lang="en-US" sz="1800" i="1" kern="1200">
                                      <a:effectLst/>
                                      <a:latin typeface="Cambria Math" panose="02040503050406030204" pitchFamily="18" charset="0"/>
                                      <a:ea typeface="Yu Mincho" panose="02020400000000000000" pitchFamily="18" charset="-128"/>
                                    </a:rPr>
                                    <m:t>𝑒</m:t>
                                  </m:r>
                                </m:sup>
                              </m:sSubSup>
                            </m:num>
                            <m:den>
                              <m:sSubSup>
                                <m:sSubSupPr>
                                  <m:ctrlPr>
                                    <a:rPr lang="en-US" sz="1800" i="1" kern="1200">
                                      <a:effectLst/>
                                      <a:latin typeface="Cambria Math" panose="02040503050406030204" pitchFamily="18" charset="0"/>
                                      <a:ea typeface="Yu Mincho" panose="02020400000000000000" pitchFamily="18" charset="-128"/>
                                    </a:rPr>
                                  </m:ctrlPr>
                                </m:sSubSupPr>
                                <m:e>
                                  <m:r>
                                    <a:rPr lang="en-US" sz="1800" i="1" kern="1200">
                                      <a:effectLst/>
                                      <a:latin typeface="Cambria Math" panose="02040503050406030204" pitchFamily="18" charset="0"/>
                                      <a:ea typeface="Yu Mincho" panose="02020400000000000000" pitchFamily="18" charset="-128"/>
                                    </a:rPr>
                                    <m:t>𝐺𝐷𝑃</m:t>
                                  </m:r>
                                </m:e>
                                <m:sub>
                                  <m:r>
                                    <a:rPr lang="en-US" sz="1800" i="1" kern="1200">
                                      <a:effectLst/>
                                      <a:latin typeface="Cambria Math" panose="02040503050406030204" pitchFamily="18" charset="0"/>
                                      <a:ea typeface="Yu Mincho" panose="02020400000000000000" pitchFamily="18" charset="-128"/>
                                    </a:rPr>
                                    <m:t>h</m:t>
                                  </m:r>
                                </m:sub>
                                <m:sup>
                                  <m:r>
                                    <a:rPr lang="en-US" sz="1800" i="1" kern="1200">
                                      <a:effectLst/>
                                      <a:latin typeface="Cambria Math" panose="02040503050406030204" pitchFamily="18" charset="0"/>
                                      <a:ea typeface="Yu Mincho" panose="02020400000000000000" pitchFamily="18" charset="-128"/>
                                    </a:rPr>
                                    <m:t>𝑒</m:t>
                                  </m:r>
                                </m:sup>
                              </m:sSubSup>
                            </m:den>
                          </m:f>
                        </m:e>
                      </m:nary>
                    </m:oMath>
                  </m:oMathPara>
                </a14:m>
                <a:endParaRPr lang="en-US" sz="1800" kern="1200" dirty="0">
                  <a:effectLst/>
                  <a:latin typeface="Times New Roman" panose="02020603050405020304" pitchFamily="18" charset="0"/>
                  <a:ea typeface="宋体" panose="02010600030101010101" pitchFamily="2" charset="-122"/>
                </a:endParaRPr>
              </a:p>
              <a:p>
                <a:pPr indent="266700" algn="l">
                  <a:lnSpc>
                    <a:spcPct val="120000"/>
                  </a:lnSpc>
                  <a:spcBef>
                    <a:spcPts val="600"/>
                  </a:spcBef>
                  <a:spcAft>
                    <a:spcPts val="600"/>
                  </a:spcAft>
                </a:pPr>
                <a14:m>
                  <m:oMath xmlns:m="http://schemas.openxmlformats.org/officeDocument/2006/math">
                    <m:r>
                      <a:rPr lang="en-US" sz="1800" i="1" kern="1200">
                        <a:effectLst/>
                        <a:latin typeface="Cambria Math" panose="02040503050406030204" pitchFamily="18" charset="0"/>
                        <a:ea typeface="等线" panose="02010600030101010101" pitchFamily="2" charset="-122"/>
                      </a:rPr>
                      <m:t>=</m:t>
                    </m:r>
                    <m:nary>
                      <m:naryPr>
                        <m:chr m:val="∑"/>
                        <m:limLoc m:val="undOvr"/>
                        <m:ctrlPr>
                          <a:rPr lang="en-US" sz="1800" i="1" kern="1200">
                            <a:effectLst/>
                            <a:latin typeface="Cambria Math" panose="02040503050406030204" pitchFamily="18" charset="0"/>
                            <a:ea typeface="等线" panose="02010600030101010101" pitchFamily="2" charset="-122"/>
                          </a:rPr>
                        </m:ctrlPr>
                      </m:naryPr>
                      <m:sub>
                        <m:r>
                          <a:rPr lang="en-US" sz="1800" i="1" kern="1200">
                            <a:effectLst/>
                            <a:latin typeface="Cambria Math" panose="02040503050406030204" pitchFamily="18" charset="0"/>
                            <a:ea typeface="等线" panose="02010600030101010101" pitchFamily="2" charset="-122"/>
                          </a:rPr>
                          <m:t>h</m:t>
                        </m:r>
                        <m:r>
                          <a:rPr lang="en-US" sz="1800" i="1" kern="1200">
                            <a:effectLst/>
                            <a:latin typeface="Cambria Math" panose="02040503050406030204" pitchFamily="18" charset="0"/>
                            <a:ea typeface="等线" panose="02010600030101010101" pitchFamily="2" charset="-122"/>
                          </a:rPr>
                          <m:t>=1</m:t>
                        </m:r>
                      </m:sub>
                      <m:sup>
                        <m:r>
                          <a:rPr lang="en-US" sz="1800" i="1" kern="1200">
                            <a:effectLst/>
                            <a:latin typeface="Cambria Math" panose="02040503050406030204" pitchFamily="18" charset="0"/>
                            <a:ea typeface="等线" panose="02010600030101010101" pitchFamily="2" charset="-122"/>
                          </a:rPr>
                          <m:t>𝐻</m:t>
                        </m:r>
                      </m:sup>
                      <m:e>
                        <m:f>
                          <m:fPr>
                            <m:ctrlPr>
                              <a:rPr lang="en-US" sz="1800" i="1" kern="1200">
                                <a:effectLst/>
                                <a:latin typeface="Cambria Math" panose="02040503050406030204" pitchFamily="18" charset="0"/>
                                <a:ea typeface="等线" panose="02010600030101010101" pitchFamily="2" charset="-122"/>
                              </a:rPr>
                            </m:ctrlPr>
                          </m:fPr>
                          <m:num>
                            <m:r>
                              <a:rPr lang="en-US" sz="1800" i="1" kern="1200">
                                <a:effectLst/>
                                <a:latin typeface="Cambria Math" panose="02040503050406030204" pitchFamily="18" charset="0"/>
                                <a:ea typeface="等线" panose="02010600030101010101" pitchFamily="2" charset="-122"/>
                              </a:rPr>
                              <m:t>𝑝</m:t>
                            </m:r>
                            <m:r>
                              <a:rPr lang="en-US" sz="1800" i="1" kern="1200">
                                <a:effectLst/>
                                <a:latin typeface="Cambria Math" panose="02040503050406030204" pitchFamily="18" charset="0"/>
                                <a:ea typeface="等线" panose="02010600030101010101" pitchFamily="2" charset="-122"/>
                              </a:rPr>
                              <m:t>∆</m:t>
                            </m:r>
                            <m:sSub>
                              <m:sSubPr>
                                <m:ctrlPr>
                                  <a:rPr lang="en-US" sz="1800" i="1" kern="1200">
                                    <a:effectLst/>
                                    <a:latin typeface="Cambria Math" panose="02040503050406030204" pitchFamily="18" charset="0"/>
                                    <a:ea typeface="等线" panose="02010600030101010101" pitchFamily="2" charset="-122"/>
                                  </a:rPr>
                                </m:ctrlPr>
                              </m:sSubPr>
                              <m:e>
                                <m:r>
                                  <a:rPr lang="en-US" sz="1800" i="1" kern="1200">
                                    <a:effectLst/>
                                    <a:latin typeface="Cambria Math" panose="02040503050406030204" pitchFamily="18" charset="0"/>
                                    <a:ea typeface="等线" panose="02010600030101010101" pitchFamily="2" charset="-122"/>
                                  </a:rPr>
                                  <m:t>𝑦</m:t>
                                </m:r>
                              </m:e>
                              <m:sub>
                                <m:r>
                                  <a:rPr lang="en-US" sz="1800" i="1" kern="1200">
                                    <a:effectLst/>
                                    <a:latin typeface="Cambria Math" panose="02040503050406030204" pitchFamily="18" charset="0"/>
                                    <a:ea typeface="等线" panose="02010600030101010101" pitchFamily="2" charset="-122"/>
                                  </a:rPr>
                                  <m:t>h</m:t>
                                </m:r>
                              </m:sub>
                            </m:sSub>
                          </m:num>
                          <m:den>
                            <m:nary>
                              <m:naryPr>
                                <m:chr m:val="∑"/>
                                <m:limLoc m:val="undOvr"/>
                                <m:ctrlPr>
                                  <a:rPr lang="en-US" sz="1800" i="1" kern="1200">
                                    <a:effectLst/>
                                    <a:latin typeface="Cambria Math" panose="02040503050406030204" pitchFamily="18" charset="0"/>
                                    <a:ea typeface="等线" panose="02010600030101010101" pitchFamily="2" charset="-122"/>
                                  </a:rPr>
                                </m:ctrlPr>
                              </m:naryPr>
                              <m:sub>
                                <m:r>
                                  <a:rPr lang="en-US" sz="1800" i="1" kern="1200">
                                    <a:effectLst/>
                                    <a:latin typeface="Cambria Math" panose="02040503050406030204" pitchFamily="18" charset="0"/>
                                    <a:ea typeface="等线" panose="02010600030101010101" pitchFamily="2" charset="-122"/>
                                  </a:rPr>
                                  <m:t>h</m:t>
                                </m:r>
                                <m:r>
                                  <a:rPr lang="en-US" sz="1800" i="1" kern="1200">
                                    <a:effectLst/>
                                    <a:latin typeface="Cambria Math" panose="02040503050406030204" pitchFamily="18" charset="0"/>
                                    <a:ea typeface="等线" panose="02010600030101010101" pitchFamily="2" charset="-122"/>
                                  </a:rPr>
                                  <m:t>=1</m:t>
                                </m:r>
                              </m:sub>
                              <m:sup>
                                <m:r>
                                  <a:rPr lang="en-US" sz="1800" i="1" kern="1200">
                                    <a:effectLst/>
                                    <a:latin typeface="Cambria Math" panose="02040503050406030204" pitchFamily="18" charset="0"/>
                                    <a:ea typeface="等线" panose="02010600030101010101" pitchFamily="2" charset="-122"/>
                                  </a:rPr>
                                  <m:t>𝐻</m:t>
                                </m:r>
                              </m:sup>
                              <m:e>
                                <m:r>
                                  <a:rPr lang="en-US" sz="1800" i="1" kern="1200">
                                    <a:effectLst/>
                                    <a:latin typeface="Cambria Math" panose="02040503050406030204" pitchFamily="18" charset="0"/>
                                    <a:ea typeface="等线" panose="02010600030101010101" pitchFamily="2" charset="-122"/>
                                  </a:rPr>
                                  <m:t>𝑝</m:t>
                                </m:r>
                                <m:sSub>
                                  <m:sSubPr>
                                    <m:ctrlPr>
                                      <a:rPr lang="en-US" sz="1800" i="1" kern="1200">
                                        <a:effectLst/>
                                        <a:latin typeface="Cambria Math" panose="02040503050406030204" pitchFamily="18" charset="0"/>
                                        <a:ea typeface="等线" panose="02010600030101010101" pitchFamily="2" charset="-122"/>
                                      </a:rPr>
                                    </m:ctrlPr>
                                  </m:sSubPr>
                                  <m:e>
                                    <m:r>
                                      <a:rPr lang="en-US" sz="1800" i="1" kern="1200">
                                        <a:effectLst/>
                                        <a:latin typeface="Cambria Math" panose="02040503050406030204" pitchFamily="18" charset="0"/>
                                        <a:ea typeface="等线" panose="02010600030101010101" pitchFamily="2" charset="-122"/>
                                      </a:rPr>
                                      <m:t>𝑦</m:t>
                                    </m:r>
                                  </m:e>
                                  <m:sub>
                                    <m:r>
                                      <a:rPr lang="en-US" sz="1800" i="1" kern="1200">
                                        <a:effectLst/>
                                        <a:latin typeface="Cambria Math" panose="02040503050406030204" pitchFamily="18" charset="0"/>
                                        <a:ea typeface="等线" panose="02010600030101010101" pitchFamily="2" charset="-122"/>
                                      </a:rPr>
                                      <m:t>h</m:t>
                                    </m:r>
                                  </m:sub>
                                </m:sSub>
                              </m:e>
                            </m:nary>
                          </m:den>
                        </m:f>
                      </m:e>
                    </m:nary>
                    <m:r>
                      <a:rPr lang="en-US" sz="1800" i="1" kern="1200">
                        <a:effectLst/>
                        <a:latin typeface="Cambria Math" panose="02040503050406030204" pitchFamily="18" charset="0"/>
                        <a:ea typeface="等线" panose="02010600030101010101" pitchFamily="2" charset="-122"/>
                      </a:rPr>
                      <m:t>+</m:t>
                    </m:r>
                    <m:d>
                      <m:dPr>
                        <m:ctrlPr>
                          <a:rPr lang="en-US" sz="1800" i="1" kern="1200">
                            <a:effectLst/>
                            <a:latin typeface="Cambria Math" panose="02040503050406030204" pitchFamily="18" charset="0"/>
                            <a:ea typeface="等线" panose="02010600030101010101" pitchFamily="2" charset="-122"/>
                          </a:rPr>
                        </m:ctrlPr>
                      </m:dPr>
                      <m:e>
                        <m:f>
                          <m:fPr>
                            <m:ctrlPr>
                              <a:rPr lang="en-US" sz="1800" i="1" kern="1200">
                                <a:effectLst/>
                                <a:latin typeface="Cambria Math" panose="02040503050406030204" pitchFamily="18" charset="0"/>
                                <a:ea typeface="等线" panose="02010600030101010101" pitchFamily="2" charset="-122"/>
                              </a:rPr>
                            </m:ctrlPr>
                          </m:fPr>
                          <m:num>
                            <m:r>
                              <a:rPr lang="en-US" sz="1800" i="1" kern="1200">
                                <a:effectLst/>
                                <a:latin typeface="Cambria Math" panose="02040503050406030204" pitchFamily="18" charset="0"/>
                                <a:ea typeface="等线" panose="02010600030101010101" pitchFamily="2" charset="-122"/>
                              </a:rPr>
                              <m:t>1</m:t>
                            </m:r>
                          </m:num>
                          <m:den>
                            <m:nary>
                              <m:naryPr>
                                <m:chr m:val="∑"/>
                                <m:limLoc m:val="undOvr"/>
                                <m:ctrlPr>
                                  <a:rPr lang="en-US" sz="1800" i="1" kern="1200">
                                    <a:effectLst/>
                                    <a:latin typeface="Cambria Math" panose="02040503050406030204" pitchFamily="18" charset="0"/>
                                    <a:ea typeface="等线" panose="02010600030101010101" pitchFamily="2" charset="-122"/>
                                  </a:rPr>
                                </m:ctrlPr>
                              </m:naryPr>
                              <m:sub>
                                <m:r>
                                  <a:rPr lang="en-US" sz="1800" i="1" kern="1200">
                                    <a:effectLst/>
                                    <a:latin typeface="Cambria Math" panose="02040503050406030204" pitchFamily="18" charset="0"/>
                                    <a:ea typeface="等线" panose="02010600030101010101" pitchFamily="2" charset="-122"/>
                                  </a:rPr>
                                  <m:t>h</m:t>
                                </m:r>
                                <m:r>
                                  <a:rPr lang="en-US" sz="1800" i="1" kern="1200">
                                    <a:effectLst/>
                                    <a:latin typeface="Cambria Math" panose="02040503050406030204" pitchFamily="18" charset="0"/>
                                    <a:ea typeface="等线" panose="02010600030101010101" pitchFamily="2" charset="-122"/>
                                  </a:rPr>
                                  <m:t>=1</m:t>
                                </m:r>
                              </m:sub>
                              <m:sup>
                                <m:r>
                                  <a:rPr lang="en-US" sz="1800" i="1" kern="1200">
                                    <a:effectLst/>
                                    <a:latin typeface="Cambria Math" panose="02040503050406030204" pitchFamily="18" charset="0"/>
                                    <a:ea typeface="等线" panose="02010600030101010101" pitchFamily="2" charset="-122"/>
                                  </a:rPr>
                                  <m:t>𝐻</m:t>
                                </m:r>
                              </m:sup>
                              <m:e>
                                <m:r>
                                  <a:rPr lang="en-US" sz="1800" i="1" kern="1200">
                                    <a:effectLst/>
                                    <a:latin typeface="Cambria Math" panose="02040503050406030204" pitchFamily="18" charset="0"/>
                                    <a:ea typeface="等线" panose="02010600030101010101" pitchFamily="2" charset="-122"/>
                                  </a:rPr>
                                  <m:t>𝑝</m:t>
                                </m:r>
                                <m:sSub>
                                  <m:sSubPr>
                                    <m:ctrlPr>
                                      <a:rPr lang="en-US" sz="1800" i="1" kern="1200">
                                        <a:effectLst/>
                                        <a:latin typeface="Cambria Math" panose="02040503050406030204" pitchFamily="18" charset="0"/>
                                        <a:ea typeface="等线" panose="02010600030101010101" pitchFamily="2" charset="-122"/>
                                      </a:rPr>
                                    </m:ctrlPr>
                                  </m:sSubPr>
                                  <m:e>
                                    <m:r>
                                      <a:rPr lang="en-US" sz="1800" i="1" kern="1200">
                                        <a:effectLst/>
                                        <a:latin typeface="Cambria Math" panose="02040503050406030204" pitchFamily="18" charset="0"/>
                                        <a:ea typeface="等线" panose="02010600030101010101" pitchFamily="2" charset="-122"/>
                                      </a:rPr>
                                      <m:t>𝑦</m:t>
                                    </m:r>
                                  </m:e>
                                  <m:sub>
                                    <m:r>
                                      <a:rPr lang="en-US" sz="1800" i="1" kern="1200">
                                        <a:effectLst/>
                                        <a:latin typeface="Cambria Math" panose="02040503050406030204" pitchFamily="18" charset="0"/>
                                        <a:ea typeface="等线" panose="02010600030101010101" pitchFamily="2" charset="-122"/>
                                      </a:rPr>
                                      <m:t>h</m:t>
                                    </m:r>
                                  </m:sub>
                                </m:sSub>
                              </m:e>
                            </m:nary>
                          </m:den>
                        </m:f>
                      </m:e>
                    </m:d>
                    <m:r>
                      <a:rPr lang="en-US" sz="1800" i="1" kern="1200">
                        <a:effectLst/>
                        <a:latin typeface="Cambria Math" panose="02040503050406030204" pitchFamily="18" charset="0"/>
                        <a:ea typeface="等线" panose="02010600030101010101" pitchFamily="2" charset="-122"/>
                      </a:rPr>
                      <m:t>∆</m:t>
                    </m:r>
                    <m:r>
                      <a:rPr lang="en-US" sz="1800" i="1" kern="1200">
                        <a:effectLst/>
                        <a:latin typeface="Cambria Math" panose="02040503050406030204" pitchFamily="18" charset="0"/>
                        <a:ea typeface="等线" panose="02010600030101010101" pitchFamily="2" charset="-122"/>
                      </a:rPr>
                      <m:t>𝑝</m:t>
                    </m:r>
                    <m:nary>
                      <m:naryPr>
                        <m:chr m:val="∑"/>
                        <m:limLoc m:val="undOvr"/>
                        <m:ctrlPr>
                          <a:rPr lang="en-US" sz="1800" i="1" kern="1200" smtClean="0">
                            <a:solidFill>
                              <a:srgbClr val="FF0000"/>
                            </a:solidFill>
                            <a:effectLst/>
                            <a:latin typeface="Cambria Math" panose="02040503050406030204" pitchFamily="18" charset="0"/>
                            <a:ea typeface="等线" panose="02010600030101010101" pitchFamily="2" charset="-122"/>
                          </a:rPr>
                        </m:ctrlPr>
                      </m:naryPr>
                      <m:sub>
                        <m:r>
                          <a:rPr lang="en-US" sz="1800" i="1" kern="1200">
                            <a:solidFill>
                              <a:srgbClr val="FF0000"/>
                            </a:solidFill>
                            <a:effectLst/>
                            <a:latin typeface="Cambria Math" panose="02040503050406030204" pitchFamily="18" charset="0"/>
                            <a:ea typeface="等线" panose="02010600030101010101" pitchFamily="2" charset="-122"/>
                          </a:rPr>
                          <m:t>h</m:t>
                        </m:r>
                        <m:r>
                          <a:rPr lang="en-US" sz="1800" i="1" kern="1200">
                            <a:solidFill>
                              <a:srgbClr val="FF0000"/>
                            </a:solidFill>
                            <a:effectLst/>
                            <a:latin typeface="Cambria Math" panose="02040503050406030204" pitchFamily="18" charset="0"/>
                            <a:ea typeface="等线" panose="02010600030101010101" pitchFamily="2" charset="-122"/>
                          </a:rPr>
                          <m:t>=1</m:t>
                        </m:r>
                      </m:sub>
                      <m:sup>
                        <m:r>
                          <a:rPr lang="en-US" sz="1800" i="1" kern="1200">
                            <a:solidFill>
                              <a:srgbClr val="FF0000"/>
                            </a:solidFill>
                            <a:effectLst/>
                            <a:latin typeface="Cambria Math" panose="02040503050406030204" pitchFamily="18" charset="0"/>
                            <a:ea typeface="等线" panose="02010600030101010101" pitchFamily="2" charset="-122"/>
                          </a:rPr>
                          <m:t>𝐻</m:t>
                        </m:r>
                      </m:sup>
                      <m:e>
                        <m:d>
                          <m:dPr>
                            <m:ctrlPr>
                              <a:rPr lang="en-US" sz="1800" i="1" kern="1200">
                                <a:solidFill>
                                  <a:srgbClr val="FF0000"/>
                                </a:solidFill>
                                <a:effectLst/>
                                <a:latin typeface="Cambria Math" panose="02040503050406030204" pitchFamily="18" charset="0"/>
                                <a:ea typeface="等线" panose="02010600030101010101" pitchFamily="2" charset="-122"/>
                              </a:rPr>
                            </m:ctrlPr>
                          </m:dPr>
                          <m:e>
                            <m:sSub>
                              <m:sSubPr>
                                <m:ctrlPr>
                                  <a:rPr lang="en-US" sz="1800" i="1" kern="1200">
                                    <a:solidFill>
                                      <a:srgbClr val="FF0000"/>
                                    </a:solidFill>
                                    <a:effectLst/>
                                    <a:latin typeface="Cambria Math" panose="02040503050406030204" pitchFamily="18" charset="0"/>
                                    <a:ea typeface="等线" panose="02010600030101010101" pitchFamily="2" charset="-122"/>
                                  </a:rPr>
                                </m:ctrlPr>
                              </m:sSubPr>
                              <m:e>
                                <m:r>
                                  <a:rPr lang="en-US" sz="1800" i="1" kern="1200">
                                    <a:solidFill>
                                      <a:srgbClr val="FF0000"/>
                                    </a:solidFill>
                                    <a:effectLst/>
                                    <a:latin typeface="Cambria Math" panose="02040503050406030204" pitchFamily="18" charset="0"/>
                                    <a:ea typeface="等线" panose="02010600030101010101" pitchFamily="2" charset="-122"/>
                                  </a:rPr>
                                  <m:t>𝑦</m:t>
                                </m:r>
                              </m:e>
                              <m:sub>
                                <m:r>
                                  <a:rPr lang="en-US" sz="1800" i="1" kern="1200">
                                    <a:solidFill>
                                      <a:srgbClr val="FF0000"/>
                                    </a:solidFill>
                                    <a:effectLst/>
                                    <a:latin typeface="Cambria Math" panose="02040503050406030204" pitchFamily="18" charset="0"/>
                                    <a:ea typeface="等线" panose="02010600030101010101" pitchFamily="2" charset="-122"/>
                                  </a:rPr>
                                  <m:t>h</m:t>
                                </m:r>
                              </m:sub>
                            </m:sSub>
                            <m:r>
                              <a:rPr lang="en-US" sz="1800" i="1" kern="1200">
                                <a:solidFill>
                                  <a:srgbClr val="FF0000"/>
                                </a:solidFill>
                                <a:effectLst/>
                                <a:latin typeface="Cambria Math" panose="02040503050406030204" pitchFamily="18" charset="0"/>
                                <a:ea typeface="等线" panose="02010600030101010101" pitchFamily="2" charset="-122"/>
                              </a:rPr>
                              <m:t>−</m:t>
                            </m:r>
                            <m:sSub>
                              <m:sSubPr>
                                <m:ctrlPr>
                                  <a:rPr lang="en-US" sz="1800" i="1" kern="1200">
                                    <a:solidFill>
                                      <a:srgbClr val="FF0000"/>
                                    </a:solidFill>
                                    <a:effectLst/>
                                    <a:latin typeface="Cambria Math" panose="02040503050406030204" pitchFamily="18" charset="0"/>
                                    <a:ea typeface="等线" panose="02010600030101010101" pitchFamily="2" charset="-122"/>
                                  </a:rPr>
                                </m:ctrlPr>
                              </m:sSubPr>
                              <m:e>
                                <m:r>
                                  <a:rPr lang="en-US" sz="1800" i="1" kern="1200">
                                    <a:solidFill>
                                      <a:srgbClr val="FF0000"/>
                                    </a:solidFill>
                                    <a:effectLst/>
                                    <a:latin typeface="Cambria Math" panose="02040503050406030204" pitchFamily="18" charset="0"/>
                                    <a:ea typeface="等线" panose="02010600030101010101" pitchFamily="2" charset="-122"/>
                                  </a:rPr>
                                  <m:t>𝑐</m:t>
                                </m:r>
                              </m:e>
                              <m:sub>
                                <m:r>
                                  <a:rPr lang="en-US" sz="1800" i="1" kern="1200">
                                    <a:solidFill>
                                      <a:srgbClr val="FF0000"/>
                                    </a:solidFill>
                                    <a:effectLst/>
                                    <a:latin typeface="Cambria Math" panose="02040503050406030204" pitchFamily="18" charset="0"/>
                                    <a:ea typeface="等线" panose="02010600030101010101" pitchFamily="2" charset="-122"/>
                                  </a:rPr>
                                  <m:t>h</m:t>
                                </m:r>
                              </m:sub>
                            </m:sSub>
                          </m:e>
                        </m:d>
                      </m:e>
                    </m:nary>
                    <m:r>
                      <a:rPr lang="en-US" sz="1800" i="1" kern="1200">
                        <a:effectLst/>
                        <a:latin typeface="Cambria Math" panose="02040503050406030204" pitchFamily="18" charset="0"/>
                        <a:ea typeface="等线" panose="02010600030101010101" pitchFamily="2" charset="-122"/>
                      </a:rPr>
                      <m:t>−</m:t>
                    </m:r>
                    <m:d>
                      <m:dPr>
                        <m:ctrlPr>
                          <a:rPr lang="en-US" sz="1800" i="1" kern="1200">
                            <a:effectLst/>
                            <a:latin typeface="Cambria Math" panose="02040503050406030204" pitchFamily="18" charset="0"/>
                            <a:ea typeface="等线" panose="02010600030101010101" pitchFamily="2" charset="-122"/>
                          </a:rPr>
                        </m:ctrlPr>
                      </m:dPr>
                      <m:e>
                        <m:f>
                          <m:fPr>
                            <m:ctrlPr>
                              <a:rPr lang="en-US" sz="1800" i="1" kern="1200">
                                <a:effectLst/>
                                <a:latin typeface="Cambria Math" panose="02040503050406030204" pitchFamily="18" charset="0"/>
                                <a:ea typeface="等线" panose="02010600030101010101" pitchFamily="2" charset="-122"/>
                              </a:rPr>
                            </m:ctrlPr>
                          </m:fPr>
                          <m:num>
                            <m:r>
                              <a:rPr lang="en-US" sz="1800" i="1" kern="1200">
                                <a:effectLst/>
                                <a:latin typeface="Cambria Math" panose="02040503050406030204" pitchFamily="18" charset="0"/>
                                <a:ea typeface="等线" panose="02010600030101010101" pitchFamily="2" charset="-122"/>
                              </a:rPr>
                              <m:t>1</m:t>
                            </m:r>
                          </m:num>
                          <m:den>
                            <m:nary>
                              <m:naryPr>
                                <m:chr m:val="∑"/>
                                <m:limLoc m:val="undOvr"/>
                                <m:ctrlPr>
                                  <a:rPr lang="en-US" sz="1800" i="1" kern="1200">
                                    <a:effectLst/>
                                    <a:latin typeface="Cambria Math" panose="02040503050406030204" pitchFamily="18" charset="0"/>
                                    <a:ea typeface="等线" panose="02010600030101010101" pitchFamily="2" charset="-122"/>
                                  </a:rPr>
                                </m:ctrlPr>
                              </m:naryPr>
                              <m:sub>
                                <m:r>
                                  <a:rPr lang="en-US" sz="1800" i="1" kern="1200">
                                    <a:effectLst/>
                                    <a:latin typeface="Cambria Math" panose="02040503050406030204" pitchFamily="18" charset="0"/>
                                    <a:ea typeface="等线" panose="02010600030101010101" pitchFamily="2" charset="-122"/>
                                  </a:rPr>
                                  <m:t>h</m:t>
                                </m:r>
                                <m:r>
                                  <a:rPr lang="en-US" sz="1800" i="1" kern="1200">
                                    <a:effectLst/>
                                    <a:latin typeface="Cambria Math" panose="02040503050406030204" pitchFamily="18" charset="0"/>
                                    <a:ea typeface="等线" panose="02010600030101010101" pitchFamily="2" charset="-122"/>
                                  </a:rPr>
                                  <m:t>=1</m:t>
                                </m:r>
                              </m:sub>
                              <m:sup>
                                <m:r>
                                  <a:rPr lang="en-US" sz="1800" i="1" kern="1200">
                                    <a:effectLst/>
                                    <a:latin typeface="Cambria Math" panose="02040503050406030204" pitchFamily="18" charset="0"/>
                                    <a:ea typeface="等线" panose="02010600030101010101" pitchFamily="2" charset="-122"/>
                                  </a:rPr>
                                  <m:t>𝐻</m:t>
                                </m:r>
                              </m:sup>
                              <m:e>
                                <m:r>
                                  <a:rPr lang="en-US" sz="1800" i="1" kern="1200">
                                    <a:effectLst/>
                                    <a:latin typeface="Cambria Math" panose="02040503050406030204" pitchFamily="18" charset="0"/>
                                    <a:ea typeface="等线" panose="02010600030101010101" pitchFamily="2" charset="-122"/>
                                  </a:rPr>
                                  <m:t>𝑝</m:t>
                                </m:r>
                                <m:sSub>
                                  <m:sSubPr>
                                    <m:ctrlPr>
                                      <a:rPr lang="en-US" sz="1800" i="1" kern="1200">
                                        <a:effectLst/>
                                        <a:latin typeface="Cambria Math" panose="02040503050406030204" pitchFamily="18" charset="0"/>
                                        <a:ea typeface="等线" panose="02010600030101010101" pitchFamily="2" charset="-122"/>
                                      </a:rPr>
                                    </m:ctrlPr>
                                  </m:sSubPr>
                                  <m:e>
                                    <m:r>
                                      <a:rPr lang="en-US" sz="1800" i="1" kern="1200">
                                        <a:effectLst/>
                                        <a:latin typeface="Cambria Math" panose="02040503050406030204" pitchFamily="18" charset="0"/>
                                        <a:ea typeface="等线" panose="02010600030101010101" pitchFamily="2" charset="-122"/>
                                      </a:rPr>
                                      <m:t>𝑦</m:t>
                                    </m:r>
                                  </m:e>
                                  <m:sub>
                                    <m:r>
                                      <a:rPr lang="en-US" sz="1800" i="1" kern="1200">
                                        <a:effectLst/>
                                        <a:latin typeface="Cambria Math" panose="02040503050406030204" pitchFamily="18" charset="0"/>
                                        <a:ea typeface="等线" panose="02010600030101010101" pitchFamily="2" charset="-122"/>
                                      </a:rPr>
                                      <m:t>h</m:t>
                                    </m:r>
                                  </m:sub>
                                </m:sSub>
                              </m:e>
                            </m:nary>
                          </m:den>
                        </m:f>
                      </m:e>
                    </m:d>
                    <m:nary>
                      <m:naryPr>
                        <m:chr m:val="∑"/>
                        <m:limLoc m:val="undOvr"/>
                        <m:ctrlPr>
                          <a:rPr lang="en-US" sz="1800" i="1" kern="1200" smtClean="0">
                            <a:solidFill>
                              <a:srgbClr val="FF0000"/>
                            </a:solidFill>
                            <a:effectLst/>
                            <a:latin typeface="Cambria Math" panose="02040503050406030204" pitchFamily="18" charset="0"/>
                            <a:ea typeface="等线" panose="02010600030101010101" pitchFamily="2" charset="-122"/>
                          </a:rPr>
                        </m:ctrlPr>
                      </m:naryPr>
                      <m:sub>
                        <m:r>
                          <a:rPr lang="en-US" sz="1800" i="1" kern="1200">
                            <a:solidFill>
                              <a:srgbClr val="FF0000"/>
                            </a:solidFill>
                            <a:effectLst/>
                            <a:latin typeface="Cambria Math" panose="02040503050406030204" pitchFamily="18" charset="0"/>
                            <a:ea typeface="等线" panose="02010600030101010101" pitchFamily="2" charset="-122"/>
                          </a:rPr>
                          <m:t>h</m:t>
                        </m:r>
                        <m:r>
                          <a:rPr lang="en-US" sz="1800" i="1" kern="1200">
                            <a:solidFill>
                              <a:srgbClr val="FF0000"/>
                            </a:solidFill>
                            <a:effectLst/>
                            <a:latin typeface="Cambria Math" panose="02040503050406030204" pitchFamily="18" charset="0"/>
                            <a:ea typeface="等线" panose="02010600030101010101" pitchFamily="2" charset="-122"/>
                          </a:rPr>
                          <m:t>=1</m:t>
                        </m:r>
                      </m:sub>
                      <m:sup>
                        <m:r>
                          <a:rPr lang="en-US" sz="1800" i="1" kern="1200">
                            <a:solidFill>
                              <a:srgbClr val="FF0000"/>
                            </a:solidFill>
                            <a:effectLst/>
                            <a:latin typeface="Cambria Math" panose="02040503050406030204" pitchFamily="18" charset="0"/>
                            <a:ea typeface="等线" panose="02010600030101010101" pitchFamily="2" charset="-122"/>
                          </a:rPr>
                          <m:t>𝐻</m:t>
                        </m:r>
                      </m:sup>
                      <m:e>
                        <m:f>
                          <m:fPr>
                            <m:ctrlPr>
                              <a:rPr lang="en-US" sz="1800" i="1" kern="1200">
                                <a:solidFill>
                                  <a:srgbClr val="FF0000"/>
                                </a:solidFill>
                                <a:effectLst/>
                                <a:latin typeface="Cambria Math" panose="02040503050406030204" pitchFamily="18" charset="0"/>
                                <a:ea typeface="等线" panose="02010600030101010101" pitchFamily="2" charset="-122"/>
                              </a:rPr>
                            </m:ctrlPr>
                          </m:fPr>
                          <m:num>
                            <m:r>
                              <a:rPr lang="en-US" sz="1800" i="1" kern="1200">
                                <a:solidFill>
                                  <a:srgbClr val="FF0000"/>
                                </a:solidFill>
                                <a:effectLst/>
                                <a:latin typeface="Cambria Math" panose="02040503050406030204" pitchFamily="18" charset="0"/>
                                <a:ea typeface="等线" panose="02010600030101010101" pitchFamily="2" charset="-122"/>
                              </a:rPr>
                              <m:t>∆</m:t>
                            </m:r>
                            <m:r>
                              <a:rPr lang="en-US" sz="1800" i="1" kern="1200">
                                <a:solidFill>
                                  <a:srgbClr val="FF0000"/>
                                </a:solidFill>
                                <a:effectLst/>
                                <a:latin typeface="Cambria Math" panose="02040503050406030204" pitchFamily="18" charset="0"/>
                                <a:ea typeface="等线" panose="02010600030101010101" pitchFamily="2" charset="-122"/>
                              </a:rPr>
                              <m:t>𝑝</m:t>
                            </m:r>
                            <m:sSub>
                              <m:sSubPr>
                                <m:ctrlPr>
                                  <a:rPr lang="en-US" sz="1800" i="1" kern="1200">
                                    <a:solidFill>
                                      <a:srgbClr val="FF0000"/>
                                    </a:solidFill>
                                    <a:effectLst/>
                                    <a:latin typeface="Cambria Math" panose="02040503050406030204" pitchFamily="18" charset="0"/>
                                    <a:ea typeface="等线" panose="02010600030101010101" pitchFamily="2" charset="-122"/>
                                  </a:rPr>
                                </m:ctrlPr>
                              </m:sSubPr>
                              <m:e>
                                <m:r>
                                  <a:rPr lang="en-US" sz="1800" i="1" kern="1200">
                                    <a:solidFill>
                                      <a:srgbClr val="FF0000"/>
                                    </a:solidFill>
                                    <a:effectLst/>
                                    <a:latin typeface="Cambria Math" panose="02040503050406030204" pitchFamily="18" charset="0"/>
                                    <a:ea typeface="等线" panose="02010600030101010101" pitchFamily="2" charset="-122"/>
                                  </a:rPr>
                                  <m:t>𝑐</m:t>
                                </m:r>
                              </m:e>
                              <m:sub>
                                <m:r>
                                  <a:rPr lang="en-US" sz="1800" i="1" kern="1200">
                                    <a:solidFill>
                                      <a:srgbClr val="FF0000"/>
                                    </a:solidFill>
                                    <a:effectLst/>
                                    <a:latin typeface="Cambria Math" panose="02040503050406030204" pitchFamily="18" charset="0"/>
                                    <a:ea typeface="等线" panose="02010600030101010101" pitchFamily="2" charset="-122"/>
                                  </a:rPr>
                                  <m:t>h</m:t>
                                </m:r>
                              </m:sub>
                            </m:sSub>
                          </m:num>
                          <m:den>
                            <m:r>
                              <a:rPr lang="en-US" sz="1800" i="1" kern="1200">
                                <a:solidFill>
                                  <a:srgbClr val="FF0000"/>
                                </a:solidFill>
                                <a:effectLst/>
                                <a:latin typeface="Cambria Math" panose="02040503050406030204" pitchFamily="18" charset="0"/>
                                <a:ea typeface="等线" panose="02010600030101010101" pitchFamily="2" charset="-122"/>
                              </a:rPr>
                              <m:t>𝑝</m:t>
                            </m:r>
                            <m:sSub>
                              <m:sSubPr>
                                <m:ctrlPr>
                                  <a:rPr lang="en-US" sz="1800" i="1" kern="1200">
                                    <a:solidFill>
                                      <a:srgbClr val="FF0000"/>
                                    </a:solidFill>
                                    <a:effectLst/>
                                    <a:latin typeface="Cambria Math" panose="02040503050406030204" pitchFamily="18" charset="0"/>
                                    <a:ea typeface="等线" panose="02010600030101010101" pitchFamily="2" charset="-122"/>
                                  </a:rPr>
                                </m:ctrlPr>
                              </m:sSubPr>
                              <m:e>
                                <m:r>
                                  <a:rPr lang="en-US" sz="1800" i="1" kern="1200">
                                    <a:solidFill>
                                      <a:srgbClr val="FF0000"/>
                                    </a:solidFill>
                                    <a:effectLst/>
                                    <a:latin typeface="Cambria Math" panose="02040503050406030204" pitchFamily="18" charset="0"/>
                                    <a:ea typeface="等线" panose="02010600030101010101" pitchFamily="2" charset="-122"/>
                                  </a:rPr>
                                  <m:t>𝑐</m:t>
                                </m:r>
                              </m:e>
                              <m:sub>
                                <m:r>
                                  <a:rPr lang="en-US" sz="1800" i="1" kern="1200">
                                    <a:solidFill>
                                      <a:srgbClr val="FF0000"/>
                                    </a:solidFill>
                                    <a:effectLst/>
                                    <a:latin typeface="Cambria Math" panose="02040503050406030204" pitchFamily="18" charset="0"/>
                                    <a:ea typeface="等线" panose="02010600030101010101" pitchFamily="2" charset="-122"/>
                                  </a:rPr>
                                  <m:t>h</m:t>
                                </m:r>
                              </m:sub>
                            </m:sSub>
                          </m:den>
                        </m:f>
                        <m:d>
                          <m:dPr>
                            <m:ctrlPr>
                              <a:rPr lang="en-US" sz="1800" i="1" kern="1200">
                                <a:solidFill>
                                  <a:srgbClr val="FF0000"/>
                                </a:solidFill>
                                <a:effectLst/>
                                <a:latin typeface="Cambria Math" panose="02040503050406030204" pitchFamily="18" charset="0"/>
                                <a:ea typeface="等线" panose="02010600030101010101" pitchFamily="2" charset="-122"/>
                              </a:rPr>
                            </m:ctrlPr>
                          </m:dPr>
                          <m:e>
                            <m:r>
                              <a:rPr lang="en-US" sz="1800" i="1" kern="1200">
                                <a:solidFill>
                                  <a:srgbClr val="FF0000"/>
                                </a:solidFill>
                                <a:effectLst/>
                                <a:latin typeface="Cambria Math" panose="02040503050406030204" pitchFamily="18" charset="0"/>
                                <a:ea typeface="等线" panose="02010600030101010101" pitchFamily="2" charset="-122"/>
                              </a:rPr>
                              <m:t>𝑝</m:t>
                            </m:r>
                            <m:sSub>
                              <m:sSubPr>
                                <m:ctrlPr>
                                  <a:rPr lang="en-US" sz="1800" i="1" kern="1200">
                                    <a:solidFill>
                                      <a:srgbClr val="FF0000"/>
                                    </a:solidFill>
                                    <a:effectLst/>
                                    <a:latin typeface="Cambria Math" panose="02040503050406030204" pitchFamily="18" charset="0"/>
                                    <a:ea typeface="等线" panose="02010600030101010101" pitchFamily="2" charset="-122"/>
                                  </a:rPr>
                                </m:ctrlPr>
                              </m:sSubPr>
                              <m:e>
                                <m:r>
                                  <a:rPr lang="en-US" sz="1800" i="1" kern="1200">
                                    <a:solidFill>
                                      <a:srgbClr val="FF0000"/>
                                    </a:solidFill>
                                    <a:effectLst/>
                                    <a:latin typeface="Cambria Math" panose="02040503050406030204" pitchFamily="18" charset="0"/>
                                    <a:ea typeface="等线" panose="02010600030101010101" pitchFamily="2" charset="-122"/>
                                  </a:rPr>
                                  <m:t>𝑦</m:t>
                                </m:r>
                              </m:e>
                              <m:sub>
                                <m:r>
                                  <a:rPr lang="en-US" sz="1800" i="1" kern="1200">
                                    <a:solidFill>
                                      <a:srgbClr val="FF0000"/>
                                    </a:solidFill>
                                    <a:effectLst/>
                                    <a:latin typeface="Cambria Math" panose="02040503050406030204" pitchFamily="18" charset="0"/>
                                    <a:ea typeface="等线" panose="02010600030101010101" pitchFamily="2" charset="-122"/>
                                  </a:rPr>
                                  <m:t>h</m:t>
                                </m:r>
                              </m:sub>
                            </m:sSub>
                            <m:r>
                              <a:rPr lang="en-US" sz="1800" i="1" kern="1200">
                                <a:solidFill>
                                  <a:srgbClr val="FF0000"/>
                                </a:solidFill>
                                <a:effectLst/>
                                <a:latin typeface="Cambria Math" panose="02040503050406030204" pitchFamily="18" charset="0"/>
                                <a:ea typeface="等线" panose="02010600030101010101" pitchFamily="2" charset="-122"/>
                              </a:rPr>
                              <m:t>−</m:t>
                            </m:r>
                            <m:r>
                              <a:rPr lang="en-US" sz="1800" i="1" kern="1200">
                                <a:solidFill>
                                  <a:srgbClr val="FF0000"/>
                                </a:solidFill>
                                <a:effectLst/>
                                <a:latin typeface="Cambria Math" panose="02040503050406030204" pitchFamily="18" charset="0"/>
                                <a:ea typeface="等线" panose="02010600030101010101" pitchFamily="2" charset="-122"/>
                              </a:rPr>
                              <m:t>𝑝</m:t>
                            </m:r>
                            <m:sSub>
                              <m:sSubPr>
                                <m:ctrlPr>
                                  <a:rPr lang="en-US" sz="1800" i="1" kern="1200">
                                    <a:solidFill>
                                      <a:srgbClr val="FF0000"/>
                                    </a:solidFill>
                                    <a:effectLst/>
                                    <a:latin typeface="Cambria Math" panose="02040503050406030204" pitchFamily="18" charset="0"/>
                                    <a:ea typeface="等线" panose="02010600030101010101" pitchFamily="2" charset="-122"/>
                                  </a:rPr>
                                </m:ctrlPr>
                              </m:sSubPr>
                              <m:e>
                                <m:r>
                                  <a:rPr lang="en-US" sz="1800" i="1" kern="1200">
                                    <a:solidFill>
                                      <a:srgbClr val="FF0000"/>
                                    </a:solidFill>
                                    <a:effectLst/>
                                    <a:latin typeface="Cambria Math" panose="02040503050406030204" pitchFamily="18" charset="0"/>
                                    <a:ea typeface="等线" panose="02010600030101010101" pitchFamily="2" charset="-122"/>
                                  </a:rPr>
                                  <m:t>𝑐</m:t>
                                </m:r>
                              </m:e>
                              <m:sub>
                                <m:r>
                                  <a:rPr lang="en-US" sz="1800" i="1" kern="1200">
                                    <a:solidFill>
                                      <a:srgbClr val="FF0000"/>
                                    </a:solidFill>
                                    <a:effectLst/>
                                    <a:latin typeface="Cambria Math" panose="02040503050406030204" pitchFamily="18" charset="0"/>
                                    <a:ea typeface="等线" panose="02010600030101010101" pitchFamily="2" charset="-122"/>
                                  </a:rPr>
                                  <m:t>h</m:t>
                                </m:r>
                              </m:sub>
                            </m:sSub>
                          </m:e>
                        </m:d>
                        <m:r>
                          <a:rPr lang="en-US" sz="1800" i="1" kern="1200">
                            <a:solidFill>
                              <a:srgbClr val="FF0000"/>
                            </a:solidFill>
                            <a:effectLst/>
                            <a:latin typeface="Cambria Math" panose="02040503050406030204" pitchFamily="18" charset="0"/>
                            <a:ea typeface="等线" panose="02010600030101010101" pitchFamily="2" charset="-122"/>
                          </a:rPr>
                          <m:t>   </m:t>
                        </m:r>
                      </m:e>
                    </m:nary>
                  </m:oMath>
                </a14:m>
                <a:r>
                  <a:rPr lang="en-US" sz="1800" kern="1200" dirty="0">
                    <a:effectLst/>
                    <a:latin typeface="Times New Roman" panose="02020603050405020304" pitchFamily="18" charset="0"/>
                    <a:ea typeface="宋体" panose="02010600030101010101" pitchFamily="2" charset="-122"/>
                  </a:rPr>
                  <a:t>      	(20)</a:t>
                </a:r>
              </a:p>
              <a:p>
                <a:pPr indent="266700" algn="l">
                  <a:lnSpc>
                    <a:spcPct val="120000"/>
                  </a:lnSpc>
                  <a:spcBef>
                    <a:spcPts val="600"/>
                  </a:spcBef>
                  <a:spcAft>
                    <a:spcPts val="600"/>
                  </a:spcAft>
                </a:pPr>
                <a:endParaRPr lang="en-US" dirty="0">
                  <a:latin typeface="Times New Roman" panose="02020603050405020304" pitchFamily="18" charset="0"/>
                  <a:ea typeface="宋体" panose="02010600030101010101" pitchFamily="2" charset="-122"/>
                </a:endParaRPr>
              </a:p>
              <a:p>
                <a:pPr indent="266700">
                  <a:lnSpc>
                    <a:spcPct val="120000"/>
                  </a:lnSpc>
                  <a:spcBef>
                    <a:spcPts val="600"/>
                  </a:spcBef>
                  <a:spcAft>
                    <a:spcPts val="600"/>
                  </a:spcAft>
                </a:pPr>
                <a:r>
                  <a:rPr lang="en-US" dirty="0">
                    <a:latin typeface="Times New Roman" panose="02020603050405020304" pitchFamily="18" charset="0"/>
                    <a:ea typeface="Yu Mincho" panose="02020400000000000000" pitchFamily="18" charset="-128"/>
                  </a:rPr>
                  <a:t>T</a:t>
                </a:r>
                <a:r>
                  <a:rPr lang="en-US" sz="1800" kern="1200" dirty="0">
                    <a:effectLst/>
                    <a:latin typeface="Times New Roman" panose="02020603050405020304" pitchFamily="18" charset="0"/>
                    <a:ea typeface="Yu Mincho" panose="02020400000000000000" pitchFamily="18" charset="-128"/>
                  </a:rPr>
                  <a:t>he first term denotes the world real GDP growth on the production side.</a:t>
                </a:r>
              </a:p>
              <a:p>
                <a:pPr indent="266700">
                  <a:lnSpc>
                    <a:spcPct val="120000"/>
                  </a:lnSpc>
                  <a:spcBef>
                    <a:spcPts val="600"/>
                  </a:spcBef>
                  <a:spcAft>
                    <a:spcPts val="600"/>
                  </a:spcAft>
                </a:pPr>
                <a:r>
                  <a:rPr lang="en-US" sz="1800" kern="1200" dirty="0">
                    <a:effectLst/>
                    <a:latin typeface="Times New Roman" panose="02020603050405020304" pitchFamily="18" charset="0"/>
                    <a:ea typeface="Yu Mincho" panose="02020400000000000000" pitchFamily="18" charset="-128"/>
                  </a:rPr>
                  <a:t>The second term is </a:t>
                </a:r>
                <a:r>
                  <a:rPr lang="en-US" dirty="0">
                    <a:latin typeface="Times New Roman" panose="02020603050405020304" pitchFamily="18" charset="0"/>
                    <a:ea typeface="Yu Mincho" panose="02020400000000000000" pitchFamily="18" charset="-128"/>
                  </a:rPr>
                  <a:t>zero because </a:t>
                </a:r>
                <a14:m>
                  <m:oMath xmlns:m="http://schemas.openxmlformats.org/officeDocument/2006/math">
                    <m:nary>
                      <m:naryPr>
                        <m:chr m:val="∑"/>
                        <m:limLoc m:val="undOvr"/>
                        <m:ctrlPr>
                          <a:rPr lang="en-US" sz="1800" i="1" kern="1200" smtClean="0">
                            <a:solidFill>
                              <a:srgbClr val="FF0000"/>
                            </a:solidFill>
                            <a:effectLst/>
                            <a:latin typeface="Cambria Math" panose="02040503050406030204" pitchFamily="18" charset="0"/>
                            <a:ea typeface="等线" panose="02010600030101010101" pitchFamily="2" charset="-122"/>
                          </a:rPr>
                        </m:ctrlPr>
                      </m:naryPr>
                      <m:sub>
                        <m:r>
                          <a:rPr lang="en-US" sz="1800" i="1" kern="1200">
                            <a:solidFill>
                              <a:srgbClr val="FF0000"/>
                            </a:solidFill>
                            <a:effectLst/>
                            <a:latin typeface="Cambria Math" panose="02040503050406030204" pitchFamily="18" charset="0"/>
                            <a:ea typeface="等线" panose="02010600030101010101" pitchFamily="2" charset="-122"/>
                          </a:rPr>
                          <m:t>h</m:t>
                        </m:r>
                        <m:r>
                          <a:rPr lang="en-US" sz="1800" i="1" kern="1200">
                            <a:solidFill>
                              <a:srgbClr val="FF0000"/>
                            </a:solidFill>
                            <a:effectLst/>
                            <a:latin typeface="Cambria Math" panose="02040503050406030204" pitchFamily="18" charset="0"/>
                            <a:ea typeface="等线" panose="02010600030101010101" pitchFamily="2" charset="-122"/>
                          </a:rPr>
                          <m:t>=1</m:t>
                        </m:r>
                      </m:sub>
                      <m:sup>
                        <m:r>
                          <a:rPr lang="en-US" sz="1800" i="1" kern="1200">
                            <a:solidFill>
                              <a:srgbClr val="FF0000"/>
                            </a:solidFill>
                            <a:effectLst/>
                            <a:latin typeface="Cambria Math" panose="02040503050406030204" pitchFamily="18" charset="0"/>
                            <a:ea typeface="等线" panose="02010600030101010101" pitchFamily="2" charset="-122"/>
                          </a:rPr>
                          <m:t>𝐻</m:t>
                        </m:r>
                      </m:sup>
                      <m:e>
                        <m:d>
                          <m:dPr>
                            <m:ctrlPr>
                              <a:rPr lang="en-US" sz="1800" i="1" kern="1200">
                                <a:solidFill>
                                  <a:srgbClr val="FF0000"/>
                                </a:solidFill>
                                <a:effectLst/>
                                <a:latin typeface="Cambria Math" panose="02040503050406030204" pitchFamily="18" charset="0"/>
                                <a:ea typeface="等线" panose="02010600030101010101" pitchFamily="2" charset="-122"/>
                              </a:rPr>
                            </m:ctrlPr>
                          </m:dPr>
                          <m:e>
                            <m:sSub>
                              <m:sSubPr>
                                <m:ctrlPr>
                                  <a:rPr lang="en-US" sz="1800" i="1" kern="1200">
                                    <a:solidFill>
                                      <a:srgbClr val="FF0000"/>
                                    </a:solidFill>
                                    <a:effectLst/>
                                    <a:latin typeface="Cambria Math" panose="02040503050406030204" pitchFamily="18" charset="0"/>
                                    <a:ea typeface="等线" panose="02010600030101010101" pitchFamily="2" charset="-122"/>
                                  </a:rPr>
                                </m:ctrlPr>
                              </m:sSubPr>
                              <m:e>
                                <m:r>
                                  <a:rPr lang="en-US" sz="1800" i="1" kern="1200">
                                    <a:solidFill>
                                      <a:srgbClr val="FF0000"/>
                                    </a:solidFill>
                                    <a:effectLst/>
                                    <a:latin typeface="Cambria Math" panose="02040503050406030204" pitchFamily="18" charset="0"/>
                                    <a:ea typeface="等线" panose="02010600030101010101" pitchFamily="2" charset="-122"/>
                                  </a:rPr>
                                  <m:t>𝑦</m:t>
                                </m:r>
                              </m:e>
                              <m:sub>
                                <m:r>
                                  <a:rPr lang="en-US" sz="1800" i="1" kern="1200">
                                    <a:solidFill>
                                      <a:srgbClr val="FF0000"/>
                                    </a:solidFill>
                                    <a:effectLst/>
                                    <a:latin typeface="Cambria Math" panose="02040503050406030204" pitchFamily="18" charset="0"/>
                                    <a:ea typeface="等线" panose="02010600030101010101" pitchFamily="2" charset="-122"/>
                                  </a:rPr>
                                  <m:t>h</m:t>
                                </m:r>
                              </m:sub>
                            </m:sSub>
                            <m:r>
                              <a:rPr lang="en-US" sz="1800" i="1" kern="1200">
                                <a:solidFill>
                                  <a:srgbClr val="FF0000"/>
                                </a:solidFill>
                                <a:effectLst/>
                                <a:latin typeface="Cambria Math" panose="02040503050406030204" pitchFamily="18" charset="0"/>
                                <a:ea typeface="等线" panose="02010600030101010101" pitchFamily="2" charset="-122"/>
                              </a:rPr>
                              <m:t>−</m:t>
                            </m:r>
                            <m:sSub>
                              <m:sSubPr>
                                <m:ctrlPr>
                                  <a:rPr lang="en-US" sz="1800" i="1" kern="1200">
                                    <a:solidFill>
                                      <a:srgbClr val="FF0000"/>
                                    </a:solidFill>
                                    <a:effectLst/>
                                    <a:latin typeface="Cambria Math" panose="02040503050406030204" pitchFamily="18" charset="0"/>
                                    <a:ea typeface="等线" panose="02010600030101010101" pitchFamily="2" charset="-122"/>
                                  </a:rPr>
                                </m:ctrlPr>
                              </m:sSubPr>
                              <m:e>
                                <m:r>
                                  <a:rPr lang="en-US" sz="1800" i="1" kern="1200">
                                    <a:solidFill>
                                      <a:srgbClr val="FF0000"/>
                                    </a:solidFill>
                                    <a:effectLst/>
                                    <a:latin typeface="Cambria Math" panose="02040503050406030204" pitchFamily="18" charset="0"/>
                                    <a:ea typeface="等线" panose="02010600030101010101" pitchFamily="2" charset="-122"/>
                                  </a:rPr>
                                  <m:t>𝑐</m:t>
                                </m:r>
                              </m:e>
                              <m:sub>
                                <m:r>
                                  <a:rPr lang="en-US" sz="1800" i="1" kern="1200">
                                    <a:solidFill>
                                      <a:srgbClr val="FF0000"/>
                                    </a:solidFill>
                                    <a:effectLst/>
                                    <a:latin typeface="Cambria Math" panose="02040503050406030204" pitchFamily="18" charset="0"/>
                                    <a:ea typeface="等线" panose="02010600030101010101" pitchFamily="2" charset="-122"/>
                                  </a:rPr>
                                  <m:t>h</m:t>
                                </m:r>
                              </m:sub>
                            </m:sSub>
                          </m:e>
                        </m:d>
                      </m:e>
                    </m:nary>
                    <m:r>
                      <a:rPr lang="en-US" sz="1800" b="0" i="0" kern="1200" smtClean="0">
                        <a:solidFill>
                          <a:srgbClr val="FF0000"/>
                        </a:solidFill>
                        <a:effectLst/>
                        <a:latin typeface="Cambria Math" panose="02040503050406030204" pitchFamily="18" charset="0"/>
                        <a:ea typeface="等线" panose="02010600030101010101" pitchFamily="2" charset="-122"/>
                      </a:rPr>
                      <m:t>=0</m:t>
                    </m:r>
                  </m:oMath>
                </a14:m>
                <a:endParaRPr lang="en-US" dirty="0">
                  <a:latin typeface="Times New Roman" panose="02020603050405020304" pitchFamily="18" charset="0"/>
                  <a:ea typeface="Yu Mincho" panose="02020400000000000000" pitchFamily="18" charset="-128"/>
                </a:endParaRPr>
              </a:p>
              <a:p>
                <a:pPr indent="266700">
                  <a:lnSpc>
                    <a:spcPct val="120000"/>
                  </a:lnSpc>
                  <a:spcBef>
                    <a:spcPts val="600"/>
                  </a:spcBef>
                  <a:spcAft>
                    <a:spcPts val="600"/>
                  </a:spcAft>
                </a:pPr>
                <a:r>
                  <a:rPr lang="en-US" dirty="0">
                    <a:latin typeface="Times New Roman" panose="02020603050405020304" pitchFamily="18" charset="0"/>
                    <a:ea typeface="Yu Mincho" panose="02020400000000000000" pitchFamily="18" charset="-128"/>
                  </a:rPr>
                  <a:t>T</a:t>
                </a:r>
                <a:r>
                  <a:rPr lang="en-US" sz="1800" kern="1200" dirty="0">
                    <a:effectLst/>
                    <a:latin typeface="Times New Roman" panose="02020603050405020304" pitchFamily="18" charset="0"/>
                    <a:ea typeface="Yu Mincho" panose="02020400000000000000" pitchFamily="18" charset="-128"/>
                  </a:rPr>
                  <a:t>he third term does not inherently reduce to zero when </a:t>
                </a:r>
                <a14:m>
                  <m:oMath xmlns:m="http://schemas.openxmlformats.org/officeDocument/2006/math">
                    <m:r>
                      <a:rPr lang="en-US" sz="1800" i="1" kern="1200" smtClean="0">
                        <a:solidFill>
                          <a:srgbClr val="FF0000"/>
                        </a:solidFill>
                        <a:effectLst/>
                        <a:latin typeface="Cambria Math" panose="02040503050406030204" pitchFamily="18" charset="0"/>
                        <a:ea typeface="等线" panose="02010600030101010101" pitchFamily="2" charset="-122"/>
                      </a:rPr>
                      <m:t>𝑝</m:t>
                    </m:r>
                    <m:sSub>
                      <m:sSubPr>
                        <m:ctrlPr>
                          <a:rPr lang="en-US" sz="1800" i="1" kern="1200">
                            <a:solidFill>
                              <a:srgbClr val="FF0000"/>
                            </a:solidFill>
                            <a:effectLst/>
                            <a:latin typeface="Cambria Math" panose="02040503050406030204" pitchFamily="18" charset="0"/>
                            <a:ea typeface="等线" panose="02010600030101010101" pitchFamily="2" charset="-122"/>
                          </a:rPr>
                        </m:ctrlPr>
                      </m:sSubPr>
                      <m:e>
                        <m:r>
                          <a:rPr lang="en-US" sz="1800" i="1" kern="1200">
                            <a:solidFill>
                              <a:srgbClr val="FF0000"/>
                            </a:solidFill>
                            <a:effectLst/>
                            <a:latin typeface="Cambria Math" panose="02040503050406030204" pitchFamily="18" charset="0"/>
                            <a:ea typeface="等线" panose="02010600030101010101" pitchFamily="2" charset="-122"/>
                          </a:rPr>
                          <m:t>𝑦</m:t>
                        </m:r>
                      </m:e>
                      <m:sub>
                        <m:r>
                          <a:rPr lang="en-US" sz="1800" i="1" kern="1200">
                            <a:solidFill>
                              <a:srgbClr val="FF0000"/>
                            </a:solidFill>
                            <a:effectLst/>
                            <a:latin typeface="Cambria Math" panose="02040503050406030204" pitchFamily="18" charset="0"/>
                            <a:ea typeface="等线" panose="02010600030101010101" pitchFamily="2" charset="-122"/>
                          </a:rPr>
                          <m:t>h</m:t>
                        </m:r>
                      </m:sub>
                    </m:sSub>
                    <m:r>
                      <a:rPr lang="en-US" sz="1800" i="1" kern="1200" smtClean="0">
                        <a:solidFill>
                          <a:srgbClr val="FF0000"/>
                        </a:solidFill>
                        <a:effectLst/>
                        <a:latin typeface="Cambria Math" panose="02040503050406030204" pitchFamily="18" charset="0"/>
                        <a:ea typeface="Cambria Math" panose="02040503050406030204" pitchFamily="18" charset="0"/>
                      </a:rPr>
                      <m:t>≠</m:t>
                    </m:r>
                    <m:r>
                      <a:rPr lang="en-US" sz="1800" i="1" kern="1200">
                        <a:solidFill>
                          <a:srgbClr val="FF0000"/>
                        </a:solidFill>
                        <a:effectLst/>
                        <a:latin typeface="Cambria Math" panose="02040503050406030204" pitchFamily="18" charset="0"/>
                        <a:ea typeface="等线" panose="02010600030101010101" pitchFamily="2" charset="-122"/>
                      </a:rPr>
                      <m:t>𝑝</m:t>
                    </m:r>
                    <m:sSub>
                      <m:sSubPr>
                        <m:ctrlPr>
                          <a:rPr lang="en-US" sz="1800" i="1" kern="1200">
                            <a:solidFill>
                              <a:srgbClr val="FF0000"/>
                            </a:solidFill>
                            <a:effectLst/>
                            <a:latin typeface="Cambria Math" panose="02040503050406030204" pitchFamily="18" charset="0"/>
                            <a:ea typeface="等线" panose="02010600030101010101" pitchFamily="2" charset="-122"/>
                          </a:rPr>
                        </m:ctrlPr>
                      </m:sSubPr>
                      <m:e>
                        <m:r>
                          <a:rPr lang="en-US" sz="1800" i="1" kern="1200">
                            <a:solidFill>
                              <a:srgbClr val="FF0000"/>
                            </a:solidFill>
                            <a:effectLst/>
                            <a:latin typeface="Cambria Math" panose="02040503050406030204" pitchFamily="18" charset="0"/>
                            <a:ea typeface="等线" panose="02010600030101010101" pitchFamily="2" charset="-122"/>
                          </a:rPr>
                          <m:t>𝑐</m:t>
                        </m:r>
                      </m:e>
                      <m:sub>
                        <m:r>
                          <a:rPr lang="en-US" sz="1800" i="1" kern="1200">
                            <a:solidFill>
                              <a:srgbClr val="FF0000"/>
                            </a:solidFill>
                            <a:effectLst/>
                            <a:latin typeface="Cambria Math" panose="02040503050406030204" pitchFamily="18" charset="0"/>
                            <a:ea typeface="等线" panose="02010600030101010101" pitchFamily="2" charset="-122"/>
                          </a:rPr>
                          <m:t>h</m:t>
                        </m:r>
                      </m:sub>
                    </m:sSub>
                  </m:oMath>
                </a14:m>
                <a:r>
                  <a:rPr lang="en-US" sz="1800" kern="1200" dirty="0">
                    <a:effectLst/>
                    <a:latin typeface="Times New Roman" panose="02020603050405020304" pitchFamily="18" charset="0"/>
                    <a:ea typeface="Yu Mincho" panose="02020400000000000000" pitchFamily="18" charset="-128"/>
                  </a:rPr>
                  <a:t>. This means that the TOT effects will not fully disappear, even when considering the global scope. </a:t>
                </a:r>
              </a:p>
              <a:p>
                <a:pPr indent="266700">
                  <a:lnSpc>
                    <a:spcPct val="120000"/>
                  </a:lnSpc>
                  <a:spcBef>
                    <a:spcPts val="600"/>
                  </a:spcBef>
                  <a:spcAft>
                    <a:spcPts val="600"/>
                  </a:spcAft>
                </a:pPr>
                <a:r>
                  <a:rPr lang="en-US" sz="1800" kern="1200" dirty="0">
                    <a:effectLst/>
                    <a:latin typeface="Times New Roman" panose="02020603050405020304" pitchFamily="18" charset="0"/>
                    <a:ea typeface="Yu Mincho" panose="02020400000000000000" pitchFamily="18" charset="-128"/>
                  </a:rPr>
                  <a:t>when countries with trade surplus </a:t>
                </a:r>
                <a14:m>
                  <m:oMath xmlns:m="http://schemas.openxmlformats.org/officeDocument/2006/math">
                    <m:d>
                      <m:dPr>
                        <m:ctrlPr>
                          <a:rPr lang="en-US" sz="1800" i="1" kern="1200">
                            <a:effectLst/>
                            <a:latin typeface="Cambria Math" panose="02040503050406030204" pitchFamily="18" charset="0"/>
                            <a:ea typeface="等线" panose="02010600030101010101" pitchFamily="2" charset="-122"/>
                          </a:rPr>
                        </m:ctrlPr>
                      </m:dPr>
                      <m:e>
                        <m:r>
                          <a:rPr lang="en-US" sz="1800" i="1" kern="1200">
                            <a:effectLst/>
                            <a:latin typeface="Cambria Math" panose="02040503050406030204" pitchFamily="18" charset="0"/>
                            <a:ea typeface="等线" panose="02010600030101010101" pitchFamily="2" charset="-122"/>
                          </a:rPr>
                          <m:t>𝑝</m:t>
                        </m:r>
                        <m:sSub>
                          <m:sSubPr>
                            <m:ctrlPr>
                              <a:rPr lang="en-US" sz="1800" i="1" kern="1200">
                                <a:effectLst/>
                                <a:latin typeface="Cambria Math" panose="02040503050406030204" pitchFamily="18" charset="0"/>
                                <a:ea typeface="等线" panose="02010600030101010101" pitchFamily="2" charset="-122"/>
                              </a:rPr>
                            </m:ctrlPr>
                          </m:sSubPr>
                          <m:e>
                            <m:r>
                              <a:rPr lang="en-US" sz="1800" i="1" kern="1200">
                                <a:effectLst/>
                                <a:latin typeface="Cambria Math" panose="02040503050406030204" pitchFamily="18" charset="0"/>
                                <a:ea typeface="等线" panose="02010600030101010101" pitchFamily="2" charset="-122"/>
                              </a:rPr>
                              <m:t>𝑦</m:t>
                            </m:r>
                          </m:e>
                          <m:sub>
                            <m:r>
                              <a:rPr lang="en-US" sz="1800" i="1" kern="1200">
                                <a:effectLst/>
                                <a:latin typeface="Cambria Math" panose="02040503050406030204" pitchFamily="18" charset="0"/>
                                <a:ea typeface="等线" panose="02010600030101010101" pitchFamily="2" charset="-122"/>
                              </a:rPr>
                              <m:t>h</m:t>
                            </m:r>
                          </m:sub>
                        </m:sSub>
                        <m:r>
                          <a:rPr lang="en-US" sz="1800" i="1" kern="1200">
                            <a:effectLst/>
                            <a:latin typeface="Cambria Math" panose="02040503050406030204" pitchFamily="18" charset="0"/>
                            <a:ea typeface="等线" panose="02010600030101010101" pitchFamily="2" charset="-122"/>
                          </a:rPr>
                          <m:t>−</m:t>
                        </m:r>
                        <m:r>
                          <a:rPr lang="en-US" sz="1800" i="1" kern="1200">
                            <a:effectLst/>
                            <a:latin typeface="Cambria Math" panose="02040503050406030204" pitchFamily="18" charset="0"/>
                            <a:ea typeface="等线" panose="02010600030101010101" pitchFamily="2" charset="-122"/>
                          </a:rPr>
                          <m:t>𝑝</m:t>
                        </m:r>
                        <m:sSub>
                          <m:sSubPr>
                            <m:ctrlPr>
                              <a:rPr lang="en-US" sz="1800" i="1" kern="1200">
                                <a:effectLst/>
                                <a:latin typeface="Cambria Math" panose="02040503050406030204" pitchFamily="18" charset="0"/>
                                <a:ea typeface="等线" panose="02010600030101010101" pitchFamily="2" charset="-122"/>
                              </a:rPr>
                            </m:ctrlPr>
                          </m:sSubPr>
                          <m:e>
                            <m:r>
                              <a:rPr lang="en-US" sz="1800" i="1" kern="1200">
                                <a:effectLst/>
                                <a:latin typeface="Cambria Math" panose="02040503050406030204" pitchFamily="18" charset="0"/>
                                <a:ea typeface="等线" panose="02010600030101010101" pitchFamily="2" charset="-122"/>
                              </a:rPr>
                              <m:t>𝑐</m:t>
                            </m:r>
                          </m:e>
                          <m:sub>
                            <m:r>
                              <a:rPr lang="en-US" sz="1800" i="1" kern="1200">
                                <a:effectLst/>
                                <a:latin typeface="Cambria Math" panose="02040503050406030204" pitchFamily="18" charset="0"/>
                                <a:ea typeface="等线" panose="02010600030101010101" pitchFamily="2" charset="-122"/>
                              </a:rPr>
                              <m:t>h</m:t>
                            </m:r>
                          </m:sub>
                        </m:sSub>
                        <m:r>
                          <a:rPr lang="en-US" sz="1800" i="1" kern="1200">
                            <a:effectLst/>
                            <a:latin typeface="Cambria Math" panose="02040503050406030204" pitchFamily="18" charset="0"/>
                            <a:ea typeface="等线" panose="02010600030101010101" pitchFamily="2" charset="-122"/>
                          </a:rPr>
                          <m:t>&gt;0</m:t>
                        </m:r>
                      </m:e>
                    </m:d>
                  </m:oMath>
                </a14:m>
                <a:r>
                  <a:rPr lang="en-US" sz="1800" kern="1200" dirty="0">
                    <a:effectLst/>
                    <a:latin typeface="Times New Roman" panose="02020603050405020304" pitchFamily="18" charset="0"/>
                    <a:ea typeface="Yu Mincho" panose="02020400000000000000" pitchFamily="18" charset="-128"/>
                  </a:rPr>
                  <a:t> tend to encounter declining TOT (</a:t>
                </a:r>
                <a14:m>
                  <m:oMath xmlns:m="http://schemas.openxmlformats.org/officeDocument/2006/math">
                    <m:f>
                      <m:fPr>
                        <m:ctrlPr>
                          <a:rPr lang="en-US" sz="1800" i="1" kern="1200">
                            <a:effectLst/>
                            <a:latin typeface="Cambria Math" panose="02040503050406030204" pitchFamily="18" charset="0"/>
                            <a:ea typeface="等线" panose="02010600030101010101" pitchFamily="2" charset="-122"/>
                          </a:rPr>
                        </m:ctrlPr>
                      </m:fPr>
                      <m:num>
                        <m:r>
                          <a:rPr lang="en-US" sz="1800" i="1" kern="1200">
                            <a:effectLst/>
                            <a:latin typeface="Cambria Math" panose="02040503050406030204" pitchFamily="18" charset="0"/>
                            <a:ea typeface="等线" panose="02010600030101010101" pitchFamily="2" charset="-122"/>
                          </a:rPr>
                          <m:t>∆</m:t>
                        </m:r>
                        <m:sSub>
                          <m:sSubPr>
                            <m:ctrlPr>
                              <a:rPr lang="en-US" sz="1800" i="1" kern="1200">
                                <a:effectLst/>
                                <a:latin typeface="Cambria Math" panose="02040503050406030204" pitchFamily="18" charset="0"/>
                                <a:ea typeface="等线" panose="02010600030101010101" pitchFamily="2" charset="-122"/>
                              </a:rPr>
                            </m:ctrlPr>
                          </m:sSubPr>
                          <m:e>
                            <m:r>
                              <a:rPr lang="en-US" sz="1800" i="1" kern="1200">
                                <a:effectLst/>
                                <a:latin typeface="Cambria Math" panose="02040503050406030204" pitchFamily="18" charset="0"/>
                                <a:ea typeface="等线" panose="02010600030101010101" pitchFamily="2" charset="-122"/>
                              </a:rPr>
                              <m:t>𝑃</m:t>
                            </m:r>
                          </m:e>
                          <m:sub>
                            <m:r>
                              <a:rPr lang="en-US" sz="1800" i="1" kern="1200">
                                <a:effectLst/>
                                <a:latin typeface="Cambria Math" panose="02040503050406030204" pitchFamily="18" charset="0"/>
                                <a:ea typeface="等线" panose="02010600030101010101" pitchFamily="2" charset="-122"/>
                              </a:rPr>
                              <m:t>h</m:t>
                            </m:r>
                          </m:sub>
                        </m:sSub>
                      </m:num>
                      <m:den>
                        <m:sSub>
                          <m:sSubPr>
                            <m:ctrlPr>
                              <a:rPr lang="en-US" sz="1800" i="1" kern="1200">
                                <a:effectLst/>
                                <a:latin typeface="Cambria Math" panose="02040503050406030204" pitchFamily="18" charset="0"/>
                                <a:ea typeface="等线" panose="02010600030101010101" pitchFamily="2" charset="-122"/>
                              </a:rPr>
                            </m:ctrlPr>
                          </m:sSubPr>
                          <m:e>
                            <m:r>
                              <a:rPr lang="en-US" sz="1800" i="1" kern="1200">
                                <a:effectLst/>
                                <a:latin typeface="Cambria Math" panose="02040503050406030204" pitchFamily="18" charset="0"/>
                                <a:ea typeface="等线" panose="02010600030101010101" pitchFamily="2" charset="-122"/>
                              </a:rPr>
                              <m:t>𝑃</m:t>
                            </m:r>
                          </m:e>
                          <m:sub>
                            <m:r>
                              <a:rPr lang="en-US" sz="1800" i="1" kern="1200">
                                <a:effectLst/>
                                <a:latin typeface="Cambria Math" panose="02040503050406030204" pitchFamily="18" charset="0"/>
                                <a:ea typeface="等线" panose="02010600030101010101" pitchFamily="2" charset="-122"/>
                              </a:rPr>
                              <m:t>h</m:t>
                            </m:r>
                          </m:sub>
                        </m:sSub>
                      </m:den>
                    </m:f>
                    <m:r>
                      <a:rPr lang="en-US" sz="1800" i="1" kern="1200">
                        <a:effectLst/>
                        <a:latin typeface="Cambria Math" panose="02040503050406030204" pitchFamily="18" charset="0"/>
                        <a:ea typeface="等线" panose="02010600030101010101" pitchFamily="2" charset="-122"/>
                      </a:rPr>
                      <m:t>&gt;0</m:t>
                    </m:r>
                  </m:oMath>
                </a14:m>
                <a:r>
                  <a:rPr lang="en-US" sz="1800" kern="1200" dirty="0">
                    <a:effectLst/>
                    <a:latin typeface="Times New Roman" panose="02020603050405020304" pitchFamily="18" charset="0"/>
                    <a:ea typeface="Yu Mincho" panose="02020400000000000000" pitchFamily="18" charset="-128"/>
                  </a:rPr>
                  <a:t>), our measure of the growth rate of the world standard of living will be lower than the global real GDP growth on the production side</a:t>
                </a:r>
                <a:r>
                  <a:rPr lang="en-US" dirty="0">
                    <a:latin typeface="Times New Roman" panose="02020603050405020304" pitchFamily="18" charset="0"/>
                    <a:ea typeface="Yu Mincho" panose="02020400000000000000" pitchFamily="18" charset="-128"/>
                  </a:rPr>
                  <a:t>.</a:t>
                </a:r>
                <a:endParaRPr lang="en-US" sz="1800" kern="1200" dirty="0">
                  <a:effectLst/>
                  <a:latin typeface="Times New Roman" panose="02020603050405020304" pitchFamily="18" charset="0"/>
                  <a:ea typeface="宋体" panose="02010600030101010101" pitchFamily="2" charset="-122"/>
                </a:endParaRPr>
              </a:p>
            </p:txBody>
          </p:sp>
        </mc:Choice>
        <mc:Fallback xmlns="">
          <p:sp>
            <p:nvSpPr>
              <p:cNvPr id="7" name="TextBox 6">
                <a:extLst>
                  <a:ext uri="{FF2B5EF4-FFF2-40B4-BE49-F238E27FC236}">
                    <a16:creationId xmlns:a16="http://schemas.microsoft.com/office/drawing/2014/main" id="{6D78487B-C7EC-84E9-015C-62EE997DB991}"/>
                  </a:ext>
                </a:extLst>
              </p:cNvPr>
              <p:cNvSpPr txBox="1">
                <a:spLocks noRot="1" noChangeAspect="1" noMove="1" noResize="1" noEditPoints="1" noAdjustHandles="1" noChangeArrowheads="1" noChangeShapeType="1" noTextEdit="1"/>
              </p:cNvSpPr>
              <p:nvPr/>
            </p:nvSpPr>
            <p:spPr>
              <a:xfrm>
                <a:off x="526303" y="1025943"/>
                <a:ext cx="10943175" cy="5051704"/>
              </a:xfrm>
              <a:prstGeom prst="rect">
                <a:avLst/>
              </a:prstGeom>
              <a:blipFill>
                <a:blip r:embed="rId2"/>
                <a:stretch>
                  <a:fillRect l="-446" r="-223" b="-965"/>
                </a:stretch>
              </a:blipFill>
            </p:spPr>
            <p:txBody>
              <a:bodyPr/>
              <a:lstStyle/>
              <a:p>
                <a:r>
                  <a:rPr lang="en-US">
                    <a:noFill/>
                  </a:rPr>
                  <a:t> </a:t>
                </a:r>
              </a:p>
            </p:txBody>
          </p:sp>
        </mc:Fallback>
      </mc:AlternateContent>
    </p:spTree>
    <p:extLst>
      <p:ext uri="{BB962C8B-B14F-4D97-AF65-F5344CB8AC3E}">
        <p14:creationId xmlns:p14="http://schemas.microsoft.com/office/powerpoint/2010/main" val="271281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C092F-323A-E94A-EA8C-5CD8ED238931}"/>
              </a:ext>
            </a:extLst>
          </p:cNvPr>
          <p:cNvSpPr>
            <a:spLocks noGrp="1"/>
          </p:cNvSpPr>
          <p:nvPr>
            <p:ph type="sldNum" sz="quarter" idx="12"/>
          </p:nvPr>
        </p:nvSpPr>
        <p:spPr/>
        <p:txBody>
          <a:bodyPr/>
          <a:lstStyle/>
          <a:p>
            <a:fld id="{702B242E-23DB-475E-B7F8-DB11C1BE0FBB}" type="slidenum">
              <a:rPr lang="en-US" smtClean="0"/>
              <a:t>12</a:t>
            </a:fld>
            <a:endParaRPr lang="en-US"/>
          </a:p>
        </p:txBody>
      </p:sp>
      <p:sp>
        <p:nvSpPr>
          <p:cNvPr id="5" name="矩形 2">
            <a:extLst>
              <a:ext uri="{FF2B5EF4-FFF2-40B4-BE49-F238E27FC236}">
                <a16:creationId xmlns:a16="http://schemas.microsoft.com/office/drawing/2014/main" id="{BCF7C795-CB09-C703-E4A4-E920CDB04D6E}"/>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8827E336-B565-88FC-5975-1F82DB52154A}"/>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Data</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sp>
        <p:nvSpPr>
          <p:cNvPr id="7" name="TextBox 6">
            <a:extLst>
              <a:ext uri="{FF2B5EF4-FFF2-40B4-BE49-F238E27FC236}">
                <a16:creationId xmlns:a16="http://schemas.microsoft.com/office/drawing/2014/main" id="{1DE8A8EE-80E6-E6DB-569C-0AF789C5F090}"/>
              </a:ext>
            </a:extLst>
          </p:cNvPr>
          <p:cNvSpPr txBox="1"/>
          <p:nvPr/>
        </p:nvSpPr>
        <p:spPr>
          <a:xfrm>
            <a:off x="444294" y="984939"/>
            <a:ext cx="10943175" cy="3775008"/>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宋体" panose="02010600030101010101" pitchFamily="2" charset="-122"/>
              </a:rPr>
              <a:t>We used the WIOD, which covers 56 sectors in 44 countries ranging from 2000 to 2014. It includes the world input–output tables (WIOTs)  and social economic accounts (SEAs) , and thus allow</a:t>
            </a:r>
            <a:r>
              <a:rPr lang="en-US" sz="2400" dirty="0">
                <a:latin typeface="Times New Roman" panose="02020603050405020304" pitchFamily="18" charset="0"/>
                <a:ea typeface="宋体" panose="02010600030101010101" pitchFamily="2" charset="-122"/>
              </a:rPr>
              <a:t>s the calculation of GVC and TFP</a:t>
            </a:r>
            <a:r>
              <a:rPr lang="en-US" sz="2400" dirty="0">
                <a:effectLst/>
                <a:latin typeface="Times New Roman" panose="02020603050405020304" pitchFamily="18" charset="0"/>
                <a:ea typeface="宋体" panose="02010600030101010101" pitchFamily="2" charset="-122"/>
              </a:rPr>
              <a:t>. </a:t>
            </a:r>
          </a:p>
          <a:p>
            <a:pPr algn="just">
              <a:lnSpc>
                <a:spcPct val="150000"/>
              </a:lnSpc>
              <a:spcAft>
                <a:spcPts val="800"/>
              </a:spcAft>
            </a:pPr>
            <a:endParaRPr lang="en-US" sz="2400" dirty="0">
              <a:latin typeface="Times New Roman" panose="02020603050405020304" pitchFamily="18" charset="0"/>
              <a:ea typeface="宋体" panose="02010600030101010101" pitchFamily="2" charset="-122"/>
            </a:endParaRPr>
          </a:p>
          <a:p>
            <a:pPr>
              <a:lnSpc>
                <a:spcPct val="107000"/>
              </a:lnSpc>
              <a:spcAft>
                <a:spcPts val="800"/>
              </a:spcAft>
            </a:pPr>
            <a:r>
              <a:rPr lang="en-US" sz="2400" dirty="0">
                <a:latin typeface="Times New Roman" panose="02020603050405020304" pitchFamily="18" charset="0"/>
                <a:ea typeface="宋体" panose="02010600030101010101" pitchFamily="2" charset="-122"/>
              </a:rPr>
              <a:t>Limitation of data:</a:t>
            </a:r>
          </a:p>
          <a:p>
            <a:pPr>
              <a:lnSpc>
                <a:spcPct val="107000"/>
              </a:lnSpc>
              <a:spcAft>
                <a:spcPts val="800"/>
              </a:spcAft>
            </a:pPr>
            <a:r>
              <a:rPr lang="en-US" sz="2400" dirty="0">
                <a:latin typeface="Times New Roman" panose="02020603050405020304" pitchFamily="18" charset="0"/>
                <a:ea typeface="宋体" panose="02010600030101010101" pitchFamily="2" charset="-122"/>
              </a:rPr>
              <a:t>We are uncertain about the extent to which the price data within the WIOD accurately captures quality change of output. </a:t>
            </a:r>
          </a:p>
        </p:txBody>
      </p:sp>
    </p:spTree>
    <p:extLst>
      <p:ext uri="{BB962C8B-B14F-4D97-AF65-F5344CB8AC3E}">
        <p14:creationId xmlns:p14="http://schemas.microsoft.com/office/powerpoint/2010/main" val="374001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88E18-71B1-E2ED-DE9E-253157B18B0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FBB3B1-3954-E99E-A9DF-31C1795277EA}"/>
              </a:ext>
            </a:extLst>
          </p:cNvPr>
          <p:cNvSpPr>
            <a:spLocks noGrp="1"/>
          </p:cNvSpPr>
          <p:nvPr>
            <p:ph type="sldNum" sz="quarter" idx="12"/>
          </p:nvPr>
        </p:nvSpPr>
        <p:spPr/>
        <p:txBody>
          <a:bodyPr/>
          <a:lstStyle/>
          <a:p>
            <a:fld id="{702B242E-23DB-475E-B7F8-DB11C1BE0FBB}" type="slidenum">
              <a:rPr lang="en-US" smtClean="0"/>
              <a:t>13</a:t>
            </a:fld>
            <a:endParaRPr lang="en-US"/>
          </a:p>
        </p:txBody>
      </p:sp>
      <p:sp>
        <p:nvSpPr>
          <p:cNvPr id="5" name="矩形 2">
            <a:extLst>
              <a:ext uri="{FF2B5EF4-FFF2-40B4-BE49-F238E27FC236}">
                <a16:creationId xmlns:a16="http://schemas.microsoft.com/office/drawing/2014/main" id="{931F7CBB-19A8-5431-F5F7-5B1156D7C342}"/>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3048E215-98F6-88A1-66F8-F51CC3C848B7}"/>
              </a:ext>
            </a:extLst>
          </p:cNvPr>
          <p:cNvSpPr txBox="1"/>
          <p:nvPr/>
        </p:nvSpPr>
        <p:spPr>
          <a:xfrm>
            <a:off x="3147059" y="119291"/>
            <a:ext cx="6202679"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Our estimates </a:t>
            </a:r>
            <a:r>
              <a:rPr lang="en-US" altLang="zh-CN" sz="2400" b="1" dirty="0" err="1">
                <a:latin typeface="Times New Roman" panose="02020603050405020304" pitchFamily="18" charset="0"/>
                <a:ea typeface="Tahoma" panose="020B0604030504040204" pitchFamily="34" charset="0"/>
                <a:cs typeface="Times New Roman" panose="02020603050405020304" pitchFamily="18" charset="0"/>
              </a:rPr>
              <a:t>v.s</a:t>
            </a: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 PWT </a:t>
            </a:r>
            <a:r>
              <a:rPr lang="en-US" altLang="zh-CN" sz="2400" b="1" dirty="0" err="1">
                <a:latin typeface="Times New Roman" panose="02020603050405020304" pitchFamily="18" charset="0"/>
                <a:ea typeface="Tahoma" panose="020B0604030504040204" pitchFamily="34" charset="0"/>
                <a:cs typeface="Times New Roman" panose="02020603050405020304" pitchFamily="18" charset="0"/>
              </a:rPr>
              <a:t>v.s</a:t>
            </a: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 WDI: GDP effect</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grpSp>
        <p:nvGrpSpPr>
          <p:cNvPr id="18" name="Group 17">
            <a:extLst>
              <a:ext uri="{FF2B5EF4-FFF2-40B4-BE49-F238E27FC236}">
                <a16:creationId xmlns:a16="http://schemas.microsoft.com/office/drawing/2014/main" id="{2371B5FF-C9AE-6B9B-3D6F-8C7E6F288076}"/>
              </a:ext>
            </a:extLst>
          </p:cNvPr>
          <p:cNvGrpSpPr/>
          <p:nvPr/>
        </p:nvGrpSpPr>
        <p:grpSpPr>
          <a:xfrm>
            <a:off x="239053" y="1018539"/>
            <a:ext cx="11891987" cy="5424947"/>
            <a:chOff x="239053" y="1018539"/>
            <a:chExt cx="11891987" cy="5424947"/>
          </a:xfrm>
        </p:grpSpPr>
        <p:graphicFrame>
          <p:nvGraphicFramePr>
            <p:cNvPr id="2" name="Chart 1">
              <a:extLst>
                <a:ext uri="{FF2B5EF4-FFF2-40B4-BE49-F238E27FC236}">
                  <a16:creationId xmlns:a16="http://schemas.microsoft.com/office/drawing/2014/main" id="{D0865CDD-77F1-4926-B056-DA8548DF9B07}"/>
                </a:ext>
              </a:extLst>
            </p:cNvPr>
            <p:cNvGraphicFramePr/>
            <p:nvPr>
              <p:extLst>
                <p:ext uri="{D42A27DB-BD31-4B8C-83A1-F6EECF244321}">
                  <p14:modId xmlns:p14="http://schemas.microsoft.com/office/powerpoint/2010/main" val="2213352225"/>
                </p:ext>
              </p:extLst>
            </p:nvPr>
          </p:nvGraphicFramePr>
          <p:xfrm>
            <a:off x="239053" y="3805378"/>
            <a:ext cx="4084344" cy="2638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CB885EFD-D8AA-45AE-8CB0-7D12ACAA8FA9}"/>
                </a:ext>
              </a:extLst>
            </p:cNvPr>
            <p:cNvGraphicFramePr/>
            <p:nvPr>
              <p:extLst>
                <p:ext uri="{D42A27DB-BD31-4B8C-83A1-F6EECF244321}">
                  <p14:modId xmlns:p14="http://schemas.microsoft.com/office/powerpoint/2010/main" val="2463577242"/>
                </p:ext>
              </p:extLst>
            </p:nvPr>
          </p:nvGraphicFramePr>
          <p:xfrm>
            <a:off x="4435157" y="3759979"/>
            <a:ext cx="3626485" cy="26660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3263ABEA-F946-5EA1-BB9E-9B910D329EB9}"/>
                </a:ext>
              </a:extLst>
            </p:cNvPr>
            <p:cNvGraphicFramePr/>
            <p:nvPr>
              <p:extLst>
                <p:ext uri="{D42A27DB-BD31-4B8C-83A1-F6EECF244321}">
                  <p14:modId xmlns:p14="http://schemas.microsoft.com/office/powerpoint/2010/main" val="915007731"/>
                </p:ext>
              </p:extLst>
            </p:nvPr>
          </p:nvGraphicFramePr>
          <p:xfrm>
            <a:off x="8138159" y="3691716"/>
            <a:ext cx="3992881" cy="26660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609A4FFD-3506-42EE-14E7-4452B157CC0A}"/>
                </a:ext>
              </a:extLst>
            </p:cNvPr>
            <p:cNvGraphicFramePr/>
            <p:nvPr>
              <p:extLst>
                <p:ext uri="{D42A27DB-BD31-4B8C-83A1-F6EECF244321}">
                  <p14:modId xmlns:p14="http://schemas.microsoft.com/office/powerpoint/2010/main" val="1886885129"/>
                </p:ext>
              </p:extLst>
            </p:nvPr>
          </p:nvGraphicFramePr>
          <p:xfrm>
            <a:off x="305093" y="1018539"/>
            <a:ext cx="3626485" cy="241681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a:extLst>
                <a:ext uri="{FF2B5EF4-FFF2-40B4-BE49-F238E27FC236}">
                  <a16:creationId xmlns:a16="http://schemas.microsoft.com/office/drawing/2014/main" id="{110B16B7-E0D3-4836-8504-C0F5C7E97627}"/>
                </a:ext>
              </a:extLst>
            </p:cNvPr>
            <p:cNvGraphicFramePr/>
            <p:nvPr>
              <p:extLst>
                <p:ext uri="{D42A27DB-BD31-4B8C-83A1-F6EECF244321}">
                  <p14:modId xmlns:p14="http://schemas.microsoft.com/office/powerpoint/2010/main" val="3826788299"/>
                </p:ext>
              </p:extLst>
            </p:nvPr>
          </p:nvGraphicFramePr>
          <p:xfrm>
            <a:off x="4323397" y="1118870"/>
            <a:ext cx="3626485" cy="22542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E56F7EE9-1725-416A-809E-0140C5B0C7AA}"/>
                </a:ext>
              </a:extLst>
            </p:cNvPr>
            <p:cNvGraphicFramePr/>
            <p:nvPr>
              <p:extLst>
                <p:ext uri="{D42A27DB-BD31-4B8C-83A1-F6EECF244321}">
                  <p14:modId xmlns:p14="http://schemas.microsoft.com/office/powerpoint/2010/main" val="108254156"/>
                </p:ext>
              </p:extLst>
            </p:nvPr>
          </p:nvGraphicFramePr>
          <p:xfrm>
            <a:off x="8138159" y="1050560"/>
            <a:ext cx="3829686" cy="2254252"/>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1482465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C092F-323A-E94A-EA8C-5CD8ED238931}"/>
              </a:ext>
            </a:extLst>
          </p:cNvPr>
          <p:cNvSpPr>
            <a:spLocks noGrp="1"/>
          </p:cNvSpPr>
          <p:nvPr>
            <p:ph type="sldNum" sz="quarter" idx="12"/>
          </p:nvPr>
        </p:nvSpPr>
        <p:spPr/>
        <p:txBody>
          <a:bodyPr/>
          <a:lstStyle/>
          <a:p>
            <a:fld id="{702B242E-23DB-475E-B7F8-DB11C1BE0FBB}" type="slidenum">
              <a:rPr lang="en-US" smtClean="0"/>
              <a:t>14</a:t>
            </a:fld>
            <a:endParaRPr lang="en-US"/>
          </a:p>
        </p:txBody>
      </p:sp>
      <p:sp>
        <p:nvSpPr>
          <p:cNvPr id="5" name="矩形 2">
            <a:extLst>
              <a:ext uri="{FF2B5EF4-FFF2-40B4-BE49-F238E27FC236}">
                <a16:creationId xmlns:a16="http://schemas.microsoft.com/office/drawing/2014/main" id="{BCF7C795-CB09-C703-E4A4-E920CDB04D6E}"/>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8827E336-B565-88FC-5975-1F82DB52154A}"/>
              </a:ext>
            </a:extLst>
          </p:cNvPr>
          <p:cNvSpPr txBox="1"/>
          <p:nvPr/>
        </p:nvSpPr>
        <p:spPr>
          <a:xfrm>
            <a:off x="3952238" y="146325"/>
            <a:ext cx="4836161"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Our estimates </a:t>
            </a:r>
            <a:r>
              <a:rPr lang="en-US" altLang="zh-CN" sz="2400" b="1" dirty="0" err="1">
                <a:latin typeface="Times New Roman" panose="02020603050405020304" pitchFamily="18" charset="0"/>
                <a:ea typeface="Tahoma" panose="020B0604030504040204" pitchFamily="34" charset="0"/>
                <a:cs typeface="Times New Roman" panose="02020603050405020304" pitchFamily="18" charset="0"/>
              </a:rPr>
              <a:t>v.s</a:t>
            </a: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 PWT: TOT effect</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grpSp>
        <p:nvGrpSpPr>
          <p:cNvPr id="15" name="Group 14">
            <a:extLst>
              <a:ext uri="{FF2B5EF4-FFF2-40B4-BE49-F238E27FC236}">
                <a16:creationId xmlns:a16="http://schemas.microsoft.com/office/drawing/2014/main" id="{F07FAB36-6CB8-52C5-A6D6-52C9FFA4D73A}"/>
              </a:ext>
            </a:extLst>
          </p:cNvPr>
          <p:cNvGrpSpPr/>
          <p:nvPr/>
        </p:nvGrpSpPr>
        <p:grpSpPr>
          <a:xfrm>
            <a:off x="499110" y="878840"/>
            <a:ext cx="11526325" cy="5381623"/>
            <a:chOff x="499110" y="878840"/>
            <a:chExt cx="11526325" cy="5381623"/>
          </a:xfrm>
        </p:grpSpPr>
        <p:graphicFrame>
          <p:nvGraphicFramePr>
            <p:cNvPr id="9" name="Chart 8">
              <a:extLst>
                <a:ext uri="{FF2B5EF4-FFF2-40B4-BE49-F238E27FC236}">
                  <a16:creationId xmlns:a16="http://schemas.microsoft.com/office/drawing/2014/main" id="{38CEE318-F0AB-673A-26B8-88D8D8326F9D}"/>
                </a:ext>
              </a:extLst>
            </p:cNvPr>
            <p:cNvGraphicFramePr/>
            <p:nvPr>
              <p:extLst>
                <p:ext uri="{D42A27DB-BD31-4B8C-83A1-F6EECF244321}">
                  <p14:modId xmlns:p14="http://schemas.microsoft.com/office/powerpoint/2010/main" val="2494320923"/>
                </p:ext>
              </p:extLst>
            </p:nvPr>
          </p:nvGraphicFramePr>
          <p:xfrm>
            <a:off x="499110" y="3754120"/>
            <a:ext cx="3656330" cy="25063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BA27AE0-7B3B-5630-CAF8-A7E1A3C23494}"/>
                </a:ext>
              </a:extLst>
            </p:cNvPr>
            <p:cNvGraphicFramePr/>
            <p:nvPr>
              <p:extLst>
                <p:ext uri="{D42A27DB-BD31-4B8C-83A1-F6EECF244321}">
                  <p14:modId xmlns:p14="http://schemas.microsoft.com/office/powerpoint/2010/main" val="589421625"/>
                </p:ext>
              </p:extLst>
            </p:nvPr>
          </p:nvGraphicFramePr>
          <p:xfrm>
            <a:off x="4320856" y="3624793"/>
            <a:ext cx="3817303" cy="24406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675A3B86-5EFE-0DBA-D798-9C5B221C9C9B}"/>
                </a:ext>
              </a:extLst>
            </p:cNvPr>
            <p:cNvGraphicFramePr/>
            <p:nvPr>
              <p:extLst>
                <p:ext uri="{D42A27DB-BD31-4B8C-83A1-F6EECF244321}">
                  <p14:modId xmlns:p14="http://schemas.microsoft.com/office/powerpoint/2010/main" val="4283501686"/>
                </p:ext>
              </p:extLst>
            </p:nvPr>
          </p:nvGraphicFramePr>
          <p:xfrm>
            <a:off x="8208132" y="3591933"/>
            <a:ext cx="3817303" cy="25063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B303DA72-0564-28B0-80E4-81B8305D47D9}"/>
                </a:ext>
              </a:extLst>
            </p:cNvPr>
            <p:cNvGraphicFramePr/>
            <p:nvPr>
              <p:extLst>
                <p:ext uri="{D42A27DB-BD31-4B8C-83A1-F6EECF244321}">
                  <p14:modId xmlns:p14="http://schemas.microsoft.com/office/powerpoint/2010/main" val="3955273039"/>
                </p:ext>
              </p:extLst>
            </p:nvPr>
          </p:nvGraphicFramePr>
          <p:xfrm>
            <a:off x="556419" y="878840"/>
            <a:ext cx="3656330" cy="25501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96C59927-29AC-9D02-2675-E492C2060D2C}"/>
                </a:ext>
              </a:extLst>
            </p:cNvPr>
            <p:cNvGraphicFramePr/>
            <p:nvPr>
              <p:extLst>
                <p:ext uri="{D42A27DB-BD31-4B8C-83A1-F6EECF244321}">
                  <p14:modId xmlns:p14="http://schemas.microsoft.com/office/powerpoint/2010/main" val="1562068591"/>
                </p:ext>
              </p:extLst>
            </p:nvPr>
          </p:nvGraphicFramePr>
          <p:xfrm>
            <a:off x="4347765" y="902655"/>
            <a:ext cx="3817303" cy="260223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a16="http://schemas.microsoft.com/office/drawing/2014/main" id="{706D9ABD-C6E3-35D8-BA91-48E082C95CBE}"/>
                </a:ext>
              </a:extLst>
            </p:cNvPr>
            <p:cNvGraphicFramePr/>
            <p:nvPr>
              <p:extLst>
                <p:ext uri="{D42A27DB-BD31-4B8C-83A1-F6EECF244321}">
                  <p14:modId xmlns:p14="http://schemas.microsoft.com/office/powerpoint/2010/main" val="1134281195"/>
                </p:ext>
              </p:extLst>
            </p:nvPr>
          </p:nvGraphicFramePr>
          <p:xfrm>
            <a:off x="8300084" y="878840"/>
            <a:ext cx="3633400" cy="2506342"/>
          </p:xfrm>
          <a:graphic>
            <a:graphicData uri="http://schemas.openxmlformats.org/drawingml/2006/chart">
              <c:chart xmlns:c="http://schemas.openxmlformats.org/drawingml/2006/chart" xmlns:r="http://schemas.openxmlformats.org/officeDocument/2006/relationships" r:id="rId8"/>
            </a:graphicData>
          </a:graphic>
        </p:graphicFrame>
      </p:grpSp>
    </p:spTree>
    <p:extLst>
      <p:ext uri="{BB962C8B-B14F-4D97-AF65-F5344CB8AC3E}">
        <p14:creationId xmlns:p14="http://schemas.microsoft.com/office/powerpoint/2010/main" val="3655921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C092F-323A-E94A-EA8C-5CD8ED238931}"/>
              </a:ext>
            </a:extLst>
          </p:cNvPr>
          <p:cNvSpPr>
            <a:spLocks noGrp="1"/>
          </p:cNvSpPr>
          <p:nvPr>
            <p:ph type="sldNum" sz="quarter" idx="12"/>
          </p:nvPr>
        </p:nvSpPr>
        <p:spPr/>
        <p:txBody>
          <a:bodyPr/>
          <a:lstStyle/>
          <a:p>
            <a:fld id="{702B242E-23DB-475E-B7F8-DB11C1BE0FBB}" type="slidenum">
              <a:rPr lang="en-US" smtClean="0"/>
              <a:t>15</a:t>
            </a:fld>
            <a:endParaRPr lang="en-US"/>
          </a:p>
        </p:txBody>
      </p:sp>
      <p:sp>
        <p:nvSpPr>
          <p:cNvPr id="5" name="矩形 2">
            <a:extLst>
              <a:ext uri="{FF2B5EF4-FFF2-40B4-BE49-F238E27FC236}">
                <a16:creationId xmlns:a16="http://schemas.microsoft.com/office/drawing/2014/main" id="{BCF7C795-CB09-C703-E4A4-E920CDB04D6E}"/>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8827E336-B565-88FC-5975-1F82DB52154A}"/>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Empirical Evidence</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graphicFrame>
        <p:nvGraphicFramePr>
          <p:cNvPr id="2" name="Chart 1">
            <a:extLst>
              <a:ext uri="{FF2B5EF4-FFF2-40B4-BE49-F238E27FC236}">
                <a16:creationId xmlns:a16="http://schemas.microsoft.com/office/drawing/2014/main" id="{60F26F69-C313-67B7-E2C6-1512C5CAB1F3}"/>
              </a:ext>
            </a:extLst>
          </p:cNvPr>
          <p:cNvGraphicFramePr/>
          <p:nvPr>
            <p:extLst>
              <p:ext uri="{D42A27DB-BD31-4B8C-83A1-F6EECF244321}">
                <p14:modId xmlns:p14="http://schemas.microsoft.com/office/powerpoint/2010/main" val="2984526279"/>
              </p:ext>
            </p:extLst>
          </p:nvPr>
        </p:nvGraphicFramePr>
        <p:xfrm>
          <a:off x="1706880" y="1508760"/>
          <a:ext cx="8732520" cy="4434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514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C092F-323A-E94A-EA8C-5CD8ED238931}"/>
              </a:ext>
            </a:extLst>
          </p:cNvPr>
          <p:cNvSpPr>
            <a:spLocks noGrp="1"/>
          </p:cNvSpPr>
          <p:nvPr>
            <p:ph type="sldNum" sz="quarter" idx="12"/>
          </p:nvPr>
        </p:nvSpPr>
        <p:spPr/>
        <p:txBody>
          <a:bodyPr/>
          <a:lstStyle/>
          <a:p>
            <a:fld id="{702B242E-23DB-475E-B7F8-DB11C1BE0FBB}" type="slidenum">
              <a:rPr lang="en-US" smtClean="0"/>
              <a:t>16</a:t>
            </a:fld>
            <a:endParaRPr lang="en-US"/>
          </a:p>
        </p:txBody>
      </p:sp>
      <p:sp>
        <p:nvSpPr>
          <p:cNvPr id="5" name="矩形 2">
            <a:extLst>
              <a:ext uri="{FF2B5EF4-FFF2-40B4-BE49-F238E27FC236}">
                <a16:creationId xmlns:a16="http://schemas.microsoft.com/office/drawing/2014/main" id="{BCF7C795-CB09-C703-E4A4-E920CDB04D6E}"/>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8827E336-B565-88FC-5975-1F82DB52154A}"/>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Empirical Evidence</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grpSp>
        <p:nvGrpSpPr>
          <p:cNvPr id="7" name="Group 6">
            <a:extLst>
              <a:ext uri="{FF2B5EF4-FFF2-40B4-BE49-F238E27FC236}">
                <a16:creationId xmlns:a16="http://schemas.microsoft.com/office/drawing/2014/main" id="{A8537461-8CE3-63A0-155C-01B67285E0C6}"/>
              </a:ext>
            </a:extLst>
          </p:cNvPr>
          <p:cNvGrpSpPr/>
          <p:nvPr/>
        </p:nvGrpSpPr>
        <p:grpSpPr>
          <a:xfrm>
            <a:off x="713254" y="1173480"/>
            <a:ext cx="10765492" cy="5034370"/>
            <a:chOff x="2758" y="-43614"/>
            <a:chExt cx="5479835" cy="1872835"/>
          </a:xfrm>
        </p:grpSpPr>
        <p:graphicFrame>
          <p:nvGraphicFramePr>
            <p:cNvPr id="8" name="Chart 7">
              <a:extLst>
                <a:ext uri="{FF2B5EF4-FFF2-40B4-BE49-F238E27FC236}">
                  <a16:creationId xmlns:a16="http://schemas.microsoft.com/office/drawing/2014/main" id="{0C6407EC-DDA4-44C6-CE89-50410EE22779}"/>
                </a:ext>
              </a:extLst>
            </p:cNvPr>
            <p:cNvGraphicFramePr/>
            <p:nvPr>
              <p:extLst>
                <p:ext uri="{D42A27DB-BD31-4B8C-83A1-F6EECF244321}">
                  <p14:modId xmlns:p14="http://schemas.microsoft.com/office/powerpoint/2010/main" val="3366620878"/>
                </p:ext>
              </p:extLst>
            </p:nvPr>
          </p:nvGraphicFramePr>
          <p:xfrm>
            <a:off x="2758" y="-43614"/>
            <a:ext cx="2745740" cy="18374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7A32E98-340D-791E-D459-F2E516CCF56B}"/>
                </a:ext>
              </a:extLst>
            </p:cNvPr>
            <p:cNvGraphicFramePr/>
            <p:nvPr>
              <p:extLst>
                <p:ext uri="{D42A27DB-BD31-4B8C-83A1-F6EECF244321}">
                  <p14:modId xmlns:p14="http://schemas.microsoft.com/office/powerpoint/2010/main" val="712101124"/>
                </p:ext>
              </p:extLst>
            </p:nvPr>
          </p:nvGraphicFramePr>
          <p:xfrm>
            <a:off x="2779338" y="-43614"/>
            <a:ext cx="2703255" cy="1872835"/>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2815736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2">
            <a:extLst>
              <a:ext uri="{FF2B5EF4-FFF2-40B4-BE49-F238E27FC236}">
                <a16:creationId xmlns:a16="http://schemas.microsoft.com/office/drawing/2014/main" id="{3C2DD3B5-C465-6C6E-5968-D2DB3BB6EE2B}"/>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3">
            <a:extLst>
              <a:ext uri="{FF2B5EF4-FFF2-40B4-BE49-F238E27FC236}">
                <a16:creationId xmlns:a16="http://schemas.microsoft.com/office/drawing/2014/main" id="{64E9BB0F-BBF8-9D7F-A9D1-1F308EC8BB6A}"/>
              </a:ext>
            </a:extLst>
          </p:cNvPr>
          <p:cNvSpPr txBox="1"/>
          <p:nvPr/>
        </p:nvSpPr>
        <p:spPr>
          <a:xfrm>
            <a:off x="1375573" y="139755"/>
            <a:ext cx="8227004"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Welfare benefits from foreign TFP growth</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grpSp>
        <p:nvGrpSpPr>
          <p:cNvPr id="16" name="Group 15">
            <a:extLst>
              <a:ext uri="{FF2B5EF4-FFF2-40B4-BE49-F238E27FC236}">
                <a16:creationId xmlns:a16="http://schemas.microsoft.com/office/drawing/2014/main" id="{A49EF985-F86E-5C00-B8B3-E6BE38DB4D2F}"/>
              </a:ext>
            </a:extLst>
          </p:cNvPr>
          <p:cNvGrpSpPr/>
          <p:nvPr/>
        </p:nvGrpSpPr>
        <p:grpSpPr>
          <a:xfrm>
            <a:off x="1375573" y="1068877"/>
            <a:ext cx="8084475" cy="934578"/>
            <a:chOff x="1375573" y="1535263"/>
            <a:chExt cx="8084475" cy="934578"/>
          </a:xfrm>
        </p:grpSpPr>
        <p:grpSp>
          <p:nvGrpSpPr>
            <p:cNvPr id="34" name="Group 33">
              <a:extLst>
                <a:ext uri="{FF2B5EF4-FFF2-40B4-BE49-F238E27FC236}">
                  <a16:creationId xmlns:a16="http://schemas.microsoft.com/office/drawing/2014/main" id="{012B4039-2894-6E01-2776-4E8BB13E2B26}"/>
                </a:ext>
              </a:extLst>
            </p:cNvPr>
            <p:cNvGrpSpPr/>
            <p:nvPr/>
          </p:nvGrpSpPr>
          <p:grpSpPr>
            <a:xfrm>
              <a:off x="1375573" y="1535263"/>
              <a:ext cx="8084475" cy="934578"/>
              <a:chOff x="1610860" y="968246"/>
              <a:chExt cx="8782660" cy="1119745"/>
            </a:xfrm>
          </p:grpSpPr>
          <p:pic>
            <p:nvPicPr>
              <p:cNvPr id="13" name="Picture 12">
                <a:extLst>
                  <a:ext uri="{FF2B5EF4-FFF2-40B4-BE49-F238E27FC236}">
                    <a16:creationId xmlns:a16="http://schemas.microsoft.com/office/drawing/2014/main" id="{18B0C586-9B1B-02A6-312A-9EE764FC47EF}"/>
                  </a:ext>
                </a:extLst>
              </p:cNvPr>
              <p:cNvPicPr>
                <a:picLocks noChangeAspect="1"/>
              </p:cNvPicPr>
              <p:nvPr/>
            </p:nvPicPr>
            <p:blipFill>
              <a:blip r:embed="rId3"/>
              <a:stretch>
                <a:fillRect/>
              </a:stretch>
            </p:blipFill>
            <p:spPr>
              <a:xfrm>
                <a:off x="1610860" y="968246"/>
                <a:ext cx="1453407" cy="1119745"/>
              </a:xfrm>
              <a:prstGeom prst="rect">
                <a:avLst/>
              </a:prstGeom>
            </p:spPr>
          </p:pic>
          <p:pic>
            <p:nvPicPr>
              <p:cNvPr id="17" name="Picture 16">
                <a:extLst>
                  <a:ext uri="{FF2B5EF4-FFF2-40B4-BE49-F238E27FC236}">
                    <a16:creationId xmlns:a16="http://schemas.microsoft.com/office/drawing/2014/main" id="{3E08EAE5-833A-7827-EEE7-1FB5D6BC2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950" y="1083916"/>
                <a:ext cx="1298570" cy="865712"/>
              </a:xfrm>
              <a:prstGeom prst="rect">
                <a:avLst/>
              </a:prstGeom>
            </p:spPr>
          </p:pic>
        </p:grpSp>
        <p:sp>
          <p:nvSpPr>
            <p:cNvPr id="30" name="Arrow: Right 29">
              <a:extLst>
                <a:ext uri="{FF2B5EF4-FFF2-40B4-BE49-F238E27FC236}">
                  <a16:creationId xmlns:a16="http://schemas.microsoft.com/office/drawing/2014/main" id="{7F9226E4-A9D9-895F-BFEC-921E3EFE7DC3}"/>
                </a:ext>
              </a:extLst>
            </p:cNvPr>
            <p:cNvSpPr/>
            <p:nvPr/>
          </p:nvSpPr>
          <p:spPr>
            <a:xfrm>
              <a:off x="3675598" y="1982732"/>
              <a:ext cx="3719107" cy="217324"/>
            </a:xfrm>
            <a:prstGeom prst="rightArrow">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文本框 3">
              <a:extLst>
                <a:ext uri="{FF2B5EF4-FFF2-40B4-BE49-F238E27FC236}">
                  <a16:creationId xmlns:a16="http://schemas.microsoft.com/office/drawing/2014/main" id="{2FC363D9-9A07-B5E0-4DA1-ACA6CD84F9D5}"/>
                </a:ext>
              </a:extLst>
            </p:cNvPr>
            <p:cNvSpPr txBox="1"/>
            <p:nvPr/>
          </p:nvSpPr>
          <p:spPr>
            <a:xfrm>
              <a:off x="4385430" y="1619376"/>
              <a:ext cx="1939514"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TOT effect (-)</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sp>
          <p:nvSpPr>
            <p:cNvPr id="10" name="Arrow: Right 9">
              <a:extLst>
                <a:ext uri="{FF2B5EF4-FFF2-40B4-BE49-F238E27FC236}">
                  <a16:creationId xmlns:a16="http://schemas.microsoft.com/office/drawing/2014/main" id="{D0F11FCD-4EFF-370B-1C2C-A2F2E0B12EB0}"/>
                </a:ext>
              </a:extLst>
            </p:cNvPr>
            <p:cNvSpPr/>
            <p:nvPr/>
          </p:nvSpPr>
          <p:spPr>
            <a:xfrm rot="10800000">
              <a:off x="3629521" y="1535265"/>
              <a:ext cx="3719107" cy="217324"/>
            </a:xfrm>
            <a:prstGeom prst="rightArrow">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4CBC3CDA-42DA-9EBA-9346-CFA03C4C2564}"/>
              </a:ext>
            </a:extLst>
          </p:cNvPr>
          <p:cNvGrpSpPr/>
          <p:nvPr/>
        </p:nvGrpSpPr>
        <p:grpSpPr>
          <a:xfrm>
            <a:off x="784179" y="3517049"/>
            <a:ext cx="9389273" cy="1525221"/>
            <a:chOff x="1563285" y="3349183"/>
            <a:chExt cx="9389273" cy="1525221"/>
          </a:xfrm>
        </p:grpSpPr>
        <p:pic>
          <p:nvPicPr>
            <p:cNvPr id="29" name="Picture 28">
              <a:extLst>
                <a:ext uri="{FF2B5EF4-FFF2-40B4-BE49-F238E27FC236}">
                  <a16:creationId xmlns:a16="http://schemas.microsoft.com/office/drawing/2014/main" id="{E4C3A4D9-8E7F-F246-2701-7BB2F3C48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4709" y="3402089"/>
              <a:ext cx="1320585" cy="798261"/>
            </a:xfrm>
            <a:prstGeom prst="rect">
              <a:avLst/>
            </a:prstGeom>
          </p:spPr>
        </p:pic>
        <p:sp>
          <p:nvSpPr>
            <p:cNvPr id="35" name="文本框 3">
              <a:extLst>
                <a:ext uri="{FF2B5EF4-FFF2-40B4-BE49-F238E27FC236}">
                  <a16:creationId xmlns:a16="http://schemas.microsoft.com/office/drawing/2014/main" id="{B2A952FD-CE9F-0D80-DA94-245CB166B618}"/>
                </a:ext>
              </a:extLst>
            </p:cNvPr>
            <p:cNvSpPr txBox="1"/>
            <p:nvPr/>
          </p:nvSpPr>
          <p:spPr>
            <a:xfrm>
              <a:off x="6364856" y="4412739"/>
              <a:ext cx="4587702"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Global wage effect (-)</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grpSp>
          <p:nvGrpSpPr>
            <p:cNvPr id="45" name="Group 44">
              <a:extLst>
                <a:ext uri="{FF2B5EF4-FFF2-40B4-BE49-F238E27FC236}">
                  <a16:creationId xmlns:a16="http://schemas.microsoft.com/office/drawing/2014/main" id="{75F9D5A1-1746-BFA6-B1DB-ABA26911DBBF}"/>
                </a:ext>
              </a:extLst>
            </p:cNvPr>
            <p:cNvGrpSpPr/>
            <p:nvPr/>
          </p:nvGrpSpPr>
          <p:grpSpPr>
            <a:xfrm>
              <a:off x="1563285" y="3349183"/>
              <a:ext cx="4132472" cy="1485751"/>
              <a:chOff x="6980198" y="3443428"/>
              <a:chExt cx="4132472" cy="1485751"/>
            </a:xfrm>
          </p:grpSpPr>
          <p:sp>
            <p:nvSpPr>
              <p:cNvPr id="39" name="文本框 3">
                <a:extLst>
                  <a:ext uri="{FF2B5EF4-FFF2-40B4-BE49-F238E27FC236}">
                    <a16:creationId xmlns:a16="http://schemas.microsoft.com/office/drawing/2014/main" id="{17B94F81-37C9-5660-1938-F6F0B770B3CF}"/>
                  </a:ext>
                </a:extLst>
              </p:cNvPr>
              <p:cNvSpPr txBox="1"/>
              <p:nvPr/>
            </p:nvSpPr>
            <p:spPr>
              <a:xfrm>
                <a:off x="6980198" y="4467514"/>
                <a:ext cx="4132472"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Global wage effect (+)</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pic>
            <p:nvPicPr>
              <p:cNvPr id="44" name="Picture 43">
                <a:extLst>
                  <a:ext uri="{FF2B5EF4-FFF2-40B4-BE49-F238E27FC236}">
                    <a16:creationId xmlns:a16="http://schemas.microsoft.com/office/drawing/2014/main" id="{709AC7DA-7ABA-D3B4-C2EA-A5EDF074AC37}"/>
                  </a:ext>
                </a:extLst>
              </p:cNvPr>
              <p:cNvPicPr>
                <a:picLocks noChangeAspect="1"/>
              </p:cNvPicPr>
              <p:nvPr/>
            </p:nvPicPr>
            <p:blipFill>
              <a:blip r:embed="rId3"/>
              <a:stretch>
                <a:fillRect/>
              </a:stretch>
            </p:blipFill>
            <p:spPr>
              <a:xfrm>
                <a:off x="8203079" y="3443428"/>
                <a:ext cx="1337866" cy="934578"/>
              </a:xfrm>
              <a:prstGeom prst="rect">
                <a:avLst/>
              </a:prstGeom>
            </p:spPr>
          </p:pic>
        </p:grpSp>
      </p:grpSp>
      <p:sp>
        <p:nvSpPr>
          <p:cNvPr id="46" name="文本框 3">
            <a:extLst>
              <a:ext uri="{FF2B5EF4-FFF2-40B4-BE49-F238E27FC236}">
                <a16:creationId xmlns:a16="http://schemas.microsoft.com/office/drawing/2014/main" id="{77481E89-2C92-79EF-0195-D12DF7531935}"/>
              </a:ext>
            </a:extLst>
          </p:cNvPr>
          <p:cNvSpPr txBox="1"/>
          <p:nvPr/>
        </p:nvSpPr>
        <p:spPr>
          <a:xfrm>
            <a:off x="60651" y="4951179"/>
            <a:ext cx="9433247" cy="400110"/>
          </a:xfrm>
          <a:prstGeom prst="rect">
            <a:avLst/>
          </a:prstGeom>
          <a:noFill/>
        </p:spPr>
        <p:txBody>
          <a:bodyPr wrap="square" rtlCol="0">
            <a:spAutoFit/>
          </a:bodyPr>
          <a:lstStyle/>
          <a:p>
            <a:pPr algn="ctr"/>
            <a:r>
              <a:rPr lang="en-US" altLang="zh-CN" sz="2000" dirty="0">
                <a:latin typeface="Times New Roman" panose="02020603050405020304" pitchFamily="18" charset="0"/>
                <a:ea typeface="Tahoma" panose="020B0604030504040204" pitchFamily="34" charset="0"/>
                <a:cs typeface="Times New Roman" panose="02020603050405020304" pitchFamily="18" charset="0"/>
              </a:rPr>
              <a:t>Reason: China’s wage growth is much faster than that in the U.S.</a:t>
            </a:r>
            <a:endParaRPr lang="zh-CN" altLang="en-US" sz="2000" dirty="0">
              <a:latin typeface="Times New Roman" panose="02020603050405020304" pitchFamily="18" charset="0"/>
              <a:ea typeface="思源黑体 Bold" panose="020B0800000000000000" pitchFamily="34" charset="-122"/>
              <a:cs typeface="Times New Roman" panose="02020603050405020304" pitchFamily="18" charset="0"/>
            </a:endParaRPr>
          </a:p>
        </p:txBody>
      </p:sp>
      <p:sp>
        <p:nvSpPr>
          <p:cNvPr id="51" name="文本框 3">
            <a:extLst>
              <a:ext uri="{FF2B5EF4-FFF2-40B4-BE49-F238E27FC236}">
                <a16:creationId xmlns:a16="http://schemas.microsoft.com/office/drawing/2014/main" id="{2809E5E5-2E5E-C838-5F45-E20A643D6099}"/>
              </a:ext>
            </a:extLst>
          </p:cNvPr>
          <p:cNvSpPr txBox="1"/>
          <p:nvPr/>
        </p:nvSpPr>
        <p:spPr>
          <a:xfrm>
            <a:off x="266197" y="6081739"/>
            <a:ext cx="9548544" cy="400110"/>
          </a:xfrm>
          <a:prstGeom prst="rect">
            <a:avLst/>
          </a:prstGeom>
          <a:noFill/>
        </p:spPr>
        <p:txBody>
          <a:bodyPr wrap="square" rtlCol="0">
            <a:spAutoFit/>
          </a:bodyPr>
          <a:lstStyle/>
          <a:p>
            <a:pPr algn="ctr"/>
            <a:r>
              <a:rPr lang="en-US" altLang="zh-CN" sz="2000" dirty="0">
                <a:latin typeface="Times New Roman" panose="02020603050405020304" pitchFamily="18" charset="0"/>
                <a:ea typeface="Tahoma" panose="020B0604030504040204" pitchFamily="34" charset="0"/>
                <a:cs typeface="Times New Roman" panose="02020603050405020304" pitchFamily="18" charset="0"/>
              </a:rPr>
              <a:t>Reason: China’s TFP growth is much faster than from imported goods.</a:t>
            </a:r>
            <a:endParaRPr lang="zh-CN" altLang="en-US" sz="2000" dirty="0">
              <a:latin typeface="Times New Roman" panose="02020603050405020304" pitchFamily="18" charset="0"/>
              <a:ea typeface="思源黑体 Bold" panose="020B0800000000000000" pitchFamily="34" charset="-122"/>
              <a:cs typeface="Times New Roman" panose="02020603050405020304" pitchFamily="18" charset="0"/>
            </a:endParaRPr>
          </a:p>
        </p:txBody>
      </p:sp>
      <p:grpSp>
        <p:nvGrpSpPr>
          <p:cNvPr id="60" name="Group 59">
            <a:extLst>
              <a:ext uri="{FF2B5EF4-FFF2-40B4-BE49-F238E27FC236}">
                <a16:creationId xmlns:a16="http://schemas.microsoft.com/office/drawing/2014/main" id="{C3439B3D-3204-FE16-5446-0B9E0518BB68}"/>
              </a:ext>
            </a:extLst>
          </p:cNvPr>
          <p:cNvGrpSpPr/>
          <p:nvPr/>
        </p:nvGrpSpPr>
        <p:grpSpPr>
          <a:xfrm>
            <a:off x="1021702" y="5724068"/>
            <a:ext cx="8527011" cy="463752"/>
            <a:chOff x="1800808" y="5556202"/>
            <a:chExt cx="8527011" cy="463752"/>
          </a:xfrm>
        </p:grpSpPr>
        <p:sp>
          <p:nvSpPr>
            <p:cNvPr id="53" name="文本框 3">
              <a:extLst>
                <a:ext uri="{FF2B5EF4-FFF2-40B4-BE49-F238E27FC236}">
                  <a16:creationId xmlns:a16="http://schemas.microsoft.com/office/drawing/2014/main" id="{D2735426-ECC6-227D-E8D6-B9554250280C}"/>
                </a:ext>
              </a:extLst>
            </p:cNvPr>
            <p:cNvSpPr txBox="1"/>
            <p:nvPr/>
          </p:nvSpPr>
          <p:spPr>
            <a:xfrm>
              <a:off x="1800808" y="5558289"/>
              <a:ext cx="315291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Global TFP effect (-)</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sp>
          <p:nvSpPr>
            <p:cNvPr id="55" name="文本框 3">
              <a:extLst>
                <a:ext uri="{FF2B5EF4-FFF2-40B4-BE49-F238E27FC236}">
                  <a16:creationId xmlns:a16="http://schemas.microsoft.com/office/drawing/2014/main" id="{FCC6D38F-34A2-86B2-168D-24C4A11A7F84}"/>
                </a:ext>
              </a:extLst>
            </p:cNvPr>
            <p:cNvSpPr txBox="1"/>
            <p:nvPr/>
          </p:nvSpPr>
          <p:spPr>
            <a:xfrm>
              <a:off x="7140618" y="5556202"/>
              <a:ext cx="3187201"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Global TFP effect (+)</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grpSp>
      <p:grpSp>
        <p:nvGrpSpPr>
          <p:cNvPr id="18" name="Group 17">
            <a:extLst>
              <a:ext uri="{FF2B5EF4-FFF2-40B4-BE49-F238E27FC236}">
                <a16:creationId xmlns:a16="http://schemas.microsoft.com/office/drawing/2014/main" id="{8C9D751D-B089-2B93-1AA2-D19B1649F05C}"/>
              </a:ext>
            </a:extLst>
          </p:cNvPr>
          <p:cNvGrpSpPr/>
          <p:nvPr/>
        </p:nvGrpSpPr>
        <p:grpSpPr>
          <a:xfrm>
            <a:off x="2267339" y="1516346"/>
            <a:ext cx="5994442" cy="1165329"/>
            <a:chOff x="2267339" y="1516346"/>
            <a:chExt cx="5994442" cy="1165329"/>
          </a:xfrm>
        </p:grpSpPr>
        <p:grpSp>
          <p:nvGrpSpPr>
            <p:cNvPr id="11" name="Group 10">
              <a:extLst>
                <a:ext uri="{FF2B5EF4-FFF2-40B4-BE49-F238E27FC236}">
                  <a16:creationId xmlns:a16="http://schemas.microsoft.com/office/drawing/2014/main" id="{6F8B4EBF-008A-0DC9-4B37-EDAB748E86BB}"/>
                </a:ext>
              </a:extLst>
            </p:cNvPr>
            <p:cNvGrpSpPr/>
            <p:nvPr/>
          </p:nvGrpSpPr>
          <p:grpSpPr>
            <a:xfrm>
              <a:off x="2267339" y="1516346"/>
              <a:ext cx="3704636" cy="1144286"/>
              <a:chOff x="1899779" y="2566880"/>
              <a:chExt cx="3757604" cy="1727589"/>
            </a:xfrm>
          </p:grpSpPr>
          <p:cxnSp>
            <p:nvCxnSpPr>
              <p:cNvPr id="4" name="Straight Arrow Connector 3">
                <a:extLst>
                  <a:ext uri="{FF2B5EF4-FFF2-40B4-BE49-F238E27FC236}">
                    <a16:creationId xmlns:a16="http://schemas.microsoft.com/office/drawing/2014/main" id="{7F72E343-BC75-441D-A642-7864D72CEAED}"/>
                  </a:ext>
                </a:extLst>
              </p:cNvPr>
              <p:cNvCxnSpPr>
                <a:cxnSpLocks/>
              </p:cNvCxnSpPr>
              <p:nvPr/>
            </p:nvCxnSpPr>
            <p:spPr>
              <a:xfrm flipH="1">
                <a:off x="4161679" y="2566880"/>
                <a:ext cx="758521" cy="10774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B0E45A8C-E1AB-59F5-0EA5-41A0B3F07195}"/>
                  </a:ext>
                </a:extLst>
              </p:cNvPr>
              <p:cNvCxnSpPr>
                <a:cxnSpLocks/>
              </p:cNvCxnSpPr>
              <p:nvPr/>
            </p:nvCxnSpPr>
            <p:spPr>
              <a:xfrm>
                <a:off x="4997826" y="2566880"/>
                <a:ext cx="659557" cy="10774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文本框 3">
                <a:extLst>
                  <a:ext uri="{FF2B5EF4-FFF2-40B4-BE49-F238E27FC236}">
                    <a16:creationId xmlns:a16="http://schemas.microsoft.com/office/drawing/2014/main" id="{8A3CE112-1042-30D0-643B-573D9209139D}"/>
                  </a:ext>
                </a:extLst>
              </p:cNvPr>
              <p:cNvSpPr txBox="1"/>
              <p:nvPr/>
            </p:nvSpPr>
            <p:spPr>
              <a:xfrm>
                <a:off x="1899779" y="3597469"/>
                <a:ext cx="3208301" cy="697000"/>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Wage effect (-)</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grpSp>
        <p:sp>
          <p:nvSpPr>
            <p:cNvPr id="5" name="文本框 3">
              <a:extLst>
                <a:ext uri="{FF2B5EF4-FFF2-40B4-BE49-F238E27FC236}">
                  <a16:creationId xmlns:a16="http://schemas.microsoft.com/office/drawing/2014/main" id="{B1F165E2-0F02-1999-EE01-92D22CB34958}"/>
                </a:ext>
              </a:extLst>
            </p:cNvPr>
            <p:cNvSpPr txBox="1"/>
            <p:nvPr/>
          </p:nvSpPr>
          <p:spPr>
            <a:xfrm>
              <a:off x="5487863" y="2220010"/>
              <a:ext cx="2773918"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TFP effect (+)</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grpSp>
      <p:sp>
        <p:nvSpPr>
          <p:cNvPr id="14" name="Explosion: 8 Points 13">
            <a:extLst>
              <a:ext uri="{FF2B5EF4-FFF2-40B4-BE49-F238E27FC236}">
                <a16:creationId xmlns:a16="http://schemas.microsoft.com/office/drawing/2014/main" id="{62D653B1-330C-F571-F42C-B5710C2AD4DD}"/>
              </a:ext>
            </a:extLst>
          </p:cNvPr>
          <p:cNvSpPr/>
          <p:nvPr/>
        </p:nvSpPr>
        <p:spPr>
          <a:xfrm>
            <a:off x="10330052" y="1513197"/>
            <a:ext cx="1445789" cy="1255992"/>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latin typeface="Times New Roman" panose="02020603050405020304" pitchFamily="18" charset="0"/>
                <a:ea typeface="Tahoma" panose="020B0604030504040204" pitchFamily="34" charset="0"/>
                <a:cs typeface="Times New Roman" panose="02020603050405020304" pitchFamily="18" charset="0"/>
              </a:rPr>
              <a:t>Trade curse?</a:t>
            </a:r>
            <a:endParaRPr lang="zh-CN" altLang="en-US" sz="1800" dirty="0">
              <a:latin typeface="Times New Roman" panose="02020603050405020304" pitchFamily="18" charset="0"/>
              <a:ea typeface="思源黑体 Bold" panose="020B0800000000000000" pitchFamily="34" charset="-122"/>
              <a:cs typeface="Times New Roman" panose="02020603050405020304" pitchFamily="18" charset="0"/>
            </a:endParaRPr>
          </a:p>
        </p:txBody>
      </p:sp>
      <p:sp>
        <p:nvSpPr>
          <p:cNvPr id="15" name="Explosion: 8 Points 14">
            <a:extLst>
              <a:ext uri="{FF2B5EF4-FFF2-40B4-BE49-F238E27FC236}">
                <a16:creationId xmlns:a16="http://schemas.microsoft.com/office/drawing/2014/main" id="{56CB13B6-689C-47DD-4340-B0177A139270}"/>
              </a:ext>
            </a:extLst>
          </p:cNvPr>
          <p:cNvSpPr/>
          <p:nvPr/>
        </p:nvSpPr>
        <p:spPr>
          <a:xfrm>
            <a:off x="10249403" y="4580605"/>
            <a:ext cx="1579576" cy="1255992"/>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latin typeface="Times New Roman" panose="02020603050405020304" pitchFamily="18" charset="0"/>
                <a:ea typeface="Tahoma" panose="020B0604030504040204" pitchFamily="34" charset="0"/>
                <a:cs typeface="Times New Roman" panose="02020603050405020304" pitchFamily="18" charset="0"/>
              </a:rPr>
              <a:t>Why differ?</a:t>
            </a:r>
            <a:endParaRPr lang="zh-CN" altLang="en-US" sz="1800" dirty="0">
              <a:latin typeface="Times New Roman" panose="02020603050405020304" pitchFamily="18" charset="0"/>
              <a:ea typeface="思源黑体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285858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01452-C926-EAA1-91ED-FB63E085D9A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4E8D62-7441-C098-9A6D-66F93739C87A}"/>
              </a:ext>
            </a:extLst>
          </p:cNvPr>
          <p:cNvSpPr>
            <a:spLocks noGrp="1"/>
          </p:cNvSpPr>
          <p:nvPr>
            <p:ph type="sldNum" sz="quarter" idx="12"/>
          </p:nvPr>
        </p:nvSpPr>
        <p:spPr/>
        <p:txBody>
          <a:bodyPr/>
          <a:lstStyle/>
          <a:p>
            <a:fld id="{702B242E-23DB-475E-B7F8-DB11C1BE0FBB}" type="slidenum">
              <a:rPr lang="en-US" smtClean="0"/>
              <a:t>18</a:t>
            </a:fld>
            <a:endParaRPr lang="en-US"/>
          </a:p>
        </p:txBody>
      </p:sp>
      <p:sp>
        <p:nvSpPr>
          <p:cNvPr id="5" name="矩形 2">
            <a:extLst>
              <a:ext uri="{FF2B5EF4-FFF2-40B4-BE49-F238E27FC236}">
                <a16:creationId xmlns:a16="http://schemas.microsoft.com/office/drawing/2014/main" id="{76F22728-F6C9-A6F9-E6DB-588A31FCEA7D}"/>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D774F8A0-C954-D1E7-80A7-D74AAF6EF3BE}"/>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Country origins of TOT</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pic>
        <p:nvPicPr>
          <p:cNvPr id="10" name="Picture 9">
            <a:extLst>
              <a:ext uri="{FF2B5EF4-FFF2-40B4-BE49-F238E27FC236}">
                <a16:creationId xmlns:a16="http://schemas.microsoft.com/office/drawing/2014/main" id="{C34238DD-F9A1-9DBD-AF3B-22095EBD418A}"/>
              </a:ext>
            </a:extLst>
          </p:cNvPr>
          <p:cNvPicPr>
            <a:picLocks noChangeAspect="1"/>
          </p:cNvPicPr>
          <p:nvPr/>
        </p:nvPicPr>
        <p:blipFill>
          <a:blip r:embed="rId3"/>
          <a:stretch>
            <a:fillRect/>
          </a:stretch>
        </p:blipFill>
        <p:spPr>
          <a:xfrm>
            <a:off x="838200" y="932004"/>
            <a:ext cx="4465320" cy="5817166"/>
          </a:xfrm>
          <a:prstGeom prst="rect">
            <a:avLst/>
          </a:prstGeom>
        </p:spPr>
      </p:pic>
      <p:pic>
        <p:nvPicPr>
          <p:cNvPr id="12" name="Picture 11">
            <a:extLst>
              <a:ext uri="{FF2B5EF4-FFF2-40B4-BE49-F238E27FC236}">
                <a16:creationId xmlns:a16="http://schemas.microsoft.com/office/drawing/2014/main" id="{05895A58-0146-89AB-9093-426F264FEB41}"/>
              </a:ext>
            </a:extLst>
          </p:cNvPr>
          <p:cNvPicPr>
            <a:picLocks noChangeAspect="1"/>
          </p:cNvPicPr>
          <p:nvPr/>
        </p:nvPicPr>
        <p:blipFill>
          <a:blip r:embed="rId4"/>
          <a:stretch>
            <a:fillRect/>
          </a:stretch>
        </p:blipFill>
        <p:spPr>
          <a:xfrm>
            <a:off x="6455349" y="932004"/>
            <a:ext cx="4411765" cy="5725731"/>
          </a:xfrm>
          <a:prstGeom prst="rect">
            <a:avLst/>
          </a:prstGeom>
        </p:spPr>
      </p:pic>
    </p:spTree>
    <p:extLst>
      <p:ext uri="{BB962C8B-B14F-4D97-AF65-F5344CB8AC3E}">
        <p14:creationId xmlns:p14="http://schemas.microsoft.com/office/powerpoint/2010/main" val="423745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B2EB4-9AD8-A043-758B-CB37C3DC816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ACCD68-1B76-3F6D-2436-557BE2948AAD}"/>
              </a:ext>
            </a:extLst>
          </p:cNvPr>
          <p:cNvSpPr>
            <a:spLocks noGrp="1"/>
          </p:cNvSpPr>
          <p:nvPr>
            <p:ph type="sldNum" sz="quarter" idx="12"/>
          </p:nvPr>
        </p:nvSpPr>
        <p:spPr/>
        <p:txBody>
          <a:bodyPr/>
          <a:lstStyle/>
          <a:p>
            <a:fld id="{702B242E-23DB-475E-B7F8-DB11C1BE0FBB}" type="slidenum">
              <a:rPr lang="en-US" smtClean="0"/>
              <a:t>19</a:t>
            </a:fld>
            <a:endParaRPr lang="en-US"/>
          </a:p>
        </p:txBody>
      </p:sp>
      <p:sp>
        <p:nvSpPr>
          <p:cNvPr id="5" name="矩形 2">
            <a:extLst>
              <a:ext uri="{FF2B5EF4-FFF2-40B4-BE49-F238E27FC236}">
                <a16:creationId xmlns:a16="http://schemas.microsoft.com/office/drawing/2014/main" id="{92C9A936-9108-BC5E-3557-8A2D09E96332}"/>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3">
            <a:extLst>
              <a:ext uri="{FF2B5EF4-FFF2-40B4-BE49-F238E27FC236}">
                <a16:creationId xmlns:a16="http://schemas.microsoft.com/office/drawing/2014/main" id="{A6BB7D46-5F91-9EDE-4142-CC227A1ABAD3}"/>
              </a:ext>
            </a:extLst>
          </p:cNvPr>
          <p:cNvSpPr txBox="1"/>
          <p:nvPr/>
        </p:nvSpPr>
        <p:spPr>
          <a:xfrm>
            <a:off x="3520438" y="187822"/>
            <a:ext cx="5410201"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Country origins of TOT components</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pic>
        <p:nvPicPr>
          <p:cNvPr id="7" name="Picture 6">
            <a:extLst>
              <a:ext uri="{FF2B5EF4-FFF2-40B4-BE49-F238E27FC236}">
                <a16:creationId xmlns:a16="http://schemas.microsoft.com/office/drawing/2014/main" id="{57FF461B-DB34-6BCF-4C66-E7FB623D4A40}"/>
              </a:ext>
            </a:extLst>
          </p:cNvPr>
          <p:cNvPicPr>
            <a:picLocks noChangeAspect="1"/>
          </p:cNvPicPr>
          <p:nvPr/>
        </p:nvPicPr>
        <p:blipFill>
          <a:blip r:embed="rId3"/>
          <a:stretch>
            <a:fillRect/>
          </a:stretch>
        </p:blipFill>
        <p:spPr>
          <a:xfrm>
            <a:off x="734944" y="870287"/>
            <a:ext cx="4487296" cy="5923667"/>
          </a:xfrm>
          <a:prstGeom prst="rect">
            <a:avLst/>
          </a:prstGeom>
        </p:spPr>
      </p:pic>
      <p:pic>
        <p:nvPicPr>
          <p:cNvPr id="9" name="Picture 8">
            <a:extLst>
              <a:ext uri="{FF2B5EF4-FFF2-40B4-BE49-F238E27FC236}">
                <a16:creationId xmlns:a16="http://schemas.microsoft.com/office/drawing/2014/main" id="{C99D98D3-12E6-2D7C-CC87-D2760C46DD48}"/>
              </a:ext>
            </a:extLst>
          </p:cNvPr>
          <p:cNvPicPr>
            <a:picLocks noChangeAspect="1"/>
          </p:cNvPicPr>
          <p:nvPr/>
        </p:nvPicPr>
        <p:blipFill>
          <a:blip r:embed="rId4"/>
          <a:stretch>
            <a:fillRect/>
          </a:stretch>
        </p:blipFill>
        <p:spPr>
          <a:xfrm>
            <a:off x="6007326" y="866111"/>
            <a:ext cx="4381274" cy="5944974"/>
          </a:xfrm>
          <a:prstGeom prst="rect">
            <a:avLst/>
          </a:prstGeom>
        </p:spPr>
      </p:pic>
    </p:spTree>
    <p:extLst>
      <p:ext uri="{BB962C8B-B14F-4D97-AF65-F5344CB8AC3E}">
        <p14:creationId xmlns:p14="http://schemas.microsoft.com/office/powerpoint/2010/main" val="379803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012B4039-2894-6E01-2776-4E8BB13E2B26}"/>
              </a:ext>
            </a:extLst>
          </p:cNvPr>
          <p:cNvGrpSpPr/>
          <p:nvPr/>
        </p:nvGrpSpPr>
        <p:grpSpPr>
          <a:xfrm>
            <a:off x="893011" y="862086"/>
            <a:ext cx="9552182" cy="1297832"/>
            <a:chOff x="865943" y="495341"/>
            <a:chExt cx="10377119" cy="1554971"/>
          </a:xfrm>
        </p:grpSpPr>
        <p:pic>
          <p:nvPicPr>
            <p:cNvPr id="13" name="Picture 12">
              <a:extLst>
                <a:ext uri="{FF2B5EF4-FFF2-40B4-BE49-F238E27FC236}">
                  <a16:creationId xmlns:a16="http://schemas.microsoft.com/office/drawing/2014/main" id="{18B0C586-9B1B-02A6-312A-9EE764FC47EF}"/>
                </a:ext>
              </a:extLst>
            </p:cNvPr>
            <p:cNvPicPr>
              <a:picLocks noChangeAspect="1"/>
            </p:cNvPicPr>
            <p:nvPr/>
          </p:nvPicPr>
          <p:blipFill>
            <a:blip r:embed="rId3"/>
            <a:stretch>
              <a:fillRect/>
            </a:stretch>
          </p:blipFill>
          <p:spPr>
            <a:xfrm>
              <a:off x="865943" y="497566"/>
              <a:ext cx="2015431" cy="1552746"/>
            </a:xfrm>
            <a:prstGeom prst="rect">
              <a:avLst/>
            </a:prstGeom>
          </p:spPr>
        </p:pic>
        <p:pic>
          <p:nvPicPr>
            <p:cNvPr id="17" name="Picture 16">
              <a:extLst>
                <a:ext uri="{FF2B5EF4-FFF2-40B4-BE49-F238E27FC236}">
                  <a16:creationId xmlns:a16="http://schemas.microsoft.com/office/drawing/2014/main" id="{3E08EAE5-833A-7827-EEE7-1FB5D6BC2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472" y="495341"/>
              <a:ext cx="2183590" cy="1455727"/>
            </a:xfrm>
            <a:prstGeom prst="rect">
              <a:avLst/>
            </a:prstGeom>
          </p:spPr>
        </p:pic>
      </p:grpSp>
      <p:sp>
        <p:nvSpPr>
          <p:cNvPr id="47" name="矩形 2">
            <a:extLst>
              <a:ext uri="{FF2B5EF4-FFF2-40B4-BE49-F238E27FC236}">
                <a16:creationId xmlns:a16="http://schemas.microsoft.com/office/drawing/2014/main" id="{3C2DD3B5-C465-6C6E-5968-D2DB3BB6EE2B}"/>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3">
            <a:extLst>
              <a:ext uri="{FF2B5EF4-FFF2-40B4-BE49-F238E27FC236}">
                <a16:creationId xmlns:a16="http://schemas.microsoft.com/office/drawing/2014/main" id="{64E9BB0F-BBF8-9D7F-A9D1-1F308EC8BB6A}"/>
              </a:ext>
            </a:extLst>
          </p:cNvPr>
          <p:cNvSpPr txBox="1"/>
          <p:nvPr/>
        </p:nvSpPr>
        <p:spPr>
          <a:xfrm>
            <a:off x="676882" y="146746"/>
            <a:ext cx="1019041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Motivation: Welfare benefits from global TFP growth (foreign &amp; domestic)</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grpSp>
        <p:nvGrpSpPr>
          <p:cNvPr id="58" name="Group 57">
            <a:extLst>
              <a:ext uri="{FF2B5EF4-FFF2-40B4-BE49-F238E27FC236}">
                <a16:creationId xmlns:a16="http://schemas.microsoft.com/office/drawing/2014/main" id="{C56C8165-AE25-626C-3C74-976B3331E48D}"/>
              </a:ext>
            </a:extLst>
          </p:cNvPr>
          <p:cNvGrpSpPr/>
          <p:nvPr/>
        </p:nvGrpSpPr>
        <p:grpSpPr>
          <a:xfrm>
            <a:off x="1452486" y="2390029"/>
            <a:ext cx="8463116" cy="841697"/>
            <a:chOff x="1569151" y="3499505"/>
            <a:chExt cx="9461733" cy="1200121"/>
          </a:xfrm>
        </p:grpSpPr>
        <p:grpSp>
          <p:nvGrpSpPr>
            <p:cNvPr id="33" name="Group 32">
              <a:extLst>
                <a:ext uri="{FF2B5EF4-FFF2-40B4-BE49-F238E27FC236}">
                  <a16:creationId xmlns:a16="http://schemas.microsoft.com/office/drawing/2014/main" id="{B4A2E59A-89D7-2CCA-F085-D67386E0640E}"/>
                </a:ext>
              </a:extLst>
            </p:cNvPr>
            <p:cNvGrpSpPr/>
            <p:nvPr/>
          </p:nvGrpSpPr>
          <p:grpSpPr>
            <a:xfrm>
              <a:off x="1569151" y="3499505"/>
              <a:ext cx="7711598" cy="1200121"/>
              <a:chOff x="1573576" y="3488086"/>
              <a:chExt cx="7711598" cy="1200121"/>
            </a:xfrm>
          </p:grpSpPr>
          <p:pic>
            <p:nvPicPr>
              <p:cNvPr id="19" name="Picture 18">
                <a:extLst>
                  <a:ext uri="{FF2B5EF4-FFF2-40B4-BE49-F238E27FC236}">
                    <a16:creationId xmlns:a16="http://schemas.microsoft.com/office/drawing/2014/main" id="{7D8F71C3-671E-BEBA-8549-2636BCAE217B}"/>
                  </a:ext>
                </a:extLst>
              </p:cNvPr>
              <p:cNvPicPr>
                <a:picLocks noChangeAspect="1"/>
              </p:cNvPicPr>
              <p:nvPr/>
            </p:nvPicPr>
            <p:blipFill>
              <a:blip r:embed="rId5"/>
              <a:stretch>
                <a:fillRect/>
              </a:stretch>
            </p:blipFill>
            <p:spPr>
              <a:xfrm>
                <a:off x="1573576" y="3488086"/>
                <a:ext cx="1407337" cy="1200121"/>
              </a:xfrm>
              <a:prstGeom prst="rect">
                <a:avLst/>
              </a:prstGeom>
            </p:spPr>
          </p:pic>
          <p:sp>
            <p:nvSpPr>
              <p:cNvPr id="30" name="Arrow: Right 29">
                <a:extLst>
                  <a:ext uri="{FF2B5EF4-FFF2-40B4-BE49-F238E27FC236}">
                    <a16:creationId xmlns:a16="http://schemas.microsoft.com/office/drawing/2014/main" id="{7F9226E4-A9D9-895F-BFEC-921E3EFE7DC3}"/>
                  </a:ext>
                </a:extLst>
              </p:cNvPr>
              <p:cNvSpPr/>
              <p:nvPr/>
            </p:nvSpPr>
            <p:spPr>
              <a:xfrm>
                <a:off x="3747426" y="3870821"/>
                <a:ext cx="5537748" cy="204894"/>
              </a:xfrm>
              <a:prstGeom prst="rightArrow">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C4F8E295-83C8-F27F-CB17-305E748B191A}"/>
                </a:ext>
              </a:extLst>
            </p:cNvPr>
            <p:cNvPicPr>
              <a:picLocks noChangeAspect="1"/>
            </p:cNvPicPr>
            <p:nvPr/>
          </p:nvPicPr>
          <p:blipFill>
            <a:blip r:embed="rId6"/>
            <a:stretch>
              <a:fillRect/>
            </a:stretch>
          </p:blipFill>
          <p:spPr>
            <a:xfrm>
              <a:off x="10015972" y="3664196"/>
              <a:ext cx="1014912" cy="681998"/>
            </a:xfrm>
            <a:prstGeom prst="rect">
              <a:avLst/>
            </a:prstGeom>
          </p:spPr>
        </p:pic>
      </p:grpSp>
      <p:grpSp>
        <p:nvGrpSpPr>
          <p:cNvPr id="6" name="Group 5">
            <a:extLst>
              <a:ext uri="{FF2B5EF4-FFF2-40B4-BE49-F238E27FC236}">
                <a16:creationId xmlns:a16="http://schemas.microsoft.com/office/drawing/2014/main" id="{C98744C4-DC2E-F830-977C-EE77D704EE9D}"/>
              </a:ext>
            </a:extLst>
          </p:cNvPr>
          <p:cNvGrpSpPr/>
          <p:nvPr/>
        </p:nvGrpSpPr>
        <p:grpSpPr>
          <a:xfrm>
            <a:off x="3457191" y="5243446"/>
            <a:ext cx="7128746" cy="461665"/>
            <a:chOff x="3497385" y="5801835"/>
            <a:chExt cx="7128746" cy="461665"/>
          </a:xfrm>
        </p:grpSpPr>
        <p:sp>
          <p:nvSpPr>
            <p:cNvPr id="4" name="Arrow: Left 3">
              <a:extLst>
                <a:ext uri="{FF2B5EF4-FFF2-40B4-BE49-F238E27FC236}">
                  <a16:creationId xmlns:a16="http://schemas.microsoft.com/office/drawing/2014/main" id="{401337AF-F555-AAEE-4291-A1ED18CB4C09}"/>
                </a:ext>
              </a:extLst>
            </p:cNvPr>
            <p:cNvSpPr/>
            <p:nvPr/>
          </p:nvSpPr>
          <p:spPr>
            <a:xfrm>
              <a:off x="3497385" y="5922965"/>
              <a:ext cx="4855033" cy="185895"/>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文本框 3">
              <a:extLst>
                <a:ext uri="{FF2B5EF4-FFF2-40B4-BE49-F238E27FC236}">
                  <a16:creationId xmlns:a16="http://schemas.microsoft.com/office/drawing/2014/main" id="{F75A2AD6-174B-9A6D-5D36-4B34EAECA34F}"/>
                </a:ext>
              </a:extLst>
            </p:cNvPr>
            <p:cNvSpPr txBox="1"/>
            <p:nvPr/>
          </p:nvSpPr>
          <p:spPr>
            <a:xfrm>
              <a:off x="8527552" y="5801835"/>
              <a:ext cx="2098579" cy="461665"/>
            </a:xfrm>
            <a:prstGeom prst="rect">
              <a:avLst/>
            </a:prstGeom>
            <a:noFill/>
          </p:spPr>
          <p:txBody>
            <a:bodyPr wrap="square" rtlCol="0">
              <a:spAutoFit/>
            </a:bodyPr>
            <a:lstStyle/>
            <a:p>
              <a:pPr algn="ctr"/>
              <a:r>
                <a:rPr lang="en-US" altLang="zh-CN" sz="2400" b="1" dirty="0">
                  <a:latin typeface="Vineta BT" panose="04020906050602070202" pitchFamily="82" charset="0"/>
                  <a:ea typeface="Tahoma" panose="020B0604030504040204" pitchFamily="34" charset="0"/>
                  <a:cs typeface="Times New Roman" panose="02020603050405020304" pitchFamily="18" charset="0"/>
                </a:rPr>
                <a:t>Chips</a:t>
              </a:r>
              <a:endParaRPr lang="zh-CN" altLang="en-US" sz="2400" dirty="0">
                <a:latin typeface="Vineta BT" panose="04020906050602070202" pitchFamily="82" charset="0"/>
                <a:ea typeface="思源黑体 Bold" panose="020B0800000000000000" pitchFamily="34" charset="-122"/>
                <a:cs typeface="Times New Roman" panose="02020603050405020304" pitchFamily="18" charset="0"/>
              </a:endParaRPr>
            </a:p>
          </p:txBody>
        </p:sp>
      </p:grpSp>
      <p:grpSp>
        <p:nvGrpSpPr>
          <p:cNvPr id="9" name="Group 8">
            <a:extLst>
              <a:ext uri="{FF2B5EF4-FFF2-40B4-BE49-F238E27FC236}">
                <a16:creationId xmlns:a16="http://schemas.microsoft.com/office/drawing/2014/main" id="{6DEF12B0-A152-878C-F1EE-A0DAA6966D13}"/>
              </a:ext>
            </a:extLst>
          </p:cNvPr>
          <p:cNvGrpSpPr/>
          <p:nvPr/>
        </p:nvGrpSpPr>
        <p:grpSpPr>
          <a:xfrm>
            <a:off x="2624498" y="5928725"/>
            <a:ext cx="6837206" cy="750359"/>
            <a:chOff x="2624498" y="5928725"/>
            <a:chExt cx="6837206" cy="750359"/>
          </a:xfrm>
        </p:grpSpPr>
        <p:sp>
          <p:nvSpPr>
            <p:cNvPr id="7" name="Explosion: 8 Points 6">
              <a:extLst>
                <a:ext uri="{FF2B5EF4-FFF2-40B4-BE49-F238E27FC236}">
                  <a16:creationId xmlns:a16="http://schemas.microsoft.com/office/drawing/2014/main" id="{448C474D-E6DF-3296-0ECE-9363DA8101C9}"/>
                </a:ext>
              </a:extLst>
            </p:cNvPr>
            <p:cNvSpPr/>
            <p:nvPr/>
          </p:nvSpPr>
          <p:spPr>
            <a:xfrm>
              <a:off x="2624498" y="5928725"/>
              <a:ext cx="2834341" cy="750359"/>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Trade policy</a:t>
              </a:r>
            </a:p>
          </p:txBody>
        </p:sp>
        <p:sp>
          <p:nvSpPr>
            <p:cNvPr id="8" name="Explosion: 8 Points 7">
              <a:extLst>
                <a:ext uri="{FF2B5EF4-FFF2-40B4-BE49-F238E27FC236}">
                  <a16:creationId xmlns:a16="http://schemas.microsoft.com/office/drawing/2014/main" id="{6145439C-CDD3-A1BE-CBA2-D13953E6F04F}"/>
                </a:ext>
              </a:extLst>
            </p:cNvPr>
            <p:cNvSpPr/>
            <p:nvPr/>
          </p:nvSpPr>
          <p:spPr>
            <a:xfrm>
              <a:off x="6010477" y="5928725"/>
              <a:ext cx="3451227" cy="750359"/>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Technology policy</a:t>
              </a:r>
            </a:p>
          </p:txBody>
        </p:sp>
      </p:grpSp>
      <p:grpSp>
        <p:nvGrpSpPr>
          <p:cNvPr id="29" name="Group 28">
            <a:extLst>
              <a:ext uri="{FF2B5EF4-FFF2-40B4-BE49-F238E27FC236}">
                <a16:creationId xmlns:a16="http://schemas.microsoft.com/office/drawing/2014/main" id="{94D59F85-6A09-0174-ABDE-2E213ED33093}"/>
              </a:ext>
            </a:extLst>
          </p:cNvPr>
          <p:cNvGrpSpPr/>
          <p:nvPr/>
        </p:nvGrpSpPr>
        <p:grpSpPr>
          <a:xfrm>
            <a:off x="500879" y="3154105"/>
            <a:ext cx="10035306" cy="2662813"/>
            <a:chOff x="550631" y="3130636"/>
            <a:chExt cx="10035306" cy="2662813"/>
          </a:xfrm>
        </p:grpSpPr>
        <p:grpSp>
          <p:nvGrpSpPr>
            <p:cNvPr id="27" name="Group 26">
              <a:extLst>
                <a:ext uri="{FF2B5EF4-FFF2-40B4-BE49-F238E27FC236}">
                  <a16:creationId xmlns:a16="http://schemas.microsoft.com/office/drawing/2014/main" id="{91EE058A-E9DE-D80E-3294-CF1D0216F3D5}"/>
                </a:ext>
              </a:extLst>
            </p:cNvPr>
            <p:cNvGrpSpPr/>
            <p:nvPr/>
          </p:nvGrpSpPr>
          <p:grpSpPr>
            <a:xfrm>
              <a:off x="550631" y="3130636"/>
              <a:ext cx="10035306" cy="2662813"/>
              <a:chOff x="550631" y="3130636"/>
              <a:chExt cx="10035306" cy="2662813"/>
            </a:xfrm>
          </p:grpSpPr>
          <p:grpSp>
            <p:nvGrpSpPr>
              <p:cNvPr id="21" name="Group 20">
                <a:extLst>
                  <a:ext uri="{FF2B5EF4-FFF2-40B4-BE49-F238E27FC236}">
                    <a16:creationId xmlns:a16="http://schemas.microsoft.com/office/drawing/2014/main" id="{6C2D2A14-18C3-D876-67C2-1B7CC3DBC1D9}"/>
                  </a:ext>
                </a:extLst>
              </p:cNvPr>
              <p:cNvGrpSpPr/>
              <p:nvPr/>
            </p:nvGrpSpPr>
            <p:grpSpPr>
              <a:xfrm>
                <a:off x="550631" y="3130636"/>
                <a:ext cx="10035306" cy="2662813"/>
                <a:chOff x="498694" y="3871693"/>
                <a:chExt cx="11999756" cy="4049744"/>
              </a:xfrm>
            </p:grpSpPr>
            <p:sp>
              <p:nvSpPr>
                <p:cNvPr id="22" name="Arrow: Right 21">
                  <a:extLst>
                    <a:ext uri="{FF2B5EF4-FFF2-40B4-BE49-F238E27FC236}">
                      <a16:creationId xmlns:a16="http://schemas.microsoft.com/office/drawing/2014/main" id="{7986DE28-1905-B8BF-73B2-58ED05392AA1}"/>
                    </a:ext>
                  </a:extLst>
                </p:cNvPr>
                <p:cNvSpPr/>
                <p:nvPr/>
              </p:nvSpPr>
              <p:spPr>
                <a:xfrm rot="16200000">
                  <a:off x="10833311" y="4199772"/>
                  <a:ext cx="861571" cy="205414"/>
                </a:xfrm>
                <a:prstGeom prst="rightArrow">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Arrow: Right 22">
                  <a:extLst>
                    <a:ext uri="{FF2B5EF4-FFF2-40B4-BE49-F238E27FC236}">
                      <a16:creationId xmlns:a16="http://schemas.microsoft.com/office/drawing/2014/main" id="{3EEA5B87-4BD4-C5BE-1438-32CBF74340F7}"/>
                    </a:ext>
                  </a:extLst>
                </p:cNvPr>
                <p:cNvSpPr/>
                <p:nvPr/>
              </p:nvSpPr>
              <p:spPr>
                <a:xfrm>
                  <a:off x="4018415" y="5146947"/>
                  <a:ext cx="5860208" cy="218546"/>
                </a:xfrm>
                <a:prstGeom prst="rightArrow">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pic>
              <p:nvPicPr>
                <p:cNvPr id="24" name="Picture 23">
                  <a:extLst>
                    <a:ext uri="{FF2B5EF4-FFF2-40B4-BE49-F238E27FC236}">
                      <a16:creationId xmlns:a16="http://schemas.microsoft.com/office/drawing/2014/main" id="{DC85F4A5-FC96-0C8D-989C-7288E37F6606}"/>
                    </a:ext>
                  </a:extLst>
                </p:cNvPr>
                <p:cNvPicPr>
                  <a:picLocks noChangeAspect="1"/>
                </p:cNvPicPr>
                <p:nvPr/>
              </p:nvPicPr>
              <p:blipFill>
                <a:blip r:embed="rId7"/>
                <a:stretch>
                  <a:fillRect/>
                </a:stretch>
              </p:blipFill>
              <p:spPr>
                <a:xfrm>
                  <a:off x="498694" y="4492099"/>
                  <a:ext cx="3389174" cy="3429338"/>
                </a:xfrm>
                <a:prstGeom prst="rect">
                  <a:avLst/>
                </a:prstGeom>
              </p:spPr>
            </p:pic>
            <p:pic>
              <p:nvPicPr>
                <p:cNvPr id="25" name="Picture 24">
                  <a:extLst>
                    <a:ext uri="{FF2B5EF4-FFF2-40B4-BE49-F238E27FC236}">
                      <a16:creationId xmlns:a16="http://schemas.microsoft.com/office/drawing/2014/main" id="{C7AE81D9-979A-B1C7-0013-EF8EB94A4D10}"/>
                    </a:ext>
                  </a:extLst>
                </p:cNvPr>
                <p:cNvPicPr>
                  <a:picLocks noChangeAspect="1"/>
                </p:cNvPicPr>
                <p:nvPr/>
              </p:nvPicPr>
              <p:blipFill>
                <a:blip r:embed="rId8"/>
                <a:stretch>
                  <a:fillRect/>
                </a:stretch>
              </p:blipFill>
              <p:spPr>
                <a:xfrm>
                  <a:off x="10139716" y="4856752"/>
                  <a:ext cx="2358734" cy="1560149"/>
                </a:xfrm>
                <a:prstGeom prst="rect">
                  <a:avLst/>
                </a:prstGeom>
              </p:spPr>
            </p:pic>
          </p:grpSp>
          <p:sp>
            <p:nvSpPr>
              <p:cNvPr id="26" name="TextBox 25">
                <a:extLst>
                  <a:ext uri="{FF2B5EF4-FFF2-40B4-BE49-F238E27FC236}">
                    <a16:creationId xmlns:a16="http://schemas.microsoft.com/office/drawing/2014/main" id="{04FB494C-5FDD-BF2C-E92D-554C962641E9}"/>
                  </a:ext>
                </a:extLst>
              </p:cNvPr>
              <p:cNvSpPr txBox="1"/>
              <p:nvPr/>
            </p:nvSpPr>
            <p:spPr>
              <a:xfrm>
                <a:off x="1452486" y="4382831"/>
                <a:ext cx="1764741" cy="378097"/>
              </a:xfrm>
              <a:prstGeom prst="rect">
                <a:avLst/>
              </a:prstGeom>
              <a:noFill/>
            </p:spPr>
            <p:txBody>
              <a:bodyPr wrap="square">
                <a:spAutoFit/>
              </a:bodyPr>
              <a:lstStyle/>
              <a:p>
                <a:r>
                  <a:rPr lang="en-US" b="0" i="0" dirty="0">
                    <a:solidFill>
                      <a:srgbClr val="FF0000"/>
                    </a:solidFill>
                    <a:effectLst/>
                    <a:highlight>
                      <a:srgbClr val="FFFFFF"/>
                    </a:highlight>
                    <a:latin typeface="Arial" panose="020B0604020202020204" pitchFamily="34" charset="0"/>
                  </a:rPr>
                  <a:t>circuit board</a:t>
                </a:r>
              </a:p>
            </p:txBody>
          </p:sp>
        </p:grpSp>
        <p:sp>
          <p:nvSpPr>
            <p:cNvPr id="28" name="TextBox 27">
              <a:extLst>
                <a:ext uri="{FF2B5EF4-FFF2-40B4-BE49-F238E27FC236}">
                  <a16:creationId xmlns:a16="http://schemas.microsoft.com/office/drawing/2014/main" id="{74BD61DB-B4F2-93CF-B49A-B88950C24FCC}"/>
                </a:ext>
              </a:extLst>
            </p:cNvPr>
            <p:cNvSpPr txBox="1"/>
            <p:nvPr/>
          </p:nvSpPr>
          <p:spPr>
            <a:xfrm>
              <a:off x="9359498" y="4075396"/>
              <a:ext cx="603443" cy="369332"/>
            </a:xfrm>
            <a:prstGeom prst="rect">
              <a:avLst/>
            </a:prstGeom>
            <a:noFill/>
          </p:spPr>
          <p:txBody>
            <a:bodyPr wrap="square">
              <a:spAutoFit/>
            </a:bodyPr>
            <a:lstStyle/>
            <a:p>
              <a:r>
                <a:rPr lang="en-US" b="0" i="0" dirty="0">
                  <a:solidFill>
                    <a:srgbClr val="FF0000"/>
                  </a:solidFill>
                  <a:effectLst/>
                  <a:highlight>
                    <a:srgbClr val="FFFFFF"/>
                  </a:highlight>
                  <a:latin typeface="Arial" panose="020B0604020202020204" pitchFamily="34" charset="0"/>
                </a:rPr>
                <a:t>PC</a:t>
              </a:r>
            </a:p>
          </p:txBody>
        </p:sp>
      </p:grpSp>
    </p:spTree>
    <p:extLst>
      <p:ext uri="{BB962C8B-B14F-4D97-AF65-F5344CB8AC3E}">
        <p14:creationId xmlns:p14="http://schemas.microsoft.com/office/powerpoint/2010/main" val="5326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C092F-323A-E94A-EA8C-5CD8ED238931}"/>
              </a:ext>
            </a:extLst>
          </p:cNvPr>
          <p:cNvSpPr>
            <a:spLocks noGrp="1"/>
          </p:cNvSpPr>
          <p:nvPr>
            <p:ph type="sldNum" sz="quarter" idx="12"/>
          </p:nvPr>
        </p:nvSpPr>
        <p:spPr/>
        <p:txBody>
          <a:bodyPr/>
          <a:lstStyle/>
          <a:p>
            <a:fld id="{702B242E-23DB-475E-B7F8-DB11C1BE0FBB}" type="slidenum">
              <a:rPr lang="en-US" smtClean="0"/>
              <a:t>20</a:t>
            </a:fld>
            <a:endParaRPr lang="en-US"/>
          </a:p>
        </p:txBody>
      </p:sp>
      <p:sp>
        <p:nvSpPr>
          <p:cNvPr id="5" name="矩形 2">
            <a:extLst>
              <a:ext uri="{FF2B5EF4-FFF2-40B4-BE49-F238E27FC236}">
                <a16:creationId xmlns:a16="http://schemas.microsoft.com/office/drawing/2014/main" id="{BCF7C795-CB09-C703-E4A4-E920CDB04D6E}"/>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8827E336-B565-88FC-5975-1F82DB52154A}"/>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Findings</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pic>
        <p:nvPicPr>
          <p:cNvPr id="7" name="Picture 6">
            <a:extLst>
              <a:ext uri="{FF2B5EF4-FFF2-40B4-BE49-F238E27FC236}">
                <a16:creationId xmlns:a16="http://schemas.microsoft.com/office/drawing/2014/main" id="{C690994E-3CA2-AF15-9A3C-7E5820B9D5B9}"/>
              </a:ext>
            </a:extLst>
          </p:cNvPr>
          <p:cNvPicPr>
            <a:picLocks noChangeAspect="1"/>
          </p:cNvPicPr>
          <p:nvPr/>
        </p:nvPicPr>
        <p:blipFill>
          <a:blip r:embed="rId3"/>
          <a:stretch>
            <a:fillRect/>
          </a:stretch>
        </p:blipFill>
        <p:spPr>
          <a:xfrm>
            <a:off x="3893669" y="935309"/>
            <a:ext cx="4404659" cy="5750109"/>
          </a:xfrm>
          <a:prstGeom prst="rect">
            <a:avLst/>
          </a:prstGeom>
        </p:spPr>
      </p:pic>
    </p:spTree>
    <p:extLst>
      <p:ext uri="{BB962C8B-B14F-4D97-AF65-F5344CB8AC3E}">
        <p14:creationId xmlns:p14="http://schemas.microsoft.com/office/powerpoint/2010/main" val="3380077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E6047-1724-E8BA-F183-4D7EF9A102D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AF016-BFA6-506D-A91F-2BAB4BCC5EE9}"/>
              </a:ext>
            </a:extLst>
          </p:cNvPr>
          <p:cNvSpPr>
            <a:spLocks noGrp="1"/>
          </p:cNvSpPr>
          <p:nvPr>
            <p:ph type="sldNum" sz="quarter" idx="12"/>
          </p:nvPr>
        </p:nvSpPr>
        <p:spPr/>
        <p:txBody>
          <a:bodyPr/>
          <a:lstStyle/>
          <a:p>
            <a:fld id="{702B242E-23DB-475E-B7F8-DB11C1BE0FBB}" type="slidenum">
              <a:rPr lang="en-US" smtClean="0"/>
              <a:t>21</a:t>
            </a:fld>
            <a:endParaRPr lang="en-US"/>
          </a:p>
        </p:txBody>
      </p:sp>
      <p:sp>
        <p:nvSpPr>
          <p:cNvPr id="5" name="矩形 2">
            <a:extLst>
              <a:ext uri="{FF2B5EF4-FFF2-40B4-BE49-F238E27FC236}">
                <a16:creationId xmlns:a16="http://schemas.microsoft.com/office/drawing/2014/main" id="{7D6909DE-0F80-62BF-26D0-871E1F2E43A0}"/>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AE7E5114-D79E-5384-6F9C-6815BF97EAFE}"/>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Conclusions</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sp>
        <p:nvSpPr>
          <p:cNvPr id="7" name="TextBox 6">
            <a:extLst>
              <a:ext uri="{FF2B5EF4-FFF2-40B4-BE49-F238E27FC236}">
                <a16:creationId xmlns:a16="http://schemas.microsoft.com/office/drawing/2014/main" id="{03C16514-F14E-7321-62D4-2CCA5D937D4C}"/>
              </a:ext>
            </a:extLst>
          </p:cNvPr>
          <p:cNvSpPr txBox="1"/>
          <p:nvPr/>
        </p:nvSpPr>
        <p:spPr>
          <a:xfrm>
            <a:off x="315252" y="885528"/>
            <a:ext cx="10943175" cy="5218160"/>
          </a:xfrm>
          <a:prstGeom prst="rect">
            <a:avLst/>
          </a:prstGeom>
          <a:noFill/>
        </p:spPr>
        <p:txBody>
          <a:bodyPr wrap="square">
            <a:spAutoFit/>
          </a:bodyPr>
          <a:lstStyle/>
          <a:p>
            <a:pPr>
              <a:lnSpc>
                <a:spcPct val="107000"/>
              </a:lnSpc>
              <a:spcAft>
                <a:spcPts val="800"/>
              </a:spcAft>
            </a:pPr>
            <a:r>
              <a:rPr lang="en-US" sz="2400" dirty="0">
                <a:latin typeface="Times New Roman" panose="02020603050405020304" pitchFamily="18" charset="0"/>
                <a:cs typeface="Times New Roman" panose="02020603050405020304" pitchFamily="18" charset="0"/>
              </a:rPr>
              <a:t>Leveraging the concept of GVC TFP, we gain the ability to fully integrate the input-output relationships into the productivity-welfare nexus. Furthermore, </a:t>
            </a:r>
          </a:p>
          <a:p>
            <a:pPr>
              <a:lnSpc>
                <a:spcPct val="107000"/>
              </a:lnSpc>
              <a:spcAft>
                <a:spcPts val="800"/>
              </a:spcAft>
            </a:pPr>
            <a:r>
              <a:rPr lang="en-US" sz="2400" dirty="0">
                <a:latin typeface="Times New Roman" panose="02020603050405020304" pitchFamily="18" charset="0"/>
                <a:cs typeface="Times New Roman" panose="02020603050405020304" pitchFamily="18" charset="0"/>
              </a:rPr>
              <a:t> </a:t>
            </a:r>
          </a:p>
          <a:p>
            <a:pPr marL="457200" indent="-457200">
              <a:lnSpc>
                <a:spcPct val="107000"/>
              </a:lnSpc>
              <a:spcAft>
                <a:spcPts val="800"/>
              </a:spcAft>
              <a:buFontTx/>
              <a:buAutoNum type="arabicParenBoth"/>
            </a:pPr>
            <a:r>
              <a:rPr lang="en-US" sz="2400" dirty="0">
                <a:latin typeface="Times New Roman" panose="02020603050405020304" pitchFamily="18" charset="0"/>
                <a:cs typeface="Times New Roman" panose="02020603050405020304" pitchFamily="18" charset="0"/>
              </a:rPr>
              <a:t> to break down the TOT effect into three primary components: global TFP growth, global wage growth, and global capital price growth. Through delving deep into the components of the TOT effect, we can reveal some novel insights. </a:t>
            </a:r>
          </a:p>
          <a:p>
            <a:pPr marL="457200" indent="-457200">
              <a:lnSpc>
                <a:spcPct val="107000"/>
              </a:lnSpc>
              <a:spcAft>
                <a:spcPts val="800"/>
              </a:spcAft>
              <a:buFontTx/>
              <a:buAutoNum type="arabicParenBoth"/>
            </a:pPr>
            <a:r>
              <a:rPr lang="en-US" sz="2400" dirty="0">
                <a:latin typeface="Times New Roman" panose="02020603050405020304" pitchFamily="18" charset="0"/>
                <a:cs typeface="Times New Roman" panose="02020603050405020304" pitchFamily="18" charset="0"/>
              </a:rPr>
              <a:t> to further pinpoint the specific country origins of the three TOT effect components; By investigating the country-specific origins of the TOT effect, we can thoroughly comprehend findings that are initially challenging to understand. </a:t>
            </a:r>
          </a:p>
          <a:p>
            <a:pPr marL="457200" indent="-457200">
              <a:lnSpc>
                <a:spcPct val="107000"/>
              </a:lnSpc>
              <a:spcAft>
                <a:spcPts val="800"/>
              </a:spcAft>
              <a:buAutoNum type="arabicParenBoth"/>
            </a:pPr>
            <a:r>
              <a:rPr lang="en-US" sz="2400" dirty="0">
                <a:latin typeface="Times New Roman" panose="02020603050405020304" pitchFamily="18" charset="0"/>
                <a:cs typeface="Times New Roman" panose="02020603050405020304" pitchFamily="18" charset="0"/>
              </a:rPr>
              <a:t> to differentiate between the direct and indirect TOT effects. The distinction between direct and indirect input-output relationships plays a significant role in shaping trade policies and, therefore, must be taken into account when analyzing the TOT effect. </a:t>
            </a:r>
          </a:p>
        </p:txBody>
      </p:sp>
    </p:spTree>
    <p:extLst>
      <p:ext uri="{BB962C8B-B14F-4D97-AF65-F5344CB8AC3E}">
        <p14:creationId xmlns:p14="http://schemas.microsoft.com/office/powerpoint/2010/main" val="3646254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C092F-323A-E94A-EA8C-5CD8ED238931}"/>
              </a:ext>
            </a:extLst>
          </p:cNvPr>
          <p:cNvSpPr>
            <a:spLocks noGrp="1"/>
          </p:cNvSpPr>
          <p:nvPr>
            <p:ph type="sldNum" sz="quarter" idx="12"/>
          </p:nvPr>
        </p:nvSpPr>
        <p:spPr/>
        <p:txBody>
          <a:bodyPr/>
          <a:lstStyle/>
          <a:p>
            <a:fld id="{702B242E-23DB-475E-B7F8-DB11C1BE0FBB}" type="slidenum">
              <a:rPr lang="en-US" smtClean="0"/>
              <a:t>22</a:t>
            </a:fld>
            <a:endParaRPr lang="en-US"/>
          </a:p>
        </p:txBody>
      </p:sp>
      <p:sp>
        <p:nvSpPr>
          <p:cNvPr id="5" name="矩形 2">
            <a:extLst>
              <a:ext uri="{FF2B5EF4-FFF2-40B4-BE49-F238E27FC236}">
                <a16:creationId xmlns:a16="http://schemas.microsoft.com/office/drawing/2014/main" id="{BCF7C795-CB09-C703-E4A4-E920CDB04D6E}"/>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8827E336-B565-88FC-5975-1F82DB52154A}"/>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Future Research</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sp>
        <p:nvSpPr>
          <p:cNvPr id="7" name="TextBox 6">
            <a:extLst>
              <a:ext uri="{FF2B5EF4-FFF2-40B4-BE49-F238E27FC236}">
                <a16:creationId xmlns:a16="http://schemas.microsoft.com/office/drawing/2014/main" id="{1DE8A8EE-80E6-E6DB-569C-0AF789C5F090}"/>
              </a:ext>
            </a:extLst>
          </p:cNvPr>
          <p:cNvSpPr txBox="1"/>
          <p:nvPr/>
        </p:nvSpPr>
        <p:spPr>
          <a:xfrm>
            <a:off x="410625" y="1498372"/>
            <a:ext cx="10943175" cy="3637471"/>
          </a:xfrm>
          <a:prstGeom prst="rect">
            <a:avLst/>
          </a:prstGeom>
          <a:noFill/>
        </p:spPr>
        <p:txBody>
          <a:bodyPr wrap="square">
            <a:spAutoFit/>
          </a:bodyPr>
          <a:lstStyle/>
          <a:p>
            <a:pPr marL="457200" indent="-457200">
              <a:lnSpc>
                <a:spcPct val="107000"/>
              </a:lnSpc>
              <a:spcAft>
                <a:spcPts val="800"/>
              </a:spcAft>
              <a:buAutoNum type="arabicParenBoth"/>
            </a:pPr>
            <a:r>
              <a:rPr lang="en-US" sz="2400" dirty="0">
                <a:latin typeface="Times New Roman" panose="02020603050405020304" pitchFamily="18" charset="0"/>
                <a:cs typeface="Times New Roman" panose="02020603050405020304" pitchFamily="18" charset="0"/>
              </a:rPr>
              <a:t>Addressing the endogeneity of factor prices by introducing general equilibrium model. </a:t>
            </a:r>
          </a:p>
          <a:p>
            <a:pPr marL="457200" indent="-457200">
              <a:lnSpc>
                <a:spcPct val="107000"/>
              </a:lnSpc>
              <a:spcAft>
                <a:spcPts val="800"/>
              </a:spcAft>
              <a:buAutoNum type="arabicParenBoth"/>
            </a:pPr>
            <a:endParaRPr lang="en-US" sz="2400" dirty="0">
              <a:latin typeface="Times New Roman" panose="02020603050405020304" pitchFamily="18" charset="0"/>
              <a:cs typeface="Times New Roman" panose="02020603050405020304" pitchFamily="18" charset="0"/>
            </a:endParaRPr>
          </a:p>
          <a:p>
            <a:pPr marL="457200" indent="-457200">
              <a:lnSpc>
                <a:spcPct val="107000"/>
              </a:lnSpc>
              <a:spcAft>
                <a:spcPts val="800"/>
              </a:spcAft>
              <a:buAutoNum type="arabicParenBoth"/>
            </a:pPr>
            <a:r>
              <a:rPr lang="en-US" sz="2400" dirty="0">
                <a:latin typeface="Times New Roman" panose="02020603050405020304" pitchFamily="18" charset="0"/>
                <a:cs typeface="Times New Roman" panose="02020603050405020304" pitchFamily="18" charset="0"/>
              </a:rPr>
              <a:t>Considering the quality of factors and products, such as working hours and education levels; </a:t>
            </a:r>
          </a:p>
          <a:p>
            <a:pPr marL="457200" indent="-457200">
              <a:lnSpc>
                <a:spcPct val="107000"/>
              </a:lnSpc>
              <a:spcAft>
                <a:spcPts val="800"/>
              </a:spcAft>
              <a:buAutoNum type="arabicParenBoth"/>
            </a:pPr>
            <a:endParaRPr lang="en-US" sz="2400" dirty="0">
              <a:latin typeface="Times New Roman" panose="02020603050405020304" pitchFamily="18" charset="0"/>
              <a:cs typeface="Times New Roman" panose="02020603050405020304" pitchFamily="18" charset="0"/>
            </a:endParaRPr>
          </a:p>
          <a:p>
            <a:pPr marL="457200" indent="-457200">
              <a:lnSpc>
                <a:spcPct val="107000"/>
              </a:lnSpc>
              <a:spcAft>
                <a:spcPts val="800"/>
              </a:spcAft>
              <a:buAutoNum type="arabicParenBoth"/>
            </a:pPr>
            <a:r>
              <a:rPr lang="en-US" sz="2400" dirty="0">
                <a:latin typeface="Times New Roman" panose="02020603050405020304" pitchFamily="18" charset="0"/>
                <a:cs typeface="Times New Roman" panose="02020603050405020304" pitchFamily="18" charset="0"/>
              </a:rPr>
              <a:t>Transitioning from a static framework to a dynamic analysis by including the capital accumulation. </a:t>
            </a:r>
          </a:p>
        </p:txBody>
      </p:sp>
    </p:spTree>
    <p:extLst>
      <p:ext uri="{BB962C8B-B14F-4D97-AF65-F5344CB8AC3E}">
        <p14:creationId xmlns:p14="http://schemas.microsoft.com/office/powerpoint/2010/main" val="2423279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5FAEC-E92C-7963-F69D-228287371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96" y="135785"/>
            <a:ext cx="11616403" cy="3109353"/>
          </a:xfrm>
          <a:prstGeom prst="rect">
            <a:avLst/>
          </a:prstGeom>
        </p:spPr>
      </p:pic>
      <p:sp>
        <p:nvSpPr>
          <p:cNvPr id="2" name="文本框 28">
            <a:extLst>
              <a:ext uri="{FF2B5EF4-FFF2-40B4-BE49-F238E27FC236}">
                <a16:creationId xmlns:a16="http://schemas.microsoft.com/office/drawing/2014/main" id="{F1D7EA11-C55D-3E01-16A3-9038614A8AB2}"/>
              </a:ext>
            </a:extLst>
          </p:cNvPr>
          <p:cNvSpPr txBox="1"/>
          <p:nvPr/>
        </p:nvSpPr>
        <p:spPr>
          <a:xfrm>
            <a:off x="1412240" y="3872617"/>
            <a:ext cx="9819640" cy="2123658"/>
          </a:xfrm>
          <a:prstGeom prst="rect">
            <a:avLst/>
          </a:prstGeom>
          <a:noFill/>
        </p:spPr>
        <p:txBody>
          <a:bodyPr wrap="square" rtlCol="0">
            <a:spAutoFit/>
          </a:bodyPr>
          <a:lstStyle/>
          <a:p>
            <a:pPr algn="ctr"/>
            <a:r>
              <a:rPr lang="en-US" altLang="zh-CN" sz="4400" b="1" dirty="0">
                <a:latin typeface="Arial Black" panose="020B0A04020102020204" pitchFamily="34" charset="0"/>
              </a:rPr>
              <a:t>Thanks for your kind attention!</a:t>
            </a:r>
          </a:p>
          <a:p>
            <a:pPr algn="ctr"/>
            <a:endParaRPr lang="en-US" altLang="zh-CN" sz="4400" b="1" dirty="0">
              <a:latin typeface="Arial Black" panose="020B0A04020102020204" pitchFamily="34" charset="0"/>
            </a:endParaRPr>
          </a:p>
          <a:p>
            <a:pPr algn="ctr"/>
            <a:r>
              <a:rPr lang="en-US" altLang="zh-CN" sz="4400" b="1" dirty="0">
                <a:latin typeface="Arial Black" panose="020B0A04020102020204" pitchFamily="34" charset="0"/>
              </a:rPr>
              <a:t>Comments are very welcome!</a:t>
            </a:r>
            <a:endParaRPr lang="zh-CN" altLang="en-US" sz="4400" b="1" dirty="0">
              <a:latin typeface="Arial Black" panose="020B0A04020102020204" pitchFamily="34" charset="0"/>
            </a:endParaRPr>
          </a:p>
        </p:txBody>
      </p:sp>
    </p:spTree>
    <p:extLst>
      <p:ext uri="{BB962C8B-B14F-4D97-AF65-F5344CB8AC3E}">
        <p14:creationId xmlns:p14="http://schemas.microsoft.com/office/powerpoint/2010/main" val="1744313741"/>
      </p:ext>
    </p:extLst>
  </p:cSld>
  <p:clrMapOvr>
    <a:masterClrMapping/>
  </p:clrMapOvr>
  <mc:AlternateContent xmlns:mc="http://schemas.openxmlformats.org/markup-compatibility/2006" xmlns:p14="http://schemas.microsoft.com/office/powerpoint/2010/main">
    <mc:Choice Requires="p14">
      <p:transition spd="slow" p14:dur="300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C092F-323A-E94A-EA8C-5CD8ED238931}"/>
              </a:ext>
            </a:extLst>
          </p:cNvPr>
          <p:cNvSpPr>
            <a:spLocks noGrp="1"/>
          </p:cNvSpPr>
          <p:nvPr>
            <p:ph type="sldNum" sz="quarter" idx="12"/>
          </p:nvPr>
        </p:nvSpPr>
        <p:spPr/>
        <p:txBody>
          <a:bodyPr/>
          <a:lstStyle/>
          <a:p>
            <a:fld id="{702B242E-23DB-475E-B7F8-DB11C1BE0FBB}" type="slidenum">
              <a:rPr lang="en-US" smtClean="0"/>
              <a:t>24</a:t>
            </a:fld>
            <a:endParaRPr lang="en-US"/>
          </a:p>
        </p:txBody>
      </p:sp>
      <p:sp>
        <p:nvSpPr>
          <p:cNvPr id="5" name="矩形 2">
            <a:extLst>
              <a:ext uri="{FF2B5EF4-FFF2-40B4-BE49-F238E27FC236}">
                <a16:creationId xmlns:a16="http://schemas.microsoft.com/office/drawing/2014/main" id="{BCF7C795-CB09-C703-E4A4-E920CDB04D6E}"/>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8827E336-B565-88FC-5975-1F82DB52154A}"/>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思源黑体 Bold" panose="020B0800000000000000" pitchFamily="34" charset="-122"/>
                <a:cs typeface="Times New Roman" panose="02020603050405020304" pitchFamily="18" charset="0"/>
              </a:rPr>
              <a:t>Notes</a:t>
            </a:r>
            <a:endParaRPr lang="zh-CN" altLang="en-US" sz="2400" b="1" dirty="0">
              <a:latin typeface="Times New Roman" panose="02020603050405020304" pitchFamily="18" charset="0"/>
              <a:ea typeface="思源黑体 Bold" panose="020B0800000000000000" pitchFamily="34" charset="-122"/>
              <a:cs typeface="Times New Roman" panose="02020603050405020304" pitchFamily="18" charset="0"/>
            </a:endParaRPr>
          </a:p>
        </p:txBody>
      </p:sp>
      <p:pic>
        <p:nvPicPr>
          <p:cNvPr id="10" name="Picture 9">
            <a:extLst>
              <a:ext uri="{FF2B5EF4-FFF2-40B4-BE49-F238E27FC236}">
                <a16:creationId xmlns:a16="http://schemas.microsoft.com/office/drawing/2014/main" id="{3C9829FA-10C0-8EF8-4389-5C251372E935}"/>
              </a:ext>
            </a:extLst>
          </p:cNvPr>
          <p:cNvPicPr>
            <a:picLocks noChangeAspect="1"/>
          </p:cNvPicPr>
          <p:nvPr/>
        </p:nvPicPr>
        <p:blipFill>
          <a:blip r:embed="rId2"/>
          <a:stretch>
            <a:fillRect/>
          </a:stretch>
        </p:blipFill>
        <p:spPr>
          <a:xfrm>
            <a:off x="209042" y="1405360"/>
            <a:ext cx="11773916" cy="4715612"/>
          </a:xfrm>
          <a:prstGeom prst="rect">
            <a:avLst/>
          </a:prstGeom>
        </p:spPr>
      </p:pic>
    </p:spTree>
    <p:extLst>
      <p:ext uri="{BB962C8B-B14F-4D97-AF65-F5344CB8AC3E}">
        <p14:creationId xmlns:p14="http://schemas.microsoft.com/office/powerpoint/2010/main" val="37067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C092F-323A-E94A-EA8C-5CD8ED238931}"/>
              </a:ext>
            </a:extLst>
          </p:cNvPr>
          <p:cNvSpPr>
            <a:spLocks noGrp="1"/>
          </p:cNvSpPr>
          <p:nvPr>
            <p:ph type="sldNum" sz="quarter" idx="12"/>
          </p:nvPr>
        </p:nvSpPr>
        <p:spPr/>
        <p:txBody>
          <a:bodyPr/>
          <a:lstStyle/>
          <a:p>
            <a:fld id="{702B242E-23DB-475E-B7F8-DB11C1BE0FBB}" type="slidenum">
              <a:rPr lang="en-US" smtClean="0"/>
              <a:t>25</a:t>
            </a:fld>
            <a:endParaRPr lang="en-US"/>
          </a:p>
        </p:txBody>
      </p:sp>
      <p:sp>
        <p:nvSpPr>
          <p:cNvPr id="5" name="矩形 2">
            <a:extLst>
              <a:ext uri="{FF2B5EF4-FFF2-40B4-BE49-F238E27FC236}">
                <a16:creationId xmlns:a16="http://schemas.microsoft.com/office/drawing/2014/main" id="{BCF7C795-CB09-C703-E4A4-E920CDB04D6E}"/>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8827E336-B565-88FC-5975-1F82DB52154A}"/>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思源黑体 Bold" panose="020B0800000000000000" pitchFamily="34" charset="-122"/>
                <a:cs typeface="Times New Roman" panose="02020603050405020304" pitchFamily="18" charset="0"/>
              </a:rPr>
              <a:t>Notes</a:t>
            </a:r>
            <a:endParaRPr lang="zh-CN" altLang="en-US" sz="2400" b="1" dirty="0">
              <a:latin typeface="Times New Roman" panose="02020603050405020304" pitchFamily="18" charset="0"/>
              <a:ea typeface="思源黑体 Bold" panose="020B0800000000000000"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32D3AB0-C18E-84FC-5825-D324F6A615BB}"/>
                  </a:ext>
                </a:extLst>
              </p:cNvPr>
              <p:cNvSpPr txBox="1"/>
              <p:nvPr/>
            </p:nvSpPr>
            <p:spPr>
              <a:xfrm>
                <a:off x="305093" y="1843667"/>
                <a:ext cx="10977133" cy="15059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𝑝</m:t>
                      </m:r>
                      <m:d>
                        <m:dPr>
                          <m:ctrlPr>
                            <a:rPr lang="en-US" sz="2200" i="1">
                              <a:solidFill>
                                <a:srgbClr val="836967"/>
                              </a:solidFill>
                              <a:latin typeface="Cambria Math" panose="02040503050406030204" pitchFamily="18" charset="0"/>
                            </a:rPr>
                          </m:ctrlPr>
                        </m:dPr>
                        <m:e>
                          <m:r>
                            <a:rPr lang="en-US" sz="2200" b="1" i="1">
                              <a:latin typeface="Cambria Math" panose="02040503050406030204" pitchFamily="18" charset="0"/>
                            </a:rPr>
                            <m:t>𝑰</m:t>
                          </m:r>
                          <m:r>
                            <a:rPr lang="en-US" sz="2200" b="0" i="0">
                              <a:latin typeface="Cambria Math" panose="02040503050406030204" pitchFamily="18" charset="0"/>
                            </a:rPr>
                            <m:t>−</m:t>
                          </m:r>
                          <m:r>
                            <a:rPr lang="en-US" sz="2200" b="1" i="1">
                              <a:latin typeface="Cambria Math" panose="02040503050406030204" pitchFamily="18" charset="0"/>
                            </a:rPr>
                            <m:t>𝑨</m:t>
                          </m:r>
                        </m:e>
                      </m:d>
                      <m:sSub>
                        <m:sSubPr>
                          <m:ctrlPr>
                            <a:rPr lang="en-US" sz="2200" b="1" i="1">
                              <a:solidFill>
                                <a:srgbClr val="836967"/>
                              </a:solidFill>
                              <a:latin typeface="Cambria Math" panose="02040503050406030204" pitchFamily="18" charset="0"/>
                            </a:rPr>
                          </m:ctrlPr>
                        </m:sSubPr>
                        <m:e>
                          <m:r>
                            <a:rPr lang="en-US" sz="2200" b="0" i="1">
                              <a:latin typeface="Cambria Math" panose="02040503050406030204" pitchFamily="18" charset="0"/>
                            </a:rPr>
                            <m:t>𝑥</m:t>
                          </m:r>
                        </m:e>
                        <m:sub>
                          <m:r>
                            <a:rPr lang="en-US" sz="2200" b="0" i="0">
                              <a:latin typeface="Cambria Math" panose="02040503050406030204" pitchFamily="18" charset="0"/>
                            </a:rPr>
                            <m:t>1</m:t>
                          </m:r>
                        </m:sub>
                      </m:sSub>
                      <m:r>
                        <a:rPr lang="en-US" sz="2200" b="0" i="0">
                          <a:latin typeface="Cambria Math" panose="02040503050406030204" pitchFamily="18" charset="0"/>
                        </a:rPr>
                        <m:t>=</m:t>
                      </m:r>
                      <m:r>
                        <a:rPr lang="en-US" sz="2200" b="0" i="1">
                          <a:latin typeface="Cambria Math" panose="02040503050406030204" pitchFamily="18" charset="0"/>
                        </a:rPr>
                        <m:t>𝑝</m:t>
                      </m:r>
                      <m:d>
                        <m:dPr>
                          <m:begChr m:val="["/>
                          <m:endChr m:val="]"/>
                          <m:ctrlPr>
                            <a:rPr lang="en-US" sz="2200" b="0" i="1">
                              <a:solidFill>
                                <a:srgbClr val="836967"/>
                              </a:solidFill>
                              <a:latin typeface="Cambria Math" panose="02040503050406030204" pitchFamily="18" charset="0"/>
                            </a:rPr>
                          </m:ctrlPr>
                        </m:dPr>
                        <m:e>
                          <m:m>
                            <m:mPr>
                              <m:plcHide m:val="on"/>
                              <m:mcs>
                                <m:mc>
                                  <m:mcPr>
                                    <m:count m:val="2"/>
                                    <m:mcJc m:val="center"/>
                                  </m:mcPr>
                                </m:mc>
                              </m:mcs>
                              <m:ctrlPr>
                                <a:rPr lang="en-US" sz="2200" b="0" i="1">
                                  <a:solidFill>
                                    <a:srgbClr val="836967"/>
                                  </a:solidFill>
                                  <a:latin typeface="Cambria Math" panose="02040503050406030204" pitchFamily="18" charset="0"/>
                                </a:rPr>
                              </m:ctrlPr>
                            </m:mPr>
                            <m:mr>
                              <m:e>
                                <m:m>
                                  <m:mPr>
                                    <m:plcHide m:val="on"/>
                                    <m:mcs>
                                      <m:mc>
                                        <m:mcPr>
                                          <m:count m:val="2"/>
                                          <m:mcJc m:val="center"/>
                                        </m:mcPr>
                                      </m:mc>
                                    </m:mcs>
                                    <m:ctrlPr>
                                      <a:rPr lang="en-US" sz="2200" b="0" i="1">
                                        <a:solidFill>
                                          <a:srgbClr val="836967"/>
                                        </a:solidFill>
                                        <a:latin typeface="Cambria Math" panose="02040503050406030204" pitchFamily="18" charset="0"/>
                                      </a:rPr>
                                    </m:ctrlPr>
                                  </m:mPr>
                                  <m:mr>
                                    <m:e>
                                      <m:r>
                                        <a:rPr lang="en-US" sz="2200" b="0" i="0">
                                          <a:latin typeface="Cambria Math" panose="02040503050406030204" pitchFamily="18" charset="0"/>
                                        </a:rPr>
                                        <m:t>1−</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11,11</m:t>
                                          </m:r>
                                        </m:sub>
                                      </m:sSub>
                                    </m:e>
                                    <m:e>
                                      <m:r>
                                        <a:rPr lang="en-US" sz="2200" b="0" i="0">
                                          <a:latin typeface="Cambria Math" panose="02040503050406030204" pitchFamily="18" charset="0"/>
                                        </a:rPr>
                                        <m:t>−</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11,12</m:t>
                                          </m:r>
                                        </m:sub>
                                      </m:sSub>
                                    </m:e>
                                  </m:mr>
                                  <m:mr>
                                    <m:e>
                                      <m:r>
                                        <a:rPr lang="en-US" sz="2200" b="0" i="0">
                                          <a:latin typeface="Cambria Math" panose="02040503050406030204" pitchFamily="18" charset="0"/>
                                        </a:rPr>
                                        <m:t>−</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12,11</m:t>
                                          </m:r>
                                        </m:sub>
                                      </m:sSub>
                                    </m:e>
                                    <m:e>
                                      <m:r>
                                        <a:rPr lang="en-US" sz="2200" b="0" i="0">
                                          <a:latin typeface="Cambria Math" panose="02040503050406030204" pitchFamily="18" charset="0"/>
                                        </a:rPr>
                                        <m:t>1−</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12,12</m:t>
                                          </m:r>
                                        </m:sub>
                                      </m:sSub>
                                    </m:e>
                                  </m:mr>
                                </m:m>
                              </m:e>
                              <m:e>
                                <m:m>
                                  <m:mPr>
                                    <m:plcHide m:val="on"/>
                                    <m:mcs>
                                      <m:mc>
                                        <m:mcPr>
                                          <m:count m:val="2"/>
                                          <m:mcJc m:val="center"/>
                                        </m:mcPr>
                                      </m:mc>
                                    </m:mcs>
                                    <m:ctrlPr>
                                      <a:rPr lang="en-US" sz="2200" b="0" i="1">
                                        <a:solidFill>
                                          <a:srgbClr val="836967"/>
                                        </a:solidFill>
                                        <a:latin typeface="Cambria Math" panose="02040503050406030204" pitchFamily="18" charset="0"/>
                                      </a:rPr>
                                    </m:ctrlPr>
                                  </m:mPr>
                                  <m:mr>
                                    <m:e>
                                      <m:r>
                                        <a:rPr lang="en-US" sz="2200" b="0" i="0">
                                          <a:latin typeface="Cambria Math" panose="02040503050406030204" pitchFamily="18" charset="0"/>
                                        </a:rPr>
                                        <m:t>−</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11,21</m:t>
                                          </m:r>
                                        </m:sub>
                                      </m:sSub>
                                    </m:e>
                                    <m:e>
                                      <m:r>
                                        <a:rPr lang="en-US" sz="2200" b="0" i="0">
                                          <a:latin typeface="Cambria Math" panose="02040503050406030204" pitchFamily="18" charset="0"/>
                                        </a:rPr>
                                        <m:t>−</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11,22</m:t>
                                          </m:r>
                                        </m:sub>
                                      </m:sSub>
                                    </m:e>
                                  </m:mr>
                                  <m:mr>
                                    <m:e>
                                      <m:r>
                                        <a:rPr lang="en-US" sz="2200" b="0" i="0">
                                          <a:latin typeface="Cambria Math" panose="02040503050406030204" pitchFamily="18" charset="0"/>
                                        </a:rPr>
                                        <m:t>−</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12,21</m:t>
                                          </m:r>
                                        </m:sub>
                                      </m:sSub>
                                    </m:e>
                                    <m:e>
                                      <m:r>
                                        <a:rPr lang="en-US" sz="2200" b="0" i="0">
                                          <a:latin typeface="Cambria Math" panose="02040503050406030204" pitchFamily="18" charset="0"/>
                                        </a:rPr>
                                        <m:t>−</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12,22</m:t>
                                          </m:r>
                                        </m:sub>
                                      </m:sSub>
                                    </m:e>
                                  </m:mr>
                                </m:m>
                              </m:e>
                            </m:mr>
                            <m:mr>
                              <m:e>
                                <m:m>
                                  <m:mPr>
                                    <m:plcHide m:val="on"/>
                                    <m:mcs>
                                      <m:mc>
                                        <m:mcPr>
                                          <m:count m:val="2"/>
                                          <m:mcJc m:val="center"/>
                                        </m:mcPr>
                                      </m:mc>
                                    </m:mcs>
                                    <m:ctrlPr>
                                      <a:rPr lang="en-US" sz="2200" b="0" i="1">
                                        <a:solidFill>
                                          <a:srgbClr val="836967"/>
                                        </a:solidFill>
                                        <a:latin typeface="Cambria Math" panose="02040503050406030204" pitchFamily="18" charset="0"/>
                                      </a:rPr>
                                    </m:ctrlPr>
                                  </m:mPr>
                                  <m:mr>
                                    <m:e>
                                      <m:r>
                                        <a:rPr lang="en-US" sz="2200" b="0" i="0">
                                          <a:latin typeface="Cambria Math" panose="02040503050406030204" pitchFamily="18" charset="0"/>
                                        </a:rPr>
                                        <m:t>−</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21,11</m:t>
                                          </m:r>
                                        </m:sub>
                                      </m:sSub>
                                    </m:e>
                                    <m:e>
                                      <m:r>
                                        <a:rPr lang="en-US" sz="2200" b="0" i="0">
                                          <a:latin typeface="Cambria Math" panose="02040503050406030204" pitchFamily="18" charset="0"/>
                                        </a:rPr>
                                        <m:t>−</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21,12</m:t>
                                          </m:r>
                                        </m:sub>
                                      </m:sSub>
                                    </m:e>
                                  </m:mr>
                                  <m:mr>
                                    <m:e>
                                      <m:r>
                                        <a:rPr lang="en-US" sz="2200" b="0" i="0">
                                          <a:latin typeface="Cambria Math" panose="02040503050406030204" pitchFamily="18" charset="0"/>
                                        </a:rPr>
                                        <m:t>−</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22,11</m:t>
                                          </m:r>
                                        </m:sub>
                                      </m:sSub>
                                    </m:e>
                                    <m:e>
                                      <m:r>
                                        <a:rPr lang="en-US" sz="2200" b="0" i="0">
                                          <a:latin typeface="Cambria Math" panose="02040503050406030204" pitchFamily="18" charset="0"/>
                                        </a:rPr>
                                        <m:t>−</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22,12</m:t>
                                          </m:r>
                                        </m:sub>
                                      </m:sSub>
                                    </m:e>
                                  </m:mr>
                                </m:m>
                              </m:e>
                              <m:e>
                                <m:m>
                                  <m:mPr>
                                    <m:plcHide m:val="on"/>
                                    <m:mcs>
                                      <m:mc>
                                        <m:mcPr>
                                          <m:count m:val="2"/>
                                          <m:mcJc m:val="center"/>
                                        </m:mcPr>
                                      </m:mc>
                                    </m:mcs>
                                    <m:ctrlPr>
                                      <a:rPr lang="en-US" sz="2200" b="0" i="1">
                                        <a:solidFill>
                                          <a:srgbClr val="836967"/>
                                        </a:solidFill>
                                        <a:latin typeface="Cambria Math" panose="02040503050406030204" pitchFamily="18" charset="0"/>
                                      </a:rPr>
                                    </m:ctrlPr>
                                  </m:mPr>
                                  <m:mr>
                                    <m:e>
                                      <m:r>
                                        <a:rPr lang="en-US" sz="2200" b="0" i="0">
                                          <a:latin typeface="Cambria Math" panose="02040503050406030204" pitchFamily="18" charset="0"/>
                                        </a:rPr>
                                        <m:t>1−</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21,21</m:t>
                                          </m:r>
                                        </m:sub>
                                      </m:sSub>
                                    </m:e>
                                    <m:e>
                                      <m:r>
                                        <a:rPr lang="en-US" sz="2200" b="0" i="0">
                                          <a:latin typeface="Cambria Math" panose="02040503050406030204" pitchFamily="18" charset="0"/>
                                        </a:rPr>
                                        <m:t>−</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21,22</m:t>
                                          </m:r>
                                        </m:sub>
                                      </m:sSub>
                                    </m:e>
                                  </m:mr>
                                  <m:mr>
                                    <m:e>
                                      <m:r>
                                        <a:rPr lang="en-US" sz="2200" b="0" i="0">
                                          <a:latin typeface="Cambria Math" panose="02040503050406030204" pitchFamily="18" charset="0"/>
                                        </a:rPr>
                                        <m:t>−</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22,21</m:t>
                                          </m:r>
                                        </m:sub>
                                      </m:sSub>
                                    </m:e>
                                    <m:e>
                                      <m:r>
                                        <a:rPr lang="en-US" sz="2200" b="0" i="0">
                                          <a:latin typeface="Cambria Math" panose="02040503050406030204" pitchFamily="18" charset="0"/>
                                        </a:rPr>
                                        <m:t>1−</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𝑎</m:t>
                                          </m:r>
                                        </m:e>
                                        <m:sub>
                                          <m:r>
                                            <a:rPr lang="en-US" sz="2200" b="0" i="0">
                                              <a:latin typeface="Cambria Math" panose="02040503050406030204" pitchFamily="18" charset="0"/>
                                            </a:rPr>
                                            <m:t>22,22</m:t>
                                          </m:r>
                                        </m:sub>
                                      </m:sSub>
                                    </m:e>
                                  </m:mr>
                                </m:m>
                              </m:e>
                            </m:mr>
                          </m:m>
                        </m:e>
                      </m:d>
                      <m:d>
                        <m:dPr>
                          <m:begChr m:val="["/>
                          <m:endChr m:val="]"/>
                          <m:ctrlPr>
                            <a:rPr lang="en-US" sz="2200" b="0" i="1">
                              <a:solidFill>
                                <a:srgbClr val="836967"/>
                              </a:solidFill>
                              <a:latin typeface="Cambria Math" panose="02040503050406030204" pitchFamily="18" charset="0"/>
                            </a:rPr>
                          </m:ctrlPr>
                        </m:dPr>
                        <m:e>
                          <m:m>
                            <m:mPr>
                              <m:plcHide m:val="on"/>
                              <m:mcs>
                                <m:mc>
                                  <m:mcPr>
                                    <m:count m:val="1"/>
                                    <m:mcJc m:val="center"/>
                                  </m:mcPr>
                                </m:mc>
                              </m:mcs>
                              <m:ctrlPr>
                                <a:rPr lang="en-US" sz="2200" b="0" i="1">
                                  <a:solidFill>
                                    <a:srgbClr val="836967"/>
                                  </a:solidFill>
                                  <a:latin typeface="Cambria Math" panose="02040503050406030204" pitchFamily="18" charset="0"/>
                                </a:rPr>
                              </m:ctrlPr>
                            </m:mPr>
                            <m:mr>
                              <m:e>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𝑥</m:t>
                                    </m:r>
                                  </m:e>
                                  <m:sub>
                                    <m:r>
                                      <a:rPr lang="en-US" sz="2200" b="0" i="0">
                                        <a:latin typeface="Cambria Math" panose="02040503050406030204" pitchFamily="18" charset="0"/>
                                      </a:rPr>
                                      <m:t>11</m:t>
                                    </m:r>
                                  </m:sub>
                                </m:sSub>
                              </m:e>
                            </m:mr>
                            <m:mr>
                              <m:e>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𝑥</m:t>
                                    </m:r>
                                  </m:e>
                                  <m:sub>
                                    <m:r>
                                      <a:rPr lang="en-US" sz="2200" b="0" i="0">
                                        <a:latin typeface="Cambria Math" panose="02040503050406030204" pitchFamily="18" charset="0"/>
                                      </a:rPr>
                                      <m:t>12</m:t>
                                    </m:r>
                                  </m:sub>
                                </m:sSub>
                              </m:e>
                            </m:mr>
                            <m:mr>
                              <m:e>
                                <m:m>
                                  <m:mPr>
                                    <m:plcHide m:val="on"/>
                                    <m:mcs>
                                      <m:mc>
                                        <m:mcPr>
                                          <m:count m:val="1"/>
                                          <m:mcJc m:val="center"/>
                                        </m:mcPr>
                                      </m:mc>
                                    </m:mcs>
                                    <m:ctrlPr>
                                      <a:rPr lang="en-US" sz="2200" b="0" i="1">
                                        <a:solidFill>
                                          <a:srgbClr val="836967"/>
                                        </a:solidFill>
                                        <a:latin typeface="Cambria Math" panose="02040503050406030204" pitchFamily="18" charset="0"/>
                                      </a:rPr>
                                    </m:ctrlPr>
                                  </m:mPr>
                                  <m:mr>
                                    <m:e>
                                      <m:r>
                                        <a:rPr lang="en-US" sz="2200" b="0" i="0">
                                          <a:latin typeface="Cambria Math" panose="02040503050406030204" pitchFamily="18" charset="0"/>
                                        </a:rPr>
                                        <m:t>0</m:t>
                                      </m:r>
                                    </m:e>
                                  </m:mr>
                                  <m:mr>
                                    <m:e>
                                      <m:r>
                                        <a:rPr lang="en-US" sz="2200" b="0" i="0">
                                          <a:latin typeface="Cambria Math" panose="02040503050406030204" pitchFamily="18" charset="0"/>
                                        </a:rPr>
                                        <m:t>0</m:t>
                                      </m:r>
                                    </m:e>
                                  </m:mr>
                                </m:m>
                              </m:e>
                            </m:mr>
                          </m:m>
                        </m:e>
                      </m:d>
                      <m:r>
                        <a:rPr lang="en-US" sz="2200" b="0" i="0">
                          <a:latin typeface="Cambria Math" panose="02040503050406030204" pitchFamily="18" charset="0"/>
                        </a:rPr>
                        <m:t>≡</m:t>
                      </m:r>
                      <m:r>
                        <a:rPr lang="en-US" sz="2200" b="0" i="1">
                          <a:latin typeface="Cambria Math" panose="02040503050406030204" pitchFamily="18" charset="0"/>
                        </a:rPr>
                        <m:t>𝑝</m:t>
                      </m:r>
                      <m:d>
                        <m:dPr>
                          <m:begChr m:val="["/>
                          <m:endChr m:val="]"/>
                          <m:ctrlPr>
                            <a:rPr lang="en-US" sz="2200" b="0" i="1">
                              <a:solidFill>
                                <a:srgbClr val="836967"/>
                              </a:solidFill>
                              <a:latin typeface="Cambria Math" panose="02040503050406030204" pitchFamily="18" charset="0"/>
                            </a:rPr>
                          </m:ctrlPr>
                        </m:dPr>
                        <m:e>
                          <m:m>
                            <m:mPr>
                              <m:plcHide m:val="on"/>
                              <m:mcs>
                                <m:mc>
                                  <m:mcPr>
                                    <m:count m:val="1"/>
                                    <m:mcJc m:val="center"/>
                                  </m:mcPr>
                                </m:mc>
                              </m:mcs>
                              <m:ctrlPr>
                                <a:rPr lang="en-US" sz="2200" b="0" i="1">
                                  <a:solidFill>
                                    <a:srgbClr val="836967"/>
                                  </a:solidFill>
                                  <a:latin typeface="Cambria Math" panose="02040503050406030204" pitchFamily="18" charset="0"/>
                                </a:rPr>
                              </m:ctrlPr>
                            </m:mPr>
                            <m:mr>
                              <m:e>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𝑦</m:t>
                                    </m:r>
                                  </m:e>
                                  <m:sub>
                                    <m:r>
                                      <a:rPr lang="en-US" sz="2200" b="0" i="0">
                                        <a:latin typeface="Cambria Math" panose="02040503050406030204" pitchFamily="18" charset="0"/>
                                      </a:rPr>
                                      <m:t>11,1</m:t>
                                    </m:r>
                                  </m:sub>
                                </m:sSub>
                              </m:e>
                            </m:mr>
                            <m:mr>
                              <m:e>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𝑦</m:t>
                                    </m:r>
                                  </m:e>
                                  <m:sub>
                                    <m:r>
                                      <a:rPr lang="en-US" sz="2200" b="0" i="0">
                                        <a:latin typeface="Cambria Math" panose="02040503050406030204" pitchFamily="18" charset="0"/>
                                      </a:rPr>
                                      <m:t>12,1</m:t>
                                    </m:r>
                                  </m:sub>
                                </m:sSub>
                              </m:e>
                            </m:mr>
                            <m:mr>
                              <m:e>
                                <m:m>
                                  <m:mPr>
                                    <m:plcHide m:val="on"/>
                                    <m:mcs>
                                      <m:mc>
                                        <m:mcPr>
                                          <m:count m:val="1"/>
                                          <m:mcJc m:val="center"/>
                                        </m:mcPr>
                                      </m:mc>
                                    </m:mcs>
                                    <m:ctrlPr>
                                      <a:rPr lang="en-US" sz="2200" b="0" i="1">
                                        <a:solidFill>
                                          <a:srgbClr val="836967"/>
                                        </a:solidFill>
                                        <a:latin typeface="Cambria Math" panose="02040503050406030204" pitchFamily="18" charset="0"/>
                                      </a:rPr>
                                    </m:ctrlPr>
                                  </m:mPr>
                                  <m:mr>
                                    <m:e>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𝑦</m:t>
                                          </m:r>
                                        </m:e>
                                        <m:sub>
                                          <m:r>
                                            <a:rPr lang="en-US" sz="2200" b="0" i="0">
                                              <a:latin typeface="Cambria Math" panose="02040503050406030204" pitchFamily="18" charset="0"/>
                                            </a:rPr>
                                            <m:t>21,1</m:t>
                                          </m:r>
                                        </m:sub>
                                      </m:sSub>
                                    </m:e>
                                  </m:mr>
                                  <m:mr>
                                    <m:e>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𝑦</m:t>
                                          </m:r>
                                        </m:e>
                                        <m:sub>
                                          <m:r>
                                            <a:rPr lang="en-US" sz="2200" b="0" i="0">
                                              <a:latin typeface="Cambria Math" panose="02040503050406030204" pitchFamily="18" charset="0"/>
                                            </a:rPr>
                                            <m:t>22,1</m:t>
                                          </m:r>
                                        </m:sub>
                                      </m:sSub>
                                    </m:e>
                                  </m:mr>
                                </m:m>
                              </m:e>
                            </m:mr>
                          </m:m>
                        </m:e>
                      </m:d>
                      <m:r>
                        <a:rPr lang="en-US" sz="2200" b="0" i="0">
                          <a:latin typeface="Cambria Math" panose="02040503050406030204" pitchFamily="18" charset="0"/>
                        </a:rPr>
                        <m:t>=</m:t>
                      </m:r>
                      <m:r>
                        <a:rPr lang="en-US" sz="2200" b="0" i="1">
                          <a:latin typeface="Cambria Math" panose="02040503050406030204" pitchFamily="18" charset="0"/>
                        </a:rPr>
                        <m:t>𝑝</m:t>
                      </m:r>
                      <m:sSub>
                        <m:sSubPr>
                          <m:ctrlPr>
                            <a:rPr lang="en-US" sz="2200" b="0" i="1">
                              <a:solidFill>
                                <a:srgbClr val="836967"/>
                              </a:solidFill>
                              <a:latin typeface="Cambria Math" panose="02040503050406030204" pitchFamily="18" charset="0"/>
                            </a:rPr>
                          </m:ctrlPr>
                        </m:sSubPr>
                        <m:e>
                          <m:r>
                            <a:rPr lang="en-US" sz="2200" b="0" i="1">
                              <a:latin typeface="Cambria Math" panose="02040503050406030204" pitchFamily="18" charset="0"/>
                            </a:rPr>
                            <m:t>𝑦</m:t>
                          </m:r>
                        </m:e>
                        <m:sub>
                          <m:r>
                            <a:rPr lang="en-US" sz="2200" b="0" i="0">
                              <a:latin typeface="Cambria Math" panose="02040503050406030204" pitchFamily="18" charset="0"/>
                            </a:rPr>
                            <m:t>1</m:t>
                          </m:r>
                        </m:sub>
                      </m:sSub>
                    </m:oMath>
                  </m:oMathPara>
                </a14:m>
                <a:endParaRPr lang="en-US" sz="2200" dirty="0"/>
              </a:p>
            </p:txBody>
          </p:sp>
        </mc:Choice>
        <mc:Fallback xmlns="">
          <p:sp>
            <p:nvSpPr>
              <p:cNvPr id="3" name="TextBox 2">
                <a:extLst>
                  <a:ext uri="{FF2B5EF4-FFF2-40B4-BE49-F238E27FC236}">
                    <a16:creationId xmlns:a16="http://schemas.microsoft.com/office/drawing/2014/main" id="{632D3AB0-C18E-84FC-5825-D324F6A615BB}"/>
                  </a:ext>
                </a:extLst>
              </p:cNvPr>
              <p:cNvSpPr txBox="1">
                <a:spLocks noRot="1" noChangeAspect="1" noMove="1" noResize="1" noEditPoints="1" noAdjustHandles="1" noChangeArrowheads="1" noChangeShapeType="1" noTextEdit="1"/>
              </p:cNvSpPr>
              <p:nvPr/>
            </p:nvSpPr>
            <p:spPr>
              <a:xfrm>
                <a:off x="305093" y="1843667"/>
                <a:ext cx="10977133" cy="150592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5625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5BA46-FB9B-CEDC-2DB1-F8F66486C03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045A22-A753-9392-48BB-5B7F6CA111BA}"/>
              </a:ext>
            </a:extLst>
          </p:cNvPr>
          <p:cNvSpPr>
            <a:spLocks noGrp="1"/>
          </p:cNvSpPr>
          <p:nvPr>
            <p:ph type="sldNum" sz="quarter" idx="12"/>
          </p:nvPr>
        </p:nvSpPr>
        <p:spPr/>
        <p:txBody>
          <a:bodyPr/>
          <a:lstStyle/>
          <a:p>
            <a:fld id="{702B242E-23DB-475E-B7F8-DB11C1BE0FBB}" type="slidenum">
              <a:rPr lang="en-US" smtClean="0"/>
              <a:t>3</a:t>
            </a:fld>
            <a:endParaRPr lang="en-US"/>
          </a:p>
        </p:txBody>
      </p:sp>
      <p:sp>
        <p:nvSpPr>
          <p:cNvPr id="5" name="矩形 2">
            <a:extLst>
              <a:ext uri="{FF2B5EF4-FFF2-40B4-BE49-F238E27FC236}">
                <a16:creationId xmlns:a16="http://schemas.microsoft.com/office/drawing/2014/main" id="{D1B34D01-898D-D323-ECC2-3062D2C76C88}"/>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3F933EAB-771A-F9BF-D1E6-033B87B7950E}"/>
              </a:ext>
            </a:extLst>
          </p:cNvPr>
          <p:cNvSpPr txBox="1"/>
          <p:nvPr/>
        </p:nvSpPr>
        <p:spPr>
          <a:xfrm>
            <a:off x="2375417" y="139598"/>
            <a:ext cx="6801728"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Model based on growth accounting framework</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grpSp>
        <p:nvGrpSpPr>
          <p:cNvPr id="91" name="Group 90">
            <a:extLst>
              <a:ext uri="{FF2B5EF4-FFF2-40B4-BE49-F238E27FC236}">
                <a16:creationId xmlns:a16="http://schemas.microsoft.com/office/drawing/2014/main" id="{3AEF14A6-ABB3-4F51-76E0-F4BBF3F82491}"/>
              </a:ext>
            </a:extLst>
          </p:cNvPr>
          <p:cNvGrpSpPr/>
          <p:nvPr/>
        </p:nvGrpSpPr>
        <p:grpSpPr>
          <a:xfrm>
            <a:off x="481628" y="1086598"/>
            <a:ext cx="7556586" cy="1635767"/>
            <a:chOff x="481628" y="1086598"/>
            <a:chExt cx="7556586" cy="1635767"/>
          </a:xfrm>
        </p:grpSpPr>
        <p:sp>
          <p:nvSpPr>
            <p:cNvPr id="16" name="Rectangle 15">
              <a:extLst>
                <a:ext uri="{FF2B5EF4-FFF2-40B4-BE49-F238E27FC236}">
                  <a16:creationId xmlns:a16="http://schemas.microsoft.com/office/drawing/2014/main" id="{0F2C7EB9-FD75-0A32-34B8-BF23B665B42B}"/>
                </a:ext>
              </a:extLst>
            </p:cNvPr>
            <p:cNvSpPr/>
            <p:nvPr/>
          </p:nvSpPr>
          <p:spPr>
            <a:xfrm>
              <a:off x="3084680" y="1086598"/>
              <a:ext cx="3369801" cy="43279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Times New Roman" panose="02020603050405020304" pitchFamily="18" charset="0"/>
                  <a:ea typeface="宋体" panose="02010600030101010101" pitchFamily="2" charset="-122"/>
                </a:rPr>
                <a:t>National we</a:t>
              </a:r>
              <a:r>
                <a:rPr lang="en-US" altLang="zh-CN" sz="2400" dirty="0">
                  <a:latin typeface="Times New Roman" panose="02020603050405020304" pitchFamily="18" charset="0"/>
                  <a:ea typeface="宋体" panose="02010600030101010101" pitchFamily="2" charset="-122"/>
                </a:rPr>
                <a:t>lfare</a:t>
              </a:r>
              <a:r>
                <a:rPr lang="en-US" sz="2400" dirty="0">
                  <a:latin typeface="Times New Roman" panose="02020603050405020304" pitchFamily="18" charset="0"/>
                  <a:ea typeface="宋体" panose="02010600030101010101" pitchFamily="2" charset="-122"/>
                </a:rPr>
                <a:t> growth</a:t>
              </a:r>
              <a:endParaRPr lang="en-US" sz="2400" dirty="0"/>
            </a:p>
          </p:txBody>
        </p:sp>
        <p:sp>
          <p:nvSpPr>
            <p:cNvPr id="18" name="Rectangle 17">
              <a:extLst>
                <a:ext uri="{FF2B5EF4-FFF2-40B4-BE49-F238E27FC236}">
                  <a16:creationId xmlns:a16="http://schemas.microsoft.com/office/drawing/2014/main" id="{A22D06DC-425A-DE83-8165-AC349A49D994}"/>
                </a:ext>
              </a:extLst>
            </p:cNvPr>
            <p:cNvSpPr/>
            <p:nvPr/>
          </p:nvSpPr>
          <p:spPr>
            <a:xfrm>
              <a:off x="5348177" y="2289152"/>
              <a:ext cx="2690037" cy="417038"/>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Times New Roman" panose="02020603050405020304" pitchFamily="18" charset="0"/>
                  <a:ea typeface="宋体" panose="02010600030101010101" pitchFamily="2" charset="-122"/>
                </a:rPr>
                <a:t>Terms of trade</a:t>
              </a:r>
              <a:endParaRPr lang="en-US" sz="2400" dirty="0"/>
            </a:p>
          </p:txBody>
        </p:sp>
        <p:sp>
          <p:nvSpPr>
            <p:cNvPr id="22" name="Rectangle 21">
              <a:extLst>
                <a:ext uri="{FF2B5EF4-FFF2-40B4-BE49-F238E27FC236}">
                  <a16:creationId xmlns:a16="http://schemas.microsoft.com/office/drawing/2014/main" id="{69F49D54-175F-0ADC-DE9D-687E5D671757}"/>
                </a:ext>
              </a:extLst>
            </p:cNvPr>
            <p:cNvSpPr/>
            <p:nvPr/>
          </p:nvSpPr>
          <p:spPr>
            <a:xfrm>
              <a:off x="481628" y="2305327"/>
              <a:ext cx="2690037" cy="417038"/>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Times New Roman" panose="02020603050405020304" pitchFamily="18" charset="0"/>
                  <a:ea typeface="宋体" panose="02010600030101010101" pitchFamily="2" charset="-122"/>
                </a:rPr>
                <a:t>GDP growth</a:t>
              </a:r>
              <a:endParaRPr lang="en-US" sz="2400" dirty="0"/>
            </a:p>
          </p:txBody>
        </p:sp>
        <p:sp>
          <p:nvSpPr>
            <p:cNvPr id="23" name="Left Brace 22">
              <a:extLst>
                <a:ext uri="{FF2B5EF4-FFF2-40B4-BE49-F238E27FC236}">
                  <a16:creationId xmlns:a16="http://schemas.microsoft.com/office/drawing/2014/main" id="{9B26D46C-B398-065D-7624-E76BCA0BE7F5}"/>
                </a:ext>
              </a:extLst>
            </p:cNvPr>
            <p:cNvSpPr/>
            <p:nvPr/>
          </p:nvSpPr>
          <p:spPr>
            <a:xfrm rot="5400000">
              <a:off x="3875431" y="-454409"/>
              <a:ext cx="663263" cy="467451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264634AE-7929-DB6C-6EAC-D6E1A0C3DC2B}"/>
              </a:ext>
            </a:extLst>
          </p:cNvPr>
          <p:cNvGrpSpPr/>
          <p:nvPr/>
        </p:nvGrpSpPr>
        <p:grpSpPr>
          <a:xfrm>
            <a:off x="4284604" y="2736001"/>
            <a:ext cx="5801744" cy="1322529"/>
            <a:chOff x="4284604" y="2736001"/>
            <a:chExt cx="5801744" cy="1322529"/>
          </a:xfrm>
        </p:grpSpPr>
        <p:grpSp>
          <p:nvGrpSpPr>
            <p:cNvPr id="90" name="Group 89">
              <a:extLst>
                <a:ext uri="{FF2B5EF4-FFF2-40B4-BE49-F238E27FC236}">
                  <a16:creationId xmlns:a16="http://schemas.microsoft.com/office/drawing/2014/main" id="{977D297B-06BE-49B7-573C-2F72C9AD67D8}"/>
                </a:ext>
              </a:extLst>
            </p:cNvPr>
            <p:cNvGrpSpPr/>
            <p:nvPr/>
          </p:nvGrpSpPr>
          <p:grpSpPr>
            <a:xfrm>
              <a:off x="4284604" y="2736001"/>
              <a:ext cx="5801744" cy="1322529"/>
              <a:chOff x="4284604" y="2736001"/>
              <a:chExt cx="5801744" cy="1322529"/>
            </a:xfrm>
          </p:grpSpPr>
          <p:sp>
            <p:nvSpPr>
              <p:cNvPr id="24" name="Rectangle 23">
                <a:extLst>
                  <a:ext uri="{FF2B5EF4-FFF2-40B4-BE49-F238E27FC236}">
                    <a16:creationId xmlns:a16="http://schemas.microsoft.com/office/drawing/2014/main" id="{0318CD60-E002-1118-57B6-DC2EFB02B8B1}"/>
                  </a:ext>
                </a:extLst>
              </p:cNvPr>
              <p:cNvSpPr/>
              <p:nvPr/>
            </p:nvSpPr>
            <p:spPr>
              <a:xfrm>
                <a:off x="4284604" y="3654618"/>
                <a:ext cx="1636421" cy="37966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Times New Roman" panose="02020603050405020304" pitchFamily="18" charset="0"/>
                    <a:ea typeface="宋体" panose="02010600030101010101" pitchFamily="2" charset="-122"/>
                  </a:rPr>
                  <a:t>Global TFP</a:t>
                </a:r>
                <a:endParaRPr lang="en-US" sz="2400" dirty="0"/>
              </a:p>
            </p:txBody>
          </p:sp>
          <p:sp>
            <p:nvSpPr>
              <p:cNvPr id="25" name="Rectangle 24">
                <a:extLst>
                  <a:ext uri="{FF2B5EF4-FFF2-40B4-BE49-F238E27FC236}">
                    <a16:creationId xmlns:a16="http://schemas.microsoft.com/office/drawing/2014/main" id="{CD7CF000-9591-6DDB-5B08-ABDBAD95809B}"/>
                  </a:ext>
                </a:extLst>
              </p:cNvPr>
              <p:cNvSpPr/>
              <p:nvPr/>
            </p:nvSpPr>
            <p:spPr>
              <a:xfrm>
                <a:off x="7458719" y="3678866"/>
                <a:ext cx="2627629" cy="37966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Times New Roman" panose="02020603050405020304" pitchFamily="18" charset="0"/>
                    <a:ea typeface="宋体" panose="02010600030101010101" pitchFamily="2" charset="-122"/>
                  </a:rPr>
                  <a:t>Global factor prices</a:t>
                </a:r>
                <a:endParaRPr lang="en-US" sz="2400" dirty="0"/>
              </a:p>
            </p:txBody>
          </p:sp>
          <p:cxnSp>
            <p:nvCxnSpPr>
              <p:cNvPr id="86" name="Straight Arrow Connector 85">
                <a:extLst>
                  <a:ext uri="{FF2B5EF4-FFF2-40B4-BE49-F238E27FC236}">
                    <a16:creationId xmlns:a16="http://schemas.microsoft.com/office/drawing/2014/main" id="{76089861-9201-EDDE-9BC6-72D07D20F177}"/>
                  </a:ext>
                </a:extLst>
              </p:cNvPr>
              <p:cNvCxnSpPr>
                <a:cxnSpLocks/>
                <a:endCxn id="24" idx="0"/>
              </p:cNvCxnSpPr>
              <p:nvPr/>
            </p:nvCxnSpPr>
            <p:spPr>
              <a:xfrm flipH="1">
                <a:off x="5102815" y="2740432"/>
                <a:ext cx="1056762" cy="9141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8" name="Straight Arrow Connector 87">
                <a:extLst>
                  <a:ext uri="{FF2B5EF4-FFF2-40B4-BE49-F238E27FC236}">
                    <a16:creationId xmlns:a16="http://schemas.microsoft.com/office/drawing/2014/main" id="{76BCB1CA-AEBD-07BF-C473-69B4D10DBBA4}"/>
                  </a:ext>
                </a:extLst>
              </p:cNvPr>
              <p:cNvCxnSpPr>
                <a:cxnSpLocks/>
              </p:cNvCxnSpPr>
              <p:nvPr/>
            </p:nvCxnSpPr>
            <p:spPr>
              <a:xfrm>
                <a:off x="7274909" y="2736001"/>
                <a:ext cx="1270426" cy="9030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92" name="Oval 91">
              <a:extLst>
                <a:ext uri="{FF2B5EF4-FFF2-40B4-BE49-F238E27FC236}">
                  <a16:creationId xmlns:a16="http://schemas.microsoft.com/office/drawing/2014/main" id="{957A84F8-9F75-C403-D562-EC21927CE5FA}"/>
                </a:ext>
              </a:extLst>
            </p:cNvPr>
            <p:cNvSpPr/>
            <p:nvPr/>
          </p:nvSpPr>
          <p:spPr>
            <a:xfrm>
              <a:off x="5941525" y="2755410"/>
              <a:ext cx="1582041" cy="49994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dirty="0">
                  <a:latin typeface="Times New Roman" panose="02020603050405020304" pitchFamily="18" charset="0"/>
                  <a:ea typeface="宋体" panose="02010600030101010101" pitchFamily="2" charset="-122"/>
                </a:rPr>
                <a:t>GVC TFP</a:t>
              </a:r>
            </a:p>
          </p:txBody>
        </p:sp>
      </p:grpSp>
      <p:grpSp>
        <p:nvGrpSpPr>
          <p:cNvPr id="7" name="Group 6">
            <a:extLst>
              <a:ext uri="{FF2B5EF4-FFF2-40B4-BE49-F238E27FC236}">
                <a16:creationId xmlns:a16="http://schemas.microsoft.com/office/drawing/2014/main" id="{4E423D1B-FF52-9C33-337B-CC84348B8161}"/>
              </a:ext>
            </a:extLst>
          </p:cNvPr>
          <p:cNvGrpSpPr/>
          <p:nvPr/>
        </p:nvGrpSpPr>
        <p:grpSpPr>
          <a:xfrm>
            <a:off x="7910122" y="4597651"/>
            <a:ext cx="1905251" cy="1075226"/>
            <a:chOff x="7910122" y="5029200"/>
            <a:chExt cx="1905251" cy="1075226"/>
          </a:xfrm>
        </p:grpSpPr>
        <p:sp>
          <p:nvSpPr>
            <p:cNvPr id="52" name="Rectangle 51">
              <a:extLst>
                <a:ext uri="{FF2B5EF4-FFF2-40B4-BE49-F238E27FC236}">
                  <a16:creationId xmlns:a16="http://schemas.microsoft.com/office/drawing/2014/main" id="{4CED557A-508E-63EB-C979-8BEAE92E2350}"/>
                </a:ext>
              </a:extLst>
            </p:cNvPr>
            <p:cNvSpPr/>
            <p:nvPr/>
          </p:nvSpPr>
          <p:spPr>
            <a:xfrm>
              <a:off x="7910122" y="5669062"/>
              <a:ext cx="1905251" cy="43536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Times New Roman" panose="02020603050405020304" pitchFamily="18" charset="0"/>
                  <a:ea typeface="宋体" panose="02010600030101010101" pitchFamily="2" charset="-122"/>
                </a:rPr>
                <a:t>Global TFP</a:t>
              </a:r>
              <a:endParaRPr lang="en-US" sz="2400" dirty="0"/>
            </a:p>
          </p:txBody>
        </p:sp>
        <p:sp>
          <p:nvSpPr>
            <p:cNvPr id="3" name="Arrow: Down 2">
              <a:extLst>
                <a:ext uri="{FF2B5EF4-FFF2-40B4-BE49-F238E27FC236}">
                  <a16:creationId xmlns:a16="http://schemas.microsoft.com/office/drawing/2014/main" id="{23FD48F2-DA3B-808D-E09E-6B71296A3606}"/>
                </a:ext>
              </a:extLst>
            </p:cNvPr>
            <p:cNvSpPr/>
            <p:nvPr/>
          </p:nvSpPr>
          <p:spPr>
            <a:xfrm>
              <a:off x="8772533" y="5029200"/>
              <a:ext cx="178887" cy="570014"/>
            </a:xfrm>
            <a:prstGeom prst="downArrow">
              <a:avLst/>
            </a:prstGeom>
            <a:solidFill>
              <a:schemeClr val="accent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文本框 3">
            <a:extLst>
              <a:ext uri="{FF2B5EF4-FFF2-40B4-BE49-F238E27FC236}">
                <a16:creationId xmlns:a16="http://schemas.microsoft.com/office/drawing/2014/main" id="{95149F0A-2F3E-241B-FF90-D3092F76C50A}"/>
              </a:ext>
            </a:extLst>
          </p:cNvPr>
          <p:cNvSpPr txBox="1"/>
          <p:nvPr/>
        </p:nvSpPr>
        <p:spPr>
          <a:xfrm>
            <a:off x="3557773" y="4091571"/>
            <a:ext cx="6801728" cy="461665"/>
          </a:xfrm>
          <a:prstGeom prst="rect">
            <a:avLst/>
          </a:prstGeom>
          <a:noFill/>
        </p:spPr>
        <p:txBody>
          <a:bodyPr wrap="square" rtlCol="0">
            <a:spAutoFit/>
          </a:bodyPr>
          <a:lstStyle/>
          <a:p>
            <a:pPr algn="ctr"/>
            <a:r>
              <a:rPr lang="en-US" altLang="zh-CN" sz="2400" dirty="0">
                <a:latin typeface="Times New Roman" panose="02020603050405020304" pitchFamily="18" charset="0"/>
                <a:ea typeface="Tahoma" panose="020B0604030504040204" pitchFamily="34" charset="0"/>
                <a:cs typeface="Times New Roman" panose="02020603050405020304" pitchFamily="18" charset="0"/>
              </a:rPr>
              <a:t>Country origins: </a:t>
            </a:r>
            <a:r>
              <a:rPr lang="en-US" sz="2400" dirty="0">
                <a:latin typeface="Times New Roman" panose="02020603050405020304" pitchFamily="18" charset="0"/>
                <a:ea typeface="宋体" panose="02010600030101010101" pitchFamily="2" charset="-122"/>
              </a:rPr>
              <a:t>Domestic &amp; foreign</a:t>
            </a: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 </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91757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C092F-323A-E94A-EA8C-5CD8ED238931}"/>
              </a:ext>
            </a:extLst>
          </p:cNvPr>
          <p:cNvSpPr>
            <a:spLocks noGrp="1"/>
          </p:cNvSpPr>
          <p:nvPr>
            <p:ph type="sldNum" sz="quarter" idx="12"/>
          </p:nvPr>
        </p:nvSpPr>
        <p:spPr/>
        <p:txBody>
          <a:bodyPr/>
          <a:lstStyle/>
          <a:p>
            <a:fld id="{702B242E-23DB-475E-B7F8-DB11C1BE0FBB}" type="slidenum">
              <a:rPr lang="en-US" smtClean="0"/>
              <a:t>4</a:t>
            </a:fld>
            <a:endParaRPr lang="en-US"/>
          </a:p>
        </p:txBody>
      </p:sp>
      <p:sp>
        <p:nvSpPr>
          <p:cNvPr id="5" name="矩形 2">
            <a:extLst>
              <a:ext uri="{FF2B5EF4-FFF2-40B4-BE49-F238E27FC236}">
                <a16:creationId xmlns:a16="http://schemas.microsoft.com/office/drawing/2014/main" id="{BCF7C795-CB09-C703-E4A4-E920CDB04D6E}"/>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8827E336-B565-88FC-5975-1F82DB52154A}"/>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Research Objective</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sp>
        <p:nvSpPr>
          <p:cNvPr id="7" name="TextBox 6">
            <a:extLst>
              <a:ext uri="{FF2B5EF4-FFF2-40B4-BE49-F238E27FC236}">
                <a16:creationId xmlns:a16="http://schemas.microsoft.com/office/drawing/2014/main" id="{1DE8A8EE-80E6-E6DB-569C-0AF789C5F090}"/>
              </a:ext>
            </a:extLst>
          </p:cNvPr>
          <p:cNvSpPr txBox="1"/>
          <p:nvPr/>
        </p:nvSpPr>
        <p:spPr>
          <a:xfrm>
            <a:off x="562342" y="1622124"/>
            <a:ext cx="10943175" cy="3657733"/>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宋体" panose="02010600030101010101" pitchFamily="2" charset="-122"/>
              </a:rPr>
              <a:t>Develop a </a:t>
            </a:r>
            <a:r>
              <a:rPr lang="en-US" sz="2400" dirty="0">
                <a:solidFill>
                  <a:srgbClr val="FF0000"/>
                </a:solidFill>
                <a:effectLst/>
                <a:latin typeface="Times New Roman" panose="02020603050405020304" pitchFamily="18" charset="0"/>
                <a:ea typeface="宋体" panose="02010600030101010101" pitchFamily="2" charset="-122"/>
              </a:rPr>
              <a:t>simple</a:t>
            </a:r>
            <a:r>
              <a:rPr lang="en-US" sz="2400" dirty="0">
                <a:effectLst/>
                <a:latin typeface="Times New Roman" panose="02020603050405020304" pitchFamily="18" charset="0"/>
                <a:ea typeface="宋体" panose="02010600030101010101" pitchFamily="2" charset="-122"/>
              </a:rPr>
              <a:t> yet </a:t>
            </a:r>
            <a:r>
              <a:rPr lang="en-US" sz="2400" dirty="0">
                <a:solidFill>
                  <a:srgbClr val="FF0000"/>
                </a:solidFill>
                <a:effectLst/>
                <a:latin typeface="Times New Roman" panose="02020603050405020304" pitchFamily="18" charset="0"/>
                <a:ea typeface="宋体" panose="02010600030101010101" pitchFamily="2" charset="-122"/>
              </a:rPr>
              <a:t>potent </a:t>
            </a:r>
            <a:r>
              <a:rPr lang="en-US" sz="2400" dirty="0">
                <a:effectLst/>
                <a:latin typeface="Times New Roman" panose="02020603050405020304" pitchFamily="18" charset="0"/>
                <a:ea typeface="宋体" panose="02010600030101010101" pitchFamily="2" charset="-122"/>
              </a:rPr>
              <a:t>model to explore the TFP-welfare nexus</a:t>
            </a:r>
          </a:p>
          <a:p>
            <a:pPr algn="just">
              <a:lnSpc>
                <a:spcPct val="150000"/>
              </a:lnSpc>
              <a:spcAft>
                <a:spcPts val="800"/>
              </a:spcAft>
            </a:pPr>
            <a:endParaRPr lang="en-US" sz="2400" dirty="0">
              <a:latin typeface="Times New Roman" panose="02020603050405020304" pitchFamily="18" charset="0"/>
              <a:ea typeface="宋体" panose="02010600030101010101" pitchFamily="2" charset="-122"/>
            </a:endParaRPr>
          </a:p>
          <a:p>
            <a:pPr algn="just">
              <a:lnSpc>
                <a:spcPct val="150000"/>
              </a:lnSpc>
              <a:spcAft>
                <a:spcPts val="800"/>
              </a:spcAft>
            </a:pPr>
            <a:r>
              <a:rPr lang="en-US" sz="2400" dirty="0">
                <a:effectLst/>
                <a:latin typeface="Times New Roman" panose="02020603050405020304" pitchFamily="18" charset="0"/>
                <a:ea typeface="宋体" panose="02010600030101010101" pitchFamily="2" charset="-122"/>
              </a:rPr>
              <a:t>Simple: growth accounting framework, streamlining the assumptions and parameters needed</a:t>
            </a:r>
          </a:p>
          <a:p>
            <a:pPr algn="just">
              <a:lnSpc>
                <a:spcPct val="150000"/>
              </a:lnSpc>
              <a:spcAft>
                <a:spcPts val="800"/>
              </a:spcAft>
            </a:pPr>
            <a:r>
              <a:rPr lang="en-US" sz="2400" dirty="0">
                <a:latin typeface="Times New Roman" panose="02020603050405020304" pitchFamily="18" charset="0"/>
                <a:ea typeface="宋体" panose="02010600030101010101" pitchFamily="2" charset="-122"/>
              </a:rPr>
              <a:t>Potent: </a:t>
            </a:r>
            <a:r>
              <a:rPr lang="en-US" sz="2400" dirty="0">
                <a:effectLst/>
                <a:latin typeface="Times New Roman" panose="02020603050405020304" pitchFamily="18" charset="0"/>
                <a:ea typeface="宋体" panose="02010600030101010101" pitchFamily="2" charset="-122"/>
              </a:rPr>
              <a:t>full integration of production networks, slic</a:t>
            </a:r>
            <a:r>
              <a:rPr lang="en-US" altLang="zh-CN" sz="2400" dirty="0">
                <a:effectLst/>
                <a:latin typeface="Times New Roman" panose="02020603050405020304" pitchFamily="18" charset="0"/>
                <a:ea typeface="宋体" panose="02010600030101010101" pitchFamily="2" charset="-122"/>
              </a:rPr>
              <a:t>ing</a:t>
            </a:r>
            <a:r>
              <a:rPr lang="en-US" sz="2400" dirty="0">
                <a:effectLst/>
                <a:latin typeface="Times New Roman" panose="02020603050405020304" pitchFamily="18" charset="0"/>
                <a:ea typeface="宋体" panose="02010600030101010101" pitchFamily="2" charset="-122"/>
              </a:rPr>
              <a:t> up the GVCs in various dimensions. </a:t>
            </a:r>
          </a:p>
        </p:txBody>
      </p:sp>
    </p:spTree>
    <p:extLst>
      <p:ext uri="{BB962C8B-B14F-4D97-AF65-F5344CB8AC3E}">
        <p14:creationId xmlns:p14="http://schemas.microsoft.com/office/powerpoint/2010/main" val="132606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6E801-4C88-9318-5C50-0FF9E9E8D8F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804481-CE38-6303-06C8-B89F6B6BE567}"/>
              </a:ext>
            </a:extLst>
          </p:cNvPr>
          <p:cNvSpPr>
            <a:spLocks noGrp="1"/>
          </p:cNvSpPr>
          <p:nvPr>
            <p:ph type="sldNum" sz="quarter" idx="12"/>
          </p:nvPr>
        </p:nvSpPr>
        <p:spPr/>
        <p:txBody>
          <a:bodyPr/>
          <a:lstStyle/>
          <a:p>
            <a:fld id="{702B242E-23DB-475E-B7F8-DB11C1BE0FBB}" type="slidenum">
              <a:rPr lang="en-US" smtClean="0"/>
              <a:t>5</a:t>
            </a:fld>
            <a:endParaRPr lang="en-US"/>
          </a:p>
        </p:txBody>
      </p:sp>
      <p:sp>
        <p:nvSpPr>
          <p:cNvPr id="5" name="矩形 2">
            <a:extLst>
              <a:ext uri="{FF2B5EF4-FFF2-40B4-BE49-F238E27FC236}">
                <a16:creationId xmlns:a16="http://schemas.microsoft.com/office/drawing/2014/main" id="{64941C02-CF42-769C-1886-E1265E9AC18C}"/>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84B7A7A3-5C27-622D-B2CF-CA2E8A5074DA}"/>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Contributions</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sp>
        <p:nvSpPr>
          <p:cNvPr id="7" name="TextBox 6">
            <a:extLst>
              <a:ext uri="{FF2B5EF4-FFF2-40B4-BE49-F238E27FC236}">
                <a16:creationId xmlns:a16="http://schemas.microsoft.com/office/drawing/2014/main" id="{779E2DBF-EAD5-DCF8-2B76-75EE5AD34E1F}"/>
              </a:ext>
            </a:extLst>
          </p:cNvPr>
          <p:cNvSpPr txBox="1"/>
          <p:nvPr/>
        </p:nvSpPr>
        <p:spPr>
          <a:xfrm>
            <a:off x="410625" y="885528"/>
            <a:ext cx="10943175" cy="1687963"/>
          </a:xfrm>
          <a:prstGeom prst="rect">
            <a:avLst/>
          </a:prstGeom>
          <a:noFill/>
        </p:spPr>
        <p:txBody>
          <a:bodyPr wrap="square">
            <a:spAutoFit/>
          </a:bodyPr>
          <a:lstStyle/>
          <a:p>
            <a:pPr algn="just">
              <a:lnSpc>
                <a:spcPct val="150000"/>
              </a:lnSpc>
              <a:spcAft>
                <a:spcPts val="800"/>
              </a:spcAft>
            </a:pPr>
            <a:r>
              <a:rPr lang="en-US" sz="2400" dirty="0">
                <a:solidFill>
                  <a:srgbClr val="FF0000"/>
                </a:solidFill>
                <a:effectLst/>
                <a:latin typeface="Times New Roman" panose="02020603050405020304" pitchFamily="18" charset="0"/>
                <a:ea typeface="宋体" panose="02010600030101010101" pitchFamily="2" charset="-122"/>
              </a:rPr>
              <a:t>(1) TFP-welfare</a:t>
            </a:r>
            <a:r>
              <a:rPr lang="en-US" sz="2400" dirty="0">
                <a:effectLst/>
                <a:latin typeface="Times New Roman" panose="02020603050405020304" pitchFamily="18" charset="0"/>
                <a:ea typeface="宋体" panose="02010600030101010101" pitchFamily="2" charset="-122"/>
              </a:rPr>
              <a:t>: we delve into the effects of global TFP growth on national welfare, a topic that has traditionally been explored through the lens of domestic TFP growth (Basu &amp; Fernald, 2002; </a:t>
            </a:r>
            <a:r>
              <a:rPr lang="en-US" sz="2400" dirty="0" err="1">
                <a:effectLst/>
                <a:latin typeface="Times New Roman" panose="02020603050405020304" pitchFamily="18" charset="0"/>
                <a:ea typeface="宋体" panose="02010600030101010101" pitchFamily="2" charset="-122"/>
              </a:rPr>
              <a:t>Petrin</a:t>
            </a:r>
            <a:r>
              <a:rPr lang="en-US" sz="2400" dirty="0">
                <a:effectLst/>
                <a:latin typeface="Times New Roman" panose="02020603050405020304" pitchFamily="18" charset="0"/>
                <a:ea typeface="宋体" panose="02010600030101010101" pitchFamily="2" charset="-122"/>
              </a:rPr>
              <a:t> &amp; </a:t>
            </a:r>
            <a:r>
              <a:rPr lang="en-US" sz="2400" dirty="0" err="1">
                <a:effectLst/>
                <a:latin typeface="Times New Roman" panose="02020603050405020304" pitchFamily="18" charset="0"/>
                <a:ea typeface="宋体" panose="02010600030101010101" pitchFamily="2" charset="-122"/>
              </a:rPr>
              <a:t>Levinsohn</a:t>
            </a:r>
            <a:r>
              <a:rPr lang="en-US" sz="2400" dirty="0">
                <a:latin typeface="Times New Roman" panose="02020603050405020304" pitchFamily="18" charset="0"/>
                <a:ea typeface="宋体" panose="02010600030101010101" pitchFamily="2" charset="-122"/>
              </a:rPr>
              <a:t>, </a:t>
            </a:r>
            <a:r>
              <a:rPr lang="en-US" sz="2400" dirty="0">
                <a:effectLst/>
                <a:latin typeface="Times New Roman" panose="02020603050405020304" pitchFamily="18" charset="0"/>
                <a:ea typeface="宋体" panose="02010600030101010101" pitchFamily="2" charset="-122"/>
              </a:rPr>
              <a:t>2012; Basu et al., 2009, 2022). </a:t>
            </a:r>
          </a:p>
        </p:txBody>
      </p:sp>
      <p:sp>
        <p:nvSpPr>
          <p:cNvPr id="2" name="TextBox 1">
            <a:extLst>
              <a:ext uri="{FF2B5EF4-FFF2-40B4-BE49-F238E27FC236}">
                <a16:creationId xmlns:a16="http://schemas.microsoft.com/office/drawing/2014/main" id="{25886635-4C7A-ECDE-94D0-0A012E5328EC}"/>
              </a:ext>
            </a:extLst>
          </p:cNvPr>
          <p:cNvSpPr txBox="1"/>
          <p:nvPr/>
        </p:nvSpPr>
        <p:spPr>
          <a:xfrm>
            <a:off x="451630" y="3429000"/>
            <a:ext cx="10943175" cy="2838598"/>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宋体" panose="02010600030101010101" pitchFamily="2" charset="-122"/>
              </a:rPr>
              <a:t>(2) unlike </a:t>
            </a:r>
            <a:r>
              <a:rPr lang="en-US" sz="2400" dirty="0">
                <a:solidFill>
                  <a:srgbClr val="FF0000"/>
                </a:solidFill>
                <a:effectLst/>
                <a:latin typeface="Times New Roman" panose="02020603050405020304" pitchFamily="18" charset="0"/>
                <a:ea typeface="宋体" panose="02010600030101010101" pitchFamily="2" charset="-122"/>
              </a:rPr>
              <a:t>quantitative trade models</a:t>
            </a:r>
            <a:r>
              <a:rPr lang="en-US" sz="2400" dirty="0">
                <a:effectLst/>
                <a:latin typeface="Times New Roman" panose="02020603050405020304" pitchFamily="18" charset="0"/>
                <a:ea typeface="宋体" panose="02010600030101010101" pitchFamily="2" charset="-122"/>
              </a:rPr>
              <a:t>, our model streamlines the assumptions and parameters needed, facilitating the comprehensive integration of production networks.</a:t>
            </a:r>
          </a:p>
          <a:p>
            <a:pPr algn="just">
              <a:lnSpc>
                <a:spcPct val="150000"/>
              </a:lnSpc>
              <a:spcAft>
                <a:spcPts val="800"/>
              </a:spcAft>
            </a:pPr>
            <a:r>
              <a:rPr lang="en-US" sz="1600" dirty="0">
                <a:effectLst/>
                <a:latin typeface="Times New Roman" panose="02020603050405020304" pitchFamily="18" charset="0"/>
                <a:ea typeface="宋体" panose="02010600030101010101" pitchFamily="2" charset="-122"/>
              </a:rPr>
              <a:t>“Although these (four primitive) assumptions are </a:t>
            </a:r>
            <a:r>
              <a:rPr lang="en-US" sz="1600" dirty="0">
                <a:solidFill>
                  <a:srgbClr val="FF0000"/>
                </a:solidFill>
                <a:effectLst/>
                <a:latin typeface="Times New Roman" panose="02020603050405020304" pitchFamily="18" charset="0"/>
                <a:ea typeface="宋体" panose="02010600030101010101" pitchFamily="2" charset="-122"/>
              </a:rPr>
              <a:t>admittedly restrictive</a:t>
            </a:r>
            <a:r>
              <a:rPr lang="en-US" sz="1600" dirty="0">
                <a:effectLst/>
                <a:latin typeface="Times New Roman" panose="02020603050405020304" pitchFamily="18" charset="0"/>
                <a:ea typeface="宋体" panose="02010600030101010101" pitchFamily="2" charset="-122"/>
              </a:rPr>
              <a:t>, they are satisfied in many well-known trade models”. (</a:t>
            </a:r>
            <a:r>
              <a:rPr lang="en-US" sz="1600" dirty="0" err="1">
                <a:effectLst/>
                <a:latin typeface="Times New Roman" panose="02020603050405020304" pitchFamily="18" charset="0"/>
                <a:ea typeface="宋体" panose="02010600030101010101" pitchFamily="2" charset="-122"/>
              </a:rPr>
              <a:t>Arkolakis</a:t>
            </a:r>
            <a:r>
              <a:rPr lang="en-US" sz="1600" dirty="0">
                <a:effectLst/>
                <a:latin typeface="Times New Roman" panose="02020603050405020304" pitchFamily="18" charset="0"/>
                <a:ea typeface="宋体" panose="02010600030101010101" pitchFamily="2" charset="-122"/>
              </a:rPr>
              <a:t> et al., 2012, AER)</a:t>
            </a:r>
            <a:endParaRPr lang="en-US" sz="1600" dirty="0">
              <a:latin typeface="Times New Roman" panose="02020603050405020304" pitchFamily="18" charset="0"/>
              <a:ea typeface="宋体" panose="02010600030101010101" pitchFamily="2" charset="-122"/>
            </a:endParaRPr>
          </a:p>
          <a:p>
            <a:pPr algn="just">
              <a:lnSpc>
                <a:spcPct val="150000"/>
              </a:lnSpc>
              <a:spcAft>
                <a:spcPts val="800"/>
              </a:spcAft>
            </a:pPr>
            <a:r>
              <a:rPr lang="en-US" sz="1600" dirty="0">
                <a:effectLst/>
                <a:latin typeface="Times New Roman" panose="02020603050405020304" pitchFamily="18" charset="0"/>
                <a:ea typeface="宋体" panose="02010600030101010101" pitchFamily="2" charset="-122"/>
              </a:rPr>
              <a:t>“assuming a </a:t>
            </a:r>
            <a:r>
              <a:rPr lang="en-US" sz="1600" dirty="0">
                <a:solidFill>
                  <a:srgbClr val="FF0000"/>
                </a:solidFill>
                <a:effectLst/>
                <a:latin typeface="Times New Roman" panose="02020603050405020304" pitchFamily="18" charset="0"/>
                <a:ea typeface="宋体" panose="02010600030101010101" pitchFamily="2" charset="-122"/>
              </a:rPr>
              <a:t>constant trade elasticity </a:t>
            </a:r>
            <a:r>
              <a:rPr lang="en-US" sz="1600" dirty="0">
                <a:effectLst/>
                <a:latin typeface="Times New Roman" panose="02020603050405020304" pitchFamily="18" charset="0"/>
                <a:ea typeface="宋体" panose="02010600030101010101" pitchFamily="2" charset="-122"/>
              </a:rPr>
              <a:t>when the true elasticity is variable can lead to substantial quantitative discrepancies between the predicted and true welfare effects.”  (Melitz &amp; Redding, 2015, AER)</a:t>
            </a:r>
          </a:p>
        </p:txBody>
      </p:sp>
    </p:spTree>
    <p:extLst>
      <p:ext uri="{BB962C8B-B14F-4D97-AF65-F5344CB8AC3E}">
        <p14:creationId xmlns:p14="http://schemas.microsoft.com/office/powerpoint/2010/main" val="202791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C092F-323A-E94A-EA8C-5CD8ED238931}"/>
              </a:ext>
            </a:extLst>
          </p:cNvPr>
          <p:cNvSpPr>
            <a:spLocks noGrp="1"/>
          </p:cNvSpPr>
          <p:nvPr>
            <p:ph type="sldNum" sz="quarter" idx="12"/>
          </p:nvPr>
        </p:nvSpPr>
        <p:spPr/>
        <p:txBody>
          <a:bodyPr/>
          <a:lstStyle/>
          <a:p>
            <a:fld id="{702B242E-23DB-475E-B7F8-DB11C1BE0FBB}" type="slidenum">
              <a:rPr lang="en-US" smtClean="0"/>
              <a:t>6</a:t>
            </a:fld>
            <a:endParaRPr lang="en-US"/>
          </a:p>
        </p:txBody>
      </p:sp>
      <p:sp>
        <p:nvSpPr>
          <p:cNvPr id="5" name="矩形 2">
            <a:extLst>
              <a:ext uri="{FF2B5EF4-FFF2-40B4-BE49-F238E27FC236}">
                <a16:creationId xmlns:a16="http://schemas.microsoft.com/office/drawing/2014/main" id="{BCF7C795-CB09-C703-E4A4-E920CDB04D6E}"/>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8827E336-B565-88FC-5975-1F82DB52154A}"/>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Contributions</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p:sp>
        <p:nvSpPr>
          <p:cNvPr id="7" name="TextBox 6">
            <a:extLst>
              <a:ext uri="{FF2B5EF4-FFF2-40B4-BE49-F238E27FC236}">
                <a16:creationId xmlns:a16="http://schemas.microsoft.com/office/drawing/2014/main" id="{1DE8A8EE-80E6-E6DB-569C-0AF789C5F090}"/>
              </a:ext>
            </a:extLst>
          </p:cNvPr>
          <p:cNvSpPr txBox="1"/>
          <p:nvPr/>
        </p:nvSpPr>
        <p:spPr>
          <a:xfrm>
            <a:off x="444294" y="984939"/>
            <a:ext cx="10943175" cy="2344553"/>
          </a:xfrm>
          <a:prstGeom prst="rect">
            <a:avLst/>
          </a:prstGeom>
          <a:noFill/>
        </p:spPr>
        <p:txBody>
          <a:bodyPr wrap="square">
            <a:spAutoFit/>
          </a:bodyPr>
          <a:lstStyle/>
          <a:p>
            <a:pPr algn="just">
              <a:lnSpc>
                <a:spcPct val="150000"/>
              </a:lnSpc>
              <a:spcAft>
                <a:spcPts val="800"/>
              </a:spcAft>
            </a:pPr>
            <a:r>
              <a:rPr lang="en-US" sz="2400" dirty="0">
                <a:effectLst/>
                <a:latin typeface="Times New Roman" panose="02020603050405020304" pitchFamily="18" charset="0"/>
                <a:ea typeface="宋体" panose="02010600030101010101" pitchFamily="2" charset="-122"/>
              </a:rPr>
              <a:t>(3) our research advances the understanding of the </a:t>
            </a:r>
            <a:r>
              <a:rPr lang="en-US" sz="2400" dirty="0">
                <a:solidFill>
                  <a:srgbClr val="FF0000"/>
                </a:solidFill>
                <a:effectLst/>
                <a:latin typeface="Times New Roman" panose="02020603050405020304" pitchFamily="18" charset="0"/>
                <a:ea typeface="宋体" panose="02010600030101010101" pitchFamily="2" charset="-122"/>
              </a:rPr>
              <a:t>TOT effect </a:t>
            </a:r>
            <a:r>
              <a:rPr lang="en-US" sz="2400" dirty="0">
                <a:effectLst/>
                <a:latin typeface="Times New Roman" panose="02020603050405020304" pitchFamily="18" charset="0"/>
                <a:ea typeface="宋体" panose="02010600030101010101" pitchFamily="2" charset="-122"/>
              </a:rPr>
              <a:t>by elucidating its multi-dimensional origins. </a:t>
            </a:r>
          </a:p>
          <a:p>
            <a:pPr algn="just">
              <a:lnSpc>
                <a:spcPct val="150000"/>
              </a:lnSpc>
              <a:spcAft>
                <a:spcPts val="800"/>
              </a:spcAft>
            </a:pPr>
            <a:r>
              <a:rPr lang="en-US" sz="2400" dirty="0" err="1">
                <a:effectLst/>
                <a:latin typeface="Times New Roman" panose="02020603050405020304" pitchFamily="18" charset="0"/>
                <a:ea typeface="宋体" panose="02010600030101010101" pitchFamily="2" charset="-122"/>
              </a:rPr>
              <a:t>v.s</a:t>
            </a:r>
            <a:r>
              <a:rPr lang="en-US" sz="2400" dirty="0">
                <a:effectLst/>
                <a:latin typeface="Times New Roman" panose="02020603050405020304" pitchFamily="18" charset="0"/>
                <a:ea typeface="宋体" panose="02010600030101010101" pitchFamily="2" charset="-122"/>
              </a:rPr>
              <a:t>. (</a:t>
            </a:r>
            <a:r>
              <a:rPr lang="en-US" sz="2400" dirty="0" err="1">
                <a:effectLst/>
                <a:latin typeface="Times New Roman" panose="02020603050405020304" pitchFamily="18" charset="0"/>
                <a:ea typeface="宋体" panose="02010600030101010101" pitchFamily="2" charset="-122"/>
              </a:rPr>
              <a:t>Diewert</a:t>
            </a:r>
            <a:r>
              <a:rPr lang="en-US" sz="2400" dirty="0">
                <a:effectLst/>
                <a:latin typeface="Times New Roman" panose="02020603050405020304" pitchFamily="18" charset="0"/>
                <a:ea typeface="宋体" panose="02010600030101010101" pitchFamily="2" charset="-122"/>
              </a:rPr>
              <a:t> &amp; Morrison 1986; Ossa, 2014; Feenstra et al., 2015; </a:t>
            </a:r>
            <a:r>
              <a:rPr lang="en-US" sz="2400" dirty="0" err="1">
                <a:effectLst/>
                <a:latin typeface="Times New Roman" panose="02020603050405020304" pitchFamily="18" charset="0"/>
                <a:ea typeface="宋体" panose="02010600030101010101" pitchFamily="2" charset="-122"/>
              </a:rPr>
              <a:t>Harchaoui</a:t>
            </a:r>
            <a:r>
              <a:rPr lang="en-US" sz="2400" dirty="0">
                <a:effectLst/>
                <a:latin typeface="Times New Roman" panose="02020603050405020304" pitchFamily="18" charset="0"/>
                <a:ea typeface="宋体" panose="02010600030101010101" pitchFamily="2" charset="-122"/>
              </a:rPr>
              <a:t> &amp; Willemsen, 2017). </a:t>
            </a:r>
          </a:p>
        </p:txBody>
      </p:sp>
      <p:sp>
        <p:nvSpPr>
          <p:cNvPr id="2" name="TextBox 1">
            <a:extLst>
              <a:ext uri="{FF2B5EF4-FFF2-40B4-BE49-F238E27FC236}">
                <a16:creationId xmlns:a16="http://schemas.microsoft.com/office/drawing/2014/main" id="{4DDD3FF2-AA4C-DC1B-5B72-B01FAC7B18DF}"/>
              </a:ext>
            </a:extLst>
          </p:cNvPr>
          <p:cNvSpPr txBox="1"/>
          <p:nvPr/>
        </p:nvSpPr>
        <p:spPr>
          <a:xfrm>
            <a:off x="485982" y="4011797"/>
            <a:ext cx="10943175" cy="2344553"/>
          </a:xfrm>
          <a:prstGeom prst="rect">
            <a:avLst/>
          </a:prstGeom>
          <a:noFill/>
        </p:spPr>
        <p:txBody>
          <a:bodyPr wrap="square">
            <a:spAutoFit/>
          </a:bodyPr>
          <a:lstStyle/>
          <a:p>
            <a:pPr indent="-914400" algn="just">
              <a:lnSpc>
                <a:spcPct val="150000"/>
              </a:lnSpc>
              <a:spcAft>
                <a:spcPts val="800"/>
              </a:spcAft>
            </a:pPr>
            <a:r>
              <a:rPr lang="en-US" sz="2400" dirty="0">
                <a:effectLst/>
                <a:latin typeface="Times New Roman" panose="02020603050405020304" pitchFamily="18" charset="0"/>
                <a:ea typeface="宋体" panose="02010600030101010101" pitchFamily="2" charset="-122"/>
              </a:rPr>
              <a:t>(4) our framework enables us to directly assess the global impact of both </a:t>
            </a:r>
            <a:r>
              <a:rPr lang="en-US" sz="2400" dirty="0">
                <a:solidFill>
                  <a:srgbClr val="FF0000"/>
                </a:solidFill>
                <a:effectLst/>
                <a:latin typeface="Times New Roman" panose="02020603050405020304" pitchFamily="18" charset="0"/>
                <a:ea typeface="宋体" panose="02010600030101010101" pitchFamily="2" charset="-122"/>
              </a:rPr>
              <a:t>supply-side policies</a:t>
            </a:r>
            <a:r>
              <a:rPr lang="en-US" sz="2400" dirty="0">
                <a:effectLst/>
                <a:latin typeface="Times New Roman" panose="02020603050405020304" pitchFamily="18" charset="0"/>
                <a:ea typeface="宋体" panose="02010600030101010101" pitchFamily="2" charset="-122"/>
              </a:rPr>
              <a:t>, such as technology and labor policies, and </a:t>
            </a:r>
            <a:r>
              <a:rPr lang="en-US" sz="2400" dirty="0">
                <a:solidFill>
                  <a:srgbClr val="FF0000"/>
                </a:solidFill>
                <a:effectLst/>
                <a:latin typeface="Times New Roman" panose="02020603050405020304" pitchFamily="18" charset="0"/>
                <a:ea typeface="宋体" panose="02010600030101010101" pitchFamily="2" charset="-122"/>
              </a:rPr>
              <a:t>demand-side policies</a:t>
            </a:r>
            <a:r>
              <a:rPr lang="en-US" sz="2400" dirty="0">
                <a:effectLst/>
                <a:latin typeface="Times New Roman" panose="02020603050405020304" pitchFamily="18" charset="0"/>
                <a:ea typeface="宋体" panose="02010600030101010101" pitchFamily="2" charset="-122"/>
              </a:rPr>
              <a:t>, especially monetary policies. </a:t>
            </a:r>
          </a:p>
          <a:p>
            <a:pPr algn="just">
              <a:lnSpc>
                <a:spcPct val="150000"/>
              </a:lnSpc>
              <a:spcAft>
                <a:spcPts val="800"/>
              </a:spcAft>
            </a:pPr>
            <a:r>
              <a:rPr lang="en-US" sz="2400" dirty="0" err="1">
                <a:effectLst/>
                <a:latin typeface="Times New Roman" panose="02020603050405020304" pitchFamily="18" charset="0"/>
                <a:ea typeface="宋体" panose="02010600030101010101" pitchFamily="2" charset="-122"/>
              </a:rPr>
              <a:t>v.s</a:t>
            </a:r>
            <a:r>
              <a:rPr lang="en-US" sz="2400" dirty="0">
                <a:effectLst/>
                <a:latin typeface="Times New Roman" panose="02020603050405020304" pitchFamily="18" charset="0"/>
                <a:ea typeface="宋体" panose="02010600030101010101" pitchFamily="2" charset="-122"/>
              </a:rPr>
              <a:t>. (</a:t>
            </a:r>
            <a:r>
              <a:rPr lang="en-US" sz="2400" dirty="0" err="1">
                <a:effectLst/>
                <a:latin typeface="Times New Roman" panose="02020603050405020304" pitchFamily="18" charset="0"/>
                <a:ea typeface="宋体" panose="02010600030101010101" pitchFamily="2" charset="-122"/>
              </a:rPr>
              <a:t>Lingens</a:t>
            </a:r>
            <a:r>
              <a:rPr lang="en-US" sz="2400" dirty="0">
                <a:latin typeface="Times New Roman" panose="02020603050405020304" pitchFamily="18" charset="0"/>
                <a:ea typeface="宋体" panose="02010600030101010101" pitchFamily="2" charset="-122"/>
              </a:rPr>
              <a:t>, </a:t>
            </a:r>
            <a:r>
              <a:rPr lang="en-US" sz="2400" dirty="0">
                <a:effectLst/>
                <a:latin typeface="Times New Roman" panose="02020603050405020304" pitchFamily="18" charset="0"/>
                <a:ea typeface="宋体" panose="02010600030101010101" pitchFamily="2" charset="-122"/>
              </a:rPr>
              <a:t>2007; Lee, 2023)</a:t>
            </a:r>
          </a:p>
        </p:txBody>
      </p:sp>
    </p:spTree>
    <p:extLst>
      <p:ext uri="{BB962C8B-B14F-4D97-AF65-F5344CB8AC3E}">
        <p14:creationId xmlns:p14="http://schemas.microsoft.com/office/powerpoint/2010/main" val="234635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AB4D7-1FC4-0B2D-4CBF-EF58DD2F244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D5E2D7-B664-1A66-52E4-64BB0B020979}"/>
              </a:ext>
            </a:extLst>
          </p:cNvPr>
          <p:cNvSpPr>
            <a:spLocks noGrp="1"/>
          </p:cNvSpPr>
          <p:nvPr>
            <p:ph type="sldNum" sz="quarter" idx="12"/>
          </p:nvPr>
        </p:nvSpPr>
        <p:spPr/>
        <p:txBody>
          <a:bodyPr/>
          <a:lstStyle/>
          <a:p>
            <a:fld id="{702B242E-23DB-475E-B7F8-DB11C1BE0FBB}" type="slidenum">
              <a:rPr lang="en-US" smtClean="0"/>
              <a:t>7</a:t>
            </a:fld>
            <a:endParaRPr lang="en-US"/>
          </a:p>
        </p:txBody>
      </p:sp>
      <p:sp>
        <p:nvSpPr>
          <p:cNvPr id="5" name="矩形 2">
            <a:extLst>
              <a:ext uri="{FF2B5EF4-FFF2-40B4-BE49-F238E27FC236}">
                <a16:creationId xmlns:a16="http://schemas.microsoft.com/office/drawing/2014/main" id="{B96DD58C-28D5-2494-484D-ADB14B1B20D2}"/>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24219B04-C5D7-F54E-02AD-85BB1C393DB5}"/>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Model</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4871292-F65F-9F82-F9A2-34859F174109}"/>
                  </a:ext>
                </a:extLst>
              </p:cNvPr>
              <p:cNvSpPr txBox="1"/>
              <p:nvPr/>
            </p:nvSpPr>
            <p:spPr>
              <a:xfrm>
                <a:off x="410625" y="825022"/>
                <a:ext cx="10943175" cy="594194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Trade balance (zero-sum game): </a:t>
                </a:r>
                <a14:m>
                  <m:oMath xmlns:m="http://schemas.openxmlformats.org/officeDocument/2006/math">
                    <m:r>
                      <a:rPr lang="en-US" sz="2400" i="1" smtClean="0">
                        <a:effectLst/>
                        <a:latin typeface="Cambria Math" panose="02040503050406030204" pitchFamily="18" charset="0"/>
                        <a:ea typeface="宋体" panose="02010600030101010101" pitchFamily="2" charset="-122"/>
                        <a:cs typeface="Times New Roman" panose="02020603050405020304" pitchFamily="18" charset="0"/>
                      </a:rPr>
                      <m:t>𝑝</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宋体" panose="02010600030101010101" pitchFamily="2" charset="-122"/>
                            <a:cs typeface="Times New Roman" panose="02020603050405020304" pitchFamily="18" charset="0"/>
                          </a:rPr>
                          <m:t>𝑐</m:t>
                        </m:r>
                      </m:e>
                      <m:sub>
                        <m:r>
                          <a:rPr lang="en-US" sz="2400" i="1">
                            <a:effectLst/>
                            <a:latin typeface="Cambria Math" panose="02040503050406030204" pitchFamily="18" charset="0"/>
                            <a:ea typeface="宋体" panose="02010600030101010101" pitchFamily="2" charset="-122"/>
                            <a:cs typeface="Times New Roman" panose="02020603050405020304" pitchFamily="18" charset="0"/>
                          </a:rPr>
                          <m:t>h</m:t>
                        </m:r>
                      </m:sub>
                    </m:sSub>
                    <m:r>
                      <a:rPr lang="en-US" sz="2400">
                        <a:effectLst/>
                        <a:latin typeface="Cambria Math" panose="02040503050406030204" pitchFamily="18" charset="0"/>
                        <a:ea typeface="宋体" panose="02010600030101010101" pitchFamily="2" charset="-122"/>
                        <a:cs typeface="Times New Roman" panose="02020603050405020304" pitchFamily="18" charset="0"/>
                      </a:rPr>
                      <m:t>=</m:t>
                    </m:r>
                    <m:r>
                      <a:rPr lang="en-US" sz="2400" i="1">
                        <a:effectLst/>
                        <a:latin typeface="Cambria Math" panose="02040503050406030204" pitchFamily="18" charset="0"/>
                        <a:ea typeface="宋体" panose="02010600030101010101" pitchFamily="2" charset="-122"/>
                        <a:cs typeface="Times New Roman" panose="02020603050405020304" pitchFamily="18" charset="0"/>
                      </a:rPr>
                      <m:t>𝑝</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宋体" panose="02010600030101010101" pitchFamily="2" charset="-122"/>
                            <a:cs typeface="Times New Roman" panose="02020603050405020304" pitchFamily="18" charset="0"/>
                          </a:rPr>
                          <m:t>𝑦</m:t>
                        </m:r>
                      </m:e>
                      <m:sub>
                        <m:r>
                          <a:rPr lang="en-US" sz="2400" i="1">
                            <a:effectLst/>
                            <a:latin typeface="Cambria Math" panose="02040503050406030204" pitchFamily="18" charset="0"/>
                            <a:ea typeface="宋体" panose="02010600030101010101" pitchFamily="2" charset="-122"/>
                            <a:cs typeface="Times New Roman" panose="02020603050405020304" pitchFamily="18" charset="0"/>
                          </a:rPr>
                          <m:t>h</m:t>
                        </m:r>
                      </m:sub>
                    </m:sSub>
                  </m:oMath>
                </a14:m>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Trade imbalance (non-zero-sum game): </a:t>
                </a:r>
                <a14:m>
                  <m:oMath xmlns:m="http://schemas.openxmlformats.org/officeDocument/2006/math">
                    <m:r>
                      <a:rPr lang="en-US" sz="2400" i="1" smtClean="0">
                        <a:effectLst/>
                        <a:latin typeface="Cambria Math" panose="02040503050406030204" pitchFamily="18" charset="0"/>
                        <a:ea typeface="宋体" panose="02010600030101010101" pitchFamily="2" charset="-122"/>
                        <a:cs typeface="Times New Roman" panose="02020603050405020304" pitchFamily="18" charset="0"/>
                      </a:rPr>
                      <m:t>𝑝</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宋体" panose="02010600030101010101" pitchFamily="2" charset="-122"/>
                            <a:cs typeface="Times New Roman" panose="02020603050405020304" pitchFamily="18" charset="0"/>
                          </a:rPr>
                          <m:t>𝑐</m:t>
                        </m:r>
                      </m:e>
                      <m:sub>
                        <m:r>
                          <a:rPr lang="en-US" sz="2400" i="1">
                            <a:effectLst/>
                            <a:latin typeface="Cambria Math" panose="02040503050406030204" pitchFamily="18" charset="0"/>
                            <a:ea typeface="宋体" panose="02010600030101010101" pitchFamily="2" charset="-122"/>
                            <a:cs typeface="Times New Roman" panose="02020603050405020304" pitchFamily="18" charset="0"/>
                          </a:rPr>
                          <m:t>h</m:t>
                        </m:r>
                      </m:sub>
                    </m:sSub>
                    <m:r>
                      <a:rPr lang="en-US" sz="240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i="1">
                        <a:effectLst/>
                        <a:latin typeface="Cambria Math" panose="02040503050406030204" pitchFamily="18" charset="0"/>
                        <a:ea typeface="宋体" panose="02010600030101010101" pitchFamily="2" charset="-122"/>
                        <a:cs typeface="Times New Roman" panose="02020603050405020304" pitchFamily="18" charset="0"/>
                      </a:rPr>
                      <m:t>𝑝</m:t>
                    </m:r>
                    <m:sSub>
                      <m:sSubPr>
                        <m:ctrlPr>
                          <a:rPr lang="en-US" sz="2400" i="1">
                            <a:effectLst/>
                            <a:latin typeface="Cambria Math" panose="02040503050406030204" pitchFamily="18" charset="0"/>
                          </a:rPr>
                        </m:ctrlPr>
                      </m:sSubPr>
                      <m:e>
                        <m:r>
                          <a:rPr lang="en-US" sz="2400" i="1">
                            <a:effectLst/>
                            <a:latin typeface="Cambria Math" panose="02040503050406030204" pitchFamily="18" charset="0"/>
                            <a:ea typeface="宋体" panose="02010600030101010101" pitchFamily="2" charset="-122"/>
                            <a:cs typeface="Times New Roman" panose="02020603050405020304" pitchFamily="18" charset="0"/>
                          </a:rPr>
                          <m:t>𝑦</m:t>
                        </m:r>
                      </m:e>
                      <m:sub>
                        <m:r>
                          <a:rPr lang="en-US" sz="2400" i="1">
                            <a:effectLst/>
                            <a:latin typeface="Cambria Math" panose="02040503050406030204" pitchFamily="18" charset="0"/>
                            <a:ea typeface="宋体" panose="02010600030101010101" pitchFamily="2" charset="-122"/>
                            <a:cs typeface="Times New Roman" panose="02020603050405020304" pitchFamily="18" charset="0"/>
                          </a:rPr>
                          <m:t>h</m:t>
                        </m:r>
                      </m:sub>
                    </m:sSub>
                  </m:oMath>
                </a14:m>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lgn="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𝐺𝐷𝑃</m:t>
                        </m:r>
                      </m:e>
                      <m:sub>
                        <m:r>
                          <a:rPr lang="en-US" sz="2400" i="1">
                            <a:latin typeface="Cambria Math" panose="02040503050406030204" pitchFamily="18" charset="0"/>
                          </a:rPr>
                          <m:t>h</m:t>
                        </m:r>
                      </m:sub>
                      <m:sup>
                        <m:r>
                          <a:rPr lang="en-US" sz="2400" i="1">
                            <a:latin typeface="Cambria Math" panose="02040503050406030204" pitchFamily="18" charset="0"/>
                          </a:rPr>
                          <m:t>𝑒</m:t>
                        </m:r>
                      </m:sup>
                    </m:sSubSup>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𝑝</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h</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h</m:t>
                            </m:r>
                          </m:sub>
                        </m:sSub>
                      </m:den>
                    </m:f>
                  </m:oMath>
                </a14:m>
                <a:r>
                  <a:rPr lang="en-US" sz="2400" dirty="0">
                    <a:latin typeface="Times New Roman" panose="02020603050405020304" pitchFamily="18" charset="0"/>
                    <a:cs typeface="Times New Roman" panose="02020603050405020304" pitchFamily="18" charset="0"/>
                  </a:rPr>
                  <a:t>                                                                                  (16)</a:t>
                </a:r>
              </a:p>
              <a:p>
                <a14:m>
                  <m:oMath xmlns:m="http://schemas.openxmlformats.org/officeDocument/2006/math">
                    <m:sSub>
                      <m:sSubPr>
                        <m:ctrlPr>
                          <a:rPr lang="en-US" sz="2400" i="1" smtClean="0">
                            <a:effectLst/>
                            <a:latin typeface="Cambria Math" panose="02040503050406030204" pitchFamily="18" charset="0"/>
                            <a:ea typeface="等线" panose="02010600030101010101" pitchFamily="2" charset="-122"/>
                          </a:rPr>
                        </m:ctrlPr>
                      </m:sSubPr>
                      <m:e>
                        <m:r>
                          <a:rPr lang="en-US" sz="2400" i="1">
                            <a:effectLst/>
                            <a:latin typeface="Cambria Math" panose="02040503050406030204" pitchFamily="18" charset="0"/>
                            <a:ea typeface="等线" panose="02010600030101010101" pitchFamily="2" charset="-122"/>
                            <a:cs typeface="Times New Roman" panose="02020603050405020304" pitchFamily="18" charset="0"/>
                          </a:rPr>
                          <m:t>𝑃</m:t>
                        </m:r>
                      </m:e>
                      <m:sub>
                        <m:r>
                          <a:rPr lang="en-US" sz="2400" i="1">
                            <a:effectLst/>
                            <a:latin typeface="Cambria Math" panose="02040503050406030204" pitchFamily="18" charset="0"/>
                            <a:ea typeface="等线" panose="02010600030101010101" pitchFamily="2" charset="-122"/>
                            <a:cs typeface="Times New Roman" panose="02020603050405020304" pitchFamily="18" charset="0"/>
                          </a:rPr>
                          <m:t>h</m:t>
                        </m:r>
                      </m:sub>
                    </m:sSub>
                  </m:oMath>
                </a14:m>
                <a:r>
                  <a:rPr lang="en-US" sz="2400" dirty="0">
                    <a:effectLst/>
                    <a:latin typeface="Times New Roman" panose="02020603050405020304" pitchFamily="18" charset="0"/>
                    <a:ea typeface="Yu Mincho" panose="02020400000000000000" pitchFamily="18" charset="-128"/>
                  </a:rPr>
                  <a:t> denotes deflator for country </a:t>
                </a:r>
                <a14:m>
                  <m:oMath xmlns:m="http://schemas.openxmlformats.org/officeDocument/2006/math">
                    <m:r>
                      <a:rPr lang="en-US" sz="2400" i="1">
                        <a:effectLst/>
                        <a:latin typeface="Cambria Math" panose="02040503050406030204" pitchFamily="18" charset="0"/>
                        <a:ea typeface="Yu Mincho" panose="02020400000000000000" pitchFamily="18" charset="-128"/>
                        <a:cs typeface="Times New Roman" panose="02020603050405020304" pitchFamily="18" charset="0"/>
                      </a:rPr>
                      <m:t>h</m:t>
                    </m:r>
                  </m:oMath>
                </a14:m>
                <a:r>
                  <a:rPr lang="en-US" sz="2400" dirty="0">
                    <a:effectLst/>
                    <a:latin typeface="Times New Roman" panose="02020603050405020304" pitchFamily="18" charset="0"/>
                    <a:ea typeface="Yu Mincho" panose="02020400000000000000" pitchFamily="18" charset="-128"/>
                  </a:rPr>
                  <a:t>’s final expenditure </a:t>
                </a:r>
                <a14:m>
                  <m:oMath xmlns:m="http://schemas.openxmlformats.org/officeDocument/2006/math">
                    <m:sSub>
                      <m:sSubPr>
                        <m:ctrlPr>
                          <a:rPr lang="en-US" sz="2400" i="1">
                            <a:effectLst/>
                            <a:latin typeface="Cambria Math" panose="02040503050406030204" pitchFamily="18" charset="0"/>
                            <a:ea typeface="Yu Mincho" panose="02020400000000000000" pitchFamily="18" charset="-128"/>
                          </a:rPr>
                        </m:ctrlPr>
                      </m:sSubPr>
                      <m:e>
                        <m:r>
                          <a:rPr lang="en-US" sz="2400" i="1">
                            <a:effectLst/>
                            <a:latin typeface="Cambria Math" panose="02040503050406030204" pitchFamily="18" charset="0"/>
                            <a:ea typeface="Yu Mincho" panose="02020400000000000000" pitchFamily="18" charset="-128"/>
                            <a:cs typeface="Times New Roman" panose="02020603050405020304" pitchFamily="18" charset="0"/>
                          </a:rPr>
                          <m:t>𝑐</m:t>
                        </m:r>
                      </m:e>
                      <m:sub>
                        <m:r>
                          <a:rPr lang="en-US" sz="2400" i="1">
                            <a:effectLst/>
                            <a:latin typeface="Cambria Math" panose="02040503050406030204" pitchFamily="18" charset="0"/>
                            <a:ea typeface="Yu Mincho" panose="02020400000000000000" pitchFamily="18" charset="-128"/>
                            <a:cs typeface="Times New Roman" panose="02020603050405020304" pitchFamily="18" charset="0"/>
                          </a:rPr>
                          <m:t>h</m:t>
                        </m:r>
                      </m:sub>
                    </m:sSub>
                  </m:oMath>
                </a14:m>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lgn="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h</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h</m:t>
                            </m:r>
                          </m:sub>
                        </m:sSub>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𝑝</m:t>
                        </m:r>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h</m:t>
                            </m:r>
                          </m:sub>
                        </m:sSub>
                      </m:num>
                      <m:den>
                        <m:r>
                          <a:rPr lang="en-US" sz="2400" i="1">
                            <a:latin typeface="Cambria Math" panose="02040503050406030204" pitchFamily="18" charset="0"/>
                          </a:rPr>
                          <m:t>𝑝</m:t>
                        </m:r>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h</m:t>
                            </m:r>
                          </m:sub>
                        </m:sSub>
                      </m:den>
                    </m:f>
                  </m:oMath>
                </a14:m>
                <a:r>
                  <a:rPr lang="en-US" sz="2400" dirty="0">
                    <a:latin typeface="Times New Roman" panose="02020603050405020304" pitchFamily="18" charset="0"/>
                    <a:cs typeface="Times New Roman" panose="02020603050405020304" pitchFamily="18" charset="0"/>
                  </a:rPr>
                  <a:t>                                                                                 (17)</a:t>
                </a:r>
              </a:p>
              <a:p>
                <a:pPr algn="r"/>
                <a:endParaRPr lang="en-US" sz="2400" dirty="0">
                  <a:latin typeface="Times New Roman" panose="02020603050405020304" pitchFamily="18" charset="0"/>
                  <a:cs typeface="Times New Roman" panose="02020603050405020304" pitchFamily="18" charset="0"/>
                </a:endParaRPr>
              </a:p>
              <a:p>
                <a:pPr algn="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𝐺𝐷𝑃</m:t>
                            </m:r>
                          </m:e>
                          <m:sub>
                            <m:r>
                              <a:rPr lang="en-US" sz="2400" i="1">
                                <a:latin typeface="Cambria Math" panose="02040503050406030204" pitchFamily="18" charset="0"/>
                              </a:rPr>
                              <m:t>h</m:t>
                            </m:r>
                          </m:sub>
                          <m:sup>
                            <m:r>
                              <a:rPr lang="en-US" sz="2400" i="1">
                                <a:latin typeface="Cambria Math" panose="02040503050406030204" pitchFamily="18" charset="0"/>
                              </a:rPr>
                              <m:t>𝑒</m:t>
                            </m:r>
                          </m:sup>
                        </m:sSubSup>
                      </m:num>
                      <m:den>
                        <m:sSubSup>
                          <m:sSubSupPr>
                            <m:ctrlPr>
                              <a:rPr lang="en-US" sz="2400" i="1">
                                <a:latin typeface="Cambria Math" panose="02040503050406030204" pitchFamily="18" charset="0"/>
                              </a:rPr>
                            </m:ctrlPr>
                          </m:sSubSupPr>
                          <m:e>
                            <m:r>
                              <a:rPr lang="en-US" sz="2400" i="1">
                                <a:latin typeface="Cambria Math" panose="02040503050406030204" pitchFamily="18" charset="0"/>
                              </a:rPr>
                              <m:t>𝐺𝐷𝑃</m:t>
                            </m:r>
                          </m:e>
                          <m:sub>
                            <m:r>
                              <a:rPr lang="en-US" sz="2400" i="1">
                                <a:latin typeface="Cambria Math" panose="02040503050406030204" pitchFamily="18" charset="0"/>
                              </a:rPr>
                              <m:t>h</m:t>
                            </m:r>
                          </m:sub>
                          <m:sup>
                            <m:r>
                              <a:rPr lang="en-US" sz="2400" i="1">
                                <a:latin typeface="Cambria Math" panose="02040503050406030204" pitchFamily="18" charset="0"/>
                              </a:rPr>
                              <m:t>𝑒</m:t>
                            </m:r>
                          </m:sup>
                        </m:sSubSup>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𝑝</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h</m:t>
                            </m:r>
                          </m:sub>
                        </m:sSub>
                      </m:num>
                      <m:den>
                        <m:r>
                          <a:rPr lang="en-US" sz="2400" i="1">
                            <a:latin typeface="Cambria Math" panose="02040503050406030204" pitchFamily="18" charset="0"/>
                          </a:rPr>
                          <m:t>𝑝</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h</m:t>
                            </m:r>
                          </m:sub>
                        </m:sSub>
                      </m:den>
                    </m:f>
                    <m:r>
                      <a:rPr lang="en-US" sz="2400" i="1">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smtClean="0">
                                <a:solidFill>
                                  <a:srgbClr val="FF0000"/>
                                </a:solidFill>
                                <a:latin typeface="Cambria Math" panose="02040503050406030204" pitchFamily="18" charset="0"/>
                              </a:rPr>
                              <m:t>∆</m:t>
                            </m:r>
                            <m:r>
                              <a:rPr lang="en-US" sz="2400" i="1" smtClean="0">
                                <a:solidFill>
                                  <a:srgbClr val="FF0000"/>
                                </a:solidFill>
                                <a:latin typeface="Cambria Math" panose="02040503050406030204" pitchFamily="18" charset="0"/>
                              </a:rPr>
                              <m:t>𝑝</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h</m:t>
                                </m:r>
                              </m:sub>
                            </m:sSub>
                          </m:num>
                          <m:den>
                            <m:r>
                              <a:rPr lang="en-US" sz="2400" i="1">
                                <a:latin typeface="Cambria Math" panose="02040503050406030204" pitchFamily="18" charset="0"/>
                              </a:rPr>
                              <m:t>𝑝</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h</m:t>
                                </m:r>
                              </m:sub>
                            </m:sSub>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smtClean="0">
                                <a:solidFill>
                                  <a:srgbClr val="FF0000"/>
                                </a:solidFill>
                                <a:latin typeface="Cambria Math" panose="02040503050406030204" pitchFamily="18" charset="0"/>
                              </a:rPr>
                              <m:t>∆</m:t>
                            </m:r>
                            <m:r>
                              <a:rPr lang="en-US" sz="2400" i="1" smtClean="0">
                                <a:solidFill>
                                  <a:srgbClr val="FF0000"/>
                                </a:solidFill>
                                <a:latin typeface="Cambria Math" panose="02040503050406030204" pitchFamily="18" charset="0"/>
                              </a:rPr>
                              <m:t>𝑝</m:t>
                            </m:r>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h</m:t>
                                </m:r>
                              </m:sub>
                            </m:sSub>
                          </m:num>
                          <m:den>
                            <m:r>
                              <a:rPr lang="en-US" sz="2400" i="1">
                                <a:latin typeface="Cambria Math" panose="02040503050406030204" pitchFamily="18" charset="0"/>
                              </a:rPr>
                              <m:t>𝑝</m:t>
                            </m:r>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h</m:t>
                                </m:r>
                              </m:sub>
                            </m:sSub>
                          </m:den>
                        </m:f>
                      </m:e>
                    </m:d>
                  </m:oMath>
                </a14:m>
                <a:r>
                  <a:rPr lang="en-US" sz="2400" dirty="0">
                    <a:latin typeface="Times New Roman" panose="02020603050405020304" pitchFamily="18" charset="0"/>
                    <a:cs typeface="Times New Roman" panose="02020603050405020304" pitchFamily="18" charset="0"/>
                  </a:rPr>
                  <a:t>                                                              (18)</a:t>
                </a:r>
              </a:p>
              <a:p>
                <a:r>
                  <a:rPr lang="en-US" sz="2400" dirty="0">
                    <a:effectLst/>
                    <a:latin typeface="Times New Roman" panose="02020603050405020304" pitchFamily="18" charset="0"/>
                    <a:ea typeface="Yu Mincho" panose="02020400000000000000" pitchFamily="18" charset="-128"/>
                  </a:rPr>
                  <a:t>The first term on the righthand side denotes growth rate of country </a:t>
                </a:r>
                <a14:m>
                  <m:oMath xmlns:m="http://schemas.openxmlformats.org/officeDocument/2006/math">
                    <m:r>
                      <a:rPr lang="en-US" sz="2400" i="1">
                        <a:effectLst/>
                        <a:latin typeface="Cambria Math" panose="02040503050406030204" pitchFamily="18" charset="0"/>
                        <a:ea typeface="Yu Mincho" panose="02020400000000000000" pitchFamily="18" charset="-128"/>
                        <a:cs typeface="Times New Roman" panose="02020603050405020304" pitchFamily="18" charset="0"/>
                      </a:rPr>
                      <m:t>h</m:t>
                    </m:r>
                  </m:oMath>
                </a14:m>
                <a:r>
                  <a:rPr lang="en-US" sz="2400" dirty="0">
                    <a:effectLst/>
                    <a:latin typeface="Times New Roman" panose="02020603050405020304" pitchFamily="18" charset="0"/>
                    <a:ea typeface="Yu Mincho" panose="02020400000000000000" pitchFamily="18" charset="-128"/>
                  </a:rPr>
                  <a:t>’s real GDP on the production side. </a:t>
                </a:r>
              </a:p>
              <a:p>
                <a:r>
                  <a:rPr lang="en-US" sz="2400" dirty="0">
                    <a:effectLst/>
                    <a:latin typeface="Times New Roman" panose="02020603050405020304" pitchFamily="18" charset="0"/>
                    <a:ea typeface="Yu Mincho" panose="02020400000000000000" pitchFamily="18" charset="-128"/>
                  </a:rPr>
                  <a:t>The second term denotes TOT effect, which is equal to growth rate of this country’s GDP deflator minus growth rate of deflator for country </a:t>
                </a:r>
                <a:r>
                  <a:rPr lang="en-US" sz="2400" i="1" dirty="0">
                    <a:effectLst/>
                    <a:latin typeface="Times New Roman" panose="02020603050405020304" pitchFamily="18" charset="0"/>
                    <a:ea typeface="Yu Mincho" panose="02020400000000000000" pitchFamily="18" charset="-128"/>
                  </a:rPr>
                  <a:t>h</a:t>
                </a:r>
                <a:r>
                  <a:rPr lang="en-US" sz="2400" dirty="0">
                    <a:effectLst/>
                    <a:latin typeface="Times New Roman" panose="02020603050405020304" pitchFamily="18" charset="0"/>
                    <a:ea typeface="Yu Mincho" panose="02020400000000000000" pitchFamily="18" charset="-128"/>
                  </a:rPr>
                  <a:t>’s final expenditure. </a:t>
                </a:r>
                <a:endParaRPr lang="en-US" sz="2400" dirty="0"/>
              </a:p>
            </p:txBody>
          </p:sp>
        </mc:Choice>
        <mc:Fallback xmlns="">
          <p:sp>
            <p:nvSpPr>
              <p:cNvPr id="7" name="TextBox 6">
                <a:extLst>
                  <a:ext uri="{FF2B5EF4-FFF2-40B4-BE49-F238E27FC236}">
                    <a16:creationId xmlns:a16="http://schemas.microsoft.com/office/drawing/2014/main" id="{14871292-F65F-9F82-F9A2-34859F174109}"/>
                  </a:ext>
                </a:extLst>
              </p:cNvPr>
              <p:cNvSpPr txBox="1">
                <a:spLocks noRot="1" noChangeAspect="1" noMove="1" noResize="1" noEditPoints="1" noAdjustHandles="1" noChangeArrowheads="1" noChangeShapeType="1" noTextEdit="1"/>
              </p:cNvSpPr>
              <p:nvPr/>
            </p:nvSpPr>
            <p:spPr>
              <a:xfrm>
                <a:off x="410625" y="825022"/>
                <a:ext cx="10943175" cy="5941948"/>
              </a:xfrm>
              <a:prstGeom prst="rect">
                <a:avLst/>
              </a:prstGeom>
              <a:blipFill>
                <a:blip r:embed="rId2"/>
                <a:stretch>
                  <a:fillRect l="-835" t="-821" r="-835" b="-1231"/>
                </a:stretch>
              </a:blipFill>
            </p:spPr>
            <p:txBody>
              <a:bodyPr/>
              <a:lstStyle/>
              <a:p>
                <a:r>
                  <a:rPr lang="en-US">
                    <a:noFill/>
                  </a:rPr>
                  <a:t> </a:t>
                </a:r>
              </a:p>
            </p:txBody>
          </p:sp>
        </mc:Fallback>
      </mc:AlternateContent>
    </p:spTree>
    <p:extLst>
      <p:ext uri="{BB962C8B-B14F-4D97-AF65-F5344CB8AC3E}">
        <p14:creationId xmlns:p14="http://schemas.microsoft.com/office/powerpoint/2010/main" val="105453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C092F-323A-E94A-EA8C-5CD8ED238931}"/>
              </a:ext>
            </a:extLst>
          </p:cNvPr>
          <p:cNvSpPr>
            <a:spLocks noGrp="1"/>
          </p:cNvSpPr>
          <p:nvPr>
            <p:ph type="sldNum" sz="quarter" idx="12"/>
          </p:nvPr>
        </p:nvSpPr>
        <p:spPr/>
        <p:txBody>
          <a:bodyPr/>
          <a:lstStyle/>
          <a:p>
            <a:fld id="{702B242E-23DB-475E-B7F8-DB11C1BE0FBB}" type="slidenum">
              <a:rPr lang="en-US" smtClean="0"/>
              <a:t>8</a:t>
            </a:fld>
            <a:endParaRPr lang="en-US"/>
          </a:p>
        </p:txBody>
      </p:sp>
      <p:sp>
        <p:nvSpPr>
          <p:cNvPr id="5" name="矩形 2">
            <a:extLst>
              <a:ext uri="{FF2B5EF4-FFF2-40B4-BE49-F238E27FC236}">
                <a16:creationId xmlns:a16="http://schemas.microsoft.com/office/drawing/2014/main" id="{BCF7C795-CB09-C703-E4A4-E920CDB04D6E}"/>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8827E336-B565-88FC-5975-1F82DB52154A}"/>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Model</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DE8A8EE-80E6-E6DB-569C-0AF789C5F090}"/>
                  </a:ext>
                </a:extLst>
              </p:cNvPr>
              <p:cNvSpPr txBox="1"/>
              <p:nvPr/>
            </p:nvSpPr>
            <p:spPr>
              <a:xfrm>
                <a:off x="469694" y="838774"/>
                <a:ext cx="10943175" cy="4592091"/>
              </a:xfrm>
              <a:prstGeom prst="rect">
                <a:avLst/>
              </a:prstGeom>
              <a:noFill/>
            </p:spPr>
            <p:txBody>
              <a:bodyPr wrap="square">
                <a:spAutoFit/>
              </a:bodyPr>
              <a:lstStyle/>
              <a:p>
                <a:pPr>
                  <a:spcBef>
                    <a:spcPts val="600"/>
                  </a:spcBef>
                  <a:spcAft>
                    <a:spcPts val="600"/>
                  </a:spcAft>
                </a:pPr>
                <a:r>
                  <a:rPr lang="en-US" sz="2400" b="1" dirty="0">
                    <a:latin typeface="Times New Roman" panose="02020603050405020304" pitchFamily="18" charset="0"/>
                    <a:cs typeface="Times New Roman" panose="02020603050405020304" pitchFamily="18" charset="0"/>
                  </a:rPr>
                  <a:t>Sectoral TFP growth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𝜋</m:t>
                            </m:r>
                          </m:e>
                        </m:acc>
                      </m:e>
                      <m:sub>
                        <m:r>
                          <a:rPr lang="en-US" sz="2400">
                            <a:latin typeface="Cambria Math" panose="02040503050406030204" pitchFamily="18" charset="0"/>
                          </a:rPr>
                          <m:t>h𝑖</m:t>
                        </m:r>
                      </m:sub>
                    </m:sSub>
                  </m:oMath>
                </a14:m>
                <a:r>
                  <a:rPr lang="en-US" sz="2400" dirty="0">
                    <a:latin typeface="Times New Roman" panose="02020603050405020304" pitchFamily="18" charset="0"/>
                    <a:cs typeface="Times New Roman" panose="02020603050405020304" pitchFamily="18" charset="0"/>
                  </a:rPr>
                  <a:t>: measures the residual growth of </a:t>
                </a:r>
                <a:r>
                  <a:rPr lang="en-US" sz="2400" u="sng" dirty="0">
                    <a:latin typeface="Times New Roman" panose="02020603050405020304" pitchFamily="18" charset="0"/>
                    <a:cs typeface="Times New Roman" panose="02020603050405020304" pitchFamily="18" charset="0"/>
                  </a:rPr>
                  <a:t>sectoral gross output </a:t>
                </a:r>
                <a:r>
                  <a:rPr lang="en-US" sz="2400" dirty="0">
                    <a:latin typeface="Times New Roman" panose="02020603050405020304" pitchFamily="18" charset="0"/>
                    <a:cs typeface="Times New Roman" panose="02020603050405020304" pitchFamily="18" charset="0"/>
                  </a:rPr>
                  <a:t>not accounted for by the growth of </a:t>
                </a:r>
                <a:r>
                  <a:rPr lang="en-US" sz="2400" u="sng" dirty="0">
                    <a:latin typeface="Times New Roman" panose="02020603050405020304" pitchFamily="18" charset="0"/>
                    <a:cs typeface="Times New Roman" panose="02020603050405020304" pitchFamily="18" charset="0"/>
                  </a:rPr>
                  <a:t>intermediate and primary inputs </a:t>
                </a:r>
                <a:r>
                  <a:rPr lang="en-US" sz="2400" dirty="0">
                    <a:latin typeface="Times New Roman" panose="02020603050405020304" pitchFamily="18" charset="0"/>
                    <a:cs typeface="Times New Roman" panose="02020603050405020304" pitchFamily="18" charset="0"/>
                  </a:rPr>
                  <a:t>of the </a:t>
                </a:r>
                <a:r>
                  <a:rPr lang="en-US" sz="2400" u="sng" dirty="0">
                    <a:latin typeface="Times New Roman" panose="02020603050405020304" pitchFamily="18" charset="0"/>
                    <a:cs typeface="Times New Roman" panose="02020603050405020304" pitchFamily="18" charset="0"/>
                  </a:rPr>
                  <a:t>sector</a:t>
                </a:r>
                <a:r>
                  <a:rPr lang="en-US" sz="2400" dirty="0">
                    <a:latin typeface="Times New Roman" panose="02020603050405020304" pitchFamily="18" charset="0"/>
                    <a:cs typeface="Times New Roman" panose="02020603050405020304" pitchFamily="18" charset="0"/>
                  </a:rPr>
                  <a:t>. </a:t>
                </a:r>
              </a:p>
              <a:p>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𝛥</m:t>
                        </m:r>
                        <m:sSub>
                          <m:sSubPr>
                            <m:ctrlPr>
                              <a:rPr lang="en-US" sz="2400" i="1">
                                <a:latin typeface="Cambria Math" panose="02040503050406030204" pitchFamily="18" charset="0"/>
                              </a:rPr>
                            </m:ctrlPr>
                          </m:sSubPr>
                          <m:e>
                            <m:r>
                              <a:rPr lang="en-US" sz="2400" i="1">
                                <a:latin typeface="Cambria Math" panose="02040503050406030204" pitchFamily="18" charset="0"/>
                              </a:rPr>
                              <m:t>𝜋</m:t>
                            </m:r>
                          </m:e>
                          <m:sub>
                            <m:r>
                              <a:rPr lang="en-US" sz="2400" i="1">
                                <a:latin typeface="Cambria Math" panose="02040503050406030204" pitchFamily="18" charset="0"/>
                              </a:rPr>
                              <m:t>h𝑖</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𝜋</m:t>
                            </m:r>
                          </m:e>
                          <m:sub>
                            <m:r>
                              <a:rPr lang="en-US" sz="2400" i="1">
                                <a:latin typeface="Cambria Math" panose="02040503050406030204" pitchFamily="18" charset="0"/>
                              </a:rPr>
                              <m:t>h𝑖</m:t>
                            </m:r>
                          </m:sub>
                        </m:sSub>
                      </m:den>
                    </m:f>
                    <m:r>
                      <a:rPr lang="en-US" sz="2400" i="1">
                        <a:latin typeface="Cambria Math" panose="02040503050406030204" pitchFamily="18" charset="0"/>
                      </a:rPr>
                      <m:t>=−</m:t>
                    </m:r>
                    <m:f>
                      <m:fPr>
                        <m:type m:val="lin"/>
                        <m:ctrlPr>
                          <a:rPr lang="en-US" sz="2400" i="1">
                            <a:latin typeface="Cambria Math" panose="02040503050406030204" pitchFamily="18" charset="0"/>
                          </a:rPr>
                        </m:ctrlPr>
                      </m:fPr>
                      <m:num>
                        <m:d>
                          <m:dPr>
                            <m:ctrlPr>
                              <a:rPr lang="en-US" sz="2400" i="1">
                                <a:latin typeface="Cambria Math" panose="02040503050406030204" pitchFamily="18" charset="0"/>
                              </a:rPr>
                            </m:ctrlPr>
                          </m:dPr>
                          <m:e>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𝑠</m:t>
                                </m:r>
                                <m:r>
                                  <a:rPr lang="en-US" sz="2400" i="1">
                                    <a:latin typeface="Cambria Math" panose="02040503050406030204" pitchFamily="18" charset="0"/>
                                  </a:rPr>
                                  <m:t>=1</m:t>
                                </m:r>
                              </m:sub>
                              <m:sup>
                                <m:r>
                                  <a:rPr lang="en-US" sz="2400" i="1">
                                    <a:latin typeface="Cambria Math" panose="02040503050406030204" pitchFamily="18" charset="0"/>
                                  </a:rPr>
                                  <m:t>𝐻</m:t>
                                </m:r>
                              </m:sup>
                              <m:e>
                                <m:nary>
                                  <m:naryPr>
                                    <m:chr m:val="∑"/>
                                    <m:limLoc m:val="undOvr"/>
                                    <m:ctrlPr>
                                      <a:rPr lang="en-US" sz="2400" i="1">
                                        <a:latin typeface="Cambria Math" panose="02040503050406030204" pitchFamily="18" charset="0"/>
                                      </a:rPr>
                                    </m:ctrlPr>
                                  </m:naryPr>
                                  <m:sub>
                                    <m:r>
                                      <a:rPr lang="en-US" sz="2400" i="1">
                                        <a:latin typeface="Cambria Math" panose="02040503050406030204" pitchFamily="18" charset="0"/>
                                      </a:rPr>
                                      <m:t>𝑗</m:t>
                                    </m:r>
                                    <m:r>
                                      <a:rPr lang="en-US" sz="2400" i="1">
                                        <a:latin typeface="Cambria Math" panose="02040503050406030204" pitchFamily="18" charset="0"/>
                                      </a:rPr>
                                      <m:t>=1</m:t>
                                    </m:r>
                                  </m:sub>
                                  <m:sup>
                                    <m:r>
                                      <a:rPr lang="en-US" sz="2400" i="1">
                                        <a:latin typeface="Cambria Math" panose="02040503050406030204" pitchFamily="18" charset="0"/>
                                      </a:rPr>
                                      <m:t>𝐼</m:t>
                                    </m:r>
                                  </m:sup>
                                  <m:e>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𝑠𝑗</m:t>
                                        </m:r>
                                      </m:sub>
                                    </m:sSub>
                                    <m:r>
                                      <a:rPr lang="en-US" sz="2400" i="1">
                                        <a:latin typeface="Cambria Math" panose="02040503050406030204" pitchFamily="18" charset="0"/>
                                      </a:rPr>
                                      <m:t>𝛥</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𝑠𝑗</m:t>
                                        </m:r>
                                        <m:r>
                                          <a:rPr lang="en-US" sz="2400" i="1">
                                            <a:latin typeface="Cambria Math" panose="02040503050406030204" pitchFamily="18" charset="0"/>
                                          </a:rPr>
                                          <m:t>,</m:t>
                                        </m:r>
                                        <m:r>
                                          <a:rPr lang="en-US" sz="2400" i="1">
                                            <a:latin typeface="Cambria Math" panose="02040503050406030204" pitchFamily="18" charset="0"/>
                                          </a:rPr>
                                          <m:t>h𝑖</m:t>
                                        </m:r>
                                      </m:sub>
                                    </m:sSub>
                                  </m:e>
                                </m:nary>
                              </m:e>
                            </m:nary>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h𝑖</m:t>
                                </m:r>
                              </m:sub>
                            </m:sSub>
                            <m:r>
                              <a:rPr lang="en-US" sz="2400" i="1">
                                <a:latin typeface="Cambria Math" panose="02040503050406030204" pitchFamily="18" charset="0"/>
                              </a:rPr>
                              <m:t>𝛥</m:t>
                            </m:r>
                            <m:sSub>
                              <m:sSubPr>
                                <m:ctrlPr>
                                  <a:rPr lang="en-US" sz="2400" i="1">
                                    <a:latin typeface="Cambria Math" panose="02040503050406030204" pitchFamily="18" charset="0"/>
                                  </a:rPr>
                                </m:ctrlPr>
                              </m:sSubPr>
                              <m:e>
                                <m:r>
                                  <a:rPr lang="en-US" sz="2400" i="1">
                                    <a:latin typeface="Cambria Math" panose="02040503050406030204" pitchFamily="18" charset="0"/>
                                  </a:rPr>
                                  <m:t>𝜅</m:t>
                                </m:r>
                              </m:e>
                              <m:sub>
                                <m:r>
                                  <a:rPr lang="en-US" sz="2400" i="1">
                                    <a:latin typeface="Cambria Math" panose="02040503050406030204" pitchFamily="18" charset="0"/>
                                  </a:rPr>
                                  <m:t>h𝑖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h𝑖</m:t>
                                </m:r>
                              </m:sub>
                            </m:sSub>
                            <m:r>
                              <a:rPr lang="en-US" sz="2400" i="1">
                                <a:latin typeface="Cambria Math" panose="02040503050406030204" pitchFamily="18" charset="0"/>
                              </a:rPr>
                              <m:t>𝛥</m:t>
                            </m:r>
                            <m:sSub>
                              <m:sSubPr>
                                <m:ctrlPr>
                                  <a:rPr lang="en-US" sz="2400" i="1">
                                    <a:latin typeface="Cambria Math" panose="02040503050406030204" pitchFamily="18" charset="0"/>
                                  </a:rPr>
                                </m:ctrlPr>
                              </m:sSubPr>
                              <m:e>
                                <m:r>
                                  <a:rPr lang="en-US" sz="2400" i="1">
                                    <a:latin typeface="Cambria Math" panose="02040503050406030204" pitchFamily="18" charset="0"/>
                                  </a:rPr>
                                  <m:t>𝓁</m:t>
                                </m:r>
                              </m:e>
                              <m:sub>
                                <m:r>
                                  <a:rPr lang="en-US" sz="2400" i="1">
                                    <a:latin typeface="Cambria Math" panose="02040503050406030204" pitchFamily="18" charset="0"/>
                                  </a:rPr>
                                  <m:t>h𝑖</m:t>
                                </m:r>
                              </m:sub>
                            </m:sSub>
                          </m:e>
                        </m:d>
                      </m:num>
                      <m:den>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h𝑖</m:t>
                            </m:r>
                          </m:sub>
                        </m:sSub>
                      </m:den>
                    </m:f>
                  </m:oMath>
                </a14:m>
                <a:r>
                  <a:rPr lang="en-US" sz="2400" kern="12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2400" dirty="0">
                    <a:latin typeface="Times New Roman" panose="02020603050405020304" pitchFamily="18" charset="0"/>
                    <a:ea typeface="宋体" panose="02010600030101010101" pitchFamily="2" charset="-122"/>
                    <a:cs typeface="Times New Roman" panose="02020603050405020304" pitchFamily="18" charset="0"/>
                  </a:rPr>
                  <a:t>(dual measure)</a:t>
                </a:r>
              </a:p>
              <a:p>
                <a:endParaRPr lang="en-US" sz="2400" dirty="0">
                  <a:latin typeface="Times New Roman" panose="02020603050405020304" pitchFamily="18" charset="0"/>
                  <a:ea typeface="宋体" panose="02010600030101010101" pitchFamily="2" charset="-122"/>
                  <a:cs typeface="Times New Roman" panose="02020603050405020304" pitchFamily="18" charset="0"/>
                </a:endParaRPr>
              </a:p>
              <a:p>
                <a:pPr>
                  <a:spcBef>
                    <a:spcPts val="600"/>
                  </a:spcBef>
                  <a:spcAft>
                    <a:spcPts val="600"/>
                  </a:spcAft>
                </a:pPr>
                <a:r>
                  <a:rPr lang="en-US" sz="2400" b="1" dirty="0">
                    <a:latin typeface="Times New Roman" panose="02020603050405020304" pitchFamily="18" charset="0"/>
                    <a:cs typeface="Times New Roman" panose="02020603050405020304" pitchFamily="18" charset="0"/>
                  </a:rPr>
                  <a:t>GVC TFP growth </a:t>
                </a:r>
                <a14:m>
                  <m:oMath xmlns:m="http://schemas.openxmlformats.org/officeDocument/2006/math">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rPr>
                              <m:t>𝜋</m:t>
                            </m:r>
                          </m:e>
                        </m:acc>
                      </m:e>
                      <m:sub>
                        <m:r>
                          <a:rPr lang="en-US" sz="2400" i="1">
                            <a:latin typeface="Cambria Math" panose="02040503050406030204" pitchFamily="18" charset="0"/>
                          </a:rPr>
                          <m:t>h𝑖</m:t>
                        </m:r>
                      </m:sub>
                      <m:sup>
                        <m:r>
                          <a:rPr lang="en-US" sz="2400" i="1">
                            <a:latin typeface="Cambria Math" panose="02040503050406030204" pitchFamily="18" charset="0"/>
                          </a:rPr>
                          <m:t>𝐺</m:t>
                        </m:r>
                      </m:sup>
                    </m:sSubSup>
                  </m:oMath>
                </a14:m>
                <a:r>
                  <a:rPr lang="en-US" sz="2400" dirty="0">
                    <a:latin typeface="Times New Roman" panose="02020603050405020304" pitchFamily="18" charset="0"/>
                    <a:cs typeface="Times New Roman" panose="02020603050405020304" pitchFamily="18" charset="0"/>
                  </a:rPr>
                  <a:t>: measures the residual growth of </a:t>
                </a:r>
                <a:r>
                  <a:rPr lang="en-US" sz="2400" u="sng" dirty="0">
                    <a:latin typeface="Times New Roman" panose="02020603050405020304" pitchFamily="18" charset="0"/>
                    <a:cs typeface="Times New Roman" panose="02020603050405020304" pitchFamily="18" charset="0"/>
                  </a:rPr>
                  <a:t>final demands </a:t>
                </a:r>
                <a:r>
                  <a:rPr lang="en-US" sz="2400" dirty="0">
                    <a:latin typeface="Times New Roman" panose="02020603050405020304" pitchFamily="18" charset="0"/>
                    <a:cs typeface="Times New Roman" panose="02020603050405020304" pitchFamily="18" charset="0"/>
                  </a:rPr>
                  <a:t>not accounted for by the growth of </a:t>
                </a:r>
                <a:r>
                  <a:rPr lang="en-US" sz="2400" u="sng" dirty="0">
                    <a:latin typeface="Times New Roman" panose="02020603050405020304" pitchFamily="18" charset="0"/>
                    <a:cs typeface="Times New Roman" panose="02020603050405020304" pitchFamily="18" charset="0"/>
                  </a:rPr>
                  <a:t>primary inputs </a:t>
                </a:r>
                <a:r>
                  <a:rPr lang="en-US" sz="2400" dirty="0">
                    <a:latin typeface="Times New Roman" panose="02020603050405020304" pitchFamily="18" charset="0"/>
                    <a:cs typeface="Times New Roman" panose="02020603050405020304" pitchFamily="18" charset="0"/>
                  </a:rPr>
                  <a:t>of various sectors within the </a:t>
                </a:r>
                <a:r>
                  <a:rPr lang="en-US" sz="2400" u="sng" dirty="0">
                    <a:latin typeface="Times New Roman" panose="02020603050405020304" pitchFamily="18" charset="0"/>
                    <a:cs typeface="Times New Roman" panose="02020603050405020304" pitchFamily="18" charset="0"/>
                  </a:rPr>
                  <a:t>GVC</a:t>
                </a:r>
                <a:r>
                  <a:rPr lang="en-US" sz="2400" dirty="0">
                    <a:latin typeface="Times New Roman" panose="02020603050405020304" pitchFamily="18" charset="0"/>
                    <a:cs typeface="Times New Roman" panose="02020603050405020304" pitchFamily="18" charset="0"/>
                  </a:rPr>
                  <a:t>. </a:t>
                </a:r>
              </a:p>
              <a:p>
                <a14:m>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𝜋</m:t>
                            </m:r>
                          </m:e>
                          <m:sub>
                            <m:r>
                              <a:rPr lang="en-US" sz="2400" i="1">
                                <a:latin typeface="Cambria Math" panose="02040503050406030204" pitchFamily="18" charset="0"/>
                              </a:rPr>
                              <m:t>h𝑖</m:t>
                            </m:r>
                          </m:sub>
                          <m:sup>
                            <m:r>
                              <a:rPr lang="en-US" sz="2400" i="1">
                                <a:latin typeface="Cambria Math" panose="02040503050406030204" pitchFamily="18" charset="0"/>
                              </a:rPr>
                              <m:t>𝐺</m:t>
                            </m:r>
                          </m:sup>
                        </m:sSubSup>
                      </m:num>
                      <m:den>
                        <m:sSubSup>
                          <m:sSubSupPr>
                            <m:ctrlPr>
                              <a:rPr lang="en-US" sz="2400" i="1">
                                <a:latin typeface="Cambria Math" panose="02040503050406030204" pitchFamily="18" charset="0"/>
                              </a:rPr>
                            </m:ctrlPr>
                          </m:sSubSupPr>
                          <m:e>
                            <m:r>
                              <a:rPr lang="en-US" sz="2400" i="1">
                                <a:latin typeface="Cambria Math" panose="02040503050406030204" pitchFamily="18" charset="0"/>
                              </a:rPr>
                              <m:t>𝜋</m:t>
                            </m:r>
                          </m:e>
                          <m:sub>
                            <m:r>
                              <a:rPr lang="en-US" sz="2400" i="1">
                                <a:latin typeface="Cambria Math" panose="02040503050406030204" pitchFamily="18" charset="0"/>
                              </a:rPr>
                              <m:t>h𝑖</m:t>
                            </m:r>
                          </m:sub>
                          <m:sup>
                            <m:r>
                              <a:rPr lang="en-US" sz="2400" i="1">
                                <a:latin typeface="Cambria Math" panose="02040503050406030204" pitchFamily="18" charset="0"/>
                              </a:rPr>
                              <m:t>𝐺</m:t>
                            </m:r>
                          </m:sup>
                        </m:sSubSup>
                      </m:den>
                    </m:f>
                    <m:r>
                      <a:rPr lang="en-US" sz="24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sz="2400" i="1">
                        <a:effectLst/>
                        <a:latin typeface="Cambria Math" panose="02040503050406030204" pitchFamily="18" charset="0"/>
                        <a:ea typeface="等线" panose="02010600030101010101" pitchFamily="2" charset="-122"/>
                        <a:cs typeface="Times New Roman" panose="02020603050405020304" pitchFamily="18" charset="0"/>
                      </a:rPr>
                      <m:t>−</m:t>
                    </m:r>
                    <m:f>
                      <m:fPr>
                        <m:type m:val="lin"/>
                        <m:ctrlPr>
                          <a:rPr lang="en-US" sz="2400" i="1">
                            <a:effectLst/>
                            <a:latin typeface="Cambria Math" panose="02040503050406030204" pitchFamily="18" charset="0"/>
                            <a:ea typeface="等线" panose="02010600030101010101" pitchFamily="2" charset="-122"/>
                          </a:rPr>
                        </m:ctrlPr>
                      </m:fPr>
                      <m:num>
                        <m:d>
                          <m:dPr>
                            <m:ctrlPr>
                              <a:rPr lang="en-US" sz="2400" i="1">
                                <a:effectLst/>
                                <a:latin typeface="Cambria Math" panose="02040503050406030204" pitchFamily="18" charset="0"/>
                                <a:ea typeface="等线" panose="02010600030101010101" pitchFamily="2" charset="-122"/>
                              </a:rPr>
                            </m:ctrlPr>
                          </m:dPr>
                          <m:e>
                            <m:nary>
                              <m:naryPr>
                                <m:chr m:val="∑"/>
                                <m:limLoc m:val="undOvr"/>
                                <m:ctrlPr>
                                  <a:rPr lang="en-US" sz="2400" i="1">
                                    <a:effectLst/>
                                    <a:latin typeface="Cambria Math" panose="02040503050406030204" pitchFamily="18" charset="0"/>
                                    <a:ea typeface="等线" panose="02010600030101010101" pitchFamily="2" charset="-122"/>
                                  </a:rPr>
                                </m:ctrlPr>
                              </m:naryPr>
                              <m:sub>
                                <m:r>
                                  <a:rPr lang="en-US" sz="2400" i="1">
                                    <a:effectLst/>
                                    <a:latin typeface="Cambria Math" panose="02040503050406030204" pitchFamily="18" charset="0"/>
                                    <a:ea typeface="等线" panose="02010600030101010101" pitchFamily="2" charset="-122"/>
                                    <a:cs typeface="Times New Roman" panose="02020603050405020304" pitchFamily="18" charset="0"/>
                                  </a:rPr>
                                  <m:t>𝑠</m:t>
                                </m:r>
                                <m:r>
                                  <a:rPr lang="en-US" sz="2400">
                                    <a:effectLst/>
                                    <a:latin typeface="Cambria Math" panose="02040503050406030204" pitchFamily="18" charset="0"/>
                                    <a:ea typeface="等线" panose="02010600030101010101" pitchFamily="2" charset="-122"/>
                                    <a:cs typeface="Times New Roman" panose="02020603050405020304" pitchFamily="18" charset="0"/>
                                  </a:rPr>
                                  <m:t>=1</m:t>
                                </m:r>
                              </m:sub>
                              <m:sup>
                                <m:r>
                                  <a:rPr lang="en-US" sz="2400" i="1">
                                    <a:effectLst/>
                                    <a:latin typeface="Cambria Math" panose="02040503050406030204" pitchFamily="18" charset="0"/>
                                    <a:ea typeface="等线" panose="02010600030101010101" pitchFamily="2" charset="-122"/>
                                    <a:cs typeface="Times New Roman" panose="02020603050405020304" pitchFamily="18" charset="0"/>
                                  </a:rPr>
                                  <m:t>𝐻</m:t>
                                </m:r>
                              </m:sup>
                              <m:e>
                                <m:nary>
                                  <m:naryPr>
                                    <m:chr m:val="∑"/>
                                    <m:limLoc m:val="undOvr"/>
                                    <m:ctrlPr>
                                      <a:rPr lang="en-US" sz="2400" i="1">
                                        <a:effectLst/>
                                        <a:latin typeface="Cambria Math" panose="02040503050406030204" pitchFamily="18" charset="0"/>
                                        <a:ea typeface="等线" panose="02010600030101010101" pitchFamily="2" charset="-122"/>
                                      </a:rPr>
                                    </m:ctrlPr>
                                  </m:naryPr>
                                  <m:sub>
                                    <m:r>
                                      <a:rPr lang="en-US" sz="2400" i="1">
                                        <a:effectLst/>
                                        <a:latin typeface="Cambria Math" panose="02040503050406030204" pitchFamily="18" charset="0"/>
                                        <a:ea typeface="等线" panose="02010600030101010101" pitchFamily="2" charset="-122"/>
                                        <a:cs typeface="Times New Roman" panose="02020603050405020304" pitchFamily="18" charset="0"/>
                                      </a:rPr>
                                      <m:t>𝑗</m:t>
                                    </m:r>
                                    <m:r>
                                      <a:rPr lang="en-US" sz="2400">
                                        <a:effectLst/>
                                        <a:latin typeface="Cambria Math" panose="02040503050406030204" pitchFamily="18" charset="0"/>
                                        <a:ea typeface="等线" panose="02010600030101010101" pitchFamily="2" charset="-122"/>
                                        <a:cs typeface="Times New Roman" panose="02020603050405020304" pitchFamily="18" charset="0"/>
                                      </a:rPr>
                                      <m:t>=1</m:t>
                                    </m:r>
                                  </m:sub>
                                  <m:sup>
                                    <m:r>
                                      <a:rPr lang="en-US" sz="2400" i="1">
                                        <a:effectLst/>
                                        <a:latin typeface="Cambria Math" panose="02040503050406030204" pitchFamily="18" charset="0"/>
                                        <a:ea typeface="等线" panose="02010600030101010101" pitchFamily="2" charset="-122"/>
                                        <a:cs typeface="Times New Roman" panose="02020603050405020304" pitchFamily="18" charset="0"/>
                                      </a:rPr>
                                      <m:t>𝐼</m:t>
                                    </m:r>
                                  </m:sup>
                                  <m:e>
                                    <m:sSub>
                                      <m:sSubPr>
                                        <m:ctrlPr>
                                          <a:rPr lang="en-US" sz="2400" i="1">
                                            <a:effectLst/>
                                            <a:latin typeface="Cambria Math" panose="02040503050406030204" pitchFamily="18" charset="0"/>
                                            <a:ea typeface="等线" panose="02010600030101010101" pitchFamily="2" charset="-122"/>
                                          </a:rPr>
                                        </m:ctrlPr>
                                      </m:sSubPr>
                                      <m:e>
                                        <m:r>
                                          <a:rPr lang="en-US" sz="2400" i="1">
                                            <a:effectLst/>
                                            <a:latin typeface="Cambria Math" panose="02040503050406030204" pitchFamily="18" charset="0"/>
                                            <a:ea typeface="等线" panose="02010600030101010101" pitchFamily="2" charset="-122"/>
                                            <a:cs typeface="Times New Roman" panose="02020603050405020304" pitchFamily="18" charset="0"/>
                                          </a:rPr>
                                          <m:t>𝑟</m:t>
                                        </m:r>
                                      </m:e>
                                      <m:sub>
                                        <m:r>
                                          <a:rPr lang="en-US" sz="2400" i="1">
                                            <a:effectLst/>
                                            <a:latin typeface="Cambria Math" panose="02040503050406030204" pitchFamily="18" charset="0"/>
                                            <a:ea typeface="等线" panose="02010600030101010101" pitchFamily="2" charset="-122"/>
                                            <a:cs typeface="Times New Roman" panose="02020603050405020304" pitchFamily="18" charset="0"/>
                                          </a:rPr>
                                          <m:t>𝑠𝑗</m:t>
                                        </m:r>
                                      </m:sub>
                                    </m:sSub>
                                    <m:r>
                                      <a:rPr lang="en-US" sz="24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Cambria Math" panose="02040503050406030204" pitchFamily="18" charset="0"/>
                                          </a:rPr>
                                        </m:ctrlPr>
                                      </m:sSubPr>
                                      <m:e>
                                        <m:r>
                                          <a:rPr lang="en-US" sz="2400" i="1">
                                            <a:effectLst/>
                                            <a:latin typeface="Cambria Math" panose="02040503050406030204" pitchFamily="18" charset="0"/>
                                            <a:ea typeface="Cambria Math" panose="02040503050406030204" pitchFamily="18" charset="0"/>
                                            <a:cs typeface="Times New Roman" panose="02020603050405020304" pitchFamily="18" charset="0"/>
                                          </a:rPr>
                                          <m:t>𝛾</m:t>
                                        </m:r>
                                      </m:e>
                                      <m:sub>
                                        <m:r>
                                          <a:rPr lang="en-US" sz="2400" i="1">
                                            <a:effectLst/>
                                            <a:latin typeface="Cambria Math" panose="02040503050406030204" pitchFamily="18" charset="0"/>
                                            <a:ea typeface="Cambria Math" panose="02040503050406030204" pitchFamily="18" charset="0"/>
                                            <a:cs typeface="Times New Roman" panose="02020603050405020304" pitchFamily="18" charset="0"/>
                                          </a:rPr>
                                          <m:t>𝑠𝑗</m:t>
                                        </m:r>
                                        <m:r>
                                          <a:rPr lang="en-US" sz="2400">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i="1">
                                            <a:effectLst/>
                                            <a:latin typeface="Cambria Math" panose="02040503050406030204" pitchFamily="18" charset="0"/>
                                            <a:ea typeface="等线" panose="02010600030101010101" pitchFamily="2" charset="-122"/>
                                            <a:cs typeface="Times New Roman" panose="02020603050405020304" pitchFamily="18" charset="0"/>
                                          </a:rPr>
                                          <m:t>h𝑖</m:t>
                                        </m:r>
                                      </m:sub>
                                    </m:sSub>
                                  </m:e>
                                </m:nary>
                              </m:e>
                            </m:nary>
                            <m:r>
                              <a:rPr lang="en-US" sz="2400">
                                <a:effectLst/>
                                <a:latin typeface="Cambria Math" panose="02040503050406030204" pitchFamily="18" charset="0"/>
                                <a:ea typeface="等线" panose="02010600030101010101" pitchFamily="2" charset="-122"/>
                                <a:cs typeface="Times New Roman" panose="02020603050405020304" pitchFamily="18" charset="0"/>
                              </a:rPr>
                              <m:t>+</m:t>
                            </m:r>
                            <m:nary>
                              <m:naryPr>
                                <m:chr m:val="∑"/>
                                <m:limLoc m:val="undOvr"/>
                                <m:ctrlPr>
                                  <a:rPr lang="en-US" sz="2400" i="1">
                                    <a:effectLst/>
                                    <a:latin typeface="Cambria Math" panose="02040503050406030204" pitchFamily="18" charset="0"/>
                                    <a:ea typeface="等线" panose="02010600030101010101" pitchFamily="2" charset="-122"/>
                                  </a:rPr>
                                </m:ctrlPr>
                              </m:naryPr>
                              <m:sub>
                                <m:r>
                                  <a:rPr lang="en-US" sz="2400" i="1">
                                    <a:effectLst/>
                                    <a:latin typeface="Cambria Math" panose="02040503050406030204" pitchFamily="18" charset="0"/>
                                    <a:ea typeface="等线" panose="02010600030101010101" pitchFamily="2" charset="-122"/>
                                    <a:cs typeface="Times New Roman" panose="02020603050405020304" pitchFamily="18" charset="0"/>
                                  </a:rPr>
                                  <m:t>𝑠</m:t>
                                </m:r>
                                <m:r>
                                  <a:rPr lang="en-US" sz="2400">
                                    <a:effectLst/>
                                    <a:latin typeface="Cambria Math" panose="02040503050406030204" pitchFamily="18" charset="0"/>
                                    <a:ea typeface="等线" panose="02010600030101010101" pitchFamily="2" charset="-122"/>
                                    <a:cs typeface="Times New Roman" panose="02020603050405020304" pitchFamily="18" charset="0"/>
                                  </a:rPr>
                                  <m:t>=1</m:t>
                                </m:r>
                              </m:sub>
                              <m:sup>
                                <m:r>
                                  <a:rPr lang="en-US" sz="2400" i="1">
                                    <a:effectLst/>
                                    <a:latin typeface="Cambria Math" panose="02040503050406030204" pitchFamily="18" charset="0"/>
                                    <a:ea typeface="等线" panose="02010600030101010101" pitchFamily="2" charset="-122"/>
                                    <a:cs typeface="Times New Roman" panose="02020603050405020304" pitchFamily="18" charset="0"/>
                                  </a:rPr>
                                  <m:t>𝐻</m:t>
                                </m:r>
                              </m:sup>
                              <m:e>
                                <m:nary>
                                  <m:naryPr>
                                    <m:chr m:val="∑"/>
                                    <m:limLoc m:val="undOvr"/>
                                    <m:ctrlPr>
                                      <a:rPr lang="en-US" sz="2400" i="1">
                                        <a:effectLst/>
                                        <a:latin typeface="Cambria Math" panose="02040503050406030204" pitchFamily="18" charset="0"/>
                                        <a:ea typeface="等线" panose="02010600030101010101" pitchFamily="2" charset="-122"/>
                                      </a:rPr>
                                    </m:ctrlPr>
                                  </m:naryPr>
                                  <m:sub>
                                    <m:r>
                                      <a:rPr lang="en-US" sz="2400" i="1">
                                        <a:effectLst/>
                                        <a:latin typeface="Cambria Math" panose="02040503050406030204" pitchFamily="18" charset="0"/>
                                        <a:ea typeface="等线" panose="02010600030101010101" pitchFamily="2" charset="-122"/>
                                        <a:cs typeface="Times New Roman" panose="02020603050405020304" pitchFamily="18" charset="0"/>
                                      </a:rPr>
                                      <m:t>𝑗</m:t>
                                    </m:r>
                                    <m:r>
                                      <a:rPr lang="en-US" sz="2400">
                                        <a:effectLst/>
                                        <a:latin typeface="Cambria Math" panose="02040503050406030204" pitchFamily="18" charset="0"/>
                                        <a:ea typeface="等线" panose="02010600030101010101" pitchFamily="2" charset="-122"/>
                                        <a:cs typeface="Times New Roman" panose="02020603050405020304" pitchFamily="18" charset="0"/>
                                      </a:rPr>
                                      <m:t>=1</m:t>
                                    </m:r>
                                  </m:sub>
                                  <m:sup>
                                    <m:r>
                                      <a:rPr lang="en-US" sz="2400" i="1">
                                        <a:effectLst/>
                                        <a:latin typeface="Cambria Math" panose="02040503050406030204" pitchFamily="18" charset="0"/>
                                        <a:ea typeface="等线" panose="02010600030101010101" pitchFamily="2" charset="-122"/>
                                        <a:cs typeface="Times New Roman" panose="02020603050405020304" pitchFamily="18" charset="0"/>
                                      </a:rPr>
                                      <m:t>𝐼</m:t>
                                    </m:r>
                                  </m:sup>
                                  <m:e>
                                    <m:sSub>
                                      <m:sSubPr>
                                        <m:ctrlPr>
                                          <a:rPr lang="en-US" sz="2400" i="1">
                                            <a:effectLst/>
                                            <a:latin typeface="Cambria Math" panose="02040503050406030204" pitchFamily="18" charset="0"/>
                                            <a:ea typeface="等线" panose="02010600030101010101" pitchFamily="2" charset="-122"/>
                                          </a:rPr>
                                        </m:ctrlPr>
                                      </m:sSubPr>
                                      <m:e>
                                        <m:r>
                                          <a:rPr lang="en-US" sz="2400" i="1">
                                            <a:effectLst/>
                                            <a:latin typeface="Cambria Math" panose="02040503050406030204" pitchFamily="18" charset="0"/>
                                            <a:ea typeface="等线" panose="02010600030101010101" pitchFamily="2" charset="-122"/>
                                            <a:cs typeface="Times New Roman" panose="02020603050405020304" pitchFamily="18" charset="0"/>
                                          </a:rPr>
                                          <m:t>𝑤</m:t>
                                        </m:r>
                                      </m:e>
                                      <m:sub>
                                        <m:r>
                                          <a:rPr lang="en-US" sz="2400" i="1">
                                            <a:effectLst/>
                                            <a:latin typeface="Cambria Math" panose="02040503050406030204" pitchFamily="18" charset="0"/>
                                            <a:ea typeface="等线" panose="02010600030101010101" pitchFamily="2" charset="-122"/>
                                            <a:cs typeface="Times New Roman" panose="02020603050405020304" pitchFamily="18" charset="0"/>
                                          </a:rPr>
                                          <m:t>𝑠𝑗</m:t>
                                        </m:r>
                                      </m:sub>
                                    </m:sSub>
                                    <m:r>
                                      <a:rPr lang="en-US" sz="24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en-US" sz="2400" i="1">
                                            <a:effectLst/>
                                            <a:latin typeface="Cambria Math" panose="02040503050406030204" pitchFamily="18" charset="0"/>
                                            <a:ea typeface="Cambria Math" panose="02040503050406030204" pitchFamily="18" charset="0"/>
                                          </a:rPr>
                                        </m:ctrlPr>
                                      </m:sSubPr>
                                      <m:e>
                                        <m:r>
                                          <a:rPr lang="en-US" sz="2400" i="1">
                                            <a:effectLst/>
                                            <a:latin typeface="Cambria Math" panose="02040503050406030204" pitchFamily="18" charset="0"/>
                                            <a:ea typeface="Cambria Math" panose="02040503050406030204" pitchFamily="18" charset="0"/>
                                            <a:cs typeface="Times New Roman" panose="02020603050405020304" pitchFamily="18" charset="0"/>
                                          </a:rPr>
                                          <m:t>𝜆</m:t>
                                        </m:r>
                                      </m:e>
                                      <m:sub>
                                        <m:r>
                                          <a:rPr lang="en-US" sz="2400" i="1">
                                            <a:effectLst/>
                                            <a:latin typeface="Cambria Math" panose="02040503050406030204" pitchFamily="18" charset="0"/>
                                            <a:ea typeface="Cambria Math" panose="02040503050406030204" pitchFamily="18" charset="0"/>
                                            <a:cs typeface="Times New Roman" panose="02020603050405020304" pitchFamily="18" charset="0"/>
                                          </a:rPr>
                                          <m:t>𝑠𝑗</m:t>
                                        </m:r>
                                        <m:r>
                                          <a:rPr lang="en-US" sz="2400">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i="1">
                                            <a:effectLst/>
                                            <a:latin typeface="Cambria Math" panose="02040503050406030204" pitchFamily="18" charset="0"/>
                                            <a:ea typeface="Cambria Math" panose="02040503050406030204" pitchFamily="18" charset="0"/>
                                            <a:cs typeface="Times New Roman" panose="02020603050405020304" pitchFamily="18" charset="0"/>
                                          </a:rPr>
                                          <m:t>h𝑖</m:t>
                                        </m:r>
                                      </m:sub>
                                    </m:sSub>
                                  </m:e>
                                </m:nary>
                              </m:e>
                            </m:nary>
                          </m:e>
                        </m:d>
                      </m:num>
                      <m:den>
                        <m:sSub>
                          <m:sSubPr>
                            <m:ctrlPr>
                              <a:rPr lang="en-US" sz="2400" i="1">
                                <a:effectLst/>
                                <a:latin typeface="Cambria Math" panose="02040503050406030204" pitchFamily="18" charset="0"/>
                                <a:ea typeface="Cambria Math" panose="02040503050406030204" pitchFamily="18" charset="0"/>
                              </a:rPr>
                            </m:ctrlPr>
                          </m:sSubPr>
                          <m:e>
                            <m:r>
                              <a:rPr lang="en-US" sz="2400" i="1">
                                <a:effectLst/>
                                <a:latin typeface="Cambria Math" panose="02040503050406030204" pitchFamily="18" charset="0"/>
                                <a:ea typeface="Cambria Math" panose="02040503050406030204" pitchFamily="18" charset="0"/>
                                <a:cs typeface="Times New Roman" panose="02020603050405020304" pitchFamily="18" charset="0"/>
                              </a:rPr>
                              <m:t>𝑝</m:t>
                            </m:r>
                          </m:e>
                          <m:sub>
                            <m:r>
                              <a:rPr lang="en-US" sz="2400" i="1">
                                <a:effectLst/>
                                <a:latin typeface="Cambria Math" panose="02040503050406030204" pitchFamily="18" charset="0"/>
                                <a:ea typeface="Cambria Math" panose="02040503050406030204" pitchFamily="18" charset="0"/>
                                <a:cs typeface="Times New Roman" panose="02020603050405020304" pitchFamily="18" charset="0"/>
                              </a:rPr>
                              <m:t>h𝑖</m:t>
                            </m:r>
                          </m:sub>
                        </m:sSub>
                      </m:den>
                    </m:f>
                  </m:oMath>
                </a14:m>
                <a:r>
                  <a:rPr lang="en-US" sz="2400" dirty="0"/>
                  <a:t>        </a:t>
                </a:r>
                <a:r>
                  <a:rPr lang="en-US" sz="2400" dirty="0">
                    <a:latin typeface="Times New Roman" panose="02020603050405020304" pitchFamily="18" charset="0"/>
                    <a:ea typeface="宋体" panose="02010600030101010101" pitchFamily="2" charset="-122"/>
                    <a:cs typeface="Times New Roman" panose="02020603050405020304" pitchFamily="18" charset="0"/>
                  </a:rPr>
                  <a:t>(dual measure)</a:t>
                </a:r>
              </a:p>
              <a:p>
                <a:endParaRPr lang="en-US" sz="2400" dirty="0"/>
              </a:p>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𝜋</m:t>
                              </m:r>
                            </m:e>
                            <m:sup>
                              <m:r>
                                <a:rPr lang="en-US" sz="2400" i="1">
                                  <a:latin typeface="Cambria Math" panose="02040503050406030204" pitchFamily="18" charset="0"/>
                                </a:rPr>
                                <m:t>𝐺</m:t>
                              </m:r>
                            </m:sup>
                          </m:sSup>
                        </m:num>
                        <m:den>
                          <m:sSup>
                            <m:sSupPr>
                              <m:ctrlPr>
                                <a:rPr lang="en-US" sz="2400" i="1">
                                  <a:latin typeface="Cambria Math" panose="02040503050406030204" pitchFamily="18" charset="0"/>
                                </a:rPr>
                              </m:ctrlPr>
                            </m:sSupPr>
                            <m:e>
                              <m:r>
                                <a:rPr lang="en-US" sz="2400" i="1">
                                  <a:latin typeface="Cambria Math" panose="02040503050406030204" pitchFamily="18" charset="0"/>
                                </a:rPr>
                                <m:t>𝜋</m:t>
                              </m:r>
                            </m:e>
                            <m:sup>
                              <m:r>
                                <a:rPr lang="en-US" sz="2400" i="1">
                                  <a:latin typeface="Cambria Math" panose="02040503050406030204" pitchFamily="18" charset="0"/>
                                </a:rPr>
                                <m:t>𝐺</m:t>
                              </m:r>
                            </m:sup>
                          </m:sSup>
                        </m:den>
                      </m:f>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𝑝𝑑</m:t>
                          </m:r>
                          <m:r>
                            <a:rPr lang="en-US" sz="2400" b="1" i="1">
                              <a:latin typeface="Cambria Math" panose="02040503050406030204" pitchFamily="18" charset="0"/>
                            </a:rPr>
                            <m:t>𝑨</m:t>
                          </m:r>
                          <m:r>
                            <a:rPr lang="en-US" sz="2400" b="1" i="1">
                              <a:latin typeface="Cambria Math" panose="02040503050406030204" pitchFamily="18" charset="0"/>
                            </a:rPr>
                            <m:t>+</m:t>
                          </m:r>
                          <m:r>
                            <a:rPr lang="en-US" sz="2400" i="1">
                              <a:latin typeface="Cambria Math" panose="02040503050406030204" pitchFamily="18" charset="0"/>
                            </a:rPr>
                            <m:t>𝑟𝑑</m:t>
                          </m:r>
                          <m:acc>
                            <m:accPr>
                              <m:chr m:val="̂"/>
                              <m:ctrlPr>
                                <a:rPr lang="en-US" sz="2400" i="1">
                                  <a:latin typeface="Cambria Math" panose="02040503050406030204" pitchFamily="18" charset="0"/>
                                </a:rPr>
                              </m:ctrlPr>
                            </m:accPr>
                            <m:e>
                              <m:r>
                                <a:rPr lang="en-US" sz="2400" i="1">
                                  <a:latin typeface="Cambria Math" panose="02040503050406030204" pitchFamily="18" charset="0"/>
                                </a:rPr>
                                <m:t>𝜅</m:t>
                              </m:r>
                            </m:e>
                          </m:acc>
                          <m:r>
                            <a:rPr lang="en-US" sz="2400" i="1">
                              <a:latin typeface="Cambria Math" panose="02040503050406030204" pitchFamily="18" charset="0"/>
                            </a:rPr>
                            <m:t>+</m:t>
                          </m:r>
                          <m:r>
                            <a:rPr lang="en-US" sz="2400" i="1">
                              <a:latin typeface="Cambria Math" panose="02040503050406030204" pitchFamily="18" charset="0"/>
                            </a:rPr>
                            <m:t>𝑤𝑑</m:t>
                          </m:r>
                          <m:acc>
                            <m:accPr>
                              <m:chr m:val="̂"/>
                              <m:ctrlPr>
                                <a:rPr lang="en-US" sz="2400" i="1">
                                  <a:latin typeface="Cambria Math" panose="02040503050406030204" pitchFamily="18" charset="0"/>
                                </a:rPr>
                              </m:ctrlPr>
                            </m:accPr>
                            <m:e>
                              <m:r>
                                <a:rPr lang="en-US" sz="2400" i="1">
                                  <a:latin typeface="Cambria Math" panose="02040503050406030204" pitchFamily="18" charset="0"/>
                                </a:rPr>
                                <m:t>𝓁</m:t>
                              </m:r>
                            </m:e>
                          </m:acc>
                        </m:e>
                      </m:d>
                      <m:r>
                        <a:rPr lang="en-US" sz="2400" b="1" i="1">
                          <a:latin typeface="Cambria Math" panose="02040503050406030204" pitchFamily="18" charset="0"/>
                        </a:rPr>
                        <m:t>𝑩</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e>
                        <m:sup>
                          <m:r>
                            <a:rPr lang="en-US" sz="2400" i="1">
                              <a:latin typeface="Cambria Math" panose="02040503050406030204" pitchFamily="18" charset="0"/>
                            </a:rPr>
                            <m:t>−1</m:t>
                          </m:r>
                        </m:sup>
                      </m:sSup>
                      <m:r>
                        <a:rPr lang="en-US" sz="2400" i="1">
                          <a:latin typeface="Cambria Math" panose="02040503050406030204" pitchFamily="18" charset="0"/>
                        </a:rPr>
                        <m:t>=</m:t>
                      </m:r>
                      <m:f>
                        <m:fPr>
                          <m:ctrlPr>
                            <a:rPr lang="en-US" sz="2400" i="1">
                              <a:latin typeface="Cambria Math" panose="02040503050406030204" pitchFamily="18" charset="0"/>
                            </a:rPr>
                          </m:ctrlPr>
                        </m:fPr>
                        <m:num>
                          <m:r>
                            <m:rPr>
                              <m:sty m:val="p"/>
                            </m:rPr>
                            <a:rPr lang="en-US" sz="2400">
                              <a:latin typeface="Cambria Math" panose="02040503050406030204" pitchFamily="18" charset="0"/>
                            </a:rPr>
                            <m:t>Δ</m:t>
                          </m:r>
                          <m:r>
                            <a:rPr lang="en-US" sz="2400" i="1">
                              <a:latin typeface="Cambria Math" panose="02040503050406030204" pitchFamily="18" charset="0"/>
                            </a:rPr>
                            <m:t>𝜋</m:t>
                          </m:r>
                        </m:num>
                        <m:den>
                          <m:r>
                            <a:rPr lang="en-US" sz="2400" i="1">
                              <a:latin typeface="Cambria Math" panose="02040503050406030204" pitchFamily="18" charset="0"/>
                            </a:rPr>
                            <m:t>𝜋</m:t>
                          </m:r>
                        </m:den>
                      </m:f>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r>
                        <a:rPr lang="en-US" sz="2400" b="1" i="1">
                          <a:latin typeface="Cambria Math" panose="02040503050406030204" pitchFamily="18" charset="0"/>
                        </a:rPr>
                        <m:t>𝑩</m:t>
                      </m:r>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e>
                        <m:sup>
                          <m:r>
                            <a:rPr lang="en-US" sz="2400" i="1">
                              <a:latin typeface="Cambria Math" panose="02040503050406030204" pitchFamily="18" charset="0"/>
                            </a:rPr>
                            <m:t>−1</m:t>
                          </m:r>
                        </m:sup>
                      </m:sSup>
                    </m:oMath>
                  </m:oMathPara>
                </a14:m>
                <a:endParaRPr lang="en-US" sz="2400" dirty="0"/>
              </a:p>
            </p:txBody>
          </p:sp>
        </mc:Choice>
        <mc:Fallback xmlns="">
          <p:sp>
            <p:nvSpPr>
              <p:cNvPr id="7" name="TextBox 6">
                <a:extLst>
                  <a:ext uri="{FF2B5EF4-FFF2-40B4-BE49-F238E27FC236}">
                    <a16:creationId xmlns:a16="http://schemas.microsoft.com/office/drawing/2014/main" id="{1DE8A8EE-80E6-E6DB-569C-0AF789C5F090}"/>
                  </a:ext>
                </a:extLst>
              </p:cNvPr>
              <p:cNvSpPr txBox="1">
                <a:spLocks noRot="1" noChangeAspect="1" noMove="1" noResize="1" noEditPoints="1" noAdjustHandles="1" noChangeArrowheads="1" noChangeShapeType="1" noTextEdit="1"/>
              </p:cNvSpPr>
              <p:nvPr/>
            </p:nvSpPr>
            <p:spPr>
              <a:xfrm>
                <a:off x="469694" y="838774"/>
                <a:ext cx="10943175" cy="4592091"/>
              </a:xfrm>
              <a:prstGeom prst="rect">
                <a:avLst/>
              </a:prstGeom>
              <a:blipFill>
                <a:blip r:embed="rId2"/>
                <a:stretch>
                  <a:fillRect l="-836" t="-1062"/>
                </a:stretch>
              </a:blipFill>
            </p:spPr>
            <p:txBody>
              <a:bodyPr/>
              <a:lstStyle/>
              <a:p>
                <a:r>
                  <a:rPr lang="en-US">
                    <a:noFill/>
                  </a:rPr>
                  <a:t> </a:t>
                </a:r>
              </a:p>
            </p:txBody>
          </p:sp>
        </mc:Fallback>
      </mc:AlternateContent>
    </p:spTree>
    <p:extLst>
      <p:ext uri="{BB962C8B-B14F-4D97-AF65-F5344CB8AC3E}">
        <p14:creationId xmlns:p14="http://schemas.microsoft.com/office/powerpoint/2010/main" val="266270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3232B-4521-82E8-737A-D56B3F1ACEB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BB87BC-0D68-F600-2A9B-65C535A8EED3}"/>
              </a:ext>
            </a:extLst>
          </p:cNvPr>
          <p:cNvSpPr>
            <a:spLocks noGrp="1"/>
          </p:cNvSpPr>
          <p:nvPr>
            <p:ph type="sldNum" sz="quarter" idx="12"/>
          </p:nvPr>
        </p:nvSpPr>
        <p:spPr/>
        <p:txBody>
          <a:bodyPr/>
          <a:lstStyle/>
          <a:p>
            <a:fld id="{702B242E-23DB-475E-B7F8-DB11C1BE0FBB}" type="slidenum">
              <a:rPr lang="en-US" smtClean="0"/>
              <a:t>9</a:t>
            </a:fld>
            <a:endParaRPr lang="en-US"/>
          </a:p>
        </p:txBody>
      </p:sp>
      <p:sp>
        <p:nvSpPr>
          <p:cNvPr id="5" name="矩形 2">
            <a:extLst>
              <a:ext uri="{FF2B5EF4-FFF2-40B4-BE49-F238E27FC236}">
                <a16:creationId xmlns:a16="http://schemas.microsoft.com/office/drawing/2014/main" id="{AD89EDD5-BAFA-06F2-086A-276A835F1201}"/>
              </a:ext>
            </a:extLst>
          </p:cNvPr>
          <p:cNvSpPr/>
          <p:nvPr/>
        </p:nvSpPr>
        <p:spPr>
          <a:xfrm flipV="1">
            <a:off x="305093" y="737028"/>
            <a:ext cx="11742057" cy="45719"/>
          </a:xfrm>
          <a:prstGeom prst="rect">
            <a:avLst/>
          </a:prstGeom>
          <a:gradFill>
            <a:gsLst>
              <a:gs pos="0">
                <a:srgbClr val="9933FF"/>
              </a:gs>
              <a:gs pos="47000">
                <a:srgbClr val="9999FF"/>
              </a:gs>
              <a:gs pos="100000">
                <a:srgbClr val="9B0000">
                  <a:tint val="23500"/>
                  <a:satMod val="160000"/>
                </a:srgb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3">
            <a:extLst>
              <a:ext uri="{FF2B5EF4-FFF2-40B4-BE49-F238E27FC236}">
                <a16:creationId xmlns:a16="http://schemas.microsoft.com/office/drawing/2014/main" id="{411C3234-6DC3-F6F5-8952-7FEF470474B1}"/>
              </a:ext>
            </a:extLst>
          </p:cNvPr>
          <p:cNvSpPr txBox="1"/>
          <p:nvPr/>
        </p:nvSpPr>
        <p:spPr>
          <a:xfrm>
            <a:off x="4053839" y="172582"/>
            <a:ext cx="4084320" cy="461665"/>
          </a:xfrm>
          <a:prstGeom prst="rect">
            <a:avLst/>
          </a:prstGeom>
          <a:noFill/>
        </p:spPr>
        <p:txBody>
          <a:bodyPr wrap="square" rtlCol="0">
            <a:spAutoFit/>
          </a:bodyPr>
          <a:lstStyle/>
          <a:p>
            <a:pPr algn="ctr"/>
            <a:r>
              <a:rPr lang="en-US" altLang="zh-CN" sz="2400" b="1" dirty="0">
                <a:latin typeface="Times New Roman" panose="02020603050405020304" pitchFamily="18" charset="0"/>
                <a:ea typeface="Tahoma" panose="020B0604030504040204" pitchFamily="34" charset="0"/>
                <a:cs typeface="Times New Roman" panose="02020603050405020304" pitchFamily="18" charset="0"/>
              </a:rPr>
              <a:t>Model</a:t>
            </a:r>
            <a:endParaRPr lang="zh-CN" altLang="en-US" sz="2400" dirty="0">
              <a:latin typeface="Times New Roman" panose="02020603050405020304" pitchFamily="18" charset="0"/>
              <a:ea typeface="思源黑体 Bold" panose="020B0800000000000000"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57B4B70-64DF-AE96-9373-FF7BE9392C67}"/>
                  </a:ext>
                </a:extLst>
              </p:cNvPr>
              <p:cNvSpPr txBox="1"/>
              <p:nvPr/>
            </p:nvSpPr>
            <p:spPr>
              <a:xfrm>
                <a:off x="410625" y="759887"/>
                <a:ext cx="10943175" cy="6024085"/>
              </a:xfrm>
              <a:prstGeom prst="rect">
                <a:avLst/>
              </a:prstGeom>
              <a:noFill/>
            </p:spPr>
            <p:txBody>
              <a:bodyPr wrap="square">
                <a:spAutoFit/>
              </a:bodyPr>
              <a:lstStyle/>
              <a:p>
                <a:pPr algn="r"/>
                <a14:m>
                  <m:oMath xmlns:m="http://schemas.openxmlformats.org/officeDocument/2006/math">
                    <m:r>
                      <a:rPr lang="en-US" sz="2400" i="1">
                        <a:latin typeface="Cambria Math" panose="02040503050406030204" pitchFamily="18" charset="0"/>
                      </a:rPr>
                      <m:t>𝑝</m:t>
                    </m:r>
                    <m:r>
                      <a:rPr lang="en-US" sz="2400" i="1">
                        <a:latin typeface="Cambria Math" panose="02040503050406030204" pitchFamily="18" charset="0"/>
                      </a:rPr>
                      <m:t>=</m:t>
                    </m:r>
                    <m:r>
                      <a:rPr lang="en-US" sz="2400" i="1">
                        <a:latin typeface="Cambria Math" panose="02040503050406030204" pitchFamily="18" charset="0"/>
                      </a:rPr>
                      <m:t>𝑟</m:t>
                    </m:r>
                    <m:r>
                      <a:rPr lang="en-US" sz="2400" b="1" i="1">
                        <a:latin typeface="Cambria Math" panose="02040503050406030204" pitchFamily="18" charset="0"/>
                      </a:rPr>
                      <m:t>𝜸</m:t>
                    </m:r>
                    <m:r>
                      <a:rPr lang="en-US" sz="2400" i="1">
                        <a:latin typeface="Cambria Math" panose="02040503050406030204" pitchFamily="18" charset="0"/>
                      </a:rPr>
                      <m:t>+</m:t>
                    </m:r>
                    <m:r>
                      <a:rPr lang="en-US" sz="2400" i="1">
                        <a:latin typeface="Cambria Math" panose="02040503050406030204" pitchFamily="18" charset="0"/>
                      </a:rPr>
                      <m:t>𝑤</m:t>
                    </m:r>
                    <m:r>
                      <a:rPr lang="en-US" sz="2400" b="1" i="1">
                        <a:latin typeface="Cambria Math" panose="02040503050406030204" pitchFamily="18" charset="0"/>
                      </a:rPr>
                      <m:t>𝝀</m:t>
                    </m:r>
                  </m:oMath>
                </a14:m>
                <a:r>
                  <a:rPr lang="en-US" sz="2400" dirty="0">
                    <a:latin typeface="Times New Roman" panose="02020603050405020304" pitchFamily="18" charset="0"/>
                    <a:cs typeface="Times New Roman" panose="02020603050405020304" pitchFamily="18" charset="0"/>
                  </a:rPr>
                  <a:t>                                                         (5)</a:t>
                </a:r>
              </a:p>
              <a:p>
                <a:r>
                  <a:rPr lang="en-US" sz="2400" dirty="0">
                    <a:latin typeface="Times New Roman" panose="02020603050405020304" pitchFamily="18" charset="0"/>
                    <a:cs typeface="Times New Roman" panose="02020603050405020304" pitchFamily="18" charset="0"/>
                  </a:rPr>
                  <a:t>where</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rPr>
                      <m:t>𝝀</m:t>
                    </m:r>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𝓁</m:t>
                        </m:r>
                      </m:e>
                    </m:acc>
                    <m:r>
                      <a:rPr lang="en-US" sz="2400" b="1" i="1">
                        <a:latin typeface="Cambria Math" panose="02040503050406030204" pitchFamily="18" charset="0"/>
                      </a:rPr>
                      <m:t>𝑩</m:t>
                    </m:r>
                  </m:oMath>
                </a14:m>
                <a:r>
                  <a:rPr lang="en-US" sz="24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𝓁</m:t>
                        </m:r>
                      </m:e>
                      <m:sub>
                        <m:r>
                          <a:rPr lang="en-US" sz="2400" i="1">
                            <a:latin typeface="Cambria Math" panose="02040503050406030204" pitchFamily="18" charset="0"/>
                          </a:rPr>
                          <m:t>𝑠𝑗</m:t>
                        </m:r>
                      </m:sub>
                    </m:sSub>
                    <m:r>
                      <a:rPr lang="en-US" sz="2400" i="1">
                        <a:latin typeface="Cambria Math" panose="02040503050406030204" pitchFamily="18" charset="0"/>
                      </a:rPr>
                      <m:t>=</m:t>
                    </m:r>
                    <m:f>
                      <m:fPr>
                        <m:type m:val="lin"/>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𝑙</m:t>
                            </m:r>
                          </m:e>
                          <m:sub>
                            <m:r>
                              <a:rPr lang="en-US" sz="2400" i="1">
                                <a:latin typeface="Cambria Math" panose="02040503050406030204" pitchFamily="18" charset="0"/>
                              </a:rPr>
                              <m:t>𝑠𝑗</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𝑠𝑗</m:t>
                            </m:r>
                          </m:sub>
                        </m:sSub>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等线" panose="02010600030101010101" pitchFamily="2" charset="-122"/>
                    <a:cs typeface="Times New Roman" panose="02020603050405020304" pitchFamily="18" charset="0"/>
                  </a:rPr>
                  <a:t> </a:t>
                </a:r>
              </a:p>
              <a:p>
                <a:r>
                  <a:rPr lang="en-US" sz="2400" dirty="0">
                    <a:latin typeface="Times New Roman" panose="02020603050405020304" pitchFamily="18" charset="0"/>
                    <a:ea typeface="等线" panose="02010600030101010101" pitchFamily="2" charset="-122"/>
                    <a:cs typeface="Times New Roman" panose="02020603050405020304" pitchFamily="18" charset="0"/>
                  </a:rPr>
                  <a:t>By differentiating Equation (5) over time, we have</a:t>
                </a:r>
                <a:endParaRPr lang="en-US" sz="2400" dirty="0">
                  <a:latin typeface="Times New Roman" panose="02020603050405020304" pitchFamily="18" charset="0"/>
                  <a:cs typeface="Times New Roman" panose="02020603050405020304" pitchFamily="18" charset="0"/>
                </a:endParaRPr>
              </a:p>
              <a:p>
                <a:pPr algn="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𝑝</m:t>
                    </m:r>
                    <m:r>
                      <a:rPr lang="en-US" sz="240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a:latin typeface="Cambria Math" panose="02040503050406030204" pitchFamily="18" charset="0"/>
                          </a:rPr>
                          <m:t>∆</m:t>
                        </m:r>
                        <m:r>
                          <a:rPr lang="en-US" sz="2400" b="1" i="1">
                            <a:latin typeface="Cambria Math" panose="02040503050406030204" pitchFamily="18" charset="0"/>
                          </a:rPr>
                          <m:t>𝜸</m:t>
                        </m:r>
                        <m:r>
                          <a:rPr lang="en-US" sz="2400">
                            <a:latin typeface="Cambria Math" panose="02040503050406030204" pitchFamily="18" charset="0"/>
                          </a:rPr>
                          <m:t>+</m:t>
                        </m:r>
                        <m:r>
                          <a:rPr lang="en-US" sz="2400" i="1">
                            <a:latin typeface="Cambria Math" panose="02040503050406030204" pitchFamily="18" charset="0"/>
                          </a:rPr>
                          <m:t>𝑤</m:t>
                        </m:r>
                        <m:r>
                          <a:rPr lang="en-US" sz="2400">
                            <a:latin typeface="Cambria Math" panose="02040503050406030204" pitchFamily="18" charset="0"/>
                          </a:rPr>
                          <m:t>∆</m:t>
                        </m:r>
                        <m:r>
                          <a:rPr lang="en-US" sz="2400" b="1" i="1">
                            <a:latin typeface="Cambria Math" panose="02040503050406030204" pitchFamily="18" charset="0"/>
                          </a:rPr>
                          <m:t>𝝀</m:t>
                        </m:r>
                      </m:e>
                    </m:d>
                    <m:r>
                      <a:rPr lang="en-US" sz="2400">
                        <a:latin typeface="Cambria Math" panose="02040503050406030204" pitchFamily="18" charset="0"/>
                      </a:rPr>
                      <m:t>+∆</m:t>
                    </m:r>
                    <m:r>
                      <a:rPr lang="en-US" sz="2400" i="1">
                        <a:latin typeface="Cambria Math" panose="02040503050406030204" pitchFamily="18" charset="0"/>
                      </a:rPr>
                      <m:t>𝑟</m:t>
                    </m:r>
                    <m:r>
                      <a:rPr lang="en-US" sz="2400" b="1" i="1">
                        <a:latin typeface="Cambria Math" panose="02040503050406030204" pitchFamily="18" charset="0"/>
                      </a:rPr>
                      <m:t>𝜸</m:t>
                    </m:r>
                    <m:r>
                      <a:rPr lang="en-US" sz="2400">
                        <a:latin typeface="Cambria Math" panose="02040503050406030204" pitchFamily="18" charset="0"/>
                      </a:rPr>
                      <m:t>+∆</m:t>
                    </m:r>
                    <m:r>
                      <a:rPr lang="en-US" sz="2400" i="1">
                        <a:latin typeface="Cambria Math" panose="02040503050406030204" pitchFamily="18" charset="0"/>
                      </a:rPr>
                      <m:t>𝑤</m:t>
                    </m:r>
                    <m:r>
                      <a:rPr lang="en-US" sz="2400" b="1" i="1">
                        <a:latin typeface="Cambria Math" panose="02040503050406030204" pitchFamily="18" charset="0"/>
                      </a:rPr>
                      <m:t>𝝀</m:t>
                    </m:r>
                  </m:oMath>
                </a14:m>
                <a:r>
                  <a:rPr lang="en-US" sz="2400" dirty="0">
                    <a:latin typeface="Times New Roman" panose="02020603050405020304" pitchFamily="18" charset="0"/>
                    <a:cs typeface="Times New Roman" panose="02020603050405020304" pitchFamily="18" charset="0"/>
                  </a:rPr>
                  <a:t>                                      (6)</a:t>
                </a:r>
              </a:p>
              <a:p>
                <a:pPr indent="266700" algn="just">
                  <a:lnSpc>
                    <a:spcPct val="12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algn="just">
                  <a:lnSpc>
                    <a:spcPct val="120000"/>
                  </a:lnSpc>
                  <a:spcBef>
                    <a:spcPts val="600"/>
                  </a:spcBef>
                  <a:spcAft>
                    <a:spcPts val="600"/>
                  </a:spcAft>
                </a:pPr>
                <a:r>
                  <a:rPr lang="en-US" sz="2400" dirty="0">
                    <a:latin typeface="Times New Roman" panose="02020603050405020304" pitchFamily="18" charset="0"/>
                    <a:ea typeface="等线" panose="02010600030101010101" pitchFamily="2" charset="-122"/>
                    <a:cs typeface="Times New Roman" panose="02020603050405020304" pitchFamily="18" charset="0"/>
                  </a:rPr>
                  <a:t>Drawing from the dual measure of GVC TFP, as elaborated in Appendix II, we establish the following:</a:t>
                </a:r>
                <a:endParaRPr lang="en-US" sz="2400" dirty="0">
                  <a:latin typeface="Times New Roman" panose="02020603050405020304" pitchFamily="18" charset="0"/>
                  <a:ea typeface="宋体" panose="02010600030101010101" pitchFamily="2" charset="-122"/>
                  <a:cs typeface="Times New Roman" panose="02020603050405020304" pitchFamily="18" charset="0"/>
                </a:endParaRPr>
              </a:p>
              <a:p>
                <a:pPr indent="266700" algn="r">
                  <a:lnSpc>
                    <a:spcPct val="120000"/>
                  </a:lnSpc>
                  <a:spcBef>
                    <a:spcPts val="600"/>
                  </a:spcBef>
                  <a:spcAft>
                    <a:spcPts val="600"/>
                  </a:spcAft>
                </a:pPr>
                <a:r>
                  <a:rPr lang="en-US" sz="2400" dirty="0">
                    <a:latin typeface="Times New Roman" panose="02020603050405020304" pitchFamily="18" charset="0"/>
                    <a:ea typeface="等线" panose="02010600030101010101" pitchFamily="2" charset="-122"/>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𝜋</m:t>
                            </m:r>
                          </m:e>
                          <m:sup>
                            <m:r>
                              <a:rPr lang="en-US" sz="2400" i="1">
                                <a:latin typeface="Cambria Math" panose="02040503050406030204" pitchFamily="18" charset="0"/>
                              </a:rPr>
                              <m:t>𝐺</m:t>
                            </m:r>
                          </m:sup>
                        </m:sSup>
                      </m:num>
                      <m:den>
                        <m:sSup>
                          <m:sSupPr>
                            <m:ctrlPr>
                              <a:rPr lang="en-US" sz="2400" i="1">
                                <a:latin typeface="Cambria Math" panose="02040503050406030204" pitchFamily="18" charset="0"/>
                              </a:rPr>
                            </m:ctrlPr>
                          </m:sSupPr>
                          <m:e>
                            <m:r>
                              <a:rPr lang="en-US" sz="2400" i="1">
                                <a:latin typeface="Cambria Math" panose="02040503050406030204" pitchFamily="18" charset="0"/>
                              </a:rPr>
                              <m:t>𝜋</m:t>
                            </m:r>
                          </m:e>
                          <m:sup>
                            <m:r>
                              <a:rPr lang="en-US" sz="2400" i="1">
                                <a:latin typeface="Cambria Math" panose="02040503050406030204" pitchFamily="18" charset="0"/>
                              </a:rPr>
                              <m:t>𝐺</m:t>
                            </m:r>
                          </m:sup>
                        </m:sSup>
                      </m:den>
                    </m:f>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a:latin typeface="Cambria Math" panose="02040503050406030204" pitchFamily="18" charset="0"/>
                          </a:rPr>
                          <m:t>∆</m:t>
                        </m:r>
                        <m:r>
                          <a:rPr lang="en-US" sz="2400" b="1" i="1">
                            <a:latin typeface="Cambria Math" panose="02040503050406030204" pitchFamily="18" charset="0"/>
                          </a:rPr>
                          <m:t>𝜸</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r>
                          <a:rPr lang="en-US" sz="2400" b="1" i="1">
                            <a:latin typeface="Cambria Math" panose="02040503050406030204" pitchFamily="18" charset="0"/>
                          </a:rPr>
                          <m:t>𝝀</m:t>
                        </m:r>
                      </m:e>
                    </m:d>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e>
                      <m:sup>
                        <m:r>
                          <a:rPr lang="en-US" sz="2400" i="1">
                            <a:latin typeface="Cambria Math" panose="02040503050406030204" pitchFamily="18" charset="0"/>
                          </a:rPr>
                          <m:t>−1</m:t>
                        </m:r>
                      </m:sup>
                    </m:sSup>
                  </m:oMath>
                </a14:m>
                <a:r>
                  <a:rPr lang="en-US" sz="2400" dirty="0">
                    <a:latin typeface="Times New Roman" panose="02020603050405020304" pitchFamily="18" charset="0"/>
                    <a:cs typeface="Times New Roman" panose="02020603050405020304" pitchFamily="18" charset="0"/>
                  </a:rPr>
                  <a:t>                                          (8)</a:t>
                </a:r>
              </a:p>
              <a:p>
                <a:pPr indent="266700" algn="ctr">
                  <a:lnSpc>
                    <a:spcPct val="120000"/>
                  </a:lnSpc>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With Equation (8), Equation (6) can be rewritten as</a:t>
                </a:r>
              </a:p>
              <a:p>
                <a:pPr algn="r"/>
                <a14:m>
                  <m:oMath xmlns:m="http://schemas.openxmlformats.org/officeDocument/2006/math">
                    <m:r>
                      <a:rPr lang="en-US" sz="2400" smtClean="0">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𝑝</m:t>
                    </m:r>
                    <m:r>
                      <a:rPr lang="en-US" sz="2400">
                        <a:latin typeface="Cambria Math" panose="02040503050406030204" pitchFamily="18" charset="0"/>
                      </a:rPr>
                      <m:t>=</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𝜋</m:t>
                            </m:r>
                          </m:e>
                          <m:sup>
                            <m:r>
                              <a:rPr lang="en-US" sz="2400" i="1">
                                <a:latin typeface="Cambria Math" panose="02040503050406030204" pitchFamily="18" charset="0"/>
                              </a:rPr>
                              <m:t>𝐺</m:t>
                            </m:r>
                          </m:sup>
                        </m:sSup>
                      </m:num>
                      <m:den>
                        <m:sSup>
                          <m:sSupPr>
                            <m:ctrlPr>
                              <a:rPr lang="en-US" sz="2400" i="1">
                                <a:latin typeface="Cambria Math" panose="02040503050406030204" pitchFamily="18" charset="0"/>
                              </a:rPr>
                            </m:ctrlPr>
                          </m:sSupPr>
                          <m:e>
                            <m:r>
                              <a:rPr lang="en-US" sz="2400" i="1">
                                <a:latin typeface="Cambria Math" panose="02040503050406030204" pitchFamily="18" charset="0"/>
                              </a:rPr>
                              <m:t>𝜋</m:t>
                            </m:r>
                          </m:e>
                          <m:sup>
                            <m:r>
                              <a:rPr lang="en-US" sz="2400" i="1">
                                <a:latin typeface="Cambria Math" panose="02040503050406030204" pitchFamily="18" charset="0"/>
                              </a:rPr>
                              <m:t>𝐺</m:t>
                            </m:r>
                          </m:sup>
                        </m:sSup>
                      </m:den>
                    </m:f>
                    <m:acc>
                      <m:accPr>
                        <m:chr m:val="̂"/>
                        <m:ctrlPr>
                          <a:rPr lang="en-US" sz="2400" i="1">
                            <a:latin typeface="Cambria Math" panose="02040503050406030204" pitchFamily="18" charset="0"/>
                          </a:rPr>
                        </m:ctrlPr>
                      </m:accPr>
                      <m:e>
                        <m:r>
                          <a:rPr lang="en-US" sz="2400" i="1">
                            <a:latin typeface="Cambria Math" panose="02040503050406030204" pitchFamily="18" charset="0"/>
                          </a:rPr>
                          <m:t>𝑝</m:t>
                        </m:r>
                      </m:e>
                    </m:acc>
                    <m:r>
                      <a:rPr lang="en-US" sz="2400">
                        <a:latin typeface="Cambria Math" panose="02040503050406030204" pitchFamily="18" charset="0"/>
                      </a:rPr>
                      <m:t>+∆</m:t>
                    </m:r>
                    <m:r>
                      <a:rPr lang="en-US" sz="2400" i="1">
                        <a:latin typeface="Cambria Math" panose="02040503050406030204" pitchFamily="18" charset="0"/>
                      </a:rPr>
                      <m:t>𝑟</m:t>
                    </m:r>
                    <m:r>
                      <a:rPr lang="en-US" sz="2400" b="1" i="1">
                        <a:latin typeface="Cambria Math" panose="02040503050406030204" pitchFamily="18" charset="0"/>
                      </a:rPr>
                      <m:t>𝜸</m:t>
                    </m:r>
                    <m:r>
                      <a:rPr lang="en-US" sz="2400">
                        <a:latin typeface="Cambria Math" panose="02040503050406030204" pitchFamily="18" charset="0"/>
                      </a:rPr>
                      <m:t>+∆</m:t>
                    </m:r>
                    <m:r>
                      <a:rPr lang="en-US" sz="2400" i="1">
                        <a:latin typeface="Cambria Math" panose="02040503050406030204" pitchFamily="18" charset="0"/>
                      </a:rPr>
                      <m:t>𝑤</m:t>
                    </m:r>
                    <m:r>
                      <a:rPr lang="en-US" sz="2400" b="1" i="1">
                        <a:latin typeface="Cambria Math" panose="02040503050406030204" pitchFamily="18" charset="0"/>
                      </a:rPr>
                      <m:t>𝝀</m:t>
                    </m:r>
                  </m:oMath>
                </a14:m>
                <a:r>
                  <a:rPr lang="en-US" sz="2400" dirty="0">
                    <a:latin typeface="Times New Roman" panose="02020603050405020304" pitchFamily="18" charset="0"/>
                    <a:cs typeface="Times New Roman" panose="02020603050405020304" pitchFamily="18" charset="0"/>
                  </a:rPr>
                  <a:t>                                           (9)</a:t>
                </a:r>
              </a:p>
            </p:txBody>
          </p:sp>
        </mc:Choice>
        <mc:Fallback xmlns="">
          <p:sp>
            <p:nvSpPr>
              <p:cNvPr id="7" name="TextBox 6">
                <a:extLst>
                  <a:ext uri="{FF2B5EF4-FFF2-40B4-BE49-F238E27FC236}">
                    <a16:creationId xmlns:a16="http://schemas.microsoft.com/office/drawing/2014/main" id="{457B4B70-64DF-AE96-9373-FF7BE9392C67}"/>
                  </a:ext>
                </a:extLst>
              </p:cNvPr>
              <p:cNvSpPr txBox="1">
                <a:spLocks noRot="1" noChangeAspect="1" noMove="1" noResize="1" noEditPoints="1" noAdjustHandles="1" noChangeArrowheads="1" noChangeShapeType="1" noTextEdit="1"/>
              </p:cNvSpPr>
              <p:nvPr/>
            </p:nvSpPr>
            <p:spPr>
              <a:xfrm>
                <a:off x="410625" y="759887"/>
                <a:ext cx="10943175" cy="6024085"/>
              </a:xfrm>
              <a:prstGeom prst="rect">
                <a:avLst/>
              </a:prstGeom>
              <a:blipFill>
                <a:blip r:embed="rId2"/>
                <a:stretch>
                  <a:fillRect l="-835" t="-3340" r="-835"/>
                </a:stretch>
              </a:blipFill>
            </p:spPr>
            <p:txBody>
              <a:bodyPr/>
              <a:lstStyle/>
              <a:p>
                <a:r>
                  <a:rPr lang="en-US">
                    <a:noFill/>
                  </a:rPr>
                  <a:t> </a:t>
                </a:r>
              </a:p>
            </p:txBody>
          </p:sp>
        </mc:Fallback>
      </mc:AlternateContent>
    </p:spTree>
    <p:extLst>
      <p:ext uri="{BB962C8B-B14F-4D97-AF65-F5344CB8AC3E}">
        <p14:creationId xmlns:p14="http://schemas.microsoft.com/office/powerpoint/2010/main" val="916682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998408FAC493F4FA2D038C5399B2FF8" ma:contentTypeVersion="19" ma:contentTypeDescription="新しいドキュメントを作成します。" ma:contentTypeScope="" ma:versionID="cc4398f095ae44762fa9acfb9f20652a">
  <xsd:schema xmlns:xsd="http://www.w3.org/2001/XMLSchema" xmlns:xs="http://www.w3.org/2001/XMLSchema" xmlns:p="http://schemas.microsoft.com/office/2006/metadata/properties" xmlns:ns2="68ea9b2f-42b3-4cff-b2a8-b623eb7280bd" xmlns:ns3="1588125d-b01d-4b5f-8071-c71641a0ae9f" xmlns:ns4="acabd5dd-0ae2-473e-a3f1-3c0c909d8496" targetNamespace="http://schemas.microsoft.com/office/2006/metadata/properties" ma:root="true" ma:fieldsID="f5658904f32201a635fa8ffa8d49fdb1" ns2:_="" ns3:_="" ns4:_="">
    <xsd:import namespace="68ea9b2f-42b3-4cff-b2a8-b623eb7280bd"/>
    <xsd:import namespace="1588125d-b01d-4b5f-8071-c71641a0ae9f"/>
    <xsd:import namespace="acabd5dd-0ae2-473e-a3f1-3c0c909d84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4:TaxCatchAll" minOccurs="0"/>
                <xsd:element ref="ns2:MediaServiceObjectDetectorVersions" minOccurs="0"/>
                <xsd:element ref="ns2:MediaServiceOCR"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ea9b2f-42b3-4cff-b2a8-b623eb7280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182b0f76-d187-467d-a507-94d1dbb104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承認の状態" ma:internalName="_x627f__x8a8d__x306e__x72b6__x614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88125d-b01d-4b5f-8071-c71641a0ae9f"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abd5dd-0ae2-473e-a3f1-3c0c909d849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b65b4a55-cea9-47fc-914b-ba09a46cfdc6}" ma:internalName="TaxCatchAll" ma:showField="CatchAllData" ma:web="acabd5dd-0ae2-473e-a3f1-3c0c909d84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8ea9b2f-42b3-4cff-b2a8-b623eb7280bd">
      <Terms xmlns="http://schemas.microsoft.com/office/infopath/2007/PartnerControls"/>
    </lcf76f155ced4ddcb4097134ff3c332f>
    <TaxCatchAll xmlns="acabd5dd-0ae2-473e-a3f1-3c0c909d8496" xsi:nil="true"/>
    <_Flow_SignoffStatus xmlns="68ea9b2f-42b3-4cff-b2a8-b623eb7280b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B4F64F-6BD9-44F1-9CAE-31AC6EC7B5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ea9b2f-42b3-4cff-b2a8-b623eb7280bd"/>
    <ds:schemaRef ds:uri="1588125d-b01d-4b5f-8071-c71641a0ae9f"/>
    <ds:schemaRef ds:uri="acabd5dd-0ae2-473e-a3f1-3c0c909d84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D848F3-45B4-4134-B6EE-87F462E3719A}">
  <ds:schemaRefs>
    <ds:schemaRef ds:uri="http://schemas.microsoft.com/office/2006/metadata/properties"/>
    <ds:schemaRef ds:uri="http://schemas.microsoft.com/office/infopath/2007/PartnerControls"/>
    <ds:schemaRef ds:uri="68ea9b2f-42b3-4cff-b2a8-b623eb7280bd"/>
    <ds:schemaRef ds:uri="acabd5dd-0ae2-473e-a3f1-3c0c909d8496"/>
  </ds:schemaRefs>
</ds:datastoreItem>
</file>

<file path=customXml/itemProps3.xml><?xml version="1.0" encoding="utf-8"?>
<ds:datastoreItem xmlns:ds="http://schemas.openxmlformats.org/officeDocument/2006/customXml" ds:itemID="{4FFCF9B0-AD87-4D0F-A6A1-C8DD721F26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1214</TotalTime>
  <Words>1914</Words>
  <Application>Microsoft Office PowerPoint</Application>
  <PresentationFormat>Widescreen</PresentationFormat>
  <Paragraphs>216</Paragraphs>
  <Slides>25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Calibri</vt:lpstr>
      <vt:lpstr>Calibri Light</vt:lpstr>
      <vt:lpstr>Cambria Math</vt:lpstr>
      <vt:lpstr>Times New Roman</vt:lpstr>
      <vt:lpstr>Vineta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Wenyin CHENG</dc:creator>
  <cp:lastModifiedBy>Wenyin CHENG</cp:lastModifiedBy>
  <cp:revision>38</cp:revision>
  <dcterms:created xsi:type="dcterms:W3CDTF">2023-10-24T07:31:25Z</dcterms:created>
  <dcterms:modified xsi:type="dcterms:W3CDTF">2024-07-02T18:49:49Z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0x010100F998408FAC493F4FA2D038C5399B2FF8</vt:lpwstr>
  </property>
</Properties>
</file>