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92" r:id="rId2"/>
    <p:sldId id="329" r:id="rId3"/>
    <p:sldId id="294" r:id="rId4"/>
    <p:sldId id="306" r:id="rId5"/>
    <p:sldId id="315" r:id="rId6"/>
    <p:sldId id="296" r:id="rId7"/>
    <p:sldId id="314" r:id="rId8"/>
    <p:sldId id="297" r:id="rId9"/>
    <p:sldId id="328" r:id="rId10"/>
    <p:sldId id="317" r:id="rId11"/>
    <p:sldId id="323" r:id="rId12"/>
    <p:sldId id="332" r:id="rId13"/>
    <p:sldId id="293" r:id="rId14"/>
    <p:sldId id="319" r:id="rId15"/>
    <p:sldId id="318" r:id="rId16"/>
    <p:sldId id="321" r:id="rId17"/>
    <p:sldId id="322" r:id="rId18"/>
    <p:sldId id="327" r:id="rId19"/>
    <p:sldId id="313" r:id="rId20"/>
    <p:sldId id="330" r:id="rId21"/>
    <p:sldId id="331" r:id="rId22"/>
    <p:sldId id="295" r:id="rId23"/>
    <p:sldId id="324" r:id="rId24"/>
    <p:sldId id="32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611D5D-ED39-611A-A41C-62E8DD2DE4BF}" name="Simon Fløj Thomsen" initials="SFT" userId="S::LP82PS@id.aau.dk::1c4ad3af-cc60-4ddf-90da-f603ebd70ef6" providerId="AD"/>
  <p188:author id="{6BD5DA79-0589-2690-21A3-77C6072B8E5F}" name="Anonymous User" initials="MOU" userId="Anonymous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Fløj Thomsen" userId="1c4ad3af-cc60-4ddf-90da-f603ebd70ef6" providerId="ADAL" clId="{D0916F71-F534-4634-9B41-E358CCB53B6A}"/>
    <pc:docChg chg="modSld">
      <pc:chgData name="Simon Fløj Thomsen" userId="1c4ad3af-cc60-4ddf-90da-f603ebd70ef6" providerId="ADAL" clId="{D0916F71-F534-4634-9B41-E358CCB53B6A}" dt="2024-06-29T22:25:37.759" v="0" actId="255"/>
      <pc:docMkLst>
        <pc:docMk/>
      </pc:docMkLst>
      <pc:sldChg chg="modSp mod">
        <pc:chgData name="Simon Fløj Thomsen" userId="1c4ad3af-cc60-4ddf-90da-f603ebd70ef6" providerId="ADAL" clId="{D0916F71-F534-4634-9B41-E358CCB53B6A}" dt="2024-06-29T22:25:37.759" v="0" actId="255"/>
        <pc:sldMkLst>
          <pc:docMk/>
          <pc:sldMk cId="3537771837" sldId="293"/>
        </pc:sldMkLst>
        <pc:spChg chg="mod">
          <ac:chgData name="Simon Fløj Thomsen" userId="1c4ad3af-cc60-4ddf-90da-f603ebd70ef6" providerId="ADAL" clId="{D0916F71-F534-4634-9B41-E358CCB53B6A}" dt="2024-06-29T22:25:37.759" v="0" actId="255"/>
          <ac:spMkLst>
            <pc:docMk/>
            <pc:sldMk cId="3537771837" sldId="293"/>
            <ac:spMk id="5" creationId="{3F27B250-66AC-1706-80B2-0B32600ED2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6F25-FC22-42A4-9120-2B85A32BEDA9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512D0-8570-4F91-A1DF-8677B18773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079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449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35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838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493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716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6086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483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2772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opdeling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dsholder til billed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a-DK" noProof="0"/>
              <a:t>Indsæt eller træk og slip </a:t>
            </a:r>
            <a:br>
              <a:rPr lang="da-DK" noProof="0"/>
            </a:br>
            <a:r>
              <a:rPr lang="da-DK" noProof="0"/>
              <a:t>billedet her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700" b="1" spc="-300" dirty="0"/>
            </a:lvl1pPr>
          </a:lstStyle>
          <a:p>
            <a:pPr lvl="0" algn="r" rtl="0"/>
            <a:r>
              <a:rPr lang="da-DK" noProof="0"/>
              <a:t>Klik for at redigere sektionsopdelingen</a:t>
            </a: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undertiteltypografien i masteren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64812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032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50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707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65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77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383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423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33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9837B-3250-496D-ABF4-677356B9DC58}" type="datetimeFigureOut">
              <a:rPr lang="da-DK" smtClean="0"/>
              <a:t>30-06-2024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09D710-4B44-43BF-B25B-D6954083F4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21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17AFE316-4BC9-ED8A-5C12-942E00EC7B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3345" b="133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00" y="1480842"/>
            <a:ext cx="5956300" cy="979137"/>
          </a:xfrm>
        </p:spPr>
        <p:txBody>
          <a:bodyPr rtlCol="0"/>
          <a:lstStyle/>
          <a:p>
            <a:pPr rtl="0"/>
            <a:r>
              <a:rPr lang="da-DK" sz="5900" dirty="0"/>
              <a:t>Agenda  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00" y="2459979"/>
            <a:ext cx="5956300" cy="3241957"/>
          </a:xfrm>
        </p:spPr>
        <p:txBody>
          <a:bodyPr vert="horz" lIns="180000" tIns="180000" rIns="252000" bIns="180000" rtlCol="0" anchor="t">
            <a:noAutofit/>
          </a:bodyPr>
          <a:lstStyle/>
          <a:p>
            <a:pPr algn="l"/>
            <a:r>
              <a:rPr lang="en-US" sz="1700" dirty="0">
                <a:sym typeface="Wingdings" panose="05000000000000000000" pitchFamily="2" charset="2"/>
              </a:rPr>
              <a:t>1. Motivation</a:t>
            </a:r>
          </a:p>
          <a:p>
            <a:pPr algn="l"/>
            <a:r>
              <a:rPr lang="en-US" sz="1700" dirty="0">
                <a:sym typeface="Wingdings" panose="05000000000000000000" pitchFamily="2" charset="2"/>
              </a:rPr>
              <a:t>2. Description of the Model</a:t>
            </a:r>
          </a:p>
          <a:p>
            <a:pPr algn="l"/>
            <a:r>
              <a:rPr lang="en-US" sz="1700" dirty="0"/>
              <a:t>3. Model Evaluation</a:t>
            </a:r>
          </a:p>
          <a:p>
            <a:pPr algn="l"/>
            <a:r>
              <a:rPr lang="en-US" sz="1700" dirty="0"/>
              <a:t>4. Application of the Model (If time)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BF6BDB5B-B487-E09B-7F91-B7450D9C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a-DK" noProof="0" smtClean="0"/>
              <a:pPr rtl="0"/>
              <a:t>1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51AF1-DCD0-0100-CDEC-A2E425DD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da-DK" dirty="0"/>
              <a:t>The Stock-Flow-</a:t>
            </a:r>
            <a:r>
              <a:rPr lang="da-DK" dirty="0" err="1"/>
              <a:t>Consistent</a:t>
            </a:r>
            <a:r>
              <a:rPr lang="da-DK" dirty="0"/>
              <a:t> </a:t>
            </a:r>
            <a:r>
              <a:rPr lang="da-DK" dirty="0" err="1"/>
              <a:t>block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1A894A-DAC6-5BC7-FC1D-0D68BC412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757" y="1456943"/>
            <a:ext cx="3122738" cy="3944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FBBB96B-541C-1AF8-595C-D82FA245B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60" y="1270000"/>
            <a:ext cx="10096636" cy="538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0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B6F7F-D19E-D4B8-FD70-55171026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evaluation: Aggregate variables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CCF643EA-F405-0D0B-788C-B08AF2E92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854123"/>
            <a:ext cx="10985694" cy="439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3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6B9979-4696-F389-1CA4-F6A71EA60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Application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704025D1-C124-6359-48A9-D583C2BAC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947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F27B250-66AC-1706-80B2-0B32600E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Application: Motivation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C60682C-D7CD-71D5-1485-FB8679E20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Svarer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-report 2024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Expert-group founded by the Danish parliament.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Denmark most efficiently reach the 2030 climate goals.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Conclusion: Co2E-tax on agricultural production (Unrelated to energy usage)</a:t>
            </a:r>
          </a:p>
          <a:p>
            <a:pPr lvl="1"/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of a Co2E-tax on final consumption. (requested by the Danish parliament)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included in the simulations presented by the Expert-group.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 tax (pros): 1.) Effect on exports. 2.) Incentivize climate-friendly technologies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Consumption tax (pros): 1.) Negative carbon leakage.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2.) Financial stability. </a:t>
            </a:r>
          </a:p>
          <a:p>
            <a:pPr lvl="1"/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7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330BE-D785-C068-4475-6904802D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Tax on consumption vs. Production.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022F90-9968-FA89-0AD7-149215F2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1: Consumption tax on household consumption.</a:t>
            </a:r>
          </a:p>
          <a:p>
            <a:pPr lvl="1"/>
            <a:r>
              <a:rPr lang="en-US" dirty="0"/>
              <a:t>Consumption tax on Meat and Dairy products. </a:t>
            </a:r>
          </a:p>
          <a:p>
            <a:pPr lvl="1"/>
            <a:r>
              <a:rPr lang="en-US" dirty="0"/>
              <a:t>Consumers pay 750 DKK (107 USD) pr ton Co2E emitted.</a:t>
            </a:r>
          </a:p>
          <a:p>
            <a:pPr lvl="1"/>
            <a:r>
              <a:rPr lang="en-US" dirty="0"/>
              <a:t>Co2E-intensities from </a:t>
            </a:r>
            <a:r>
              <a:rPr lang="en-US" dirty="0" err="1"/>
              <a:t>Svarer</a:t>
            </a:r>
            <a:r>
              <a:rPr lang="en-US" dirty="0"/>
              <a:t> et al. (2024).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Scenario 2: Production tax in the Agricultural industry.</a:t>
            </a:r>
          </a:p>
          <a:p>
            <a:pPr lvl="1"/>
            <a:r>
              <a:rPr lang="en-US" dirty="0"/>
              <a:t>Agriculture pays 370 DKK (53 USD) pr ton Co2E emitted (non-energy related).</a:t>
            </a:r>
          </a:p>
          <a:p>
            <a:pPr lvl="1"/>
            <a:r>
              <a:rPr lang="en-US" dirty="0"/>
              <a:t>All environmental taxes on energy are removed. </a:t>
            </a:r>
          </a:p>
          <a:p>
            <a:pPr lvl="1"/>
            <a:endParaRPr lang="en-US" dirty="0"/>
          </a:p>
          <a:p>
            <a:r>
              <a:rPr lang="en-US" sz="1700" dirty="0"/>
              <a:t>In both Scenarios the additional tax-revenue is 2.3 billion DKK (0.33 billion USD)</a:t>
            </a:r>
          </a:p>
        </p:txBody>
      </p:sp>
    </p:spTree>
    <p:extLst>
      <p:ext uri="{BB962C8B-B14F-4D97-AF65-F5344CB8AC3E}">
        <p14:creationId xmlns:p14="http://schemas.microsoft.com/office/powerpoint/2010/main" val="336929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47391-AC2D-172F-9930-FD8F4914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Application: Tax on consumption vs. Production.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72DDAD-EA12-6405-2874-A012924D9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787" y="2160589"/>
            <a:ext cx="4187439" cy="3880773"/>
          </a:xfrm>
        </p:spPr>
        <p:txBody>
          <a:bodyPr>
            <a:normAutofit/>
          </a:bodyPr>
          <a:lstStyle/>
          <a:p>
            <a:r>
              <a:rPr lang="en-US" sz="1500" dirty="0"/>
              <a:t>Three main effects on consumption:</a:t>
            </a:r>
          </a:p>
          <a:p>
            <a:pPr lvl="1"/>
            <a:r>
              <a:rPr lang="en-US" sz="1300" dirty="0"/>
              <a:t>1.) Wealth/income effect.</a:t>
            </a:r>
          </a:p>
          <a:p>
            <a:pPr lvl="1"/>
            <a:r>
              <a:rPr lang="en-US" sz="1300" dirty="0"/>
              <a:t>2.) Substitution between products.</a:t>
            </a:r>
          </a:p>
          <a:p>
            <a:pPr lvl="1"/>
            <a:r>
              <a:rPr lang="en-US" sz="1300" dirty="0"/>
              <a:t>3.) Substitution between Domestic and imported products.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C8C44E6-D4D5-395F-0FAC-5AF8925D1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5" y="1751724"/>
            <a:ext cx="7917542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2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47391-AC2D-172F-9930-FD8F4914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Application: International trade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72DDAD-EA12-6405-2874-A012924D9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8690" y="1996856"/>
            <a:ext cx="2841426" cy="3880773"/>
          </a:xfrm>
        </p:spPr>
        <p:txBody>
          <a:bodyPr>
            <a:normAutofit/>
          </a:bodyPr>
          <a:lstStyle/>
          <a:p>
            <a:r>
              <a:rPr lang="en-US" sz="1500" b="1" dirty="0"/>
              <a:t>Production tax: </a:t>
            </a:r>
            <a:r>
              <a:rPr lang="en-US" sz="1500" dirty="0"/>
              <a:t>Net-exports falls with 5% in the final period of simulation.</a:t>
            </a:r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r>
              <a:rPr lang="en-US" sz="1500" b="1" dirty="0"/>
              <a:t>Consumption tax: </a:t>
            </a:r>
            <a:r>
              <a:rPr lang="en-US" sz="1500" dirty="0"/>
              <a:t>No direct effect as tax is implemented on both Domestic and imported goods.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FD21466-1AE1-4091-A006-BC6D2455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72" y="1312283"/>
            <a:ext cx="8254561" cy="52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47391-AC2D-172F-9930-FD8F4914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Application: Financial net wealth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72DDAD-EA12-6405-2874-A012924D9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8657" y="1930400"/>
            <a:ext cx="3116009" cy="3880773"/>
          </a:xfrm>
        </p:spPr>
        <p:txBody>
          <a:bodyPr>
            <a:normAutofit/>
          </a:bodyPr>
          <a:lstStyle/>
          <a:p>
            <a:r>
              <a:rPr lang="en-US" sz="1500" dirty="0"/>
              <a:t>Production tax:</a:t>
            </a:r>
          </a:p>
          <a:p>
            <a:pPr lvl="1"/>
            <a:r>
              <a:rPr lang="en-US" sz="1300" dirty="0"/>
              <a:t>Wealth is redistributed away from the regulated country as net exports fall.</a:t>
            </a:r>
          </a:p>
          <a:p>
            <a:pPr lvl="1"/>
            <a:r>
              <a:rPr lang="en-US" sz="1300" dirty="0"/>
              <a:t>Lower economic activity leads to a drop in all domestic sectors.</a:t>
            </a:r>
          </a:p>
          <a:p>
            <a:pPr lvl="1"/>
            <a:endParaRPr lang="en-US" sz="1300" dirty="0"/>
          </a:p>
          <a:p>
            <a:pPr lvl="1"/>
            <a:endParaRPr lang="en-US" sz="1300" dirty="0"/>
          </a:p>
          <a:p>
            <a:r>
              <a:rPr lang="en-US" sz="1500" dirty="0"/>
              <a:t>Consumption tax:</a:t>
            </a:r>
          </a:p>
          <a:p>
            <a:pPr lvl="1"/>
            <a:r>
              <a:rPr lang="en-US" sz="1300" dirty="0"/>
              <a:t>Wealth is distributed from HH to the government sector through the tax-revenue.</a:t>
            </a:r>
            <a:endParaRPr lang="en-US" sz="1500" dirty="0"/>
          </a:p>
          <a:p>
            <a:pPr lvl="1"/>
            <a:endParaRPr lang="en-US" sz="13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93C4FD1-BBBA-99E4-CF76-7B05667F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8" y="1416050"/>
            <a:ext cx="7857141" cy="4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7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47391-AC2D-172F-9930-FD8F4914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da-DK" dirty="0"/>
              <a:t>Application: Co2E- Emissions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72DDAD-EA12-6405-2874-A012924D9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248" y="1846841"/>
            <a:ext cx="386143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Production tax:</a:t>
            </a:r>
          </a:p>
          <a:p>
            <a:pPr lvl="1"/>
            <a:r>
              <a:rPr lang="en-US" sz="1100" dirty="0"/>
              <a:t>Emission falls in all industries – Agricultural, Meat production, and Dairy production reduce Co2E –emissions by 8%.</a:t>
            </a:r>
          </a:p>
          <a:p>
            <a:pPr lvl="1"/>
            <a:r>
              <a:rPr lang="en-US" sz="1100" dirty="0"/>
              <a:t>Lower economic activity creates a re-bound effect on net exports.</a:t>
            </a:r>
          </a:p>
          <a:p>
            <a:endParaRPr lang="en-US" sz="1300" dirty="0"/>
          </a:p>
          <a:p>
            <a:pPr marL="0" indent="0">
              <a:buNone/>
            </a:pPr>
            <a:r>
              <a:rPr lang="en-US" sz="1500" dirty="0"/>
              <a:t>Consumption tax:</a:t>
            </a:r>
          </a:p>
          <a:p>
            <a:pPr lvl="1"/>
            <a:r>
              <a:rPr lang="en-US" sz="1100" dirty="0"/>
              <a:t>Emissions reduced by the Meat and Dairy production. Still, main driver is HH.</a:t>
            </a:r>
          </a:p>
          <a:p>
            <a:pPr lvl="1"/>
            <a:r>
              <a:rPr lang="en-US" sz="1100" dirty="0"/>
              <a:t>Small effect relative to production tax.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61B2A19-F968-CFA1-1149-6CDE01110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9" y="1323428"/>
            <a:ext cx="73914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1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EFA9B-B757-415B-1C98-78C426EF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3452AD-4922-6A6A-39E8-4AEC9E81A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EESFCIO-model for Denmark</a:t>
            </a:r>
          </a:p>
          <a:p>
            <a:r>
              <a:rPr lang="en-US" dirty="0"/>
              <a:t>Alternative to the </a:t>
            </a:r>
            <a:r>
              <a:rPr lang="en-US" dirty="0" err="1"/>
              <a:t>GreenREFORM</a:t>
            </a:r>
            <a:r>
              <a:rPr lang="en-US" dirty="0"/>
              <a:t> model (CGE) </a:t>
            </a:r>
          </a:p>
          <a:p>
            <a:pPr lvl="1"/>
            <a:r>
              <a:rPr lang="en-US" dirty="0"/>
              <a:t>Disaggregation of the non-financial corporation sector</a:t>
            </a:r>
          </a:p>
          <a:p>
            <a:pPr lvl="1"/>
            <a:r>
              <a:rPr lang="en-US" dirty="0"/>
              <a:t>Inclusion of a Financial sector</a:t>
            </a:r>
          </a:p>
          <a:p>
            <a:pPr lvl="1"/>
            <a:r>
              <a:rPr lang="en-US" dirty="0"/>
              <a:t>Demand-driven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Application:</a:t>
            </a:r>
          </a:p>
          <a:p>
            <a:r>
              <a:rPr lang="en-US" dirty="0"/>
              <a:t>A consumption tax results in government surplus – Recycling of tax revenues </a:t>
            </a:r>
          </a:p>
          <a:p>
            <a:pPr lvl="1"/>
            <a:r>
              <a:rPr lang="en-US" dirty="0"/>
              <a:t>Scenario 1b: Subsidies on low Co2E intensive food products</a:t>
            </a:r>
          </a:p>
          <a:p>
            <a:pPr lvl="1"/>
            <a:r>
              <a:rPr lang="en-US" dirty="0"/>
              <a:t>Scenario 1c: Mix of Consumption and production tax</a:t>
            </a:r>
          </a:p>
          <a:p>
            <a:pPr lvl="1"/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06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F27B250-66AC-1706-80B2-0B32600E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Aim: Development of an empirical Ecological Stock-Flow-Consistent Input-Output model for Denmark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C60682C-D7CD-71D5-1485-FB8679E20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GreenREFORM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Energy/Environmental CGE model for the Danish economy.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 by the Danish ministry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Svarer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 2024).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Calibrated on data from 2014-2016 and forecasts in 2030.</a:t>
            </a:r>
          </a:p>
          <a:p>
            <a:pPr lvl="1"/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EESFC-IO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Empirical Ecological Stock-Flow-Consistent Input-Output model for the Danish economy.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Estimated on data from 1995-2019 (soon 2020/2023)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Demand-driven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Introduces the financial sector.</a:t>
            </a:r>
          </a:p>
        </p:txBody>
      </p:sp>
    </p:spTree>
    <p:extLst>
      <p:ext uri="{BB962C8B-B14F-4D97-AF65-F5344CB8AC3E}">
        <p14:creationId xmlns:p14="http://schemas.microsoft.com/office/powerpoint/2010/main" val="267879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EFA9B-B757-415B-1C98-78C426EFE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Appendix</a:t>
            </a:r>
            <a:endParaRPr lang="da-DK" dirty="0"/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058F8DC0-FBCD-18F5-2C3A-94396482D8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7042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CAEBB-D19A-CC08-4F71-903E7C96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21 Energy types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AD57A19-0B07-BD0D-5C64-E41A3C55C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2888" y="1176391"/>
            <a:ext cx="5203929" cy="4718928"/>
          </a:xfrm>
        </p:spPr>
      </p:pic>
    </p:spTree>
    <p:extLst>
      <p:ext uri="{BB962C8B-B14F-4D97-AF65-F5344CB8AC3E}">
        <p14:creationId xmlns:p14="http://schemas.microsoft.com/office/powerpoint/2010/main" val="144547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8BA58-0E9C-EEA8-B834-1C4A9037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set-up – Input-Output 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7D83C4E9-A528-99F4-CD0F-23C005296214}"/>
                  </a:ext>
                </a:extLst>
              </p:cNvPr>
              <p:cNvSpPr txBox="1"/>
              <p:nvPr/>
            </p:nvSpPr>
            <p:spPr>
              <a:xfrm>
                <a:off x="2901597" y="5451515"/>
                <a:ext cx="6101696" cy="796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We deflate the IO-table using</a:t>
                </a:r>
                <a:r>
                  <a:rPr lang="da-DK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18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  <m:r>
                      <a:rPr lang="da-DK" sz="18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a-DK" sz="1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da-DK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Yu Mincho" panose="020B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Yu Mincho" panose="020B0400000000000000" pitchFamily="18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1800" i="1" kern="100">
                                <a:effectLst/>
                                <a:latin typeface="Cambria Math" panose="02040503050406030204" pitchFamily="18" charset="0"/>
                                <a:ea typeface="Yu Mincho" panose="020B0400000000000000" pitchFamily="18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Yu Mincho" panose="020B0400000000000000" pitchFamily="18" charset="-128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Yu Mincho" panose="020B0400000000000000" pitchFamily="18" charset="-128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1800" i="1" kern="100">
                                <a:effectLst/>
                                <a:latin typeface="Cambria Math" panose="02040503050406030204" pitchFamily="18" charset="0"/>
                                <a:ea typeface="Yu Mincho" panose="020B0400000000000000" pitchFamily="18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Yu Mincho" panose="020B0400000000000000" pitchFamily="18" charset="-128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Yu Mincho" panose="020B0400000000000000" pitchFamily="18" charset="-128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Yu Mincho" panose="020B0400000000000000" pitchFamily="18" charset="-128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da-DK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da-DK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7D83C4E9-A528-99F4-CD0F-23C005296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597" y="5451515"/>
                <a:ext cx="6101696" cy="796885"/>
              </a:xfrm>
              <a:prstGeom prst="rect">
                <a:avLst/>
              </a:prstGeom>
              <a:blipFill>
                <a:blip r:embed="rId3"/>
                <a:stretch>
                  <a:fillRect l="-89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C4A90599-1C1E-0698-B7E3-54C1CEE7E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2338" y="1433325"/>
            <a:ext cx="11407323" cy="3494276"/>
          </a:xfrm>
        </p:spPr>
      </p:pic>
    </p:spTree>
    <p:extLst>
      <p:ext uri="{BB962C8B-B14F-4D97-AF65-F5344CB8AC3E}">
        <p14:creationId xmlns:p14="http://schemas.microsoft.com/office/powerpoint/2010/main" val="3023833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AAFAB-33AC-8991-E55F-D2D75598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International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056D2DC-0CC8-A7BC-D10F-1F74DC73BEA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Exports (Industry)</a:t>
                </a:r>
                <a:r>
                  <a:rPr lang="da-DK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𝑚𝑒</m:t>
                    </m:r>
                    <m:sSubSup>
                      <m:sSubSupPr>
                        <m:ctrlPr>
                          <a:rPr lang="da-DK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da-DK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da-DK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a-DK" sz="12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da-DK" sz="12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a-DK" sz="12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a-DK" sz="12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𝑟𝑒</m:t>
                            </m:r>
                            <m:sSubSup>
                              <m:sSubSupPr>
                                <m:ctrlPr>
                                  <a:rPr lang="da-DK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da-DK" sz="12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𝑎𝑑</m:t>
                    </m:r>
                    <m:sSubSup>
                      <m:sSubSupPr>
                        <m:ctrlPr>
                          <a:rPr lang="da-DK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𝑚𝑒𝑥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endParaRPr lang="da-DK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𝑚𝑒</m:t>
                    </m:r>
                    <m:sSubSup>
                      <m:sSubSupPr>
                        <m:ctrlPr>
                          <a:rPr lang="da-DK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Market </a:t>
                </a:r>
                <a:r>
                  <a:rPr lang="da-DK" sz="1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share</a:t>
                </a:r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da-DK" sz="1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exports</a:t>
                </a:r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da-DK" sz="1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industry</a:t>
                </a:r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”n”.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sz="11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da-DK" sz="11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da-DK" sz="1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Export</a:t>
                </a:r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a-DK" sz="1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</a:t>
                </a:r>
                <a:r>
                  <a:rPr lang="en-US" sz="11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Kronborg</a:t>
                </a:r>
                <a:r>
                  <a:rPr 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Poulsen, &amp; Kastrup (2020)</a:t>
                </a:r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𝑎𝑑</m:t>
                    </m:r>
                    <m:sSubSup>
                      <m:sSubSupPr>
                        <m:ctrlPr>
                          <a:rPr lang="da-DK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𝑚𝑒𝑥</m:t>
                        </m:r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Adjustment term (Exogenous)</a:t>
                </a:r>
              </a:p>
              <a:p>
                <a:endParaRPr lang="da-DK" sz="1200" dirty="0"/>
              </a:p>
              <a:p>
                <a:endParaRPr lang="da-DK" sz="12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056D2DC-0CC8-A7BC-D10F-1F74DC73B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583" t="-31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dsholder til indhold 3">
                <a:extLst>
                  <a:ext uri="{FF2B5EF4-FFF2-40B4-BE49-F238E27FC236}">
                    <a16:creationId xmlns:a16="http://schemas.microsoft.com/office/drawing/2014/main" id="{92F05F3B-4DE7-81D4-4CCD-23022B7395C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Imports (Industry/consumer products):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a-DK" sz="11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da-DK" sz="11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bSup>
                    <m:r>
                      <a:rPr lang="en-US" sz="11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da-DK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da-DK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a-DK" sz="11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1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da-DK" sz="11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a-DK" sz="11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a-DK" sz="11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1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da-DK" sz="11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a-DK" sz="11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func>
                              <m:funcPr>
                                <m:ctrlPr>
                                  <a:rPr lang="da-DK" sz="11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11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a-DK" sz="11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𝑟𝑒</m:t>
                                    </m:r>
                                    <m:sSubSup>
                                      <m:sSubSupPr>
                                        <m:ctrlPr>
                                          <a:rPr lang="da-DK" sz="11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da-DK" sz="1100" b="0" i="1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11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1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𝑎𝑑</m:t>
                    </m:r>
                    <m:sSubSup>
                      <m:sSubSupPr>
                        <m:ctrlPr>
                          <a:rPr lang="da-DK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sSub>
                          <m:sSubPr>
                            <m:ctrlPr>
                              <a:rPr lang="da-DK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1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da-DK" sz="11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(Products ”p”)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sz="1100" i="1" kern="10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da-DK" sz="1100" b="0" i="1" kern="10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p>
                    </m:sSubSup>
                    <m:r>
                      <a:rPr lang="en-US" sz="1100" i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da-DK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00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da-DK" sz="1100" i="1" kern="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a-DK" sz="1100" i="1" kern="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100" i="1" kern="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100" i="1" kern="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da-DK" sz="1100" i="1" kern="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i="1" kern="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100" i="1" kern="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𝑖𝑗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sz="1100" i="1" kern="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a-DK" sz="1100" i="1" kern="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100" i="1" kern="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100" i="1" kern="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da-DK" sz="1100" i="1" kern="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i="1" kern="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da-DK" sz="1100" b="0" i="1" kern="10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sz="1100" i="1" kern="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func>
                              <m:funcPr>
                                <m:ctrlPr>
                                  <a:rPr lang="da-DK" sz="1100" i="1" kern="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1100" i="1" kern="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a-DK" sz="1100" i="1" kern="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 kern="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𝑟𝑒</m:t>
                                    </m:r>
                                    <m:sSubSup>
                                      <m:sSubSupPr>
                                        <m:ctrlPr>
                                          <a:rPr lang="da-DK" sz="1100" i="1" kern="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 kern="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100" i="1" kern="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da-DK" sz="1100" b="0" i="1" kern="100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1100" i="1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1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𝑎𝑑</m:t>
                    </m:r>
                    <m:sSubSup>
                      <m:sSubSupPr>
                        <m:ctrlPr>
                          <a:rPr lang="da-DK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sSub>
                          <m:sSubPr>
                            <m:ctrlPr>
                              <a:rPr lang="da-DK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a-DK" sz="11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da-DK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da-DK" sz="1100" kern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(Industry ”n”)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sz="11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da-DK" sz="11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bSup>
                    <m:r>
                      <a:rPr lang="da-DK" sz="11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sSubSup>
                      <m:sSubSupPr>
                        <m:ctrlPr>
                          <a:rPr lang="da-DK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p>
                    </m:sSubSup>
                  </m:oMath>
                </a14:m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 shares.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sz="11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da-DK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11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bSup>
                    <m:r>
                      <a:rPr lang="da-DK" sz="11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sSubSup>
                      <m:sSubSupPr>
                        <m:ctrlPr>
                          <a:rPr lang="da-DK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100" i="1" kern="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da-DK" sz="1100" i="1" kern="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100" i="1" kern="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da-DK" sz="1100" i="1" kern="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 elasticities. (The rule of two)</a:t>
                </a:r>
              </a:p>
              <a:p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𝑎𝑑</m:t>
                    </m:r>
                    <m:sSubSup>
                      <m:sSubSupPr>
                        <m:ctrlPr>
                          <a:rPr lang="da-DK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sSub>
                          <m:sSubPr>
                            <m:ctrlPr>
                              <a:rPr lang="da-DK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1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da-DK" sz="11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bSup>
                    <m:r>
                      <a:rPr lang="da-DK" sz="11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1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𝑎𝑑</m:t>
                    </m:r>
                    <m:sSubSup>
                      <m:sSubSupPr>
                        <m:ctrlPr>
                          <a:rPr lang="da-DK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sSub>
                          <m:sSubPr>
                            <m:ctrlPr>
                              <a:rPr lang="da-DK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a-DK" sz="11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da-DK" sz="11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da-DK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Adjustment term (Exogenous)</a:t>
                </a:r>
              </a:p>
              <a:p>
                <a:endParaRPr lang="da-DK" sz="1100" dirty="0"/>
              </a:p>
            </p:txBody>
          </p:sp>
        </mc:Choice>
        <mc:Fallback xmlns="">
          <p:sp>
            <p:nvSpPr>
              <p:cNvPr id="4" name="Pladsholder til indhold 3">
                <a:extLst>
                  <a:ext uri="{FF2B5EF4-FFF2-40B4-BE49-F238E27FC236}">
                    <a16:creationId xmlns:a16="http://schemas.microsoft.com/office/drawing/2014/main" id="{92F05F3B-4DE7-81D4-4CCD-23022B739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583" t="-31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Billede 5">
            <a:extLst>
              <a:ext uri="{FF2B5EF4-FFF2-40B4-BE49-F238E27FC236}">
                <a16:creationId xmlns:a16="http://schemas.microsoft.com/office/drawing/2014/main" id="{D16E114D-6707-3A75-4CEF-5848F3A58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565" y="4336195"/>
            <a:ext cx="2712844" cy="221659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FEC1AA4-ED75-B253-60A7-B347A29AA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76" y="4100975"/>
            <a:ext cx="4086594" cy="25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0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43462-5E0C-130A-6A9F-571EA658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evaluation: Industry output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1112510-B75C-AEC4-FE89-513B13C3D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064" y="1479019"/>
            <a:ext cx="9161419" cy="46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6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93FBE-E816-BF72-746B-A5F82B35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Overview of the model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63B3B8-35C2-FA87-9BC2-16524C66D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Sectors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Households, Non-Financial Corporations, Financial Corporations, Government, Rest Of the World, and an Environmental sector.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Industries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Agricultural/Forestry/Fishery, Mining, Manufacturing of meat products, Manufacturing of dairy products, Manufacturing of bread products, Manufacturing of other food products, Energy supply industry, High Co2E intensive industries, and Other industries. (Dynamic)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final consumption goods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Bread, Meat, Fish, Dairy, Fruit and vegetables, other food, and other consumption products.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types of Energy: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Appendix.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types of emission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Carbon dioxide (Co2), Nitrous oxide (N2O), Methane (CH4), Sulphur hexafluoride (SF6), Perfluorocarbons (PFC), Hydrofluorocarbons (HFC).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calculate Co2E emissions.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types of financial assets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Gold, Deposits, Securities, Loans, Equities, Insurance, Financial derivatives, and Trade credits.</a:t>
            </a:r>
          </a:p>
        </p:txBody>
      </p:sp>
    </p:spTree>
    <p:extLst>
      <p:ext uri="{BB962C8B-B14F-4D97-AF65-F5344CB8AC3E}">
        <p14:creationId xmlns:p14="http://schemas.microsoft.com/office/powerpoint/2010/main" val="246668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93FBE-E816-BF72-746B-A5F82B35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Overview of the model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2E8E1996-FFBE-EA54-45E2-9246FBB2D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516" y="1270000"/>
            <a:ext cx="7946101" cy="4630668"/>
          </a:xfrm>
        </p:spPr>
      </p:pic>
    </p:spTree>
    <p:extLst>
      <p:ext uri="{BB962C8B-B14F-4D97-AF65-F5344CB8AC3E}">
        <p14:creationId xmlns:p14="http://schemas.microsoft.com/office/powerpoint/2010/main" val="165327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CDD20-69F9-8BA6-5EEA-9EEA07EC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IO set up: Price deflators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felt 10">
                <a:extLst>
                  <a:ext uri="{FF2B5EF4-FFF2-40B4-BE49-F238E27FC236}">
                    <a16:creationId xmlns:a16="http://schemas.microsoft.com/office/drawing/2014/main" id="{74417402-5214-AE90-2010-37912DA6DEE6}"/>
                  </a:ext>
                </a:extLst>
              </p:cNvPr>
              <p:cNvSpPr txBox="1"/>
              <p:nvPr/>
            </p:nvSpPr>
            <p:spPr>
              <a:xfrm>
                <a:off x="864466" y="5289986"/>
                <a:ext cx="6100618" cy="515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Producer prices: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a-DK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a-DK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da-DK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Mark</m:t>
                        </m:r>
                        <m:r>
                          <a:rPr lang="da-DK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a-DK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up</m:t>
                        </m:r>
                      </m:e>
                    </m:d>
                    <m:r>
                      <a:rPr lang="da-DK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da-DK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𝐶𝑂𝑆𝑇</m:t>
                        </m:r>
                        <m:sSubSup>
                          <m:sSubSupPr>
                            <m:ctrlPr>
                              <a:rPr lang="da-DK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a-DK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a-DK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a-DK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num>
                      <m:den>
                        <m:r>
                          <a:rPr lang="da-DK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𝑠𝑎𝑙𝑒</m:t>
                        </m:r>
                        <m:sSubSup>
                          <m:sSubSupPr>
                            <m:ctrlPr>
                              <a:rPr lang="da-DK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a-DK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a-DK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a-DK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kstfelt 10">
                <a:extLst>
                  <a:ext uri="{FF2B5EF4-FFF2-40B4-BE49-F238E27FC236}">
                    <a16:creationId xmlns:a16="http://schemas.microsoft.com/office/drawing/2014/main" id="{74417402-5214-AE90-2010-37912DA6D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66" y="5289986"/>
                <a:ext cx="6100618" cy="515975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felt 12">
                <a:extLst>
                  <a:ext uri="{FF2B5EF4-FFF2-40B4-BE49-F238E27FC236}">
                    <a16:creationId xmlns:a16="http://schemas.microsoft.com/office/drawing/2014/main" id="{5BCB68DF-F6B8-A508-BE2D-F8E2F704011A}"/>
                  </a:ext>
                </a:extLst>
              </p:cNvPr>
              <p:cNvSpPr txBox="1"/>
              <p:nvPr/>
            </p:nvSpPr>
            <p:spPr>
              <a:xfrm>
                <a:off x="864466" y="5974534"/>
                <a:ext cx="7622310" cy="361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Consumer prices: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da-DK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a-DK" sz="1600" b="0" i="0" smtClean="0">
                        <a:latin typeface="Cambria Math" panose="02040503050406030204" pitchFamily="18" charset="0"/>
                      </a:rPr>
                      <m:t>Weighted</m:t>
                    </m:r>
                    <m:r>
                      <a:rPr lang="da-DK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1600" b="0" i="0" smtClean="0">
                        <a:latin typeface="Cambria Math" panose="02040503050406030204" pitchFamily="18" charset="0"/>
                      </a:rPr>
                      <m:t>average</m:t>
                    </m:r>
                    <m:r>
                      <a:rPr lang="da-DK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16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da-DK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1600" b="0" i="0" smtClean="0">
                        <a:latin typeface="Cambria Math" panose="02040503050406030204" pitchFamily="18" charset="0"/>
                      </a:rPr>
                      <m:t>producer</m:t>
                    </m:r>
                    <m:r>
                      <a:rPr lang="da-DK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1600" b="0" i="0" smtClean="0">
                        <a:latin typeface="Cambria Math" panose="02040503050406030204" pitchFamily="18" charset="0"/>
                      </a:rPr>
                      <m:t>prices</m:t>
                    </m:r>
                    <m:r>
                      <a:rPr lang="da-DK" sz="1600" b="0" i="0" smtClean="0">
                        <a:latin typeface="Cambria Math" panose="02040503050406030204" pitchFamily="18" charset="0"/>
                      </a:rPr>
                      <m:t> ∗(1+</m:t>
                    </m:r>
                    <m:r>
                      <m:rPr>
                        <m:sty m:val="p"/>
                      </m:rPr>
                      <a:rPr lang="da-DK" sz="1600" b="0" i="0" smtClean="0">
                        <a:latin typeface="Cambria Math" panose="02040503050406030204" pitchFamily="18" charset="0"/>
                      </a:rPr>
                      <m:t>tax</m:t>
                    </m:r>
                    <m:r>
                      <a:rPr lang="da-DK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1600" b="0" i="0" smtClean="0">
                        <a:latin typeface="Cambria Math" panose="02040503050406030204" pitchFamily="18" charset="0"/>
                      </a:rPr>
                      <m:t>rate</m:t>
                    </m:r>
                    <m:r>
                      <a:rPr lang="da-DK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kstfelt 12">
                <a:extLst>
                  <a:ext uri="{FF2B5EF4-FFF2-40B4-BE49-F238E27FC236}">
                    <a16:creationId xmlns:a16="http://schemas.microsoft.com/office/drawing/2014/main" id="{5BCB68DF-F6B8-A508-BE2D-F8E2F7040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66" y="5974534"/>
                <a:ext cx="7622310" cy="361830"/>
              </a:xfrm>
              <a:prstGeom prst="rect">
                <a:avLst/>
              </a:prstGeom>
              <a:blipFill>
                <a:blip r:embed="rId3"/>
                <a:stretch>
                  <a:fillRect l="-480" t="-3390" b="-1694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ladsholder til indhold 14">
            <a:extLst>
              <a:ext uri="{FF2B5EF4-FFF2-40B4-BE49-F238E27FC236}">
                <a16:creationId xmlns:a16="http://schemas.microsoft.com/office/drawing/2014/main" id="{85078E87-E575-1F61-4F96-CD300C488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9199" y="1609725"/>
            <a:ext cx="11413635" cy="3545599"/>
          </a:xfrm>
        </p:spPr>
      </p:pic>
    </p:spTree>
    <p:extLst>
      <p:ext uri="{BB962C8B-B14F-4D97-AF65-F5344CB8AC3E}">
        <p14:creationId xmlns:p14="http://schemas.microsoft.com/office/powerpoint/2010/main" val="190320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D3A46-D461-4E19-C91C-470CDBBD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model set-up: Final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felt 12">
                <a:extLst>
                  <a:ext uri="{FF2B5EF4-FFF2-40B4-BE49-F238E27FC236}">
                    <a16:creationId xmlns:a16="http://schemas.microsoft.com/office/drawing/2014/main" id="{A85BFA42-0FFF-87A3-B907-2886E279E513}"/>
                  </a:ext>
                </a:extLst>
              </p:cNvPr>
              <p:cNvSpPr txBox="1"/>
              <p:nvPr/>
            </p:nvSpPr>
            <p:spPr>
              <a:xfrm>
                <a:off x="1797666" y="5269527"/>
                <a:ext cx="8596668" cy="1550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Endogenous: </a:t>
                </a:r>
              </a:p>
              <a:p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Consumption in real values: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sz="1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a-DK" sz="15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15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a-DK" sz="1500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p>
                    </m:sSubSup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𝐷𝑖𝑠𝑝𝑜𝑠𝑎𝑏𝑙𝑒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𝑖𝑛𝑐𝑜𝑚𝑒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𝐹𝑖𝑛𝑎𝑛𝑐𝑖𝑎𝑙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𝑤𝑒𝑎𝑙𝑡h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b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Investments in real values: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sz="1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a-DK" sz="1500" b="0" i="0" smtClean="0">
                            <a:latin typeface="Cambria Math" panose="02040503050406030204" pitchFamily="18" charset="0"/>
                          </a:rPr>
                          <m:t>inv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15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a-DK" sz="1500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p>
                    </m:sSubSup>
                    <m:r>
                      <a:rPr lang="da-DK" sz="15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5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sz="1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𝐶𝑎𝑝𝑎𝑐𝑖𝑡𝑦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𝑢𝑡𝑖𝑙𝑖𝑧𝑎𝑡𝑖𝑜𝑛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da-DK" sz="15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𝑃𝑟𝑜𝑓𝑖𝑡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𝑠h𝑎𝑟𝑒</m:t>
                    </m:r>
                    <m:r>
                      <a:rPr lang="da-DK" sz="15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b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 Exports in real values: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sz="1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a-DK" sz="1500" b="0" i="0" smtClean="0">
                            <a:latin typeface="Cambria Math" panose="02040503050406030204" pitchFamily="18" charset="0"/>
                          </a:rPr>
                          <m:t>ex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15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a-DK" sz="15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  <m:r>
                      <a:rPr lang="da-DK" sz="15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5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sz="1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𝑅𝑒𝑎𝑙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𝑒𝑥𝑐h𝑎𝑛𝑔𝑒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da-DK" sz="15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𝑊𝑜𝑟𝑙𝑑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𝑖𝑚𝑝𝑜𝑟𝑡𝑠</m:t>
                    </m:r>
                    <m:r>
                      <a:rPr lang="da-DK" sz="1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kstfelt 12">
                <a:extLst>
                  <a:ext uri="{FF2B5EF4-FFF2-40B4-BE49-F238E27FC236}">
                    <a16:creationId xmlns:a16="http://schemas.microsoft.com/office/drawing/2014/main" id="{A85BFA42-0FFF-87A3-B907-2886E279E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666" y="5269527"/>
                <a:ext cx="8596668" cy="1550361"/>
              </a:xfrm>
              <a:prstGeom prst="rect">
                <a:avLst/>
              </a:prstGeom>
              <a:blipFill>
                <a:blip r:embed="rId2"/>
                <a:stretch>
                  <a:fillRect l="-284" t="-784" b="-352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ladsholder til indhold 15">
            <a:extLst>
              <a:ext uri="{FF2B5EF4-FFF2-40B4-BE49-F238E27FC236}">
                <a16:creationId xmlns:a16="http://schemas.microsoft.com/office/drawing/2014/main" id="{839A34DC-921B-ECF4-57C4-43B8B46AC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119" y="1275688"/>
            <a:ext cx="11703762" cy="3803207"/>
          </a:xfrm>
        </p:spPr>
      </p:pic>
    </p:spTree>
    <p:extLst>
      <p:ext uri="{BB962C8B-B14F-4D97-AF65-F5344CB8AC3E}">
        <p14:creationId xmlns:p14="http://schemas.microsoft.com/office/powerpoint/2010/main" val="65946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A6EDC-7978-0B97-5CF0-1E2EE3AF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model set-up: Supply &amp; total sales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felt 9">
                <a:extLst>
                  <a:ext uri="{FF2B5EF4-FFF2-40B4-BE49-F238E27FC236}">
                    <a16:creationId xmlns:a16="http://schemas.microsoft.com/office/drawing/2014/main" id="{CA251B13-7D83-B5C7-1C61-476068D39E4C}"/>
                  </a:ext>
                </a:extLst>
              </p:cNvPr>
              <p:cNvSpPr txBox="1"/>
              <p:nvPr/>
            </p:nvSpPr>
            <p:spPr>
              <a:xfrm>
                <a:off x="590549" y="5413213"/>
                <a:ext cx="9477375" cy="397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5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Total sales (Real value):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a-DK" sz="15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𝑠𝑎𝑙𝑒𝑠</m:t>
                        </m:r>
                      </m:e>
                      <m:sub>
                        <m:r>
                          <a:rPr lang="en-US" sz="15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sz="15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bSup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𝐷𝑜𝑚𝑒𝑠𝑡𝑖𝑐𝑎𝑙𝑙𝑦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𝑝𝑟𝑜𝑑𝑢𝑐𝑒𝑑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𝑖𝑛𝑝𝑢𝑡𝑠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𝐹𝑖𝑛𝑎𝑙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𝑑𝑒𝑚𝑎𝑛𝑑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𝑓𝑜𝑟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𝑑𝑜𝑚𝑒𝑠𝑡𝑖𝑐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a-DK" sz="1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𝑝𝑟𝑜𝑑𝑢𝑐𝑡𝑠</m:t>
                    </m:r>
                  </m:oMath>
                </a14:m>
                <a:endParaRPr lang="en-US" sz="15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kstfelt 9">
                <a:extLst>
                  <a:ext uri="{FF2B5EF4-FFF2-40B4-BE49-F238E27FC236}">
                    <a16:creationId xmlns:a16="http://schemas.microsoft.com/office/drawing/2014/main" id="{CA251B13-7D83-B5C7-1C61-476068D39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9" y="5413213"/>
                <a:ext cx="9477375" cy="397096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felt 11">
                <a:extLst>
                  <a:ext uri="{FF2B5EF4-FFF2-40B4-BE49-F238E27FC236}">
                    <a16:creationId xmlns:a16="http://schemas.microsoft.com/office/drawing/2014/main" id="{6A5F427A-2A59-F89E-0BF5-EF1D2117688C}"/>
                  </a:ext>
                </a:extLst>
              </p:cNvPr>
              <p:cNvSpPr txBox="1"/>
              <p:nvPr/>
            </p:nvSpPr>
            <p:spPr>
              <a:xfrm>
                <a:off x="885825" y="5922625"/>
                <a:ext cx="6688822" cy="512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Technical coefficients: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𝑆𝑎𝑙𝑒</m:t>
                        </m:r>
                        <m:sSubSup>
                          <m:sSubSup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</m:oMath>
                </a14:m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kstfelt 11">
                <a:extLst>
                  <a:ext uri="{FF2B5EF4-FFF2-40B4-BE49-F238E27FC236}">
                    <a16:creationId xmlns:a16="http://schemas.microsoft.com/office/drawing/2014/main" id="{6A5F427A-2A59-F89E-0BF5-EF1D21176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5922625"/>
                <a:ext cx="6688822" cy="512448"/>
              </a:xfrm>
              <a:prstGeom prst="rect">
                <a:avLst/>
              </a:prstGeom>
              <a:blipFill>
                <a:blip r:embed="rId3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3ED1745E-A5B2-7103-4EC9-358CE2804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5168" y="1285934"/>
            <a:ext cx="11590922" cy="3848041"/>
          </a:xfrm>
        </p:spPr>
      </p:pic>
    </p:spTree>
    <p:extLst>
      <p:ext uri="{BB962C8B-B14F-4D97-AF65-F5344CB8AC3E}">
        <p14:creationId xmlns:p14="http://schemas.microsoft.com/office/powerpoint/2010/main" val="126002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B5820-DA23-95A2-99BC-7C031B1A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IO setup: Value added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3467B15F-84A9-5C88-AB0D-9B5557AB79AB}"/>
                  </a:ext>
                </a:extLst>
              </p:cNvPr>
              <p:cNvSpPr txBox="1"/>
              <p:nvPr/>
            </p:nvSpPr>
            <p:spPr>
              <a:xfrm>
                <a:off x="677334" y="5213576"/>
                <a:ext cx="10619316" cy="376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Total sales (Nominal):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𝑆𝐴𝐿𝐸𝑆</m:t>
                        </m:r>
                      </m:e>
                      <m:sub>
                        <m:r>
                          <a:rPr lang="en-US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bSup>
                    <m:r>
                      <a:rPr lang="da-DK" sz="1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𝐷𝑜𝑚𝑒𝑠𝑡𝑖𝑐𝑎𝑙𝑙𝑦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𝑝𝑟𝑜𝑑𝑢𝑐𝑒𝑑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𝑖𝑛𝑝𝑢𝑡𝑠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𝐹𝑖𝑛𝑎𝑙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𝑑𝑒𝑚𝑎𝑛𝑑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𝑓𝑜𝑟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𝑑𝑜𝑚𝑒𝑠𝑡𝑖𝑐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𝑝𝑟𝑜𝑑𝑢𝑐𝑡𝑠</m:t>
                        </m:r>
                      </m:e>
                    </m:d>
                    <m:r>
                      <a:rPr lang="da-DK" sz="1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da-DK" sz="1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  <m:sSubSup>
                      <m:sSubSupPr>
                        <m:ctrlP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da-DK" sz="1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3467B15F-84A9-5C88-AB0D-9B5557AB7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5213576"/>
                <a:ext cx="10619316" cy="376834"/>
              </a:xfrm>
              <a:prstGeom prst="rect">
                <a:avLst/>
              </a:prstGeom>
              <a:blipFill>
                <a:blip r:embed="rId2"/>
                <a:stretch>
                  <a:fillRect l="-172" b="-1612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felt 10">
                <a:extLst>
                  <a:ext uri="{FF2B5EF4-FFF2-40B4-BE49-F238E27FC236}">
                    <a16:creationId xmlns:a16="http://schemas.microsoft.com/office/drawing/2014/main" id="{74D13E5E-E153-AECA-8369-91C940BC4380}"/>
                  </a:ext>
                </a:extLst>
              </p:cNvPr>
              <p:cNvSpPr txBox="1"/>
              <p:nvPr/>
            </p:nvSpPr>
            <p:spPr>
              <a:xfrm>
                <a:off x="677334" y="5855439"/>
                <a:ext cx="72468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Gross operating surplus: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B</m:t>
                    </m:r>
                    <m:sSubSup>
                      <m:sSubSupPr>
                        <m:ctrlPr>
                          <a:rPr lang="da-DK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a-DK" sz="1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  <m:r>
                      <a:rPr lang="en-US" sz="1400" i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a-DK" sz="1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𝑆𝐴𝐿𝐸𝑆</m:t>
                        </m:r>
                      </m:e>
                      <m:sub>
                        <m:r>
                          <a:rPr lang="en-US" sz="1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sz="1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bSup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da-DK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a-DK" sz="1400" b="0" i="0" smtClean="0">
                            <a:latin typeface="Cambria Math" panose="02040503050406030204" pitchFamily="18" charset="0"/>
                          </a:rPr>
                          <m:t>COSTS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1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a-DK" sz="1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kstfelt 10">
                <a:extLst>
                  <a:ext uri="{FF2B5EF4-FFF2-40B4-BE49-F238E27FC236}">
                    <a16:creationId xmlns:a16="http://schemas.microsoft.com/office/drawing/2014/main" id="{74D13E5E-E153-AECA-8369-91C940BC4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5855439"/>
                <a:ext cx="7246833" cy="307777"/>
              </a:xfrm>
              <a:prstGeom prst="rect">
                <a:avLst/>
              </a:prstGeom>
              <a:blipFill>
                <a:blip r:embed="rId3"/>
                <a:stretch>
                  <a:fillRect l="-252" t="-4000" b="-2000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48C2AFF-B99B-B3D7-8CF6-B7EDECBD8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0176" y="1267589"/>
            <a:ext cx="11815624" cy="3660011"/>
          </a:xfrm>
        </p:spPr>
      </p:pic>
    </p:spTree>
    <p:extLst>
      <p:ext uri="{BB962C8B-B14F-4D97-AF65-F5344CB8AC3E}">
        <p14:creationId xmlns:p14="http://schemas.microsoft.com/office/powerpoint/2010/main" val="25036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51AF1-DCD0-0100-CDEC-A2E425DD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The environmental 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91A894A-DAC6-5BC7-FC1D-0D68BC412D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9850" y="1817688"/>
                <a:ext cx="5210175" cy="3880773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coefficients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da-DK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15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a-DK" sz="15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a-DK" sz="15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a-DK" sz="1500" i="1">
                            <a:latin typeface="Cambria Math" panose="02040503050406030204" pitchFamily="18" charset="0"/>
                          </a:rPr>
                          <m:t>𝐸𝑁𝐸𝑅𝐺</m:t>
                        </m:r>
                        <m:sSup>
                          <m:sSupPr>
                            <m:ctrlPr>
                              <a:rPr lang="da-DK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15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da-DK" sz="1500" b="0" i="1" smtClean="0">
                                <a:latin typeface="Cambria Math" panose="02040503050406030204" pitchFamily="18" charset="0"/>
                              </a:rPr>
                              <m:t>𝑢𝑠𝑒</m:t>
                            </m:r>
                          </m:sup>
                        </m:sSup>
                      </m:sup>
                    </m:sSubSup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1500" b="0" i="1" smtClean="0">
                            <a:latin typeface="Cambria Math" panose="02040503050406030204" pitchFamily="18" charset="0"/>
                          </a:rPr>
                          <m:t>𝐸𝑁𝐸𝑅𝐺</m:t>
                        </m:r>
                        <m:sSubSup>
                          <m:sSubSupPr>
                            <m:ctrlPr>
                              <a:rPr lang="da-DK" sz="1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a-DK" sz="15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da-DK" sz="1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15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sz="1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a-DK" sz="1500" b="0" i="1" smtClean="0">
                                <a:latin typeface="Cambria Math" panose="02040503050406030204" pitchFamily="18" charset="0"/>
                              </a:rPr>
                              <m:t>𝑢𝑠𝑒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a-DK" sz="1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a-DK" sz="1500" b="0" i="1" smtClean="0">
                                <a:latin typeface="Cambria Math" panose="02040503050406030204" pitchFamily="18" charset="0"/>
                              </a:rPr>
                              <m:t>𝑠𝑎𝑙𝑒𝑠</m:t>
                            </m:r>
                          </m:e>
                          <m:sub>
                            <m:r>
                              <a:rPr lang="da-DK" sz="1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a-DK" sz="1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da-DK" sz="1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a-DK" sz="1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𝐸𝑁𝐸𝑅𝐺</m:t>
                        </m:r>
                        <m:sSup>
                          <m:sSup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𝑠𝑢𝑝</m:t>
                            </m:r>
                          </m:sup>
                        </m:sSup>
                      </m:sup>
                    </m:sSub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𝐸𝑁𝐸𝑅𝐺</m:t>
                        </m:r>
                        <m:sSubSup>
                          <m:sSubSup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𝑠𝑢𝑝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a-DK" sz="1500" b="0" i="1" smtClean="0">
                                <a:latin typeface="Cambria Math" panose="02040503050406030204" pitchFamily="18" charset="0"/>
                              </a:rPr>
                              <m:t>𝑠𝑎𝑙𝑒𝑠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</m:oMath>
                </a14:m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Emissions coefficients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1500" b="0" i="1" smtClean="0">
                          <a:latin typeface="Cambria Math" panose="02040503050406030204" pitchFamily="18" charset="0"/>
                        </a:rPr>
                        <m:t>𝐸𝑀𝐼𝑆𝑆𝐼𝑂</m:t>
                      </m:r>
                      <m:sSubSup>
                        <m:sSubSupPr>
                          <m:ctrlPr>
                            <a:rPr lang="da-DK" sz="1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sz="1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a-DK" sz="1500" b="0" i="1" smtClean="0">
                              <a:latin typeface="Cambria Math" panose="02040503050406030204" pitchFamily="18" charset="0"/>
                            </a:rPr>
                            <m:t>𝑐𝑜𝑒</m:t>
                          </m:r>
                          <m:sSub>
                            <m:sSubPr>
                              <m:ctrlP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lang="da-DK" sz="1500" b="0" i="1" smtClean="0">
                              <a:latin typeface="Cambria Math" panose="02040503050406030204" pitchFamily="18" charset="0"/>
                            </a:rPr>
                            <m:t>𝐸𝑁𝐸𝑅𝐺𝑌</m:t>
                          </m:r>
                        </m:sup>
                      </m:sSubSup>
                      <m:r>
                        <a:rPr lang="da-DK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1500" b="0" i="1" smtClean="0">
                              <a:latin typeface="Cambria Math" panose="02040503050406030204" pitchFamily="18" charset="0"/>
                            </a:rPr>
                            <m:t>𝐸𝑀𝐼𝑆𝑆𝐼𝑂</m:t>
                          </m:r>
                          <m:sSubSup>
                            <m:sSubSupPr>
                              <m:ctrlP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𝐸𝑁𝐸𝑅𝐺𝑌</m:t>
                              </m:r>
                            </m:sup>
                          </m:sSubSup>
                        </m:num>
                        <m:den>
                          <m:r>
                            <a:rPr lang="da-DK" sz="1500" b="0" i="1" smtClean="0">
                              <a:latin typeface="Cambria Math" panose="02040503050406030204" pitchFamily="18" charset="0"/>
                            </a:rPr>
                            <m:t>𝐸𝑁𝐸𝑅𝐺</m:t>
                          </m:r>
                          <m:sSubSup>
                            <m:sSubSupPr>
                              <m:ctrlP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𝑢𝑠𝑒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a-DK" sz="15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1500" b="0" i="1" smtClean="0">
                          <a:latin typeface="Cambria Math" panose="02040503050406030204" pitchFamily="18" charset="0"/>
                        </a:rPr>
                        <m:t>𝐸𝑀𝐼𝑆𝑆𝐼𝑂</m:t>
                      </m:r>
                      <m:sSubSup>
                        <m:sSubSupPr>
                          <m:ctrlPr>
                            <a:rPr lang="da-DK" sz="1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sz="1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a-DK" sz="1500" b="0" i="1" smtClean="0">
                              <a:latin typeface="Cambria Math" panose="02040503050406030204" pitchFamily="18" charset="0"/>
                            </a:rPr>
                            <m:t>𝑐𝑜𝑒</m:t>
                          </m:r>
                          <m:sSub>
                            <m:sSubPr>
                              <m:ctrlP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lang="da-DK" sz="1500" b="0" i="1" smtClean="0">
                              <a:latin typeface="Cambria Math" panose="02040503050406030204" pitchFamily="18" charset="0"/>
                            </a:rPr>
                            <m:t>𝑈𝑛𝐸𝑁𝐸𝑅𝐺𝑌</m:t>
                          </m:r>
                        </m:sup>
                      </m:sSubSup>
                      <m:r>
                        <a:rPr lang="da-DK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1500" b="0" i="1" smtClean="0">
                              <a:latin typeface="Cambria Math" panose="02040503050406030204" pitchFamily="18" charset="0"/>
                            </a:rPr>
                            <m:t>𝐸𝑀𝐼𝑆𝑆𝐼𝑂</m:t>
                          </m:r>
                          <m:sSubSup>
                            <m:sSubSupPr>
                              <m:ctrlP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𝑈𝑛𝐸𝑁𝐸𝑅𝐺𝑌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𝑑𝑜𝑚</m:t>
                              </m:r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a-DK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Environmental taxes</a:t>
                </a:r>
                <a:endParaRPr lang="en-US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𝐸𝑁</m:t>
                      </m:r>
                      <m:sSubSup>
                        <m:sSubSup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𝑡𝑎𝑥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𝐶𝑜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91A894A-DAC6-5BC7-FC1D-0D68BC412D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9850" y="1817688"/>
                <a:ext cx="5210175" cy="38807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Billede 6">
            <a:extLst>
              <a:ext uri="{FF2B5EF4-FFF2-40B4-BE49-F238E27FC236}">
                <a16:creationId xmlns:a16="http://schemas.microsoft.com/office/drawing/2014/main" id="{83468A55-3D46-9607-C4B8-3F9808A06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17688"/>
            <a:ext cx="5895975" cy="42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191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3582</TotalTime>
  <Words>1056</Words>
  <Application>Microsoft Office PowerPoint</Application>
  <PresentationFormat>Widescreen</PresentationFormat>
  <Paragraphs>124</Paragraphs>
  <Slides>24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33" baseType="lpstr">
      <vt:lpstr>Aptos</vt:lpstr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Facet</vt:lpstr>
      <vt:lpstr>Agenda  </vt:lpstr>
      <vt:lpstr>Aim: Development of an empirical Ecological Stock-Flow-Consistent Input-Output model for Denmark</vt:lpstr>
      <vt:lpstr>Overview of the model</vt:lpstr>
      <vt:lpstr>Overview of the model</vt:lpstr>
      <vt:lpstr>The IO set up: Price deflators</vt:lpstr>
      <vt:lpstr>The model set-up: Final demand</vt:lpstr>
      <vt:lpstr>The model set-up: Supply &amp; total sales</vt:lpstr>
      <vt:lpstr>The IO setup: Value added</vt:lpstr>
      <vt:lpstr>The environmental block</vt:lpstr>
      <vt:lpstr>The Stock-Flow-Consistent block</vt:lpstr>
      <vt:lpstr>Model evaluation: Aggregate variables</vt:lpstr>
      <vt:lpstr>Application</vt:lpstr>
      <vt:lpstr>Application: Motivation</vt:lpstr>
      <vt:lpstr>Application: Tax on consumption vs. Production. </vt:lpstr>
      <vt:lpstr>Application: Tax on consumption vs. Production.</vt:lpstr>
      <vt:lpstr>Application: International trade</vt:lpstr>
      <vt:lpstr>Application: Financial net wealth</vt:lpstr>
      <vt:lpstr>Application: Co2E- Emissions</vt:lpstr>
      <vt:lpstr>Concluding remarks</vt:lpstr>
      <vt:lpstr>Appendix</vt:lpstr>
      <vt:lpstr>21 Energy types</vt:lpstr>
      <vt:lpstr>The model set-up – Input-Output block</vt:lpstr>
      <vt:lpstr>International Trade</vt:lpstr>
      <vt:lpstr>Model evaluation: Industry output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Simon Fløj Thomsen</dc:creator>
  <cp:lastModifiedBy>Simon Fløj Thomsen</cp:lastModifiedBy>
  <cp:revision>18</cp:revision>
  <dcterms:created xsi:type="dcterms:W3CDTF">2024-03-07T14:58:48Z</dcterms:created>
  <dcterms:modified xsi:type="dcterms:W3CDTF">2024-06-29T22:25:47Z</dcterms:modified>
</cp:coreProperties>
</file>