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8" r:id="rId3"/>
    <p:sldId id="259" r:id="rId4"/>
    <p:sldId id="271" r:id="rId5"/>
    <p:sldId id="274" r:id="rId6"/>
    <p:sldId id="301" r:id="rId7"/>
    <p:sldId id="300" r:id="rId8"/>
    <p:sldId id="275" r:id="rId9"/>
    <p:sldId id="276" r:id="rId10"/>
    <p:sldId id="277" r:id="rId11"/>
    <p:sldId id="302" r:id="rId12"/>
    <p:sldId id="269" r:id="rId13"/>
    <p:sldId id="303" r:id="rId14"/>
    <p:sldId id="263" r:id="rId15"/>
    <p:sldId id="268" r:id="rId16"/>
    <p:sldId id="264" r:id="rId17"/>
    <p:sldId id="267" r:id="rId18"/>
    <p:sldId id="265" r:id="rId19"/>
    <p:sldId id="266" r:id="rId20"/>
    <p:sldId id="261" r:id="rId21"/>
    <p:sldId id="298" r:id="rId22"/>
    <p:sldId id="299" r:id="rId2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3785" autoAdjust="0"/>
  </p:normalViewPr>
  <p:slideViewPr>
    <p:cSldViewPr snapToGrid="0">
      <p:cViewPr varScale="1">
        <p:scale>
          <a:sx n="91" d="100"/>
          <a:sy n="91" d="100"/>
        </p:scale>
        <p:origin x="6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141AC3-394D-1E3D-5BD6-4BAD756B3E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F4F3F0-BC62-7F58-2697-7B566FF6886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092ED-BC7D-890A-CCF9-52050D148E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3E306-CD8D-F45C-8E8F-CC921F778C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57B7F-59F5-40A1-82C8-E3A3710231D2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512377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3EB71-0C07-4F79-A066-34A1FAC37870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42968757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624BB-FEBE-8149-9EDC-E888590D30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55273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1E3FD-A24B-5C37-B791-16DD6BD8F4D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8647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C3DDE-28AD-093E-6A94-AE22635DE86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37759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D7CE5-226C-6F6D-1598-F8645A184F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502743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B059C1-C413-511A-62F5-8FF620043F8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0250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CB9FC3-18DE-F635-849D-98CE3C4BCCA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4369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CA2684-D1F6-C04C-D882-C17ADA5B8CF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9262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62993-409F-B760-A8D7-B1BAD41C35B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1213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950280-A7FA-3957-089E-3FE668DB698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634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E9A4D-D2EE-A851-8E4B-FC6B161069E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980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3C73E-339E-DA43-609B-6825B24C40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247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CC1FF-D759-385E-FBD9-DC59374238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0015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03BCA-034A-2209-91B4-7C5E107245C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2860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77194-D48B-CA75-9E34-65179DBB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F8C97-9DA2-BC75-BBB6-928A4A780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BF92-3224-C265-6A4C-B62EAF30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CB44C-3A87-3988-F5CB-839AD434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A066A-FBF8-C89B-BB5E-BCA404B90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2708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6C82E-4C21-052C-7728-1C72DAAE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37809E-81F1-C2AE-FE50-8D0BE9306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04E64-BD33-2D11-B635-9669C424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0DF1A-CCF8-7DC0-8EDD-245C89F1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E1D46-2B8F-91A8-C68B-79B279B2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7385A7-549F-819F-9B35-95AC65C5A9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6EBDD-0167-F32A-460D-033C84524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B6494-2AB1-9A90-A84D-7D8424DA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26C9A-B3F7-5B6F-69A6-0B3EBE13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C6FD6-E978-5EBC-9B11-1847307E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7172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96CE-67F3-9C12-3087-E9A8F67D7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A6C5F-562D-A048-6644-EDEA07C52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5C16A-94D7-7B90-5178-323FC3ECB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7963-2F8A-4E3A-89D8-69FF45B0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F2D80-B189-DB43-CE08-689D75BE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275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7CD4-056B-79B4-C4D3-F53F3BDF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28DBF-0FFE-2F6E-EB14-9C39F4CDF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D9EB2-8503-7B17-8AB3-3FAF28E57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3FC6A-BDFA-3C75-5CB4-37A405E89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84B58-9E0A-0074-76AB-CE89FAE00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419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070DC-8FF5-E128-35A3-6AA604594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9BA74-F366-9F4D-7AA7-6587DA1CE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C81B5-9D2B-2471-C97C-980CD6FBB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FF010-7581-14DF-73B9-827C83173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F0133-A9DA-10DC-C52F-EBCC130EA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0E962-3AD7-F047-69F9-CC52600F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431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38815-2C06-EF81-0FB4-D82BF8101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71C6C-857E-D141-3ADE-7639136CF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495ECB-C514-BD95-E1A4-86321EBD2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43399-5AA3-5DD0-F92D-3760870B2A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77D03-FCAC-3CCF-B911-62AA846CE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8501E0-1675-8F63-21A4-082047B92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6DF635-3BED-4F59-4BFC-BA2232E30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A6337-E190-AED5-B41E-E97D3DE88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921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1C3EB-D28C-DA9D-9A91-66065B58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ADD0EA-4523-269E-8B22-8517047D5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425EBA-67D0-F67B-9896-95BCB7F4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E97673-88F8-80FC-91DE-F4FDD15C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2524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B03C74-46A4-C752-9CEA-93A738A7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FC913D-156B-BFE6-2915-22D63D19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A77067-F2C7-85B9-5DC6-3281AF4A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0642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7E9BF-41B6-E114-CC29-14ED15B5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79B8A-2E40-A977-AEE8-394034898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8D7A00-58AB-C93F-D278-00636657A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042B37-2BD4-4014-A76F-CBBF45029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BCD09-772F-D9F2-420C-7D916229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48F6EF-60D9-A9DC-A731-3E20C7C2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52537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7EAE4-9DF1-7508-576E-208835D3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B5ED98-0FE3-894D-5E5C-DAC21DEAB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A36A1-C95E-26ED-11E1-2BCFC3B6A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85FD4-4FC1-E8BC-C8D9-B9097F869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88C4B-56A3-8F0E-9470-2B0F91560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29D3C-DF71-C3CE-EC77-D94B535C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737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7E5E87-FCA6-2EF4-75E4-AD886A22D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770F7-7C53-D000-1FFE-689908AC6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E740E-3D04-D32B-8B06-8A5C1A042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E3550C-1E10-418D-9607-B3AC8A640269}" type="datetimeFigureOut">
              <a:rPr lang="pt-PT" smtClean="0"/>
              <a:t>30/06/2024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F1866-E935-7818-6BBE-C46D24FEC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A4C6C-AF80-E2FD-EFD0-425B254DF4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4C1909-C46F-4EC1-9BF6-E39C350C5A6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8303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ssantos@iseg.ulisboa.pt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7BA32B7-C09F-4D49-4914-EF6164250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PT"/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C9076B27-46E8-539E-C573-77A5E728F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18" y="912293"/>
            <a:ext cx="1685364" cy="1685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2E8F412-6803-5BC0-91FF-0AD5C4208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682" y="989185"/>
            <a:ext cx="8892989" cy="9848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GB" altLang="pt-PT" sz="2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</a:t>
            </a:r>
            <a:r>
              <a:rPr kumimoji="0" lang="en-GB" altLang="pt-PT" sz="2600" b="1" i="0" u="none" strike="noStrike" cap="none" normalizeH="0" baseline="3000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kumimoji="0" lang="en-GB" altLang="pt-PT" sz="26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International Input-Output Association Conference</a:t>
            </a:r>
            <a:endParaRPr kumimoji="0" lang="pt-PT" altLang="pt-PT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20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</a:t>
            </a:r>
            <a:r>
              <a:rPr kumimoji="0" lang="en-GB" altLang="pt-PT" sz="22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en-GB" altLang="pt-PT" sz="2200" b="1" i="0" u="none" strike="noStrike" cap="none" normalizeH="0" baseline="3000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</a:t>
            </a:r>
            <a:r>
              <a:rPr kumimoji="0" lang="en-GB" altLang="pt-PT" sz="22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- 5</a:t>
            </a:r>
            <a:r>
              <a:rPr kumimoji="0" lang="en-GB" altLang="pt-PT" sz="2200" b="1" i="0" u="none" strike="noStrike" cap="none" normalizeH="0" baseline="3000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kumimoji="0" lang="en-GB" altLang="pt-PT" sz="2200" b="1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July 2024, Santiago, Chile</a:t>
            </a:r>
            <a:endParaRPr kumimoji="0" lang="pt-PT" altLang="pt-P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BF9569-0D3D-7406-57EA-CF7D992CC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318" y="2798406"/>
            <a:ext cx="10829364" cy="29238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interrelations in distributive transactions seen through a </a:t>
            </a:r>
            <a:r>
              <a:rPr kumimoji="0" lang="en-GB" altLang="pt-PT" sz="22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magnifying glass</a:t>
            </a:r>
            <a:r>
              <a:rPr kumimoji="0" lang="en-GB" altLang="pt-PT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pt-PT" altLang="pt-PT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GB" altLang="pt-PT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proposal to improve national accounts data for use in input-output analysis.</a:t>
            </a:r>
            <a:endParaRPr kumimoji="0" lang="pt-PT" altLang="pt-PT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Susana Santos</a:t>
            </a:r>
            <a:endParaRPr kumimoji="0" lang="pt-PT" altLang="pt-P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UECE (Research Unit on Complexity and Economics) - REM (Research in Economics and Mathematics)</a:t>
            </a:r>
            <a:endParaRPr kumimoji="0" lang="pt-PT" altLang="pt-P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t-P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ISEG - Lisbon School of Economics and Management, </a:t>
            </a:r>
            <a:r>
              <a:rPr kumimoji="0" lang="en-US" altLang="pt-PT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Universidade</a:t>
            </a:r>
            <a:r>
              <a:rPr kumimoji="0" lang="en-US" altLang="pt-PT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 Lisboa</a:t>
            </a:r>
            <a:endParaRPr kumimoji="0" lang="pt-PT" altLang="pt-PT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PT" altLang="pt-P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pt-PT" altLang="pt-P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77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5A48B0-CBA6-F8A7-1DB8-B1E2BB8D10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6495"/>
            <a:ext cx="12192000" cy="30100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BF956C1-11B6-799C-5FDC-50EF4918BEBE}"/>
              </a:ext>
            </a:extLst>
          </p:cNvPr>
          <p:cNvSpPr/>
          <p:nvPr/>
        </p:nvSpPr>
        <p:spPr>
          <a:xfrm>
            <a:off x="4466142" y="546494"/>
            <a:ext cx="554265" cy="91009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78A6BA-B4AF-F829-1A88-EF1967A09399}"/>
              </a:ext>
            </a:extLst>
          </p:cNvPr>
          <p:cNvSpPr/>
          <p:nvPr/>
        </p:nvSpPr>
        <p:spPr>
          <a:xfrm>
            <a:off x="6731000" y="546494"/>
            <a:ext cx="610576" cy="910093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301E91-BAAF-02E4-611A-12D203250455}"/>
              </a:ext>
            </a:extLst>
          </p:cNvPr>
          <p:cNvSpPr/>
          <p:nvPr/>
        </p:nvSpPr>
        <p:spPr>
          <a:xfrm>
            <a:off x="9004300" y="561631"/>
            <a:ext cx="482249" cy="910093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E0862B-736E-166A-2AAC-770C81E67022}"/>
              </a:ext>
            </a:extLst>
          </p:cNvPr>
          <p:cNvSpPr/>
          <p:nvPr/>
        </p:nvSpPr>
        <p:spPr>
          <a:xfrm>
            <a:off x="11709751" y="561631"/>
            <a:ext cx="482249" cy="91009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BAFAABB-056B-644E-8D6C-7909D7A86B5B}"/>
              </a:ext>
            </a:extLst>
          </p:cNvPr>
          <p:cNvCxnSpPr>
            <a:cxnSpLocks/>
          </p:cNvCxnSpPr>
          <p:nvPr/>
        </p:nvCxnSpPr>
        <p:spPr>
          <a:xfrm>
            <a:off x="4466142" y="3556566"/>
            <a:ext cx="54653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CD9034-7FEB-DC6F-BAF2-C3D418CD4C02}"/>
              </a:ext>
            </a:extLst>
          </p:cNvPr>
          <p:cNvCxnSpPr>
            <a:cxnSpLocks/>
          </p:cNvCxnSpPr>
          <p:nvPr/>
        </p:nvCxnSpPr>
        <p:spPr>
          <a:xfrm>
            <a:off x="6795038" y="3556566"/>
            <a:ext cx="54653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85391E5-14FE-46A6-8913-01245C0524A0}"/>
              </a:ext>
            </a:extLst>
          </p:cNvPr>
          <p:cNvCxnSpPr>
            <a:cxnSpLocks/>
          </p:cNvCxnSpPr>
          <p:nvPr/>
        </p:nvCxnSpPr>
        <p:spPr>
          <a:xfrm>
            <a:off x="9004300" y="3556566"/>
            <a:ext cx="482249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37CBDE-C4F7-BFD2-DE21-C74689E16C28}"/>
              </a:ext>
            </a:extLst>
          </p:cNvPr>
          <p:cNvCxnSpPr>
            <a:cxnSpLocks/>
          </p:cNvCxnSpPr>
          <p:nvPr/>
        </p:nvCxnSpPr>
        <p:spPr>
          <a:xfrm>
            <a:off x="11709751" y="3556566"/>
            <a:ext cx="482249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CC99AF8-483B-BDBE-1B20-682331ACDF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8066" y="3672332"/>
            <a:ext cx="780288" cy="302361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1356F497-C062-A808-55CD-311B075258E8}"/>
              </a:ext>
            </a:extLst>
          </p:cNvPr>
          <p:cNvSpPr/>
          <p:nvPr/>
        </p:nvSpPr>
        <p:spPr>
          <a:xfrm>
            <a:off x="7088066" y="3672331"/>
            <a:ext cx="780288" cy="939221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960434E-2D16-E5DF-461B-499CAC727502}"/>
              </a:ext>
            </a:extLst>
          </p:cNvPr>
          <p:cNvCxnSpPr>
            <a:cxnSpLocks/>
          </p:cNvCxnSpPr>
          <p:nvPr/>
        </p:nvCxnSpPr>
        <p:spPr>
          <a:xfrm>
            <a:off x="7088066" y="6695948"/>
            <a:ext cx="757499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45B8D5-B39E-B34B-0F3B-A7A203022037}"/>
              </a:ext>
            </a:extLst>
          </p:cNvPr>
          <p:cNvCxnSpPr>
            <a:cxnSpLocks/>
          </p:cNvCxnSpPr>
          <p:nvPr/>
        </p:nvCxnSpPr>
        <p:spPr>
          <a:xfrm>
            <a:off x="7381013" y="2944490"/>
            <a:ext cx="0" cy="72784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282524E-09D6-704A-3328-E87DA68120D1}"/>
              </a:ext>
            </a:extLst>
          </p:cNvPr>
          <p:cNvSpPr txBox="1"/>
          <p:nvPr/>
        </p:nvSpPr>
        <p:spPr>
          <a:xfrm>
            <a:off x="-51291" y="246063"/>
            <a:ext cx="2737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Chain of redistribution </a:t>
            </a:r>
            <a:endParaRPr lang="pt-PT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BB34BB-9A6A-8DAE-80B2-6DA8B9827B0F}"/>
              </a:ext>
            </a:extLst>
          </p:cNvPr>
          <p:cNvSpPr txBox="1"/>
          <p:nvPr/>
        </p:nvSpPr>
        <p:spPr>
          <a:xfrm>
            <a:off x="3953533" y="177162"/>
            <a:ext cx="115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first round</a:t>
            </a:r>
            <a:endParaRPr lang="pt-PT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0A3B86-C78A-AD02-90AF-4F673E69A7CA}"/>
              </a:ext>
            </a:extLst>
          </p:cNvPr>
          <p:cNvSpPr txBox="1"/>
          <p:nvPr/>
        </p:nvSpPr>
        <p:spPr>
          <a:xfrm>
            <a:off x="5932724" y="211612"/>
            <a:ext cx="1467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second round</a:t>
            </a:r>
            <a:endParaRPr lang="pt-PT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707A2F9-393A-2125-23EC-DF15475359AE}"/>
              </a:ext>
            </a:extLst>
          </p:cNvPr>
          <p:cNvSpPr txBox="1"/>
          <p:nvPr/>
        </p:nvSpPr>
        <p:spPr>
          <a:xfrm>
            <a:off x="8221934" y="177162"/>
            <a:ext cx="12646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third round</a:t>
            </a:r>
            <a:endParaRPr lang="pt-PT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686572-9220-9C88-0354-FC3D43B163C5}"/>
              </a:ext>
            </a:extLst>
          </p:cNvPr>
          <p:cNvSpPr txBox="1"/>
          <p:nvPr/>
        </p:nvSpPr>
        <p:spPr>
          <a:xfrm>
            <a:off x="10753949" y="222441"/>
            <a:ext cx="1467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fourth round</a:t>
            </a:r>
            <a:endParaRPr lang="pt-PT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AB5425-81E0-EE68-DD7B-237D769ACC7D}"/>
              </a:ext>
            </a:extLst>
          </p:cNvPr>
          <p:cNvSpPr txBox="1"/>
          <p:nvPr/>
        </p:nvSpPr>
        <p:spPr>
          <a:xfrm>
            <a:off x="2640679" y="3688222"/>
            <a:ext cx="4300873" cy="923330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income available for</a:t>
            </a:r>
          </a:p>
          <a:p>
            <a:pPr marL="285750" indent="-285750">
              <a:buClr>
                <a:schemeClr val="tx1"/>
              </a:buClr>
              <a:buFont typeface="Symbol" panose="05050102010706020507" pitchFamily="18" charset="2"/>
              <a:buChar char=""/>
            </a:pPr>
            <a:r>
              <a:rPr lang="en-GB" sz="180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spending in final consumption and saving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85750" indent="-285750">
              <a:buClr>
                <a:schemeClr val="tx1"/>
              </a:buClr>
              <a:buFont typeface="Symbol" panose="05050102010706020507" pitchFamily="18" charset="2"/>
              <a:buChar char=""/>
            </a:pPr>
            <a:r>
              <a:rPr lang="en-GB" sz="1800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saving</a:t>
            </a:r>
            <a:endParaRPr lang="pt-PT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8B72E3E-ADC1-7580-931E-5E41C7EE919C}"/>
              </a:ext>
            </a:extLst>
          </p:cNvPr>
          <p:cNvSpPr/>
          <p:nvPr/>
        </p:nvSpPr>
        <p:spPr>
          <a:xfrm>
            <a:off x="6748908" y="1964267"/>
            <a:ext cx="610576" cy="465666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EFD2FE7-D623-1FC8-A213-4C6EE2BC65A6}"/>
              </a:ext>
            </a:extLst>
          </p:cNvPr>
          <p:cNvSpPr/>
          <p:nvPr/>
        </p:nvSpPr>
        <p:spPr>
          <a:xfrm>
            <a:off x="6748909" y="1651001"/>
            <a:ext cx="610576" cy="313266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19A4F8-DB48-5B87-5EE5-6D93707FCBEC}"/>
              </a:ext>
            </a:extLst>
          </p:cNvPr>
          <p:cNvSpPr txBox="1"/>
          <p:nvPr/>
        </p:nvSpPr>
        <p:spPr>
          <a:xfrm>
            <a:off x="372947" y="4683199"/>
            <a:ext cx="6559812" cy="1200329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(net) </a:t>
            </a:r>
            <a:r>
              <a:rPr lang="en-GB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taxes on production and imports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integrate the costs of production and </a:t>
            </a:r>
            <a:r>
              <a:rPr lang="en-GB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are collected by the general government from the producers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they allocate them to the prices of the products, </a:t>
            </a:r>
            <a:r>
              <a:rPr lang="en-GB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paid by the purchasing sectors</a:t>
            </a:r>
            <a:endParaRPr lang="pt-P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F42D012-AA5A-03B7-D4A1-38AD52B8427C}"/>
              </a:ext>
            </a:extLst>
          </p:cNvPr>
          <p:cNvSpPr txBox="1"/>
          <p:nvPr/>
        </p:nvSpPr>
        <p:spPr>
          <a:xfrm>
            <a:off x="372946" y="5955175"/>
            <a:ext cx="6568605" cy="923330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final income that each institutional sector </a:t>
            </a:r>
            <a:r>
              <a:rPr lang="en-GB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has to use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transactions related to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products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non-financial assets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(produced and not produced) </a:t>
            </a:r>
            <a:endParaRPr lang="pt-PT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B54BCB-FBB8-04A8-8A8F-FCCAC256580A}"/>
              </a:ext>
            </a:extLst>
          </p:cNvPr>
          <p:cNvSpPr txBox="1"/>
          <p:nvPr/>
        </p:nvSpPr>
        <p:spPr>
          <a:xfrm>
            <a:off x="8000177" y="3688222"/>
            <a:ext cx="3950698" cy="1477328"/>
          </a:xfrm>
          <a:prstGeom prst="rect">
            <a:avLst/>
          </a:prstGeom>
          <a:noFill/>
          <a:ln w="38100">
            <a:solidFill>
              <a:srgbClr val="00B0F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income that each institutional sector </a:t>
            </a:r>
            <a:r>
              <a:rPr lang="en-GB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used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 transactions related to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products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non-financial assets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(produced and not produced)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after considering D8, D9 and B9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0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14" grpId="0" animBg="1"/>
      <p:bldP spid="2" grpId="0"/>
      <p:bldP spid="11" grpId="0"/>
      <p:bldP spid="16" grpId="0"/>
      <p:bldP spid="18" grpId="0"/>
      <p:bldP spid="19" grpId="0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magnifying glass.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Institutional sectors and distributive transactions in national accounts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11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EBBDDF1-672F-48F7-AF8B-F534D9929F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3851" y="2261437"/>
            <a:ext cx="8590771" cy="39481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2F06C2A-F8F4-FB06-BA39-91F79CA095AB}"/>
              </a:ext>
            </a:extLst>
          </p:cNvPr>
          <p:cNvSpPr txBox="1"/>
          <p:nvPr/>
        </p:nvSpPr>
        <p:spPr>
          <a:xfrm>
            <a:off x="1850572" y="1678062"/>
            <a:ext cx="69015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representation of institutional sectors throughout the distribution process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30339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magnifying glass.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Institutional sectors and distributive transactions in national accounts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12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BC1D71E-C963-C653-AAC3-7BAE7853B8A7}"/>
              </a:ext>
            </a:extLst>
          </p:cNvPr>
          <p:cNvSpPr txBox="1"/>
          <p:nvPr/>
        </p:nvSpPr>
        <p:spPr>
          <a:xfrm>
            <a:off x="852854" y="1406907"/>
            <a:ext cx="10808678" cy="4826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distribution process can be better worked and understood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</a:t>
            </a:r>
            <a:r>
              <a:rPr lang="en-GB" sz="2000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each category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</a:t>
            </a: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distributive transactions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</a:t>
            </a:r>
            <a:r>
              <a:rPr lang="en-GB" sz="2000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each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sector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domestic and the rest of the world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can be identified, in terms of 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®"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total uses and resources 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®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institutional sectors of destination of the uses and/or origin of the resources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would allow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identification of </a:t>
            </a:r>
            <a:r>
              <a:rPr lang="en-US" sz="20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institutional sectors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’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contribution to the production process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and its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position throughout the chain of redistribution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he </a:t>
            </a:r>
            <a:r>
              <a:rPr lang="en-US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construction of from-whom-to-whom matrices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“to feed” numerical versions of SAMs, from which models, within or out the input-output analysis, could be constructed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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 better approach to the economic system in the part regarding distribution and redistribution of income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2F63CF-9411-4CEA-80D5-C94F2A0CD280}"/>
              </a:ext>
            </a:extLst>
          </p:cNvPr>
          <p:cNvCxnSpPr/>
          <p:nvPr/>
        </p:nvCxnSpPr>
        <p:spPr>
          <a:xfrm>
            <a:off x="5192785" y="4320330"/>
            <a:ext cx="5939406" cy="0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B23FD2B-1560-E22F-CEDA-F90F1CF2A52F}"/>
              </a:ext>
            </a:extLst>
          </p:cNvPr>
          <p:cNvCxnSpPr>
            <a:cxnSpLocks/>
          </p:cNvCxnSpPr>
          <p:nvPr/>
        </p:nvCxnSpPr>
        <p:spPr>
          <a:xfrm>
            <a:off x="3826778" y="2492928"/>
            <a:ext cx="7305413" cy="0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4B7FF2-3C6E-BF02-64B6-F7C08040525C}"/>
              </a:ext>
            </a:extLst>
          </p:cNvPr>
          <p:cNvCxnSpPr>
            <a:cxnSpLocks/>
          </p:cNvCxnSpPr>
          <p:nvPr/>
        </p:nvCxnSpPr>
        <p:spPr>
          <a:xfrm>
            <a:off x="11132191" y="2492928"/>
            <a:ext cx="0" cy="182740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A565DED-E073-266E-2A1B-041659768A3C}"/>
              </a:ext>
            </a:extLst>
          </p:cNvPr>
          <p:cNvCxnSpPr>
            <a:cxnSpLocks/>
          </p:cNvCxnSpPr>
          <p:nvPr/>
        </p:nvCxnSpPr>
        <p:spPr>
          <a:xfrm>
            <a:off x="9068499" y="5101904"/>
            <a:ext cx="2511804" cy="0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2CE0559-B0FF-F0E9-B135-2F620127481B}"/>
              </a:ext>
            </a:extLst>
          </p:cNvPr>
          <p:cNvCxnSpPr>
            <a:cxnSpLocks/>
          </p:cNvCxnSpPr>
          <p:nvPr/>
        </p:nvCxnSpPr>
        <p:spPr>
          <a:xfrm>
            <a:off x="8976246" y="2955721"/>
            <a:ext cx="2604057" cy="0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2BE6398-2087-38D8-67F6-C93717C42923}"/>
              </a:ext>
            </a:extLst>
          </p:cNvPr>
          <p:cNvCxnSpPr>
            <a:cxnSpLocks/>
          </p:cNvCxnSpPr>
          <p:nvPr/>
        </p:nvCxnSpPr>
        <p:spPr>
          <a:xfrm>
            <a:off x="11580303" y="2955721"/>
            <a:ext cx="0" cy="214618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C4F4389-C5A3-9F6B-1326-D6D2AEBB060A}"/>
              </a:ext>
            </a:extLst>
          </p:cNvPr>
          <p:cNvCxnSpPr/>
          <p:nvPr/>
        </p:nvCxnSpPr>
        <p:spPr>
          <a:xfrm>
            <a:off x="983974" y="3538330"/>
            <a:ext cx="1699591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57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C0652975-891E-13BB-4F85-092584DA97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88" y="709468"/>
            <a:ext cx="10718070" cy="564688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13</a:t>
            </a:fld>
            <a:endParaRPr lang="pt-P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62E202-69AE-26FE-CE46-F8CF23BC377E}"/>
              </a:ext>
            </a:extLst>
          </p:cNvPr>
          <p:cNvSpPr txBox="1"/>
          <p:nvPr/>
        </p:nvSpPr>
        <p:spPr>
          <a:xfrm>
            <a:off x="847288" y="321191"/>
            <a:ext cx="7763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Aggregated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 accounting matrix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of transactions, with gross balancing items</a:t>
            </a:r>
            <a:endParaRPr lang="pt-PT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F3E051-F982-CC86-709A-DDB7DBCD8141}"/>
              </a:ext>
            </a:extLst>
          </p:cNvPr>
          <p:cNvSpPr/>
          <p:nvPr/>
        </p:nvSpPr>
        <p:spPr>
          <a:xfrm>
            <a:off x="9597005" y="1442907"/>
            <a:ext cx="1249960" cy="9144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E1A16D-D836-BC80-7AF9-13A736211189}"/>
              </a:ext>
            </a:extLst>
          </p:cNvPr>
          <p:cNvSpPr/>
          <p:nvPr/>
        </p:nvSpPr>
        <p:spPr>
          <a:xfrm>
            <a:off x="3600275" y="3429000"/>
            <a:ext cx="1357618" cy="85358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E0FD3A-4372-0CF6-0B69-2D4610739158}"/>
              </a:ext>
            </a:extLst>
          </p:cNvPr>
          <p:cNvSpPr/>
          <p:nvPr/>
        </p:nvSpPr>
        <p:spPr>
          <a:xfrm>
            <a:off x="4957893" y="3429000"/>
            <a:ext cx="1195257" cy="85358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61FDEC-7496-6A4E-A888-5D76D9EE9F7E}"/>
              </a:ext>
            </a:extLst>
          </p:cNvPr>
          <p:cNvSpPr/>
          <p:nvPr/>
        </p:nvSpPr>
        <p:spPr>
          <a:xfrm>
            <a:off x="6165907" y="3434593"/>
            <a:ext cx="1006680" cy="85358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6AF09E-C19A-DC41-F2BB-748B69874F7A}"/>
              </a:ext>
            </a:extLst>
          </p:cNvPr>
          <p:cNvSpPr/>
          <p:nvPr/>
        </p:nvSpPr>
        <p:spPr>
          <a:xfrm>
            <a:off x="9597005" y="3429001"/>
            <a:ext cx="1249960" cy="85358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144F37E-59E6-24EF-0124-F6161D4B0C63}"/>
              </a:ext>
            </a:extLst>
          </p:cNvPr>
          <p:cNvSpPr/>
          <p:nvPr/>
        </p:nvSpPr>
        <p:spPr>
          <a:xfrm>
            <a:off x="7172587" y="4292369"/>
            <a:ext cx="1208014" cy="38758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BAC671-A90B-6BDC-070E-F751C8D3081C}"/>
              </a:ext>
            </a:extLst>
          </p:cNvPr>
          <p:cNvSpPr/>
          <p:nvPr/>
        </p:nvSpPr>
        <p:spPr>
          <a:xfrm>
            <a:off x="9613783" y="4292368"/>
            <a:ext cx="1233182" cy="387583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4F6B542-C8F7-7BF8-2FEE-3FA669B79666}"/>
              </a:ext>
            </a:extLst>
          </p:cNvPr>
          <p:cNvSpPr/>
          <p:nvPr/>
        </p:nvSpPr>
        <p:spPr>
          <a:xfrm>
            <a:off x="2299981" y="5397501"/>
            <a:ext cx="1300294" cy="7510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717081-75B2-A9F0-E27D-3A23AF965312}"/>
              </a:ext>
            </a:extLst>
          </p:cNvPr>
          <p:cNvSpPr/>
          <p:nvPr/>
        </p:nvSpPr>
        <p:spPr>
          <a:xfrm>
            <a:off x="6165907" y="5397499"/>
            <a:ext cx="1006680" cy="73896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B7B41-02CD-EFA6-3173-DF48E0A4C9A8}"/>
              </a:ext>
            </a:extLst>
          </p:cNvPr>
          <p:cNvSpPr/>
          <p:nvPr/>
        </p:nvSpPr>
        <p:spPr>
          <a:xfrm>
            <a:off x="7172586" y="5397501"/>
            <a:ext cx="1208013" cy="75103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F1797E-D07F-2D55-4B31-A258ABAFCA7A}"/>
              </a:ext>
            </a:extLst>
          </p:cNvPr>
          <p:cNvSpPr/>
          <p:nvPr/>
        </p:nvSpPr>
        <p:spPr>
          <a:xfrm>
            <a:off x="3597361" y="5415810"/>
            <a:ext cx="1357618" cy="738967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617A8EB-7F1D-9AE3-BA62-CBA62EFC0713}"/>
              </a:ext>
            </a:extLst>
          </p:cNvPr>
          <p:cNvSpPr/>
          <p:nvPr/>
        </p:nvSpPr>
        <p:spPr>
          <a:xfrm>
            <a:off x="4982184" y="5416445"/>
            <a:ext cx="1195257" cy="720022"/>
          </a:xfrm>
          <a:prstGeom prst="rect">
            <a:avLst/>
          </a:prstGeom>
          <a:noFill/>
          <a:ln w="1905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0ACE53-E9A3-76B1-DE06-06BEDFD0F4D2}"/>
              </a:ext>
            </a:extLst>
          </p:cNvPr>
          <p:cNvSpPr/>
          <p:nvPr/>
        </p:nvSpPr>
        <p:spPr>
          <a:xfrm>
            <a:off x="2284253" y="3429000"/>
            <a:ext cx="1300294" cy="863368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6F8E62-D108-B748-DB47-21CE7AED8046}"/>
              </a:ext>
            </a:extLst>
          </p:cNvPr>
          <p:cNvSpPr/>
          <p:nvPr/>
        </p:nvSpPr>
        <p:spPr>
          <a:xfrm>
            <a:off x="3626023" y="1468423"/>
            <a:ext cx="1328956" cy="863368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1335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Construction of from-whom-to-whom matrices for distributive transactions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14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4970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58E3A11-08F9-56D5-FCD2-3AD44B83CCB9}"/>
              </a:ext>
            </a:extLst>
          </p:cNvPr>
          <p:cNvSpPr txBox="1"/>
          <p:nvPr/>
        </p:nvSpPr>
        <p:spPr>
          <a:xfrm>
            <a:off x="893884" y="1406907"/>
            <a:ext cx="10767648" cy="474982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 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distributive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GB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transactions between institutional sectors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</a:p>
          <a:p>
            <a:pPr algn="r">
              <a:lnSpc>
                <a:spcPct val="125000"/>
              </a:lnSpc>
            </a:pP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resources/receipts of some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uses/payments of others </a:t>
            </a:r>
          </a:p>
          <a:p>
            <a:pPr marL="273050" indent="-273050">
              <a:lnSpc>
                <a:spcPct val="125000"/>
              </a:lnSpc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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measurement is possible </a:t>
            </a:r>
          </a:p>
          <a:p>
            <a:pPr marL="703262" indent="-342900">
              <a:lnSpc>
                <a:spcPct val="125000"/>
              </a:lnSpc>
              <a:buFont typeface="Wingdings" panose="05000000000000000000" pitchFamily="2" charset="2"/>
              <a:buChar char="F"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both from information about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origin of the resources (</a:t>
            </a:r>
            <a:r>
              <a:rPr lang="en-GB" sz="2000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from-whom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or the part received </a:t>
            </a:r>
          </a:p>
          <a:p>
            <a:pPr marL="703262" indent="-34290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F"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 from information about the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destination of the uses (</a:t>
            </a:r>
            <a:r>
              <a:rPr lang="en-GB" sz="2000" u="sng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to-whom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or the part paid </a:t>
            </a:r>
          </a:p>
          <a:p>
            <a:pPr marL="1870075" indent="-166688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part of what is supposed to be available/published in the national accounts</a:t>
            </a:r>
          </a:p>
          <a:p>
            <a:pPr marL="1870075" indent="-166688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allow the </a:t>
            </a:r>
            <a:r>
              <a:rPr lang="en-US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of from-whom-to-whom matrices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expanding the possibilities of disaggregating the distributive transactions in matrix representations, for possible uses in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input-output analysis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others</a:t>
            </a:r>
          </a:p>
          <a:p>
            <a:pPr>
              <a:lnSpc>
                <a:spcPct val="125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US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case of the “other current transfers”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(D7) </a:t>
            </a:r>
          </a:p>
          <a:p>
            <a:pPr marL="360362">
              <a:lnSpc>
                <a:spcPct val="125000"/>
              </a:lnSpc>
            </a:pPr>
            <a:endParaRPr lang="pt-P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644D29-D929-05D9-BEBB-5D644AB18E4E}"/>
              </a:ext>
            </a:extLst>
          </p:cNvPr>
          <p:cNvSpPr/>
          <p:nvPr/>
        </p:nvSpPr>
        <p:spPr>
          <a:xfrm>
            <a:off x="852854" y="483577"/>
            <a:ext cx="5321443" cy="3721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B2CE962-2379-DB48-1FA3-925855832C88}"/>
              </a:ext>
            </a:extLst>
          </p:cNvPr>
          <p:cNvCxnSpPr/>
          <p:nvPr/>
        </p:nvCxnSpPr>
        <p:spPr>
          <a:xfrm>
            <a:off x="2634143" y="1317072"/>
            <a:ext cx="1057013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ED3C4E6-26D3-E4D3-46BB-60831406683C}"/>
              </a:ext>
            </a:extLst>
          </p:cNvPr>
          <p:cNvCxnSpPr>
            <a:cxnSpLocks/>
          </p:cNvCxnSpPr>
          <p:nvPr/>
        </p:nvCxnSpPr>
        <p:spPr>
          <a:xfrm>
            <a:off x="3691156" y="1317072"/>
            <a:ext cx="906011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25CDA43-BDD8-2584-C0F1-161E512550EF}"/>
              </a:ext>
            </a:extLst>
          </p:cNvPr>
          <p:cNvSpPr/>
          <p:nvPr/>
        </p:nvSpPr>
        <p:spPr>
          <a:xfrm>
            <a:off x="2692866" y="2676088"/>
            <a:ext cx="1258349" cy="654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5F0085E-90C8-6528-2676-B0147237DAE6}"/>
              </a:ext>
            </a:extLst>
          </p:cNvPr>
          <p:cNvCxnSpPr>
            <a:cxnSpLocks/>
          </p:cNvCxnSpPr>
          <p:nvPr/>
        </p:nvCxnSpPr>
        <p:spPr>
          <a:xfrm>
            <a:off x="2692866" y="3330419"/>
            <a:ext cx="0" cy="176179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A2C2D54-990C-C09F-B0C2-064096D71E71}"/>
              </a:ext>
            </a:extLst>
          </p:cNvPr>
          <p:cNvCxnSpPr>
            <a:cxnSpLocks/>
          </p:cNvCxnSpPr>
          <p:nvPr/>
        </p:nvCxnSpPr>
        <p:spPr>
          <a:xfrm>
            <a:off x="5794513" y="5610502"/>
            <a:ext cx="5559287" cy="0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614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15</a:t>
            </a:fld>
            <a:endParaRPr lang="pt-P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8E3A11-08F9-56D5-FCD2-3AD44B83CCB9}"/>
              </a:ext>
            </a:extLst>
          </p:cNvPr>
          <p:cNvSpPr txBox="1"/>
          <p:nvPr/>
        </p:nvSpPr>
        <p:spPr>
          <a:xfrm>
            <a:off x="644670" y="248329"/>
            <a:ext cx="6120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Recording … in the secondary distribution of income account </a:t>
            </a:r>
          </a:p>
          <a:p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supposed to be available/published in the national accounts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FA8577-82B1-63EA-4499-68DE54E1F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47" y="865218"/>
            <a:ext cx="6055653" cy="1515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0A750DF-1A99-53FD-6ABC-A7E28954BC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46" y="2464031"/>
            <a:ext cx="6055653" cy="150229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BAC2CC-6B23-3D7A-25A3-0DB8B08E8E40}"/>
              </a:ext>
            </a:extLst>
          </p:cNvPr>
          <p:cNvSpPr txBox="1"/>
          <p:nvPr/>
        </p:nvSpPr>
        <p:spPr>
          <a:xfrm>
            <a:off x="6972982" y="1478843"/>
            <a:ext cx="47295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Construction of the from-whom-to-whom matrix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(possible filling in)</a:t>
            </a:r>
            <a:endParaRPr lang="pt-PT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C4503B-A6FA-A697-D19D-3E5F05402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9024" y="2125174"/>
            <a:ext cx="4445354" cy="18411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DDF1F88-569C-7BF9-A9AF-BF68E3C8F941}"/>
              </a:ext>
            </a:extLst>
          </p:cNvPr>
          <p:cNvSpPr/>
          <p:nvPr/>
        </p:nvSpPr>
        <p:spPr>
          <a:xfrm>
            <a:off x="709147" y="307964"/>
            <a:ext cx="6055653" cy="365835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4901FD2-7024-6A02-F1E3-6CEA93F5DCD8}"/>
              </a:ext>
            </a:extLst>
          </p:cNvPr>
          <p:cNvSpPr/>
          <p:nvPr/>
        </p:nvSpPr>
        <p:spPr>
          <a:xfrm>
            <a:off x="709146" y="1560928"/>
            <a:ext cx="6055653" cy="151002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844BF5-B328-6F87-E6DD-AD680F90FC4B}"/>
              </a:ext>
            </a:extLst>
          </p:cNvPr>
          <p:cNvSpPr/>
          <p:nvPr/>
        </p:nvSpPr>
        <p:spPr>
          <a:xfrm>
            <a:off x="7491368" y="3796936"/>
            <a:ext cx="4003009" cy="169385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F858B1-2268-79F5-CA8E-AEE6A43E7C44}"/>
              </a:ext>
            </a:extLst>
          </p:cNvPr>
          <p:cNvSpPr/>
          <p:nvPr/>
        </p:nvSpPr>
        <p:spPr>
          <a:xfrm>
            <a:off x="709146" y="3162472"/>
            <a:ext cx="6055654" cy="134978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4E504E-F5D7-154D-178C-EBC22BC1C0A7}"/>
              </a:ext>
            </a:extLst>
          </p:cNvPr>
          <p:cNvSpPr/>
          <p:nvPr/>
        </p:nvSpPr>
        <p:spPr>
          <a:xfrm>
            <a:off x="10991635" y="2487997"/>
            <a:ext cx="502742" cy="1478324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399FA6-D242-0CE0-D055-482A3F23EEFD}"/>
              </a:ext>
            </a:extLst>
          </p:cNvPr>
          <p:cNvSpPr txBox="1"/>
          <p:nvPr/>
        </p:nvSpPr>
        <p:spPr>
          <a:xfrm>
            <a:off x="628104" y="3931910"/>
            <a:ext cx="6120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Recording of the </a:t>
            </a:r>
            <a:r>
              <a:rPr lang="en-GB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uses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 in the secondary distribution of income account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GB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extended to destination institutional sectors</a:t>
            </a:r>
            <a:r>
              <a:rPr lang="en-GB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proposal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pt-PT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2E33E5-FED1-44CA-E156-E52263F74BA8}"/>
              </a:ext>
            </a:extLst>
          </p:cNvPr>
          <p:cNvSpPr/>
          <p:nvPr/>
        </p:nvSpPr>
        <p:spPr>
          <a:xfrm>
            <a:off x="692581" y="4025951"/>
            <a:ext cx="6072218" cy="2330397"/>
          </a:xfrm>
          <a:prstGeom prst="rect">
            <a:avLst/>
          </a:prstGeom>
          <a:noFill/>
          <a:ln w="28575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50C182F-4502-4099-8B20-632A0460C7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3522" y="4532310"/>
            <a:ext cx="4420855" cy="1824038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9B773EC-A9E1-DAB2-C94A-075F427CDB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9145" y="4526317"/>
            <a:ext cx="6072218" cy="182122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B7D573-5FD6-5C4F-1B9F-59D4F26DA362}"/>
              </a:ext>
            </a:extLst>
          </p:cNvPr>
          <p:cNvSpPr/>
          <p:nvPr/>
        </p:nvSpPr>
        <p:spPr>
          <a:xfrm>
            <a:off x="1182848" y="5443065"/>
            <a:ext cx="469784" cy="89163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2108B1-89B5-DA86-249E-6A026B5CA6FA}"/>
              </a:ext>
            </a:extLst>
          </p:cNvPr>
          <p:cNvSpPr/>
          <p:nvPr/>
        </p:nvSpPr>
        <p:spPr>
          <a:xfrm>
            <a:off x="2126335" y="5469117"/>
            <a:ext cx="2529554" cy="86558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5031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  <p:bldP spid="12" grpId="0" animBg="1"/>
      <p:bldP spid="13" grpId="0" animBg="1"/>
      <p:bldP spid="14" grpId="0" animBg="1"/>
      <p:bldP spid="16" grpId="0"/>
      <p:bldP spid="18" grpId="0" animBg="1"/>
      <p:bldP spid="8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7BFC5E48-8D87-A17F-CC0F-832B76027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279" y="2420196"/>
            <a:ext cx="4772958" cy="16832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possible use of from-whom-to-whom matrices for distributive transactions to extend input-output analysis to income distribution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16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79231" y="1675251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892EB8B-51EA-07DB-0672-021EB7A54316}"/>
              </a:ext>
            </a:extLst>
          </p:cNvPr>
          <p:cNvSpPr txBox="1"/>
          <p:nvPr/>
        </p:nvSpPr>
        <p:spPr>
          <a:xfrm>
            <a:off x="756744" y="4170233"/>
            <a:ext cx="2344345" cy="41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1200"/>
              </a:spcAft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.. aggregated SAM </a:t>
            </a:r>
            <a:endParaRPr lang="pt-P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D25C8B-0BA2-70FB-D26B-FD74059AF185}"/>
              </a:ext>
            </a:extLst>
          </p:cNvPr>
          <p:cNvSpPr txBox="1"/>
          <p:nvPr/>
        </p:nvSpPr>
        <p:spPr>
          <a:xfrm>
            <a:off x="748073" y="1698935"/>
            <a:ext cx="5374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Association of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from-whom-to-whom matrices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to the current transactions of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 disaggregated SAM </a:t>
            </a:r>
            <a:endParaRPr lang="pt-P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pt-PT" dirty="0">
              <a:solidFill>
                <a:srgbClr val="00B0F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F04D2FD-F60E-FFDF-9CB0-185D00F88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77" y="4592590"/>
            <a:ext cx="3671189" cy="196785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A9714B8-2167-061A-9685-58DFE76C09D4}"/>
              </a:ext>
            </a:extLst>
          </p:cNvPr>
          <p:cNvSpPr/>
          <p:nvPr/>
        </p:nvSpPr>
        <p:spPr>
          <a:xfrm>
            <a:off x="2234815" y="5215112"/>
            <a:ext cx="967943" cy="734737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17F03E-2D69-9D44-2805-4582B4389E38}"/>
              </a:ext>
            </a:extLst>
          </p:cNvPr>
          <p:cNvSpPr/>
          <p:nvPr/>
        </p:nvSpPr>
        <p:spPr>
          <a:xfrm>
            <a:off x="3214808" y="5232566"/>
            <a:ext cx="1244757" cy="68789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74DDDA-F42C-96FD-0155-41080928D7DA}"/>
              </a:ext>
            </a:extLst>
          </p:cNvPr>
          <p:cNvSpPr/>
          <p:nvPr/>
        </p:nvSpPr>
        <p:spPr>
          <a:xfrm>
            <a:off x="2234815" y="5949850"/>
            <a:ext cx="979993" cy="61918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0487AD5-FE52-8D6C-9887-03F86342C2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747" y="5124029"/>
            <a:ext cx="3554530" cy="137392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9A6D65D4-4D8E-AED2-256A-C97B17444AA9}"/>
              </a:ext>
            </a:extLst>
          </p:cNvPr>
          <p:cNvSpPr/>
          <p:nvPr/>
        </p:nvSpPr>
        <p:spPr>
          <a:xfrm>
            <a:off x="1604074" y="2938686"/>
            <a:ext cx="3398319" cy="99575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22CDEE3-41DB-747B-38CF-E80FB6F26262}"/>
              </a:ext>
            </a:extLst>
          </p:cNvPr>
          <p:cNvSpPr/>
          <p:nvPr/>
        </p:nvSpPr>
        <p:spPr>
          <a:xfrm>
            <a:off x="5002393" y="2922093"/>
            <a:ext cx="586844" cy="101234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56E460-3424-7ED6-F30A-5029A3029895}"/>
              </a:ext>
            </a:extLst>
          </p:cNvPr>
          <p:cNvSpPr/>
          <p:nvPr/>
        </p:nvSpPr>
        <p:spPr>
          <a:xfrm>
            <a:off x="1604074" y="3943025"/>
            <a:ext cx="3398319" cy="16040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4F7F851-BB72-D918-BA49-1AD6852D68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738" y="3860247"/>
            <a:ext cx="2821974" cy="109479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D40D686-BC32-09EC-37E4-91698188FC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6093" y="2562808"/>
            <a:ext cx="3172533" cy="244788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5365D31F-4D34-F40D-E817-1C0498A5FE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1951" y="5089355"/>
            <a:ext cx="3172533" cy="13215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501FA673-8F1D-6482-3EA0-1FEF906AC9C4}"/>
              </a:ext>
            </a:extLst>
          </p:cNvPr>
          <p:cNvSpPr/>
          <p:nvPr/>
        </p:nvSpPr>
        <p:spPr>
          <a:xfrm>
            <a:off x="6033276" y="4099440"/>
            <a:ext cx="1751707" cy="64034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427453-F4FC-540E-5DA7-E5ECE68AEF7C}"/>
              </a:ext>
            </a:extLst>
          </p:cNvPr>
          <p:cNvSpPr/>
          <p:nvPr/>
        </p:nvSpPr>
        <p:spPr>
          <a:xfrm>
            <a:off x="5377343" y="5394120"/>
            <a:ext cx="2248250" cy="82212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94576D8-DDF6-CF3B-168B-77B9935C7490}"/>
              </a:ext>
            </a:extLst>
          </p:cNvPr>
          <p:cNvSpPr/>
          <p:nvPr/>
        </p:nvSpPr>
        <p:spPr>
          <a:xfrm>
            <a:off x="9035143" y="2828275"/>
            <a:ext cx="1996380" cy="71655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EF37E3-B7AE-A665-A74B-BA1507B81891}"/>
              </a:ext>
            </a:extLst>
          </p:cNvPr>
          <p:cNvSpPr/>
          <p:nvPr/>
        </p:nvSpPr>
        <p:spPr>
          <a:xfrm>
            <a:off x="9020991" y="4023226"/>
            <a:ext cx="2010532" cy="71655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97DA6F0-3991-9739-B19F-1DDC7D388219}"/>
              </a:ext>
            </a:extLst>
          </p:cNvPr>
          <p:cNvSpPr/>
          <p:nvPr/>
        </p:nvSpPr>
        <p:spPr>
          <a:xfrm>
            <a:off x="9035143" y="5364576"/>
            <a:ext cx="1996380" cy="76952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79DA2C0-E548-F20E-2AED-0AE8F3E82679}"/>
              </a:ext>
            </a:extLst>
          </p:cNvPr>
          <p:cNvSpPr/>
          <p:nvPr/>
        </p:nvSpPr>
        <p:spPr>
          <a:xfrm>
            <a:off x="7786433" y="4073757"/>
            <a:ext cx="325935" cy="66602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3994DDB-3CBE-943C-3969-0B45CC049EFE}"/>
              </a:ext>
            </a:extLst>
          </p:cNvPr>
          <p:cNvSpPr/>
          <p:nvPr/>
        </p:nvSpPr>
        <p:spPr>
          <a:xfrm>
            <a:off x="11038063" y="2828275"/>
            <a:ext cx="325935" cy="716554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56DDB29-BBE6-94C6-8A43-58DECDC720E2}"/>
              </a:ext>
            </a:extLst>
          </p:cNvPr>
          <p:cNvSpPr/>
          <p:nvPr/>
        </p:nvSpPr>
        <p:spPr>
          <a:xfrm>
            <a:off x="11038062" y="4033060"/>
            <a:ext cx="325935" cy="716554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50A0DDE-27D1-1074-426E-E83D4B6D5B62}"/>
              </a:ext>
            </a:extLst>
          </p:cNvPr>
          <p:cNvSpPr/>
          <p:nvPr/>
        </p:nvSpPr>
        <p:spPr>
          <a:xfrm>
            <a:off x="11027229" y="5360862"/>
            <a:ext cx="325935" cy="769523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509DBE-29F9-A6D2-FEBA-B2D0A1B3215D}"/>
              </a:ext>
            </a:extLst>
          </p:cNvPr>
          <p:cNvSpPr/>
          <p:nvPr/>
        </p:nvSpPr>
        <p:spPr>
          <a:xfrm>
            <a:off x="6033276" y="4746755"/>
            <a:ext cx="1751707" cy="95565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BE28FD4-8F78-CE5B-D6B1-EDBE644FAA8A}"/>
              </a:ext>
            </a:extLst>
          </p:cNvPr>
          <p:cNvSpPr/>
          <p:nvPr/>
        </p:nvSpPr>
        <p:spPr>
          <a:xfrm>
            <a:off x="5377343" y="6231985"/>
            <a:ext cx="2248250" cy="142438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DFAF402-45FF-A11C-EC40-65F0785D970B}"/>
              </a:ext>
            </a:extLst>
          </p:cNvPr>
          <p:cNvSpPr/>
          <p:nvPr/>
        </p:nvSpPr>
        <p:spPr>
          <a:xfrm>
            <a:off x="9035143" y="3552271"/>
            <a:ext cx="1949380" cy="117052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87623F2-1136-78C1-770B-53A22235E779}"/>
              </a:ext>
            </a:extLst>
          </p:cNvPr>
          <p:cNvSpPr/>
          <p:nvPr/>
        </p:nvSpPr>
        <p:spPr>
          <a:xfrm>
            <a:off x="9020991" y="4753298"/>
            <a:ext cx="2006237" cy="11380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5EA2AF8-AA51-306C-3450-9D55B01F3E46}"/>
              </a:ext>
            </a:extLst>
          </p:cNvPr>
          <p:cNvSpPr/>
          <p:nvPr/>
        </p:nvSpPr>
        <p:spPr>
          <a:xfrm>
            <a:off x="9035143" y="6152142"/>
            <a:ext cx="2006237" cy="113807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EA908E-9D19-60E5-BDBB-407089136319}"/>
              </a:ext>
            </a:extLst>
          </p:cNvPr>
          <p:cNvSpPr/>
          <p:nvPr/>
        </p:nvSpPr>
        <p:spPr>
          <a:xfrm>
            <a:off x="7636138" y="5402104"/>
            <a:ext cx="348636" cy="814137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203FC2-C344-26A9-DD47-926A63F1309A}"/>
              </a:ext>
            </a:extLst>
          </p:cNvPr>
          <p:cNvSpPr/>
          <p:nvPr/>
        </p:nvSpPr>
        <p:spPr>
          <a:xfrm>
            <a:off x="1426128" y="2055303"/>
            <a:ext cx="2063692" cy="2980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0DD030-D70C-DB72-EF20-621A7898F02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97751" y="2420196"/>
            <a:ext cx="1951498" cy="116583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6757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 animBg="1"/>
      <p:bldP spid="17" grpId="0" animBg="1"/>
      <p:bldP spid="19" grpId="0" animBg="1"/>
      <p:bldP spid="27" grpId="0" animBg="1"/>
      <p:bldP spid="28" grpId="0" animBg="1"/>
      <p:bldP spid="2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possible use of from-whom-to-whom matrices for distributive transactions to extend input-output analysis to income distribution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17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79231" y="1675251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892EB8B-51EA-07DB-0672-021EB7A54316}"/>
              </a:ext>
            </a:extLst>
          </p:cNvPr>
          <p:cNvSpPr txBox="1"/>
          <p:nvPr/>
        </p:nvSpPr>
        <p:spPr>
          <a:xfrm>
            <a:off x="879231" y="1624597"/>
            <a:ext cx="10744201" cy="5292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lnSpc>
                <a:spcPct val="125000"/>
              </a:lnSpc>
            </a:pPr>
            <a:r>
              <a:rPr lang="en-GB" sz="2400" b="1" dirty="0">
                <a:sym typeface="Wingdings" panose="05000000000000000000" pitchFamily="2" charset="2"/>
              </a:rPr>
              <a:t></a:t>
            </a:r>
            <a:r>
              <a:rPr lang="en-GB" sz="2000" dirty="0">
                <a:sym typeface="Wingdings" panose="05000000000000000000" pitchFamily="2" charset="2"/>
              </a:rPr>
              <a:t> 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version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 an </a:t>
            </a:r>
            <a:r>
              <a:rPr lang="en-GB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empirical description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reality under study</a:t>
            </a:r>
          </a:p>
          <a:p>
            <a:pPr marL="273050" indent="-273050"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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within the scope of the 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input-output analysis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 </a:t>
            </a:r>
            <a:r>
              <a:rPr lang="en-GB" sz="2000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accounting multiplier</a:t>
            </a:r>
            <a:r>
              <a:rPr lang="en-GB" sz="2000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 possible </a:t>
            </a:r>
            <a:r>
              <a:rPr lang="en-GB" sz="20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theoretical description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that same reality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SAM-based approaches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the effects of changes associated to distribution and redistribution of income,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involving the construction of scenarios representing macroeconomic impacts of possible policy measures with incidence on: </a:t>
            </a:r>
          </a:p>
          <a:p>
            <a:pPr marL="176213" indent="-176213">
              <a:lnSpc>
                <a:spcPct val="12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(other) net taxes on the production of real estate activities (Santos, 2022a)</a:t>
            </a:r>
          </a:p>
          <a:p>
            <a:pPr marL="176213" indent="-176213">
              <a:lnSpc>
                <a:spcPct val="12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(other) current transfers from the government to the households and households’ compensation of employees (Santos, 2018) </a:t>
            </a:r>
          </a:p>
          <a:p>
            <a:pPr marL="176213" indent="-176213">
              <a:lnSpc>
                <a:spcPct val="12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 income (labour and other) and current transactions of institutional sectors (Santos, 2018a)</a:t>
            </a:r>
          </a:p>
          <a:p>
            <a:pPr marL="176213" indent="-176213">
              <a:lnSpc>
                <a:spcPct val="12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households unincorporated enterprises’ factors income (gross mixed income) (Santos, 2016)</a:t>
            </a:r>
          </a:p>
          <a:p>
            <a:pPr marL="176213" indent="-176213">
              <a:lnSpc>
                <a:spcPct val="125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benefits, in the form of households’ retirement pensions (Santos, 2014)</a:t>
            </a:r>
          </a:p>
          <a:p>
            <a:pPr>
              <a:lnSpc>
                <a:spcPct val="125000"/>
              </a:lnSpc>
              <a:spcAft>
                <a:spcPts val="300"/>
              </a:spcAft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091CE4-FC6A-3AA2-4868-5CC0BCC7DFDD}"/>
              </a:ext>
            </a:extLst>
          </p:cNvPr>
          <p:cNvSpPr txBox="1"/>
          <p:nvPr/>
        </p:nvSpPr>
        <p:spPr>
          <a:xfrm>
            <a:off x="7270229" y="3835462"/>
            <a:ext cx="4326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(w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ithout belittling the work of other authors)</a:t>
            </a:r>
            <a:endParaRPr lang="pt-PT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4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731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Concluding remarks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18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20615" y="1335885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FD376D1-7E19-3652-BBEB-1EFB399AC123}"/>
              </a:ext>
            </a:extLst>
          </p:cNvPr>
          <p:cNvSpPr txBox="1"/>
          <p:nvPr/>
        </p:nvSpPr>
        <p:spPr>
          <a:xfrm>
            <a:off x="701337" y="1335884"/>
            <a:ext cx="10960195" cy="5376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  <a:spcAft>
                <a:spcPts val="3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 economic system could be described as a vast machine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which operates through decisions. Millions of people sit at the controls. Every time one of them takes a decision, a switch is turned and something happens in the machine… The machine is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very complicated one, a maze of interdependence and feedback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 if it is to work well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 economic system needs a great deal of information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 which to base the innumerable decisions that have to be taken the whole time”. </a:t>
            </a:r>
          </a:p>
          <a:p>
            <a:pPr algn="just">
              <a:lnSpc>
                <a:spcPct val="125000"/>
              </a:lnSpc>
              <a:spcAft>
                <a:spcPts val="3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To deal with the direct and indirect consequences of these </a:t>
            </a:r>
            <a:r>
              <a:rPr lang="en-US" u="dashHeavy" dirty="0">
                <a:latin typeface="Times New Roman" panose="02020603050405020304" pitchFamily="18" charset="0"/>
                <a:ea typeface="Calibri" panose="020F0502020204030204" pitchFamily="34" charset="0"/>
              </a:rPr>
              <a:t>decisions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, Stone proposed </a:t>
            </a: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setting up of </a:t>
            </a:r>
            <a:endParaRPr lang="pt-PT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“ ..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system of numerical relationships connecting the facts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..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two things are essential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combine a synoptic view of the system as a whole with specific knowledge about its parts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construct a working model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which is so readily computable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that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it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can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be used to examine the consequences of a wide variety of assumptions and thus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provide a sound framework for … </a:t>
            </a:r>
            <a:r>
              <a:rPr lang="en-GB" sz="2000" u="das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decisions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”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r">
              <a:spcAft>
                <a:spcPts val="30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(Stone, 1965, p.136-137)</a:t>
            </a:r>
            <a:endParaRPr lang="pt-PT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SAM-based approach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- representative of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whole economic system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(is terms of transactions)</a:t>
            </a:r>
          </a:p>
          <a:p>
            <a:pPr algn="just">
              <a:lnSpc>
                <a:spcPct val="125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.. a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way of working with the national accounts within the scope of </a:t>
            </a:r>
            <a:r>
              <a:rPr lang="en-US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input-output analysis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.. to study the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part related to the distribution and redistribution of income </a:t>
            </a:r>
            <a:endParaRPr lang="pt-P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4A47936-2603-9FD9-D5EA-4404D0BEB990}"/>
              </a:ext>
            </a:extLst>
          </p:cNvPr>
          <p:cNvCxnSpPr/>
          <p:nvPr/>
        </p:nvCxnSpPr>
        <p:spPr>
          <a:xfrm>
            <a:off x="9357065" y="1695635"/>
            <a:ext cx="96766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FD5178-FE5E-D336-9682-6C5E8064B573}"/>
              </a:ext>
            </a:extLst>
          </p:cNvPr>
          <p:cNvCxnSpPr>
            <a:cxnSpLocks/>
          </p:cNvCxnSpPr>
          <p:nvPr/>
        </p:nvCxnSpPr>
        <p:spPr>
          <a:xfrm>
            <a:off x="7103615" y="2096610"/>
            <a:ext cx="806389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93BE38-F608-1DED-F71E-780E987809A2}"/>
              </a:ext>
            </a:extLst>
          </p:cNvPr>
          <p:cNvCxnSpPr>
            <a:cxnSpLocks/>
          </p:cNvCxnSpPr>
          <p:nvPr/>
        </p:nvCxnSpPr>
        <p:spPr>
          <a:xfrm>
            <a:off x="2549370" y="3206319"/>
            <a:ext cx="93067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rrow: Down 12">
            <a:extLst>
              <a:ext uri="{FF2B5EF4-FFF2-40B4-BE49-F238E27FC236}">
                <a16:creationId xmlns:a16="http://schemas.microsoft.com/office/drawing/2014/main" id="{00B6A4B8-C429-0BBA-F56C-89B3C49EB834}"/>
              </a:ext>
            </a:extLst>
          </p:cNvPr>
          <p:cNvSpPr/>
          <p:nvPr/>
        </p:nvSpPr>
        <p:spPr>
          <a:xfrm rot="10800000">
            <a:off x="939815" y="5229153"/>
            <a:ext cx="266330" cy="292962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AC61BA2-8BB1-A863-BF24-A1D3F7C287E8}"/>
              </a:ext>
            </a:extLst>
          </p:cNvPr>
          <p:cNvCxnSpPr>
            <a:cxnSpLocks/>
          </p:cNvCxnSpPr>
          <p:nvPr/>
        </p:nvCxnSpPr>
        <p:spPr>
          <a:xfrm>
            <a:off x="5539408" y="1795026"/>
            <a:ext cx="1318592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590CF24-4A33-B9B2-B294-B4AA29DD04AB}"/>
              </a:ext>
            </a:extLst>
          </p:cNvPr>
          <p:cNvCxnSpPr>
            <a:cxnSpLocks/>
          </p:cNvCxnSpPr>
          <p:nvPr/>
        </p:nvCxnSpPr>
        <p:spPr>
          <a:xfrm>
            <a:off x="5785023" y="2533835"/>
            <a:ext cx="172896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A16EA6B-481A-1102-4C15-D2D061FDB97E}"/>
              </a:ext>
            </a:extLst>
          </p:cNvPr>
          <p:cNvCxnSpPr>
            <a:cxnSpLocks/>
          </p:cNvCxnSpPr>
          <p:nvPr/>
        </p:nvCxnSpPr>
        <p:spPr>
          <a:xfrm flipV="1">
            <a:off x="8492585" y="2533835"/>
            <a:ext cx="3136708" cy="267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BDC95CC-2110-2969-F67C-F3130CA8FB7E}"/>
              </a:ext>
            </a:extLst>
          </p:cNvPr>
          <p:cNvCxnSpPr>
            <a:cxnSpLocks/>
          </p:cNvCxnSpPr>
          <p:nvPr/>
        </p:nvCxnSpPr>
        <p:spPr>
          <a:xfrm>
            <a:off x="788377" y="2924775"/>
            <a:ext cx="96091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35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731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Concluding remarks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19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FD376D1-7E19-3652-BBEB-1EFB399AC123}"/>
              </a:ext>
            </a:extLst>
          </p:cNvPr>
          <p:cNvSpPr txBox="1"/>
          <p:nvPr/>
        </p:nvSpPr>
        <p:spPr>
          <a:xfrm>
            <a:off x="900384" y="1406907"/>
            <a:ext cx="10744201" cy="5249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Symbol" panose="05050102010706020507" pitchFamily="18" charset="2"/>
              <a:buChar char="Þ"/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institutional interrelations in distributive transactions should be identified and available </a:t>
            </a:r>
          </a:p>
          <a:p>
            <a:pPr>
              <a:lnSpc>
                <a:spcPct val="125000"/>
              </a:lnSpc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 from-whom-to-whom matrices could be constructed …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proposal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to overcome the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persistent lack of knowledge in the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information published regularly,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within the scope of the SNA: 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extension of the national accounts data on the distributive transactions of the institutional sectors </a:t>
            </a:r>
            <a:r>
              <a:rPr lang="en-GB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the institutional sectors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destination of their uses (to-whom)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and/or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origin of their resources (from-whom) </a:t>
            </a:r>
          </a:p>
          <a:p>
            <a:pPr algn="just"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would provide a kind of </a:t>
            </a:r>
            <a:r>
              <a:rPr lang="en-GB" sz="20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applied to the distribution process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quantification of which would </a:t>
            </a: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make it possible to use </a:t>
            </a:r>
            <a:r>
              <a:rPr lang="en-GB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input-output analysis </a:t>
            </a: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its study</a:t>
            </a:r>
          </a:p>
          <a:p>
            <a:pPr marL="285750" indent="-285750" algn="just">
              <a:lnSpc>
                <a:spcPct val="125000"/>
              </a:lnSpc>
              <a:spcAft>
                <a:spcPts val="300"/>
              </a:spcAft>
              <a:buFont typeface="Symbol" panose="05050102010706020507" pitchFamily="18" charset="2"/>
              <a:buChar char="®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distribution and redistribution of income could be studied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within  a macroeconomic framework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involving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each category of distributive transactions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for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each institutional sector (domestic and the rest of the world)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the level of disaggregation of which could go as far as statistical secrecy, as well as sources and methods, allow</a:t>
            </a:r>
          </a:p>
          <a:p>
            <a:pPr algn="just">
              <a:lnSpc>
                <a:spcPct val="125000"/>
              </a:lnSpc>
              <a:spcAft>
                <a:spcPts val="3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This would be a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starting point for deeper studies, using other sources of information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…</a:t>
            </a:r>
          </a:p>
        </p:txBody>
      </p:sp>
      <p:sp>
        <p:nvSpPr>
          <p:cNvPr id="5" name="Arrow: Up-Down 4">
            <a:extLst>
              <a:ext uri="{FF2B5EF4-FFF2-40B4-BE49-F238E27FC236}">
                <a16:creationId xmlns:a16="http://schemas.microsoft.com/office/drawing/2014/main" id="{A00631D0-2C0C-DEEF-4CA4-CB86CE30171D}"/>
              </a:ext>
            </a:extLst>
          </p:cNvPr>
          <p:cNvSpPr/>
          <p:nvPr/>
        </p:nvSpPr>
        <p:spPr>
          <a:xfrm rot="16200000">
            <a:off x="5254926" y="3326865"/>
            <a:ext cx="262508" cy="466778"/>
          </a:xfrm>
          <a:prstGeom prst="up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662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magnifying glass.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u="sng" dirty="0">
                <a:latin typeface="Times New Roman" panose="02020603050405020304" pitchFamily="18" charset="0"/>
                <a:ea typeface="Calibri" panose="020F0502020204030204" pitchFamily="34" charset="0"/>
              </a:rPr>
              <a:t>Outline</a:t>
            </a:r>
            <a:endParaRPr lang="pt-PT" sz="1800" u="sng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2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BEB6E32B-39DE-60A8-DC0A-0DD1D9DB9741}"/>
              </a:ext>
            </a:extLst>
          </p:cNvPr>
          <p:cNvSpPr txBox="1"/>
          <p:nvPr/>
        </p:nvSpPr>
        <p:spPr>
          <a:xfrm>
            <a:off x="852853" y="1644299"/>
            <a:ext cx="1080867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Introduction</a:t>
            </a:r>
          </a:p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Carrying out input-output analysis in the study of income distribution with data from national accounts </a:t>
            </a:r>
          </a:p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Institutional sectors and distributive transactions in national accounts</a:t>
            </a:r>
            <a:endParaRPr lang="en-GB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Construction of from-whom-to-whom matrices for distributive transactions </a:t>
            </a:r>
          </a:p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possible use of from-whom-to-whom matrices for distributive transactions to extend input-output analysis to income distribution </a:t>
            </a:r>
            <a:endParaRPr lang="en-GB" sz="2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73050" indent="-273050">
              <a:lnSpc>
                <a:spcPct val="125000"/>
              </a:lnSpc>
              <a:spcAft>
                <a:spcPts val="1200"/>
              </a:spcAft>
            </a:pPr>
            <a:r>
              <a:rPr lang="en-GB" sz="2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</a:t>
            </a:r>
            <a:r>
              <a:rPr lang="en-GB" sz="2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Concluding remarks </a:t>
            </a:r>
          </a:p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0611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852854" y="760576"/>
            <a:ext cx="108086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20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ixaDeTexto 5">
            <a:extLst>
              <a:ext uri="{FF2B5EF4-FFF2-40B4-BE49-F238E27FC236}">
                <a16:creationId xmlns:a16="http://schemas.microsoft.com/office/drawing/2014/main" id="{4BCE69B8-32A7-48EF-5D5E-525C2315E540}"/>
              </a:ext>
            </a:extLst>
          </p:cNvPr>
          <p:cNvSpPr txBox="1"/>
          <p:nvPr/>
        </p:nvSpPr>
        <p:spPr>
          <a:xfrm>
            <a:off x="2512256" y="2593675"/>
            <a:ext cx="6098344" cy="167065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dirty="0">
                <a:solidFill>
                  <a:srgbClr val="00B0F0"/>
                </a:solidFill>
                <a:latin typeface="Times New Roman" pitchFamily="18" charset="0"/>
              </a:rPr>
              <a:t>Thank you for your attention!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i="1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ssantos@iseg.ulisboa.pt</a:t>
            </a:r>
            <a:r>
              <a:rPr lang="en-GB" sz="2400" i="1" dirty="0">
                <a:latin typeface="Times New Roman" pitchFamily="18" charset="0"/>
              </a:rPr>
              <a:t>)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pt-PT" sz="8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7536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A04C-A648-41D9-A7BB-F762171E3491}" type="slidenum">
              <a:rPr lang="pt-PT"/>
              <a:pPr/>
              <a:t>21</a:t>
            </a:fld>
            <a:endParaRPr lang="pt-PT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05117" y="1057263"/>
            <a:ext cx="11082997" cy="235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482783" y="6142595"/>
            <a:ext cx="11205331" cy="9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" name="TextBox 6"/>
          <p:cNvSpPr txBox="1"/>
          <p:nvPr/>
        </p:nvSpPr>
        <p:spPr>
          <a:xfrm>
            <a:off x="658907" y="995735"/>
            <a:ext cx="5365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SAM in endogenous and exogenous accounts</a:t>
            </a:r>
            <a:endParaRPr lang="en-GB" sz="22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3" y="1397821"/>
            <a:ext cx="7386418" cy="19793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5117" y="3469524"/>
            <a:ext cx="9923930" cy="70788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matrix of </a:t>
            </a:r>
            <a:r>
              <a:rPr lang="en-GB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leakages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endogenous into exogenous accounts;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total leakages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(vector)  </a:t>
            </a:r>
          </a:p>
          <a:p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matrix of </a:t>
            </a:r>
            <a:r>
              <a:rPr lang="en-GB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injections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exogenous into endogenous accounts;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total injections (vector)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48168" y="2669302"/>
            <a:ext cx="2904564" cy="70788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vectors of the (corresponding) row sums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58353" y="2393575"/>
            <a:ext cx="1344706" cy="65317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316505" y="2393576"/>
            <a:ext cx="658907" cy="67583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6400800" y="2393575"/>
            <a:ext cx="658907" cy="64709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988858" y="2387504"/>
            <a:ext cx="1411942" cy="65317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148168" y="1889512"/>
            <a:ext cx="2904564" cy="70788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matrices of flows between accounts</a:t>
            </a:r>
          </a:p>
        </p:txBody>
      </p:sp>
      <p:sp>
        <p:nvSpPr>
          <p:cNvPr id="6" name="Down Arrow 5"/>
          <p:cNvSpPr/>
          <p:nvPr/>
        </p:nvSpPr>
        <p:spPr>
          <a:xfrm>
            <a:off x="5832660" y="2410336"/>
            <a:ext cx="228602" cy="189350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Up Arrow 9"/>
          <p:cNvSpPr/>
          <p:nvPr/>
        </p:nvSpPr>
        <p:spPr>
          <a:xfrm>
            <a:off x="3747746" y="2757186"/>
            <a:ext cx="242048" cy="21989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05117" y="4352472"/>
            <a:ext cx="9022977" cy="83099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vector (column) of the receipts of the endogenous accounts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n + 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= vector (row) of the expenditures of the same accounts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58353" y="3069414"/>
            <a:ext cx="2017059" cy="30777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050242" y="2400483"/>
            <a:ext cx="1008530" cy="35032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05117" y="5247533"/>
            <a:ext cx="8915401" cy="830997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vector (column) of the receipts of the exogenous accounts = l + r </a:t>
            </a: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= vector (row) of the expenditures of the same accounts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75412" y="3072312"/>
            <a:ext cx="2074830" cy="304876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054973" y="2729242"/>
            <a:ext cx="1008530" cy="350326"/>
          </a:xfrm>
          <a:prstGeom prst="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0540629" y="3488421"/>
            <a:ext cx="12524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72000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628094" y="4136553"/>
            <a:ext cx="2563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.. unitary vector (row)]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74409" y="4505885"/>
            <a:ext cx="2517591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that the </a:t>
            </a:r>
            <a:r>
              <a:rPr lang="en-GB" sz="2000" u="heavy" dirty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endogenous</a:t>
            </a:r>
            <a:r>
              <a:rPr lang="en-GB" sz="2000" dirty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GB" sz="2000" u="heavy" dirty="0"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exogenous</a:t>
            </a:r>
            <a:r>
              <a:rPr lang="en-GB" sz="2000" dirty="0">
                <a:uFill>
                  <a:solidFill>
                    <a:schemeClr val="accent2">
                      <a:lumMod val="75000"/>
                    </a:schemeClr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accounts receive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equal to </a:t>
            </a:r>
            <a:r>
              <a:rPr lang="en-GB" sz="2000" dirty="0">
                <a:uFill>
                  <a:solidFill>
                    <a:srgbClr val="C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that they spend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(row totals equal column totals)</a:t>
            </a:r>
          </a:p>
        </p:txBody>
      </p:sp>
      <p:sp>
        <p:nvSpPr>
          <p:cNvPr id="5" name="CaixaDeTexto 3">
            <a:extLst>
              <a:ext uri="{FF2B5EF4-FFF2-40B4-BE49-F238E27FC236}">
                <a16:creationId xmlns:a16="http://schemas.microsoft.com/office/drawing/2014/main" id="{1D45224D-C1F3-9FCC-10A7-9FA5ACBAC04E}"/>
              </a:ext>
            </a:extLst>
          </p:cNvPr>
          <p:cNvSpPr txBox="1"/>
          <p:nvPr/>
        </p:nvSpPr>
        <p:spPr>
          <a:xfrm>
            <a:off x="608488" y="135985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 marL="180340" indent="-180340"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Carrying out input-output analysis in the study of income distribution with data from national accounts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5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3" grpId="0" animBg="1"/>
      <p:bldP spid="11" grpId="0" animBg="1"/>
      <p:bldP spid="13" grpId="0" animBg="1"/>
      <p:bldP spid="14" grpId="0" animBg="1"/>
      <p:bldP spid="16" grpId="0" animBg="1"/>
      <p:bldP spid="6" grpId="0" animBg="1"/>
      <p:bldP spid="10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19" grpId="0" animBg="1"/>
      <p:bldP spid="20" grpId="0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A04C-A648-41D9-A7BB-F762171E3491}" type="slidenum">
              <a:rPr lang="pt-PT"/>
              <a:pPr/>
              <a:t>22</a:t>
            </a:fld>
            <a:endParaRPr lang="pt-PT"/>
          </a:p>
        </p:txBody>
      </p:sp>
      <p:sp>
        <p:nvSpPr>
          <p:cNvPr id="7" name="TextBox 6"/>
          <p:cNvSpPr txBox="1"/>
          <p:nvPr/>
        </p:nvSpPr>
        <p:spPr>
          <a:xfrm>
            <a:off x="495301" y="1691080"/>
            <a:ext cx="10858499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N.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expenditure propensities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(matrix)</a:t>
            </a:r>
            <a:endParaRPr lang="en-GB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alt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within endogenous accounts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(or) of the uses within those accounts </a:t>
            </a:r>
          </a:p>
          <a:p>
            <a:pPr>
              <a:spcBef>
                <a:spcPts val="6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(the entries in the N matrix are divided by the corresponding column total) </a:t>
            </a:r>
          </a:p>
          <a:p>
            <a:endParaRPr lang="en-GB" alt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altLang="en-US" sz="2400" dirty="0">
                <a:latin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</a:rPr>
              <a:t>l</a:t>
            </a:r>
            <a:r>
              <a:rPr lang="en-US" altLang="en-US" sz="2400" dirty="0">
                <a:latin typeface="Times New Roman" panose="02020603050405020304" pitchFamily="18" charset="0"/>
              </a:rPr>
              <a:t> = L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en-US" sz="2400" dirty="0">
                <a:latin typeface="Times New Roman" panose="02020603050405020304" pitchFamily="18" charset="0"/>
              </a:rPr>
              <a:t>= </a:t>
            </a:r>
            <a:r>
              <a:rPr lang="en-GB" altLang="en-US" sz="2400" b="1" dirty="0">
                <a:latin typeface="Times New Roman" panose="02020603050405020304" pitchFamily="18" charset="0"/>
              </a:rPr>
              <a:t>average </a:t>
            </a:r>
            <a:r>
              <a:rPr lang="en-GB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en-GB" altLang="en-US" sz="2400" b="1" dirty="0">
                <a:latin typeface="Times New Roman" panose="02020603050405020304" pitchFamily="18" charset="0"/>
              </a:rPr>
              <a:t> propensities 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(matrix) </a:t>
            </a:r>
            <a:endParaRPr lang="en-GB" altLang="en-US" sz="2400" b="1" dirty="0"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altLang="en-US" sz="2400" u="sng" dirty="0">
                <a:latin typeface="Times New Roman" panose="02020603050405020304" pitchFamily="18" charset="0"/>
              </a:rPr>
              <a:t>of endogenous accounts in exogenous accounts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altLang="en-US" sz="2400" dirty="0">
                <a:latin typeface="Times New Roman" panose="02020603050405020304" pitchFamily="18" charset="0"/>
              </a:rPr>
              <a:t>(or) of the uses of endogenous accounts in exogenous  accounts</a:t>
            </a:r>
            <a:r>
              <a:rPr lang="pt-PT" altLang="en-US" sz="2400" dirty="0">
                <a:latin typeface="Times New Roman" panose="02020603050405020304" pitchFamily="18" charset="0"/>
              </a:rPr>
              <a:t> </a:t>
            </a:r>
          </a:p>
          <a:p>
            <a:r>
              <a:rPr lang="pt-PT" altLang="en-US" sz="2400" dirty="0">
                <a:latin typeface="Times New Roman" panose="02020603050405020304" pitchFamily="18" charset="0"/>
              </a:rPr>
              <a:t>(</a:t>
            </a:r>
            <a:r>
              <a:rPr lang="en-US" altLang="en-US" sz="2400" dirty="0">
                <a:latin typeface="Times New Roman" panose="02020603050405020304" pitchFamily="18" charset="0"/>
              </a:rPr>
              <a:t>the entries in the L matrix are divided by the corresponding </a:t>
            </a:r>
            <a:r>
              <a:rPr lang="en-GB" altLang="en-US" sz="2400" dirty="0">
                <a:latin typeface="Times New Roman" panose="02020603050405020304" pitchFamily="18" charset="0"/>
              </a:rPr>
              <a:t>column total)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diagonal;  ŷ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inverse)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5628" y="1675820"/>
            <a:ext cx="174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36541" y="3730099"/>
            <a:ext cx="174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[L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ŷ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3" name="Line 4">
            <a:extLst>
              <a:ext uri="{FF2B5EF4-FFF2-40B4-BE49-F238E27FC236}">
                <a16:creationId xmlns:a16="http://schemas.microsoft.com/office/drawing/2014/main" id="{DF21427F-8C7A-BCE1-1840-B6EDE9C61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1930" y="1511397"/>
            <a:ext cx="11082997" cy="235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4E7FC1-87EF-50E3-FF05-6AF922DE4C38}"/>
              </a:ext>
            </a:extLst>
          </p:cNvPr>
          <p:cNvSpPr txBox="1"/>
          <p:nvPr/>
        </p:nvSpPr>
        <p:spPr>
          <a:xfrm>
            <a:off x="495301" y="590119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 marL="180340" indent="-180340"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Carrying out input-output analysis in the study of income distribution with data from national accounts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22E64EF-9BC3-1DF7-FCD4-07A68B60E5F8}"/>
              </a:ext>
            </a:extLst>
          </p:cNvPr>
          <p:cNvSpPr txBox="1"/>
          <p:nvPr/>
        </p:nvSpPr>
        <p:spPr>
          <a:xfrm>
            <a:off x="10660452" y="5739569"/>
            <a:ext cx="34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x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6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Introduction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3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CB6068C-6F12-704D-9A1F-BECC74F23794}"/>
              </a:ext>
            </a:extLst>
          </p:cNvPr>
          <p:cNvSpPr txBox="1"/>
          <p:nvPr/>
        </p:nvSpPr>
        <p:spPr>
          <a:xfrm>
            <a:off x="788377" y="1406907"/>
            <a:ext cx="10873155" cy="4989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first step to integrate input-output analysis in national accounts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was taken in “A System of National Accounts”, released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 1968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under the chairmanship of Richard Stone.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.. first paragraph to </a:t>
            </a:r>
            <a:r>
              <a:rPr lang="en-GB" sz="20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Chapter III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en-GB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the system as a basis for input-output analysis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of Stone’s authorship </a:t>
            </a:r>
          </a:p>
          <a:p>
            <a:pPr marL="268288">
              <a:lnSpc>
                <a:spcPct val="125000"/>
              </a:lnSpc>
              <a:spcAft>
                <a:spcPts val="12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input-output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data contained in the system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appear in the rows and columns relating to commodities and industries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In order </a:t>
            </a:r>
            <a:r>
              <a:rPr lang="en-GB" sz="2000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to explain and illustrate how these data can be used for input-output analysis, a </a:t>
            </a:r>
            <a:r>
              <a:rPr lang="en-GB" sz="2000" i="1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2000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has been applied to the relevant parts of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table 2.1…” (UN, 1968, p. 35; table 2.1 is an illustration of the complete system, in a matrix form, that is, in </a:t>
            </a:r>
            <a:r>
              <a:rPr lang="en-GB" sz="2000" u="sng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a social accounting matrix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“… from a formal point of view, </a:t>
            </a: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input-output analysis could be carried out with other parts of the national accounts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... Graham </a:t>
            </a:r>
            <a:r>
              <a:rPr lang="en-GB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Pyatt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and his associates presented an analysis ... in which they wanted to emphasise the </a:t>
            </a:r>
            <a:r>
              <a:rPr lang="en-GB" sz="2000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distribution of income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…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to set up a framework within which they could analyse actual and potential policies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…”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(Stone, 1981, pp. 62-63)</a:t>
            </a:r>
            <a:endParaRPr lang="en-GB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1C381-682C-C678-678C-F2D44067FBC6}"/>
              </a:ext>
            </a:extLst>
          </p:cNvPr>
          <p:cNvCxnSpPr/>
          <p:nvPr/>
        </p:nvCxnSpPr>
        <p:spPr>
          <a:xfrm>
            <a:off x="9694416" y="1811045"/>
            <a:ext cx="126950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482C3DC-213E-C189-B94A-574D95B2A41B}"/>
              </a:ext>
            </a:extLst>
          </p:cNvPr>
          <p:cNvCxnSpPr>
            <a:cxnSpLocks/>
          </p:cNvCxnSpPr>
          <p:nvPr/>
        </p:nvCxnSpPr>
        <p:spPr>
          <a:xfrm>
            <a:off x="852854" y="2158754"/>
            <a:ext cx="1934734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34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Introduction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4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CCB6068C-6F12-704D-9A1F-BECC74F23794}"/>
              </a:ext>
            </a:extLst>
          </p:cNvPr>
          <p:cNvSpPr txBox="1"/>
          <p:nvPr/>
        </p:nvSpPr>
        <p:spPr>
          <a:xfrm>
            <a:off x="756139" y="1406907"/>
            <a:ext cx="10905394" cy="50612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73050" indent="-273050">
              <a:lnSpc>
                <a:spcPct val="125000"/>
              </a:lnSpc>
              <a:spcAft>
                <a:spcPts val="600"/>
              </a:spcAft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System of National Accounts (SNA) – 2008, current version, covers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"/>
            </a:pP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industry interrelations in </a:t>
            </a: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transactions related to products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with the supply and use tables, from which input-output accounts can be conceived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"/>
            </a:pP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</a:t>
            </a: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financial transactions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with the flow-of-funds tables or matrices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Symbol" panose="05050102010706020507" pitchFamily="18" charset="2"/>
              <a:buChar char="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.. </a:t>
            </a:r>
            <a:r>
              <a:rPr lang="en-GB" sz="20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left out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Aft>
                <a:spcPts val="1800"/>
              </a:spcAft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.. based on the work of Richard Stone, Graham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Pyatt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and some of their followers, namely Jeffery Round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</a:t>
            </a:r>
            <a:r>
              <a:rPr lang="en-US" sz="2000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000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the measurement of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…  is addressed </a:t>
            </a:r>
          </a:p>
          <a:p>
            <a:pPr marL="342900" indent="-34290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F"/>
            </a:pPr>
            <a:r>
              <a:rPr 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is made</a:t>
            </a:r>
          </a:p>
          <a:p>
            <a:pPr marL="444500">
              <a:lnSpc>
                <a:spcPct val="125000"/>
              </a:lnSpc>
              <a:spcAft>
                <a:spcPts val="600"/>
              </a:spcAft>
            </a:pP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… applied to 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</a:rPr>
              <a:t>“national accounts of a fictious country, in a specific year, at current prices, in currency units” - the numerical example used in the 2008 SNA</a:t>
            </a:r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873C44-B0F0-8AE7-1027-876C1F5BF12E}"/>
              </a:ext>
            </a:extLst>
          </p:cNvPr>
          <p:cNvSpPr txBox="1"/>
          <p:nvPr/>
        </p:nvSpPr>
        <p:spPr>
          <a:xfrm>
            <a:off x="10260601" y="3236894"/>
            <a:ext cx="14009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2025 SNA !?</a:t>
            </a:r>
            <a:r>
              <a:rPr lang="pt-PT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pt-P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F6B2FC-9D82-EE2A-B920-CBDB6AE20BA4}"/>
              </a:ext>
            </a:extLst>
          </p:cNvPr>
          <p:cNvSpPr txBox="1"/>
          <p:nvPr/>
        </p:nvSpPr>
        <p:spPr>
          <a:xfrm>
            <a:off x="1174264" y="3227824"/>
            <a:ext cx="5456583" cy="369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D8F578-1964-9479-DB18-159890AF2673}"/>
              </a:ext>
            </a:extLst>
          </p:cNvPr>
          <p:cNvCxnSpPr>
            <a:cxnSpLocks/>
          </p:cNvCxnSpPr>
          <p:nvPr/>
        </p:nvCxnSpPr>
        <p:spPr>
          <a:xfrm flipV="1">
            <a:off x="3446370" y="3606226"/>
            <a:ext cx="1580322" cy="1382918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84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93" y="1244124"/>
            <a:ext cx="5772006" cy="34657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1332" y="979240"/>
            <a:ext cx="729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[Stone (1986)] Diagram of 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functioning of the national accounts</a:t>
            </a:r>
            <a:endParaRPr lang="en-GB" sz="20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0456" y="1516824"/>
            <a:ext cx="551329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organised 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(sources and methods)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far as possible into a set of accounts – quantitative framework</a:t>
            </a:r>
          </a:p>
          <a:p>
            <a:pPr>
              <a:spcBef>
                <a:spcPts val="600"/>
              </a:spcBef>
            </a:pP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theories</a:t>
            </a:r>
            <a:r>
              <a:rPr lang="en-GB" sz="2000" i="1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hypotheses, about the technical and behavioural relationships that connect the accounts</a:t>
            </a:r>
          </a:p>
          <a:p>
            <a:pPr>
              <a:spcBef>
                <a:spcPts val="600"/>
              </a:spcBef>
            </a:pP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174625" indent="-174625">
              <a:spcBef>
                <a:spcPts val="300"/>
              </a:spcBef>
              <a:buFont typeface="Times New Roman" panose="02020603050405020304" pitchFamily="18" charset="0"/>
              <a:buChar char="-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constructed by combining facts and theories</a:t>
            </a:r>
          </a:p>
          <a:p>
            <a:pPr marL="174625" indent="-174625">
              <a:spcBef>
                <a:spcPts val="300"/>
              </a:spcBef>
              <a:buFont typeface="Times New Roman" panose="02020603050405020304" pitchFamily="18" charset="0"/>
              <a:buChar char="-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translated into quantitative terms will give us an idea how the system under investigation actually works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30654" y="1358717"/>
            <a:ext cx="484094" cy="25549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04510" y="2420902"/>
            <a:ext cx="685800" cy="26391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159797" y="1812936"/>
            <a:ext cx="495300" cy="28632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551332" y="4500057"/>
            <a:ext cx="11040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aims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to change the system - introduced in the descriptive model – sketching out a </a:t>
            </a: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600"/>
              </a:spcBef>
            </a:pP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controls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, specify the way in which we propose to realise the policy, thus, enabling.. to draw up a </a:t>
            </a: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GB" sz="2000" b="1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can run through the computer to show .. the probable repercussions of .. changes throughout the system</a:t>
            </a:r>
          </a:p>
          <a:p>
            <a:pPr>
              <a:spcBef>
                <a:spcPts val="600"/>
              </a:spcBef>
            </a:pP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.. it is likely that when the plan is actually put into practice, </a:t>
            </a: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events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will reveal its deficiencies</a:t>
            </a:r>
          </a:p>
          <a:p>
            <a:pPr>
              <a:spcBef>
                <a:spcPts val="600"/>
              </a:spcBef>
            </a:pP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GB" sz="2000" b="1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experience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 reconsider</a:t>
            </a:r>
          </a:p>
          <a:p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As experience feeds back… we shall get a better </a:t>
            </a:r>
            <a:r>
              <a:rPr lang="en-GB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model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a better </a:t>
            </a:r>
            <a:r>
              <a:rPr lang="en-GB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policy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a better </a:t>
            </a:r>
            <a:r>
              <a:rPr lang="en-GB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plan</a:t>
            </a:r>
            <a:r>
              <a:rPr lang="en-GB" sz="2000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56381" y="2937655"/>
            <a:ext cx="495300" cy="27300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441292" y="2433186"/>
            <a:ext cx="552483" cy="27300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362307" y="3493436"/>
            <a:ext cx="631468" cy="2823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618773" y="2968061"/>
            <a:ext cx="430306" cy="273003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551683" y="4038182"/>
            <a:ext cx="553717" cy="28238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413774" y="3498696"/>
            <a:ext cx="804146" cy="271865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638550" y="6207625"/>
            <a:ext cx="78934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cxnSpLocks/>
          </p:cNvCxnSpPr>
          <p:nvPr/>
        </p:nvCxnSpPr>
        <p:spPr>
          <a:xfrm flipV="1">
            <a:off x="11531973" y="1443864"/>
            <a:ext cx="0" cy="47637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6404021" y="1443864"/>
            <a:ext cx="5127952" cy="202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401775" y="1443864"/>
            <a:ext cx="0" cy="17034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arcador de Posição do Número do Diapositivo 1">
            <a:extLst>
              <a:ext uri="{FF2B5EF4-FFF2-40B4-BE49-F238E27FC236}">
                <a16:creationId xmlns:a16="http://schemas.microsoft.com/office/drawing/2014/main" id="{F19982B5-69E7-4020-A12B-126445AC5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48189-AA44-4A89-AFCD-3958D997B611}" type="slidenum">
              <a:rPr lang="en-GB" smtClean="0"/>
              <a:t>5</a:t>
            </a:fld>
            <a:endParaRPr lang="en-GB" dirty="0"/>
          </a:p>
        </p:txBody>
      </p:sp>
      <p:sp>
        <p:nvSpPr>
          <p:cNvPr id="20" name="CaixaDeTexto 3">
            <a:extLst>
              <a:ext uri="{FF2B5EF4-FFF2-40B4-BE49-F238E27FC236}">
                <a16:creationId xmlns:a16="http://schemas.microsoft.com/office/drawing/2014/main" id="{FD16AB8F-5B1B-99B1-C6BC-F3053C53C391}"/>
              </a:ext>
            </a:extLst>
          </p:cNvPr>
          <p:cNvSpPr txBox="1"/>
          <p:nvPr/>
        </p:nvSpPr>
        <p:spPr>
          <a:xfrm>
            <a:off x="650543" y="0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 marL="180340" indent="-180340"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Carrying out input-output analysis in the study of income distribution with data from national accounts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B44EA0B-0317-C684-069A-2489FD42A7FF}"/>
              </a:ext>
            </a:extLst>
          </p:cNvPr>
          <p:cNvCxnSpPr>
            <a:cxnSpLocks/>
          </p:cNvCxnSpPr>
          <p:nvPr/>
        </p:nvCxnSpPr>
        <p:spPr>
          <a:xfrm>
            <a:off x="694246" y="923330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39BB466-12C1-2813-5A0B-3B521ABC9833}"/>
              </a:ext>
            </a:extLst>
          </p:cNvPr>
          <p:cNvSpPr txBox="1"/>
          <p:nvPr/>
        </p:nvSpPr>
        <p:spPr>
          <a:xfrm>
            <a:off x="7660483" y="973246"/>
            <a:ext cx="2050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(data and system)</a:t>
            </a:r>
            <a:endParaRPr lang="pt-PT" dirty="0">
              <a:solidFill>
                <a:srgbClr val="0070C0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34BE6E7-68F9-8AD3-6EAF-DD313B486C0B}"/>
              </a:ext>
            </a:extLst>
          </p:cNvPr>
          <p:cNvCxnSpPr>
            <a:cxnSpLocks/>
          </p:cNvCxnSpPr>
          <p:nvPr/>
        </p:nvCxnSpPr>
        <p:spPr>
          <a:xfrm>
            <a:off x="6157519" y="1883465"/>
            <a:ext cx="52850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0D711D8-7AE5-04F7-025F-1D61DA87C008}"/>
              </a:ext>
            </a:extLst>
          </p:cNvPr>
          <p:cNvCxnSpPr>
            <a:cxnSpLocks/>
          </p:cNvCxnSpPr>
          <p:nvPr/>
        </p:nvCxnSpPr>
        <p:spPr>
          <a:xfrm>
            <a:off x="1008447" y="1675138"/>
            <a:ext cx="528507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06FE3F6-AEFA-6AC3-05B1-8E70346C857A}"/>
              </a:ext>
            </a:extLst>
          </p:cNvPr>
          <p:cNvCxnSpPr>
            <a:cxnSpLocks/>
          </p:cNvCxnSpPr>
          <p:nvPr/>
        </p:nvCxnSpPr>
        <p:spPr>
          <a:xfrm>
            <a:off x="5815847" y="1358717"/>
            <a:ext cx="3666083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D2B1F1-96D3-2776-AA0B-922A232CC27E}"/>
              </a:ext>
            </a:extLst>
          </p:cNvPr>
          <p:cNvCxnSpPr>
            <a:cxnSpLocks/>
          </p:cNvCxnSpPr>
          <p:nvPr/>
        </p:nvCxnSpPr>
        <p:spPr>
          <a:xfrm>
            <a:off x="3441292" y="596717"/>
            <a:ext cx="1664108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84B6935-DF90-567C-390B-31A8C6D2DE42}"/>
              </a:ext>
            </a:extLst>
          </p:cNvPr>
          <p:cNvCxnSpPr>
            <a:cxnSpLocks/>
          </p:cNvCxnSpPr>
          <p:nvPr/>
        </p:nvCxnSpPr>
        <p:spPr>
          <a:xfrm>
            <a:off x="804510" y="2776700"/>
            <a:ext cx="685800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C16898F-CBF9-4CE4-6E84-578FD9480AD8}"/>
              </a:ext>
            </a:extLst>
          </p:cNvPr>
          <p:cNvCxnSpPr>
            <a:cxnSpLocks/>
          </p:cNvCxnSpPr>
          <p:nvPr/>
        </p:nvCxnSpPr>
        <p:spPr>
          <a:xfrm>
            <a:off x="2156381" y="2193604"/>
            <a:ext cx="495300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C88B858-B5FA-6AC8-28A8-CBD9387DA351}"/>
              </a:ext>
            </a:extLst>
          </p:cNvPr>
          <p:cNvCxnSpPr>
            <a:cxnSpLocks/>
          </p:cNvCxnSpPr>
          <p:nvPr/>
        </p:nvCxnSpPr>
        <p:spPr>
          <a:xfrm>
            <a:off x="6217920" y="2584543"/>
            <a:ext cx="799106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6B21DA-EDE7-32BF-804D-05A55CC9EC80}"/>
              </a:ext>
            </a:extLst>
          </p:cNvPr>
          <p:cNvCxnSpPr>
            <a:cxnSpLocks/>
          </p:cNvCxnSpPr>
          <p:nvPr/>
        </p:nvCxnSpPr>
        <p:spPr>
          <a:xfrm>
            <a:off x="6157519" y="3294442"/>
            <a:ext cx="799106" cy="0"/>
          </a:xfrm>
          <a:prstGeom prst="line">
            <a:avLst/>
          </a:prstGeom>
          <a:ln w="28575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96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A04C-A648-41D9-A7BB-F762171E3491}" type="slidenum">
              <a:rPr lang="pt-PT"/>
              <a:pPr/>
              <a:t>6</a:t>
            </a:fld>
            <a:endParaRPr lang="pt-PT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876299" y="1400762"/>
            <a:ext cx="10798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876299" y="1440969"/>
            <a:ext cx="10798888" cy="48206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96925" indent="-252413">
              <a:defRPr>
                <a:solidFill>
                  <a:schemeClr val="tx1"/>
                </a:solidFill>
                <a:latin typeface="Arial" charset="0"/>
              </a:defRPr>
            </a:lvl2pPr>
            <a:lvl3pPr marL="1417638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939925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462213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9194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3766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8338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91013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GB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ocial 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ccounting </a:t>
            </a: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atrix (square </a:t>
            </a:r>
            <a:r>
              <a:rPr lang="en-GB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matrix representation of the complete system of national accounts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25000"/>
              </a:lnSpc>
            </a:pP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has </a:t>
            </a:r>
            <a:r>
              <a:rPr lang="en-GB" sz="2000" b="1" dirty="0">
                <a:latin typeface="Times New Roman" pitchFamily="18" charset="0"/>
              </a:rPr>
              <a:t>two versions</a:t>
            </a: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: </a:t>
            </a:r>
          </a:p>
          <a:p>
            <a:pPr>
              <a:lnSpc>
                <a:spcPct val="125000"/>
              </a:lnSpc>
              <a:buFont typeface="Franklin Gothic Medium" pitchFamily="34" charset="0"/>
              <a:buChar char="→"/>
            </a:pP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 a </a:t>
            </a:r>
            <a:r>
              <a:rPr lang="en-GB" sz="2000" b="1" dirty="0">
                <a:solidFill>
                  <a:srgbClr val="00B0F0"/>
                </a:solidFill>
                <a:latin typeface="Times New Roman" pitchFamily="18" charset="0"/>
              </a:rPr>
              <a:t>numerical version</a:t>
            </a:r>
          </a:p>
          <a:p>
            <a:pPr lvl="1">
              <a:lnSpc>
                <a:spcPct val="125000"/>
              </a:lnSpc>
              <a:buFont typeface="Arial" charset="0"/>
              <a:buChar char="-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describes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b="1" dirty="0">
                <a:latin typeface="Times New Roman" pitchFamily="18" charset="0"/>
              </a:rPr>
              <a:t>empirical</a:t>
            </a:r>
            <a:r>
              <a:rPr lang="en-GB" sz="2000" dirty="0">
                <a:latin typeface="Times New Roman" pitchFamily="18" charset="0"/>
              </a:rPr>
              <a:t>ly the activity of a country and the corresponding incomings and outgoings</a:t>
            </a:r>
          </a:p>
          <a:p>
            <a:pPr lvl="1">
              <a:lnSpc>
                <a:spcPct val="125000"/>
              </a:lnSpc>
              <a:buFont typeface="Arial" charset="0"/>
              <a:buChar char="-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each cell </a:t>
            </a:r>
            <a:r>
              <a:rPr lang="en-GB" sz="2000" dirty="0">
                <a:latin typeface="Times New Roman" pitchFamily="18" charset="0"/>
              </a:rPr>
              <a:t>has a specific numerical value, with the sums of the rows being equal to the sums of the columns</a:t>
            </a:r>
            <a:r>
              <a:rPr lang="pt-PT" sz="2000" dirty="0">
                <a:latin typeface="Times New Roman" pitchFamily="18" charset="0"/>
              </a:rPr>
              <a:t> </a:t>
            </a:r>
          </a:p>
          <a:p>
            <a:pPr>
              <a:lnSpc>
                <a:spcPct val="125000"/>
              </a:lnSpc>
              <a:buFont typeface="Franklin Gothic Medium" pitchFamily="34" charset="0"/>
              <a:buChar char="→"/>
            </a:pP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 an </a:t>
            </a:r>
            <a:r>
              <a:rPr lang="en-GB" sz="2000" b="1" dirty="0">
                <a:solidFill>
                  <a:srgbClr val="00B0F0"/>
                </a:solidFill>
                <a:latin typeface="Times New Roman" pitchFamily="18" charset="0"/>
              </a:rPr>
              <a:t>algebraic version</a:t>
            </a:r>
          </a:p>
          <a:p>
            <a:pPr lvl="1">
              <a:lnSpc>
                <a:spcPct val="125000"/>
              </a:lnSpc>
              <a:buFont typeface="Arial" charset="0"/>
              <a:buChar char="-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describes</a:t>
            </a:r>
            <a:r>
              <a:rPr lang="en-GB" sz="2000" dirty="0">
                <a:latin typeface="Times New Roman" pitchFamily="18" charset="0"/>
              </a:rPr>
              <a:t> </a:t>
            </a:r>
            <a:r>
              <a:rPr lang="en-GB" sz="2000" b="1" dirty="0">
                <a:solidFill>
                  <a:prstClr val="black"/>
                </a:solidFill>
                <a:latin typeface="Times New Roman" pitchFamily="18" charset="0"/>
              </a:rPr>
              <a:t>theoretical</a:t>
            </a: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ly </a:t>
            </a:r>
            <a:r>
              <a:rPr lang="en-GB" sz="2000" dirty="0">
                <a:latin typeface="Times New Roman" pitchFamily="18" charset="0"/>
              </a:rPr>
              <a:t>that </a:t>
            </a: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same activity</a:t>
            </a:r>
            <a:endParaRPr lang="pt-PT" sz="2000" dirty="0">
              <a:solidFill>
                <a:prstClr val="black"/>
              </a:solidFill>
              <a:latin typeface="Times New Roman" pitchFamily="18" charset="0"/>
            </a:endParaRPr>
          </a:p>
          <a:p>
            <a:pPr lvl="1">
              <a:lnSpc>
                <a:spcPct val="125000"/>
              </a:lnSpc>
              <a:buFont typeface="Arial" charset="0"/>
              <a:buChar char="-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each cell </a:t>
            </a:r>
            <a:r>
              <a:rPr lang="en-GB" sz="2000" dirty="0">
                <a:solidFill>
                  <a:prstClr val="black"/>
                </a:solidFill>
                <a:latin typeface="Times New Roman" pitchFamily="18" charset="0"/>
              </a:rPr>
              <a:t>is filled with algebraic expressions that, together with those of all the other cells, form a SAM-based model, the calibration of which involves a replication of the numerical version</a:t>
            </a:r>
          </a:p>
          <a:p>
            <a:pPr marL="0" lvl="1" indent="0">
              <a:lnSpc>
                <a:spcPct val="125000"/>
              </a:lnSpc>
            </a:pPr>
            <a:endParaRPr lang="en-GB" sz="2000" b="1" dirty="0">
              <a:solidFill>
                <a:prstClr val="black"/>
              </a:solidFill>
              <a:latin typeface="Times New Roman" pitchFamily="18" charset="0"/>
            </a:endParaRPr>
          </a:p>
          <a:p>
            <a:pPr marL="0" lvl="1" indent="0">
              <a:lnSpc>
                <a:spcPct val="125000"/>
              </a:lnSpc>
            </a:pPr>
            <a:r>
              <a:rPr lang="en-GB" sz="2000" b="1" dirty="0">
                <a:solidFill>
                  <a:prstClr val="black"/>
                </a:solidFill>
                <a:latin typeface="Times New Roman" pitchFamily="18" charset="0"/>
              </a:rPr>
              <a:t>SAM-based approach</a:t>
            </a:r>
            <a:r>
              <a:rPr lang="pt-PT" sz="2000" b="1" dirty="0">
                <a:solidFill>
                  <a:prstClr val="blac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2" name="CaixaDeTexto 3">
            <a:extLst>
              <a:ext uri="{FF2B5EF4-FFF2-40B4-BE49-F238E27FC236}">
                <a16:creationId xmlns:a16="http://schemas.microsoft.com/office/drawing/2014/main" id="{BE396DEC-DBF7-6A5E-4C63-AA91AAA09244}"/>
              </a:ext>
            </a:extLst>
          </p:cNvPr>
          <p:cNvSpPr txBox="1"/>
          <p:nvPr/>
        </p:nvSpPr>
        <p:spPr>
          <a:xfrm>
            <a:off x="876299" y="440627"/>
            <a:ext cx="1079888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 marL="180340" indent="-180340"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Carrying out input-output analysis in the study of income distribution with data from national accounts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F787634-B065-F1C1-A4E6-9532DD843B64}"/>
              </a:ext>
            </a:extLst>
          </p:cNvPr>
          <p:cNvCxnSpPr/>
          <p:nvPr/>
        </p:nvCxnSpPr>
        <p:spPr>
          <a:xfrm>
            <a:off x="1553592" y="5384114"/>
            <a:ext cx="997850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4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C76D11B-C83F-C9C8-E4D9-E8DB5DCD53D9}"/>
              </a:ext>
            </a:extLst>
          </p:cNvPr>
          <p:cNvSpPr txBox="1"/>
          <p:nvPr/>
        </p:nvSpPr>
        <p:spPr>
          <a:xfrm>
            <a:off x="524353" y="4932357"/>
            <a:ext cx="11112023" cy="1595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changes </a:t>
            </a:r>
            <a:r>
              <a:rPr lang="en-GB" sz="2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associated to distribution and redistribution of income</a:t>
            </a:r>
          </a:p>
          <a:p>
            <a:pPr>
              <a:lnSpc>
                <a:spcPct val="125000"/>
              </a:lnSpc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the available data, more or less powerful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magnifying glasses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applied to the </a:t>
            </a:r>
            <a:r>
              <a:rPr lang="en-GB" sz="2000" u="heavy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parts identified as the focus of interest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allowing more or less detail in the quantification of the effects of the studied changes</a:t>
            </a:r>
            <a:endParaRPr lang="pt-PT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3121" y="2993365"/>
            <a:ext cx="3394526" cy="1938992"/>
          </a:xfrm>
          <a:prstGeom prst="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pt-PT" altLang="en-US" sz="2000" dirty="0">
                <a:latin typeface="Times New Roman" panose="02020603050405020304" pitchFamily="18" charset="0"/>
              </a:rPr>
              <a:t>w</a:t>
            </a:r>
            <a:r>
              <a:rPr lang="en-GB" altLang="en-US" sz="2000" dirty="0" err="1">
                <a:latin typeface="Times New Roman" panose="02020603050405020304" pitchFamily="18" charset="0"/>
              </a:rPr>
              <a:t>ith</a:t>
            </a:r>
            <a:r>
              <a:rPr lang="en-GB" altLang="en-US" sz="2000" dirty="0">
                <a:latin typeface="Times New Roman" panose="02020603050405020304" pitchFamily="18" charset="0"/>
              </a:rPr>
              <a:t> the </a:t>
            </a:r>
            <a:r>
              <a:rPr lang="en-GB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accounting multipliers </a:t>
            </a:r>
            <a:r>
              <a:rPr lang="en-GB" altLang="en-US" sz="2000" dirty="0">
                <a:latin typeface="Times New Roman" panose="02020603050405020304" pitchFamily="18" charset="0"/>
              </a:rPr>
              <a:t>(</a:t>
            </a:r>
            <a:r>
              <a:rPr lang="en-GB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M</a:t>
            </a:r>
            <a:r>
              <a:rPr lang="en-GB" altLang="en-US" sz="2000" baseline="-25000" dirty="0">
                <a:solidFill>
                  <a:srgbClr val="00B0F0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000" dirty="0">
                <a:latin typeface="Times New Roman" panose="02020603050405020304" pitchFamily="18" charset="0"/>
              </a:rPr>
              <a:t>), the impact of changes in receipts is analysed at the moment, assuming that the structure of expenditure in the economy does not change</a:t>
            </a:r>
            <a:endParaRPr lang="en-GB" sz="2000" dirty="0"/>
          </a:p>
        </p:txBody>
      </p:sp>
      <p:graphicFrame>
        <p:nvGraphicFramePr>
          <p:cNvPr id="8" name="Objeto 7">
            <a:extLst>
              <a:ext uri="{FF2B5EF4-FFF2-40B4-BE49-F238E27FC236}">
                <a16:creationId xmlns:a16="http://schemas.microsoft.com/office/drawing/2014/main" id="{A59775C3-126A-6DAB-7CA8-F61CA0CC78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0932043"/>
              </p:ext>
            </p:extLst>
          </p:nvPr>
        </p:nvGraphicFramePr>
        <p:xfrm>
          <a:off x="153017" y="1357726"/>
          <a:ext cx="8387300" cy="2962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120457" imgH="2181318" progId="Word.Document.12">
                  <p:embed/>
                </p:oleObj>
              </mc:Choice>
              <mc:Fallback>
                <p:oleObj name="Document" r:id="rId3" imgW="6120457" imgH="2181318" progId="Word.Document.12">
                  <p:embed/>
                  <p:pic>
                    <p:nvPicPr>
                      <p:cNvPr id="8" name="Objeto 7">
                        <a:extLst>
                          <a:ext uri="{FF2B5EF4-FFF2-40B4-BE49-F238E27FC236}">
                            <a16:creationId xmlns:a16="http://schemas.microsoft.com/office/drawing/2014/main" id="{A59775C3-126A-6DAB-7CA8-F61CA0CC78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017" y="1357726"/>
                        <a:ext cx="8387300" cy="2962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A04C-A648-41D9-A7BB-F762171E3491}" type="slidenum">
              <a:rPr lang="pt-PT"/>
              <a:pPr/>
              <a:t>7</a:t>
            </a:fld>
            <a:endParaRPr lang="pt-PT" dirty="0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885824" y="1314266"/>
            <a:ext cx="10750552" cy="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PT"/>
          </a:p>
        </p:txBody>
      </p:sp>
      <p:sp>
        <p:nvSpPr>
          <p:cNvPr id="2" name="TextBox 1"/>
          <p:cNvSpPr txBox="1"/>
          <p:nvPr/>
        </p:nvSpPr>
        <p:spPr>
          <a:xfrm>
            <a:off x="885823" y="4106682"/>
            <a:ext cx="5210177" cy="902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GB" altLang="en-US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GB" altLang="en-US" sz="20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GB" altLang="en-US" sz="2000" dirty="0" err="1">
                <a:latin typeface="Times New Roman" panose="02020603050405020304" pitchFamily="18" charset="0"/>
              </a:rPr>
              <a:t>y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</a:rPr>
              <a:t> = n + x = </a:t>
            </a:r>
            <a:r>
              <a:rPr lang="en-GB" altLang="en-US" sz="2000" dirty="0" err="1">
                <a:latin typeface="Times New Roman" panose="02020603050405020304" pitchFamily="18" charset="0"/>
              </a:rPr>
              <a:t>A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n</a:t>
            </a:r>
            <a:r>
              <a:rPr lang="en-GB" altLang="en-US" sz="2000" dirty="0" err="1">
                <a:latin typeface="Times New Roman" panose="02020603050405020304" pitchFamily="18" charset="0"/>
              </a:rPr>
              <a:t>.y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</a:rPr>
              <a:t> + x  = </a:t>
            </a:r>
            <a:r>
              <a:rPr lang="en-GB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en-US" sz="20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(I-A</a:t>
            </a:r>
            <a:r>
              <a:rPr lang="en-GB" altLang="en-US" sz="2000" b="1" baseline="-25000" dirty="0">
                <a:solidFill>
                  <a:srgbClr val="00B0F0"/>
                </a:solidFill>
                <a:latin typeface="Times New Roman" panose="02020603050405020304" pitchFamily="18" charset="0"/>
              </a:rPr>
              <a:t>n</a:t>
            </a:r>
            <a:r>
              <a:rPr lang="en-GB" altLang="en-US" sz="20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)</a:t>
            </a:r>
            <a:r>
              <a:rPr lang="en-GB" altLang="en-US" sz="2000" b="1" baseline="30000" dirty="0">
                <a:solidFill>
                  <a:srgbClr val="00B0F0"/>
                </a:solidFill>
                <a:latin typeface="Times New Roman" panose="02020603050405020304" pitchFamily="18" charset="0"/>
              </a:rPr>
              <a:t>-1</a:t>
            </a:r>
            <a:r>
              <a:rPr lang="en-GB" altLang="en-US" sz="2000" dirty="0">
                <a:latin typeface="Times New Roman" panose="02020603050405020304" pitchFamily="18" charset="0"/>
              </a:rPr>
              <a:t>.x </a:t>
            </a:r>
            <a:r>
              <a:rPr lang="en-GB" altLang="en-US" sz="2000" dirty="0">
                <a:solidFill>
                  <a:srgbClr val="00B0F0"/>
                </a:solidFill>
                <a:latin typeface="Times New Roman" panose="02020603050405020304" pitchFamily="18" charset="0"/>
              </a:rPr>
              <a:t>= </a:t>
            </a:r>
            <a:r>
              <a:rPr lang="en-GB" altLang="en-US" sz="2000" b="1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</a:t>
            </a:r>
            <a:r>
              <a:rPr lang="en-GB" altLang="en-US" sz="2000" baseline="-25000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000" dirty="0" err="1">
                <a:latin typeface="Times New Roman" panose="02020603050405020304" pitchFamily="18" charset="0"/>
              </a:rPr>
              <a:t>.x</a:t>
            </a:r>
            <a:endParaRPr lang="en-GB" altLang="en-US" sz="2000" dirty="0">
              <a:latin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en-GB" altLang="en-US" sz="2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 </a:t>
            </a:r>
            <a:r>
              <a:rPr lang="en-GB" altLang="en-US" sz="2000" dirty="0">
                <a:latin typeface="Times New Roman" panose="02020603050405020304" pitchFamily="18" charset="0"/>
              </a:rPr>
              <a:t>l = </a:t>
            </a:r>
            <a:r>
              <a:rPr lang="en-GB" altLang="en-US" sz="2000" dirty="0" err="1">
                <a:latin typeface="Times New Roman" panose="02020603050405020304" pitchFamily="18" charset="0"/>
              </a:rPr>
              <a:t>A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l</a:t>
            </a:r>
            <a:r>
              <a:rPr lang="en-GB" altLang="en-US" sz="2000" dirty="0" err="1">
                <a:latin typeface="Times New Roman" panose="02020603050405020304" pitchFamily="18" charset="0"/>
              </a:rPr>
              <a:t>.y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</a:rPr>
              <a:t> = A</a:t>
            </a:r>
            <a:r>
              <a:rPr lang="en-GB" altLang="en-US" sz="2000" baseline="-25000" dirty="0">
                <a:latin typeface="Times New Roman" panose="02020603050405020304" pitchFamily="18" charset="0"/>
              </a:rPr>
              <a:t>l</a:t>
            </a:r>
            <a:r>
              <a:rPr lang="en-GB" altLang="en-US" sz="2000" dirty="0">
                <a:latin typeface="Times New Roman" panose="02020603050405020304" pitchFamily="18" charset="0"/>
              </a:rPr>
              <a:t> .</a:t>
            </a:r>
            <a:r>
              <a:rPr lang="en-GB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(I-A</a:t>
            </a:r>
            <a:r>
              <a:rPr lang="en-GB" altLang="en-US" sz="2000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GB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GB" altLang="en-US" sz="2000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en-GB" altLang="en-US" sz="2000" dirty="0">
                <a:latin typeface="Times New Roman" panose="02020603050405020304" pitchFamily="18" charset="0"/>
              </a:rPr>
              <a:t>.x  = </a:t>
            </a:r>
            <a:r>
              <a:rPr lang="en-GB" altLang="en-US" sz="2000" dirty="0" err="1">
                <a:latin typeface="Times New Roman" panose="02020603050405020304" pitchFamily="18" charset="0"/>
              </a:rPr>
              <a:t>A</a:t>
            </a:r>
            <a:r>
              <a:rPr lang="en-GB" altLang="en-US" sz="2000" baseline="-25000" dirty="0" err="1">
                <a:latin typeface="Times New Roman" panose="02020603050405020304" pitchFamily="18" charset="0"/>
              </a:rPr>
              <a:t>l</a:t>
            </a:r>
            <a:r>
              <a:rPr lang="en-GB" altLang="en-US" sz="2000" dirty="0" err="1">
                <a:latin typeface="Times New Roman" panose="02020603050405020304" pitchFamily="18" charset="0"/>
              </a:rPr>
              <a:t>.</a:t>
            </a:r>
            <a:r>
              <a:rPr lang="en-GB" altLang="en-US" sz="2000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M</a:t>
            </a:r>
            <a:r>
              <a:rPr lang="en-GB" altLang="en-US" sz="2000" baseline="-25000" dirty="0" err="1">
                <a:solidFill>
                  <a:srgbClr val="00B0F0"/>
                </a:solidFill>
                <a:latin typeface="Times New Roman" panose="02020603050405020304" pitchFamily="18" charset="0"/>
              </a:rPr>
              <a:t>a</a:t>
            </a:r>
            <a:r>
              <a:rPr lang="en-GB" altLang="en-US" sz="2000" dirty="0" err="1">
                <a:latin typeface="Times New Roman" panose="02020603050405020304" pitchFamily="18" charset="0"/>
              </a:rPr>
              <a:t>.x</a:t>
            </a:r>
            <a:r>
              <a:rPr lang="en-GB" altLang="en-US" sz="2000" dirty="0">
                <a:latin typeface="Times New Roman" panose="02020603050405020304" pitchFamily="18" charset="0"/>
              </a:rPr>
              <a:t>  </a:t>
            </a:r>
            <a:endParaRPr lang="pt-PT" altLang="en-US" sz="2000" dirty="0">
              <a:latin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0325735" y="3633597"/>
            <a:ext cx="11693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424006" y="2595207"/>
            <a:ext cx="31417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ixaDeTexto 3">
            <a:extLst>
              <a:ext uri="{FF2B5EF4-FFF2-40B4-BE49-F238E27FC236}">
                <a16:creationId xmlns:a16="http://schemas.microsoft.com/office/drawing/2014/main" id="{C7A35F63-80BF-29CA-9887-4CBC94CF9FE9}"/>
              </a:ext>
            </a:extLst>
          </p:cNvPr>
          <p:cNvSpPr txBox="1"/>
          <p:nvPr/>
        </p:nvSpPr>
        <p:spPr>
          <a:xfrm>
            <a:off x="885824" y="332458"/>
            <a:ext cx="10750552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 marL="180340" indent="-180340"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Carrying out input-output analysis in the study of income distribution with data from national accounts 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898C44-CF93-7254-214B-AF52F92901A8}"/>
              </a:ext>
            </a:extLst>
          </p:cNvPr>
          <p:cNvSpPr txBox="1"/>
          <p:nvPr/>
        </p:nvSpPr>
        <p:spPr>
          <a:xfrm>
            <a:off x="11098562" y="6046450"/>
            <a:ext cx="282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x</a:t>
            </a:r>
            <a:endParaRPr lang="pt-P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2F45B0-4418-E5F7-272D-A8DE6FA7E3B5}"/>
              </a:ext>
            </a:extLst>
          </p:cNvPr>
          <p:cNvCxnSpPr>
            <a:cxnSpLocks/>
          </p:cNvCxnSpPr>
          <p:nvPr/>
        </p:nvCxnSpPr>
        <p:spPr>
          <a:xfrm>
            <a:off x="8361100" y="3971988"/>
            <a:ext cx="77296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26D9F1D4-65A2-5624-477D-AFCE30076735}"/>
              </a:ext>
            </a:extLst>
          </p:cNvPr>
          <p:cNvSpPr/>
          <p:nvPr/>
        </p:nvSpPr>
        <p:spPr>
          <a:xfrm>
            <a:off x="4979504" y="2334838"/>
            <a:ext cx="1212574" cy="58726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00AD55-D507-89C8-A41E-AF7939679365}"/>
              </a:ext>
            </a:extLst>
          </p:cNvPr>
          <p:cNvSpPr txBox="1"/>
          <p:nvPr/>
        </p:nvSpPr>
        <p:spPr>
          <a:xfrm>
            <a:off x="7735248" y="2252961"/>
            <a:ext cx="444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</a:t>
            </a:r>
            <a:endParaRPr lang="pt-PT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8ED387-1AB8-16D6-408A-672FBC8EEB33}"/>
              </a:ext>
            </a:extLst>
          </p:cNvPr>
          <p:cNvSpPr txBox="1"/>
          <p:nvPr/>
        </p:nvSpPr>
        <p:spPr>
          <a:xfrm>
            <a:off x="4681256" y="2906354"/>
            <a:ext cx="444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</a:t>
            </a:r>
            <a:endParaRPr lang="pt-PT" sz="24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888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14" grpId="0" animBg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3">
            <a:extLst>
              <a:ext uri="{FF2B5EF4-FFF2-40B4-BE49-F238E27FC236}">
                <a16:creationId xmlns:a16="http://schemas.microsoft.com/office/drawing/2014/main" id="{F6F28FD6-37A3-70DF-E9B1-E0EC51018ADD}"/>
              </a:ext>
            </a:extLst>
          </p:cNvPr>
          <p:cNvSpPr txBox="1"/>
          <p:nvPr/>
        </p:nvSpPr>
        <p:spPr>
          <a:xfrm>
            <a:off x="788377" y="483577"/>
            <a:ext cx="10808678" cy="960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interrelations in distributive transactions seen through a </a:t>
            </a:r>
            <a:r>
              <a:rPr lang="en-GB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magnifying glass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GB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proposal to improve national accounts data for use in input-output analysis. 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Santos, S.</a:t>
            </a:r>
          </a:p>
          <a:p>
            <a:pPr>
              <a:lnSpc>
                <a:spcPct val="125000"/>
              </a:lnSpc>
              <a:spcAft>
                <a:spcPts val="600"/>
              </a:spcAft>
            </a:pPr>
            <a:r>
              <a:rPr lang="en-GB" sz="18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</a:t>
            </a:r>
            <a:r>
              <a:rPr lang="en-GB" sz="18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Institutional sectors and distributive transactions in national accounts</a:t>
            </a:r>
            <a:endParaRPr lang="pt-P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7AF295-58C7-282A-E622-274B9DBB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D7A8-C3F6-45AF-B46B-76258112F98D}" type="slidenum">
              <a:rPr lang="pt-PT" smtClean="0"/>
              <a:t>8</a:t>
            </a:fld>
            <a:endParaRPr lang="pt-PT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4DEDF89-DE20-5451-45A4-8293B89FF4C9}"/>
              </a:ext>
            </a:extLst>
          </p:cNvPr>
          <p:cNvCxnSpPr>
            <a:cxnSpLocks/>
          </p:cNvCxnSpPr>
          <p:nvPr/>
        </p:nvCxnSpPr>
        <p:spPr>
          <a:xfrm>
            <a:off x="852854" y="1406907"/>
            <a:ext cx="108086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F50786A-10B1-7211-20B2-8E32E1990B14}"/>
              </a:ext>
            </a:extLst>
          </p:cNvPr>
          <p:cNvSpPr txBox="1"/>
          <p:nvPr/>
        </p:nvSpPr>
        <p:spPr>
          <a:xfrm>
            <a:off x="855785" y="1443712"/>
            <a:ext cx="10744201" cy="5184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lnSpc>
                <a:spcPct val="125000"/>
              </a:lnSpc>
            </a:pPr>
            <a:r>
              <a:rPr lang="en-GB" sz="2000" b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GB" sz="20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nstitutional sectors </a:t>
            </a:r>
            <a:r>
              <a:rPr lang="en-GB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mutually exclusive groups of institutional units </a:t>
            </a:r>
          </a:p>
          <a:p>
            <a:pPr marL="273050" indent="-273050" algn="r">
              <a:lnSpc>
                <a:spcPct val="125000"/>
              </a:lnSpc>
            </a:pP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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entities with legal responsibility for their actions and various economic functions in the country</a:t>
            </a:r>
          </a:p>
          <a:p>
            <a:pPr marL="273050" indent="-273050">
              <a:lnSpc>
                <a:spcPct val="125000"/>
              </a:lnSpc>
              <a:spcBef>
                <a:spcPts val="1200"/>
              </a:spcBef>
            </a:pPr>
            <a:r>
              <a:rPr lang="en-GB" sz="20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distributive transactions </a:t>
            </a:r>
            <a:endParaRPr lang="en-GB" sz="20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73050" indent="-273050">
              <a:lnSpc>
                <a:spcPct val="125000"/>
              </a:lnSpc>
            </a:pP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which the income generated in the production process is distributed among labour, capital </a:t>
            </a:r>
            <a:r>
              <a:rPr lang="en-GB" sz="2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taxes on production and imports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273050" indent="-273050">
              <a:lnSpc>
                <a:spcPct val="125000"/>
              </a:lnSpc>
            </a:pP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involving redistribution of the income and wealth</a:t>
            </a:r>
          </a:p>
          <a:p>
            <a:pPr>
              <a:lnSpc>
                <a:spcPct val="125000"/>
              </a:lnSpc>
            </a:pP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25000"/>
              </a:lnSpc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involves economic activities that, under the control and responsibility of 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institutional sectors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use </a:t>
            </a:r>
            <a:r>
              <a:rPr lang="en-GB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inputs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of labour, capital, and goods and services to produce </a:t>
            </a:r>
            <a:r>
              <a:rPr lang="en-GB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outputs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of goods and services </a:t>
            </a:r>
          </a:p>
          <a:p>
            <a:pPr marL="342900" indent="-342900">
              <a:lnSpc>
                <a:spcPct val="125000"/>
              </a:lnSpc>
              <a:buFont typeface="Symbol" panose="05050102010706020507" pitchFamily="18" charset="2"/>
              <a:buChar char="Þ"/>
            </a:pP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added value =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output of goods and services - intermediate consumption </a:t>
            </a:r>
            <a:r>
              <a:rPr lang="en-GB" sz="2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= generated income </a:t>
            </a:r>
          </a:p>
          <a:p>
            <a:endParaRPr lang="en-GB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</a:pPr>
            <a:r>
              <a:rPr lang="en-GB" sz="2000" u="sng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remuneration of factors of production</a:t>
            </a:r>
            <a:r>
              <a:rPr lang="en-GB" sz="2000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 </a:t>
            </a:r>
            <a:r>
              <a:rPr lang="en-US" sz="2000" dirty="0"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beginning of the </a:t>
            </a:r>
            <a:r>
              <a:rPr lang="en-US" sz="2000" u="sng" dirty="0">
                <a:latin typeface="Times New Roman" panose="02020603050405020304" pitchFamily="18" charset="0"/>
                <a:ea typeface="Calibri" panose="020F0502020204030204" pitchFamily="34" charset="0"/>
              </a:rPr>
              <a:t>distribution process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                              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(and of the recording of </a:t>
            </a:r>
            <a:r>
              <a:rPr lang="en-GB" sz="2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distributive transactions</a:t>
            </a:r>
            <a:r>
              <a:rPr lang="en-GB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pt-PT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040EE12-A536-6985-6D4F-77CB0614F62E}"/>
              </a:ext>
            </a:extLst>
          </p:cNvPr>
          <p:cNvCxnSpPr/>
          <p:nvPr/>
        </p:nvCxnSpPr>
        <p:spPr>
          <a:xfrm>
            <a:off x="1127464" y="1370103"/>
            <a:ext cx="1793289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2E8E0C14-88C4-746A-F3F1-8CFE16EDA151}"/>
              </a:ext>
            </a:extLst>
          </p:cNvPr>
          <p:cNvSpPr/>
          <p:nvPr/>
        </p:nvSpPr>
        <p:spPr>
          <a:xfrm>
            <a:off x="6320901" y="1544715"/>
            <a:ext cx="1748901" cy="35510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A5F946-0E62-D3F1-5D4B-07914507177F}"/>
              </a:ext>
            </a:extLst>
          </p:cNvPr>
          <p:cNvCxnSpPr>
            <a:cxnSpLocks/>
          </p:cNvCxnSpPr>
          <p:nvPr/>
        </p:nvCxnSpPr>
        <p:spPr>
          <a:xfrm>
            <a:off x="8069802" y="1899821"/>
            <a:ext cx="3283998" cy="0"/>
          </a:xfrm>
          <a:prstGeom prst="straightConnector1">
            <a:avLst/>
          </a:prstGeom>
          <a:ln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F8BDF5-556F-BEBA-7C4C-A1864654CC4A}"/>
              </a:ext>
            </a:extLst>
          </p:cNvPr>
          <p:cNvCxnSpPr>
            <a:cxnSpLocks/>
          </p:cNvCxnSpPr>
          <p:nvPr/>
        </p:nvCxnSpPr>
        <p:spPr>
          <a:xfrm>
            <a:off x="3392750" y="1370103"/>
            <a:ext cx="2164671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FE8ECA6-BD47-B97A-66E7-7117AE9BC649}"/>
              </a:ext>
            </a:extLst>
          </p:cNvPr>
          <p:cNvCxnSpPr>
            <a:cxnSpLocks/>
          </p:cNvCxnSpPr>
          <p:nvPr/>
        </p:nvCxnSpPr>
        <p:spPr>
          <a:xfrm>
            <a:off x="2238652" y="2800887"/>
            <a:ext cx="13642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4BB32D-8A44-4D10-7F9D-E445258D5210}"/>
              </a:ext>
            </a:extLst>
          </p:cNvPr>
          <p:cNvCxnSpPr>
            <a:cxnSpLocks/>
          </p:cNvCxnSpPr>
          <p:nvPr/>
        </p:nvCxnSpPr>
        <p:spPr>
          <a:xfrm>
            <a:off x="2238652" y="2735767"/>
            <a:ext cx="136420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3D2AC8FE-AC69-F3E0-8F4A-244EC70DCB9E}"/>
              </a:ext>
            </a:extLst>
          </p:cNvPr>
          <p:cNvSpPr txBox="1"/>
          <p:nvPr/>
        </p:nvSpPr>
        <p:spPr>
          <a:xfrm>
            <a:off x="3861787" y="2390569"/>
            <a:ext cx="5388746" cy="400110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recorded in current </a:t>
            </a:r>
            <a:r>
              <a:rPr lang="en-GB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capital 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(**)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(flow) accounts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21E94F-CA6A-BE43-5D36-5A5917D82939}"/>
              </a:ext>
            </a:extLst>
          </p:cNvPr>
          <p:cNvSpPr/>
          <p:nvPr/>
        </p:nvSpPr>
        <p:spPr>
          <a:xfrm>
            <a:off x="5823751" y="1145219"/>
            <a:ext cx="1615736" cy="224873"/>
          </a:xfrm>
          <a:prstGeom prst="rect">
            <a:avLst/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0E94729-C804-C7F9-8E96-E57A6A16EB22}"/>
              </a:ext>
            </a:extLst>
          </p:cNvPr>
          <p:cNvCxnSpPr>
            <a:cxnSpLocks/>
          </p:cNvCxnSpPr>
          <p:nvPr/>
        </p:nvCxnSpPr>
        <p:spPr>
          <a:xfrm flipV="1">
            <a:off x="9268287" y="2583402"/>
            <a:ext cx="2521259" cy="7222"/>
          </a:xfrm>
          <a:prstGeom prst="line">
            <a:avLst/>
          </a:prstGeom>
          <a:ln w="12700">
            <a:solidFill>
              <a:srgbClr val="00B0F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D5065D3-7742-558D-76ED-0D7BF6520D70}"/>
              </a:ext>
            </a:extLst>
          </p:cNvPr>
          <p:cNvCxnSpPr>
            <a:cxnSpLocks/>
          </p:cNvCxnSpPr>
          <p:nvPr/>
        </p:nvCxnSpPr>
        <p:spPr>
          <a:xfrm>
            <a:off x="7564515" y="1226598"/>
            <a:ext cx="4225031" cy="0"/>
          </a:xfrm>
          <a:prstGeom prst="line">
            <a:avLst/>
          </a:prstGeom>
          <a:ln w="12700">
            <a:solidFill>
              <a:srgbClr val="00B0F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01F1855-69E4-F87B-567F-2D60C283923F}"/>
              </a:ext>
            </a:extLst>
          </p:cNvPr>
          <p:cNvCxnSpPr>
            <a:cxnSpLocks/>
          </p:cNvCxnSpPr>
          <p:nvPr/>
        </p:nvCxnSpPr>
        <p:spPr>
          <a:xfrm flipV="1">
            <a:off x="11789546" y="1226598"/>
            <a:ext cx="0" cy="1356804"/>
          </a:xfrm>
          <a:prstGeom prst="line">
            <a:avLst/>
          </a:prstGeom>
          <a:ln w="127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8F986BE-D49C-AD75-66CE-FAC4A0565DFA}"/>
              </a:ext>
            </a:extLst>
          </p:cNvPr>
          <p:cNvSpPr txBox="1"/>
          <p:nvPr/>
        </p:nvSpPr>
        <p:spPr>
          <a:xfrm>
            <a:off x="4448254" y="3171108"/>
            <a:ext cx="348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income accounts</a:t>
            </a:r>
            <a:r>
              <a:rPr lang="en-GB" sz="1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PT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89C0D5-AE45-1D83-03A5-33AA9042B334}"/>
              </a:ext>
            </a:extLst>
          </p:cNvPr>
          <p:cNvSpPr txBox="1"/>
          <p:nvPr/>
        </p:nvSpPr>
        <p:spPr>
          <a:xfrm>
            <a:off x="6257193" y="3577244"/>
            <a:ext cx="457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(*)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redistribution (and use) of income accounts;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(**) 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capital (accumulation)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en-GB" sz="1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PT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B757FCB-7163-91A0-4667-C9691C008353}"/>
              </a:ext>
            </a:extLst>
          </p:cNvPr>
          <p:cNvCxnSpPr/>
          <p:nvPr/>
        </p:nvCxnSpPr>
        <p:spPr>
          <a:xfrm>
            <a:off x="5086905" y="3155133"/>
            <a:ext cx="18909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A4DAF93-A6E1-E4A5-CFE5-D9B46120EAA4}"/>
              </a:ext>
            </a:extLst>
          </p:cNvPr>
          <p:cNvCxnSpPr>
            <a:cxnSpLocks/>
          </p:cNvCxnSpPr>
          <p:nvPr/>
        </p:nvCxnSpPr>
        <p:spPr>
          <a:xfrm>
            <a:off x="7070324" y="3155133"/>
            <a:ext cx="459120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DFB0F68-BEE9-375C-E446-B455B48E27B7}"/>
              </a:ext>
            </a:extLst>
          </p:cNvPr>
          <p:cNvCxnSpPr>
            <a:cxnSpLocks/>
          </p:cNvCxnSpPr>
          <p:nvPr/>
        </p:nvCxnSpPr>
        <p:spPr>
          <a:xfrm flipV="1">
            <a:off x="1258894" y="4220510"/>
            <a:ext cx="10346270" cy="5933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8DB6A49-4966-88A4-B312-AD30FCAB4993}"/>
              </a:ext>
            </a:extLst>
          </p:cNvPr>
          <p:cNvCxnSpPr>
            <a:cxnSpLocks/>
          </p:cNvCxnSpPr>
          <p:nvPr/>
        </p:nvCxnSpPr>
        <p:spPr>
          <a:xfrm>
            <a:off x="11666710" y="3144670"/>
            <a:ext cx="0" cy="107890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C53EF4C-EA0B-D4C8-BA65-B5C7C762736B}"/>
              </a:ext>
            </a:extLst>
          </p:cNvPr>
          <p:cNvCxnSpPr>
            <a:cxnSpLocks/>
          </p:cNvCxnSpPr>
          <p:nvPr/>
        </p:nvCxnSpPr>
        <p:spPr>
          <a:xfrm>
            <a:off x="1258894" y="4500979"/>
            <a:ext cx="313492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D24CD65-CB0E-CF2F-AF77-1EB5C20A2314}"/>
              </a:ext>
            </a:extLst>
          </p:cNvPr>
          <p:cNvCxnSpPr/>
          <p:nvPr/>
        </p:nvCxnSpPr>
        <p:spPr>
          <a:xfrm>
            <a:off x="7421746" y="5024761"/>
            <a:ext cx="3045027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D339242-7558-ECEB-9A6D-86CA73D83315}"/>
              </a:ext>
            </a:extLst>
          </p:cNvPr>
          <p:cNvCxnSpPr>
            <a:cxnSpLocks/>
          </p:cNvCxnSpPr>
          <p:nvPr/>
        </p:nvCxnSpPr>
        <p:spPr>
          <a:xfrm>
            <a:off x="2778724" y="5416858"/>
            <a:ext cx="2902985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2936C0-84F4-0156-0512-1CDCB0E21754}"/>
              </a:ext>
            </a:extLst>
          </p:cNvPr>
          <p:cNvCxnSpPr>
            <a:cxnSpLocks/>
          </p:cNvCxnSpPr>
          <p:nvPr/>
        </p:nvCxnSpPr>
        <p:spPr>
          <a:xfrm>
            <a:off x="1333130" y="5024761"/>
            <a:ext cx="905522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F28CCE6-8B11-73C7-7071-379768D9069D}"/>
              </a:ext>
            </a:extLst>
          </p:cNvPr>
          <p:cNvCxnSpPr>
            <a:cxnSpLocks/>
          </p:cNvCxnSpPr>
          <p:nvPr/>
        </p:nvCxnSpPr>
        <p:spPr>
          <a:xfrm>
            <a:off x="1258894" y="4250175"/>
            <a:ext cx="0" cy="25080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8A28D85-FCAA-B724-0A1E-6CE984F3A069}"/>
              </a:ext>
            </a:extLst>
          </p:cNvPr>
          <p:cNvCxnSpPr>
            <a:cxnSpLocks/>
          </p:cNvCxnSpPr>
          <p:nvPr/>
        </p:nvCxnSpPr>
        <p:spPr>
          <a:xfrm>
            <a:off x="4379651" y="5035118"/>
            <a:ext cx="1848234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8B33AA9-A5B8-9A40-885B-61EF8D5F88E7}"/>
              </a:ext>
            </a:extLst>
          </p:cNvPr>
          <p:cNvCxnSpPr>
            <a:cxnSpLocks/>
          </p:cNvCxnSpPr>
          <p:nvPr/>
        </p:nvCxnSpPr>
        <p:spPr>
          <a:xfrm>
            <a:off x="5842999" y="5416858"/>
            <a:ext cx="2699239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18F87A4-B69A-5204-92C9-3313AEA723F8}"/>
              </a:ext>
            </a:extLst>
          </p:cNvPr>
          <p:cNvCxnSpPr/>
          <p:nvPr/>
        </p:nvCxnSpPr>
        <p:spPr>
          <a:xfrm>
            <a:off x="8789263" y="5416858"/>
            <a:ext cx="176665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87E41C-B6DB-7477-862F-B09F48DEADD3}"/>
              </a:ext>
            </a:extLst>
          </p:cNvPr>
          <p:cNvCxnSpPr/>
          <p:nvPr/>
        </p:nvCxnSpPr>
        <p:spPr>
          <a:xfrm>
            <a:off x="2574893" y="3144670"/>
            <a:ext cx="176665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63C3461-FDB1-F443-A812-27C49CB5BE6F}"/>
              </a:ext>
            </a:extLst>
          </p:cNvPr>
          <p:cNvCxnSpPr>
            <a:cxnSpLocks/>
          </p:cNvCxnSpPr>
          <p:nvPr/>
        </p:nvCxnSpPr>
        <p:spPr>
          <a:xfrm>
            <a:off x="1333130" y="5061751"/>
            <a:ext cx="2377736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45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2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B6FFB5-3EE1-6FA1-DBD3-3FF9B2E81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86" y="405384"/>
            <a:ext cx="9503664" cy="302361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A621A98-D585-64DC-889B-F339B7110EC6}"/>
              </a:ext>
            </a:extLst>
          </p:cNvPr>
          <p:cNvSpPr/>
          <p:nvPr/>
        </p:nvSpPr>
        <p:spPr>
          <a:xfrm>
            <a:off x="2557349" y="409918"/>
            <a:ext cx="1783423" cy="37695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329141-C6FD-4F57-51E5-6378257681DC}"/>
              </a:ext>
            </a:extLst>
          </p:cNvPr>
          <p:cNvSpPr/>
          <p:nvPr/>
        </p:nvSpPr>
        <p:spPr>
          <a:xfrm>
            <a:off x="7962999" y="411318"/>
            <a:ext cx="1983451" cy="37695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>
              <a:solidFill>
                <a:srgbClr val="00B0F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2074C75-2175-1E62-CA20-D774E6F15377}"/>
              </a:ext>
            </a:extLst>
          </p:cNvPr>
          <p:cNvCxnSpPr>
            <a:cxnSpLocks/>
          </p:cNvCxnSpPr>
          <p:nvPr/>
        </p:nvCxnSpPr>
        <p:spPr>
          <a:xfrm>
            <a:off x="3867807" y="3429000"/>
            <a:ext cx="54653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8C8E99-D2F7-7B77-A53F-1C9C90B3297B}"/>
              </a:ext>
            </a:extLst>
          </p:cNvPr>
          <p:cNvCxnSpPr>
            <a:cxnSpLocks/>
          </p:cNvCxnSpPr>
          <p:nvPr/>
        </p:nvCxnSpPr>
        <p:spPr>
          <a:xfrm>
            <a:off x="9399912" y="3429000"/>
            <a:ext cx="54653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12C6D48D-DCCE-3456-14EB-CCE32ADDF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3518" y="3646149"/>
            <a:ext cx="847344" cy="302361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BECA22F-A250-3550-164C-E583C406EF43}"/>
              </a:ext>
            </a:extLst>
          </p:cNvPr>
          <p:cNvCxnSpPr>
            <a:cxnSpLocks/>
          </p:cNvCxnSpPr>
          <p:nvPr/>
        </p:nvCxnSpPr>
        <p:spPr>
          <a:xfrm>
            <a:off x="4429230" y="2918307"/>
            <a:ext cx="0" cy="72784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2B484B-6266-D634-CED9-4FD82A69F2D1}"/>
              </a:ext>
            </a:extLst>
          </p:cNvPr>
          <p:cNvCxnSpPr>
            <a:cxnSpLocks/>
          </p:cNvCxnSpPr>
          <p:nvPr/>
        </p:nvCxnSpPr>
        <p:spPr>
          <a:xfrm>
            <a:off x="4023518" y="6669765"/>
            <a:ext cx="84734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>
            <a:extLst>
              <a:ext uri="{FF2B5EF4-FFF2-40B4-BE49-F238E27FC236}">
                <a16:creationId xmlns:a16="http://schemas.microsoft.com/office/drawing/2014/main" id="{A3B3CDD0-8C49-8618-AB7F-DF2B48AB60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3181" y="3537574"/>
            <a:ext cx="847344" cy="3023616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7CAE7EB-652B-4902-271C-1D5929183F6B}"/>
              </a:ext>
            </a:extLst>
          </p:cNvPr>
          <p:cNvCxnSpPr>
            <a:cxnSpLocks/>
          </p:cNvCxnSpPr>
          <p:nvPr/>
        </p:nvCxnSpPr>
        <p:spPr>
          <a:xfrm>
            <a:off x="10025832" y="2809732"/>
            <a:ext cx="0" cy="72784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2D4497C-576A-10A5-BFB2-1410FEDD8D2A}"/>
              </a:ext>
            </a:extLst>
          </p:cNvPr>
          <p:cNvCxnSpPr>
            <a:cxnSpLocks/>
          </p:cNvCxnSpPr>
          <p:nvPr/>
        </p:nvCxnSpPr>
        <p:spPr>
          <a:xfrm>
            <a:off x="9673181" y="6541121"/>
            <a:ext cx="84734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189F6BB-8A9A-F6F6-843C-108F1F771241}"/>
              </a:ext>
            </a:extLst>
          </p:cNvPr>
          <p:cNvSpPr/>
          <p:nvPr/>
        </p:nvSpPr>
        <p:spPr>
          <a:xfrm>
            <a:off x="4016484" y="3646148"/>
            <a:ext cx="847344" cy="93922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5107138-3DC6-DF70-A91D-95A97822FFF1}"/>
              </a:ext>
            </a:extLst>
          </p:cNvPr>
          <p:cNvSpPr/>
          <p:nvPr/>
        </p:nvSpPr>
        <p:spPr>
          <a:xfrm>
            <a:off x="9673177" y="3537573"/>
            <a:ext cx="847344" cy="93922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269D198-209C-1413-D924-460C182132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786" y="4060971"/>
            <a:ext cx="3275929" cy="2387111"/>
          </a:xfrm>
          <a:prstGeom prst="rect">
            <a:avLst/>
          </a:prstGeom>
        </p:spPr>
      </p:pic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27B4C1B-8E44-3F9A-3140-5F2B27218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C1909-C46F-4EC1-9BF6-E39C350C5A64}" type="slidenum">
              <a:rPr lang="pt-PT" smtClean="0"/>
              <a:t>9</a:t>
            </a:fld>
            <a:endParaRPr lang="pt-PT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E9B44D-6F6E-AAD4-93A3-9B6010E97540}"/>
              </a:ext>
            </a:extLst>
          </p:cNvPr>
          <p:cNvSpPr txBox="1"/>
          <p:nvPr/>
        </p:nvSpPr>
        <p:spPr>
          <a:xfrm>
            <a:off x="399904" y="85265"/>
            <a:ext cx="74513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GB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nstitutional sectors’ contribution to the production of goods and services</a:t>
            </a:r>
            <a:endParaRPr lang="pt-PT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F0583F-D60F-82E0-BC77-7117C89AB0A0}"/>
              </a:ext>
            </a:extLst>
          </p:cNvPr>
          <p:cNvSpPr txBox="1"/>
          <p:nvPr/>
        </p:nvSpPr>
        <p:spPr>
          <a:xfrm>
            <a:off x="4760581" y="5734290"/>
            <a:ext cx="274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Domestic Product</a:t>
            </a:r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98A2EF-B7BF-55FB-B633-5E7A907BB24A}"/>
              </a:ext>
            </a:extLst>
          </p:cNvPr>
          <p:cNvSpPr txBox="1"/>
          <p:nvPr/>
        </p:nvSpPr>
        <p:spPr>
          <a:xfrm>
            <a:off x="7321140" y="5629767"/>
            <a:ext cx="248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Gross National Income</a:t>
            </a:r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582F13-B07E-5D8B-EB7B-3F97331A962D}"/>
              </a:ext>
            </a:extLst>
          </p:cNvPr>
          <p:cNvSpPr txBox="1"/>
          <p:nvPr/>
        </p:nvSpPr>
        <p:spPr>
          <a:xfrm>
            <a:off x="4781296" y="6104601"/>
            <a:ext cx="3117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external balance (part)</a:t>
            </a:r>
            <a:r>
              <a:rPr lang="en-GB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EFB31AC-4A98-CB58-3A4F-23A2180BE2DE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7899184" y="6199464"/>
            <a:ext cx="1706210" cy="89803"/>
          </a:xfrm>
          <a:prstGeom prst="straightConnector1">
            <a:avLst/>
          </a:prstGeom>
          <a:ln w="952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F1EA7F8-FF5D-C739-7862-AD5739FC015D}"/>
              </a:ext>
            </a:extLst>
          </p:cNvPr>
          <p:cNvSpPr txBox="1"/>
          <p:nvPr/>
        </p:nvSpPr>
        <p:spPr>
          <a:xfrm>
            <a:off x="10283400" y="269931"/>
            <a:ext cx="1437048" cy="313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800" u="heavy" dirty="0">
                <a:effectLst/>
                <a:uFill>
                  <a:solidFill>
                    <a:srgbClr val="00B0F0"/>
                  </a:solidFill>
                </a:uFill>
                <a:latin typeface="Times New Roman" panose="02020603050405020304" pitchFamily="18" charset="0"/>
                <a:ea typeface="Calibri" panose="020F0502020204030204" pitchFamily="34" charset="0"/>
              </a:rPr>
              <a:t>totals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will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remain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until the end of the </a:t>
            </a:r>
            <a:r>
              <a:rPr lang="en-GB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distribution process</a:t>
            </a:r>
          </a:p>
          <a:p>
            <a:pPr marL="176213"/>
            <a:r>
              <a:rPr lang="en-GB" dirty="0">
                <a:latin typeface="Times New Roman" panose="02020603050405020304" pitchFamily="18" charset="0"/>
                <a:ea typeface="Calibri" panose="020F0502020204030204" pitchFamily="34" charset="0"/>
              </a:rPr>
              <a:t>the big difference </a:t>
            </a:r>
            <a:endParaRPr lang="en-GB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GB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production process</a:t>
            </a:r>
            <a:r>
              <a:rPr lang="en-GB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..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income is generated</a:t>
            </a:r>
            <a:endParaRPr lang="pt-PT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47660BC-5A7B-25E2-C9FA-65BE7B6F224A}"/>
              </a:ext>
            </a:extLst>
          </p:cNvPr>
          <p:cNvCxnSpPr>
            <a:cxnSpLocks/>
          </p:cNvCxnSpPr>
          <p:nvPr/>
        </p:nvCxnSpPr>
        <p:spPr>
          <a:xfrm>
            <a:off x="10453409" y="1795244"/>
            <a:ext cx="0" cy="377505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E92468E9-9914-9DDD-1077-62DEDF89A819}"/>
              </a:ext>
            </a:extLst>
          </p:cNvPr>
          <p:cNvSpPr/>
          <p:nvPr/>
        </p:nvSpPr>
        <p:spPr>
          <a:xfrm>
            <a:off x="10283400" y="269931"/>
            <a:ext cx="1345383" cy="3107357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79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0" grpId="0" animBg="1"/>
      <p:bldP spid="21" grpId="0" animBg="1"/>
      <p:bldP spid="2" grpId="0"/>
      <p:bldP spid="4" grpId="0"/>
      <p:bldP spid="8" grpId="0"/>
      <p:bldP spid="11" grpId="0"/>
      <p:bldP spid="3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3045</Words>
  <Application>Microsoft Office PowerPoint</Application>
  <PresentationFormat>Widescreen</PresentationFormat>
  <Paragraphs>223</Paragraphs>
  <Slides>22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Aptos</vt:lpstr>
      <vt:lpstr>Aptos Display</vt:lpstr>
      <vt:lpstr>Arial</vt:lpstr>
      <vt:lpstr>Franklin Gothic Medium</vt:lpstr>
      <vt:lpstr>Symbol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Susana Santos</dc:creator>
  <cp:lastModifiedBy>Susana Santos</cp:lastModifiedBy>
  <cp:revision>177</cp:revision>
  <cp:lastPrinted>2024-06-25T15:15:57Z</cp:lastPrinted>
  <dcterms:created xsi:type="dcterms:W3CDTF">2024-06-04T13:16:40Z</dcterms:created>
  <dcterms:modified xsi:type="dcterms:W3CDTF">2024-06-30T10:06:20Z</dcterms:modified>
</cp:coreProperties>
</file>