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7" r:id="rId4"/>
    <p:sldId id="283" r:id="rId5"/>
    <p:sldId id="261" r:id="rId6"/>
    <p:sldId id="265" r:id="rId7"/>
    <p:sldId id="267" r:id="rId8"/>
    <p:sldId id="266" r:id="rId9"/>
    <p:sldId id="284" r:id="rId10"/>
    <p:sldId id="271" r:id="rId11"/>
    <p:sldId id="272" r:id="rId12"/>
    <p:sldId id="273" r:id="rId13"/>
    <p:sldId id="275" r:id="rId14"/>
    <p:sldId id="276" r:id="rId15"/>
    <p:sldId id="277" r:id="rId16"/>
  </p:sldIdLst>
  <p:sldSz cx="12192000" cy="6858000"/>
  <p:notesSz cx="6858000" cy="9144000"/>
  <p:embeddedFontLst>
    <p:embeddedFont>
      <p:font typeface="Lato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hoxmtF94PT4SnMOboVPsdmgfFOV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xequiel Romero Gómez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6" name="Google Shape;40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0" name="Google Shape;42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Google Shape;43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4" name="Google Shape;434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b="0" dirty="0"/>
          </a:p>
        </p:txBody>
      </p:sp>
      <p:sp>
        <p:nvSpPr>
          <p:cNvPr id="462" name="Google Shape;46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6" name="Google Shape;48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1064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889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76" name="Google Shape;1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5491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ibiogas.org/" TargetMode="External"/><Relationship Id="rId3" Type="http://schemas.openxmlformats.org/officeDocument/2006/relationships/image" Target="../media/image3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375979" y="486766"/>
            <a:ext cx="8484241" cy="54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1600"/>
            </a:pPr>
            <a:r>
              <a:rPr lang="es-A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30th IIOA </a:t>
            </a:r>
            <a:r>
              <a:rPr lang="es-AR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Conference</a:t>
            </a:r>
            <a:r>
              <a:rPr lang="es-A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Santiago de </a:t>
            </a:r>
            <a:r>
              <a:rPr lang="es-A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Chile – 5</a:t>
            </a:r>
            <a:r>
              <a:rPr lang="es-AR" sz="2000" baseline="30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s-A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July</a:t>
            </a:r>
            <a:r>
              <a:rPr lang="es-A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2024</a:t>
            </a: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375978" y="1329949"/>
            <a:ext cx="8484241" cy="1928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3600"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 jobs generation and net GHG emissions reduction from biogas partially replacing fossil fuels in Southern Brazil</a:t>
            </a:r>
            <a:r>
              <a:rPr lang="es-AR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AR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375979" y="3550074"/>
            <a:ext cx="2616968" cy="832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s-AR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Gustavo </a:t>
            </a:r>
            <a:r>
              <a:rPr lang="es-AR" sz="2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Ferro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s-AR" sz="1400" b="0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UCEMA &amp; CONICET </a:t>
            </a:r>
            <a:endParaRPr sz="14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5609920" y="3638182"/>
            <a:ext cx="2426208" cy="832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es-AR"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90;p1"/>
          <p:cNvSpPr txBox="1"/>
          <p:nvPr/>
        </p:nvSpPr>
        <p:spPr>
          <a:xfrm>
            <a:off x="3243073" y="3543132"/>
            <a:ext cx="2616971" cy="832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AR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M. Priscila </a:t>
            </a:r>
            <a:r>
              <a:rPr lang="es-A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Ramos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None/>
            </a:pPr>
            <a:r>
              <a:rPr lang="es-AR" sz="15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MESi</a:t>
            </a:r>
            <a:r>
              <a:rPr lang="es-AR" sz="15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-IIEP(UBA-CONICET) </a:t>
            </a:r>
            <a:endParaRPr sz="15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0;p1"/>
          <p:cNvSpPr txBox="1"/>
          <p:nvPr/>
        </p:nvSpPr>
        <p:spPr>
          <a:xfrm>
            <a:off x="6110171" y="3550074"/>
            <a:ext cx="2513324" cy="832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AR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Carlos A. Romero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None/>
            </a:pPr>
            <a:r>
              <a:rPr lang="es-AR" sz="15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MESi</a:t>
            </a:r>
            <a:r>
              <a:rPr lang="es-AR" sz="15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-IIEP(UBA-CONICET) </a:t>
            </a:r>
            <a:endParaRPr sz="15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4"/>
          <p:cNvSpPr/>
          <p:nvPr/>
        </p:nvSpPr>
        <p:spPr>
          <a:xfrm>
            <a:off x="204528" y="117120"/>
            <a:ext cx="4634172" cy="1124347"/>
          </a:xfrm>
          <a:prstGeom prst="round1Rect">
            <a:avLst>
              <a:gd name="adj" fmla="val 16667"/>
            </a:avLst>
          </a:prstGeom>
          <a:solidFill>
            <a:srgbClr val="0B74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4"/>
          <p:cNvSpPr txBox="1"/>
          <p:nvPr/>
        </p:nvSpPr>
        <p:spPr>
          <a:xfrm>
            <a:off x="350832" y="325533"/>
            <a:ext cx="350230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sz="4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14"/>
          <p:cNvSpPr txBox="1"/>
          <p:nvPr/>
        </p:nvSpPr>
        <p:spPr>
          <a:xfrm>
            <a:off x="928695" y="493954"/>
            <a:ext cx="37004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SCENARIOS &amp; RESULTS</a:t>
            </a: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14"/>
          <p:cNvSpPr txBox="1"/>
          <p:nvPr/>
        </p:nvSpPr>
        <p:spPr>
          <a:xfrm>
            <a:off x="5119003" y="754046"/>
            <a:ext cx="6332099" cy="54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s-AR" sz="26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Scenarios</a:t>
            </a:r>
            <a:r>
              <a:rPr lang="es-AR" sz="2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 </a:t>
            </a:r>
            <a:r>
              <a:rPr lang="es-AR" sz="26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</a:t>
            </a:r>
            <a:endParaRPr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14"/>
          <p:cNvSpPr/>
          <p:nvPr/>
        </p:nvSpPr>
        <p:spPr>
          <a:xfrm>
            <a:off x="648392" y="798021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14"/>
          <p:cNvSpPr/>
          <p:nvPr/>
        </p:nvSpPr>
        <p:spPr>
          <a:xfrm>
            <a:off x="204528" y="1253896"/>
            <a:ext cx="11596444" cy="3385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 algn="just">
              <a:spcAft>
                <a:spcPts val="1200"/>
              </a:spcAft>
              <a:buClr>
                <a:schemeClr val="dk1"/>
              </a:buClr>
              <a:buSzPts val="2000"/>
            </a:pPr>
            <a:r>
              <a:rPr lang="es-ES" sz="1800" u="sng" dirty="0" smtClean="0">
                <a:solidFill>
                  <a:schemeClr val="dk1"/>
                </a:solidFill>
              </a:rPr>
              <a:t>General </a:t>
            </a:r>
            <a:r>
              <a:rPr lang="es-ES" sz="1800" u="sng" dirty="0" err="1" smtClean="0">
                <a:solidFill>
                  <a:schemeClr val="dk1"/>
                </a:solidFill>
              </a:rPr>
              <a:t>assumptions</a:t>
            </a:r>
            <a:r>
              <a:rPr lang="es-ES" sz="1800" u="sng" dirty="0" smtClean="0">
                <a:solidFill>
                  <a:schemeClr val="dk1"/>
                </a:solidFill>
              </a:rPr>
              <a:t>:</a:t>
            </a:r>
          </a:p>
          <a:p>
            <a:pPr marL="285750" lvl="0" indent="-285750" algn="just">
              <a:spcAft>
                <a:spcPts val="120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dirty="0"/>
              <a:t>50 percent of potentially recoverable biomass </a:t>
            </a:r>
            <a:r>
              <a:rPr lang="en-US" sz="1800" dirty="0" smtClean="0"/>
              <a:t>used to produce biogas in each sector/region</a:t>
            </a:r>
          </a:p>
          <a:p>
            <a:pPr marL="285750" lvl="0" indent="-285750" algn="just">
              <a:spcAft>
                <a:spcPts val="120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s-ES" sz="1800" b="0" i="0" u="none" strike="noStrike" cap="none" dirty="0" err="1" smtClean="0">
                <a:solidFill>
                  <a:schemeClr val="dk1"/>
                </a:solidFill>
                <a:sym typeface="Arial"/>
              </a:rPr>
              <a:t>Investment</a:t>
            </a:r>
            <a:r>
              <a:rPr lang="es-ES" sz="1800" b="0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es-ES" sz="1800" b="0" i="0" u="none" strike="noStrike" cap="none" dirty="0" err="1" smtClean="0">
                <a:solidFill>
                  <a:schemeClr val="dk1"/>
                </a:solidFill>
                <a:sym typeface="Arial"/>
              </a:rPr>
              <a:t>required</a:t>
            </a:r>
            <a:r>
              <a:rPr lang="es-ES" sz="1800" b="0" i="0" u="none" strike="noStrike" cap="none" dirty="0" smtClean="0">
                <a:solidFill>
                  <a:schemeClr val="dk1"/>
                </a:solidFill>
                <a:sym typeface="Arial"/>
              </a:rPr>
              <a:t> in biogás </a:t>
            </a:r>
            <a:r>
              <a:rPr lang="es-ES" sz="1800" b="0" i="0" u="none" strike="noStrike" cap="none" dirty="0" err="1" smtClean="0">
                <a:solidFill>
                  <a:schemeClr val="dk1"/>
                </a:solidFill>
                <a:sym typeface="Arial"/>
              </a:rPr>
              <a:t>plants</a:t>
            </a:r>
            <a:r>
              <a:rPr lang="es-ES" sz="1800" b="0" i="0" u="none" strike="noStrike" cap="none" dirty="0" smtClean="0">
                <a:solidFill>
                  <a:schemeClr val="dk1"/>
                </a:solidFill>
                <a:sym typeface="Arial"/>
              </a:rPr>
              <a:t> (time to </a:t>
            </a:r>
            <a:r>
              <a:rPr lang="es-ES" sz="1800" b="0" i="0" u="none" strike="noStrike" cap="none" dirty="0" err="1" smtClean="0">
                <a:solidFill>
                  <a:schemeClr val="dk1"/>
                </a:solidFill>
                <a:sym typeface="Arial"/>
              </a:rPr>
              <a:t>build</a:t>
            </a:r>
            <a:r>
              <a:rPr lang="es-ES" sz="1800" b="0" i="0" u="none" strike="noStrike" cap="none" dirty="0" smtClean="0">
                <a:solidFill>
                  <a:schemeClr val="dk1"/>
                </a:solidFill>
                <a:sym typeface="Arial"/>
              </a:rPr>
              <a:t> = 10 </a:t>
            </a:r>
            <a:r>
              <a:rPr lang="es-ES" sz="1800" b="0" i="0" u="none" strike="noStrike" cap="none" dirty="0" err="1" smtClean="0">
                <a:solidFill>
                  <a:schemeClr val="dk1"/>
                </a:solidFill>
                <a:sym typeface="Arial"/>
              </a:rPr>
              <a:t>years</a:t>
            </a:r>
            <a:r>
              <a:rPr lang="es-ES" sz="1800" b="0" i="0" u="none" strike="noStrike" cap="none" dirty="0" smtClean="0">
                <a:solidFill>
                  <a:schemeClr val="dk1"/>
                </a:solidFill>
                <a:sym typeface="Arial"/>
              </a:rPr>
              <a:t>)</a:t>
            </a:r>
          </a:p>
          <a:p>
            <a:pPr marL="285750" lvl="0" indent="-285750" algn="just">
              <a:spcAft>
                <a:spcPts val="120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s-ES" sz="1800" b="0" i="0" u="none" strike="noStrike" cap="none" dirty="0" err="1" smtClean="0">
                <a:solidFill>
                  <a:schemeClr val="dk1"/>
                </a:solidFill>
                <a:sym typeface="Arial"/>
              </a:rPr>
              <a:t>All</a:t>
            </a:r>
            <a:r>
              <a:rPr lang="es-ES" sz="1800" b="0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es-ES" sz="1800" b="0" i="0" u="none" strike="noStrike" cap="none" dirty="0" err="1" smtClean="0">
                <a:solidFill>
                  <a:schemeClr val="dk1"/>
                </a:solidFill>
                <a:sym typeface="Arial"/>
              </a:rPr>
              <a:t>biogas</a:t>
            </a:r>
            <a:r>
              <a:rPr lang="es-ES" sz="1800" b="0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es-ES" sz="1800" b="0" i="0" u="none" strike="noStrike" cap="none" dirty="0" err="1" smtClean="0">
                <a:solidFill>
                  <a:schemeClr val="dk1"/>
                </a:solidFill>
                <a:sym typeface="Arial"/>
              </a:rPr>
              <a:t>used</a:t>
            </a:r>
            <a:r>
              <a:rPr lang="es-ES" sz="1800" b="0" i="0" u="none" strike="noStrike" cap="none" dirty="0" smtClean="0">
                <a:solidFill>
                  <a:schemeClr val="dk1"/>
                </a:solidFill>
                <a:sym typeface="Arial"/>
              </a:rPr>
              <a:t> to produce </a:t>
            </a:r>
            <a:r>
              <a:rPr lang="es-ES" sz="1800" b="0" i="0" u="none" strike="noStrike" cap="none" dirty="0" err="1" smtClean="0">
                <a:solidFill>
                  <a:schemeClr val="dk1"/>
                </a:solidFill>
                <a:sym typeface="Arial"/>
              </a:rPr>
              <a:t>electricity</a:t>
            </a:r>
            <a:r>
              <a:rPr lang="es-ES" sz="1800" b="0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es-ES" sz="1800" b="0" i="0" u="none" strike="noStrike" cap="none" dirty="0" err="1" smtClean="0">
                <a:solidFill>
                  <a:schemeClr val="dk1"/>
                </a:solidFill>
                <a:sym typeface="Arial"/>
              </a:rPr>
              <a:t>that</a:t>
            </a:r>
            <a:r>
              <a:rPr lang="es-ES" sz="1800" b="0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substitutes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thermal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power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</a:rPr>
              <a:t>generation</a:t>
            </a:r>
            <a:r>
              <a:rPr lang="es-ES" sz="1800" dirty="0" smtClean="0">
                <a:solidFill>
                  <a:schemeClr val="dk1"/>
                </a:solidFill>
              </a:rPr>
              <a:t>.</a:t>
            </a:r>
            <a:endParaRPr lang="es-ES" sz="1800" b="0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285750" lvl="0" indent="-285750" algn="just">
              <a:spcAft>
                <a:spcPts val="120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s-ES" sz="1800" dirty="0" err="1" smtClean="0">
                <a:solidFill>
                  <a:schemeClr val="dk1"/>
                </a:solidFill>
              </a:rPr>
              <a:t>Power</a:t>
            </a:r>
            <a:r>
              <a:rPr lang="es-ES" sz="1800" dirty="0" smtClean="0">
                <a:solidFill>
                  <a:schemeClr val="dk1"/>
                </a:solidFill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</a:rPr>
              <a:t>generation</a:t>
            </a:r>
            <a:r>
              <a:rPr lang="es-ES" sz="1800" dirty="0" smtClean="0">
                <a:solidFill>
                  <a:schemeClr val="dk1"/>
                </a:solidFill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</a:rPr>
              <a:t>plants</a:t>
            </a:r>
            <a:r>
              <a:rPr lang="es-ES" sz="1800" dirty="0" smtClean="0">
                <a:solidFill>
                  <a:schemeClr val="dk1"/>
                </a:solidFill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</a:rPr>
              <a:t>located</a:t>
            </a:r>
            <a:r>
              <a:rPr lang="es-ES" sz="1800" dirty="0" smtClean="0">
                <a:solidFill>
                  <a:schemeClr val="dk1"/>
                </a:solidFill>
              </a:rPr>
              <a:t> in </a:t>
            </a:r>
            <a:r>
              <a:rPr lang="es-ES" sz="1800" dirty="0" err="1" smtClean="0">
                <a:solidFill>
                  <a:schemeClr val="dk1"/>
                </a:solidFill>
              </a:rPr>
              <a:t>the</a:t>
            </a:r>
            <a:r>
              <a:rPr lang="es-ES" sz="1800" dirty="0" smtClean="0">
                <a:solidFill>
                  <a:schemeClr val="dk1"/>
                </a:solidFill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</a:rPr>
              <a:t>rest</a:t>
            </a:r>
            <a:r>
              <a:rPr lang="es-ES" sz="1800" dirty="0" smtClean="0">
                <a:solidFill>
                  <a:schemeClr val="dk1"/>
                </a:solidFill>
              </a:rPr>
              <a:t> of </a:t>
            </a:r>
            <a:r>
              <a:rPr lang="es-ES" sz="1800" dirty="0" err="1" smtClean="0">
                <a:solidFill>
                  <a:schemeClr val="dk1"/>
                </a:solidFill>
              </a:rPr>
              <a:t>Brazil</a:t>
            </a:r>
            <a:r>
              <a:rPr lang="es-ES" sz="1800" dirty="0" smtClean="0">
                <a:solidFill>
                  <a:schemeClr val="dk1"/>
                </a:solidFill>
              </a:rPr>
              <a:t> (</a:t>
            </a:r>
            <a:r>
              <a:rPr lang="es-ES" sz="1800" dirty="0" err="1" smtClean="0">
                <a:solidFill>
                  <a:schemeClr val="dk1"/>
                </a:solidFill>
              </a:rPr>
              <a:t>outside</a:t>
            </a:r>
            <a:r>
              <a:rPr lang="es-ES" sz="1800" dirty="0" smtClean="0">
                <a:solidFill>
                  <a:schemeClr val="dk1"/>
                </a:solidFill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</a:rPr>
              <a:t>the</a:t>
            </a:r>
            <a:r>
              <a:rPr lang="es-ES" sz="1800" dirty="0" smtClean="0">
                <a:solidFill>
                  <a:schemeClr val="dk1"/>
                </a:solidFill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</a:rPr>
              <a:t>Southern</a:t>
            </a:r>
            <a:r>
              <a:rPr lang="es-ES" sz="1800" dirty="0" smtClean="0">
                <a:solidFill>
                  <a:schemeClr val="dk1"/>
                </a:solidFill>
              </a:rPr>
              <a:t> región)</a:t>
            </a:r>
          </a:p>
          <a:p>
            <a:pPr marL="285750" lvl="0" indent="-285750" algn="just">
              <a:spcAft>
                <a:spcPts val="120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s-ES" sz="1800" dirty="0" err="1" smtClean="0">
                <a:solidFill>
                  <a:schemeClr val="dk1"/>
                </a:solidFill>
              </a:rPr>
              <a:t>Costs</a:t>
            </a:r>
            <a:r>
              <a:rPr lang="es-ES" sz="1800" dirty="0" smtClean="0">
                <a:solidFill>
                  <a:schemeClr val="dk1"/>
                </a:solidFill>
              </a:rPr>
              <a:t> of biogás </a:t>
            </a:r>
            <a:r>
              <a:rPr lang="es-ES" sz="1800" dirty="0" err="1" smtClean="0">
                <a:solidFill>
                  <a:schemeClr val="dk1"/>
                </a:solidFill>
              </a:rPr>
              <a:t>production</a:t>
            </a:r>
            <a:r>
              <a:rPr lang="es-ES" sz="1800" dirty="0" smtClean="0">
                <a:solidFill>
                  <a:schemeClr val="dk1"/>
                </a:solidFill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</a:rPr>
              <a:t>includes</a:t>
            </a:r>
            <a:r>
              <a:rPr lang="es-ES" sz="1800" dirty="0" smtClean="0">
                <a:solidFill>
                  <a:schemeClr val="dk1"/>
                </a:solidFill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</a:rPr>
              <a:t>transport</a:t>
            </a:r>
            <a:r>
              <a:rPr lang="es-ES" sz="1800" dirty="0" smtClean="0">
                <a:solidFill>
                  <a:schemeClr val="dk1"/>
                </a:solidFill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</a:rPr>
              <a:t>costs</a:t>
            </a:r>
            <a:r>
              <a:rPr lang="es-ES" sz="1800" dirty="0" smtClean="0">
                <a:solidFill>
                  <a:schemeClr val="dk1"/>
                </a:solidFill>
              </a:rPr>
              <a:t> of </a:t>
            </a:r>
            <a:r>
              <a:rPr lang="es-ES" sz="1800" dirty="0" err="1" smtClean="0">
                <a:solidFill>
                  <a:schemeClr val="dk1"/>
                </a:solidFill>
              </a:rPr>
              <a:t>biomass</a:t>
            </a:r>
            <a:endParaRPr lang="es-ES" sz="1800" dirty="0" smtClean="0">
              <a:solidFill>
                <a:schemeClr val="dk1"/>
              </a:solidFill>
            </a:endParaRPr>
          </a:p>
          <a:p>
            <a:pPr marL="285750" lvl="0" indent="-285750" algn="just">
              <a:spcAft>
                <a:spcPts val="120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dk1"/>
                </a:solidFill>
              </a:rPr>
              <a:t>3 </a:t>
            </a:r>
            <a:r>
              <a:rPr lang="es-ES" sz="1800" dirty="0" err="1" smtClean="0">
                <a:solidFill>
                  <a:schemeClr val="dk1"/>
                </a:solidFill>
              </a:rPr>
              <a:t>scenarios</a:t>
            </a:r>
            <a:r>
              <a:rPr lang="es-ES" sz="1800" dirty="0" smtClean="0">
                <a:solidFill>
                  <a:schemeClr val="dk1"/>
                </a:solidFill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</a:rPr>
              <a:t>that</a:t>
            </a:r>
            <a:r>
              <a:rPr lang="es-ES" sz="1800" dirty="0" smtClean="0">
                <a:solidFill>
                  <a:schemeClr val="dk1"/>
                </a:solidFill>
              </a:rPr>
              <a:t> combine </a:t>
            </a:r>
            <a:r>
              <a:rPr lang="es-ES" sz="1800" dirty="0" err="1" smtClean="0">
                <a:solidFill>
                  <a:schemeClr val="dk1"/>
                </a:solidFill>
              </a:rPr>
              <a:t>the</a:t>
            </a:r>
            <a:r>
              <a:rPr lang="es-ES" sz="1800" dirty="0" smtClean="0">
                <a:solidFill>
                  <a:schemeClr val="dk1"/>
                </a:solidFill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</a:rPr>
              <a:t>following</a:t>
            </a:r>
            <a:r>
              <a:rPr lang="es-ES" sz="1800" dirty="0" smtClean="0">
                <a:solidFill>
                  <a:schemeClr val="dk1"/>
                </a:solidFill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</a:rPr>
              <a:t>parameters</a:t>
            </a:r>
            <a:r>
              <a:rPr lang="es-ES" sz="1800" dirty="0" smtClean="0">
                <a:solidFill>
                  <a:schemeClr val="dk1"/>
                </a:solidFill>
              </a:rPr>
              <a:t> of </a:t>
            </a:r>
            <a:r>
              <a:rPr lang="es-ES" sz="1800" dirty="0" err="1" smtClean="0">
                <a:solidFill>
                  <a:schemeClr val="dk1"/>
                </a:solidFill>
              </a:rPr>
              <a:t>energy</a:t>
            </a:r>
            <a:r>
              <a:rPr lang="es-ES" sz="1800" dirty="0" smtClean="0">
                <a:solidFill>
                  <a:schemeClr val="dk1"/>
                </a:solidFill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</a:rPr>
              <a:t>efficiency</a:t>
            </a:r>
            <a:r>
              <a:rPr lang="es-ES" sz="1800" dirty="0" smtClean="0">
                <a:solidFill>
                  <a:schemeClr val="dk1"/>
                </a:solidFill>
              </a:rPr>
              <a:t>, </a:t>
            </a:r>
            <a:r>
              <a:rPr lang="es-ES" sz="1800" dirty="0" err="1" smtClean="0">
                <a:solidFill>
                  <a:schemeClr val="dk1"/>
                </a:solidFill>
              </a:rPr>
              <a:t>technology</a:t>
            </a:r>
            <a:r>
              <a:rPr lang="es-ES" sz="1800" dirty="0" smtClean="0">
                <a:solidFill>
                  <a:schemeClr val="dk1"/>
                </a:solidFill>
              </a:rPr>
              <a:t> of </a:t>
            </a:r>
            <a:r>
              <a:rPr lang="es-ES" sz="1800" dirty="0" err="1" smtClean="0">
                <a:solidFill>
                  <a:schemeClr val="dk1"/>
                </a:solidFill>
              </a:rPr>
              <a:t>the</a:t>
            </a:r>
            <a:r>
              <a:rPr lang="es-ES" sz="1800" dirty="0" smtClean="0">
                <a:solidFill>
                  <a:schemeClr val="dk1"/>
                </a:solidFill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</a:rPr>
              <a:t>power</a:t>
            </a:r>
            <a:r>
              <a:rPr lang="es-ES" sz="1800" dirty="0" smtClean="0">
                <a:solidFill>
                  <a:schemeClr val="dk1"/>
                </a:solidFill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</a:rPr>
              <a:t>plants</a:t>
            </a:r>
            <a:r>
              <a:rPr lang="es-ES" sz="1800" dirty="0" smtClean="0">
                <a:solidFill>
                  <a:schemeClr val="dk1"/>
                </a:solidFill>
              </a:rPr>
              <a:t>, </a:t>
            </a:r>
            <a:r>
              <a:rPr lang="es-ES" sz="1800" dirty="0" err="1" smtClean="0">
                <a:solidFill>
                  <a:schemeClr val="dk1"/>
                </a:solidFill>
              </a:rPr>
              <a:t>direct</a:t>
            </a:r>
            <a:r>
              <a:rPr lang="es-ES" sz="1800" dirty="0" smtClean="0">
                <a:solidFill>
                  <a:schemeClr val="dk1"/>
                </a:solidFill>
              </a:rPr>
              <a:t> labor </a:t>
            </a:r>
            <a:r>
              <a:rPr lang="es-ES" sz="1800" dirty="0" err="1" smtClean="0">
                <a:solidFill>
                  <a:schemeClr val="dk1"/>
                </a:solidFill>
              </a:rPr>
              <a:t>productivity</a:t>
            </a:r>
            <a:r>
              <a:rPr lang="es-ES" sz="1800" dirty="0" smtClean="0">
                <a:solidFill>
                  <a:schemeClr val="dk1"/>
                </a:solidFill>
              </a:rPr>
              <a:t> in </a:t>
            </a:r>
            <a:r>
              <a:rPr lang="es-ES" sz="1800" dirty="0" err="1" smtClean="0">
                <a:solidFill>
                  <a:schemeClr val="dk1"/>
                </a:solidFill>
              </a:rPr>
              <a:t>biogas</a:t>
            </a:r>
            <a:endParaRPr sz="18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027065"/>
              </p:ext>
            </p:extLst>
          </p:nvPr>
        </p:nvGraphicFramePr>
        <p:xfrm>
          <a:off x="1078509" y="4488043"/>
          <a:ext cx="9523830" cy="212949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380384">
                  <a:extLst>
                    <a:ext uri="{9D8B030D-6E8A-4147-A177-3AD203B41FA5}">
                      <a16:colId xmlns:a16="http://schemas.microsoft.com/office/drawing/2014/main" val="3002583378"/>
                    </a:ext>
                  </a:extLst>
                </a:gridCol>
                <a:gridCol w="2380384">
                  <a:extLst>
                    <a:ext uri="{9D8B030D-6E8A-4147-A177-3AD203B41FA5}">
                      <a16:colId xmlns:a16="http://schemas.microsoft.com/office/drawing/2014/main" val="3999947580"/>
                    </a:ext>
                  </a:extLst>
                </a:gridCol>
                <a:gridCol w="2381531">
                  <a:extLst>
                    <a:ext uri="{9D8B030D-6E8A-4147-A177-3AD203B41FA5}">
                      <a16:colId xmlns:a16="http://schemas.microsoft.com/office/drawing/2014/main" val="2733300763"/>
                    </a:ext>
                  </a:extLst>
                </a:gridCol>
                <a:gridCol w="2381531">
                  <a:extLst>
                    <a:ext uri="{9D8B030D-6E8A-4147-A177-3AD203B41FA5}">
                      <a16:colId xmlns:a16="http://schemas.microsoft.com/office/drawing/2014/main" val="1327589640"/>
                    </a:ext>
                  </a:extLst>
                </a:gridCol>
              </a:tblGrid>
              <a:tr h="115355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Scenarios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Energy Efficiency (kWh/m3 biogas)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Power plant technology (investment costs) in million USD per MW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Labor productivity direct (000 USD/job)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6662927"/>
                  </a:ext>
                </a:extLst>
              </a:tr>
              <a:tr h="325315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Low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1.51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1.5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100.3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4096168"/>
                  </a:ext>
                </a:extLst>
              </a:tr>
              <a:tr h="325315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Base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2.81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3.1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149.4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1949385"/>
                  </a:ext>
                </a:extLst>
              </a:tr>
              <a:tr h="325315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5.93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4.5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292.8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619519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5"/>
          <p:cNvSpPr/>
          <p:nvPr/>
        </p:nvSpPr>
        <p:spPr>
          <a:xfrm>
            <a:off x="204528" y="117120"/>
            <a:ext cx="4634172" cy="1124347"/>
          </a:xfrm>
          <a:prstGeom prst="round1Rect">
            <a:avLst>
              <a:gd name="adj" fmla="val 16667"/>
            </a:avLst>
          </a:prstGeom>
          <a:solidFill>
            <a:srgbClr val="0B74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15"/>
          <p:cNvSpPr txBox="1"/>
          <p:nvPr/>
        </p:nvSpPr>
        <p:spPr>
          <a:xfrm>
            <a:off x="350832" y="325533"/>
            <a:ext cx="350230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sz="4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15"/>
          <p:cNvSpPr txBox="1"/>
          <p:nvPr/>
        </p:nvSpPr>
        <p:spPr>
          <a:xfrm>
            <a:off x="928695" y="493954"/>
            <a:ext cx="370045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SCENARIOS &amp; RESULTS</a:t>
            </a: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15"/>
          <p:cNvSpPr txBox="1"/>
          <p:nvPr/>
        </p:nvSpPr>
        <p:spPr>
          <a:xfrm>
            <a:off x="4788052" y="760844"/>
            <a:ext cx="7814397" cy="54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600"/>
            </a:pP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 comparison for biogas in the Southern Brazil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15"/>
          <p:cNvSpPr/>
          <p:nvPr/>
        </p:nvSpPr>
        <p:spPr>
          <a:xfrm>
            <a:off x="648392" y="798021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5"/>
          <p:cNvSpPr/>
          <p:nvPr/>
        </p:nvSpPr>
        <p:spPr>
          <a:xfrm>
            <a:off x="147378" y="1995747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5"/>
          <p:cNvSpPr/>
          <p:nvPr/>
        </p:nvSpPr>
        <p:spPr>
          <a:xfrm>
            <a:off x="371928" y="1427090"/>
            <a:ext cx="117429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 algn="just">
              <a:buClr>
                <a:schemeClr val="dk1"/>
              </a:buClr>
              <a:buSzPts val="1600"/>
            </a:pPr>
            <a:r>
              <a:rPr lang="en-US" i="1" dirty="0"/>
              <a:t>A</a:t>
            </a:r>
            <a:r>
              <a:rPr lang="en-US" i="1" dirty="0" smtClean="0"/>
              <a:t>verage </a:t>
            </a:r>
            <a:r>
              <a:rPr lang="en-US" i="1" dirty="0"/>
              <a:t>annual </a:t>
            </a:r>
            <a:r>
              <a:rPr lang="en-US" i="1" dirty="0" smtClean="0"/>
              <a:t>results (direct </a:t>
            </a:r>
            <a:r>
              <a:rPr lang="en-US" i="1" dirty="0"/>
              <a:t>and total, including indirect) </a:t>
            </a:r>
            <a:r>
              <a:rPr lang="en-US" i="1" dirty="0" smtClean="0"/>
              <a:t>during </a:t>
            </a:r>
            <a:r>
              <a:rPr lang="en-US" i="1" dirty="0"/>
              <a:t>the 10 years of biogas sector investments and </a:t>
            </a:r>
            <a:r>
              <a:rPr lang="en-US" i="1" dirty="0" smtClean="0"/>
              <a:t>production horizon.</a:t>
            </a:r>
            <a:endParaRPr sz="3600" b="1" i="1" u="none" strike="noStrike" cap="none" dirty="0">
              <a:solidFill>
                <a:schemeClr val="dk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830503"/>
              </p:ext>
            </p:extLst>
          </p:nvPr>
        </p:nvGraphicFramePr>
        <p:xfrm>
          <a:off x="1420839" y="2335238"/>
          <a:ext cx="8117055" cy="2799469"/>
        </p:xfrm>
        <a:graphic>
          <a:graphicData uri="http://schemas.openxmlformats.org/drawingml/2006/table">
            <a:tbl>
              <a:tblPr/>
              <a:tblGrid>
                <a:gridCol w="1358372">
                  <a:extLst>
                    <a:ext uri="{9D8B030D-6E8A-4147-A177-3AD203B41FA5}">
                      <a16:colId xmlns:a16="http://schemas.microsoft.com/office/drawing/2014/main" val="3355014504"/>
                    </a:ext>
                  </a:extLst>
                </a:gridCol>
                <a:gridCol w="916073">
                  <a:extLst>
                    <a:ext uri="{9D8B030D-6E8A-4147-A177-3AD203B41FA5}">
                      <a16:colId xmlns:a16="http://schemas.microsoft.com/office/drawing/2014/main" val="2720216704"/>
                    </a:ext>
                  </a:extLst>
                </a:gridCol>
                <a:gridCol w="1168522">
                  <a:extLst>
                    <a:ext uri="{9D8B030D-6E8A-4147-A177-3AD203B41FA5}">
                      <a16:colId xmlns:a16="http://schemas.microsoft.com/office/drawing/2014/main" val="4216452833"/>
                    </a:ext>
                  </a:extLst>
                </a:gridCol>
                <a:gridCol w="1168522">
                  <a:extLst>
                    <a:ext uri="{9D8B030D-6E8A-4147-A177-3AD203B41FA5}">
                      <a16:colId xmlns:a16="http://schemas.microsoft.com/office/drawing/2014/main" val="3220682549"/>
                    </a:ext>
                  </a:extLst>
                </a:gridCol>
                <a:gridCol w="1168522">
                  <a:extLst>
                    <a:ext uri="{9D8B030D-6E8A-4147-A177-3AD203B41FA5}">
                      <a16:colId xmlns:a16="http://schemas.microsoft.com/office/drawing/2014/main" val="1380330459"/>
                    </a:ext>
                  </a:extLst>
                </a:gridCol>
                <a:gridCol w="1168522">
                  <a:extLst>
                    <a:ext uri="{9D8B030D-6E8A-4147-A177-3AD203B41FA5}">
                      <a16:colId xmlns:a16="http://schemas.microsoft.com/office/drawing/2014/main" val="1936403623"/>
                    </a:ext>
                  </a:extLst>
                </a:gridCol>
                <a:gridCol w="1168522">
                  <a:extLst>
                    <a:ext uri="{9D8B030D-6E8A-4147-A177-3AD203B41FA5}">
                      <a16:colId xmlns:a16="http://schemas.microsoft.com/office/drawing/2014/main" val="2093443595"/>
                    </a:ext>
                  </a:extLst>
                </a:gridCol>
              </a:tblGrid>
              <a:tr h="10530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Scenarios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Biogas Production </a:t>
                      </a:r>
                    </a:p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MM USD)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GHG Emissions  </a:t>
                      </a:r>
                    </a:p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Mtco2e)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Employment </a:t>
                      </a:r>
                      <a:endParaRPr lang="en-US" sz="2000" b="1" i="0" u="none" strike="noStrike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(jobs)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815938"/>
                  </a:ext>
                </a:extLst>
              </a:tr>
              <a:tr h="4365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Direct</a:t>
                      </a:r>
                    </a:p>
                  </a:txBody>
                  <a:tcPr marL="0" marR="857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857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Direct</a:t>
                      </a:r>
                    </a:p>
                  </a:txBody>
                  <a:tcPr marL="0" marR="857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857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Direct</a:t>
                      </a:r>
                    </a:p>
                  </a:txBody>
                  <a:tcPr marL="0" marR="857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857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074669"/>
                  </a:ext>
                </a:extLst>
              </a:tr>
              <a:tr h="4365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1,416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-0.07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9,441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16,097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032819"/>
                  </a:ext>
                </a:extLst>
              </a:tr>
              <a:tr h="4365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824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1,729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-0.46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10,090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19,130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6877417"/>
                  </a:ext>
                </a:extLst>
              </a:tr>
              <a:tr h="4365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1,301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2,585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-1.37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16,380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31,942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88607"/>
                  </a:ext>
                </a:extLst>
              </a:tr>
            </a:tbl>
          </a:graphicData>
        </a:graphic>
      </p:graphicFrame>
      <p:sp>
        <p:nvSpPr>
          <p:cNvPr id="4" name="Elipse 3"/>
          <p:cNvSpPr/>
          <p:nvPr/>
        </p:nvSpPr>
        <p:spPr>
          <a:xfrm>
            <a:off x="5219114" y="3734972"/>
            <a:ext cx="1024264" cy="1399735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echa abajo 4"/>
          <p:cNvSpPr/>
          <p:nvPr/>
        </p:nvSpPr>
        <p:spPr>
          <a:xfrm rot="10800000">
            <a:off x="5473841" y="5186742"/>
            <a:ext cx="514809" cy="574912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/>
          <p:cNvSpPr txBox="1"/>
          <p:nvPr/>
        </p:nvSpPr>
        <p:spPr>
          <a:xfrm>
            <a:off x="4883751" y="5813690"/>
            <a:ext cx="1180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 smtClean="0">
                <a:solidFill>
                  <a:schemeClr val="accent6">
                    <a:lumMod val="75000"/>
                  </a:schemeClr>
                </a:solidFill>
              </a:rPr>
              <a:t>Scale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</a:rPr>
              <a:t> of </a:t>
            </a:r>
            <a:r>
              <a:rPr lang="es-ES" sz="1600" dirty="0" err="1" smtClean="0">
                <a:solidFill>
                  <a:schemeClr val="accent6">
                    <a:lumMod val="75000"/>
                  </a:schemeClr>
                </a:solidFill>
              </a:rPr>
              <a:t>Investment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6354240" y="3760989"/>
            <a:ext cx="1024264" cy="1399735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adroTexto 14"/>
          <p:cNvSpPr txBox="1"/>
          <p:nvPr/>
        </p:nvSpPr>
        <p:spPr>
          <a:xfrm>
            <a:off x="6054802" y="6104195"/>
            <a:ext cx="2737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 smtClean="0">
                <a:solidFill>
                  <a:schemeClr val="accent6">
                    <a:lumMod val="75000"/>
                  </a:schemeClr>
                </a:solidFill>
              </a:rPr>
              <a:t>Substitution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</a:rPr>
              <a:t> of termal </a:t>
            </a:r>
            <a:r>
              <a:rPr lang="es-ES" sz="1600" dirty="0" err="1" smtClean="0">
                <a:solidFill>
                  <a:schemeClr val="accent6">
                    <a:lumMod val="75000"/>
                  </a:schemeClr>
                </a:solidFill>
              </a:rPr>
              <a:t>by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</a:rPr>
              <a:t> biogás </a:t>
            </a:r>
            <a:r>
              <a:rPr lang="es-ES" sz="1600" dirty="0" err="1" smtClean="0">
                <a:solidFill>
                  <a:schemeClr val="accent6">
                    <a:lumMod val="75000"/>
                  </a:schemeClr>
                </a:solidFill>
              </a:rPr>
              <a:t>power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6">
                    <a:lumMod val="75000"/>
                  </a:schemeClr>
                </a:solidFill>
              </a:rPr>
              <a:t>generation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Flecha abajo 15"/>
          <p:cNvSpPr/>
          <p:nvPr/>
        </p:nvSpPr>
        <p:spPr>
          <a:xfrm rot="10800000">
            <a:off x="6608966" y="5186742"/>
            <a:ext cx="514809" cy="965501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 6"/>
          <p:cNvSpPr/>
          <p:nvPr/>
        </p:nvSpPr>
        <p:spPr>
          <a:xfrm>
            <a:off x="8567225" y="3882683"/>
            <a:ext cx="1195753" cy="14630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echa abajo 17"/>
          <p:cNvSpPr/>
          <p:nvPr/>
        </p:nvSpPr>
        <p:spPr>
          <a:xfrm rot="5400000">
            <a:off x="9785272" y="4326747"/>
            <a:ext cx="514809" cy="574912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adroTexto 18"/>
          <p:cNvSpPr txBox="1"/>
          <p:nvPr/>
        </p:nvSpPr>
        <p:spPr>
          <a:xfrm>
            <a:off x="10391255" y="3876081"/>
            <a:ext cx="17235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0070C0"/>
                </a:solidFill>
              </a:rPr>
              <a:t>Non </a:t>
            </a:r>
            <a:r>
              <a:rPr lang="es-ES" sz="1600" dirty="0" err="1" smtClean="0">
                <a:solidFill>
                  <a:srgbClr val="0070C0"/>
                </a:solidFill>
              </a:rPr>
              <a:t>linearity</a:t>
            </a:r>
            <a:r>
              <a:rPr lang="es-ES" sz="1600" dirty="0" smtClean="0">
                <a:solidFill>
                  <a:srgbClr val="0070C0"/>
                </a:solidFill>
              </a:rPr>
              <a:t> in </a:t>
            </a:r>
            <a:r>
              <a:rPr lang="es-ES" sz="1600" dirty="0" err="1" smtClean="0">
                <a:solidFill>
                  <a:srgbClr val="0070C0"/>
                </a:solidFill>
              </a:rPr>
              <a:t>job</a:t>
            </a:r>
            <a:r>
              <a:rPr lang="es-ES" sz="1600" dirty="0" smtClean="0">
                <a:solidFill>
                  <a:srgbClr val="0070C0"/>
                </a:solidFill>
              </a:rPr>
              <a:t> </a:t>
            </a:r>
            <a:r>
              <a:rPr lang="es-ES" sz="1600" dirty="0" err="1" smtClean="0">
                <a:solidFill>
                  <a:srgbClr val="0070C0"/>
                </a:solidFill>
              </a:rPr>
              <a:t>creation</a:t>
            </a:r>
            <a:r>
              <a:rPr lang="es-ES" sz="1600" dirty="0" smtClean="0">
                <a:solidFill>
                  <a:srgbClr val="0070C0"/>
                </a:solidFill>
              </a:rPr>
              <a:t>:</a:t>
            </a:r>
          </a:p>
          <a:p>
            <a:endParaRPr lang="es-ES" sz="1600" dirty="0" smtClean="0">
              <a:solidFill>
                <a:srgbClr val="0070C0"/>
              </a:solidFill>
            </a:endParaRPr>
          </a:p>
          <a:p>
            <a:r>
              <a:rPr lang="es-ES" sz="1600" dirty="0" smtClean="0">
                <a:solidFill>
                  <a:srgbClr val="0070C0"/>
                </a:solidFill>
              </a:rPr>
              <a:t>(-) </a:t>
            </a:r>
            <a:r>
              <a:rPr lang="es-ES" sz="1600" dirty="0" err="1" smtClean="0">
                <a:solidFill>
                  <a:srgbClr val="0070C0"/>
                </a:solidFill>
              </a:rPr>
              <a:t>with</a:t>
            </a:r>
            <a:r>
              <a:rPr lang="es-ES" sz="1600" dirty="0" smtClean="0">
                <a:solidFill>
                  <a:srgbClr val="0070C0"/>
                </a:solidFill>
              </a:rPr>
              <a:t> </a:t>
            </a:r>
            <a:r>
              <a:rPr lang="es-ES" sz="1600" dirty="0" err="1" smtClean="0">
                <a:solidFill>
                  <a:srgbClr val="0070C0"/>
                </a:solidFill>
              </a:rPr>
              <a:t>greater</a:t>
            </a:r>
            <a:r>
              <a:rPr lang="es-ES" sz="1600" dirty="0" smtClean="0">
                <a:solidFill>
                  <a:srgbClr val="0070C0"/>
                </a:solidFill>
              </a:rPr>
              <a:t> L </a:t>
            </a:r>
            <a:r>
              <a:rPr lang="es-ES" sz="1600" dirty="0" err="1" smtClean="0">
                <a:solidFill>
                  <a:srgbClr val="0070C0"/>
                </a:solidFill>
              </a:rPr>
              <a:t>productivity</a:t>
            </a:r>
            <a:r>
              <a:rPr lang="es-ES" sz="16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es-ES" sz="1600" dirty="0" smtClean="0">
                <a:solidFill>
                  <a:srgbClr val="0070C0"/>
                </a:solidFill>
              </a:rPr>
              <a:t>(+) </a:t>
            </a:r>
            <a:r>
              <a:rPr lang="es-ES" sz="1600" dirty="0" err="1" smtClean="0">
                <a:solidFill>
                  <a:srgbClr val="0070C0"/>
                </a:solidFill>
              </a:rPr>
              <a:t>with</a:t>
            </a:r>
            <a:r>
              <a:rPr lang="es-ES" sz="1600" dirty="0" smtClean="0">
                <a:solidFill>
                  <a:srgbClr val="0070C0"/>
                </a:solidFill>
              </a:rPr>
              <a:t> </a:t>
            </a:r>
            <a:r>
              <a:rPr lang="es-ES" sz="1600" dirty="0" err="1" smtClean="0">
                <a:solidFill>
                  <a:srgbClr val="0070C0"/>
                </a:solidFill>
              </a:rPr>
              <a:t>greater</a:t>
            </a:r>
            <a:r>
              <a:rPr lang="es-ES" sz="1600" dirty="0" smtClean="0">
                <a:solidFill>
                  <a:srgbClr val="0070C0"/>
                </a:solidFill>
              </a:rPr>
              <a:t> </a:t>
            </a:r>
            <a:r>
              <a:rPr lang="es-ES" sz="1600" dirty="0" err="1" smtClean="0">
                <a:solidFill>
                  <a:srgbClr val="0070C0"/>
                </a:solidFill>
              </a:rPr>
              <a:t>energy</a:t>
            </a:r>
            <a:r>
              <a:rPr lang="es-ES" sz="1600" dirty="0" smtClean="0">
                <a:solidFill>
                  <a:srgbClr val="0070C0"/>
                </a:solidFill>
              </a:rPr>
              <a:t> </a:t>
            </a:r>
            <a:r>
              <a:rPr lang="es-ES" sz="1600" dirty="0" err="1" smtClean="0">
                <a:solidFill>
                  <a:srgbClr val="0070C0"/>
                </a:solidFill>
              </a:rPr>
              <a:t>efficiency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8567225" y="3882684"/>
            <a:ext cx="1195753" cy="14630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echa abajo 20"/>
          <p:cNvSpPr/>
          <p:nvPr/>
        </p:nvSpPr>
        <p:spPr>
          <a:xfrm rot="5400000">
            <a:off x="9785272" y="4326748"/>
            <a:ext cx="514809" cy="574912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4" grpId="0" animBg="1"/>
      <p:bldP spid="15" grpId="0"/>
      <p:bldP spid="16" grpId="0" animBg="1"/>
      <p:bldP spid="19" grpId="0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6"/>
          <p:cNvSpPr/>
          <p:nvPr/>
        </p:nvSpPr>
        <p:spPr>
          <a:xfrm>
            <a:off x="204528" y="117120"/>
            <a:ext cx="4634172" cy="1124347"/>
          </a:xfrm>
          <a:prstGeom prst="round1Rect">
            <a:avLst>
              <a:gd name="adj" fmla="val 16667"/>
            </a:avLst>
          </a:prstGeom>
          <a:solidFill>
            <a:srgbClr val="0B74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16"/>
          <p:cNvSpPr txBox="1"/>
          <p:nvPr/>
        </p:nvSpPr>
        <p:spPr>
          <a:xfrm>
            <a:off x="350832" y="325533"/>
            <a:ext cx="350230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16"/>
          <p:cNvSpPr txBox="1"/>
          <p:nvPr/>
        </p:nvSpPr>
        <p:spPr>
          <a:xfrm>
            <a:off x="928695" y="493954"/>
            <a:ext cx="370045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SCENARIOS &amp; RESULTS</a:t>
            </a: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16"/>
          <p:cNvSpPr txBox="1"/>
          <p:nvPr/>
        </p:nvSpPr>
        <p:spPr>
          <a:xfrm>
            <a:off x="4985004" y="696317"/>
            <a:ext cx="7814397" cy="54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600"/>
            </a:pPr>
            <a:r>
              <a:rPr lang="en-US" sz="2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 </a:t>
            </a: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Scenario </a:t>
            </a:r>
            <a:r>
              <a:rPr lang="en-US" sz="2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 by </a:t>
            </a: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biogas </a:t>
            </a:r>
            <a:r>
              <a:rPr lang="en-US" sz="2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origin (sector/state)</a:t>
            </a:r>
            <a:endParaRPr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16"/>
          <p:cNvSpPr/>
          <p:nvPr/>
        </p:nvSpPr>
        <p:spPr>
          <a:xfrm>
            <a:off x="147378" y="1995747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16"/>
          <p:cNvSpPr/>
          <p:nvPr/>
        </p:nvSpPr>
        <p:spPr>
          <a:xfrm>
            <a:off x="350832" y="1408226"/>
            <a:ext cx="223138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Arial"/>
              <a:buNone/>
            </a:pPr>
            <a:r>
              <a:rPr lang="es-AR" sz="11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897071"/>
              </p:ext>
            </p:extLst>
          </p:nvPr>
        </p:nvGraphicFramePr>
        <p:xfrm>
          <a:off x="204528" y="1723173"/>
          <a:ext cx="7814398" cy="2207895"/>
        </p:xfrm>
        <a:graphic>
          <a:graphicData uri="http://schemas.openxmlformats.org/drawingml/2006/table">
            <a:tbl>
              <a:tblPr/>
              <a:tblGrid>
                <a:gridCol w="1324474">
                  <a:extLst>
                    <a:ext uri="{9D8B030D-6E8A-4147-A177-3AD203B41FA5}">
                      <a16:colId xmlns:a16="http://schemas.microsoft.com/office/drawing/2014/main" val="3080999737"/>
                    </a:ext>
                  </a:extLst>
                </a:gridCol>
                <a:gridCol w="1081654">
                  <a:extLst>
                    <a:ext uri="{9D8B030D-6E8A-4147-A177-3AD203B41FA5}">
                      <a16:colId xmlns:a16="http://schemas.microsoft.com/office/drawing/2014/main" val="451728697"/>
                    </a:ext>
                  </a:extLst>
                </a:gridCol>
                <a:gridCol w="1081654">
                  <a:extLst>
                    <a:ext uri="{9D8B030D-6E8A-4147-A177-3AD203B41FA5}">
                      <a16:colId xmlns:a16="http://schemas.microsoft.com/office/drawing/2014/main" val="930764079"/>
                    </a:ext>
                  </a:extLst>
                </a:gridCol>
                <a:gridCol w="1081654">
                  <a:extLst>
                    <a:ext uri="{9D8B030D-6E8A-4147-A177-3AD203B41FA5}">
                      <a16:colId xmlns:a16="http://schemas.microsoft.com/office/drawing/2014/main" val="324783179"/>
                    </a:ext>
                  </a:extLst>
                </a:gridCol>
                <a:gridCol w="1081654">
                  <a:extLst>
                    <a:ext uri="{9D8B030D-6E8A-4147-A177-3AD203B41FA5}">
                      <a16:colId xmlns:a16="http://schemas.microsoft.com/office/drawing/2014/main" val="200196968"/>
                    </a:ext>
                  </a:extLst>
                </a:gridCol>
                <a:gridCol w="1081654">
                  <a:extLst>
                    <a:ext uri="{9D8B030D-6E8A-4147-A177-3AD203B41FA5}">
                      <a16:colId xmlns:a16="http://schemas.microsoft.com/office/drawing/2014/main" val="522804816"/>
                    </a:ext>
                  </a:extLst>
                </a:gridCol>
                <a:gridCol w="1081654">
                  <a:extLst>
                    <a:ext uri="{9D8B030D-6E8A-4147-A177-3AD203B41FA5}">
                      <a16:colId xmlns:a16="http://schemas.microsoft.com/office/drawing/2014/main" val="216946553"/>
                    </a:ext>
                  </a:extLst>
                </a:gridCol>
              </a:tblGrid>
              <a:tr h="25717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Production (MM USD)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GHG Emissions  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(Mtco2e)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Employment </a:t>
                      </a: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(jobs)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396952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Direct</a:t>
                      </a:r>
                    </a:p>
                  </a:txBody>
                  <a:tcPr marL="0" marR="85725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85725" marT="0" marB="0" anchor="b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Direct</a:t>
                      </a:r>
                    </a:p>
                  </a:txBody>
                  <a:tcPr marL="0" marR="85725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85725" marT="0" marB="0" anchor="b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Direct</a:t>
                      </a:r>
                    </a:p>
                  </a:txBody>
                  <a:tcPr marL="0" marR="85725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857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80831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BIOAGR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3,073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5,607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21925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BIOSLA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1,220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2,302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98346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BIOMIL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1,043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78735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BIOSUG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1,163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2,424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75314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BIOFOO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77063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BIOWAS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3,950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7,245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75551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824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1,729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-0.46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10,090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19,130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671009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957281"/>
              </p:ext>
            </p:extLst>
          </p:nvPr>
        </p:nvGraphicFramePr>
        <p:xfrm>
          <a:off x="3853138" y="4516536"/>
          <a:ext cx="7694540" cy="1476375"/>
        </p:xfrm>
        <a:graphic>
          <a:graphicData uri="http://schemas.openxmlformats.org/drawingml/2006/table">
            <a:tbl>
              <a:tblPr/>
              <a:tblGrid>
                <a:gridCol w="1616828">
                  <a:extLst>
                    <a:ext uri="{9D8B030D-6E8A-4147-A177-3AD203B41FA5}">
                      <a16:colId xmlns:a16="http://schemas.microsoft.com/office/drawing/2014/main" val="1051086048"/>
                    </a:ext>
                  </a:extLst>
                </a:gridCol>
                <a:gridCol w="1012952">
                  <a:extLst>
                    <a:ext uri="{9D8B030D-6E8A-4147-A177-3AD203B41FA5}">
                      <a16:colId xmlns:a16="http://schemas.microsoft.com/office/drawing/2014/main" val="2639426237"/>
                    </a:ext>
                  </a:extLst>
                </a:gridCol>
                <a:gridCol w="1012952">
                  <a:extLst>
                    <a:ext uri="{9D8B030D-6E8A-4147-A177-3AD203B41FA5}">
                      <a16:colId xmlns:a16="http://schemas.microsoft.com/office/drawing/2014/main" val="4022311952"/>
                    </a:ext>
                  </a:extLst>
                </a:gridCol>
                <a:gridCol w="1012952">
                  <a:extLst>
                    <a:ext uri="{9D8B030D-6E8A-4147-A177-3AD203B41FA5}">
                      <a16:colId xmlns:a16="http://schemas.microsoft.com/office/drawing/2014/main" val="400915904"/>
                    </a:ext>
                  </a:extLst>
                </a:gridCol>
                <a:gridCol w="1012952">
                  <a:extLst>
                    <a:ext uri="{9D8B030D-6E8A-4147-A177-3AD203B41FA5}">
                      <a16:colId xmlns:a16="http://schemas.microsoft.com/office/drawing/2014/main" val="3553029314"/>
                    </a:ext>
                  </a:extLst>
                </a:gridCol>
                <a:gridCol w="1012952">
                  <a:extLst>
                    <a:ext uri="{9D8B030D-6E8A-4147-A177-3AD203B41FA5}">
                      <a16:colId xmlns:a16="http://schemas.microsoft.com/office/drawing/2014/main" val="2158837264"/>
                    </a:ext>
                  </a:extLst>
                </a:gridCol>
                <a:gridCol w="1012952">
                  <a:extLst>
                    <a:ext uri="{9D8B030D-6E8A-4147-A177-3AD203B41FA5}">
                      <a16:colId xmlns:a16="http://schemas.microsoft.com/office/drawing/2014/main" val="2888548064"/>
                    </a:ext>
                  </a:extLst>
                </a:gridCol>
              </a:tblGrid>
              <a:tr h="25717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Production (MM USD)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Emissions  (Mtco2e)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Employment </a:t>
                      </a: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(jobs)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52368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Direct</a:t>
                      </a:r>
                    </a:p>
                  </a:txBody>
                  <a:tcPr marL="0" marR="85725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85725" marT="0" marB="0" anchor="b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Direct</a:t>
                      </a:r>
                    </a:p>
                  </a:txBody>
                  <a:tcPr marL="0" marR="85725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85725" marT="0" marB="0" anchor="b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Direct</a:t>
                      </a:r>
                    </a:p>
                  </a:txBody>
                  <a:tcPr marL="0" marR="85725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857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12942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Paraná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-0.24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5,547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10,814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24563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 Grande do Sul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582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2,468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4,330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97415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Sana Catarina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-0.09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2,075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3,986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3719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824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1,729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-0.46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10,090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19,130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700526"/>
                  </a:ext>
                </a:extLst>
              </a:tr>
            </a:tbl>
          </a:graphicData>
        </a:graphic>
      </p:graphicFrame>
      <p:sp>
        <p:nvSpPr>
          <p:cNvPr id="5" name="Elipse 4"/>
          <p:cNvSpPr/>
          <p:nvPr/>
        </p:nvSpPr>
        <p:spPr>
          <a:xfrm>
            <a:off x="2883877" y="3460652"/>
            <a:ext cx="1139483" cy="211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ipse 11"/>
          <p:cNvSpPr/>
          <p:nvPr/>
        </p:nvSpPr>
        <p:spPr>
          <a:xfrm>
            <a:off x="2833783" y="2249172"/>
            <a:ext cx="1139483" cy="211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ipse 12"/>
          <p:cNvSpPr/>
          <p:nvPr/>
        </p:nvSpPr>
        <p:spPr>
          <a:xfrm>
            <a:off x="4983594" y="3460652"/>
            <a:ext cx="1139483" cy="211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ipse 13"/>
          <p:cNvSpPr/>
          <p:nvPr/>
        </p:nvSpPr>
        <p:spPr>
          <a:xfrm>
            <a:off x="4983593" y="2460061"/>
            <a:ext cx="1139483" cy="211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ipse 14"/>
          <p:cNvSpPr/>
          <p:nvPr/>
        </p:nvSpPr>
        <p:spPr>
          <a:xfrm>
            <a:off x="7101009" y="3460652"/>
            <a:ext cx="1139483" cy="211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ipse 15"/>
          <p:cNvSpPr/>
          <p:nvPr/>
        </p:nvSpPr>
        <p:spPr>
          <a:xfrm>
            <a:off x="7101009" y="2249045"/>
            <a:ext cx="1139483" cy="211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ipse 16"/>
          <p:cNvSpPr/>
          <p:nvPr/>
        </p:nvSpPr>
        <p:spPr>
          <a:xfrm>
            <a:off x="8603908" y="5043707"/>
            <a:ext cx="1139483" cy="211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ipse 17"/>
          <p:cNvSpPr/>
          <p:nvPr/>
        </p:nvSpPr>
        <p:spPr>
          <a:xfrm>
            <a:off x="10627311" y="5043707"/>
            <a:ext cx="1139483" cy="211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7"/>
          <p:cNvSpPr/>
          <p:nvPr/>
        </p:nvSpPr>
        <p:spPr>
          <a:xfrm>
            <a:off x="204528" y="117120"/>
            <a:ext cx="4634172" cy="1124347"/>
          </a:xfrm>
          <a:prstGeom prst="round1Rect">
            <a:avLst>
              <a:gd name="adj" fmla="val 16667"/>
            </a:avLst>
          </a:prstGeom>
          <a:solidFill>
            <a:srgbClr val="47AB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7"/>
          <p:cNvSpPr txBox="1"/>
          <p:nvPr/>
        </p:nvSpPr>
        <p:spPr>
          <a:xfrm>
            <a:off x="350832" y="325533"/>
            <a:ext cx="350230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7"/>
          <p:cNvSpPr txBox="1"/>
          <p:nvPr/>
        </p:nvSpPr>
        <p:spPr>
          <a:xfrm>
            <a:off x="928695" y="493954"/>
            <a:ext cx="37004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7"/>
          <p:cNvSpPr txBox="1"/>
          <p:nvPr/>
        </p:nvSpPr>
        <p:spPr>
          <a:xfrm>
            <a:off x="4849039" y="469457"/>
            <a:ext cx="7814397" cy="54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s-AR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Conclusions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7"/>
          <p:cNvSpPr txBox="1"/>
          <p:nvPr/>
        </p:nvSpPr>
        <p:spPr>
          <a:xfrm>
            <a:off x="1303137" y="3952136"/>
            <a:ext cx="9884668" cy="74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Substantial</a:t>
            </a:r>
            <a:r>
              <a:rPr lang="es-E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employment</a:t>
            </a:r>
            <a:r>
              <a:rPr lang="es-E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creation</a:t>
            </a:r>
            <a:r>
              <a:rPr lang="es-E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s-E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biogas</a:t>
            </a:r>
            <a:r>
              <a:rPr lang="es-E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r>
              <a:rPr lang="es-E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es-E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could</a:t>
            </a:r>
            <a:r>
              <a:rPr lang="es-E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 extended in </a:t>
            </a:r>
            <a:r>
              <a:rPr lang="es-E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E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whole</a:t>
            </a:r>
            <a:r>
              <a:rPr lang="es-E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Brazilian</a:t>
            </a:r>
            <a:r>
              <a:rPr lang="es-E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territory</a:t>
            </a:r>
            <a:r>
              <a:rPr lang="es-E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because</a:t>
            </a:r>
            <a:r>
              <a:rPr lang="es-E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es-E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</a:t>
            </a:r>
            <a:r>
              <a:rPr lang="es-E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sectors</a:t>
            </a:r>
            <a:r>
              <a:rPr lang="es-E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related</a:t>
            </a:r>
            <a:r>
              <a:rPr lang="es-E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es-E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E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biogás </a:t>
            </a:r>
            <a:r>
              <a:rPr lang="es-E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substracte</a:t>
            </a:r>
            <a:r>
              <a:rPr lang="es-E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s-E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waste</a:t>
            </a:r>
            <a:r>
              <a:rPr lang="es-E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es-E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sewage</a:t>
            </a:r>
            <a:r>
              <a:rPr lang="es-E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agricultura &amp; </a:t>
            </a:r>
            <a:r>
              <a:rPr lang="es-E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cattle</a:t>
            </a:r>
            <a:r>
              <a:rPr lang="es-E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s-E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</a:t>
            </a:r>
            <a:r>
              <a:rPr lang="es-E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industries)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Cleaning</a:t>
            </a:r>
            <a:r>
              <a:rPr lang="es-E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E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electricity</a:t>
            </a:r>
            <a:r>
              <a:rPr lang="es-E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matrix</a:t>
            </a:r>
            <a:r>
              <a:rPr lang="es-E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es-E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biogas</a:t>
            </a:r>
            <a:r>
              <a:rPr lang="es-E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r>
              <a:rPr lang="es-E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es-E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self-generation</a:t>
            </a:r>
            <a:r>
              <a:rPr lang="es-E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s-E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es-E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distributed</a:t>
            </a:r>
            <a:r>
              <a:rPr lang="es-E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</a:t>
            </a:r>
            <a:r>
              <a:rPr lang="es-E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generation</a:t>
            </a:r>
            <a:r>
              <a:rPr lang="es-E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to be </a:t>
            </a:r>
            <a:r>
              <a:rPr lang="es-E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aligned</a:t>
            </a:r>
            <a:r>
              <a:rPr lang="es-E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es-E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E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Paris </a:t>
            </a:r>
            <a:r>
              <a:rPr lang="es-E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Agreement</a:t>
            </a:r>
            <a:r>
              <a:rPr lang="es-E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reduce GHG </a:t>
            </a:r>
            <a:r>
              <a:rPr lang="es-E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emissions</a:t>
            </a:r>
            <a:r>
              <a:rPr lang="es-E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to </a:t>
            </a:r>
            <a:r>
              <a:rPr lang="es-E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</a:t>
            </a:r>
            <a:r>
              <a:rPr lang="es-E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sectoral-environmental</a:t>
            </a:r>
            <a:r>
              <a:rPr lang="es-E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policies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17"/>
          <p:cNvSpPr txBox="1"/>
          <p:nvPr/>
        </p:nvSpPr>
        <p:spPr>
          <a:xfrm>
            <a:off x="1234996" y="2831499"/>
            <a:ext cx="9471600" cy="7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Scenarios</a:t>
            </a:r>
            <a:r>
              <a:rPr lang="es-A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</a:t>
            </a:r>
            <a:r>
              <a:rPr lang="es-A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es-A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A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Southern</a:t>
            </a:r>
            <a:r>
              <a:rPr lang="es-A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Brazil</a:t>
            </a:r>
            <a:r>
              <a:rPr lang="es-A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biogas</a:t>
            </a:r>
            <a:r>
              <a:rPr lang="es-A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</a:t>
            </a:r>
            <a:r>
              <a:rPr lang="es-A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produce </a:t>
            </a:r>
            <a:r>
              <a:rPr lang="es-AR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clean</a:t>
            </a:r>
            <a:r>
              <a:rPr lang="es-A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electricity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7"/>
          <p:cNvSpPr txBox="1"/>
          <p:nvPr/>
        </p:nvSpPr>
        <p:spPr>
          <a:xfrm>
            <a:off x="1257491" y="5162191"/>
            <a:ext cx="9426601" cy="74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1" name="Google Shape;471;p17"/>
          <p:cNvGrpSpPr/>
          <p:nvPr/>
        </p:nvGrpSpPr>
        <p:grpSpPr>
          <a:xfrm>
            <a:off x="361093" y="2726545"/>
            <a:ext cx="801170" cy="762752"/>
            <a:chOff x="626362" y="3579541"/>
            <a:chExt cx="845599" cy="892098"/>
          </a:xfrm>
        </p:grpSpPr>
        <p:sp>
          <p:nvSpPr>
            <p:cNvPr id="472" name="Google Shape;472;p17"/>
            <p:cNvSpPr/>
            <p:nvPr/>
          </p:nvSpPr>
          <p:spPr>
            <a:xfrm>
              <a:off x="626362" y="3579541"/>
              <a:ext cx="845599" cy="892098"/>
            </a:xfrm>
            <a:prstGeom prst="ellipse">
              <a:avLst/>
            </a:prstGeom>
            <a:solidFill>
              <a:srgbClr val="1F3755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73" name="Google Shape;473;p17" descr="Batería contorno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56441" y="3732870"/>
              <a:ext cx="585439" cy="58543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4" name="Google Shape;474;p17"/>
          <p:cNvGrpSpPr/>
          <p:nvPr/>
        </p:nvGrpSpPr>
        <p:grpSpPr>
          <a:xfrm>
            <a:off x="362347" y="3941321"/>
            <a:ext cx="802443" cy="762202"/>
            <a:chOff x="313120" y="2760882"/>
            <a:chExt cx="802443" cy="762202"/>
          </a:xfrm>
        </p:grpSpPr>
        <p:sp>
          <p:nvSpPr>
            <p:cNvPr id="475" name="Google Shape;475;p17"/>
            <p:cNvSpPr/>
            <p:nvPr/>
          </p:nvSpPr>
          <p:spPr>
            <a:xfrm>
              <a:off x="313120" y="2760882"/>
              <a:ext cx="802443" cy="762202"/>
            </a:xfrm>
            <a:prstGeom prst="ellipse">
              <a:avLst/>
            </a:prstGeom>
            <a:solidFill>
              <a:srgbClr val="186D38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76" name="Google Shape;476;p17" descr="Brindis contorno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87666" y="2870448"/>
              <a:ext cx="655164" cy="5898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0" name="Google Shape;480;p17"/>
          <p:cNvSpPr txBox="1"/>
          <p:nvPr/>
        </p:nvSpPr>
        <p:spPr>
          <a:xfrm>
            <a:off x="1257491" y="1513169"/>
            <a:ext cx="9884668" cy="74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s-A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Regional IO </a:t>
            </a:r>
            <a:r>
              <a:rPr lang="es-AR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models</a:t>
            </a:r>
            <a:r>
              <a:rPr lang="es-A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es-A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</a:t>
            </a:r>
            <a:r>
              <a:rPr lang="es-A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states</a:t>
            </a:r>
            <a:r>
              <a:rPr lang="es-A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es-AR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Brazil</a:t>
            </a:r>
            <a:r>
              <a:rPr lang="es-A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2018 </a:t>
            </a:r>
            <a:r>
              <a:rPr lang="es-AR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es-A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detailed</a:t>
            </a:r>
            <a:r>
              <a:rPr lang="es-A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representation</a:t>
            </a:r>
            <a:r>
              <a:rPr lang="es-A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es-AR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sectors</a:t>
            </a:r>
            <a:r>
              <a:rPr lang="es-A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es-A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produce </a:t>
            </a:r>
            <a:r>
              <a:rPr lang="es-AR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substrates</a:t>
            </a:r>
            <a:r>
              <a:rPr lang="es-A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es-A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biogas</a:t>
            </a:r>
            <a:endParaRPr sz="2400" dirty="0"/>
          </a:p>
        </p:txBody>
      </p:sp>
      <p:grpSp>
        <p:nvGrpSpPr>
          <p:cNvPr id="481" name="Google Shape;481;p17"/>
          <p:cNvGrpSpPr/>
          <p:nvPr/>
        </p:nvGrpSpPr>
        <p:grpSpPr>
          <a:xfrm>
            <a:off x="313756" y="1602630"/>
            <a:ext cx="801170" cy="762752"/>
            <a:chOff x="313756" y="840630"/>
            <a:chExt cx="801170" cy="762752"/>
          </a:xfrm>
        </p:grpSpPr>
        <p:sp>
          <p:nvSpPr>
            <p:cNvPr id="482" name="Google Shape;482;p17"/>
            <p:cNvSpPr/>
            <p:nvPr/>
          </p:nvSpPr>
          <p:spPr>
            <a:xfrm>
              <a:off x="313756" y="840630"/>
              <a:ext cx="801170" cy="762752"/>
            </a:xfrm>
            <a:prstGeom prst="ellipse">
              <a:avLst/>
            </a:prstGeom>
            <a:solidFill>
              <a:srgbClr val="24A98B"/>
            </a:solidFill>
            <a:ln w="12700" cap="flat" cmpd="sng">
              <a:solidFill>
                <a:srgbClr val="24A98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83" name="Google Shape;483;p17" descr="Luces encendidas con relleno sólido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72416" y="981827"/>
              <a:ext cx="493274" cy="4932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" name="Google Shape;495;p18"/>
          <p:cNvSpPr/>
          <p:nvPr/>
        </p:nvSpPr>
        <p:spPr>
          <a:xfrm>
            <a:off x="368011" y="5292969"/>
            <a:ext cx="794252" cy="815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8861" y="55444"/>
                </a:moveTo>
                <a:cubicBezTo>
                  <a:pt x="108816" y="54966"/>
                  <a:pt x="108750" y="54505"/>
                  <a:pt x="108694" y="54033"/>
                </a:cubicBezTo>
                <a:cubicBezTo>
                  <a:pt x="108566" y="52994"/>
                  <a:pt x="108411" y="51972"/>
                  <a:pt x="108222" y="50955"/>
                </a:cubicBezTo>
                <a:cubicBezTo>
                  <a:pt x="108127" y="50433"/>
                  <a:pt x="108022" y="49922"/>
                  <a:pt x="107911" y="49405"/>
                </a:cubicBezTo>
                <a:cubicBezTo>
                  <a:pt x="107688" y="48400"/>
                  <a:pt x="107427" y="47405"/>
                  <a:pt x="107144" y="46422"/>
                </a:cubicBezTo>
                <a:cubicBezTo>
                  <a:pt x="107016" y="45977"/>
                  <a:pt x="106911" y="45527"/>
                  <a:pt x="106766" y="45088"/>
                </a:cubicBezTo>
                <a:cubicBezTo>
                  <a:pt x="106350" y="43772"/>
                  <a:pt x="105872" y="42477"/>
                  <a:pt x="105350" y="41211"/>
                </a:cubicBezTo>
                <a:cubicBezTo>
                  <a:pt x="105127" y="40672"/>
                  <a:pt x="104866" y="40161"/>
                  <a:pt x="104627" y="39633"/>
                </a:cubicBezTo>
                <a:cubicBezTo>
                  <a:pt x="104283" y="38883"/>
                  <a:pt x="103933" y="38138"/>
                  <a:pt x="103555" y="37411"/>
                </a:cubicBezTo>
                <a:cubicBezTo>
                  <a:pt x="103222" y="36766"/>
                  <a:pt x="102866" y="36133"/>
                  <a:pt x="102500" y="35505"/>
                </a:cubicBezTo>
                <a:cubicBezTo>
                  <a:pt x="102177" y="34950"/>
                  <a:pt x="101838" y="34400"/>
                  <a:pt x="101494" y="33855"/>
                </a:cubicBezTo>
                <a:cubicBezTo>
                  <a:pt x="101066" y="33172"/>
                  <a:pt x="100633" y="32494"/>
                  <a:pt x="100172" y="31838"/>
                </a:cubicBezTo>
                <a:cubicBezTo>
                  <a:pt x="99922" y="31483"/>
                  <a:pt x="99644" y="31138"/>
                  <a:pt x="99383" y="30783"/>
                </a:cubicBezTo>
                <a:cubicBezTo>
                  <a:pt x="97466" y="28222"/>
                  <a:pt x="95327" y="25838"/>
                  <a:pt x="92955" y="23694"/>
                </a:cubicBezTo>
                <a:cubicBezTo>
                  <a:pt x="92805" y="23561"/>
                  <a:pt x="92661" y="23422"/>
                  <a:pt x="92511" y="23288"/>
                </a:cubicBezTo>
                <a:cubicBezTo>
                  <a:pt x="91661" y="22544"/>
                  <a:pt x="90794" y="21816"/>
                  <a:pt x="89894" y="21127"/>
                </a:cubicBezTo>
                <a:cubicBezTo>
                  <a:pt x="89850" y="21088"/>
                  <a:pt x="89805" y="21055"/>
                  <a:pt x="89755" y="21022"/>
                </a:cubicBezTo>
                <a:cubicBezTo>
                  <a:pt x="85883" y="18066"/>
                  <a:pt x="81555" y="15672"/>
                  <a:pt x="76900" y="13961"/>
                </a:cubicBezTo>
                <a:cubicBezTo>
                  <a:pt x="75511" y="16177"/>
                  <a:pt x="74094" y="19000"/>
                  <a:pt x="72444" y="19944"/>
                </a:cubicBezTo>
                <a:cubicBezTo>
                  <a:pt x="70055" y="21305"/>
                  <a:pt x="70227" y="26761"/>
                  <a:pt x="74827" y="26250"/>
                </a:cubicBezTo>
                <a:cubicBezTo>
                  <a:pt x="74827" y="26250"/>
                  <a:pt x="73466" y="27611"/>
                  <a:pt x="74827" y="32555"/>
                </a:cubicBezTo>
                <a:cubicBezTo>
                  <a:pt x="76194" y="37500"/>
                  <a:pt x="78477" y="38572"/>
                  <a:pt x="85227" y="35794"/>
                </a:cubicBezTo>
                <a:cubicBezTo>
                  <a:pt x="88122" y="34600"/>
                  <a:pt x="90322" y="35222"/>
                  <a:pt x="90000" y="38183"/>
                </a:cubicBezTo>
                <a:cubicBezTo>
                  <a:pt x="89316" y="44488"/>
                  <a:pt x="84455" y="44222"/>
                  <a:pt x="88122" y="54377"/>
                </a:cubicBezTo>
                <a:cubicBezTo>
                  <a:pt x="90338" y="60511"/>
                  <a:pt x="95794" y="62900"/>
                  <a:pt x="97838" y="67672"/>
                </a:cubicBezTo>
                <a:cubicBezTo>
                  <a:pt x="98966" y="70294"/>
                  <a:pt x="103283" y="72711"/>
                  <a:pt x="106944" y="74355"/>
                </a:cubicBezTo>
                <a:cubicBezTo>
                  <a:pt x="107338" y="73072"/>
                  <a:pt x="107666" y="71761"/>
                  <a:pt x="107955" y="70427"/>
                </a:cubicBezTo>
                <a:cubicBezTo>
                  <a:pt x="108066" y="69927"/>
                  <a:pt x="108150" y="69411"/>
                  <a:pt x="108244" y="68900"/>
                </a:cubicBezTo>
                <a:cubicBezTo>
                  <a:pt x="108427" y="67911"/>
                  <a:pt x="108583" y="66911"/>
                  <a:pt x="108700" y="65900"/>
                </a:cubicBezTo>
                <a:cubicBezTo>
                  <a:pt x="108755" y="65422"/>
                  <a:pt x="108822" y="64950"/>
                  <a:pt x="108866" y="64466"/>
                </a:cubicBezTo>
                <a:cubicBezTo>
                  <a:pt x="109000" y="63000"/>
                  <a:pt x="109088" y="61511"/>
                  <a:pt x="109088" y="60000"/>
                </a:cubicBezTo>
                <a:cubicBezTo>
                  <a:pt x="109088" y="58461"/>
                  <a:pt x="109000" y="56944"/>
                  <a:pt x="108861" y="55444"/>
                </a:cubicBezTo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2"/>
                  <a:pt x="29872" y="5455"/>
                  <a:pt x="60000" y="5455"/>
                </a:cubicBezTo>
                <a:cubicBezTo>
                  <a:pt x="90122" y="5455"/>
                  <a:pt x="114544" y="29872"/>
                  <a:pt x="114544" y="60000"/>
                </a:cubicBezTo>
                <a:cubicBezTo>
                  <a:pt x="114544" y="90127"/>
                  <a:pt x="90122" y="114544"/>
                  <a:pt x="60000" y="114544"/>
                </a:cubicBezTo>
                <a:moveTo>
                  <a:pt x="60000" y="0"/>
                </a:moveTo>
                <a:cubicBezTo>
                  <a:pt x="26861" y="0"/>
                  <a:pt x="0" y="26866"/>
                  <a:pt x="0" y="60000"/>
                </a:cubicBezTo>
                <a:cubicBezTo>
                  <a:pt x="0" y="93138"/>
                  <a:pt x="26861" y="120000"/>
                  <a:pt x="60000" y="120000"/>
                </a:cubicBezTo>
                <a:cubicBezTo>
                  <a:pt x="93133" y="120000"/>
                  <a:pt x="120000" y="93138"/>
                  <a:pt x="120000" y="60000"/>
                </a:cubicBezTo>
                <a:cubicBezTo>
                  <a:pt x="120000" y="26866"/>
                  <a:pt x="93133" y="0"/>
                  <a:pt x="60000" y="0"/>
                </a:cubicBezTo>
                <a:moveTo>
                  <a:pt x="46705" y="54033"/>
                </a:moveTo>
                <a:cubicBezTo>
                  <a:pt x="47044" y="50111"/>
                  <a:pt x="53350" y="46022"/>
                  <a:pt x="57611" y="44150"/>
                </a:cubicBezTo>
                <a:cubicBezTo>
                  <a:pt x="61872" y="42272"/>
                  <a:pt x="65794" y="41588"/>
                  <a:pt x="65283" y="38350"/>
                </a:cubicBezTo>
                <a:cubicBezTo>
                  <a:pt x="64772" y="35111"/>
                  <a:pt x="63577" y="32727"/>
                  <a:pt x="56933" y="32727"/>
                </a:cubicBezTo>
                <a:cubicBezTo>
                  <a:pt x="50283" y="32727"/>
                  <a:pt x="53183" y="41588"/>
                  <a:pt x="47727" y="36305"/>
                </a:cubicBezTo>
                <a:cubicBezTo>
                  <a:pt x="42272" y="31022"/>
                  <a:pt x="48916" y="32388"/>
                  <a:pt x="51644" y="31194"/>
                </a:cubicBezTo>
                <a:cubicBezTo>
                  <a:pt x="54372" y="30000"/>
                  <a:pt x="57100" y="25055"/>
                  <a:pt x="52327" y="24716"/>
                </a:cubicBezTo>
                <a:cubicBezTo>
                  <a:pt x="47555" y="24377"/>
                  <a:pt x="48577" y="26761"/>
                  <a:pt x="44827" y="25400"/>
                </a:cubicBezTo>
                <a:cubicBezTo>
                  <a:pt x="41077" y="24033"/>
                  <a:pt x="39372" y="30172"/>
                  <a:pt x="36988" y="29316"/>
                </a:cubicBezTo>
                <a:cubicBezTo>
                  <a:pt x="35405" y="28755"/>
                  <a:pt x="31183" y="25583"/>
                  <a:pt x="28388" y="22466"/>
                </a:cubicBezTo>
                <a:cubicBezTo>
                  <a:pt x="22744" y="27222"/>
                  <a:pt x="18205" y="33233"/>
                  <a:pt x="15161" y="40066"/>
                </a:cubicBezTo>
                <a:cubicBezTo>
                  <a:pt x="15972" y="49233"/>
                  <a:pt x="20966" y="54033"/>
                  <a:pt x="20966" y="54033"/>
                </a:cubicBezTo>
                <a:cubicBezTo>
                  <a:pt x="20966" y="54033"/>
                  <a:pt x="23522" y="60000"/>
                  <a:pt x="38861" y="67327"/>
                </a:cubicBezTo>
                <a:cubicBezTo>
                  <a:pt x="38861" y="67327"/>
                  <a:pt x="41761" y="67500"/>
                  <a:pt x="38350" y="64088"/>
                </a:cubicBezTo>
                <a:cubicBezTo>
                  <a:pt x="34944" y="60683"/>
                  <a:pt x="31194" y="56422"/>
                  <a:pt x="35455" y="54205"/>
                </a:cubicBezTo>
                <a:cubicBezTo>
                  <a:pt x="39716" y="51988"/>
                  <a:pt x="40911" y="52161"/>
                  <a:pt x="41933" y="56250"/>
                </a:cubicBezTo>
                <a:cubicBezTo>
                  <a:pt x="42955" y="60338"/>
                  <a:pt x="46361" y="57955"/>
                  <a:pt x="46705" y="54033"/>
                </a:cubicBezTo>
                <a:moveTo>
                  <a:pt x="90255" y="71505"/>
                </a:moveTo>
                <a:cubicBezTo>
                  <a:pt x="88294" y="72700"/>
                  <a:pt x="88377" y="75338"/>
                  <a:pt x="90000" y="76788"/>
                </a:cubicBezTo>
                <a:cubicBezTo>
                  <a:pt x="91616" y="78238"/>
                  <a:pt x="94855" y="80111"/>
                  <a:pt x="95877" y="76788"/>
                </a:cubicBezTo>
                <a:cubicBezTo>
                  <a:pt x="96900" y="73466"/>
                  <a:pt x="92216" y="70311"/>
                  <a:pt x="90255" y="71505"/>
                </a:cubicBezTo>
                <a:moveTo>
                  <a:pt x="66816" y="71933"/>
                </a:moveTo>
                <a:cubicBezTo>
                  <a:pt x="61022" y="66988"/>
                  <a:pt x="61705" y="64772"/>
                  <a:pt x="54372" y="64772"/>
                </a:cubicBezTo>
                <a:cubicBezTo>
                  <a:pt x="47044" y="64772"/>
                  <a:pt x="42444" y="66477"/>
                  <a:pt x="44316" y="76705"/>
                </a:cubicBezTo>
                <a:cubicBezTo>
                  <a:pt x="46194" y="86933"/>
                  <a:pt x="51644" y="82327"/>
                  <a:pt x="51138" y="90172"/>
                </a:cubicBezTo>
                <a:cubicBezTo>
                  <a:pt x="50622" y="98011"/>
                  <a:pt x="52500" y="99716"/>
                  <a:pt x="53694" y="101588"/>
                </a:cubicBezTo>
                <a:cubicBezTo>
                  <a:pt x="54888" y="103466"/>
                  <a:pt x="58466" y="108922"/>
                  <a:pt x="59827" y="101250"/>
                </a:cubicBezTo>
                <a:cubicBezTo>
                  <a:pt x="61194" y="93577"/>
                  <a:pt x="63750" y="89316"/>
                  <a:pt x="66644" y="85566"/>
                </a:cubicBezTo>
                <a:cubicBezTo>
                  <a:pt x="69544" y="81816"/>
                  <a:pt x="72611" y="76872"/>
                  <a:pt x="66816" y="71933"/>
                </a:cubicBezTo>
              </a:path>
            </a:pathLst>
          </a:custGeom>
          <a:solidFill>
            <a:srgbClr val="24A98B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" grpId="0"/>
      <p:bldP spid="469" grpId="0"/>
      <p:bldP spid="470" grpId="0"/>
      <p:bldP spid="480" grpId="0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8"/>
          <p:cNvSpPr/>
          <p:nvPr/>
        </p:nvSpPr>
        <p:spPr>
          <a:xfrm>
            <a:off x="204528" y="117120"/>
            <a:ext cx="4634172" cy="1124347"/>
          </a:xfrm>
          <a:prstGeom prst="round1Rect">
            <a:avLst>
              <a:gd name="adj" fmla="val 16667"/>
            </a:avLst>
          </a:prstGeom>
          <a:solidFill>
            <a:srgbClr val="47AB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18"/>
          <p:cNvSpPr txBox="1"/>
          <p:nvPr/>
        </p:nvSpPr>
        <p:spPr>
          <a:xfrm>
            <a:off x="350832" y="325533"/>
            <a:ext cx="350230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18"/>
          <p:cNvSpPr txBox="1"/>
          <p:nvPr/>
        </p:nvSpPr>
        <p:spPr>
          <a:xfrm>
            <a:off x="928695" y="493954"/>
            <a:ext cx="37004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18"/>
          <p:cNvSpPr txBox="1"/>
          <p:nvPr/>
        </p:nvSpPr>
        <p:spPr>
          <a:xfrm>
            <a:off x="4849039" y="469457"/>
            <a:ext cx="7814397" cy="54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s-AR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Caveats &amp; Extensions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18"/>
          <p:cNvSpPr/>
          <p:nvPr/>
        </p:nvSpPr>
        <p:spPr>
          <a:xfrm>
            <a:off x="725234" y="2510844"/>
            <a:ext cx="744530" cy="762000"/>
          </a:xfrm>
          <a:custGeom>
            <a:avLst/>
            <a:gdLst/>
            <a:ahLst/>
            <a:cxnLst/>
            <a:rect l="l" t="t" r="r" b="b"/>
            <a:pathLst>
              <a:path w="4856" h="4382" extrusionOk="0">
                <a:moveTo>
                  <a:pt x="1112" y="4382"/>
                </a:moveTo>
                <a:cubicBezTo>
                  <a:pt x="1080" y="4369"/>
                  <a:pt x="1058" y="4347"/>
                  <a:pt x="1054" y="4313"/>
                </a:cubicBezTo>
                <a:cubicBezTo>
                  <a:pt x="1052" y="4296"/>
                  <a:pt x="1054" y="4277"/>
                  <a:pt x="1057" y="4260"/>
                </a:cubicBezTo>
                <a:cubicBezTo>
                  <a:pt x="1066" y="4204"/>
                  <a:pt x="1076" y="4147"/>
                  <a:pt x="1088" y="4091"/>
                </a:cubicBezTo>
                <a:cubicBezTo>
                  <a:pt x="1102" y="4028"/>
                  <a:pt x="1118" y="3966"/>
                  <a:pt x="1133" y="3903"/>
                </a:cubicBezTo>
                <a:cubicBezTo>
                  <a:pt x="1135" y="3895"/>
                  <a:pt x="1136" y="3887"/>
                  <a:pt x="1136" y="3880"/>
                </a:cubicBezTo>
                <a:cubicBezTo>
                  <a:pt x="1138" y="3825"/>
                  <a:pt x="1135" y="3770"/>
                  <a:pt x="1141" y="3716"/>
                </a:cubicBezTo>
                <a:cubicBezTo>
                  <a:pt x="1150" y="3629"/>
                  <a:pt x="1163" y="3541"/>
                  <a:pt x="1176" y="3454"/>
                </a:cubicBezTo>
                <a:cubicBezTo>
                  <a:pt x="1192" y="3346"/>
                  <a:pt x="1219" y="3240"/>
                  <a:pt x="1255" y="3137"/>
                </a:cubicBezTo>
                <a:cubicBezTo>
                  <a:pt x="1284" y="3054"/>
                  <a:pt x="1316" y="2971"/>
                  <a:pt x="1349" y="2889"/>
                </a:cubicBezTo>
                <a:cubicBezTo>
                  <a:pt x="1364" y="2850"/>
                  <a:pt x="1385" y="2812"/>
                  <a:pt x="1402" y="2773"/>
                </a:cubicBezTo>
                <a:cubicBezTo>
                  <a:pt x="1404" y="2769"/>
                  <a:pt x="1403" y="2760"/>
                  <a:pt x="1400" y="2755"/>
                </a:cubicBezTo>
                <a:cubicBezTo>
                  <a:pt x="1370" y="2711"/>
                  <a:pt x="1330" y="2675"/>
                  <a:pt x="1284" y="2648"/>
                </a:cubicBezTo>
                <a:cubicBezTo>
                  <a:pt x="1215" y="2608"/>
                  <a:pt x="1141" y="2589"/>
                  <a:pt x="1061" y="2594"/>
                </a:cubicBezTo>
                <a:cubicBezTo>
                  <a:pt x="1029" y="2596"/>
                  <a:pt x="996" y="2603"/>
                  <a:pt x="964" y="2606"/>
                </a:cubicBezTo>
                <a:cubicBezTo>
                  <a:pt x="932" y="2608"/>
                  <a:pt x="910" y="2589"/>
                  <a:pt x="897" y="2562"/>
                </a:cubicBezTo>
                <a:cubicBezTo>
                  <a:pt x="882" y="2531"/>
                  <a:pt x="885" y="2501"/>
                  <a:pt x="907" y="2472"/>
                </a:cubicBezTo>
                <a:cubicBezTo>
                  <a:pt x="930" y="2443"/>
                  <a:pt x="964" y="2440"/>
                  <a:pt x="995" y="2435"/>
                </a:cubicBezTo>
                <a:cubicBezTo>
                  <a:pt x="1032" y="2429"/>
                  <a:pt x="1070" y="2425"/>
                  <a:pt x="1108" y="2427"/>
                </a:cubicBezTo>
                <a:cubicBezTo>
                  <a:pt x="1179" y="2429"/>
                  <a:pt x="1250" y="2441"/>
                  <a:pt x="1314" y="2474"/>
                </a:cubicBezTo>
                <a:cubicBezTo>
                  <a:pt x="1356" y="2494"/>
                  <a:pt x="1396" y="2518"/>
                  <a:pt x="1434" y="2538"/>
                </a:cubicBezTo>
                <a:cubicBezTo>
                  <a:pt x="1430" y="2531"/>
                  <a:pt x="1427" y="2518"/>
                  <a:pt x="1420" y="2506"/>
                </a:cubicBezTo>
                <a:cubicBezTo>
                  <a:pt x="1375" y="2427"/>
                  <a:pt x="1332" y="2346"/>
                  <a:pt x="1283" y="2269"/>
                </a:cubicBezTo>
                <a:cubicBezTo>
                  <a:pt x="1268" y="2245"/>
                  <a:pt x="1236" y="2231"/>
                  <a:pt x="1211" y="2214"/>
                </a:cubicBezTo>
                <a:cubicBezTo>
                  <a:pt x="1144" y="2169"/>
                  <a:pt x="1070" y="2155"/>
                  <a:pt x="991" y="2163"/>
                </a:cubicBezTo>
                <a:cubicBezTo>
                  <a:pt x="963" y="2165"/>
                  <a:pt x="935" y="2176"/>
                  <a:pt x="908" y="2184"/>
                </a:cubicBezTo>
                <a:cubicBezTo>
                  <a:pt x="875" y="2195"/>
                  <a:pt x="843" y="2193"/>
                  <a:pt x="818" y="2169"/>
                </a:cubicBezTo>
                <a:cubicBezTo>
                  <a:pt x="793" y="2145"/>
                  <a:pt x="785" y="2113"/>
                  <a:pt x="797" y="2078"/>
                </a:cubicBezTo>
                <a:cubicBezTo>
                  <a:pt x="806" y="2051"/>
                  <a:pt x="827" y="2036"/>
                  <a:pt x="854" y="2026"/>
                </a:cubicBezTo>
                <a:cubicBezTo>
                  <a:pt x="919" y="2002"/>
                  <a:pt x="987" y="1991"/>
                  <a:pt x="1059" y="1994"/>
                </a:cubicBezTo>
                <a:cubicBezTo>
                  <a:pt x="1056" y="1990"/>
                  <a:pt x="1055" y="1987"/>
                  <a:pt x="1053" y="1985"/>
                </a:cubicBezTo>
                <a:cubicBezTo>
                  <a:pt x="1000" y="1937"/>
                  <a:pt x="946" y="1887"/>
                  <a:pt x="891" y="1840"/>
                </a:cubicBezTo>
                <a:cubicBezTo>
                  <a:pt x="860" y="1812"/>
                  <a:pt x="850" y="1766"/>
                  <a:pt x="872" y="1729"/>
                </a:cubicBezTo>
                <a:cubicBezTo>
                  <a:pt x="892" y="1697"/>
                  <a:pt x="939" y="1683"/>
                  <a:pt x="975" y="1702"/>
                </a:cubicBezTo>
                <a:cubicBezTo>
                  <a:pt x="1000" y="1716"/>
                  <a:pt x="1023" y="1734"/>
                  <a:pt x="1044" y="1753"/>
                </a:cubicBezTo>
                <a:cubicBezTo>
                  <a:pt x="1085" y="1787"/>
                  <a:pt x="1126" y="1823"/>
                  <a:pt x="1164" y="1860"/>
                </a:cubicBezTo>
                <a:cubicBezTo>
                  <a:pt x="1203" y="1900"/>
                  <a:pt x="1240" y="1942"/>
                  <a:pt x="1280" y="1985"/>
                </a:cubicBezTo>
                <a:cubicBezTo>
                  <a:pt x="1283" y="1969"/>
                  <a:pt x="1286" y="1955"/>
                  <a:pt x="1288" y="1940"/>
                </a:cubicBezTo>
                <a:cubicBezTo>
                  <a:pt x="1291" y="1916"/>
                  <a:pt x="1293" y="1892"/>
                  <a:pt x="1296" y="1868"/>
                </a:cubicBezTo>
                <a:cubicBezTo>
                  <a:pt x="1301" y="1826"/>
                  <a:pt x="1326" y="1797"/>
                  <a:pt x="1376" y="1790"/>
                </a:cubicBezTo>
                <a:cubicBezTo>
                  <a:pt x="1410" y="1786"/>
                  <a:pt x="1453" y="1817"/>
                  <a:pt x="1460" y="1853"/>
                </a:cubicBezTo>
                <a:cubicBezTo>
                  <a:pt x="1463" y="1871"/>
                  <a:pt x="1462" y="1890"/>
                  <a:pt x="1460" y="1907"/>
                </a:cubicBezTo>
                <a:cubicBezTo>
                  <a:pt x="1451" y="1978"/>
                  <a:pt x="1442" y="2048"/>
                  <a:pt x="1432" y="2118"/>
                </a:cubicBezTo>
                <a:cubicBezTo>
                  <a:pt x="1430" y="2131"/>
                  <a:pt x="1425" y="2145"/>
                  <a:pt x="1425" y="2158"/>
                </a:cubicBezTo>
                <a:cubicBezTo>
                  <a:pt x="1425" y="2170"/>
                  <a:pt x="1427" y="2183"/>
                  <a:pt x="1432" y="2193"/>
                </a:cubicBezTo>
                <a:cubicBezTo>
                  <a:pt x="1475" y="2270"/>
                  <a:pt x="1519" y="2345"/>
                  <a:pt x="1562" y="2422"/>
                </a:cubicBezTo>
                <a:cubicBezTo>
                  <a:pt x="1569" y="2435"/>
                  <a:pt x="1574" y="2450"/>
                  <a:pt x="1582" y="2466"/>
                </a:cubicBezTo>
                <a:cubicBezTo>
                  <a:pt x="1607" y="2432"/>
                  <a:pt x="1631" y="2399"/>
                  <a:pt x="1656" y="2367"/>
                </a:cubicBezTo>
                <a:cubicBezTo>
                  <a:pt x="1692" y="2323"/>
                  <a:pt x="1728" y="2279"/>
                  <a:pt x="1765" y="2235"/>
                </a:cubicBezTo>
                <a:cubicBezTo>
                  <a:pt x="1791" y="2205"/>
                  <a:pt x="1820" y="2176"/>
                  <a:pt x="1846" y="2145"/>
                </a:cubicBezTo>
                <a:cubicBezTo>
                  <a:pt x="1850" y="2141"/>
                  <a:pt x="1851" y="2132"/>
                  <a:pt x="1850" y="2126"/>
                </a:cubicBezTo>
                <a:cubicBezTo>
                  <a:pt x="1820" y="2022"/>
                  <a:pt x="1783" y="1921"/>
                  <a:pt x="1737" y="1823"/>
                </a:cubicBezTo>
                <a:cubicBezTo>
                  <a:pt x="1682" y="1706"/>
                  <a:pt x="1615" y="1598"/>
                  <a:pt x="1538" y="1495"/>
                </a:cubicBezTo>
                <a:cubicBezTo>
                  <a:pt x="1471" y="1405"/>
                  <a:pt x="1394" y="1323"/>
                  <a:pt x="1311" y="1248"/>
                </a:cubicBezTo>
                <a:cubicBezTo>
                  <a:pt x="1247" y="1190"/>
                  <a:pt x="1177" y="1139"/>
                  <a:pt x="1109" y="1085"/>
                </a:cubicBezTo>
                <a:cubicBezTo>
                  <a:pt x="1050" y="1037"/>
                  <a:pt x="991" y="990"/>
                  <a:pt x="931" y="943"/>
                </a:cubicBezTo>
                <a:cubicBezTo>
                  <a:pt x="872" y="896"/>
                  <a:pt x="812" y="851"/>
                  <a:pt x="753" y="804"/>
                </a:cubicBezTo>
                <a:cubicBezTo>
                  <a:pt x="700" y="763"/>
                  <a:pt x="648" y="721"/>
                  <a:pt x="596" y="679"/>
                </a:cubicBezTo>
                <a:cubicBezTo>
                  <a:pt x="571" y="660"/>
                  <a:pt x="546" y="641"/>
                  <a:pt x="519" y="619"/>
                </a:cubicBezTo>
                <a:cubicBezTo>
                  <a:pt x="501" y="645"/>
                  <a:pt x="483" y="669"/>
                  <a:pt x="468" y="694"/>
                </a:cubicBezTo>
                <a:cubicBezTo>
                  <a:pt x="430" y="760"/>
                  <a:pt x="390" y="825"/>
                  <a:pt x="355" y="894"/>
                </a:cubicBezTo>
                <a:cubicBezTo>
                  <a:pt x="290" y="1022"/>
                  <a:pt x="244" y="1158"/>
                  <a:pt x="213" y="1298"/>
                </a:cubicBezTo>
                <a:cubicBezTo>
                  <a:pt x="198" y="1368"/>
                  <a:pt x="188" y="1439"/>
                  <a:pt x="181" y="1509"/>
                </a:cubicBezTo>
                <a:cubicBezTo>
                  <a:pt x="173" y="1586"/>
                  <a:pt x="169" y="1664"/>
                  <a:pt x="169" y="1741"/>
                </a:cubicBezTo>
                <a:cubicBezTo>
                  <a:pt x="169" y="1803"/>
                  <a:pt x="178" y="1866"/>
                  <a:pt x="184" y="1928"/>
                </a:cubicBezTo>
                <a:cubicBezTo>
                  <a:pt x="198" y="2067"/>
                  <a:pt x="233" y="2202"/>
                  <a:pt x="280" y="2334"/>
                </a:cubicBezTo>
                <a:cubicBezTo>
                  <a:pt x="325" y="2459"/>
                  <a:pt x="381" y="2578"/>
                  <a:pt x="454" y="2689"/>
                </a:cubicBezTo>
                <a:cubicBezTo>
                  <a:pt x="497" y="2755"/>
                  <a:pt x="544" y="2818"/>
                  <a:pt x="591" y="2882"/>
                </a:cubicBezTo>
                <a:cubicBezTo>
                  <a:pt x="610" y="2907"/>
                  <a:pt x="632" y="2930"/>
                  <a:pt x="654" y="2953"/>
                </a:cubicBezTo>
                <a:cubicBezTo>
                  <a:pt x="680" y="2981"/>
                  <a:pt x="705" y="3011"/>
                  <a:pt x="733" y="3036"/>
                </a:cubicBezTo>
                <a:cubicBezTo>
                  <a:pt x="791" y="3088"/>
                  <a:pt x="851" y="3137"/>
                  <a:pt x="911" y="3187"/>
                </a:cubicBezTo>
                <a:cubicBezTo>
                  <a:pt x="944" y="3214"/>
                  <a:pt x="978" y="3240"/>
                  <a:pt x="1011" y="3267"/>
                </a:cubicBezTo>
                <a:cubicBezTo>
                  <a:pt x="1034" y="3286"/>
                  <a:pt x="1042" y="3329"/>
                  <a:pt x="1032" y="3359"/>
                </a:cubicBezTo>
                <a:cubicBezTo>
                  <a:pt x="1021" y="3389"/>
                  <a:pt x="984" y="3410"/>
                  <a:pt x="959" y="3411"/>
                </a:cubicBezTo>
                <a:cubicBezTo>
                  <a:pt x="919" y="3413"/>
                  <a:pt x="894" y="3388"/>
                  <a:pt x="868" y="3367"/>
                </a:cubicBezTo>
                <a:cubicBezTo>
                  <a:pt x="816" y="3327"/>
                  <a:pt x="763" y="3288"/>
                  <a:pt x="714" y="3244"/>
                </a:cubicBezTo>
                <a:cubicBezTo>
                  <a:pt x="656" y="3192"/>
                  <a:pt x="601" y="3137"/>
                  <a:pt x="546" y="3081"/>
                </a:cubicBezTo>
                <a:cubicBezTo>
                  <a:pt x="521" y="3057"/>
                  <a:pt x="498" y="3031"/>
                  <a:pt x="476" y="3003"/>
                </a:cubicBezTo>
                <a:cubicBezTo>
                  <a:pt x="436" y="2954"/>
                  <a:pt x="397" y="2903"/>
                  <a:pt x="360" y="2852"/>
                </a:cubicBezTo>
                <a:cubicBezTo>
                  <a:pt x="300" y="2768"/>
                  <a:pt x="249" y="2678"/>
                  <a:pt x="204" y="2585"/>
                </a:cubicBezTo>
                <a:cubicBezTo>
                  <a:pt x="140" y="2451"/>
                  <a:pt x="89" y="2311"/>
                  <a:pt x="57" y="2166"/>
                </a:cubicBezTo>
                <a:cubicBezTo>
                  <a:pt x="42" y="2098"/>
                  <a:pt x="32" y="2030"/>
                  <a:pt x="20" y="1961"/>
                </a:cubicBezTo>
                <a:cubicBezTo>
                  <a:pt x="0" y="1841"/>
                  <a:pt x="1" y="1720"/>
                  <a:pt x="5" y="1599"/>
                </a:cubicBezTo>
                <a:cubicBezTo>
                  <a:pt x="9" y="1493"/>
                  <a:pt x="21" y="1387"/>
                  <a:pt x="48" y="1284"/>
                </a:cubicBezTo>
                <a:cubicBezTo>
                  <a:pt x="69" y="1200"/>
                  <a:pt x="90" y="1116"/>
                  <a:pt x="117" y="1034"/>
                </a:cubicBezTo>
                <a:cubicBezTo>
                  <a:pt x="156" y="916"/>
                  <a:pt x="206" y="802"/>
                  <a:pt x="272" y="696"/>
                </a:cubicBezTo>
                <a:cubicBezTo>
                  <a:pt x="321" y="617"/>
                  <a:pt x="374" y="540"/>
                  <a:pt x="426" y="463"/>
                </a:cubicBezTo>
                <a:cubicBezTo>
                  <a:pt x="447" y="432"/>
                  <a:pt x="475" y="411"/>
                  <a:pt x="513" y="419"/>
                </a:cubicBezTo>
                <a:cubicBezTo>
                  <a:pt x="531" y="422"/>
                  <a:pt x="550" y="430"/>
                  <a:pt x="564" y="441"/>
                </a:cubicBezTo>
                <a:cubicBezTo>
                  <a:pt x="651" y="509"/>
                  <a:pt x="737" y="578"/>
                  <a:pt x="823" y="647"/>
                </a:cubicBezTo>
                <a:cubicBezTo>
                  <a:pt x="916" y="720"/>
                  <a:pt x="1009" y="792"/>
                  <a:pt x="1101" y="865"/>
                </a:cubicBezTo>
                <a:cubicBezTo>
                  <a:pt x="1184" y="930"/>
                  <a:pt x="1268" y="994"/>
                  <a:pt x="1349" y="1062"/>
                </a:cubicBezTo>
                <a:cubicBezTo>
                  <a:pt x="1413" y="1116"/>
                  <a:pt x="1476" y="1173"/>
                  <a:pt x="1533" y="1235"/>
                </a:cubicBezTo>
                <a:cubicBezTo>
                  <a:pt x="1591" y="1296"/>
                  <a:pt x="1641" y="1365"/>
                  <a:pt x="1695" y="1430"/>
                </a:cubicBezTo>
                <a:cubicBezTo>
                  <a:pt x="1697" y="1434"/>
                  <a:pt x="1700" y="1438"/>
                  <a:pt x="1704" y="1444"/>
                </a:cubicBezTo>
                <a:cubicBezTo>
                  <a:pt x="1711" y="1402"/>
                  <a:pt x="1717" y="1364"/>
                  <a:pt x="1724" y="1327"/>
                </a:cubicBezTo>
                <a:cubicBezTo>
                  <a:pt x="1738" y="1254"/>
                  <a:pt x="1760" y="1184"/>
                  <a:pt x="1788" y="1116"/>
                </a:cubicBezTo>
                <a:cubicBezTo>
                  <a:pt x="1819" y="1042"/>
                  <a:pt x="1857" y="972"/>
                  <a:pt x="1904" y="908"/>
                </a:cubicBezTo>
                <a:cubicBezTo>
                  <a:pt x="1934" y="867"/>
                  <a:pt x="1966" y="828"/>
                  <a:pt x="1999" y="790"/>
                </a:cubicBezTo>
                <a:cubicBezTo>
                  <a:pt x="2075" y="701"/>
                  <a:pt x="2170" y="635"/>
                  <a:pt x="2266" y="571"/>
                </a:cubicBezTo>
                <a:cubicBezTo>
                  <a:pt x="2377" y="496"/>
                  <a:pt x="2487" y="420"/>
                  <a:pt x="2598" y="345"/>
                </a:cubicBezTo>
                <a:cubicBezTo>
                  <a:pt x="2678" y="291"/>
                  <a:pt x="2758" y="236"/>
                  <a:pt x="2837" y="182"/>
                </a:cubicBezTo>
                <a:cubicBezTo>
                  <a:pt x="2911" y="131"/>
                  <a:pt x="2984" y="81"/>
                  <a:pt x="3057" y="31"/>
                </a:cubicBezTo>
                <a:cubicBezTo>
                  <a:pt x="3102" y="0"/>
                  <a:pt x="3152" y="9"/>
                  <a:pt x="3182" y="54"/>
                </a:cubicBezTo>
                <a:cubicBezTo>
                  <a:pt x="3253" y="161"/>
                  <a:pt x="3310" y="274"/>
                  <a:pt x="3349" y="396"/>
                </a:cubicBezTo>
                <a:cubicBezTo>
                  <a:pt x="3375" y="477"/>
                  <a:pt x="3393" y="559"/>
                  <a:pt x="3405" y="644"/>
                </a:cubicBezTo>
                <a:cubicBezTo>
                  <a:pt x="3417" y="730"/>
                  <a:pt x="3419" y="817"/>
                  <a:pt x="3415" y="903"/>
                </a:cubicBezTo>
                <a:cubicBezTo>
                  <a:pt x="3411" y="1002"/>
                  <a:pt x="3393" y="1099"/>
                  <a:pt x="3368" y="1195"/>
                </a:cubicBezTo>
                <a:cubicBezTo>
                  <a:pt x="3357" y="1233"/>
                  <a:pt x="3327" y="1256"/>
                  <a:pt x="3292" y="1258"/>
                </a:cubicBezTo>
                <a:cubicBezTo>
                  <a:pt x="3250" y="1260"/>
                  <a:pt x="3213" y="1237"/>
                  <a:pt x="3207" y="1198"/>
                </a:cubicBezTo>
                <a:cubicBezTo>
                  <a:pt x="3204" y="1174"/>
                  <a:pt x="3207" y="1148"/>
                  <a:pt x="3213" y="1124"/>
                </a:cubicBezTo>
                <a:cubicBezTo>
                  <a:pt x="3231" y="1056"/>
                  <a:pt x="3245" y="987"/>
                  <a:pt x="3248" y="916"/>
                </a:cubicBezTo>
                <a:cubicBezTo>
                  <a:pt x="3250" y="858"/>
                  <a:pt x="3255" y="800"/>
                  <a:pt x="3251" y="743"/>
                </a:cubicBezTo>
                <a:cubicBezTo>
                  <a:pt x="3246" y="655"/>
                  <a:pt x="3230" y="568"/>
                  <a:pt x="3205" y="483"/>
                </a:cubicBezTo>
                <a:cubicBezTo>
                  <a:pt x="3180" y="398"/>
                  <a:pt x="3146" y="317"/>
                  <a:pt x="3104" y="239"/>
                </a:cubicBezTo>
                <a:cubicBezTo>
                  <a:pt x="3100" y="231"/>
                  <a:pt x="3095" y="223"/>
                  <a:pt x="3091" y="215"/>
                </a:cubicBezTo>
                <a:cubicBezTo>
                  <a:pt x="2949" y="311"/>
                  <a:pt x="2807" y="407"/>
                  <a:pt x="2666" y="503"/>
                </a:cubicBezTo>
                <a:cubicBezTo>
                  <a:pt x="2583" y="559"/>
                  <a:pt x="2500" y="616"/>
                  <a:pt x="2417" y="674"/>
                </a:cubicBezTo>
                <a:cubicBezTo>
                  <a:pt x="2351" y="719"/>
                  <a:pt x="2284" y="763"/>
                  <a:pt x="2221" y="813"/>
                </a:cubicBezTo>
                <a:cubicBezTo>
                  <a:pt x="2158" y="863"/>
                  <a:pt x="2103" y="922"/>
                  <a:pt x="2056" y="988"/>
                </a:cubicBezTo>
                <a:cubicBezTo>
                  <a:pt x="1989" y="1081"/>
                  <a:pt x="1938" y="1181"/>
                  <a:pt x="1908" y="1291"/>
                </a:cubicBezTo>
                <a:cubicBezTo>
                  <a:pt x="1894" y="1344"/>
                  <a:pt x="1885" y="1398"/>
                  <a:pt x="1877" y="1452"/>
                </a:cubicBezTo>
                <a:cubicBezTo>
                  <a:pt x="1871" y="1492"/>
                  <a:pt x="1867" y="1534"/>
                  <a:pt x="1869" y="1574"/>
                </a:cubicBezTo>
                <a:cubicBezTo>
                  <a:pt x="1872" y="1632"/>
                  <a:pt x="1878" y="1690"/>
                  <a:pt x="1889" y="1746"/>
                </a:cubicBezTo>
                <a:cubicBezTo>
                  <a:pt x="1896" y="1779"/>
                  <a:pt x="1916" y="1808"/>
                  <a:pt x="1928" y="1840"/>
                </a:cubicBezTo>
                <a:cubicBezTo>
                  <a:pt x="1950" y="1896"/>
                  <a:pt x="1971" y="1953"/>
                  <a:pt x="1992" y="2010"/>
                </a:cubicBezTo>
                <a:cubicBezTo>
                  <a:pt x="2009" y="1995"/>
                  <a:pt x="2024" y="1983"/>
                  <a:pt x="2026" y="1954"/>
                </a:cubicBezTo>
                <a:cubicBezTo>
                  <a:pt x="2031" y="1862"/>
                  <a:pt x="2044" y="1770"/>
                  <a:pt x="2076" y="1683"/>
                </a:cubicBezTo>
                <a:cubicBezTo>
                  <a:pt x="2099" y="1621"/>
                  <a:pt x="2121" y="1558"/>
                  <a:pt x="2151" y="1499"/>
                </a:cubicBezTo>
                <a:cubicBezTo>
                  <a:pt x="2190" y="1420"/>
                  <a:pt x="2240" y="1347"/>
                  <a:pt x="2299" y="1280"/>
                </a:cubicBezTo>
                <a:cubicBezTo>
                  <a:pt x="2363" y="1209"/>
                  <a:pt x="2431" y="1144"/>
                  <a:pt x="2510" y="1090"/>
                </a:cubicBezTo>
                <a:cubicBezTo>
                  <a:pt x="2562" y="1055"/>
                  <a:pt x="2624" y="1076"/>
                  <a:pt x="2642" y="1133"/>
                </a:cubicBezTo>
                <a:cubicBezTo>
                  <a:pt x="2652" y="1166"/>
                  <a:pt x="2638" y="1207"/>
                  <a:pt x="2609" y="1226"/>
                </a:cubicBezTo>
                <a:cubicBezTo>
                  <a:pt x="2539" y="1269"/>
                  <a:pt x="2481" y="1326"/>
                  <a:pt x="2427" y="1387"/>
                </a:cubicBezTo>
                <a:cubicBezTo>
                  <a:pt x="2357" y="1465"/>
                  <a:pt x="2300" y="1553"/>
                  <a:pt x="2263" y="1652"/>
                </a:cubicBezTo>
                <a:cubicBezTo>
                  <a:pt x="2243" y="1708"/>
                  <a:pt x="2227" y="1765"/>
                  <a:pt x="2209" y="1821"/>
                </a:cubicBezTo>
                <a:cubicBezTo>
                  <a:pt x="2207" y="1825"/>
                  <a:pt x="2208" y="1830"/>
                  <a:pt x="2208" y="1838"/>
                </a:cubicBezTo>
                <a:cubicBezTo>
                  <a:pt x="2237" y="1820"/>
                  <a:pt x="2264" y="1802"/>
                  <a:pt x="2291" y="1785"/>
                </a:cubicBezTo>
                <a:cubicBezTo>
                  <a:pt x="2394" y="1716"/>
                  <a:pt x="2503" y="1658"/>
                  <a:pt x="2616" y="1608"/>
                </a:cubicBezTo>
                <a:cubicBezTo>
                  <a:pt x="2693" y="1575"/>
                  <a:pt x="2770" y="1542"/>
                  <a:pt x="2849" y="1517"/>
                </a:cubicBezTo>
                <a:cubicBezTo>
                  <a:pt x="2946" y="1486"/>
                  <a:pt x="3046" y="1462"/>
                  <a:pt x="3145" y="1439"/>
                </a:cubicBezTo>
                <a:cubicBezTo>
                  <a:pt x="3206" y="1424"/>
                  <a:pt x="3268" y="1415"/>
                  <a:pt x="3330" y="1407"/>
                </a:cubicBezTo>
                <a:cubicBezTo>
                  <a:pt x="3381" y="1400"/>
                  <a:pt x="3431" y="1397"/>
                  <a:pt x="3482" y="1394"/>
                </a:cubicBezTo>
                <a:cubicBezTo>
                  <a:pt x="3721" y="1379"/>
                  <a:pt x="3960" y="1388"/>
                  <a:pt x="4198" y="1386"/>
                </a:cubicBezTo>
                <a:cubicBezTo>
                  <a:pt x="4258" y="1386"/>
                  <a:pt x="4289" y="1420"/>
                  <a:pt x="4292" y="1466"/>
                </a:cubicBezTo>
                <a:cubicBezTo>
                  <a:pt x="4295" y="1514"/>
                  <a:pt x="4258" y="1554"/>
                  <a:pt x="4206" y="1554"/>
                </a:cubicBezTo>
                <a:cubicBezTo>
                  <a:pt x="3990" y="1554"/>
                  <a:pt x="3774" y="1553"/>
                  <a:pt x="3558" y="1555"/>
                </a:cubicBezTo>
                <a:cubicBezTo>
                  <a:pt x="3497" y="1555"/>
                  <a:pt x="3435" y="1563"/>
                  <a:pt x="3374" y="1570"/>
                </a:cubicBezTo>
                <a:cubicBezTo>
                  <a:pt x="3312" y="1578"/>
                  <a:pt x="3250" y="1586"/>
                  <a:pt x="3189" y="1598"/>
                </a:cubicBezTo>
                <a:cubicBezTo>
                  <a:pt x="3117" y="1613"/>
                  <a:pt x="3044" y="1630"/>
                  <a:pt x="2973" y="1651"/>
                </a:cubicBezTo>
                <a:cubicBezTo>
                  <a:pt x="2821" y="1694"/>
                  <a:pt x="2676" y="1756"/>
                  <a:pt x="2536" y="1830"/>
                </a:cubicBezTo>
                <a:cubicBezTo>
                  <a:pt x="2433" y="1885"/>
                  <a:pt x="2334" y="1946"/>
                  <a:pt x="2243" y="2018"/>
                </a:cubicBezTo>
                <a:cubicBezTo>
                  <a:pt x="2178" y="2069"/>
                  <a:pt x="2113" y="2122"/>
                  <a:pt x="2052" y="2177"/>
                </a:cubicBezTo>
                <a:cubicBezTo>
                  <a:pt x="1996" y="2228"/>
                  <a:pt x="1941" y="2282"/>
                  <a:pt x="1890" y="2339"/>
                </a:cubicBezTo>
                <a:cubicBezTo>
                  <a:pt x="1786" y="2456"/>
                  <a:pt x="1694" y="2582"/>
                  <a:pt x="1616" y="2718"/>
                </a:cubicBezTo>
                <a:cubicBezTo>
                  <a:pt x="1544" y="2842"/>
                  <a:pt x="1482" y="2971"/>
                  <a:pt x="1436" y="3107"/>
                </a:cubicBezTo>
                <a:cubicBezTo>
                  <a:pt x="1408" y="3190"/>
                  <a:pt x="1383" y="3274"/>
                  <a:pt x="1356" y="3357"/>
                </a:cubicBezTo>
                <a:cubicBezTo>
                  <a:pt x="1358" y="3358"/>
                  <a:pt x="1360" y="3359"/>
                  <a:pt x="1362" y="3360"/>
                </a:cubicBezTo>
                <a:cubicBezTo>
                  <a:pt x="1380" y="3331"/>
                  <a:pt x="1397" y="3302"/>
                  <a:pt x="1416" y="3275"/>
                </a:cubicBezTo>
                <a:cubicBezTo>
                  <a:pt x="1460" y="3210"/>
                  <a:pt x="1503" y="3145"/>
                  <a:pt x="1551" y="3082"/>
                </a:cubicBezTo>
                <a:cubicBezTo>
                  <a:pt x="1592" y="3028"/>
                  <a:pt x="1637" y="2976"/>
                  <a:pt x="1683" y="2926"/>
                </a:cubicBezTo>
                <a:cubicBezTo>
                  <a:pt x="1731" y="2873"/>
                  <a:pt x="1779" y="2820"/>
                  <a:pt x="1832" y="2773"/>
                </a:cubicBezTo>
                <a:cubicBezTo>
                  <a:pt x="1911" y="2704"/>
                  <a:pt x="1995" y="2641"/>
                  <a:pt x="2077" y="2575"/>
                </a:cubicBezTo>
                <a:cubicBezTo>
                  <a:pt x="2084" y="2569"/>
                  <a:pt x="2090" y="2559"/>
                  <a:pt x="2092" y="2550"/>
                </a:cubicBezTo>
                <a:cubicBezTo>
                  <a:pt x="2123" y="2426"/>
                  <a:pt x="2154" y="2302"/>
                  <a:pt x="2184" y="2179"/>
                </a:cubicBezTo>
                <a:cubicBezTo>
                  <a:pt x="2194" y="2141"/>
                  <a:pt x="2225" y="2116"/>
                  <a:pt x="2259" y="2114"/>
                </a:cubicBezTo>
                <a:cubicBezTo>
                  <a:pt x="2307" y="2110"/>
                  <a:pt x="2342" y="2137"/>
                  <a:pt x="2350" y="2174"/>
                </a:cubicBezTo>
                <a:cubicBezTo>
                  <a:pt x="2357" y="2201"/>
                  <a:pt x="2350" y="2227"/>
                  <a:pt x="2342" y="2254"/>
                </a:cubicBezTo>
                <a:cubicBezTo>
                  <a:pt x="2327" y="2313"/>
                  <a:pt x="2312" y="2372"/>
                  <a:pt x="2296" y="2434"/>
                </a:cubicBezTo>
                <a:cubicBezTo>
                  <a:pt x="2316" y="2423"/>
                  <a:pt x="2335" y="2413"/>
                  <a:pt x="2353" y="2403"/>
                </a:cubicBezTo>
                <a:cubicBezTo>
                  <a:pt x="2454" y="2348"/>
                  <a:pt x="2557" y="2300"/>
                  <a:pt x="2665" y="2261"/>
                </a:cubicBezTo>
                <a:cubicBezTo>
                  <a:pt x="2674" y="2257"/>
                  <a:pt x="2684" y="2245"/>
                  <a:pt x="2687" y="2234"/>
                </a:cubicBezTo>
                <a:cubicBezTo>
                  <a:pt x="2710" y="2160"/>
                  <a:pt x="2731" y="2086"/>
                  <a:pt x="2752" y="2011"/>
                </a:cubicBezTo>
                <a:cubicBezTo>
                  <a:pt x="2765" y="1967"/>
                  <a:pt x="2802" y="1948"/>
                  <a:pt x="2849" y="1954"/>
                </a:cubicBezTo>
                <a:cubicBezTo>
                  <a:pt x="2888" y="1960"/>
                  <a:pt x="2919" y="1992"/>
                  <a:pt x="2915" y="2036"/>
                </a:cubicBezTo>
                <a:cubicBezTo>
                  <a:pt x="2913" y="2063"/>
                  <a:pt x="2906" y="2090"/>
                  <a:pt x="2899" y="2116"/>
                </a:cubicBezTo>
                <a:cubicBezTo>
                  <a:pt x="2892" y="2141"/>
                  <a:pt x="2884" y="2166"/>
                  <a:pt x="2875" y="2194"/>
                </a:cubicBezTo>
                <a:cubicBezTo>
                  <a:pt x="2910" y="2185"/>
                  <a:pt x="2943" y="2176"/>
                  <a:pt x="2976" y="2170"/>
                </a:cubicBezTo>
                <a:cubicBezTo>
                  <a:pt x="3040" y="2157"/>
                  <a:pt x="3104" y="2144"/>
                  <a:pt x="3169" y="2134"/>
                </a:cubicBezTo>
                <a:cubicBezTo>
                  <a:pt x="3229" y="2125"/>
                  <a:pt x="3290" y="2118"/>
                  <a:pt x="3351" y="2115"/>
                </a:cubicBezTo>
                <a:cubicBezTo>
                  <a:pt x="3442" y="2109"/>
                  <a:pt x="3534" y="2106"/>
                  <a:pt x="3625" y="2107"/>
                </a:cubicBezTo>
                <a:cubicBezTo>
                  <a:pt x="3687" y="2107"/>
                  <a:pt x="3748" y="2116"/>
                  <a:pt x="3810" y="2122"/>
                </a:cubicBezTo>
                <a:cubicBezTo>
                  <a:pt x="3833" y="2124"/>
                  <a:pt x="3858" y="2124"/>
                  <a:pt x="3880" y="2131"/>
                </a:cubicBezTo>
                <a:cubicBezTo>
                  <a:pt x="3932" y="2146"/>
                  <a:pt x="3946" y="2190"/>
                  <a:pt x="3935" y="2234"/>
                </a:cubicBezTo>
                <a:cubicBezTo>
                  <a:pt x="3923" y="2282"/>
                  <a:pt x="3882" y="2299"/>
                  <a:pt x="3834" y="2293"/>
                </a:cubicBezTo>
                <a:cubicBezTo>
                  <a:pt x="3807" y="2289"/>
                  <a:pt x="3780" y="2283"/>
                  <a:pt x="3753" y="2282"/>
                </a:cubicBezTo>
                <a:cubicBezTo>
                  <a:pt x="3644" y="2279"/>
                  <a:pt x="3536" y="2274"/>
                  <a:pt x="3428" y="2275"/>
                </a:cubicBezTo>
                <a:cubicBezTo>
                  <a:pt x="3372" y="2275"/>
                  <a:pt x="3316" y="2285"/>
                  <a:pt x="3259" y="2290"/>
                </a:cubicBezTo>
                <a:cubicBezTo>
                  <a:pt x="3250" y="2290"/>
                  <a:pt x="3241" y="2290"/>
                  <a:pt x="3226" y="2290"/>
                </a:cubicBezTo>
                <a:cubicBezTo>
                  <a:pt x="3257" y="2305"/>
                  <a:pt x="3284" y="2315"/>
                  <a:pt x="3308" y="2330"/>
                </a:cubicBezTo>
                <a:cubicBezTo>
                  <a:pt x="3357" y="2362"/>
                  <a:pt x="3406" y="2393"/>
                  <a:pt x="3452" y="2428"/>
                </a:cubicBezTo>
                <a:cubicBezTo>
                  <a:pt x="3521" y="2483"/>
                  <a:pt x="3577" y="2550"/>
                  <a:pt x="3625" y="2625"/>
                </a:cubicBezTo>
                <a:cubicBezTo>
                  <a:pt x="3646" y="2657"/>
                  <a:pt x="3654" y="2691"/>
                  <a:pt x="3632" y="2728"/>
                </a:cubicBezTo>
                <a:cubicBezTo>
                  <a:pt x="3601" y="2781"/>
                  <a:pt x="3520" y="2776"/>
                  <a:pt x="3487" y="2723"/>
                </a:cubicBezTo>
                <a:cubicBezTo>
                  <a:pt x="3459" y="2676"/>
                  <a:pt x="3426" y="2632"/>
                  <a:pt x="3388" y="2594"/>
                </a:cubicBezTo>
                <a:cubicBezTo>
                  <a:pt x="3310" y="2515"/>
                  <a:pt x="3218" y="2456"/>
                  <a:pt x="3110" y="2426"/>
                </a:cubicBezTo>
                <a:cubicBezTo>
                  <a:pt x="3065" y="2414"/>
                  <a:pt x="3019" y="2406"/>
                  <a:pt x="2973" y="2398"/>
                </a:cubicBezTo>
                <a:cubicBezTo>
                  <a:pt x="2906" y="2387"/>
                  <a:pt x="2838" y="2393"/>
                  <a:pt x="2771" y="2403"/>
                </a:cubicBezTo>
                <a:cubicBezTo>
                  <a:pt x="2737" y="2408"/>
                  <a:pt x="2703" y="2425"/>
                  <a:pt x="2670" y="2439"/>
                </a:cubicBezTo>
                <a:cubicBezTo>
                  <a:pt x="2603" y="2469"/>
                  <a:pt x="2536" y="2500"/>
                  <a:pt x="2469" y="2531"/>
                </a:cubicBezTo>
                <a:cubicBezTo>
                  <a:pt x="2467" y="2532"/>
                  <a:pt x="2465" y="2534"/>
                  <a:pt x="2462" y="2537"/>
                </a:cubicBezTo>
                <a:cubicBezTo>
                  <a:pt x="2563" y="2551"/>
                  <a:pt x="2658" y="2581"/>
                  <a:pt x="2747" y="2630"/>
                </a:cubicBezTo>
                <a:cubicBezTo>
                  <a:pt x="2799" y="2659"/>
                  <a:pt x="2847" y="2693"/>
                  <a:pt x="2893" y="2732"/>
                </a:cubicBezTo>
                <a:cubicBezTo>
                  <a:pt x="2946" y="2777"/>
                  <a:pt x="2991" y="2830"/>
                  <a:pt x="3030" y="2887"/>
                </a:cubicBezTo>
                <a:cubicBezTo>
                  <a:pt x="3084" y="2967"/>
                  <a:pt x="3123" y="3055"/>
                  <a:pt x="3144" y="3149"/>
                </a:cubicBezTo>
                <a:cubicBezTo>
                  <a:pt x="3151" y="3183"/>
                  <a:pt x="3157" y="3217"/>
                  <a:pt x="3160" y="3252"/>
                </a:cubicBezTo>
                <a:cubicBezTo>
                  <a:pt x="3163" y="3288"/>
                  <a:pt x="3132" y="3331"/>
                  <a:pt x="3081" y="3333"/>
                </a:cubicBezTo>
                <a:cubicBezTo>
                  <a:pt x="3039" y="3335"/>
                  <a:pt x="2999" y="3310"/>
                  <a:pt x="2992" y="3259"/>
                </a:cubicBezTo>
                <a:cubicBezTo>
                  <a:pt x="2979" y="3171"/>
                  <a:pt x="2951" y="3087"/>
                  <a:pt x="2903" y="3011"/>
                </a:cubicBezTo>
                <a:cubicBezTo>
                  <a:pt x="2873" y="2962"/>
                  <a:pt x="2840" y="2917"/>
                  <a:pt x="2798" y="2878"/>
                </a:cubicBezTo>
                <a:cubicBezTo>
                  <a:pt x="2707" y="2795"/>
                  <a:pt x="2603" y="2738"/>
                  <a:pt x="2481" y="2713"/>
                </a:cubicBezTo>
                <a:cubicBezTo>
                  <a:pt x="2389" y="2695"/>
                  <a:pt x="2298" y="2697"/>
                  <a:pt x="2206" y="2699"/>
                </a:cubicBezTo>
                <a:cubicBezTo>
                  <a:pt x="2188" y="2700"/>
                  <a:pt x="2169" y="2715"/>
                  <a:pt x="2154" y="2728"/>
                </a:cubicBezTo>
                <a:cubicBezTo>
                  <a:pt x="2100" y="2770"/>
                  <a:pt x="2047" y="2815"/>
                  <a:pt x="1994" y="2858"/>
                </a:cubicBezTo>
                <a:cubicBezTo>
                  <a:pt x="1988" y="2863"/>
                  <a:pt x="1982" y="2868"/>
                  <a:pt x="1974" y="2874"/>
                </a:cubicBezTo>
                <a:cubicBezTo>
                  <a:pt x="2004" y="2880"/>
                  <a:pt x="2031" y="2884"/>
                  <a:pt x="2058" y="2890"/>
                </a:cubicBezTo>
                <a:cubicBezTo>
                  <a:pt x="2173" y="2915"/>
                  <a:pt x="2273" y="2968"/>
                  <a:pt x="2362" y="3045"/>
                </a:cubicBezTo>
                <a:cubicBezTo>
                  <a:pt x="2405" y="3082"/>
                  <a:pt x="2441" y="3125"/>
                  <a:pt x="2475" y="3171"/>
                </a:cubicBezTo>
                <a:cubicBezTo>
                  <a:pt x="2501" y="3205"/>
                  <a:pt x="2501" y="3266"/>
                  <a:pt x="2453" y="3294"/>
                </a:cubicBezTo>
                <a:cubicBezTo>
                  <a:pt x="2420" y="3314"/>
                  <a:pt x="2371" y="3315"/>
                  <a:pt x="2337" y="3265"/>
                </a:cubicBezTo>
                <a:cubicBezTo>
                  <a:pt x="2290" y="3197"/>
                  <a:pt x="2230" y="3144"/>
                  <a:pt x="2157" y="3104"/>
                </a:cubicBezTo>
                <a:cubicBezTo>
                  <a:pt x="2093" y="3070"/>
                  <a:pt x="2027" y="3049"/>
                  <a:pt x="1955" y="3041"/>
                </a:cubicBezTo>
                <a:cubicBezTo>
                  <a:pt x="1905" y="3036"/>
                  <a:pt x="1856" y="3039"/>
                  <a:pt x="1807" y="3046"/>
                </a:cubicBezTo>
                <a:cubicBezTo>
                  <a:pt x="1801" y="3048"/>
                  <a:pt x="1794" y="3054"/>
                  <a:pt x="1789" y="3060"/>
                </a:cubicBezTo>
                <a:cubicBezTo>
                  <a:pt x="1705" y="3156"/>
                  <a:pt x="1627" y="3257"/>
                  <a:pt x="1559" y="3366"/>
                </a:cubicBezTo>
                <a:cubicBezTo>
                  <a:pt x="1500" y="3460"/>
                  <a:pt x="1445" y="3558"/>
                  <a:pt x="1402" y="3661"/>
                </a:cubicBezTo>
                <a:cubicBezTo>
                  <a:pt x="1382" y="3711"/>
                  <a:pt x="1361" y="3761"/>
                  <a:pt x="1338" y="3814"/>
                </a:cubicBezTo>
                <a:cubicBezTo>
                  <a:pt x="1350" y="3814"/>
                  <a:pt x="1358" y="3814"/>
                  <a:pt x="1366" y="3814"/>
                </a:cubicBezTo>
                <a:cubicBezTo>
                  <a:pt x="1708" y="3814"/>
                  <a:pt x="2051" y="3815"/>
                  <a:pt x="2394" y="3813"/>
                </a:cubicBezTo>
                <a:cubicBezTo>
                  <a:pt x="2463" y="3813"/>
                  <a:pt x="2533" y="3804"/>
                  <a:pt x="2602" y="3798"/>
                </a:cubicBezTo>
                <a:cubicBezTo>
                  <a:pt x="2717" y="3789"/>
                  <a:pt x="2829" y="3766"/>
                  <a:pt x="2940" y="3738"/>
                </a:cubicBezTo>
                <a:cubicBezTo>
                  <a:pt x="3046" y="3711"/>
                  <a:pt x="3150" y="3677"/>
                  <a:pt x="3250" y="3633"/>
                </a:cubicBezTo>
                <a:cubicBezTo>
                  <a:pt x="3318" y="3603"/>
                  <a:pt x="3386" y="3572"/>
                  <a:pt x="3452" y="3537"/>
                </a:cubicBezTo>
                <a:cubicBezTo>
                  <a:pt x="3559" y="3481"/>
                  <a:pt x="3662" y="3417"/>
                  <a:pt x="3757" y="3343"/>
                </a:cubicBezTo>
                <a:cubicBezTo>
                  <a:pt x="3816" y="3296"/>
                  <a:pt x="3874" y="3249"/>
                  <a:pt x="3929" y="3198"/>
                </a:cubicBezTo>
                <a:cubicBezTo>
                  <a:pt x="3992" y="3139"/>
                  <a:pt x="4052" y="3076"/>
                  <a:pt x="4111" y="3012"/>
                </a:cubicBezTo>
                <a:cubicBezTo>
                  <a:pt x="4195" y="2923"/>
                  <a:pt x="4266" y="2824"/>
                  <a:pt x="4331" y="2721"/>
                </a:cubicBezTo>
                <a:cubicBezTo>
                  <a:pt x="4361" y="2673"/>
                  <a:pt x="4389" y="2625"/>
                  <a:pt x="4416" y="2575"/>
                </a:cubicBezTo>
                <a:cubicBezTo>
                  <a:pt x="4489" y="2442"/>
                  <a:pt x="4547" y="2303"/>
                  <a:pt x="4590" y="2157"/>
                </a:cubicBezTo>
                <a:cubicBezTo>
                  <a:pt x="4616" y="2067"/>
                  <a:pt x="4637" y="1974"/>
                  <a:pt x="4655" y="1882"/>
                </a:cubicBezTo>
                <a:cubicBezTo>
                  <a:pt x="4669" y="1808"/>
                  <a:pt x="4675" y="1733"/>
                  <a:pt x="4684" y="1658"/>
                </a:cubicBezTo>
                <a:cubicBezTo>
                  <a:pt x="4688" y="1624"/>
                  <a:pt x="4690" y="1590"/>
                  <a:pt x="4693" y="1554"/>
                </a:cubicBezTo>
                <a:cubicBezTo>
                  <a:pt x="4640" y="1554"/>
                  <a:pt x="4589" y="1554"/>
                  <a:pt x="4539" y="1554"/>
                </a:cubicBezTo>
                <a:cubicBezTo>
                  <a:pt x="4491" y="1554"/>
                  <a:pt x="4461" y="1531"/>
                  <a:pt x="4449" y="1485"/>
                </a:cubicBezTo>
                <a:cubicBezTo>
                  <a:pt x="4440" y="1447"/>
                  <a:pt x="4473" y="1394"/>
                  <a:pt x="4512" y="1391"/>
                </a:cubicBezTo>
                <a:cubicBezTo>
                  <a:pt x="4559" y="1387"/>
                  <a:pt x="4605" y="1387"/>
                  <a:pt x="4651" y="1386"/>
                </a:cubicBezTo>
                <a:cubicBezTo>
                  <a:pt x="4686" y="1385"/>
                  <a:pt x="4721" y="1387"/>
                  <a:pt x="4755" y="1386"/>
                </a:cubicBezTo>
                <a:cubicBezTo>
                  <a:pt x="4802" y="1384"/>
                  <a:pt x="4837" y="1402"/>
                  <a:pt x="4856" y="1446"/>
                </a:cubicBezTo>
                <a:cubicBezTo>
                  <a:pt x="4856" y="1498"/>
                  <a:pt x="4856" y="1550"/>
                  <a:pt x="4856" y="1602"/>
                </a:cubicBezTo>
                <a:cubicBezTo>
                  <a:pt x="4855" y="1605"/>
                  <a:pt x="4853" y="1609"/>
                  <a:pt x="4852" y="1612"/>
                </a:cubicBezTo>
                <a:cubicBezTo>
                  <a:pt x="4849" y="1649"/>
                  <a:pt x="4848" y="1686"/>
                  <a:pt x="4844" y="1722"/>
                </a:cubicBezTo>
                <a:cubicBezTo>
                  <a:pt x="4836" y="1790"/>
                  <a:pt x="4829" y="1858"/>
                  <a:pt x="4815" y="1924"/>
                </a:cubicBezTo>
                <a:cubicBezTo>
                  <a:pt x="4796" y="2019"/>
                  <a:pt x="4774" y="2113"/>
                  <a:pt x="4748" y="2205"/>
                </a:cubicBezTo>
                <a:cubicBezTo>
                  <a:pt x="4705" y="2353"/>
                  <a:pt x="4647" y="2495"/>
                  <a:pt x="4574" y="2630"/>
                </a:cubicBezTo>
                <a:cubicBezTo>
                  <a:pt x="4537" y="2697"/>
                  <a:pt x="4500" y="2765"/>
                  <a:pt x="4457" y="2829"/>
                </a:cubicBezTo>
                <a:cubicBezTo>
                  <a:pt x="4406" y="2906"/>
                  <a:pt x="4351" y="2980"/>
                  <a:pt x="4295" y="3053"/>
                </a:cubicBezTo>
                <a:cubicBezTo>
                  <a:pt x="4254" y="3105"/>
                  <a:pt x="4211" y="3156"/>
                  <a:pt x="4164" y="3203"/>
                </a:cubicBezTo>
                <a:cubicBezTo>
                  <a:pt x="4096" y="3271"/>
                  <a:pt x="4025" y="3336"/>
                  <a:pt x="3952" y="3398"/>
                </a:cubicBezTo>
                <a:cubicBezTo>
                  <a:pt x="3894" y="3448"/>
                  <a:pt x="3833" y="3495"/>
                  <a:pt x="3770" y="3538"/>
                </a:cubicBezTo>
                <a:cubicBezTo>
                  <a:pt x="3700" y="3585"/>
                  <a:pt x="3629" y="3629"/>
                  <a:pt x="3555" y="3669"/>
                </a:cubicBezTo>
                <a:cubicBezTo>
                  <a:pt x="3472" y="3714"/>
                  <a:pt x="3387" y="3756"/>
                  <a:pt x="3301" y="3793"/>
                </a:cubicBezTo>
                <a:cubicBezTo>
                  <a:pt x="3222" y="3826"/>
                  <a:pt x="3141" y="3852"/>
                  <a:pt x="3059" y="3877"/>
                </a:cubicBezTo>
                <a:cubicBezTo>
                  <a:pt x="2995" y="3897"/>
                  <a:pt x="2930" y="3913"/>
                  <a:pt x="2864" y="3925"/>
                </a:cubicBezTo>
                <a:cubicBezTo>
                  <a:pt x="2787" y="3940"/>
                  <a:pt x="2708" y="3952"/>
                  <a:pt x="2630" y="3962"/>
                </a:cubicBezTo>
                <a:cubicBezTo>
                  <a:pt x="2565" y="3970"/>
                  <a:pt x="2500" y="3977"/>
                  <a:pt x="2435" y="3977"/>
                </a:cubicBezTo>
                <a:cubicBezTo>
                  <a:pt x="2174" y="3979"/>
                  <a:pt x="1914" y="3978"/>
                  <a:pt x="1653" y="3978"/>
                </a:cubicBezTo>
                <a:cubicBezTo>
                  <a:pt x="1645" y="3978"/>
                  <a:pt x="1637" y="3978"/>
                  <a:pt x="1631" y="3978"/>
                </a:cubicBezTo>
                <a:cubicBezTo>
                  <a:pt x="1628" y="3991"/>
                  <a:pt x="1627" y="4002"/>
                  <a:pt x="1623" y="4012"/>
                </a:cubicBezTo>
                <a:cubicBezTo>
                  <a:pt x="1601" y="4068"/>
                  <a:pt x="1579" y="4124"/>
                  <a:pt x="1555" y="4179"/>
                </a:cubicBezTo>
                <a:cubicBezTo>
                  <a:pt x="1547" y="4198"/>
                  <a:pt x="1535" y="4216"/>
                  <a:pt x="1521" y="4231"/>
                </a:cubicBezTo>
                <a:cubicBezTo>
                  <a:pt x="1498" y="4255"/>
                  <a:pt x="1459" y="4256"/>
                  <a:pt x="1428" y="4238"/>
                </a:cubicBezTo>
                <a:cubicBezTo>
                  <a:pt x="1402" y="4222"/>
                  <a:pt x="1381" y="4180"/>
                  <a:pt x="1391" y="4154"/>
                </a:cubicBezTo>
                <a:cubicBezTo>
                  <a:pt x="1404" y="4118"/>
                  <a:pt x="1420" y="4084"/>
                  <a:pt x="1435" y="4049"/>
                </a:cubicBezTo>
                <a:cubicBezTo>
                  <a:pt x="1444" y="4026"/>
                  <a:pt x="1454" y="4003"/>
                  <a:pt x="1464" y="3978"/>
                </a:cubicBezTo>
                <a:cubicBezTo>
                  <a:pt x="1409" y="3978"/>
                  <a:pt x="1358" y="3979"/>
                  <a:pt x="1307" y="3977"/>
                </a:cubicBezTo>
                <a:cubicBezTo>
                  <a:pt x="1290" y="3977"/>
                  <a:pt x="1283" y="3984"/>
                  <a:pt x="1280" y="3999"/>
                </a:cubicBezTo>
                <a:cubicBezTo>
                  <a:pt x="1280" y="4003"/>
                  <a:pt x="1279" y="4006"/>
                  <a:pt x="1278" y="4010"/>
                </a:cubicBezTo>
                <a:cubicBezTo>
                  <a:pt x="1263" y="4084"/>
                  <a:pt x="1247" y="4157"/>
                  <a:pt x="1232" y="4230"/>
                </a:cubicBezTo>
                <a:cubicBezTo>
                  <a:pt x="1227" y="4259"/>
                  <a:pt x="1225" y="4287"/>
                  <a:pt x="1220" y="4316"/>
                </a:cubicBezTo>
                <a:cubicBezTo>
                  <a:pt x="1213" y="4349"/>
                  <a:pt x="1191" y="4370"/>
                  <a:pt x="1160" y="4382"/>
                </a:cubicBezTo>
                <a:cubicBezTo>
                  <a:pt x="1144" y="4382"/>
                  <a:pt x="1128" y="4382"/>
                  <a:pt x="1112" y="4382"/>
                </a:cubicBezTo>
                <a:close/>
              </a:path>
            </a:pathLst>
          </a:custGeom>
          <a:solidFill>
            <a:srgbClr val="47AB3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18"/>
          <p:cNvSpPr txBox="1"/>
          <p:nvPr/>
        </p:nvSpPr>
        <p:spPr>
          <a:xfrm>
            <a:off x="1885950" y="1409888"/>
            <a:ext cx="94488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aution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needed in advancing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straightforward conclusions based on the scenarios’ assumptions, particularly on: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18"/>
          <p:cNvSpPr txBox="1"/>
          <p:nvPr/>
        </p:nvSpPr>
        <p:spPr>
          <a:xfrm>
            <a:off x="1885950" y="2161904"/>
            <a:ext cx="944880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buFontTx/>
              <a:buChar char="-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50 % of substrates used in biogas production,</a:t>
            </a:r>
          </a:p>
          <a:p>
            <a:pPr marL="342900" lvl="0" indent="-342900">
              <a:buFontTx/>
              <a:buChar char="-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(partial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substitution of fossil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fuels in power generation, </a:t>
            </a:r>
          </a:p>
          <a:p>
            <a:pPr marL="342900" lvl="0" indent="-342900">
              <a:buFontTx/>
              <a:buChar char="-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several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adjustments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required in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infrastructure of electricity generation, and </a:t>
            </a:r>
            <a:endParaRPr lang="en-US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buFontTx/>
              <a:buChar char="-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policies to help the market develop. </a:t>
            </a:r>
            <a:endParaRPr lang="en-US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buFontTx/>
              <a:buChar char="-"/>
            </a:pP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Given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relevance of private investments in the biogas sector, it would be important to complement these results with a private cost-benefit analysis to provide an additional dimension of feasibility in the analysis of the biogas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scenarios.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oogle Shape;477;p17"/>
          <p:cNvGrpSpPr/>
          <p:nvPr/>
        </p:nvGrpSpPr>
        <p:grpSpPr>
          <a:xfrm>
            <a:off x="725234" y="4634322"/>
            <a:ext cx="802443" cy="762202"/>
            <a:chOff x="271059" y="5615717"/>
            <a:chExt cx="802443" cy="762202"/>
          </a:xfrm>
        </p:grpSpPr>
        <p:sp>
          <p:nvSpPr>
            <p:cNvPr id="12" name="Google Shape;478;p17"/>
            <p:cNvSpPr/>
            <p:nvPr/>
          </p:nvSpPr>
          <p:spPr>
            <a:xfrm>
              <a:off x="271059" y="5615717"/>
              <a:ext cx="802443" cy="762202"/>
            </a:xfrm>
            <a:prstGeom prst="ellipse">
              <a:avLst/>
            </a:prstGeom>
            <a:solidFill>
              <a:srgbClr val="0B7467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" name="Google Shape;479;p17" descr="Turbinas de viento contorno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0692" y="5793010"/>
              <a:ext cx="429244" cy="42924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" grpId="0" animBg="1"/>
      <p:bldP spid="494" grpId="0"/>
      <p:bldP spid="4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9"/>
          <p:cNvSpPr txBox="1">
            <a:spLocks noGrp="1"/>
          </p:cNvSpPr>
          <p:nvPr>
            <p:ph type="subTitle" idx="1"/>
          </p:nvPr>
        </p:nvSpPr>
        <p:spPr>
          <a:xfrm>
            <a:off x="964649" y="1549928"/>
            <a:ext cx="7506689" cy="402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D38"/>
              </a:buClr>
              <a:buSzPts val="2400"/>
              <a:buNone/>
            </a:pPr>
            <a:r>
              <a:rPr lang="es-AR" b="1">
                <a:solidFill>
                  <a:srgbClr val="186D38"/>
                </a:solidFill>
              </a:rPr>
              <a:t>THANK YOU VERY MUCH</a:t>
            </a:r>
            <a:endParaRPr b="1"/>
          </a:p>
        </p:txBody>
      </p:sp>
      <p:sp>
        <p:nvSpPr>
          <p:cNvPr id="502" name="Google Shape;502;p19"/>
          <p:cNvSpPr/>
          <p:nvPr/>
        </p:nvSpPr>
        <p:spPr>
          <a:xfrm>
            <a:off x="6096000" y="1489117"/>
            <a:ext cx="5059679" cy="4159486"/>
          </a:xfrm>
          <a:custGeom>
            <a:avLst/>
            <a:gdLst/>
            <a:ahLst/>
            <a:cxnLst/>
            <a:rect l="l" t="t" r="r" b="b"/>
            <a:pathLst>
              <a:path w="2586968" h="4630995" extrusionOk="0">
                <a:moveTo>
                  <a:pt x="0" y="0"/>
                </a:moveTo>
                <a:lnTo>
                  <a:pt x="2586968" y="0"/>
                </a:lnTo>
                <a:lnTo>
                  <a:pt x="2586968" y="4630995"/>
                </a:lnTo>
                <a:lnTo>
                  <a:pt x="0" y="463099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19"/>
          <p:cNvSpPr txBox="1"/>
          <p:nvPr/>
        </p:nvSpPr>
        <p:spPr>
          <a:xfrm>
            <a:off x="964649" y="3489344"/>
            <a:ext cx="718086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Instituto Interdisciplinario de Economía Política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Av. Córdoba 2122 - 1º y 2</a:t>
            </a:r>
            <a:r>
              <a:rPr lang="es-A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º</a:t>
            </a:r>
            <a:r>
              <a:rPr lang="es-A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piso (C1120 AAQ)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Ciudad Autónoma de Buenos Aires, Argentina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+54 11 5285-6578 | www.iiep.economicas.uba.ar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4" name="Google Shape;504;p19"/>
          <p:cNvGrpSpPr/>
          <p:nvPr/>
        </p:nvGrpSpPr>
        <p:grpSpPr>
          <a:xfrm>
            <a:off x="1120583" y="4826027"/>
            <a:ext cx="1958663" cy="276999"/>
            <a:chOff x="5116694" y="5742100"/>
            <a:chExt cx="3123886" cy="441787"/>
          </a:xfrm>
        </p:grpSpPr>
        <p:grpSp>
          <p:nvGrpSpPr>
            <p:cNvPr id="505" name="Google Shape;505;p19"/>
            <p:cNvGrpSpPr/>
            <p:nvPr/>
          </p:nvGrpSpPr>
          <p:grpSpPr>
            <a:xfrm>
              <a:off x="5116694" y="5785241"/>
              <a:ext cx="1403723" cy="283050"/>
              <a:chOff x="5071723" y="5785241"/>
              <a:chExt cx="2065925" cy="416578"/>
            </a:xfrm>
          </p:grpSpPr>
          <p:sp>
            <p:nvSpPr>
              <p:cNvPr id="506" name="Google Shape;506;p19"/>
              <p:cNvSpPr/>
              <p:nvPr/>
            </p:nvSpPr>
            <p:spPr>
              <a:xfrm>
                <a:off x="5071723" y="5785241"/>
                <a:ext cx="416578" cy="41657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4544" y="109088"/>
                    </a:moveTo>
                    <a:cubicBezTo>
                      <a:pt x="114544" y="112105"/>
                      <a:pt x="112100" y="114544"/>
                      <a:pt x="109088" y="114544"/>
                    </a:cubicBezTo>
                    <a:lnTo>
                      <a:pt x="10911" y="114544"/>
                    </a:lnTo>
                    <a:cubicBezTo>
                      <a:pt x="7900" y="114544"/>
                      <a:pt x="5455" y="112105"/>
                      <a:pt x="5455" y="109088"/>
                    </a:cubicBezTo>
                    <a:lnTo>
                      <a:pt x="5455" y="10911"/>
                    </a:lnTo>
                    <a:cubicBezTo>
                      <a:pt x="5455" y="7900"/>
                      <a:pt x="7900" y="5455"/>
                      <a:pt x="10911" y="5455"/>
                    </a:cubicBezTo>
                    <a:lnTo>
                      <a:pt x="109088" y="5455"/>
                    </a:lnTo>
                    <a:cubicBezTo>
                      <a:pt x="112100" y="5455"/>
                      <a:pt x="114544" y="7900"/>
                      <a:pt x="114544" y="10911"/>
                    </a:cubicBezTo>
                    <a:cubicBezTo>
                      <a:pt x="114544" y="10911"/>
                      <a:pt x="114544" y="109088"/>
                      <a:pt x="114544" y="109088"/>
                    </a:cubicBezTo>
                    <a:close/>
                    <a:moveTo>
                      <a:pt x="109088" y="0"/>
                    </a:moveTo>
                    <a:lnTo>
                      <a:pt x="10911" y="0"/>
                    </a:lnTo>
                    <a:cubicBezTo>
                      <a:pt x="4883" y="0"/>
                      <a:pt x="0" y="4883"/>
                      <a:pt x="0" y="10911"/>
                    </a:cubicBezTo>
                    <a:lnTo>
                      <a:pt x="0" y="109088"/>
                    </a:lnTo>
                    <a:cubicBezTo>
                      <a:pt x="0" y="115116"/>
                      <a:pt x="4883" y="120000"/>
                      <a:pt x="10911" y="120000"/>
                    </a:cubicBezTo>
                    <a:lnTo>
                      <a:pt x="109088" y="120000"/>
                    </a:lnTo>
                    <a:cubicBezTo>
                      <a:pt x="115116" y="120000"/>
                      <a:pt x="120000" y="115116"/>
                      <a:pt x="120000" y="109088"/>
                    </a:cubicBezTo>
                    <a:lnTo>
                      <a:pt x="120000" y="10911"/>
                    </a:lnTo>
                    <a:cubicBezTo>
                      <a:pt x="120000" y="4883"/>
                      <a:pt x="115116" y="0"/>
                      <a:pt x="109088" y="0"/>
                    </a:cubicBezTo>
                    <a:moveTo>
                      <a:pt x="88494" y="38988"/>
                    </a:moveTo>
                    <a:cubicBezTo>
                      <a:pt x="86333" y="40255"/>
                      <a:pt x="83933" y="41172"/>
                      <a:pt x="81388" y="41661"/>
                    </a:cubicBezTo>
                    <a:cubicBezTo>
                      <a:pt x="79344" y="39522"/>
                      <a:pt x="76438" y="38188"/>
                      <a:pt x="73222" y="38188"/>
                    </a:cubicBezTo>
                    <a:cubicBezTo>
                      <a:pt x="67038" y="38188"/>
                      <a:pt x="62027" y="43122"/>
                      <a:pt x="62027" y="49200"/>
                    </a:cubicBezTo>
                    <a:cubicBezTo>
                      <a:pt x="62027" y="50061"/>
                      <a:pt x="62127" y="50900"/>
                      <a:pt x="62316" y="51711"/>
                    </a:cubicBezTo>
                    <a:cubicBezTo>
                      <a:pt x="53016" y="51250"/>
                      <a:pt x="44772" y="46866"/>
                      <a:pt x="39255" y="40200"/>
                    </a:cubicBezTo>
                    <a:cubicBezTo>
                      <a:pt x="38288" y="41827"/>
                      <a:pt x="37738" y="43722"/>
                      <a:pt x="37738" y="45738"/>
                    </a:cubicBezTo>
                    <a:cubicBezTo>
                      <a:pt x="37738" y="49561"/>
                      <a:pt x="39711" y="52933"/>
                      <a:pt x="42716" y="54905"/>
                    </a:cubicBezTo>
                    <a:cubicBezTo>
                      <a:pt x="40883" y="54850"/>
                      <a:pt x="39155" y="54355"/>
                      <a:pt x="37650" y="53527"/>
                    </a:cubicBezTo>
                    <a:cubicBezTo>
                      <a:pt x="37644" y="53577"/>
                      <a:pt x="37644" y="53622"/>
                      <a:pt x="37644" y="53666"/>
                    </a:cubicBezTo>
                    <a:cubicBezTo>
                      <a:pt x="37644" y="59005"/>
                      <a:pt x="41505" y="63455"/>
                      <a:pt x="46622" y="64466"/>
                    </a:cubicBezTo>
                    <a:cubicBezTo>
                      <a:pt x="45683" y="64722"/>
                      <a:pt x="44694" y="64850"/>
                      <a:pt x="43672" y="64850"/>
                    </a:cubicBezTo>
                    <a:cubicBezTo>
                      <a:pt x="42955" y="64850"/>
                      <a:pt x="42255" y="64783"/>
                      <a:pt x="41572" y="64655"/>
                    </a:cubicBezTo>
                    <a:cubicBezTo>
                      <a:pt x="42994" y="69033"/>
                      <a:pt x="47122" y="72216"/>
                      <a:pt x="52022" y="72305"/>
                    </a:cubicBezTo>
                    <a:cubicBezTo>
                      <a:pt x="48188" y="75261"/>
                      <a:pt x="43366" y="77016"/>
                      <a:pt x="38122" y="77016"/>
                    </a:cubicBezTo>
                    <a:cubicBezTo>
                      <a:pt x="37216" y="77016"/>
                      <a:pt x="36327" y="76972"/>
                      <a:pt x="35455" y="76872"/>
                    </a:cubicBezTo>
                    <a:cubicBezTo>
                      <a:pt x="40405" y="79988"/>
                      <a:pt x="46288" y="81816"/>
                      <a:pt x="52611" y="81816"/>
                    </a:cubicBezTo>
                    <a:cubicBezTo>
                      <a:pt x="73188" y="81816"/>
                      <a:pt x="84444" y="65033"/>
                      <a:pt x="84444" y="50477"/>
                    </a:cubicBezTo>
                    <a:cubicBezTo>
                      <a:pt x="84444" y="50000"/>
                      <a:pt x="84438" y="49522"/>
                      <a:pt x="84416" y="49050"/>
                    </a:cubicBezTo>
                    <a:cubicBezTo>
                      <a:pt x="86600" y="47500"/>
                      <a:pt x="88500" y="45561"/>
                      <a:pt x="90000" y="43355"/>
                    </a:cubicBezTo>
                    <a:cubicBezTo>
                      <a:pt x="87994" y="44222"/>
                      <a:pt x="85838" y="44816"/>
                      <a:pt x="83572" y="45083"/>
                    </a:cubicBezTo>
                    <a:cubicBezTo>
                      <a:pt x="85883" y="43722"/>
                      <a:pt x="87655" y="41566"/>
                      <a:pt x="88494" y="3898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9025" tIns="19025" rIns="19025" bIns="190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507" name="Google Shape;507;p19"/>
              <p:cNvSpPr/>
              <p:nvPr/>
            </p:nvSpPr>
            <p:spPr>
              <a:xfrm>
                <a:off x="6171287" y="5785241"/>
                <a:ext cx="416578" cy="41657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65422" y="47044"/>
                    </a:moveTo>
                    <a:cubicBezTo>
                      <a:pt x="65422" y="44838"/>
                      <a:pt x="65650" y="43655"/>
                      <a:pt x="69044" y="43655"/>
                    </a:cubicBezTo>
                    <a:lnTo>
                      <a:pt x="73583" y="43655"/>
                    </a:lnTo>
                    <a:lnTo>
                      <a:pt x="73583" y="35450"/>
                    </a:lnTo>
                    <a:lnTo>
                      <a:pt x="66322" y="35450"/>
                    </a:lnTo>
                    <a:cubicBezTo>
                      <a:pt x="57600" y="35450"/>
                      <a:pt x="54533" y="39555"/>
                      <a:pt x="54533" y="46461"/>
                    </a:cubicBezTo>
                    <a:lnTo>
                      <a:pt x="54533" y="51788"/>
                    </a:lnTo>
                    <a:lnTo>
                      <a:pt x="49094" y="51788"/>
                    </a:lnTo>
                    <a:lnTo>
                      <a:pt x="49094" y="60000"/>
                    </a:lnTo>
                    <a:lnTo>
                      <a:pt x="54533" y="60000"/>
                    </a:lnTo>
                    <a:lnTo>
                      <a:pt x="54533" y="84550"/>
                    </a:lnTo>
                    <a:lnTo>
                      <a:pt x="65411" y="84550"/>
                    </a:lnTo>
                    <a:lnTo>
                      <a:pt x="65411" y="60000"/>
                    </a:lnTo>
                    <a:lnTo>
                      <a:pt x="72672" y="60000"/>
                    </a:lnTo>
                    <a:lnTo>
                      <a:pt x="73633" y="51788"/>
                    </a:lnTo>
                    <a:lnTo>
                      <a:pt x="65411" y="51788"/>
                    </a:lnTo>
                    <a:cubicBezTo>
                      <a:pt x="65411" y="51788"/>
                      <a:pt x="65422" y="47044"/>
                      <a:pt x="65422" y="47044"/>
                    </a:cubicBezTo>
                    <a:close/>
                    <a:moveTo>
                      <a:pt x="114544" y="109088"/>
                    </a:moveTo>
                    <a:cubicBezTo>
                      <a:pt x="114544" y="112105"/>
                      <a:pt x="112105" y="114544"/>
                      <a:pt x="109088" y="114544"/>
                    </a:cubicBezTo>
                    <a:lnTo>
                      <a:pt x="10911" y="114544"/>
                    </a:lnTo>
                    <a:cubicBezTo>
                      <a:pt x="7900" y="114544"/>
                      <a:pt x="5455" y="112105"/>
                      <a:pt x="5455" y="109088"/>
                    </a:cubicBezTo>
                    <a:lnTo>
                      <a:pt x="5455" y="10911"/>
                    </a:lnTo>
                    <a:cubicBezTo>
                      <a:pt x="5455" y="7900"/>
                      <a:pt x="7900" y="5455"/>
                      <a:pt x="10911" y="5455"/>
                    </a:cubicBezTo>
                    <a:lnTo>
                      <a:pt x="109088" y="5455"/>
                    </a:lnTo>
                    <a:cubicBezTo>
                      <a:pt x="112105" y="5455"/>
                      <a:pt x="114544" y="7900"/>
                      <a:pt x="114544" y="10911"/>
                    </a:cubicBezTo>
                    <a:cubicBezTo>
                      <a:pt x="114544" y="10911"/>
                      <a:pt x="114544" y="109088"/>
                      <a:pt x="114544" y="109088"/>
                    </a:cubicBezTo>
                    <a:close/>
                    <a:moveTo>
                      <a:pt x="109088" y="0"/>
                    </a:moveTo>
                    <a:lnTo>
                      <a:pt x="10911" y="0"/>
                    </a:lnTo>
                    <a:cubicBezTo>
                      <a:pt x="4883" y="0"/>
                      <a:pt x="0" y="4883"/>
                      <a:pt x="0" y="10911"/>
                    </a:cubicBezTo>
                    <a:lnTo>
                      <a:pt x="0" y="109088"/>
                    </a:lnTo>
                    <a:cubicBezTo>
                      <a:pt x="0" y="115116"/>
                      <a:pt x="4883" y="120000"/>
                      <a:pt x="10911" y="120000"/>
                    </a:cubicBezTo>
                    <a:lnTo>
                      <a:pt x="109088" y="120000"/>
                    </a:lnTo>
                    <a:cubicBezTo>
                      <a:pt x="115116" y="120000"/>
                      <a:pt x="120000" y="115116"/>
                      <a:pt x="120000" y="109088"/>
                    </a:cubicBezTo>
                    <a:lnTo>
                      <a:pt x="120000" y="10911"/>
                    </a:lnTo>
                    <a:cubicBezTo>
                      <a:pt x="120000" y="4883"/>
                      <a:pt x="115116" y="0"/>
                      <a:pt x="10908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9025" tIns="19025" rIns="19025" bIns="190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508" name="Google Shape;508;p19"/>
              <p:cNvSpPr/>
              <p:nvPr/>
            </p:nvSpPr>
            <p:spPr>
              <a:xfrm>
                <a:off x="6721070" y="5785241"/>
                <a:ext cx="416578" cy="41657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4611" y="51783"/>
                    </a:moveTo>
                    <a:cubicBezTo>
                      <a:pt x="66527" y="51783"/>
                      <a:pt x="65444" y="56644"/>
                      <a:pt x="65444" y="56644"/>
                    </a:cubicBezTo>
                    <a:lnTo>
                      <a:pt x="65455" y="51816"/>
                    </a:lnTo>
                    <a:lnTo>
                      <a:pt x="54544" y="51816"/>
                    </a:lnTo>
                    <a:lnTo>
                      <a:pt x="54544" y="81816"/>
                    </a:lnTo>
                    <a:lnTo>
                      <a:pt x="65455" y="81816"/>
                    </a:lnTo>
                    <a:lnTo>
                      <a:pt x="65455" y="65455"/>
                    </a:lnTo>
                    <a:cubicBezTo>
                      <a:pt x="65455" y="65455"/>
                      <a:pt x="65455" y="59961"/>
                      <a:pt x="70088" y="59961"/>
                    </a:cubicBezTo>
                    <a:cubicBezTo>
                      <a:pt x="72700" y="59961"/>
                      <a:pt x="73638" y="62400"/>
                      <a:pt x="73638" y="65455"/>
                    </a:cubicBezTo>
                    <a:lnTo>
                      <a:pt x="73638" y="81816"/>
                    </a:lnTo>
                    <a:lnTo>
                      <a:pt x="84544" y="81816"/>
                    </a:lnTo>
                    <a:lnTo>
                      <a:pt x="84544" y="65455"/>
                    </a:lnTo>
                    <a:cubicBezTo>
                      <a:pt x="84544" y="56916"/>
                      <a:pt x="80833" y="51783"/>
                      <a:pt x="74611" y="51783"/>
                    </a:cubicBezTo>
                    <a:moveTo>
                      <a:pt x="38183" y="81816"/>
                    </a:moveTo>
                    <a:lnTo>
                      <a:pt x="49050" y="81816"/>
                    </a:lnTo>
                    <a:lnTo>
                      <a:pt x="49050" y="51783"/>
                    </a:lnTo>
                    <a:lnTo>
                      <a:pt x="38183" y="51783"/>
                    </a:lnTo>
                    <a:cubicBezTo>
                      <a:pt x="38183" y="51783"/>
                      <a:pt x="38183" y="81816"/>
                      <a:pt x="38183" y="81816"/>
                    </a:cubicBezTo>
                    <a:close/>
                    <a:moveTo>
                      <a:pt x="114544" y="109088"/>
                    </a:moveTo>
                    <a:cubicBezTo>
                      <a:pt x="114544" y="112105"/>
                      <a:pt x="112105" y="114544"/>
                      <a:pt x="109088" y="114544"/>
                    </a:cubicBezTo>
                    <a:lnTo>
                      <a:pt x="10911" y="114544"/>
                    </a:lnTo>
                    <a:cubicBezTo>
                      <a:pt x="7894" y="114544"/>
                      <a:pt x="5455" y="112105"/>
                      <a:pt x="5455" y="109088"/>
                    </a:cubicBezTo>
                    <a:lnTo>
                      <a:pt x="5455" y="10911"/>
                    </a:lnTo>
                    <a:cubicBezTo>
                      <a:pt x="5455" y="7894"/>
                      <a:pt x="7894" y="5455"/>
                      <a:pt x="10911" y="5455"/>
                    </a:cubicBezTo>
                    <a:lnTo>
                      <a:pt x="109088" y="5455"/>
                    </a:lnTo>
                    <a:cubicBezTo>
                      <a:pt x="112105" y="5455"/>
                      <a:pt x="114544" y="7894"/>
                      <a:pt x="114544" y="10911"/>
                    </a:cubicBezTo>
                    <a:cubicBezTo>
                      <a:pt x="114544" y="10911"/>
                      <a:pt x="114544" y="109088"/>
                      <a:pt x="114544" y="109088"/>
                    </a:cubicBezTo>
                    <a:close/>
                    <a:moveTo>
                      <a:pt x="109088" y="0"/>
                    </a:moveTo>
                    <a:lnTo>
                      <a:pt x="10911" y="0"/>
                    </a:lnTo>
                    <a:cubicBezTo>
                      <a:pt x="4883" y="0"/>
                      <a:pt x="0" y="4883"/>
                      <a:pt x="0" y="10911"/>
                    </a:cubicBezTo>
                    <a:lnTo>
                      <a:pt x="0" y="109088"/>
                    </a:lnTo>
                    <a:cubicBezTo>
                      <a:pt x="0" y="115116"/>
                      <a:pt x="4883" y="120000"/>
                      <a:pt x="10911" y="120000"/>
                    </a:cubicBezTo>
                    <a:lnTo>
                      <a:pt x="109088" y="120000"/>
                    </a:lnTo>
                    <a:cubicBezTo>
                      <a:pt x="115116" y="120000"/>
                      <a:pt x="120000" y="115116"/>
                      <a:pt x="120000" y="109088"/>
                    </a:cubicBezTo>
                    <a:lnTo>
                      <a:pt x="120000" y="10911"/>
                    </a:lnTo>
                    <a:cubicBezTo>
                      <a:pt x="120000" y="4883"/>
                      <a:pt x="115116" y="0"/>
                      <a:pt x="109088" y="0"/>
                    </a:cubicBezTo>
                    <a:moveTo>
                      <a:pt x="43616" y="38183"/>
                    </a:moveTo>
                    <a:cubicBezTo>
                      <a:pt x="40616" y="38183"/>
                      <a:pt x="38183" y="40627"/>
                      <a:pt x="38183" y="43644"/>
                    </a:cubicBezTo>
                    <a:cubicBezTo>
                      <a:pt x="38183" y="46661"/>
                      <a:pt x="40616" y="49105"/>
                      <a:pt x="43616" y="49105"/>
                    </a:cubicBezTo>
                    <a:cubicBezTo>
                      <a:pt x="46616" y="49105"/>
                      <a:pt x="49050" y="46661"/>
                      <a:pt x="49050" y="43644"/>
                    </a:cubicBezTo>
                    <a:cubicBezTo>
                      <a:pt x="49050" y="40627"/>
                      <a:pt x="46616" y="38183"/>
                      <a:pt x="43616" y="38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9025" tIns="19025" rIns="19025" bIns="190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509" name="Google Shape;509;p19"/>
              <p:cNvSpPr/>
              <p:nvPr/>
            </p:nvSpPr>
            <p:spPr>
              <a:xfrm>
                <a:off x="5621505" y="5785241"/>
                <a:ext cx="416578" cy="41657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81816" y="76361"/>
                    </a:moveTo>
                    <a:cubicBezTo>
                      <a:pt x="81816" y="79377"/>
                      <a:pt x="79372" y="81816"/>
                      <a:pt x="76361" y="81816"/>
                    </a:cubicBezTo>
                    <a:lnTo>
                      <a:pt x="43638" y="81816"/>
                    </a:lnTo>
                    <a:cubicBezTo>
                      <a:pt x="40627" y="81816"/>
                      <a:pt x="38183" y="79377"/>
                      <a:pt x="38183" y="76361"/>
                    </a:cubicBezTo>
                    <a:lnTo>
                      <a:pt x="38183" y="57272"/>
                    </a:lnTo>
                    <a:lnTo>
                      <a:pt x="43911" y="57272"/>
                    </a:lnTo>
                    <a:cubicBezTo>
                      <a:pt x="43761" y="58166"/>
                      <a:pt x="43638" y="59066"/>
                      <a:pt x="43638" y="60000"/>
                    </a:cubicBezTo>
                    <a:cubicBezTo>
                      <a:pt x="43638" y="69038"/>
                      <a:pt x="50961" y="76361"/>
                      <a:pt x="60000" y="76361"/>
                    </a:cubicBezTo>
                    <a:cubicBezTo>
                      <a:pt x="69038" y="76361"/>
                      <a:pt x="76361" y="69038"/>
                      <a:pt x="76361" y="60000"/>
                    </a:cubicBezTo>
                    <a:cubicBezTo>
                      <a:pt x="76361" y="59066"/>
                      <a:pt x="76238" y="58166"/>
                      <a:pt x="76088" y="57272"/>
                    </a:cubicBezTo>
                    <a:lnTo>
                      <a:pt x="81816" y="57272"/>
                    </a:lnTo>
                    <a:cubicBezTo>
                      <a:pt x="81816" y="57272"/>
                      <a:pt x="81816" y="76361"/>
                      <a:pt x="81816" y="76361"/>
                    </a:cubicBezTo>
                    <a:close/>
                    <a:moveTo>
                      <a:pt x="60000" y="49088"/>
                    </a:moveTo>
                    <a:cubicBezTo>
                      <a:pt x="66022" y="49088"/>
                      <a:pt x="70911" y="53977"/>
                      <a:pt x="70911" y="60000"/>
                    </a:cubicBezTo>
                    <a:cubicBezTo>
                      <a:pt x="70911" y="66022"/>
                      <a:pt x="66022" y="70911"/>
                      <a:pt x="60000" y="70911"/>
                    </a:cubicBezTo>
                    <a:cubicBezTo>
                      <a:pt x="53977" y="70911"/>
                      <a:pt x="49088" y="66022"/>
                      <a:pt x="49088" y="60000"/>
                    </a:cubicBezTo>
                    <a:cubicBezTo>
                      <a:pt x="49088" y="53977"/>
                      <a:pt x="53977" y="49088"/>
                      <a:pt x="60000" y="49088"/>
                    </a:cubicBezTo>
                    <a:moveTo>
                      <a:pt x="70911" y="40911"/>
                    </a:moveTo>
                    <a:lnTo>
                      <a:pt x="79088" y="40911"/>
                    </a:lnTo>
                    <a:lnTo>
                      <a:pt x="79088" y="49088"/>
                    </a:lnTo>
                    <a:lnTo>
                      <a:pt x="70911" y="49088"/>
                    </a:lnTo>
                    <a:cubicBezTo>
                      <a:pt x="70911" y="49088"/>
                      <a:pt x="70911" y="40911"/>
                      <a:pt x="70911" y="40911"/>
                    </a:cubicBezTo>
                    <a:close/>
                    <a:moveTo>
                      <a:pt x="76361" y="32727"/>
                    </a:moveTo>
                    <a:lnTo>
                      <a:pt x="43638" y="32727"/>
                    </a:lnTo>
                    <a:cubicBezTo>
                      <a:pt x="37611" y="32727"/>
                      <a:pt x="32727" y="37611"/>
                      <a:pt x="32727" y="43638"/>
                    </a:cubicBezTo>
                    <a:lnTo>
                      <a:pt x="32727" y="76361"/>
                    </a:lnTo>
                    <a:cubicBezTo>
                      <a:pt x="32727" y="82388"/>
                      <a:pt x="37611" y="87272"/>
                      <a:pt x="43638" y="87272"/>
                    </a:cubicBezTo>
                    <a:lnTo>
                      <a:pt x="76361" y="87272"/>
                    </a:lnTo>
                    <a:cubicBezTo>
                      <a:pt x="82388" y="87272"/>
                      <a:pt x="87272" y="82388"/>
                      <a:pt x="87272" y="76361"/>
                    </a:cubicBezTo>
                    <a:lnTo>
                      <a:pt x="87272" y="43638"/>
                    </a:lnTo>
                    <a:cubicBezTo>
                      <a:pt x="87272" y="37611"/>
                      <a:pt x="82388" y="32727"/>
                      <a:pt x="76361" y="32727"/>
                    </a:cubicBezTo>
                    <a:moveTo>
                      <a:pt x="114544" y="109088"/>
                    </a:moveTo>
                    <a:cubicBezTo>
                      <a:pt x="114544" y="112100"/>
                      <a:pt x="112100" y="114544"/>
                      <a:pt x="109088" y="114544"/>
                    </a:cubicBezTo>
                    <a:lnTo>
                      <a:pt x="10911" y="114544"/>
                    </a:lnTo>
                    <a:cubicBezTo>
                      <a:pt x="7900" y="114544"/>
                      <a:pt x="5455" y="112100"/>
                      <a:pt x="5455" y="109088"/>
                    </a:cubicBezTo>
                    <a:lnTo>
                      <a:pt x="5455" y="10911"/>
                    </a:lnTo>
                    <a:cubicBezTo>
                      <a:pt x="5455" y="7900"/>
                      <a:pt x="7900" y="5455"/>
                      <a:pt x="10911" y="5455"/>
                    </a:cubicBezTo>
                    <a:lnTo>
                      <a:pt x="109088" y="5455"/>
                    </a:lnTo>
                    <a:cubicBezTo>
                      <a:pt x="112100" y="5455"/>
                      <a:pt x="114544" y="7900"/>
                      <a:pt x="114544" y="10911"/>
                    </a:cubicBezTo>
                    <a:cubicBezTo>
                      <a:pt x="114544" y="10911"/>
                      <a:pt x="114544" y="109088"/>
                      <a:pt x="114544" y="109088"/>
                    </a:cubicBezTo>
                    <a:close/>
                    <a:moveTo>
                      <a:pt x="109088" y="0"/>
                    </a:moveTo>
                    <a:lnTo>
                      <a:pt x="10911" y="0"/>
                    </a:lnTo>
                    <a:cubicBezTo>
                      <a:pt x="4883" y="0"/>
                      <a:pt x="0" y="4883"/>
                      <a:pt x="0" y="10911"/>
                    </a:cubicBezTo>
                    <a:lnTo>
                      <a:pt x="0" y="109088"/>
                    </a:lnTo>
                    <a:cubicBezTo>
                      <a:pt x="0" y="115116"/>
                      <a:pt x="4883" y="120000"/>
                      <a:pt x="10911" y="120000"/>
                    </a:cubicBezTo>
                    <a:lnTo>
                      <a:pt x="109088" y="120000"/>
                    </a:lnTo>
                    <a:cubicBezTo>
                      <a:pt x="115116" y="120000"/>
                      <a:pt x="120000" y="115116"/>
                      <a:pt x="120000" y="109088"/>
                    </a:cubicBezTo>
                    <a:lnTo>
                      <a:pt x="120000" y="10911"/>
                    </a:lnTo>
                    <a:cubicBezTo>
                      <a:pt x="120000" y="4883"/>
                      <a:pt x="115116" y="0"/>
                      <a:pt x="10908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9025" tIns="19025" rIns="19025" bIns="190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sp>
          <p:nvSpPr>
            <p:cNvPr id="510" name="Google Shape;510;p19"/>
            <p:cNvSpPr/>
            <p:nvPr/>
          </p:nvSpPr>
          <p:spPr>
            <a:xfrm>
              <a:off x="6520417" y="5742100"/>
              <a:ext cx="1720163" cy="4417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@iiep_oficial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/>
          <p:nvPr/>
        </p:nvSpPr>
        <p:spPr>
          <a:xfrm>
            <a:off x="-146303" y="1489115"/>
            <a:ext cx="12508992" cy="2622825"/>
          </a:xfrm>
          <a:prstGeom prst="rect">
            <a:avLst/>
          </a:prstGeom>
          <a:solidFill>
            <a:srgbClr val="7570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3419653" y="2542032"/>
            <a:ext cx="2121406" cy="1754792"/>
          </a:xfrm>
          <a:prstGeom prst="round1Rect">
            <a:avLst>
              <a:gd name="adj" fmla="val 16667"/>
            </a:avLst>
          </a:prstGeom>
          <a:solidFill>
            <a:srgbClr val="186D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 txBox="1">
            <a:spLocks noGrp="1"/>
          </p:cNvSpPr>
          <p:nvPr>
            <p:ph type="subTitle" idx="1"/>
          </p:nvPr>
        </p:nvSpPr>
        <p:spPr>
          <a:xfrm>
            <a:off x="375980" y="486766"/>
            <a:ext cx="4658403" cy="54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AR" b="1"/>
              <a:t>OUTLINE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/>
          </a:p>
        </p:txBody>
      </p:sp>
      <p:sp>
        <p:nvSpPr>
          <p:cNvPr id="106" name="Google Shape;106;p3"/>
          <p:cNvSpPr txBox="1"/>
          <p:nvPr/>
        </p:nvSpPr>
        <p:spPr>
          <a:xfrm>
            <a:off x="375980" y="981917"/>
            <a:ext cx="9144000" cy="54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A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7" name="Google Shape;107;p3"/>
          <p:cNvGrpSpPr/>
          <p:nvPr/>
        </p:nvGrpSpPr>
        <p:grpSpPr>
          <a:xfrm>
            <a:off x="723982" y="2542032"/>
            <a:ext cx="2121406" cy="1754792"/>
            <a:chOff x="1207008" y="2542032"/>
            <a:chExt cx="2121406" cy="1754792"/>
          </a:xfrm>
        </p:grpSpPr>
        <p:sp>
          <p:nvSpPr>
            <p:cNvPr id="108" name="Google Shape;108;p3"/>
            <p:cNvSpPr/>
            <p:nvPr/>
          </p:nvSpPr>
          <p:spPr>
            <a:xfrm>
              <a:off x="1207008" y="2542032"/>
              <a:ext cx="2121406" cy="1754792"/>
            </a:xfrm>
            <a:prstGeom prst="round1Rect">
              <a:avLst>
                <a:gd name="adj" fmla="val 16667"/>
              </a:avLst>
            </a:prstGeom>
            <a:solidFill>
              <a:srgbClr val="BACF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3"/>
            <p:cNvSpPr txBox="1"/>
            <p:nvPr/>
          </p:nvSpPr>
          <p:spPr>
            <a:xfrm>
              <a:off x="1207008" y="3429000"/>
              <a:ext cx="18288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INTRODUCTION</a:t>
              </a: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"/>
            <p:cNvSpPr txBox="1"/>
            <p:nvPr/>
          </p:nvSpPr>
          <p:spPr>
            <a:xfrm>
              <a:off x="1353311" y="2750445"/>
              <a:ext cx="18288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4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" name="Google Shape;111;p3"/>
          <p:cNvSpPr/>
          <p:nvPr/>
        </p:nvSpPr>
        <p:spPr>
          <a:xfrm>
            <a:off x="9221378" y="2542032"/>
            <a:ext cx="2121406" cy="1754792"/>
          </a:xfrm>
          <a:prstGeom prst="round1Rect">
            <a:avLst>
              <a:gd name="adj" fmla="val 16667"/>
            </a:avLst>
          </a:prstGeom>
          <a:solidFill>
            <a:srgbClr val="47AB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3565956" y="3313014"/>
            <a:ext cx="18288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&amp; MODEL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3725726" y="2750445"/>
            <a:ext cx="1828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sz="4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6233101" y="2542032"/>
            <a:ext cx="2121406" cy="1754792"/>
          </a:xfrm>
          <a:prstGeom prst="round1Rect">
            <a:avLst>
              <a:gd name="adj" fmla="val 16667"/>
            </a:avLst>
          </a:prstGeom>
          <a:solidFill>
            <a:srgbClr val="0B74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6581167" y="2750445"/>
            <a:ext cx="1828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sz="4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9290304" y="3429000"/>
            <a:ext cx="18288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9436607" y="2750445"/>
            <a:ext cx="1828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6261627" y="3359160"/>
            <a:ext cx="18288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SCENARIO &amp;RESULTS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subTitle" idx="1"/>
          </p:nvPr>
        </p:nvSpPr>
        <p:spPr>
          <a:xfrm>
            <a:off x="375980" y="486766"/>
            <a:ext cx="4658403" cy="54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dirty="0"/>
          </a:p>
        </p:txBody>
      </p:sp>
      <p:sp>
        <p:nvSpPr>
          <p:cNvPr id="97" name="Google Shape;97;p2"/>
          <p:cNvSpPr txBox="1"/>
          <p:nvPr/>
        </p:nvSpPr>
        <p:spPr>
          <a:xfrm>
            <a:off x="3455963" y="1295478"/>
            <a:ext cx="6582865" cy="133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lnSpc>
                <a:spcPct val="9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lvl="0" indent="-285750">
              <a:lnSpc>
                <a:spcPct val="9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dirty="0" smtClean="0"/>
              <a:t>70 % </a:t>
            </a:r>
            <a:r>
              <a:rPr lang="en-US" sz="1800" dirty="0"/>
              <a:t>of GHG </a:t>
            </a:r>
            <a:r>
              <a:rPr lang="en-US" sz="1800" dirty="0" smtClean="0"/>
              <a:t>emissions due to the use of fossil fuels </a:t>
            </a:r>
          </a:p>
          <a:p>
            <a:pPr marL="285750" lvl="0" indent="-285750">
              <a:lnSpc>
                <a:spcPct val="9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lvl="0" indent="-285750">
              <a:lnSpc>
                <a:spcPct val="9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dirty="0" smtClean="0"/>
              <a:t>Solution: </a:t>
            </a:r>
            <a:r>
              <a:rPr lang="en-US" sz="1800" dirty="0"/>
              <a:t>progressive replacement with renewable energies</a:t>
            </a:r>
            <a:r>
              <a:rPr lang="en-US" sz="1800" dirty="0" smtClean="0"/>
              <a:t>.</a:t>
            </a:r>
          </a:p>
          <a:p>
            <a:pPr marL="285750" lvl="0" indent="-285750">
              <a:lnSpc>
                <a:spcPct val="9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  <p:sp>
        <p:nvSpPr>
          <p:cNvPr id="98" name="Google Shape;98;p2"/>
          <p:cNvSpPr/>
          <p:nvPr/>
        </p:nvSpPr>
        <p:spPr>
          <a:xfrm>
            <a:off x="6096000" y="1489117"/>
            <a:ext cx="5059679" cy="4159486"/>
          </a:xfrm>
          <a:custGeom>
            <a:avLst/>
            <a:gdLst/>
            <a:ahLst/>
            <a:cxnLst/>
            <a:rect l="l" t="t" r="r" b="b"/>
            <a:pathLst>
              <a:path w="2586968" h="4630995" extrusionOk="0">
                <a:moveTo>
                  <a:pt x="0" y="0"/>
                </a:moveTo>
                <a:lnTo>
                  <a:pt x="2586968" y="0"/>
                </a:lnTo>
                <a:lnTo>
                  <a:pt x="2586968" y="4630995"/>
                </a:lnTo>
                <a:lnTo>
                  <a:pt x="0" y="463099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24;p4"/>
          <p:cNvSpPr txBox="1"/>
          <p:nvPr/>
        </p:nvSpPr>
        <p:spPr>
          <a:xfrm>
            <a:off x="4696188" y="607412"/>
            <a:ext cx="5839884" cy="54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AR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</a:t>
            </a:r>
            <a:r>
              <a:rPr lang="es-A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es-AR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motivation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Google Shape;125;p4"/>
          <p:cNvGrpSpPr/>
          <p:nvPr/>
        </p:nvGrpSpPr>
        <p:grpSpPr>
          <a:xfrm>
            <a:off x="246903" y="142762"/>
            <a:ext cx="4311845" cy="1798579"/>
            <a:chOff x="1207008" y="2542032"/>
            <a:chExt cx="2121407" cy="2658442"/>
          </a:xfrm>
        </p:grpSpPr>
        <p:sp>
          <p:nvSpPr>
            <p:cNvPr id="8" name="Google Shape;126;p4"/>
            <p:cNvSpPr txBox="1"/>
            <p:nvPr/>
          </p:nvSpPr>
          <p:spPr>
            <a:xfrm>
              <a:off x="1207008" y="4593748"/>
              <a:ext cx="2121407" cy="606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27;p4"/>
            <p:cNvSpPr/>
            <p:nvPr/>
          </p:nvSpPr>
          <p:spPr>
            <a:xfrm>
              <a:off x="1207008" y="2542032"/>
              <a:ext cx="2121406" cy="1754792"/>
            </a:xfrm>
            <a:prstGeom prst="round1Rect">
              <a:avLst>
                <a:gd name="adj" fmla="val 16667"/>
              </a:avLst>
            </a:prstGeom>
            <a:solidFill>
              <a:srgbClr val="BACF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28;p4"/>
            <p:cNvSpPr txBox="1"/>
            <p:nvPr/>
          </p:nvSpPr>
          <p:spPr>
            <a:xfrm>
              <a:off x="1207008" y="3050097"/>
              <a:ext cx="1828800" cy="657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2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INTRODUCTION</a:t>
              </a:r>
              <a:endParaRPr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29;p4"/>
            <p:cNvSpPr txBox="1"/>
            <p:nvPr/>
          </p:nvSpPr>
          <p:spPr>
            <a:xfrm>
              <a:off x="1353311" y="2750445"/>
              <a:ext cx="18288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4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507" y="2329109"/>
            <a:ext cx="3014916" cy="303663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455963" y="3568860"/>
            <a:ext cx="8614117" cy="28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en-US" sz="1800" b="1" dirty="0" smtClean="0">
                <a:solidFill>
                  <a:schemeClr val="accent6"/>
                </a:solidFill>
              </a:rPr>
              <a:t>				Brazil</a:t>
            </a:r>
          </a:p>
          <a:p>
            <a:pPr marL="285750" lvl="0" indent="-285750">
              <a:lnSpc>
                <a:spcPct val="9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dirty="0" smtClean="0"/>
              <a:t>middle-class </a:t>
            </a:r>
            <a:r>
              <a:rPr lang="en-US" sz="1800" dirty="0"/>
              <a:t>industrial-based country (10</a:t>
            </a:r>
            <a:r>
              <a:rPr lang="en-US" sz="1800" baseline="30000" dirty="0"/>
              <a:t>th</a:t>
            </a:r>
            <a:r>
              <a:rPr lang="en-US" sz="1800" dirty="0"/>
              <a:t> in GDP in the world</a:t>
            </a:r>
            <a:r>
              <a:rPr lang="en-US" sz="1800" dirty="0" smtClean="0"/>
              <a:t>).</a:t>
            </a:r>
          </a:p>
          <a:p>
            <a:pPr marL="285750" lvl="0" indent="-285750">
              <a:lnSpc>
                <a:spcPct val="9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dirty="0" smtClean="0"/>
              <a:t>energy matrix relatively clean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en-US" sz="1800" dirty="0"/>
              <a:t>	</a:t>
            </a:r>
            <a:r>
              <a:rPr lang="en-US" sz="1800" dirty="0" smtClean="0"/>
              <a:t>- hydroelectricity</a:t>
            </a:r>
            <a:r>
              <a:rPr lang="en-US" sz="1800" dirty="0"/>
              <a:t>: 65% of the electricity matrix</a:t>
            </a:r>
          </a:p>
          <a:p>
            <a:pPr lvl="2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en-US" sz="1800" dirty="0"/>
              <a:t>	</a:t>
            </a:r>
            <a:r>
              <a:rPr lang="en-US" sz="1800" dirty="0" smtClean="0"/>
              <a:t>- great </a:t>
            </a:r>
            <a:r>
              <a:rPr lang="en-US" sz="1800" dirty="0"/>
              <a:t>potential for biogas production (today 3.4 % of the potential) </a:t>
            </a:r>
          </a:p>
          <a:p>
            <a:pPr lvl="2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en-US" sz="1800" dirty="0"/>
              <a:t>	</a:t>
            </a:r>
            <a:r>
              <a:rPr lang="en-US" sz="1800" dirty="0" smtClean="0"/>
              <a:t>- great </a:t>
            </a:r>
            <a:r>
              <a:rPr lang="en-US" sz="1800" dirty="0"/>
              <a:t>diversity of </a:t>
            </a:r>
            <a:r>
              <a:rPr lang="en-US" sz="1800" dirty="0" smtClean="0"/>
              <a:t>substrates (</a:t>
            </a:r>
            <a:r>
              <a:rPr lang="en-US" sz="1800" dirty="0"/>
              <a:t>agricultural, </a:t>
            </a:r>
            <a:r>
              <a:rPr lang="en-US" sz="1800" dirty="0" smtClean="0"/>
              <a:t>agro-industry, waste &amp;sewage)</a:t>
            </a:r>
          </a:p>
          <a:p>
            <a:pPr lvl="2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en-US" sz="1800" dirty="0"/>
              <a:t>	</a:t>
            </a:r>
            <a:r>
              <a:rPr lang="en-US" sz="1800" dirty="0" smtClean="0"/>
              <a:t>- in </a:t>
            </a:r>
            <a:r>
              <a:rPr lang="en-US" sz="1800" dirty="0"/>
              <a:t>an extended </a:t>
            </a:r>
            <a:r>
              <a:rPr lang="en-US" sz="1800" dirty="0" smtClean="0"/>
              <a:t>geography.</a:t>
            </a:r>
          </a:p>
          <a:p>
            <a:pPr marL="285750" lvl="2" indent="-285750">
              <a:lnSpc>
                <a:spcPct val="9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dirty="0" smtClean="0"/>
              <a:t>NDC goals: </a:t>
            </a:r>
          </a:p>
          <a:p>
            <a:pPr lvl="4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en-US" sz="1800" dirty="0"/>
              <a:t>	</a:t>
            </a:r>
            <a:r>
              <a:rPr lang="en-US" sz="1800" dirty="0" smtClean="0"/>
              <a:t>- 45 </a:t>
            </a:r>
            <a:r>
              <a:rPr lang="en-US" sz="1800" dirty="0"/>
              <a:t>% share of renewable energies in its energy matrix by 2030. 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en-US" sz="1800" dirty="0" smtClean="0"/>
              <a:t>	- to reduce </a:t>
            </a:r>
            <a:r>
              <a:rPr lang="en-US" sz="1800" dirty="0"/>
              <a:t>dependence of hydroelectricity (because of climate variability</a:t>
            </a:r>
            <a:r>
              <a:rPr lang="en-US" sz="1800" dirty="0" smtClean="0"/>
              <a:t>)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en-US" sz="1800" dirty="0"/>
              <a:t>	</a:t>
            </a:r>
            <a:r>
              <a:rPr lang="en-US" sz="1800" dirty="0" smtClean="0"/>
              <a:t>- to incentivize </a:t>
            </a:r>
            <a:r>
              <a:rPr lang="en-US" sz="1800" dirty="0"/>
              <a:t>self-production &amp; distributed generation.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subTitle" idx="1"/>
          </p:nvPr>
        </p:nvSpPr>
        <p:spPr>
          <a:xfrm>
            <a:off x="375980" y="486766"/>
            <a:ext cx="4658403" cy="54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dirty="0"/>
          </a:p>
        </p:txBody>
      </p:sp>
      <p:sp>
        <p:nvSpPr>
          <p:cNvPr id="97" name="Google Shape;97;p2"/>
          <p:cNvSpPr txBox="1"/>
          <p:nvPr/>
        </p:nvSpPr>
        <p:spPr>
          <a:xfrm>
            <a:off x="375981" y="3189513"/>
            <a:ext cx="4194914" cy="37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6096000" y="1489117"/>
            <a:ext cx="5059679" cy="4159486"/>
          </a:xfrm>
          <a:custGeom>
            <a:avLst/>
            <a:gdLst/>
            <a:ahLst/>
            <a:cxnLst/>
            <a:rect l="l" t="t" r="r" b="b"/>
            <a:pathLst>
              <a:path w="2586968" h="4630995" extrusionOk="0">
                <a:moveTo>
                  <a:pt x="0" y="0"/>
                </a:moveTo>
                <a:lnTo>
                  <a:pt x="2586968" y="0"/>
                </a:lnTo>
                <a:lnTo>
                  <a:pt x="2586968" y="4630995"/>
                </a:lnTo>
                <a:lnTo>
                  <a:pt x="0" y="463099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24;p4"/>
          <p:cNvSpPr txBox="1"/>
          <p:nvPr/>
        </p:nvSpPr>
        <p:spPr>
          <a:xfrm>
            <a:off x="4696188" y="607412"/>
            <a:ext cx="5839884" cy="54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A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 &amp; motivation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Google Shape;125;p4"/>
          <p:cNvGrpSpPr/>
          <p:nvPr/>
        </p:nvGrpSpPr>
        <p:grpSpPr>
          <a:xfrm>
            <a:off x="246903" y="142763"/>
            <a:ext cx="4311845" cy="1618272"/>
            <a:chOff x="1207008" y="2542032"/>
            <a:chExt cx="2121407" cy="2658442"/>
          </a:xfrm>
        </p:grpSpPr>
        <p:sp>
          <p:nvSpPr>
            <p:cNvPr id="8" name="Google Shape;126;p4"/>
            <p:cNvSpPr txBox="1"/>
            <p:nvPr/>
          </p:nvSpPr>
          <p:spPr>
            <a:xfrm>
              <a:off x="1207008" y="4593748"/>
              <a:ext cx="2121407" cy="606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27;p4"/>
            <p:cNvSpPr/>
            <p:nvPr/>
          </p:nvSpPr>
          <p:spPr>
            <a:xfrm>
              <a:off x="1207008" y="2542032"/>
              <a:ext cx="2121406" cy="1754792"/>
            </a:xfrm>
            <a:prstGeom prst="round1Rect">
              <a:avLst>
                <a:gd name="adj" fmla="val 16667"/>
              </a:avLst>
            </a:prstGeom>
            <a:solidFill>
              <a:srgbClr val="BACF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28;p4"/>
            <p:cNvSpPr txBox="1"/>
            <p:nvPr/>
          </p:nvSpPr>
          <p:spPr>
            <a:xfrm>
              <a:off x="1207008" y="3050097"/>
              <a:ext cx="1828800" cy="657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2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INTRODUCTION</a:t>
              </a:r>
              <a:endParaRPr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29;p4"/>
            <p:cNvSpPr txBox="1"/>
            <p:nvPr/>
          </p:nvSpPr>
          <p:spPr>
            <a:xfrm>
              <a:off x="1353311" y="2750445"/>
              <a:ext cx="18288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4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03" y="1489117"/>
            <a:ext cx="5630061" cy="4410691"/>
          </a:xfrm>
          <a:prstGeom prst="rect">
            <a:avLst/>
          </a:prstGeom>
        </p:spPr>
      </p:pic>
      <p:pic>
        <p:nvPicPr>
          <p:cNvPr id="15" name="Google Shape;134;p4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72439" y="5149169"/>
            <a:ext cx="737637" cy="8359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7613052" y="1686586"/>
            <a:ext cx="416422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/>
              <a:t>18% of biogás </a:t>
            </a:r>
            <a:r>
              <a:rPr lang="es-ES" sz="1800" dirty="0" err="1" smtClean="0"/>
              <a:t>produced</a:t>
            </a:r>
            <a:r>
              <a:rPr lang="es-ES" sz="1800" dirty="0" smtClean="0"/>
              <a:t> in médium-</a:t>
            </a:r>
            <a:r>
              <a:rPr lang="es-ES" sz="1800" dirty="0" err="1" smtClean="0"/>
              <a:t>small</a:t>
            </a:r>
            <a:r>
              <a:rPr lang="es-ES" sz="1800" dirty="0" smtClean="0"/>
              <a:t> </a:t>
            </a:r>
            <a:r>
              <a:rPr lang="es-ES" sz="1800" dirty="0" err="1" smtClean="0"/>
              <a:t>plant</a:t>
            </a:r>
            <a:r>
              <a:rPr lang="es-ES" sz="1800" dirty="0" smtClean="0"/>
              <a:t> in </a:t>
            </a:r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Sourthern</a:t>
            </a:r>
            <a:r>
              <a:rPr lang="es-ES" sz="1800" dirty="0" smtClean="0"/>
              <a:t> región (62% in </a:t>
            </a:r>
            <a:r>
              <a:rPr lang="es-ES" sz="1800" dirty="0" err="1" smtClean="0"/>
              <a:t>Southeast</a:t>
            </a:r>
            <a:r>
              <a:rPr lang="es-ES" sz="1800" dirty="0" smtClean="0"/>
              <a:t> región </a:t>
            </a:r>
            <a:r>
              <a:rPr lang="es-ES" sz="1800" dirty="0" err="1" smtClean="0"/>
              <a:t>with</a:t>
            </a:r>
            <a:r>
              <a:rPr lang="es-ES" sz="1800" dirty="0" smtClean="0"/>
              <a:t> médium-</a:t>
            </a:r>
            <a:r>
              <a:rPr lang="es-ES" sz="1800" dirty="0" err="1" smtClean="0"/>
              <a:t>large</a:t>
            </a:r>
            <a:r>
              <a:rPr lang="es-ES" sz="1800" dirty="0" smtClean="0"/>
              <a:t> </a:t>
            </a:r>
            <a:r>
              <a:rPr lang="es-ES" sz="1800" dirty="0" err="1" smtClean="0"/>
              <a:t>plants</a:t>
            </a:r>
            <a:r>
              <a:rPr lang="es-ES" sz="1800" dirty="0" smtClean="0"/>
              <a:t>)</a:t>
            </a:r>
          </a:p>
          <a:p>
            <a:endParaRPr lang="es-ES" sz="1800" dirty="0"/>
          </a:p>
          <a:p>
            <a:endParaRPr lang="es-ES" sz="1800" dirty="0" smtClean="0"/>
          </a:p>
          <a:p>
            <a:endParaRPr lang="es-ES" sz="1800" dirty="0" smtClean="0"/>
          </a:p>
          <a:p>
            <a:r>
              <a:rPr lang="es-ES" sz="1800" dirty="0" smtClean="0"/>
              <a:t>71% of biogás produce </a:t>
            </a:r>
            <a:r>
              <a:rPr lang="es-ES" sz="1800" dirty="0" err="1" smtClean="0"/>
              <a:t>by</a:t>
            </a:r>
            <a:r>
              <a:rPr lang="es-ES" sz="1800" dirty="0" smtClean="0"/>
              <a:t> </a:t>
            </a:r>
            <a:r>
              <a:rPr lang="es-ES" sz="1800" dirty="0" err="1" smtClean="0"/>
              <a:t>urban</a:t>
            </a:r>
            <a:r>
              <a:rPr lang="es-ES" sz="1800" dirty="0" smtClean="0"/>
              <a:t> </a:t>
            </a:r>
            <a:r>
              <a:rPr lang="es-ES" sz="1800" dirty="0" err="1" smtClean="0"/>
              <a:t>solid</a:t>
            </a:r>
            <a:r>
              <a:rPr lang="es-ES" sz="1800" dirty="0" smtClean="0"/>
              <a:t> </a:t>
            </a:r>
            <a:r>
              <a:rPr lang="es-ES" sz="1800" dirty="0" err="1" smtClean="0"/>
              <a:t>wastes</a:t>
            </a:r>
            <a:r>
              <a:rPr lang="es-ES" sz="1800" dirty="0" smtClean="0"/>
              <a:t> &amp; </a:t>
            </a:r>
            <a:r>
              <a:rPr lang="es-ES" sz="1800" dirty="0" err="1" smtClean="0"/>
              <a:t>sewage</a:t>
            </a:r>
            <a:r>
              <a:rPr lang="es-ES" sz="1800" dirty="0" smtClean="0"/>
              <a:t> </a:t>
            </a:r>
            <a:r>
              <a:rPr lang="es-ES" sz="1800" dirty="0" err="1" smtClean="0"/>
              <a:t>treatment</a:t>
            </a:r>
            <a:endParaRPr lang="es-ES" sz="1800" dirty="0" smtClean="0"/>
          </a:p>
          <a:p>
            <a:endParaRPr lang="es-ES" sz="1800" dirty="0"/>
          </a:p>
          <a:p>
            <a:endParaRPr lang="es-ES" sz="1800" dirty="0" smtClean="0"/>
          </a:p>
          <a:p>
            <a:endParaRPr lang="es-ES" sz="1800" dirty="0"/>
          </a:p>
          <a:p>
            <a:r>
              <a:rPr lang="es-ES" sz="1800" dirty="0"/>
              <a:t>70% of biogás to </a:t>
            </a:r>
            <a:r>
              <a:rPr lang="es-ES" sz="1800" dirty="0" err="1"/>
              <a:t>generate</a:t>
            </a:r>
            <a:r>
              <a:rPr lang="es-ES" sz="1800" dirty="0"/>
              <a:t> </a:t>
            </a:r>
            <a:r>
              <a:rPr lang="es-ES" sz="1800" dirty="0" err="1"/>
              <a:t>electricity</a:t>
            </a:r>
            <a:endParaRPr lang="es-ES" sz="1800" dirty="0"/>
          </a:p>
          <a:p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7577" y="1534705"/>
            <a:ext cx="895475" cy="122889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7577" y="3640967"/>
            <a:ext cx="811122" cy="813262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246903" y="6000767"/>
            <a:ext cx="33906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8"/>
              </a:rPr>
              <a:t>https</a:t>
            </a:r>
            <a:r>
              <a:rPr lang="en-US" dirty="0">
                <a:hlinkClick r:id="rId8"/>
              </a:rPr>
              <a:t>://cibiogas.org</a:t>
            </a:r>
            <a:r>
              <a:rPr lang="en-US" dirty="0" smtClean="0">
                <a:hlinkClick r:id="rId8"/>
              </a:rPr>
              <a:t>/</a:t>
            </a:r>
            <a:r>
              <a:rPr lang="en-US" dirty="0" smtClean="0"/>
              <a:t> </a:t>
            </a:r>
            <a:r>
              <a:rPr lang="en-US" dirty="0" err="1" smtClean="0"/>
              <a:t>BiogásMAP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67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"/>
          <p:cNvSpPr txBox="1">
            <a:spLocks noGrp="1"/>
          </p:cNvSpPr>
          <p:nvPr>
            <p:ph type="body" idx="1"/>
          </p:nvPr>
        </p:nvSpPr>
        <p:spPr>
          <a:xfrm>
            <a:off x="601068" y="3770142"/>
            <a:ext cx="10977820" cy="2406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SzPts val="2800"/>
              <a:buNone/>
            </a:pPr>
            <a:r>
              <a:rPr lang="es-AR" u="sng" dirty="0" smtClean="0"/>
              <a:t>HYP: </a:t>
            </a:r>
            <a:r>
              <a:rPr lang="es-AR" dirty="0" smtClean="0"/>
              <a:t>Regional </a:t>
            </a:r>
            <a:r>
              <a:rPr lang="es-AR" dirty="0" err="1" smtClean="0"/>
              <a:t>economic</a:t>
            </a:r>
            <a:r>
              <a:rPr lang="es-AR" dirty="0" smtClean="0"/>
              <a:t> </a:t>
            </a:r>
            <a:r>
              <a:rPr lang="es-AR" dirty="0" err="1" smtClean="0"/>
              <a:t>growth</a:t>
            </a:r>
            <a:r>
              <a:rPr lang="es-AR" dirty="0" smtClean="0"/>
              <a:t> in </a:t>
            </a:r>
            <a:r>
              <a:rPr lang="es-AR" dirty="0" err="1" smtClean="0"/>
              <a:t>the</a:t>
            </a:r>
            <a:r>
              <a:rPr lang="es-AR" dirty="0" smtClean="0"/>
              <a:t> </a:t>
            </a:r>
            <a:r>
              <a:rPr lang="es-AR" dirty="0" err="1" smtClean="0"/>
              <a:t>Southern</a:t>
            </a:r>
            <a:r>
              <a:rPr lang="es-AR" dirty="0" smtClean="0"/>
              <a:t> </a:t>
            </a:r>
            <a:r>
              <a:rPr lang="es-AR" dirty="0" err="1" smtClean="0"/>
              <a:t>Brazil</a:t>
            </a:r>
            <a:r>
              <a:rPr lang="es-AR" dirty="0" smtClean="0"/>
              <a:t> </a:t>
            </a:r>
            <a:r>
              <a:rPr lang="es-AR" dirty="0" err="1" smtClean="0"/>
              <a:t>with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685800" lvl="1" indent="-228600">
              <a:buSzPts val="2400"/>
              <a:buFont typeface="Calibri"/>
              <a:buChar char="-"/>
            </a:pPr>
            <a:r>
              <a:rPr lang="es-AR" b="1" dirty="0" smtClean="0"/>
              <a:t>Net </a:t>
            </a:r>
            <a:r>
              <a:rPr lang="es-AR" b="1" dirty="0" err="1" smtClean="0"/>
              <a:t>job</a:t>
            </a:r>
            <a:r>
              <a:rPr lang="es-AR" b="1" dirty="0" smtClean="0"/>
              <a:t> </a:t>
            </a:r>
            <a:r>
              <a:rPr lang="es-AR" b="1" dirty="0" err="1" smtClean="0"/>
              <a:t>creation</a:t>
            </a:r>
            <a:r>
              <a:rPr lang="es-AR" b="1" dirty="0" smtClean="0"/>
              <a:t>:</a:t>
            </a:r>
            <a:r>
              <a:rPr lang="es-AR" dirty="0" smtClean="0"/>
              <a:t> </a:t>
            </a:r>
            <a:r>
              <a:rPr lang="en-US" dirty="0"/>
              <a:t>because biogas industries are more labor intensive than fossil fuel energy generation</a:t>
            </a:r>
            <a:r>
              <a:rPr lang="es-AR" dirty="0" smtClean="0"/>
              <a:t>.</a:t>
            </a:r>
            <a:endParaRPr dirty="0"/>
          </a:p>
          <a:p>
            <a:pPr marL="6858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dirty="0"/>
          </a:p>
          <a:p>
            <a:pPr marL="685800" lvl="1" indent="-228600">
              <a:buSzPts val="2400"/>
              <a:buFont typeface="Calibri"/>
              <a:buChar char="-"/>
            </a:pPr>
            <a:r>
              <a:rPr lang="es-AR" b="1" dirty="0" smtClean="0"/>
              <a:t>Net GHG </a:t>
            </a:r>
            <a:r>
              <a:rPr lang="es-AR" b="1" dirty="0" err="1" smtClean="0"/>
              <a:t>emissions</a:t>
            </a:r>
            <a:r>
              <a:rPr lang="es-AR" b="1" dirty="0" smtClean="0"/>
              <a:t> </a:t>
            </a:r>
            <a:r>
              <a:rPr lang="es-AR" b="1" dirty="0" err="1" smtClean="0"/>
              <a:t>reduction</a:t>
            </a:r>
            <a:r>
              <a:rPr lang="es-AR" b="1" dirty="0" smtClean="0"/>
              <a:t>: </a:t>
            </a:r>
            <a:r>
              <a:rPr lang="en-US" dirty="0"/>
              <a:t>since biogas industries generate lower GHG emission levels than conventional energy sources.</a:t>
            </a:r>
            <a:endParaRPr dirty="0"/>
          </a:p>
        </p:txBody>
      </p:sp>
      <p:sp>
        <p:nvSpPr>
          <p:cNvPr id="179" name="Google Shape;179;p6"/>
          <p:cNvSpPr txBox="1"/>
          <p:nvPr/>
        </p:nvSpPr>
        <p:spPr>
          <a:xfrm>
            <a:off x="4696188" y="607412"/>
            <a:ext cx="4658403" cy="54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AR" sz="2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r>
              <a:rPr lang="es-AR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es-AR" sz="2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Hypothesis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0" name="Google Shape;180;p6"/>
          <p:cNvGrpSpPr/>
          <p:nvPr/>
        </p:nvGrpSpPr>
        <p:grpSpPr>
          <a:xfrm>
            <a:off x="246903" y="224722"/>
            <a:ext cx="4311843" cy="1068194"/>
            <a:chOff x="1207008" y="2542032"/>
            <a:chExt cx="2121406" cy="1754792"/>
          </a:xfrm>
        </p:grpSpPr>
        <p:sp>
          <p:nvSpPr>
            <p:cNvPr id="181" name="Google Shape;181;p6"/>
            <p:cNvSpPr/>
            <p:nvPr/>
          </p:nvSpPr>
          <p:spPr>
            <a:xfrm>
              <a:off x="1207008" y="2542032"/>
              <a:ext cx="2121406" cy="1754792"/>
            </a:xfrm>
            <a:prstGeom prst="round1Rect">
              <a:avLst>
                <a:gd name="adj" fmla="val 16667"/>
              </a:avLst>
            </a:prstGeom>
            <a:solidFill>
              <a:srgbClr val="BACF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6"/>
            <p:cNvSpPr txBox="1"/>
            <p:nvPr/>
          </p:nvSpPr>
          <p:spPr>
            <a:xfrm>
              <a:off x="1207008" y="3050097"/>
              <a:ext cx="1828800" cy="657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2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INTRODUCTION</a:t>
              </a:r>
              <a:endParaRPr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6"/>
            <p:cNvSpPr txBox="1"/>
            <p:nvPr/>
          </p:nvSpPr>
          <p:spPr>
            <a:xfrm>
              <a:off x="1353311" y="2750445"/>
              <a:ext cx="18288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4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4" name="Google Shape;184;p6"/>
          <p:cNvSpPr txBox="1"/>
          <p:nvPr/>
        </p:nvSpPr>
        <p:spPr>
          <a:xfrm>
            <a:off x="544270" y="1739506"/>
            <a:ext cx="10779698" cy="1660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3600"/>
            </a:pPr>
            <a:r>
              <a:rPr lang="en-US" sz="26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OBJ: 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explore the reach of net job creation and net GHG emissions reduction from the partial substitution of conventional energy sources by renewables (biogas) in Southern Brazil.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build="p"/>
      <p:bldP spid="1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8"/>
          <p:cNvSpPr txBox="1"/>
          <p:nvPr/>
        </p:nvSpPr>
        <p:spPr>
          <a:xfrm>
            <a:off x="4696188" y="607412"/>
            <a:ext cx="4658403" cy="54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AR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Methodological</a:t>
            </a:r>
            <a:r>
              <a:rPr lang="es-A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Approach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8"/>
          <p:cNvSpPr/>
          <p:nvPr/>
        </p:nvSpPr>
        <p:spPr>
          <a:xfrm>
            <a:off x="375980" y="154520"/>
            <a:ext cx="4320208" cy="1188713"/>
          </a:xfrm>
          <a:prstGeom prst="round1Rect">
            <a:avLst>
              <a:gd name="adj" fmla="val 16667"/>
            </a:avLst>
          </a:prstGeom>
          <a:solidFill>
            <a:srgbClr val="186D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8"/>
          <p:cNvSpPr txBox="1"/>
          <p:nvPr/>
        </p:nvSpPr>
        <p:spPr>
          <a:xfrm>
            <a:off x="522282" y="486043"/>
            <a:ext cx="372432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&amp; MODEL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8"/>
          <p:cNvSpPr txBox="1"/>
          <p:nvPr/>
        </p:nvSpPr>
        <p:spPr>
          <a:xfrm>
            <a:off x="522282" y="362933"/>
            <a:ext cx="37243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sz="4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8"/>
          <p:cNvSpPr/>
          <p:nvPr/>
        </p:nvSpPr>
        <p:spPr>
          <a:xfrm>
            <a:off x="6096000" y="1489117"/>
            <a:ext cx="5059679" cy="4159486"/>
          </a:xfrm>
          <a:custGeom>
            <a:avLst/>
            <a:gdLst/>
            <a:ahLst/>
            <a:cxnLst/>
            <a:rect l="l" t="t" r="r" b="b"/>
            <a:pathLst>
              <a:path w="2586968" h="4630995" extrusionOk="0">
                <a:moveTo>
                  <a:pt x="0" y="0"/>
                </a:moveTo>
                <a:lnTo>
                  <a:pt x="2586968" y="0"/>
                </a:lnTo>
                <a:lnTo>
                  <a:pt x="2586968" y="4630995"/>
                </a:lnTo>
                <a:lnTo>
                  <a:pt x="0" y="463099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8"/>
          <p:cNvSpPr/>
          <p:nvPr/>
        </p:nvSpPr>
        <p:spPr>
          <a:xfrm>
            <a:off x="319115" y="1545780"/>
            <a:ext cx="1776747" cy="1776747"/>
          </a:xfrm>
          <a:custGeom>
            <a:avLst/>
            <a:gdLst/>
            <a:ahLst/>
            <a:cxnLst/>
            <a:rect l="l" t="t" r="r" b="b"/>
            <a:pathLst>
              <a:path w="1776747" h="1776747" extrusionOk="0">
                <a:moveTo>
                  <a:pt x="0" y="888374"/>
                </a:moveTo>
                <a:cubicBezTo>
                  <a:pt x="0" y="397739"/>
                  <a:pt x="397739" y="0"/>
                  <a:pt x="888374" y="0"/>
                </a:cubicBezTo>
                <a:cubicBezTo>
                  <a:pt x="1379009" y="0"/>
                  <a:pt x="1776748" y="397739"/>
                  <a:pt x="1776748" y="888374"/>
                </a:cubicBezTo>
                <a:cubicBezTo>
                  <a:pt x="1776748" y="1379009"/>
                  <a:pt x="1379009" y="1776748"/>
                  <a:pt x="888374" y="1776748"/>
                </a:cubicBezTo>
                <a:cubicBezTo>
                  <a:pt x="397739" y="1776748"/>
                  <a:pt x="0" y="1379009"/>
                  <a:pt x="0" y="888374"/>
                </a:cubicBezTo>
                <a:close/>
              </a:path>
            </a:pathLst>
          </a:custGeom>
          <a:solidFill>
            <a:srgbClr val="0B7467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86850" tIns="286850" rIns="286850" bIns="2868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</a:pPr>
            <a:r>
              <a:rPr lang="es-ES" sz="21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BIOGAS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735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</a:pPr>
            <a:r>
              <a:rPr lang="es-AR" sz="2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(6 new </a:t>
            </a:r>
            <a:r>
              <a:rPr lang="es-AR" sz="21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sectors</a:t>
            </a:r>
            <a:r>
              <a:rPr lang="es-AR" sz="2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</p:txBody>
      </p:sp>
      <p:sp>
        <p:nvSpPr>
          <p:cNvPr id="274" name="Google Shape;274;p8"/>
          <p:cNvSpPr/>
          <p:nvPr/>
        </p:nvSpPr>
        <p:spPr>
          <a:xfrm>
            <a:off x="692232" y="3466799"/>
            <a:ext cx="1030513" cy="1030513"/>
          </a:xfrm>
          <a:custGeom>
            <a:avLst/>
            <a:gdLst/>
            <a:ahLst/>
            <a:cxnLst/>
            <a:rect l="l" t="t" r="r" b="b"/>
            <a:pathLst>
              <a:path w="1030513" h="1030513" extrusionOk="0">
                <a:moveTo>
                  <a:pt x="136594" y="394068"/>
                </a:moveTo>
                <a:lnTo>
                  <a:pt x="394068" y="394068"/>
                </a:lnTo>
                <a:lnTo>
                  <a:pt x="394068" y="136594"/>
                </a:lnTo>
                <a:lnTo>
                  <a:pt x="636445" y="136594"/>
                </a:lnTo>
                <a:lnTo>
                  <a:pt x="636445" y="394068"/>
                </a:lnTo>
                <a:lnTo>
                  <a:pt x="893919" y="394068"/>
                </a:lnTo>
                <a:lnTo>
                  <a:pt x="893919" y="636445"/>
                </a:lnTo>
                <a:lnTo>
                  <a:pt x="636445" y="636445"/>
                </a:lnTo>
                <a:lnTo>
                  <a:pt x="636445" y="893919"/>
                </a:lnTo>
                <a:lnTo>
                  <a:pt x="394068" y="893919"/>
                </a:lnTo>
                <a:lnTo>
                  <a:pt x="394068" y="636445"/>
                </a:lnTo>
                <a:lnTo>
                  <a:pt x="136594" y="636445"/>
                </a:lnTo>
                <a:lnTo>
                  <a:pt x="136594" y="394068"/>
                </a:lnTo>
                <a:close/>
              </a:path>
            </a:pathLst>
          </a:custGeom>
          <a:solidFill>
            <a:srgbClr val="47AB34"/>
          </a:solidFill>
          <a:ln>
            <a:noFill/>
          </a:ln>
        </p:spPr>
        <p:txBody>
          <a:bodyPr spcFirstLastPara="1" wrap="square" lIns="136575" tIns="394050" rIns="136575" bIns="3940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8"/>
          <p:cNvSpPr/>
          <p:nvPr/>
        </p:nvSpPr>
        <p:spPr>
          <a:xfrm>
            <a:off x="319115" y="4641584"/>
            <a:ext cx="1776747" cy="1776747"/>
          </a:xfrm>
          <a:custGeom>
            <a:avLst/>
            <a:gdLst/>
            <a:ahLst/>
            <a:cxnLst/>
            <a:rect l="l" t="t" r="r" b="b"/>
            <a:pathLst>
              <a:path w="1776747" h="1776747" extrusionOk="0">
                <a:moveTo>
                  <a:pt x="0" y="888374"/>
                </a:moveTo>
                <a:cubicBezTo>
                  <a:pt x="0" y="397739"/>
                  <a:pt x="397739" y="0"/>
                  <a:pt x="888374" y="0"/>
                </a:cubicBezTo>
                <a:cubicBezTo>
                  <a:pt x="1379009" y="0"/>
                  <a:pt x="1776748" y="397739"/>
                  <a:pt x="1776748" y="888374"/>
                </a:cubicBezTo>
                <a:cubicBezTo>
                  <a:pt x="1776748" y="1379009"/>
                  <a:pt x="1379009" y="1776748"/>
                  <a:pt x="888374" y="1776748"/>
                </a:cubicBezTo>
                <a:cubicBezTo>
                  <a:pt x="397739" y="1776748"/>
                  <a:pt x="0" y="1379009"/>
                  <a:pt x="0" y="888374"/>
                </a:cubicBezTo>
                <a:close/>
              </a:path>
            </a:pathLst>
          </a:custGeom>
          <a:solidFill>
            <a:srgbClr val="0B7467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86850" tIns="286850" rIns="286850" bIns="2868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</a:pPr>
            <a:r>
              <a:rPr lang="es-AR" sz="21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IOM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735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</a:pPr>
            <a:r>
              <a:rPr lang="es-AR" sz="21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(3 </a:t>
            </a:r>
            <a:r>
              <a:rPr lang="es-AR" sz="21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states</a:t>
            </a:r>
            <a:r>
              <a:rPr lang="es-AR" sz="21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</p:txBody>
      </p:sp>
      <p:sp>
        <p:nvSpPr>
          <p:cNvPr id="276" name="Google Shape;276;p8"/>
          <p:cNvSpPr/>
          <p:nvPr/>
        </p:nvSpPr>
        <p:spPr>
          <a:xfrm>
            <a:off x="2425119" y="3651581"/>
            <a:ext cx="1208117" cy="660949"/>
          </a:xfrm>
          <a:custGeom>
            <a:avLst/>
            <a:gdLst/>
            <a:ahLst/>
            <a:cxnLst/>
            <a:rect l="l" t="t" r="r" b="b"/>
            <a:pathLst>
              <a:path w="1208117" h="660949" extrusionOk="0">
                <a:moveTo>
                  <a:pt x="0" y="132190"/>
                </a:moveTo>
                <a:lnTo>
                  <a:pt x="877643" y="132190"/>
                </a:lnTo>
                <a:lnTo>
                  <a:pt x="877643" y="0"/>
                </a:lnTo>
                <a:lnTo>
                  <a:pt x="1208117" y="330475"/>
                </a:lnTo>
                <a:lnTo>
                  <a:pt x="877643" y="660949"/>
                </a:lnTo>
                <a:lnTo>
                  <a:pt x="877643" y="528759"/>
                </a:lnTo>
                <a:lnTo>
                  <a:pt x="0" y="528759"/>
                </a:lnTo>
                <a:lnTo>
                  <a:pt x="0" y="132190"/>
                </a:lnTo>
                <a:close/>
              </a:path>
            </a:pathLst>
          </a:custGeom>
          <a:solidFill>
            <a:srgbClr val="47AB34"/>
          </a:solidFill>
          <a:ln>
            <a:noFill/>
          </a:ln>
        </p:spPr>
        <p:txBody>
          <a:bodyPr spcFirstLastPara="1" wrap="square" lIns="0" tIns="132175" rIns="198275" bIns="1321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s-AR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FLQ </a:t>
            </a:r>
            <a:r>
              <a:rPr lang="es-AR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s-AR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RAS/CE</a:t>
            </a:r>
            <a:endParaRPr dirty="0"/>
          </a:p>
        </p:txBody>
      </p:sp>
      <p:sp>
        <p:nvSpPr>
          <p:cNvPr id="277" name="Google Shape;277;p8"/>
          <p:cNvSpPr/>
          <p:nvPr/>
        </p:nvSpPr>
        <p:spPr>
          <a:xfrm>
            <a:off x="4474451" y="2480575"/>
            <a:ext cx="2714489" cy="2653534"/>
          </a:xfrm>
          <a:custGeom>
            <a:avLst/>
            <a:gdLst/>
            <a:ahLst/>
            <a:cxnLst/>
            <a:rect l="l" t="t" r="r" b="b"/>
            <a:pathLst>
              <a:path w="3553494" h="3553494" extrusionOk="0">
                <a:moveTo>
                  <a:pt x="0" y="1776747"/>
                </a:moveTo>
                <a:cubicBezTo>
                  <a:pt x="0" y="795477"/>
                  <a:pt x="795477" y="0"/>
                  <a:pt x="1776747" y="0"/>
                </a:cubicBezTo>
                <a:cubicBezTo>
                  <a:pt x="2758017" y="0"/>
                  <a:pt x="3553494" y="795477"/>
                  <a:pt x="3553494" y="1776747"/>
                </a:cubicBezTo>
                <a:cubicBezTo>
                  <a:pt x="3553494" y="2758017"/>
                  <a:pt x="2758017" y="3553494"/>
                  <a:pt x="1776747" y="3553494"/>
                </a:cubicBezTo>
                <a:cubicBezTo>
                  <a:pt x="795477" y="3553494"/>
                  <a:pt x="0" y="2758017"/>
                  <a:pt x="0" y="1776747"/>
                </a:cubicBezTo>
                <a:close/>
              </a:path>
            </a:pathLst>
          </a:custGeom>
          <a:solidFill>
            <a:srgbClr val="0B7467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75000" tIns="575000" rIns="575000" bIns="575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es-AR" sz="3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 IOM </a:t>
            </a:r>
            <a:r>
              <a:rPr lang="es-AR" sz="30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Southern</a:t>
            </a:r>
            <a:r>
              <a:rPr lang="es-AR" sz="3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30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Brazil</a:t>
            </a:r>
            <a:r>
              <a:rPr lang="es-AR" sz="3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2018 </a:t>
            </a:r>
            <a:r>
              <a:rPr lang="es-AR" sz="3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es-AR" sz="3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3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BIOGAS</a:t>
            </a:r>
            <a:endParaRPr dirty="0"/>
          </a:p>
        </p:txBody>
      </p:sp>
      <p:sp>
        <p:nvSpPr>
          <p:cNvPr id="278" name="Google Shape;278;p8"/>
          <p:cNvSpPr txBox="1"/>
          <p:nvPr/>
        </p:nvSpPr>
        <p:spPr>
          <a:xfrm>
            <a:off x="2189063" y="1788077"/>
            <a:ext cx="2285388" cy="1569620"/>
          </a:xfrm>
          <a:prstGeom prst="rect">
            <a:avLst/>
          </a:prstGeom>
          <a:solidFill>
            <a:srgbClr val="24A98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A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BIOAGR: </a:t>
            </a:r>
            <a:r>
              <a:rPr lang="es-AR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Agriculture</a:t>
            </a:r>
            <a:r>
              <a:rPr lang="es-A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s-AR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Cattle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s-A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BIOSLA: </a:t>
            </a:r>
            <a:r>
              <a:rPr lang="es-AR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Slaughterhouses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s-A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BIOMIL: </a:t>
            </a:r>
            <a:r>
              <a:rPr lang="es-AR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Flour</a:t>
            </a:r>
            <a:r>
              <a:rPr lang="es-A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Mills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s-A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BIOSUG: </a:t>
            </a:r>
            <a:r>
              <a:rPr lang="es-AR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Sugar</a:t>
            </a:r>
            <a:r>
              <a:rPr lang="es-A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and Alcohol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s-A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BIOFOO: 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Beer breweries, dairy and other food processors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s-A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BIOWAS: 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Solid waste and sewage treatment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8"/>
          <p:cNvSpPr txBox="1"/>
          <p:nvPr/>
        </p:nvSpPr>
        <p:spPr>
          <a:xfrm>
            <a:off x="2190294" y="5134109"/>
            <a:ext cx="2063561" cy="738623"/>
          </a:xfrm>
          <a:prstGeom prst="rect">
            <a:avLst/>
          </a:prstGeom>
          <a:solidFill>
            <a:srgbClr val="24A98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RG: Rio Grande do Sul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SC: Santa Catarina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PR: Paraná</a:t>
            </a:r>
            <a:endParaRPr sz="1600" dirty="0"/>
          </a:p>
        </p:txBody>
      </p:sp>
      <p:grpSp>
        <p:nvGrpSpPr>
          <p:cNvPr id="280" name="Google Shape;280;p8"/>
          <p:cNvGrpSpPr/>
          <p:nvPr/>
        </p:nvGrpSpPr>
        <p:grpSpPr>
          <a:xfrm>
            <a:off x="7295476" y="1601174"/>
            <a:ext cx="4896525" cy="4540187"/>
            <a:chOff x="7188940" y="1229353"/>
            <a:chExt cx="5972815" cy="5622525"/>
          </a:xfrm>
        </p:grpSpPr>
        <p:sp>
          <p:nvSpPr>
            <p:cNvPr id="281" name="Google Shape;281;p8"/>
            <p:cNvSpPr/>
            <p:nvPr/>
          </p:nvSpPr>
          <p:spPr>
            <a:xfrm>
              <a:off x="7188940" y="1250842"/>
              <a:ext cx="2360400" cy="648600"/>
            </a:xfrm>
            <a:prstGeom prst="homePlate">
              <a:avLst>
                <a:gd name="adj" fmla="val 50000"/>
              </a:avLst>
            </a:prstGeom>
            <a:solidFill>
              <a:srgbClr val="1F3755"/>
            </a:solidFill>
            <a:ln w="12700" cap="flat" cmpd="sng">
              <a:solidFill>
                <a:srgbClr val="78787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lang="es-AR"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DAT</a:t>
              </a:r>
              <a:r>
                <a:rPr lang="es-AR"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7188941" y="2149293"/>
              <a:ext cx="2598000" cy="2487901"/>
            </a:xfrm>
            <a:prstGeom prst="homePlate">
              <a:avLst>
                <a:gd name="adj" fmla="val 50000"/>
              </a:avLst>
            </a:prstGeom>
            <a:solidFill>
              <a:srgbClr val="47AB34"/>
            </a:solidFill>
            <a:ln w="9525" cap="flat" cmpd="sng">
              <a:solidFill>
                <a:srgbClr val="47AB3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lang="es-AR" sz="1800" dirty="0" smtClean="0">
                  <a:latin typeface="Calibri"/>
                  <a:ea typeface="Calibri"/>
                  <a:cs typeface="Calibri"/>
                  <a:sym typeface="Calibri"/>
                </a:rPr>
                <a:t>3 Input-Output </a:t>
              </a:r>
              <a:r>
                <a:rPr lang="en-US" sz="1800" dirty="0" smtClean="0">
                  <a:latin typeface="Calibri"/>
                  <a:ea typeface="Calibri"/>
                  <a:cs typeface="Calibri"/>
                  <a:sym typeface="Calibri"/>
                </a:rPr>
                <a:t>Matrices</a:t>
              </a:r>
              <a:r>
                <a:rPr lang="es-AR" sz="1800" dirty="0" smtClean="0">
                  <a:latin typeface="Calibri"/>
                  <a:ea typeface="Calibri"/>
                  <a:cs typeface="Calibri"/>
                  <a:sym typeface="Calibri"/>
                </a:rPr>
                <a:t> RG, SC, PR 2018 – </a:t>
              </a:r>
              <a:r>
                <a:rPr lang="es-AR" sz="1800" dirty="0" err="1" smtClean="0">
                  <a:latin typeface="Calibri"/>
                  <a:ea typeface="Calibri"/>
                  <a:cs typeface="Calibri"/>
                  <a:sym typeface="Calibri"/>
                </a:rPr>
                <a:t>with</a:t>
              </a:r>
              <a:r>
                <a:rPr lang="es-AR" sz="1800" dirty="0" smtClean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s-ES" sz="1800" dirty="0" smtClean="0">
                  <a:latin typeface="Calibri"/>
                  <a:ea typeface="Calibri"/>
                  <a:cs typeface="Calibri"/>
                  <a:sym typeface="Calibri"/>
                </a:rPr>
                <a:t>6</a:t>
              </a:r>
              <a:r>
                <a:rPr lang="es-AR" sz="1800" dirty="0" smtClean="0">
                  <a:latin typeface="Calibri"/>
                  <a:ea typeface="Calibri"/>
                  <a:cs typeface="Calibri"/>
                  <a:sym typeface="Calibri"/>
                </a:rPr>
                <a:t> BIOGAS </a:t>
              </a:r>
              <a:r>
                <a:rPr lang="es-AR" sz="1800" dirty="0" err="1" smtClean="0">
                  <a:latin typeface="Calibri"/>
                  <a:ea typeface="Calibri"/>
                  <a:cs typeface="Calibri"/>
                  <a:sym typeface="Calibri"/>
                </a:rPr>
                <a:t>sectors</a:t>
              </a:r>
              <a:r>
                <a:rPr lang="es-AR" sz="1800" dirty="0" smtClean="0"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7188941" y="4887178"/>
              <a:ext cx="2598000" cy="1964700"/>
            </a:xfrm>
            <a:prstGeom prst="homePlate">
              <a:avLst>
                <a:gd name="adj" fmla="val 50000"/>
              </a:avLst>
            </a:prstGeom>
            <a:solidFill>
              <a:srgbClr val="47AB34"/>
            </a:solidFill>
            <a:ln w="9525" cap="flat" cmpd="sng">
              <a:solidFill>
                <a:srgbClr val="47AB3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lang="es-AR" sz="1800" dirty="0" err="1" smtClean="0">
                  <a:latin typeface="Calibri"/>
                  <a:ea typeface="Calibri"/>
                  <a:cs typeface="Calibri"/>
                  <a:sym typeface="Calibri"/>
                </a:rPr>
                <a:t>Satellite</a:t>
              </a:r>
              <a:r>
                <a:rPr lang="es-AR" sz="1800" dirty="0" smtClean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s-AR" sz="1800" dirty="0" err="1" smtClean="0">
                  <a:latin typeface="Calibri"/>
                  <a:ea typeface="Calibri"/>
                  <a:cs typeface="Calibri"/>
                  <a:sym typeface="Calibri"/>
                </a:rPr>
                <a:t>accounts</a:t>
              </a:r>
              <a:r>
                <a:rPr lang="es-AR" sz="1800" dirty="0" smtClean="0">
                  <a:latin typeface="Calibri"/>
                  <a:ea typeface="Calibri"/>
                  <a:cs typeface="Calibri"/>
                  <a:sym typeface="Calibri"/>
                </a:rPr>
                <a:t> of </a:t>
              </a:r>
              <a:r>
                <a:rPr lang="es-AR" sz="1800" dirty="0" err="1" smtClean="0">
                  <a:latin typeface="Calibri"/>
                  <a:ea typeface="Calibri"/>
                  <a:cs typeface="Calibri"/>
                  <a:sym typeface="Calibri"/>
                </a:rPr>
                <a:t>Employment</a:t>
              </a:r>
              <a:endParaRPr lang="es-AR" sz="1800" dirty="0" smtClean="0"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lang="es-AR" sz="18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&amp; GHG </a:t>
              </a:r>
              <a:r>
                <a:rPr lang="es-AR" sz="1800" dirty="0" err="1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emissions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9829662" y="2145913"/>
              <a:ext cx="1427905" cy="4702800"/>
            </a:xfrm>
            <a:prstGeom prst="rect">
              <a:avLst/>
            </a:prstGeom>
            <a:solidFill>
              <a:srgbClr val="47AB34"/>
            </a:solidFill>
            <a:ln w="9525" cap="flat" cmpd="sng">
              <a:solidFill>
                <a:srgbClr val="70AD4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lang="es-AR" sz="1800" dirty="0" smtClean="0">
                  <a:latin typeface="Calibri"/>
                  <a:ea typeface="Calibri"/>
                  <a:cs typeface="Calibri"/>
                  <a:sym typeface="Calibri"/>
                </a:rPr>
                <a:t>3 </a:t>
              </a:r>
              <a:r>
                <a:rPr lang="es-AR" sz="1800" dirty="0">
                  <a:latin typeface="Calibri"/>
                  <a:ea typeface="Calibri"/>
                  <a:cs typeface="Calibri"/>
                  <a:sym typeface="Calibri"/>
                </a:rPr>
                <a:t>Input-Output </a:t>
              </a:r>
              <a:r>
                <a:rPr lang="es-AR" sz="1800" dirty="0" err="1" smtClean="0">
                  <a:latin typeface="Calibri"/>
                  <a:ea typeface="Calibri"/>
                  <a:cs typeface="Calibri"/>
                  <a:sym typeface="Calibri"/>
                </a:rPr>
                <a:t>Models</a:t>
              </a:r>
              <a:r>
                <a:rPr lang="es-AR" sz="1800" dirty="0" smtClean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s-AR" sz="1800" dirty="0" err="1" smtClean="0">
                  <a:latin typeface="Calibri"/>
                  <a:ea typeface="Calibri"/>
                  <a:cs typeface="Calibri"/>
                  <a:sym typeface="Calibri"/>
                </a:rPr>
                <a:t>for</a:t>
              </a:r>
              <a:r>
                <a:rPr lang="es-AR" sz="1800" dirty="0" smtClean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s-AR" sz="1800" dirty="0" err="1" smtClean="0">
                  <a:latin typeface="Calibri"/>
                  <a:ea typeface="Calibri"/>
                  <a:cs typeface="Calibri"/>
                  <a:sym typeface="Calibri"/>
                </a:rPr>
                <a:t>the</a:t>
              </a:r>
              <a:r>
                <a:rPr lang="es-AR" sz="1800" dirty="0" smtClean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s-AR" sz="1800" dirty="0" err="1" smtClean="0">
                  <a:latin typeface="Calibri"/>
                  <a:ea typeface="Calibri"/>
                  <a:cs typeface="Calibri"/>
                  <a:sym typeface="Calibri"/>
                </a:rPr>
                <a:t>Sourthern</a:t>
              </a:r>
              <a:r>
                <a:rPr lang="es-AR" sz="1800" dirty="0" smtClean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s-AR" sz="1800" dirty="0" err="1" smtClean="0">
                  <a:latin typeface="Calibri"/>
                  <a:ea typeface="Calibri"/>
                  <a:cs typeface="Calibri"/>
                  <a:sym typeface="Calibri"/>
                </a:rPr>
                <a:t>Brazil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11463230" y="2145913"/>
              <a:ext cx="1698525" cy="2210400"/>
            </a:xfrm>
            <a:prstGeom prst="homePlate">
              <a:avLst>
                <a:gd name="adj" fmla="val 50000"/>
              </a:avLst>
            </a:prstGeom>
            <a:solidFill>
              <a:srgbClr val="47AB34"/>
            </a:solidFill>
            <a:ln w="9525" cap="flat" cmpd="sng">
              <a:solidFill>
                <a:srgbClr val="70AD4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lang="es-ES" dirty="0" err="1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Investment</a:t>
              </a:r>
              <a:endParaRPr lang="es-E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lang="es-ES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 </a:t>
              </a:r>
              <a:r>
                <a:rPr lang="es-ES" dirty="0" err="1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Biogas</a:t>
              </a:r>
              <a:r>
                <a:rPr lang="es-ES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s-ES" dirty="0" err="1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capacity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11484588" y="4587071"/>
              <a:ext cx="1677167" cy="2261642"/>
            </a:xfrm>
            <a:prstGeom prst="homePlate">
              <a:avLst>
                <a:gd name="adj" fmla="val 50000"/>
              </a:avLst>
            </a:prstGeom>
            <a:solidFill>
              <a:srgbClr val="47AB34"/>
            </a:solidFill>
            <a:ln w="9525" cap="flat" cmpd="sng">
              <a:solidFill>
                <a:srgbClr val="70AD4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s-AR" dirty="0" err="1" smtClean="0">
                  <a:latin typeface="Calibri"/>
                  <a:ea typeface="Calibri"/>
                  <a:cs typeface="Calibri"/>
                  <a:sym typeface="Calibri"/>
                </a:rPr>
                <a:t>Production</a:t>
              </a:r>
              <a:r>
                <a:rPr lang="es-AR" dirty="0" smtClean="0">
                  <a:latin typeface="Calibri"/>
                  <a:ea typeface="Calibri"/>
                  <a:cs typeface="Calibri"/>
                  <a:sym typeface="Calibri"/>
                </a:rPr>
                <a:t> of </a:t>
              </a:r>
              <a:r>
                <a:rPr lang="es-AR" dirty="0" err="1" smtClean="0">
                  <a:latin typeface="Calibri"/>
                  <a:ea typeface="Calibri"/>
                  <a:cs typeface="Calibri"/>
                  <a:sym typeface="Calibri"/>
                </a:rPr>
                <a:t>Biogas</a:t>
              </a:r>
              <a:endParaRPr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9802776" y="1229353"/>
              <a:ext cx="3358977" cy="635400"/>
            </a:xfrm>
            <a:prstGeom prst="chevron">
              <a:avLst>
                <a:gd name="adj" fmla="val 50000"/>
              </a:avLst>
            </a:prstGeom>
            <a:solidFill>
              <a:srgbClr val="1F3755"/>
            </a:solidFill>
            <a:ln w="12700" cap="flat" cmpd="sng">
              <a:solidFill>
                <a:srgbClr val="78787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lang="es-AR" sz="1800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MODEL &amp; SHOCKS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0"/>
          <p:cNvSpPr txBox="1"/>
          <p:nvPr/>
        </p:nvSpPr>
        <p:spPr>
          <a:xfrm>
            <a:off x="4842490" y="908748"/>
            <a:ext cx="65904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10"/>
              <a:buFont typeface="Arial"/>
              <a:buNone/>
            </a:pPr>
            <a:r>
              <a:rPr lang="es-ES" sz="282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Characterization</a:t>
            </a:r>
            <a:r>
              <a:rPr lang="es-ES" sz="282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es-ES" sz="282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Biogas</a:t>
            </a:r>
            <a:r>
              <a:rPr lang="es-ES" sz="282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2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sectors</a:t>
            </a:r>
            <a:r>
              <a:rPr lang="es-ES" sz="282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s-ES" sz="282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ES" sz="282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2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Southern</a:t>
            </a:r>
            <a:r>
              <a:rPr lang="es-ES" sz="282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2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Brazil</a:t>
            </a:r>
            <a:endParaRPr sz="282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10"/>
              <a:buFont typeface="Arial"/>
              <a:buNone/>
            </a:pPr>
            <a:endParaRPr sz="111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10"/>
              <a:buFont typeface="Arial"/>
              <a:buNone/>
            </a:pPr>
            <a:endParaRPr sz="111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0"/>
          <p:cNvSpPr/>
          <p:nvPr/>
        </p:nvSpPr>
        <p:spPr>
          <a:xfrm>
            <a:off x="375980" y="154520"/>
            <a:ext cx="4320208" cy="1188713"/>
          </a:xfrm>
          <a:prstGeom prst="round1Rect">
            <a:avLst>
              <a:gd name="adj" fmla="val 16667"/>
            </a:avLst>
          </a:prstGeom>
          <a:solidFill>
            <a:srgbClr val="186D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0"/>
          <p:cNvSpPr txBox="1"/>
          <p:nvPr/>
        </p:nvSpPr>
        <p:spPr>
          <a:xfrm>
            <a:off x="522282" y="486043"/>
            <a:ext cx="372432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&amp; MODEL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0"/>
          <p:cNvSpPr txBox="1"/>
          <p:nvPr/>
        </p:nvSpPr>
        <p:spPr>
          <a:xfrm>
            <a:off x="522282" y="362933"/>
            <a:ext cx="37243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sz="4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062066"/>
              </p:ext>
            </p:extLst>
          </p:nvPr>
        </p:nvGraphicFramePr>
        <p:xfrm>
          <a:off x="375978" y="2052991"/>
          <a:ext cx="8655480" cy="3683560"/>
        </p:xfrm>
        <a:graphic>
          <a:graphicData uri="http://schemas.openxmlformats.org/drawingml/2006/table">
            <a:tbl>
              <a:tblPr firstRow="1" firstCol="1">
                <a:tableStyleId>{46F890A9-2807-4EBB-B81D-B2AA78EC7F39}</a:tableStyleId>
              </a:tblPr>
              <a:tblGrid>
                <a:gridCol w="1333529">
                  <a:extLst>
                    <a:ext uri="{9D8B030D-6E8A-4147-A177-3AD203B41FA5}">
                      <a16:colId xmlns:a16="http://schemas.microsoft.com/office/drawing/2014/main" val="1741174634"/>
                    </a:ext>
                  </a:extLst>
                </a:gridCol>
                <a:gridCol w="1333529">
                  <a:extLst>
                    <a:ext uri="{9D8B030D-6E8A-4147-A177-3AD203B41FA5}">
                      <a16:colId xmlns:a16="http://schemas.microsoft.com/office/drawing/2014/main" val="1437974939"/>
                    </a:ext>
                  </a:extLst>
                </a:gridCol>
                <a:gridCol w="1339703">
                  <a:extLst>
                    <a:ext uri="{9D8B030D-6E8A-4147-A177-3AD203B41FA5}">
                      <a16:colId xmlns:a16="http://schemas.microsoft.com/office/drawing/2014/main" val="1118376540"/>
                    </a:ext>
                  </a:extLst>
                </a:gridCol>
                <a:gridCol w="1339703">
                  <a:extLst>
                    <a:ext uri="{9D8B030D-6E8A-4147-A177-3AD203B41FA5}">
                      <a16:colId xmlns:a16="http://schemas.microsoft.com/office/drawing/2014/main" val="439911129"/>
                    </a:ext>
                  </a:extLst>
                </a:gridCol>
                <a:gridCol w="1352052">
                  <a:extLst>
                    <a:ext uri="{9D8B030D-6E8A-4147-A177-3AD203B41FA5}">
                      <a16:colId xmlns:a16="http://schemas.microsoft.com/office/drawing/2014/main" val="1300606956"/>
                    </a:ext>
                  </a:extLst>
                </a:gridCol>
                <a:gridCol w="1956964">
                  <a:extLst>
                    <a:ext uri="{9D8B030D-6E8A-4147-A177-3AD203B41FA5}">
                      <a16:colId xmlns:a16="http://schemas.microsoft.com/office/drawing/2014/main" val="2039176480"/>
                    </a:ext>
                  </a:extLst>
                </a:gridCol>
              </a:tblGrid>
              <a:tr h="648006">
                <a:tc rowSpan="2"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800" u="none" strike="noStrike" kern="100" cap="none" dirty="0" smtClean="0">
                          <a:effectLst/>
                          <a:sym typeface="Arial"/>
                        </a:rPr>
                        <a:t>Sector</a:t>
                      </a:r>
                      <a:endParaRPr lang="en-US" sz="18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800" b="1" i="0" u="none" strike="noStrike" kern="100" cap="non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Biogas</a:t>
                      </a:r>
                      <a:r>
                        <a:rPr lang="es-ES" sz="1800" b="1" i="0" u="none" strike="noStrike" kern="100" cap="non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s-ES" sz="1800" b="1" i="0" u="none" strike="noStrike" kern="100" cap="none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Production</a:t>
                      </a:r>
                      <a:endParaRPr lang="en-US" sz="1800" b="1" i="0" u="none" strike="noStrike" kern="100" cap="none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800" u="none" strike="noStrike" kern="100" cap="none" dirty="0" smtClean="0">
                        <a:effectLst/>
                        <a:sym typeface="Arial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800" u="none" strike="noStrike" kern="100" cap="none" dirty="0" smtClean="0">
                          <a:effectLst/>
                          <a:sym typeface="Arial"/>
                        </a:rPr>
                        <a:t> </a:t>
                      </a:r>
                      <a:r>
                        <a:rPr lang="es-ES" sz="1800" u="none" strike="noStrike" kern="100" cap="none" dirty="0" err="1" smtClean="0">
                          <a:effectLst/>
                          <a:sym typeface="Arial"/>
                        </a:rPr>
                        <a:t>Employment</a:t>
                      </a:r>
                      <a:r>
                        <a:rPr lang="es-ES" sz="1800" u="none" strike="noStrike" kern="100" cap="none" dirty="0" smtClean="0">
                          <a:effectLst/>
                          <a:sym typeface="Arial"/>
                        </a:rPr>
                        <a:t> in </a:t>
                      </a:r>
                      <a:r>
                        <a:rPr lang="es-ES" sz="1800" u="none" strike="noStrike" kern="100" cap="none" dirty="0" err="1" smtClean="0">
                          <a:effectLst/>
                          <a:sym typeface="Arial"/>
                        </a:rPr>
                        <a:t>Biogas</a:t>
                      </a:r>
                      <a:endParaRPr lang="en-US" sz="1800" u="none" strike="noStrike" kern="100" cap="none" dirty="0" smtClean="0">
                        <a:effectLst/>
                        <a:sym typeface="Arial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8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800" u="none" strike="noStrike" kern="100" cap="none" dirty="0" smtClean="0">
                          <a:effectLst/>
                          <a:sym typeface="Arial"/>
                        </a:rPr>
                        <a:t>Electricity Equivalent </a:t>
                      </a:r>
                      <a:endParaRPr lang="en-US" sz="18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67948740"/>
                  </a:ext>
                </a:extLst>
              </a:tr>
              <a:tr h="981075">
                <a:tc vMerge="1"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8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u="none" strike="noStrike" kern="100" cap="none" dirty="0" smtClean="0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MM Nm3</a:t>
                      </a:r>
                      <a:endParaRPr lang="en-US" sz="1600" b="0" i="0" u="none" strike="noStrike" kern="100" cap="none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4450" marR="4445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600" u="none" strike="noStrike" kern="100" cap="none" dirty="0" smtClean="0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MM</a:t>
                      </a:r>
                      <a:r>
                        <a:rPr lang="es-ES" sz="1600" u="none" strike="noStrike" kern="100" cap="none" baseline="0" dirty="0" smtClean="0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 Nm3 / ton of </a:t>
                      </a:r>
                      <a:r>
                        <a:rPr lang="es-ES" sz="1600" u="none" strike="noStrike" kern="100" cap="none" baseline="0" dirty="0" err="1" smtClean="0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substrate</a:t>
                      </a:r>
                      <a:endParaRPr lang="en-US" sz="1600" u="none" strike="noStrike" kern="100" cap="none" dirty="0" smtClean="0">
                        <a:solidFill>
                          <a:schemeClr val="bg1"/>
                        </a:solidFill>
                        <a:effectLst/>
                        <a:sym typeface="Arial"/>
                      </a:endParaRPr>
                    </a:p>
                  </a:txBody>
                  <a:tcPr marL="44450" marR="4445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u="none" strike="noStrike" kern="100" cap="none" dirty="0" smtClean="0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Jobs (#)</a:t>
                      </a:r>
                      <a:endParaRPr lang="en-US" sz="1600" b="0" i="0" u="none" strike="noStrike" kern="100" cap="none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4450" marR="4445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u="none" strike="noStrike" kern="100" cap="none" dirty="0" smtClean="0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Jobs (#)</a:t>
                      </a:r>
                      <a:endParaRPr lang="en-US" sz="1600" b="0" i="0" u="none" strike="noStrike" kern="100" cap="none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u="none" strike="noStrike" kern="100" cap="none" dirty="0" smtClean="0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en-US" sz="1600" u="none" strike="noStrike" kern="100" cap="none" dirty="0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per </a:t>
                      </a:r>
                      <a:r>
                        <a:rPr lang="en-US" sz="1600" u="none" strike="noStrike" kern="100" cap="none" dirty="0" smtClean="0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MM Nm3</a:t>
                      </a:r>
                      <a:endParaRPr lang="en-US" sz="1600" b="0" i="0" u="none" strike="noStrike" kern="100" cap="none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4450" marR="4445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u="none" strike="noStrike" kern="100" cap="none" dirty="0" smtClean="0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MWh  (1,510*MM </a:t>
                      </a:r>
                      <a:r>
                        <a:rPr lang="en-US" sz="1600" u="none" strike="noStrike" kern="100" cap="none" dirty="0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Nm3)</a:t>
                      </a:r>
                      <a:endParaRPr lang="en-US" sz="1600" b="0" i="0" u="none" strike="noStrike" kern="100" cap="none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4450" marR="44450" marT="0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6867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800" b="0" u="none" strike="noStrike" kern="100" cap="none" dirty="0">
                          <a:effectLst/>
                          <a:sym typeface="Arial"/>
                        </a:rPr>
                        <a:t>BIOAGR</a:t>
                      </a:r>
                      <a:endParaRPr lang="en-US" sz="18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40.88</a:t>
                      </a:r>
                      <a:r>
                        <a:rPr lang="es-E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(*)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89,996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712439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800" b="0" u="none" strike="noStrike" kern="100" cap="none" dirty="0">
                          <a:effectLst/>
                          <a:sym typeface="Arial"/>
                        </a:rPr>
                        <a:t>BIOSLA</a:t>
                      </a:r>
                      <a:endParaRPr lang="en-US" sz="18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800" b="1" i="0" u="none" strike="noStrike" cap="none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98.62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43,579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756158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800" b="0" u="none" strike="noStrike" kern="100" cap="none">
                          <a:effectLst/>
                          <a:sym typeface="Arial"/>
                        </a:rPr>
                        <a:t>BIOMIL</a:t>
                      </a:r>
                      <a:endParaRPr lang="en-US" sz="1800" b="0" i="0" u="none" strike="noStrike" kern="100" cap="none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5.90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33,447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425500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800" b="0" u="none" strike="noStrike" kern="100" cap="none" dirty="0">
                          <a:effectLst/>
                          <a:sym typeface="Arial"/>
                        </a:rPr>
                        <a:t>BIOSUG</a:t>
                      </a:r>
                      <a:endParaRPr lang="en-US" sz="18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13.43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98,890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624837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800" b="0" u="none" strike="noStrike" kern="100" cap="none" dirty="0">
                          <a:effectLst/>
                          <a:sym typeface="Arial"/>
                        </a:rPr>
                        <a:t>BIOFOO</a:t>
                      </a:r>
                      <a:endParaRPr lang="en-US" sz="18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82.92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00226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800" b="0" u="none" strike="noStrike" kern="100" cap="none" dirty="0">
                          <a:effectLst/>
                          <a:sym typeface="Arial"/>
                        </a:rPr>
                        <a:t>BIOWAS</a:t>
                      </a:r>
                      <a:endParaRPr lang="en-US" sz="18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</a:rPr>
                        <a:t>1,923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</a:rPr>
                        <a:t>182,770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7186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800" b="1" u="none" strike="noStrike" kern="100" cap="none" dirty="0">
                          <a:effectLst/>
                          <a:sym typeface="Arial"/>
                        </a:rPr>
                        <a:t>Total</a:t>
                      </a:r>
                      <a:endParaRPr lang="en-US" sz="1800" b="1" i="0" u="none" strike="noStrike" kern="1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457,455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94247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"/>
          <p:cNvSpPr txBox="1"/>
          <p:nvPr/>
        </p:nvSpPr>
        <p:spPr>
          <a:xfrm>
            <a:off x="4842490" y="798083"/>
            <a:ext cx="4658403" cy="54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s-ES" sz="2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Southern</a:t>
            </a:r>
            <a:r>
              <a:rPr lang="es-ES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Brazil</a:t>
            </a:r>
            <a:r>
              <a:rPr lang="es-ES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2018 </a:t>
            </a:r>
            <a:r>
              <a:rPr lang="es-ES" sz="2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baseline</a:t>
            </a:r>
            <a:endParaRPr sz="1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9"/>
          <p:cNvSpPr/>
          <p:nvPr/>
        </p:nvSpPr>
        <p:spPr>
          <a:xfrm>
            <a:off x="375980" y="154520"/>
            <a:ext cx="4320208" cy="1188713"/>
          </a:xfrm>
          <a:prstGeom prst="round1Rect">
            <a:avLst>
              <a:gd name="adj" fmla="val 16667"/>
            </a:avLst>
          </a:prstGeom>
          <a:solidFill>
            <a:srgbClr val="186D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9"/>
          <p:cNvSpPr txBox="1"/>
          <p:nvPr/>
        </p:nvSpPr>
        <p:spPr>
          <a:xfrm>
            <a:off x="522282" y="486043"/>
            <a:ext cx="372432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&amp; MODEL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9"/>
          <p:cNvSpPr txBox="1"/>
          <p:nvPr/>
        </p:nvSpPr>
        <p:spPr>
          <a:xfrm>
            <a:off x="522282" y="362933"/>
            <a:ext cx="37243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sz="4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836217"/>
              </p:ext>
            </p:extLst>
          </p:nvPr>
        </p:nvGraphicFramePr>
        <p:xfrm>
          <a:off x="375980" y="2060686"/>
          <a:ext cx="11398678" cy="3676248"/>
        </p:xfrm>
        <a:graphic>
          <a:graphicData uri="http://schemas.openxmlformats.org/drawingml/2006/table">
            <a:tbl>
              <a:tblPr firstRow="1" firstCol="1">
                <a:tableStyleId>{46F890A9-2807-4EBB-B81D-B2AA78EC7F39}</a:tableStyleId>
              </a:tblPr>
              <a:tblGrid>
                <a:gridCol w="1806722">
                  <a:extLst>
                    <a:ext uri="{9D8B030D-6E8A-4147-A177-3AD203B41FA5}">
                      <a16:colId xmlns:a16="http://schemas.microsoft.com/office/drawing/2014/main" val="1493925070"/>
                    </a:ext>
                  </a:extLst>
                </a:gridCol>
                <a:gridCol w="1137274">
                  <a:extLst>
                    <a:ext uri="{9D8B030D-6E8A-4147-A177-3AD203B41FA5}">
                      <a16:colId xmlns:a16="http://schemas.microsoft.com/office/drawing/2014/main" val="3807312767"/>
                    </a:ext>
                  </a:extLst>
                </a:gridCol>
                <a:gridCol w="956603">
                  <a:extLst>
                    <a:ext uri="{9D8B030D-6E8A-4147-A177-3AD203B41FA5}">
                      <a16:colId xmlns:a16="http://schemas.microsoft.com/office/drawing/2014/main" val="2097503183"/>
                    </a:ext>
                  </a:extLst>
                </a:gridCol>
                <a:gridCol w="1125416">
                  <a:extLst>
                    <a:ext uri="{9D8B030D-6E8A-4147-A177-3AD203B41FA5}">
                      <a16:colId xmlns:a16="http://schemas.microsoft.com/office/drawing/2014/main" val="1287054670"/>
                    </a:ext>
                  </a:extLst>
                </a:gridCol>
                <a:gridCol w="1494932">
                  <a:extLst>
                    <a:ext uri="{9D8B030D-6E8A-4147-A177-3AD203B41FA5}">
                      <a16:colId xmlns:a16="http://schemas.microsoft.com/office/drawing/2014/main" val="3587706553"/>
                    </a:ext>
                  </a:extLst>
                </a:gridCol>
                <a:gridCol w="1719807">
                  <a:extLst>
                    <a:ext uri="{9D8B030D-6E8A-4147-A177-3AD203B41FA5}">
                      <a16:colId xmlns:a16="http://schemas.microsoft.com/office/drawing/2014/main" val="1004235736"/>
                    </a:ext>
                  </a:extLst>
                </a:gridCol>
                <a:gridCol w="1581434">
                  <a:extLst>
                    <a:ext uri="{9D8B030D-6E8A-4147-A177-3AD203B41FA5}">
                      <a16:colId xmlns:a16="http://schemas.microsoft.com/office/drawing/2014/main" val="3627507815"/>
                    </a:ext>
                  </a:extLst>
                </a:gridCol>
                <a:gridCol w="1576490">
                  <a:extLst>
                    <a:ext uri="{9D8B030D-6E8A-4147-A177-3AD203B41FA5}">
                      <a16:colId xmlns:a16="http://schemas.microsoft.com/office/drawing/2014/main" val="3953530786"/>
                    </a:ext>
                  </a:extLst>
                </a:gridCol>
              </a:tblGrid>
              <a:tr h="7809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kern="100" dirty="0" smtClean="0">
                          <a:effectLst/>
                        </a:rPr>
                        <a:t>Biogás </a:t>
                      </a:r>
                      <a:r>
                        <a:rPr lang="es-ES" sz="1800" kern="100" dirty="0" err="1" smtClean="0">
                          <a:effectLst/>
                        </a:rPr>
                        <a:t>Production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kern="100" dirty="0" err="1" smtClean="0">
                          <a:effectLst/>
                        </a:rPr>
                        <a:t>Employment</a:t>
                      </a:r>
                      <a:r>
                        <a:rPr lang="es-ES" sz="1800" kern="100" dirty="0" smtClean="0">
                          <a:effectLst/>
                        </a:rPr>
                        <a:t> in </a:t>
                      </a:r>
                      <a:r>
                        <a:rPr lang="es-ES" sz="1800" kern="100" dirty="0" err="1" smtClean="0">
                          <a:effectLst/>
                        </a:rPr>
                        <a:t>Biogas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kern="100" dirty="0" smtClean="0">
                          <a:effectLst/>
                        </a:rPr>
                        <a:t>GHG </a:t>
                      </a:r>
                      <a:r>
                        <a:rPr lang="es-ES" sz="1800" kern="100" dirty="0" err="1" smtClean="0">
                          <a:effectLst/>
                        </a:rPr>
                        <a:t>emissions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kern="100" dirty="0" err="1" smtClean="0">
                          <a:effectLst/>
                        </a:rPr>
                        <a:t>Electricity</a:t>
                      </a:r>
                      <a:endParaRPr lang="es-ES" sz="1800" kern="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kern="100" dirty="0" err="1" smtClean="0">
                          <a:effectLst/>
                        </a:rPr>
                        <a:t>Equivalent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49336816"/>
                  </a:ext>
                </a:extLst>
              </a:tr>
              <a:tr h="10898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kern="100" baseline="0" dirty="0" err="1" smtClean="0">
                          <a:solidFill>
                            <a:schemeClr val="bg1"/>
                          </a:solidFill>
                          <a:effectLst/>
                        </a:rPr>
                        <a:t>States</a:t>
                      </a:r>
                      <a:endParaRPr lang="es-ES" sz="1800" kern="100" baseline="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bg1"/>
                          </a:solidFill>
                          <a:effectLst/>
                        </a:rPr>
                        <a:t>MM Nm3</a:t>
                      </a:r>
                      <a:endParaRPr lang="en-US" sz="16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bg1"/>
                          </a:solidFill>
                          <a:effectLst/>
                        </a:rPr>
                        <a:t>MM </a:t>
                      </a: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</a:rPr>
                        <a:t>2018 </a:t>
                      </a:r>
                      <a:r>
                        <a:rPr lang="en-US" sz="1600" kern="100" dirty="0" smtClean="0">
                          <a:solidFill>
                            <a:schemeClr val="bg1"/>
                          </a:solidFill>
                          <a:effectLst/>
                        </a:rPr>
                        <a:t>USD</a:t>
                      </a:r>
                      <a:endParaRPr lang="en-US" sz="16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</a:rPr>
                        <a:t>Jobs </a:t>
                      </a:r>
                      <a:r>
                        <a:rPr lang="en-US" sz="1600" kern="100" dirty="0" smtClean="0">
                          <a:solidFill>
                            <a:schemeClr val="bg1"/>
                          </a:solidFill>
                          <a:effectLst/>
                        </a:rPr>
                        <a:t>(#)</a:t>
                      </a:r>
                      <a:endParaRPr lang="en-US" sz="16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</a:rPr>
                        <a:t>Jobs </a:t>
                      </a:r>
                      <a:r>
                        <a:rPr lang="en-US" sz="1600" kern="100" dirty="0" smtClean="0">
                          <a:solidFill>
                            <a:schemeClr val="bg1"/>
                          </a:solidFill>
                          <a:effectLst/>
                        </a:rPr>
                        <a:t>(#) per MMNm3 of Biogas</a:t>
                      </a:r>
                      <a:endParaRPr lang="en-US" sz="16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bg1"/>
                          </a:solidFill>
                          <a:effectLst/>
                        </a:rPr>
                        <a:t>Jobs (#) </a:t>
                      </a: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</a:rPr>
                        <a:t>per </a:t>
                      </a:r>
                      <a:r>
                        <a:rPr lang="en-US" sz="1600" kern="100" dirty="0" smtClean="0">
                          <a:solidFill>
                            <a:schemeClr val="bg1"/>
                          </a:solidFill>
                          <a:effectLst/>
                        </a:rPr>
                        <a:t>MM 2018 USD </a:t>
                      </a: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</a:rPr>
                        <a:t>of Value Added </a:t>
                      </a:r>
                      <a:endParaRPr lang="en-US" sz="16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bg1"/>
                          </a:solidFill>
                          <a:effectLst/>
                        </a:rPr>
                        <a:t>MtCO2e</a:t>
                      </a:r>
                      <a:endParaRPr lang="en-US" sz="16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chemeClr val="bg1"/>
                          </a:solidFill>
                          <a:effectLst/>
                        </a:rPr>
                        <a:t>MWh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bg1"/>
                          </a:solidFill>
                          <a:effectLst/>
                        </a:rPr>
                        <a:t>(1,510*MM 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</a:rPr>
                        <a:t>Nm3)</a:t>
                      </a:r>
                      <a:endParaRPr lang="en-US" sz="14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662662"/>
                  </a:ext>
                </a:extLst>
              </a:tr>
              <a:tr h="5039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00" dirty="0">
                          <a:solidFill>
                            <a:schemeClr val="accent6"/>
                          </a:solidFill>
                          <a:effectLst/>
                        </a:rPr>
                        <a:t>PR</a:t>
                      </a:r>
                      <a:endParaRPr lang="en-US" sz="1800" b="1" kern="1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</a:rPr>
                        <a:t>196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</a:rPr>
                        <a:t>1,669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</a:rPr>
                        <a:t>208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</a:rPr>
                        <a:t>102.8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</a:rPr>
                        <a:t>295,990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6250029"/>
                  </a:ext>
                </a:extLst>
              </a:tr>
              <a:tr h="2517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00" dirty="0">
                          <a:effectLst/>
                        </a:rPr>
                        <a:t>SC</a:t>
                      </a:r>
                      <a:endParaRPr lang="en-US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42,250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55876539"/>
                  </a:ext>
                </a:extLst>
              </a:tr>
              <a:tr h="5039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00" dirty="0">
                          <a:effectLst/>
                        </a:rPr>
                        <a:t>RS</a:t>
                      </a:r>
                      <a:endParaRPr lang="en-US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119,215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813141"/>
                  </a:ext>
                </a:extLst>
              </a:tr>
              <a:tr h="5039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00" dirty="0">
                          <a:effectLst/>
                        </a:rPr>
                        <a:t>Total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457,455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547943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"/>
          <p:cNvSpPr txBox="1"/>
          <p:nvPr/>
        </p:nvSpPr>
        <p:spPr>
          <a:xfrm>
            <a:off x="4842490" y="798083"/>
            <a:ext cx="4658403" cy="54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s-ES" sz="2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Southern</a:t>
            </a:r>
            <a:r>
              <a:rPr lang="es-ES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Brazil</a:t>
            </a:r>
            <a:r>
              <a:rPr lang="es-ES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2018 </a:t>
            </a:r>
            <a:r>
              <a:rPr lang="es-ES" sz="2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baseline</a:t>
            </a:r>
            <a:endParaRPr sz="1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9"/>
          <p:cNvSpPr/>
          <p:nvPr/>
        </p:nvSpPr>
        <p:spPr>
          <a:xfrm>
            <a:off x="375980" y="154520"/>
            <a:ext cx="4320208" cy="1188713"/>
          </a:xfrm>
          <a:prstGeom prst="round1Rect">
            <a:avLst>
              <a:gd name="adj" fmla="val 16667"/>
            </a:avLst>
          </a:prstGeom>
          <a:solidFill>
            <a:srgbClr val="186D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9"/>
          <p:cNvSpPr txBox="1"/>
          <p:nvPr/>
        </p:nvSpPr>
        <p:spPr>
          <a:xfrm>
            <a:off x="522282" y="486043"/>
            <a:ext cx="372432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&amp; MODEL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9"/>
          <p:cNvSpPr txBox="1"/>
          <p:nvPr/>
        </p:nvSpPr>
        <p:spPr>
          <a:xfrm>
            <a:off x="522282" y="362933"/>
            <a:ext cx="37243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sz="4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367116"/>
              </p:ext>
            </p:extLst>
          </p:nvPr>
        </p:nvGraphicFramePr>
        <p:xfrm>
          <a:off x="375979" y="1678249"/>
          <a:ext cx="11651898" cy="46240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94495">
                  <a:extLst>
                    <a:ext uri="{9D8B030D-6E8A-4147-A177-3AD203B41FA5}">
                      <a16:colId xmlns:a16="http://schemas.microsoft.com/office/drawing/2014/main" val="1179598966"/>
                    </a:ext>
                  </a:extLst>
                </a:gridCol>
                <a:gridCol w="1322363">
                  <a:extLst>
                    <a:ext uri="{9D8B030D-6E8A-4147-A177-3AD203B41FA5}">
                      <a16:colId xmlns:a16="http://schemas.microsoft.com/office/drawing/2014/main" val="3586731292"/>
                    </a:ext>
                  </a:extLst>
                </a:gridCol>
                <a:gridCol w="2447778">
                  <a:extLst>
                    <a:ext uri="{9D8B030D-6E8A-4147-A177-3AD203B41FA5}">
                      <a16:colId xmlns:a16="http://schemas.microsoft.com/office/drawing/2014/main" val="1338496268"/>
                    </a:ext>
                  </a:extLst>
                </a:gridCol>
                <a:gridCol w="2293034">
                  <a:extLst>
                    <a:ext uri="{9D8B030D-6E8A-4147-A177-3AD203B41FA5}">
                      <a16:colId xmlns:a16="http://schemas.microsoft.com/office/drawing/2014/main" val="3540989345"/>
                    </a:ext>
                  </a:extLst>
                </a:gridCol>
                <a:gridCol w="1294228">
                  <a:extLst>
                    <a:ext uri="{9D8B030D-6E8A-4147-A177-3AD203B41FA5}">
                      <a16:colId xmlns:a16="http://schemas.microsoft.com/office/drawing/2014/main" val="711292794"/>
                    </a:ext>
                  </a:extLst>
                </a:gridCol>
              </a:tblGrid>
              <a:tr h="5686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Sector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Paraná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Rio Grande do </a:t>
                      </a:r>
                      <a:r>
                        <a:rPr lang="en-US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Sul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Santa Catarina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982769"/>
                  </a:ext>
                </a:extLst>
              </a:tr>
              <a:tr h="3356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effectLst/>
                        </a:rPr>
                        <a:t>BIOAGR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17.9%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6.5%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69.0%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19.7%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32220660"/>
                  </a:ext>
                </a:extLst>
              </a:tr>
              <a:tr h="3356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effectLst/>
                        </a:rPr>
                        <a:t>BIOSLA+BIOMIL+BIOSUG+BIOFOO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58.2%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8.6%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5.4%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40.4%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79302157"/>
                  </a:ext>
                </a:extLst>
              </a:tr>
              <a:tr h="3356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effectLst/>
                        </a:rPr>
                        <a:t>BIOWAS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23.9%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84.9%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25.6%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40.0%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63803493"/>
                  </a:ext>
                </a:extLst>
              </a:tr>
              <a:tr h="5686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smtClean="0">
                          <a:effectLst/>
                        </a:rPr>
                        <a:t>Biogas production (MM Nm3)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effectLst/>
                        </a:rPr>
                        <a:t>                    196.0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effectLst/>
                        </a:rPr>
                        <a:t>                      78.9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effectLst/>
                        </a:rPr>
                        <a:t>                      28.0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effectLst/>
                        </a:rPr>
                        <a:t>                    302.9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752982"/>
                  </a:ext>
                </a:extLst>
              </a:tr>
              <a:tr h="3356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effectLst/>
                        </a:rPr>
                        <a:t>% of used installed capacity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47%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66%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31%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48%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89224019"/>
                  </a:ext>
                </a:extLst>
              </a:tr>
              <a:tr h="3356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% used of </a:t>
                      </a:r>
                      <a:r>
                        <a:rPr lang="en-US" sz="1800" u="none" strike="noStrike" dirty="0" smtClean="0">
                          <a:effectLst/>
                        </a:rPr>
                        <a:t>potential (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substrates)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055638"/>
                  </a:ext>
                </a:extLst>
              </a:tr>
              <a:tr h="5686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Employment in biogas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                 571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                 460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                 165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              1,197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14818529"/>
                  </a:ext>
                </a:extLst>
              </a:tr>
              <a:tr h="3356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% </a:t>
                      </a:r>
                      <a:r>
                        <a:rPr lang="en-US" sz="1800" u="none" strike="noStrike" dirty="0" smtClean="0">
                          <a:effectLst/>
                        </a:rPr>
                        <a:t>of </a:t>
                      </a:r>
                      <a:r>
                        <a:rPr lang="en-US" sz="1800" u="none" strike="noStrike" dirty="0">
                          <a:effectLst/>
                        </a:rPr>
                        <a:t>total </a:t>
                      </a:r>
                      <a:r>
                        <a:rPr lang="en-US" sz="1800" u="none" strike="noStrike" dirty="0" smtClean="0">
                          <a:effectLst/>
                        </a:rPr>
                        <a:t>employment of the state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0.011%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0.008%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0.005%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0.008%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8249825"/>
                  </a:ext>
                </a:extLst>
              </a:tr>
              <a:tr h="5686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GHG emissions (MtCO2e)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                 102.8 </a:t>
                      </a:r>
                      <a:endParaRPr lang="en-US" sz="18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                     89.6 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                40.8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                    233.2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06433043"/>
                  </a:ext>
                </a:extLst>
              </a:tr>
              <a:tr h="3356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% of total </a:t>
                      </a:r>
                      <a:r>
                        <a:rPr lang="en-US" sz="1800" u="none" strike="noStrike" dirty="0" smtClean="0">
                          <a:effectLst/>
                        </a:rPr>
                        <a:t>GHG emissions of the country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10.4%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9.0%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4.1%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23.6%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8236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03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1267</Words>
  <Application>Microsoft Office PowerPoint</Application>
  <PresentationFormat>Panorámica</PresentationFormat>
  <Paragraphs>447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Lato</vt:lpstr>
      <vt:lpstr>Calibri</vt:lpstr>
      <vt:lpstr>Arial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Priscila</cp:lastModifiedBy>
  <cp:revision>47</cp:revision>
  <dcterms:created xsi:type="dcterms:W3CDTF">2021-09-28T01:10:09Z</dcterms:created>
  <dcterms:modified xsi:type="dcterms:W3CDTF">2024-06-30T21:17:23Z</dcterms:modified>
</cp:coreProperties>
</file>