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7"/>
  </p:notesMasterIdLst>
  <p:sldIdLst>
    <p:sldId id="257" r:id="rId2"/>
    <p:sldId id="2147375679" r:id="rId3"/>
    <p:sldId id="2147375640" r:id="rId4"/>
    <p:sldId id="2147375678" r:id="rId5"/>
    <p:sldId id="2147375680" r:id="rId6"/>
    <p:sldId id="2147375682" r:id="rId7"/>
    <p:sldId id="2147375656" r:id="rId8"/>
    <p:sldId id="2147375686" r:id="rId9"/>
    <p:sldId id="2147375683" r:id="rId10"/>
    <p:sldId id="2147375665" r:id="rId11"/>
    <p:sldId id="2147375684" r:id="rId12"/>
    <p:sldId id="2147375666" r:id="rId13"/>
    <p:sldId id="2147375685" r:id="rId14"/>
    <p:sldId id="2147375667" r:id="rId15"/>
    <p:sldId id="2147375594" r:id="rId16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893A69-34A1-6049-DDD2-DC71488F8A7C}" name="EMMANUELLE BUGEAU" initials="EB" userId="EMMANUELLE BUGEAU" providerId="None"/>
  <p188:author id="{EEB6C2B6-A473-B110-06DD-06BF218CD6FD}" name="EMMANUELLE BUGEAU" initials="EB" userId="S::emmanuelle.bugeau@un.org::d625dbec-aa9d-4e35-963a-62dbc10e0e98" providerId="AD"/>
  <p188:author id="{005B1ABB-119C-71CD-4299-4E90D9E04274}" name="Simon Mevel" initials="SM" userId="S::mevel@un.org::3180b1a6-acee-41e7-8dc4-42589928ea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EF"/>
    <a:srgbClr val="FCBAEF"/>
    <a:srgbClr val="C0EAE1"/>
    <a:srgbClr val="79C1AE"/>
    <a:srgbClr val="AEE4D8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7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95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93" y="86"/>
      </p:cViewPr>
      <p:guideLst>
        <p:guide orient="horz" pos="3156"/>
        <p:guide pos="216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Mevel\CEPII\Outputs\AfCFTA%20&amp;%20RVCs\Output%20files\tables_5mars2024_rev_visual%20pie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Mevel\CEPII\Outputs\AfCFTA%20&amp;%20RVCs\Output%20files\tables_5mars2024_rev_visual%20pie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Mevel\CEPII\Outputs\AfCFTA%20&amp;%20RVCs\Output%20files\tables_5mars2024_rev_visual%20pie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D:\SMevel\CEPII\Outputs\AfCFTA%20&amp;%20RVCs\Output%20files\tables_5mars2024_rev_visual%20pie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Sheet1!$K$3</c:f>
              <c:strCache>
                <c:ptCount val="1"/>
                <c:pt idx="0">
                  <c:v>Without AfCFTA (2020 through 2045)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Sheet1!$I$4:$J$7</c:f>
              <c:multiLvlStrCache>
                <c:ptCount val="4"/>
                <c:lvl>
                  <c:pt idx="0">
                    <c:v>From rest of the world</c:v>
                  </c:pt>
                  <c:pt idx="1">
                    <c:v>From Africa</c:v>
                  </c:pt>
                  <c:pt idx="2">
                    <c:v>From rest of the world</c:v>
                  </c:pt>
                  <c:pt idx="3">
                    <c:v>From Africa</c:v>
                  </c:pt>
                </c:lvl>
                <c:lvl>
                  <c:pt idx="0">
                    <c:v>For Final consumption</c:v>
                  </c:pt>
                  <c:pt idx="2">
                    <c:v>For Intermediate consumption</c:v>
                  </c:pt>
                </c:lvl>
              </c:multiLvlStrCache>
            </c:multiLvlStrRef>
          </c:cat>
          <c:val>
            <c:numRef>
              <c:f>Sheet1!$K$4:$K$7</c:f>
              <c:numCache>
                <c:formatCode>General</c:formatCode>
                <c:ptCount val="4"/>
                <c:pt idx="0">
                  <c:v>9.4</c:v>
                </c:pt>
                <c:pt idx="1">
                  <c:v>10.6</c:v>
                </c:pt>
                <c:pt idx="2">
                  <c:v>5.5</c:v>
                </c:pt>
                <c:pt idx="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E-4875-B33D-13D133E02D23}"/>
            </c:ext>
          </c:extLst>
        </c:ser>
        <c:ser>
          <c:idx val="1"/>
          <c:order val="1"/>
          <c:tx>
            <c:strRef>
              <c:f>Sheet1!$L$3</c:f>
              <c:strCache>
                <c:ptCount val="1"/>
                <c:pt idx="0">
                  <c:v>With AfCFTA (2045)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Sheet1!$I$4:$J$7</c:f>
              <c:multiLvlStrCache>
                <c:ptCount val="4"/>
                <c:lvl>
                  <c:pt idx="0">
                    <c:v>From rest of the world</c:v>
                  </c:pt>
                  <c:pt idx="1">
                    <c:v>From Africa</c:v>
                  </c:pt>
                  <c:pt idx="2">
                    <c:v>From rest of the world</c:v>
                  </c:pt>
                  <c:pt idx="3">
                    <c:v>From Africa</c:v>
                  </c:pt>
                </c:lvl>
                <c:lvl>
                  <c:pt idx="0">
                    <c:v>For Final consumption</c:v>
                  </c:pt>
                  <c:pt idx="2">
                    <c:v>For Intermediate consumption</c:v>
                  </c:pt>
                </c:lvl>
              </c:multiLvlStrCache>
            </c:multiLvlStrRef>
          </c:cat>
          <c:val>
            <c:numRef>
              <c:f>Sheet1!$L$4:$L$7</c:f>
              <c:numCache>
                <c:formatCode>0.0</c:formatCode>
                <c:ptCount val="4"/>
                <c:pt idx="0" formatCode="General">
                  <c:v>9.4</c:v>
                </c:pt>
                <c:pt idx="1">
                  <c:v>2</c:v>
                </c:pt>
                <c:pt idx="2" formatCode="General">
                  <c:v>5.5</c:v>
                </c:pt>
                <c:pt idx="3" formatCode="General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E-4875-B33D-13D133E02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3736608"/>
        <c:axId val="103744768"/>
      </c:barChart>
      <c:catAx>
        <c:axId val="1037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44768"/>
        <c:crosses val="autoZero"/>
        <c:auto val="1"/>
        <c:lblAlgn val="ctr"/>
        <c:lblOffset val="100"/>
        <c:noMultiLvlLbl val="0"/>
      </c:catAx>
      <c:valAx>
        <c:axId val="10374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3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Sheet1!$O$3</c:f>
              <c:strCache>
                <c:ptCount val="1"/>
                <c:pt idx="0">
                  <c:v>Without AfCFTA (2020 through 2045)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Sheet1!$M$4:$N$7</c:f>
              <c:multiLvlStrCache>
                <c:ptCount val="4"/>
                <c:lvl>
                  <c:pt idx="0">
                    <c:v>From rest of the world</c:v>
                  </c:pt>
                  <c:pt idx="1">
                    <c:v>From Africa</c:v>
                  </c:pt>
                  <c:pt idx="2">
                    <c:v>From rest of the world</c:v>
                  </c:pt>
                  <c:pt idx="3">
                    <c:v>From Africa</c:v>
                  </c:pt>
                </c:lvl>
                <c:lvl>
                  <c:pt idx="0">
                    <c:v>For Final consumption</c:v>
                  </c:pt>
                  <c:pt idx="2">
                    <c:v>For Intermediate consumption</c:v>
                  </c:pt>
                </c:lvl>
              </c:multiLvlStrCache>
            </c:multiLvlStrRef>
          </c:cat>
          <c:val>
            <c:numRef>
              <c:f>Sheet1!$O$4:$O$7</c:f>
              <c:numCache>
                <c:formatCode>General</c:formatCode>
                <c:ptCount val="4"/>
                <c:pt idx="0">
                  <c:v>46.6</c:v>
                </c:pt>
                <c:pt idx="1">
                  <c:v>51.4</c:v>
                </c:pt>
                <c:pt idx="2">
                  <c:v>39.5</c:v>
                </c:pt>
                <c:pt idx="3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3-4863-9CB4-5318C1F9E1BE}"/>
            </c:ext>
          </c:extLst>
        </c:ser>
        <c:ser>
          <c:idx val="1"/>
          <c:order val="1"/>
          <c:tx>
            <c:strRef>
              <c:f>Sheet1!$P$3</c:f>
              <c:strCache>
                <c:ptCount val="1"/>
                <c:pt idx="0">
                  <c:v>With AfCFTA (2045)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Sheet1!$M$4:$N$7</c:f>
              <c:multiLvlStrCache>
                <c:ptCount val="4"/>
                <c:lvl>
                  <c:pt idx="0">
                    <c:v>From rest of the world</c:v>
                  </c:pt>
                  <c:pt idx="1">
                    <c:v>From Africa</c:v>
                  </c:pt>
                  <c:pt idx="2">
                    <c:v>From rest of the world</c:v>
                  </c:pt>
                  <c:pt idx="3">
                    <c:v>From Africa</c:v>
                  </c:pt>
                </c:lvl>
                <c:lvl>
                  <c:pt idx="0">
                    <c:v>For Final consumption</c:v>
                  </c:pt>
                  <c:pt idx="2">
                    <c:v>For Intermediate consumption</c:v>
                  </c:pt>
                </c:lvl>
              </c:multiLvlStrCache>
            </c:multiLvlStrRef>
          </c:cat>
          <c:val>
            <c:numRef>
              <c:f>Sheet1!$P$4:$P$7</c:f>
              <c:numCache>
                <c:formatCode>General</c:formatCode>
                <c:ptCount val="4"/>
                <c:pt idx="0">
                  <c:v>46.6</c:v>
                </c:pt>
                <c:pt idx="1">
                  <c:v>42.7</c:v>
                </c:pt>
                <c:pt idx="2">
                  <c:v>39.5</c:v>
                </c:pt>
                <c:pt idx="3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C3-4863-9CB4-5318C1F9E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3738528"/>
        <c:axId val="103741408"/>
      </c:barChart>
      <c:catAx>
        <c:axId val="10373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41408"/>
        <c:crosses val="autoZero"/>
        <c:auto val="1"/>
        <c:lblAlgn val="ctr"/>
        <c:lblOffset val="100"/>
        <c:noMultiLvlLbl val="0"/>
      </c:catAx>
      <c:valAx>
        <c:axId val="10374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3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Sheet1!$S$3</c:f>
              <c:strCache>
                <c:ptCount val="1"/>
                <c:pt idx="0">
                  <c:v>Without AfCFTA (2020 through 2045)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Sheet1!$R$4:$R$5</c:f>
              <c:strCache>
                <c:ptCount val="2"/>
                <c:pt idx="0">
                  <c:v>From rest of the world</c:v>
                </c:pt>
                <c:pt idx="1">
                  <c:v>From Africa</c:v>
                </c:pt>
              </c:strCache>
            </c:strRef>
          </c:cat>
          <c:val>
            <c:numRef>
              <c:f>Sheet1!$S$4:$S$5</c:f>
              <c:numCache>
                <c:formatCode>General</c:formatCode>
                <c:ptCount val="2"/>
                <c:pt idx="0">
                  <c:v>101.3</c:v>
                </c:pt>
                <c:pt idx="1">
                  <c:v>101.3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5-4510-AF54-DEC092B5CB51}"/>
            </c:ext>
          </c:extLst>
        </c:ser>
        <c:ser>
          <c:idx val="1"/>
          <c:order val="1"/>
          <c:tx>
            <c:strRef>
              <c:f>Sheet1!$T$3</c:f>
              <c:strCache>
                <c:ptCount val="1"/>
                <c:pt idx="0">
                  <c:v>With AfCFTA (2045)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Sheet1!$R$4:$R$5</c:f>
              <c:strCache>
                <c:ptCount val="2"/>
                <c:pt idx="0">
                  <c:v>From rest of the world</c:v>
                </c:pt>
                <c:pt idx="1">
                  <c:v>From Africa</c:v>
                </c:pt>
              </c:strCache>
            </c:strRef>
          </c:cat>
          <c:val>
            <c:numRef>
              <c:f>Sheet1!$T$4:$T$5</c:f>
              <c:numCache>
                <c:formatCode>General</c:formatCode>
                <c:ptCount val="2"/>
                <c:pt idx="0">
                  <c:v>101.3</c:v>
                </c:pt>
                <c:pt idx="1">
                  <c:v>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95-4510-AF54-DEC092B5C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9911744"/>
        <c:axId val="109922304"/>
      </c:barChart>
      <c:catAx>
        <c:axId val="10991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22304"/>
        <c:crosses val="autoZero"/>
        <c:auto val="1"/>
        <c:lblAlgn val="ctr"/>
        <c:lblOffset val="100"/>
        <c:noMultiLvlLbl val="0"/>
      </c:catAx>
      <c:valAx>
        <c:axId val="10992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1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'New table 11'!$B$3:$B$31</cx:f>
        <cx:lvl ptCount="29">
          <cx:pt idx="0">Vegetables fruit nuts</cx:pt>
          <cx:pt idx="1">Other cereals and crops</cx:pt>
          <cx:pt idx="2">Livestock</cx:pt>
          <cx:pt idx="3">Milk and dairy products</cx:pt>
          <cx:pt idx="4">Paddy and processed rice</cx:pt>
          <cx:pt idx="5">Sugar</cx:pt>
          <cx:pt idx="6">Meat</cx:pt>
          <cx:pt idx="7">Other food and beverages</cx:pt>
          <cx:pt idx="8">Metals</cx:pt>
          <cx:pt idx="9">Other manufacture products</cx:pt>
          <cx:pt idx="10">Vehicles and transport equipment</cx:pt>
          <cx:pt idx="11">Pharma and chemicals</cx:pt>
          <cx:pt idx="12">Textile wearing apparel and leather</cx:pt>
          <cx:pt idx="13">Forestry</cx:pt>
          <cx:pt idx="14">Wood paper plastic</cx:pt>
          <cx:pt idx="15">Oil</cx:pt>
          <cx:pt idx="16">Electricity</cx:pt>
          <cx:pt idx="17">Mining</cx:pt>
          <cx:pt idx="18">Gas</cx:pt>
          <cx:pt idx="19">Refined Oil</cx:pt>
          <cx:pt idx="20">Coal</cx:pt>
          <cx:pt idx="21">Health</cx:pt>
          <cx:pt idx="22">Communication</cx:pt>
          <cx:pt idx="23">Business services</cx:pt>
          <cx:pt idx="24">Financial services</cx:pt>
          <cx:pt idx="25">Transport</cx:pt>
          <cx:pt idx="26">Education</cx:pt>
          <cx:pt idx="27">Tourism</cx:pt>
          <cx:pt idx="28">Other services</cx:pt>
        </cx:lvl>
      </cx:strDim>
      <cx:numDim type="size">
        <cx:f>'New table 11'!$C$3:$C$31</cx:f>
        <cx:lvl ptCount="29" formatCode="0.0_ ;[Red]\-0.0\ ">
          <cx:pt idx="0">27.593074999999999</cx:pt>
          <cx:pt idx="1">27.114626999999999</cx:pt>
          <cx:pt idx="2">46.751488000000002</cx:pt>
          <cx:pt idx="3">181.120047</cx:pt>
          <cx:pt idx="4">31.314336999999998</cx:pt>
          <cx:pt idx="5">106.489542</cx:pt>
          <cx:pt idx="6">98.637358000000006</cx:pt>
          <cx:pt idx="7">47.560524999999998</cx:pt>
          <cx:pt idx="8">46.772945999999997</cx:pt>
          <cx:pt idx="9">53.416201000000001</cx:pt>
          <cx:pt idx="10">85.210812000000004</cx:pt>
          <cx:pt idx="11">47.761091</cx:pt>
          <cx:pt idx="12">44.091697000000003</cx:pt>
          <cx:pt idx="13">10.367723</cx:pt>
          <cx:pt idx="14">75.583792000000003</cx:pt>
          <cx:pt idx="15">8.9579690000000003</cx:pt>
          <cx:pt idx="16">25.557715000000002</cx:pt>
          <cx:pt idx="17">45.124310999999999</cx:pt>
          <cx:pt idx="18">-0.43241400000000002</cx:pt>
          <cx:pt idx="19">32.162716000000003</cx:pt>
          <cx:pt idx="20">14.470134</cx:pt>
          <cx:pt idx="21">32.283869000000003</cx:pt>
          <cx:pt idx="22">0.15116499999999999</cx:pt>
          <cx:pt idx="23">68.523706000000004</cx:pt>
          <cx:pt idx="24">106.69004200000001</cx:pt>
          <cx:pt idx="25">45.228729999999999</cx:pt>
          <cx:pt idx="26">33.251165</cx:pt>
          <cx:pt idx="27">52.681444999999997</cx:pt>
          <cx:pt idx="28">-1.544834</cx:pt>
        </cx:lvl>
      </cx:numDim>
    </cx:data>
    <cx:data id="1">
      <cx:strDim type="cat">
        <cx:f>'New table 11'!$B$3:$B$31</cx:f>
        <cx:lvl ptCount="29">
          <cx:pt idx="0">Vegetables fruit nuts</cx:pt>
          <cx:pt idx="1">Other cereals and crops</cx:pt>
          <cx:pt idx="2">Livestock</cx:pt>
          <cx:pt idx="3">Milk and dairy products</cx:pt>
          <cx:pt idx="4">Paddy and processed rice</cx:pt>
          <cx:pt idx="5">Sugar</cx:pt>
          <cx:pt idx="6">Meat</cx:pt>
          <cx:pt idx="7">Other food and beverages</cx:pt>
          <cx:pt idx="8">Metals</cx:pt>
          <cx:pt idx="9">Other manufacture products</cx:pt>
          <cx:pt idx="10">Vehicles and transport equipment</cx:pt>
          <cx:pt idx="11">Pharma and chemicals</cx:pt>
          <cx:pt idx="12">Textile wearing apparel and leather</cx:pt>
          <cx:pt idx="13">Forestry</cx:pt>
          <cx:pt idx="14">Wood paper plastic</cx:pt>
          <cx:pt idx="15">Oil</cx:pt>
          <cx:pt idx="16">Electricity</cx:pt>
          <cx:pt idx="17">Mining</cx:pt>
          <cx:pt idx="18">Gas</cx:pt>
          <cx:pt idx="19">Refined Oil</cx:pt>
          <cx:pt idx="20">Coal</cx:pt>
          <cx:pt idx="21">Health</cx:pt>
          <cx:pt idx="22">Communication</cx:pt>
          <cx:pt idx="23">Business services</cx:pt>
          <cx:pt idx="24">Financial services</cx:pt>
          <cx:pt idx="25">Transport</cx:pt>
          <cx:pt idx="26">Education</cx:pt>
          <cx:pt idx="27">Tourism</cx:pt>
          <cx:pt idx="28">Other services</cx:pt>
        </cx:lvl>
      </cx:strDim>
      <cx:numDim type="size">
        <cx:f>'New table 11'!$D$3:$D$31</cx:f>
        <cx:lvl ptCount="29" formatCode="0.0_ ;[Red]\-0.0\ ">
          <cx:pt idx="0">-0.82164499999999996</cx:pt>
          <cx:pt idx="1">-0.105131</cx:pt>
          <cx:pt idx="2">-0.46190900000000001</cx:pt>
          <cx:pt idx="3">1.07504</cx:pt>
          <cx:pt idx="4">-1.173389</cx:pt>
          <cx:pt idx="5">0.43738100000000002</cx:pt>
          <cx:pt idx="6">0.175848</cx:pt>
          <cx:pt idx="7">0.87483699999999998</cx:pt>
          <cx:pt idx="8">0.92607300000000004</cx:pt>
          <cx:pt idx="9">0.45932699999999999</cx:pt>
          <cx:pt idx="10">1.0836840000000001</cx:pt>
          <cx:pt idx="11">1.043258</cx:pt>
          <cx:pt idx="12">-0.65969900000000004</cx:pt>
          <cx:pt idx="13">-0.119865</cx:pt>
          <cx:pt idx="14">3.491727</cx:pt>
          <cx:pt idx="15">-0.36917699999999998</cx:pt>
          <cx:pt idx="16">1.449641</cx:pt>
          <cx:pt idx="17">-0.45382099999999997</cx:pt>
          <cx:pt idx="18">-0.44751200000000002</cx:pt>
          <cx:pt idx="19">3.578487</cx:pt>
          <cx:pt idx="20">-1.994856</cx:pt>
          <cx:pt idx="21">0.123464</cx:pt>
          <cx:pt idx="22">0.019348000000000001</cx:pt>
          <cx:pt idx="23">-0.27032499999999998</cx:pt>
          <cx:pt idx="24">-0.121839</cx:pt>
          <cx:pt idx="25">-0.47728700000000002</cx:pt>
          <cx:pt idx="26">-0.37074600000000002</cx:pt>
          <cx:pt idx="27">0.241457</cx:pt>
          <cx:pt idx="28">0.29922900000000002</cx:pt>
        </cx:lvl>
      </cx:numDim>
    </cx:data>
  </cx:chartData>
  <cx:chart>
    <cx:plotArea>
      <cx:plotAreaRegion>
        <cx:series layoutId="treemap" uniqueId="{1334CA6F-A5F3-4FEB-908C-AFA93CDA4ADA}" formatIdx="0">
          <cx:tx>
            <cx:txData>
              <cx:f>'New table 11'!$C$2</cx:f>
              <cx:v>Intra-African trade for intermediate consumption</cx:v>
            </cx:txData>
          </cx:tx>
          <cx:dataPt idx="0">
            <cx:spPr>
              <a:solidFill>
                <a:srgbClr val="C00000"/>
              </a:solidFill>
            </cx:spPr>
          </cx:dataPt>
          <cx:dataPt idx="1">
            <cx:spPr>
              <a:solidFill>
                <a:srgbClr val="C00000"/>
              </a:solidFill>
            </cx:spPr>
          </cx:dataPt>
          <cx:dataPt idx="2">
            <cx:spPr>
              <a:solidFill>
                <a:srgbClr val="C00000"/>
              </a:solidFill>
            </cx:spPr>
          </cx:dataPt>
          <cx:dataPt idx="3">
            <cx:spPr>
              <a:solidFill>
                <a:srgbClr val="00B050"/>
              </a:solidFill>
            </cx:spPr>
          </cx:dataPt>
          <cx:dataPt idx="4">
            <cx:spPr>
              <a:solidFill>
                <a:srgbClr val="C00000"/>
              </a:solidFill>
            </cx:spPr>
          </cx:dataPt>
          <cx:dataPt idx="5">
            <cx:spPr>
              <a:solidFill>
                <a:srgbClr val="00B050"/>
              </a:solidFill>
            </cx:spPr>
          </cx:dataPt>
          <cx:dataPt idx="6">
            <cx:spPr>
              <a:solidFill>
                <a:srgbClr val="00B050"/>
              </a:solidFill>
            </cx:spPr>
          </cx:dataPt>
          <cx:dataPt idx="7">
            <cx:spPr>
              <a:solidFill>
                <a:srgbClr val="00B050"/>
              </a:solidFill>
            </cx:spPr>
          </cx:dataPt>
          <cx:dataPt idx="8">
            <cx:spPr>
              <a:solidFill>
                <a:srgbClr val="00B050"/>
              </a:solidFill>
            </cx:spPr>
          </cx:dataPt>
          <cx:dataPt idx="9">
            <cx:spPr>
              <a:solidFill>
                <a:srgbClr val="00B050"/>
              </a:solidFill>
            </cx:spPr>
          </cx:dataPt>
          <cx:dataPt idx="10">
            <cx:spPr>
              <a:solidFill>
                <a:srgbClr val="00B050"/>
              </a:solidFill>
            </cx:spPr>
          </cx:dataPt>
          <cx:dataPt idx="11">
            <cx:spPr>
              <a:solidFill>
                <a:srgbClr val="00B050"/>
              </a:solidFill>
            </cx:spPr>
          </cx:dataPt>
          <cx:dataPt idx="12">
            <cx:spPr>
              <a:solidFill>
                <a:srgbClr val="E97132"/>
              </a:solidFill>
            </cx:spPr>
          </cx:dataPt>
          <cx:dataPt idx="13">
            <cx:spPr>
              <a:solidFill>
                <a:srgbClr val="C00000"/>
              </a:solidFill>
            </cx:spPr>
          </cx:dataPt>
          <cx:dataPt idx="14">
            <cx:spPr>
              <a:solidFill>
                <a:srgbClr val="00B050"/>
              </a:solidFill>
            </cx:spPr>
          </cx:dataPt>
          <cx:dataPt idx="15">
            <cx:spPr>
              <a:solidFill>
                <a:srgbClr val="C00000"/>
              </a:solidFill>
            </cx:spPr>
          </cx:dataPt>
          <cx:dataPt idx="16">
            <cx:spPr>
              <a:solidFill>
                <a:srgbClr val="00B050"/>
              </a:solidFill>
            </cx:spPr>
          </cx:dataPt>
          <cx:dataPt idx="17">
            <cx:spPr>
              <a:solidFill>
                <a:srgbClr val="C00000"/>
              </a:solidFill>
            </cx:spPr>
          </cx:dataPt>
          <cx:dataPt idx="19">
            <cx:spPr>
              <a:solidFill>
                <a:srgbClr val="00B050"/>
              </a:solidFill>
            </cx:spPr>
          </cx:dataPt>
          <cx:dataPt idx="20">
            <cx:spPr>
              <a:solidFill>
                <a:srgbClr val="C00000"/>
              </a:solidFill>
            </cx:spPr>
          </cx:dataPt>
          <cx:dataPt idx="21">
            <cx:spPr>
              <a:solidFill>
                <a:srgbClr val="00B050"/>
              </a:solidFill>
            </cx:spPr>
          </cx:dataPt>
          <cx:dataPt idx="23">
            <cx:spPr>
              <a:solidFill>
                <a:srgbClr val="C00000"/>
              </a:solidFill>
            </cx:spPr>
          </cx:dataPt>
          <cx:dataPt idx="24">
            <cx:spPr>
              <a:solidFill>
                <a:srgbClr val="C00000"/>
              </a:solidFill>
            </cx:spPr>
          </cx:dataPt>
          <cx:dataPt idx="25">
            <cx:spPr>
              <a:solidFill>
                <a:srgbClr val="C00000"/>
              </a:solidFill>
            </cx:spPr>
          </cx:dataPt>
          <cx:dataPt idx="26">
            <cx:spPr>
              <a:solidFill>
                <a:srgbClr val="C00000"/>
              </a:solidFill>
            </cx:spPr>
          </cx:dataPt>
          <cx:dataPt idx="27">
            <cx:spPr>
              <a:solidFill>
                <a:srgbClr val="00B050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500" b="1"/>
                </a:pPr>
                <a:endParaRPr lang="en-US" sz="1500" b="1" i="0" u="none" strike="noStrike" baseline="0">
                  <a:solidFill>
                    <a:prstClr val="white"/>
                  </a:solidFill>
                  <a:latin typeface="Calibri" panose="020F0502020204030204"/>
                </a:endParaRPr>
              </a:p>
            </cx:txPr>
            <cx:visibility seriesName="0" categoryName="1" value="1"/>
            <cx:separator>, </cx:separator>
          </cx:dataLabels>
          <cx:dataId val="0"/>
          <cx:layoutPr>
            <cx:parentLabelLayout val="overlapping"/>
          </cx:layoutPr>
        </cx:series>
        <cx:series layoutId="treemap" hidden="1" uniqueId="{59FCEC79-993A-412E-A150-7A9F12195E8B}" formatIdx="1">
          <cx:tx>
            <cx:txData>
              <cx:f>'New table 11'!$D$2</cx:f>
              <cx:v>Value-added</cx:v>
            </cx:txData>
          </cx:tx>
          <cx:dataLabels pos="inEnd">
            <cx:visibility seriesName="0" categoryName="1" value="0"/>
          </cx:dataLabels>
          <cx:dataId val="1"/>
          <cx:layoutPr>
            <cx:parentLabelLayout val="none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3C6D33C-299D-1041-AF61-B9CD1ABCACA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F14A1D4-3176-9E4B-B9F5-124CA3EC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0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en-GB" dirty="0"/>
            </a:br>
            <a:endParaRPr lang="en-GB" b="0" i="0" dirty="0">
              <a:solidFill>
                <a:srgbClr val="FFFFFF"/>
              </a:solidFill>
              <a:effectLst/>
              <a:latin typeface="-apple-system"/>
            </a:endParaRPr>
          </a:p>
          <a:p>
            <a:br>
              <a:rPr lang="en-GB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4A1D4-3176-9E4B-B9F5-124CA3EC9C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50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81077-AD7E-444B-B6EF-7639FCB755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3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81077-AD7E-444B-B6EF-7639FCB755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21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81077-AD7E-444B-B6EF-7639FCB755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59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81077-AD7E-444B-B6EF-7639FCB755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82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81077-AD7E-444B-B6EF-7639FCB755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0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81077-AD7E-444B-B6EF-7639FCB755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7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81077-AD7E-444B-B6EF-7639FCB755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3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81077-AD7E-444B-B6EF-7639FCB755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86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81077-AD7E-444B-B6EF-7639FCB755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47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81077-AD7E-444B-B6EF-7639FCB755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2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81077-AD7E-444B-B6EF-7639FCB755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3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81077-AD7E-444B-B6EF-7639FCB755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18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81077-AD7E-444B-B6EF-7639FCB755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1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37C0-9E27-A615-75C0-4E18E1731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8DA82-5A0B-3194-A387-BA98FF5AA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1CE8C-6574-855C-EB5B-A106E29A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657B-F49B-E944-A6DE-892F0B87EE3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64DC2-7D1B-AA6A-DB88-9F9460CB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C5F3-6C9C-2F1A-DE78-AE2C4EB6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3BF9-BAF5-A741-8221-D750AB86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6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13C6C-1D49-441F-6BC2-41E1C40D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ADE1C-643B-EF76-33CC-C42C13811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B0B84-B8B4-40C9-8996-6A1E8426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657B-F49B-E944-A6DE-892F0B87EE3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5421D-BD7A-9DEB-A53E-D071467A1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BB3DA-0613-A327-F92B-838050B5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3BF9-BAF5-A741-8221-D750AB86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7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7B1912-1AD4-A012-DF1C-E3CFE9446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438F1-B052-5597-7040-7E40FD9E5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53F9B-69AF-24CD-9F9C-7E1BAC99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657B-F49B-E944-A6DE-892F0B87EE3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FEAFF-6A78-4F9C-CEEC-F17FB158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7F7C5-6F26-1704-C422-DADC73E1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3BF9-BAF5-A741-8221-D750AB86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4676"/>
          <a:stretch/>
        </p:blipFill>
        <p:spPr>
          <a:xfrm>
            <a:off x="0" y="6492880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75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2334218"/>
            <a:ext cx="11171400" cy="1366582"/>
          </a:xfrm>
        </p:spPr>
        <p:txBody>
          <a:bodyPr>
            <a:normAutofit/>
          </a:bodyPr>
          <a:lstStyle>
            <a:lvl1pPr algn="ctr">
              <a:defRPr sz="24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711902" y="5222370"/>
            <a:ext cx="2638951" cy="125043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502" y="433953"/>
            <a:ext cx="4376100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9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2DE1FD5A-E4D9-4450-A079-87DD4C0D0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7899"/>
            <a:ext cx="12192000" cy="20701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6E3A7526-5C94-48CB-92F3-69E46CB132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520"/>
          <a:stretch>
            <a:fillRect/>
          </a:stretch>
        </p:blipFill>
        <p:spPr>
          <a:xfrm>
            <a:off x="4201131" y="277228"/>
            <a:ext cx="3789736" cy="17957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829433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CB329-5FA4-9C67-F077-36899C06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40898-35BF-B567-0F87-2BC3BF02D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3009E-3C5E-F005-DE1C-89C1DDF2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657B-F49B-E944-A6DE-892F0B87EE3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0DEDD-6157-F16F-2FCF-E2AC5354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747DC-7D2B-A154-0C6E-F6163CED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3BF9-BAF5-A741-8221-D750AB86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1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D2CE-F3C7-ACA8-032E-D2E67ED7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0C2C7-AA84-87F8-BF0F-39BFB65C5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2A1A2-A03A-FD25-42D3-9B18C1E1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657B-F49B-E944-A6DE-892F0B87EE3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5C02D-5E4E-9A9D-944D-FEF70E8F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8413A-9259-F18C-BACE-6A541DF3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3BF9-BAF5-A741-8221-D750AB86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4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780D-3132-29A0-6576-06A3EA25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A0497-BF4B-35BC-F618-52D77EF95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CFBFF-351A-31A1-4EC0-70175394E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852E1-2184-D7B0-5EA1-0E2E39A6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657B-F49B-E944-A6DE-892F0B87EE3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B4026-C935-7EE3-1F4D-363E34C3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1B852-473D-69A5-4549-04693DEC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3BF9-BAF5-A741-8221-D750AB86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3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5568C-30D9-69C2-4FB0-7B0F752C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0CF6D-9048-C1D8-1661-898091138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88F0C-BE9F-516E-ABE8-FBF96F6CD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7BB85-8AB6-FFD7-5D86-E030AB3F6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B52D6-2E3D-C08C-0EE0-03BB250F8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2E444-A238-7D78-B41C-27C65956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657B-F49B-E944-A6DE-892F0B87EE3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CB05AA-5021-5953-9CA3-F33723E8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9012A-B4EE-3232-0209-218357C7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3BF9-BAF5-A741-8221-D750AB86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4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2CDD-C248-5747-3BC9-1F398AB71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ECD568-0162-8F19-DCB9-5825419D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657B-F49B-E944-A6DE-892F0B87EE3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83FE6-BF22-392F-A570-01343814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AF0C5-A926-F57F-D16B-AC417CDC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3BF9-BAF5-A741-8221-D750AB86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8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8961F-71BE-C8FC-8D8E-D6233F2A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657B-F49B-E944-A6DE-892F0B87EE3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CEC23-424B-6853-E312-CCBEE45A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073C5-AB5D-8741-CBF4-42D5E7CE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3BF9-BAF5-A741-8221-D750AB86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0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2805-F8DB-5AE8-9F9F-2AC280DF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D1027-E4A5-BD74-8CC2-F5CE9E124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15E5A-B3A1-FF37-23D7-FA089E1FD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7A04D-EFF3-F636-1AD6-7131151A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657B-F49B-E944-A6DE-892F0B87EE3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E95C0-1613-684A-C2B9-A630DC59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89CCB-85E6-9753-CAE6-577FCF5C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3BF9-BAF5-A741-8221-D750AB86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2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06E78-F506-EA9A-1D73-BB59690DD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EE888-86BC-FF9A-447D-E3446C2EA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25060-E5C1-356D-A0BD-5F8A3FB15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1858E-B63B-63EB-612E-F06B2FBD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657B-F49B-E944-A6DE-892F0B87EE3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4C510-5FA1-A117-DF88-CBD72DE3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02E40-3916-5C37-BD42-4BF4947E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3BF9-BAF5-A741-8221-D750AB86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9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AFF90-3516-8EB0-930B-9A8919E7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051F8-5AC2-D120-5CE3-830589045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4D5FC-D181-677D-CC7F-97B54E64D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D657B-F49B-E944-A6DE-892F0B87EE3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84CA9-1A50-2329-F492-47AF8500B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CA50C-E0CA-32DD-8371-0A98EF159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83BF9-BAF5-A741-8221-D750AB86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3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evel@un.or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eca-atpc@un.org" TargetMode="External"/><Relationship Id="rId4" Type="http://schemas.openxmlformats.org/officeDocument/2006/relationships/hyperlink" Target="http://www.uneca.org/atp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s://repository.uneca.org/handle/10855/4941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tap.agecon.purdue.edu/databases/v10/index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epii.fr/CEPII/en/bdd_modele/bdd_modele_item.asp?id=13" TargetMode="External"/><Relationship Id="rId4" Type="http://schemas.openxmlformats.org/officeDocument/2006/relationships/hyperlink" Target="https://www.gtap.agecon.purdue.edu/databases/Utilities/v10.asp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0A60-F5C6-B949-93F9-8123B827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55" y="2445684"/>
            <a:ext cx="12191999" cy="1234727"/>
          </a:xfrm>
        </p:spPr>
        <p:txBody>
          <a:bodyPr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i="1" dirty="0">
                <a:solidFill>
                  <a:schemeClr val="tx2"/>
                </a:solidFill>
              </a:rPr>
              <a:t>30th International Input-Output Association Conference</a:t>
            </a:r>
            <a:endParaRPr lang="fr-FR" sz="2800" b="0" dirty="0">
              <a:solidFill>
                <a:schemeClr val="tx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907463-66D6-634F-8999-ECE9EAA94504}"/>
              </a:ext>
            </a:extLst>
          </p:cNvPr>
          <p:cNvSpPr txBox="1">
            <a:spLocks/>
          </p:cNvSpPr>
          <p:nvPr/>
        </p:nvSpPr>
        <p:spPr>
          <a:xfrm>
            <a:off x="5087816" y="5533293"/>
            <a:ext cx="5158155" cy="750277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sz="105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algn="r"/>
            <a:endParaRPr lang="en-US" sz="10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E60F7B-A330-AE94-CC26-4F3EE4FC56DE}"/>
              </a:ext>
            </a:extLst>
          </p:cNvPr>
          <p:cNvSpPr txBox="1">
            <a:spLocks/>
          </p:cNvSpPr>
          <p:nvPr/>
        </p:nvSpPr>
        <p:spPr>
          <a:xfrm>
            <a:off x="4400330" y="5533293"/>
            <a:ext cx="8021443" cy="8268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Lucida Sans" pitchFamily="34"/>
              </a:defRPr>
            </a:lvl1pPr>
          </a:lstStyle>
          <a:p>
            <a:pPr algn="r"/>
            <a:r>
              <a:rPr lang="en-US" sz="2200" b="0" dirty="0"/>
              <a:t>Stephen Karingi (UN-ECA), </a:t>
            </a:r>
            <a:r>
              <a:rPr lang="en-US" sz="2200" dirty="0"/>
              <a:t>Simon Mevel</a:t>
            </a:r>
            <a:r>
              <a:rPr lang="en-US" sz="2200" b="0" dirty="0"/>
              <a:t> (UN-ECA) </a:t>
            </a:r>
          </a:p>
          <a:p>
            <a:pPr algn="r"/>
            <a:r>
              <a:rPr lang="en-US" sz="2200" b="0" dirty="0"/>
              <a:t>Cristina Mitaritonna (CEPII), and Yu Zheng (CEPII)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891578A-A3C5-D118-E5EA-CAD4AE42E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2041" y="320585"/>
            <a:ext cx="1399032" cy="72694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62D28B7-BAB4-6504-4A26-B4A7D3F3274D}"/>
              </a:ext>
            </a:extLst>
          </p:cNvPr>
          <p:cNvSpPr txBox="1">
            <a:spLocks/>
          </p:cNvSpPr>
          <p:nvPr/>
        </p:nvSpPr>
        <p:spPr>
          <a:xfrm>
            <a:off x="218501" y="3029562"/>
            <a:ext cx="11754998" cy="17057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fr-FR" sz="1350" dirty="0">
              <a:solidFill>
                <a:schemeClr val="accent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69F7CA-EFA7-ADE0-53D7-92A00BC18593}"/>
              </a:ext>
            </a:extLst>
          </p:cNvPr>
          <p:cNvSpPr txBox="1">
            <a:spLocks/>
          </p:cNvSpPr>
          <p:nvPr/>
        </p:nvSpPr>
        <p:spPr>
          <a:xfrm>
            <a:off x="1" y="3831391"/>
            <a:ext cx="12191999" cy="9056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2900">
                <a:solidFill>
                  <a:srgbClr val="00B050"/>
                </a:solidFill>
              </a:rPr>
              <a:t>Implementing the </a:t>
            </a:r>
            <a:r>
              <a:rPr lang="en-US" sz="2900" dirty="0">
                <a:solidFill>
                  <a:srgbClr val="00B050"/>
                </a:solidFill>
              </a:rPr>
              <a:t>AfCFTA Agreement </a:t>
            </a:r>
          </a:p>
          <a:p>
            <a:pPr>
              <a:spcAft>
                <a:spcPts val="1200"/>
              </a:spcAft>
            </a:pPr>
            <a:r>
              <a:rPr lang="en-US" sz="2900" dirty="0">
                <a:solidFill>
                  <a:srgbClr val="00B050"/>
                </a:solidFill>
              </a:rPr>
              <a:t>and Implications for Africa’s Regional Value Chains</a:t>
            </a:r>
            <a:endParaRPr lang="fr-FR" sz="2900" u="sng" dirty="0">
              <a:solidFill>
                <a:srgbClr val="00B05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3A9650-9776-9E02-F225-B3784B57EC17}"/>
              </a:ext>
            </a:extLst>
          </p:cNvPr>
          <p:cNvSpPr txBox="1">
            <a:spLocks/>
          </p:cNvSpPr>
          <p:nvPr/>
        </p:nvSpPr>
        <p:spPr>
          <a:xfrm>
            <a:off x="0" y="3056530"/>
            <a:ext cx="12191999" cy="5597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2700" b="0" i="1" dirty="0"/>
              <a:t>1-5 July 2024, Santiago, Chile</a:t>
            </a:r>
            <a:endParaRPr lang="fr-FR" sz="27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9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6B98E3A0-5967-6942-9ED5-EB1903BDF17D}"/>
              </a:ext>
            </a:extLst>
          </p:cNvPr>
          <p:cNvSpPr/>
          <p:nvPr/>
        </p:nvSpPr>
        <p:spPr>
          <a:xfrm>
            <a:off x="76200" y="76200"/>
            <a:ext cx="10058400" cy="6075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4. Key findings: Africa mostly operates at the lower end of GVCs, </a:t>
            </a:r>
          </a:p>
          <a:p>
            <a:r>
              <a:rPr lang="en-US" sz="2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with particularly low backward participation in GVCs</a:t>
            </a:r>
          </a:p>
        </p:txBody>
      </p:sp>
      <p:sp>
        <p:nvSpPr>
          <p:cNvPr id="28" name="object 30">
            <a:extLst>
              <a:ext uri="{FF2B5EF4-FFF2-40B4-BE49-F238E27FC236}">
                <a16:creationId xmlns:a16="http://schemas.microsoft.com/office/drawing/2014/main" id="{54DBE4B0-93BA-6E09-E2BC-AFF29A84ADD8}"/>
              </a:ext>
            </a:extLst>
          </p:cNvPr>
          <p:cNvSpPr txBox="1"/>
          <p:nvPr/>
        </p:nvSpPr>
        <p:spPr>
          <a:xfrm>
            <a:off x="0" y="878161"/>
            <a:ext cx="5279020" cy="566181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i="1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Evolution of selected regions’ participation in GVCs, % points of GDP (1990-2018) </a:t>
            </a:r>
            <a:endParaRPr lang="en-US" sz="16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04B1CE48-84C3-F40C-4633-3443885646EF}"/>
              </a:ext>
            </a:extLst>
          </p:cNvPr>
          <p:cNvSpPr txBox="1"/>
          <p:nvPr/>
        </p:nvSpPr>
        <p:spPr>
          <a:xfrm>
            <a:off x="5879939" y="911551"/>
            <a:ext cx="6312061" cy="566181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i="1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Evolution of Africa’s forward &amp; backward participations in GVCs, % points of GDP (1990-2018)</a:t>
            </a:r>
            <a:endParaRPr lang="en-US" sz="16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1D6DE185-27CA-9876-35E5-1FA2A6A0C7A9}"/>
              </a:ext>
            </a:extLst>
          </p:cNvPr>
          <p:cNvSpPr txBox="1"/>
          <p:nvPr/>
        </p:nvSpPr>
        <p:spPr>
          <a:xfrm>
            <a:off x="3627699" y="6231420"/>
            <a:ext cx="591389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Source: ECA</a:t>
            </a:r>
            <a:r>
              <a:rPr lang="en-US" sz="1000" b="1" i="1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 </a:t>
            </a:r>
            <a:r>
              <a:rPr sz="1000" b="1" i="1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&amp; CEPII </a:t>
            </a:r>
            <a:r>
              <a:rPr sz="1000" b="1" i="1" spc="-10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(</a:t>
            </a:r>
            <a:r>
              <a:rPr lang="en-US" sz="1000" b="1" i="1" spc="-10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forthcoming</a:t>
            </a:r>
            <a:r>
              <a:rPr sz="1000" b="1" i="1" spc="-10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)</a:t>
            </a:r>
            <a:r>
              <a:rPr lang="en-US" sz="1000" b="1" i="1" spc="-10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, authors’ calculations based on UNCTAD-Eora database </a:t>
            </a:r>
            <a:endParaRPr sz="1000" b="1" dirty="0">
              <a:solidFill>
                <a:schemeClr val="tx1"/>
              </a:solidFill>
              <a:latin typeface="HelveticaNeueLTStd-MdIt"/>
              <a:cs typeface="HelveticaNeueLTStd-MdIt"/>
            </a:endParaRPr>
          </a:p>
        </p:txBody>
      </p:sp>
      <p:pic>
        <p:nvPicPr>
          <p:cNvPr id="20" name="Image 1">
            <a:extLst>
              <a:ext uri="{FF2B5EF4-FFF2-40B4-BE49-F238E27FC236}">
                <a16:creationId xmlns:a16="http://schemas.microsoft.com/office/drawing/2014/main" id="{CE824382-A44F-E506-36A5-1126CF639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" y="1477732"/>
            <a:ext cx="5939796" cy="475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">
            <a:extLst>
              <a:ext uri="{FF2B5EF4-FFF2-40B4-BE49-F238E27FC236}">
                <a16:creationId xmlns:a16="http://schemas.microsoft.com/office/drawing/2014/main" id="{169C0206-6C1C-0F4F-AE0B-AE4D083D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7732"/>
            <a:ext cx="6041020" cy="4753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25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6B98E3A0-5967-6942-9ED5-EB1903BDF17D}"/>
              </a:ext>
            </a:extLst>
          </p:cNvPr>
          <p:cNvSpPr/>
          <p:nvPr/>
        </p:nvSpPr>
        <p:spPr>
          <a:xfrm>
            <a:off x="76200" y="76200"/>
            <a:ext cx="10058400" cy="6075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4. Key findings: Africa mostly operates at the lower end of GVCs, </a:t>
            </a:r>
          </a:p>
          <a:p>
            <a:r>
              <a:rPr lang="en-US" sz="2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with particularly low backward participation in GVCs</a:t>
            </a:r>
          </a:p>
        </p:txBody>
      </p:sp>
      <p:sp>
        <p:nvSpPr>
          <p:cNvPr id="28" name="object 30">
            <a:extLst>
              <a:ext uri="{FF2B5EF4-FFF2-40B4-BE49-F238E27FC236}">
                <a16:creationId xmlns:a16="http://schemas.microsoft.com/office/drawing/2014/main" id="{54DBE4B0-93BA-6E09-E2BC-AFF29A84ADD8}"/>
              </a:ext>
            </a:extLst>
          </p:cNvPr>
          <p:cNvSpPr txBox="1"/>
          <p:nvPr/>
        </p:nvSpPr>
        <p:spPr>
          <a:xfrm>
            <a:off x="383231" y="1071978"/>
            <a:ext cx="5279020" cy="812402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i="1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Forward &amp; backward participations in GVCs in selected regions (% of GDP), with ratio of backward participation in total GVC participation (%), 2018</a:t>
            </a:r>
            <a:endParaRPr lang="en-US" sz="16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04B1CE48-84C3-F40C-4633-3443885646EF}"/>
              </a:ext>
            </a:extLst>
          </p:cNvPr>
          <p:cNvSpPr txBox="1"/>
          <p:nvPr/>
        </p:nvSpPr>
        <p:spPr>
          <a:xfrm>
            <a:off x="6557595" y="1317119"/>
            <a:ext cx="4966010" cy="566181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i="1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Africa’s backward participation in GVCs in 1990 and 2018, by income level, % of GDP</a:t>
            </a:r>
            <a:endParaRPr lang="en-US" sz="16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1D6DE185-27CA-9876-35E5-1FA2A6A0C7A9}"/>
              </a:ext>
            </a:extLst>
          </p:cNvPr>
          <p:cNvSpPr txBox="1"/>
          <p:nvPr/>
        </p:nvSpPr>
        <p:spPr>
          <a:xfrm>
            <a:off x="193254" y="5894816"/>
            <a:ext cx="591389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Source: ECA</a:t>
            </a:r>
            <a:r>
              <a:rPr lang="en-US" sz="1000" b="1" i="1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 </a:t>
            </a:r>
            <a:r>
              <a:rPr sz="1000" b="1" i="1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&amp; CEPII </a:t>
            </a:r>
            <a:r>
              <a:rPr sz="1000" b="1" i="1" spc="-10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(</a:t>
            </a:r>
            <a:r>
              <a:rPr lang="en-US" sz="1000" b="1" i="1" spc="-10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forthcoming</a:t>
            </a:r>
            <a:r>
              <a:rPr sz="1000" b="1" i="1" spc="-10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)</a:t>
            </a:r>
            <a:r>
              <a:rPr lang="en-US" sz="1000" b="1" i="1" spc="-10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, authors’ calculations based on UNCTAD-Eora database </a:t>
            </a:r>
            <a:endParaRPr sz="1000" b="1" dirty="0">
              <a:solidFill>
                <a:schemeClr val="tx1"/>
              </a:solidFill>
              <a:latin typeface="HelveticaNeueLTStd-MdIt"/>
              <a:cs typeface="HelveticaNeueLTStd-MdI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685E3C-2C62-C090-0195-58F38BBC8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633055"/>
              </p:ext>
            </p:extLst>
          </p:nvPr>
        </p:nvGraphicFramePr>
        <p:xfrm>
          <a:off x="319500" y="1947074"/>
          <a:ext cx="5406481" cy="388450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28953">
                  <a:extLst>
                    <a:ext uri="{9D8B030D-6E8A-4147-A177-3AD203B41FA5}">
                      <a16:colId xmlns:a16="http://schemas.microsoft.com/office/drawing/2014/main" val="2879337294"/>
                    </a:ext>
                  </a:extLst>
                </a:gridCol>
                <a:gridCol w="1285661">
                  <a:extLst>
                    <a:ext uri="{9D8B030D-6E8A-4147-A177-3AD203B41FA5}">
                      <a16:colId xmlns:a16="http://schemas.microsoft.com/office/drawing/2014/main" val="3924898359"/>
                    </a:ext>
                  </a:extLst>
                </a:gridCol>
                <a:gridCol w="1296474">
                  <a:extLst>
                    <a:ext uri="{9D8B030D-6E8A-4147-A177-3AD203B41FA5}">
                      <a16:colId xmlns:a16="http://schemas.microsoft.com/office/drawing/2014/main" val="3702598257"/>
                    </a:ext>
                  </a:extLst>
                </a:gridCol>
                <a:gridCol w="1295393">
                  <a:extLst>
                    <a:ext uri="{9D8B030D-6E8A-4147-A177-3AD203B41FA5}">
                      <a16:colId xmlns:a16="http://schemas.microsoft.com/office/drawing/2014/main" val="972846977"/>
                    </a:ext>
                  </a:extLst>
                </a:gridCol>
              </a:tblGrid>
              <a:tr h="2044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 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Forward participation (% of GDP)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Backward participation (% of GDP)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Ratio of Backward participation in total GVC participation (%)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0817285"/>
                  </a:ext>
                </a:extLst>
              </a:tr>
              <a:tr h="4459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Africa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6.0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2.0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25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19711423"/>
                  </a:ext>
                </a:extLst>
              </a:tr>
              <a:tr h="4804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Developing Asia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</a:rPr>
                        <a:t>5.6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3.1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36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811836"/>
                  </a:ext>
                </a:extLst>
              </a:tr>
              <a:tr h="5900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Latin America &amp; Caribbean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4.0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4.0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50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18309885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High income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7.7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9.2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54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324498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38C0B3-97B0-FE38-4F5D-5DBFBEA7F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95833"/>
              </p:ext>
            </p:extLst>
          </p:nvPr>
        </p:nvGraphicFramePr>
        <p:xfrm>
          <a:off x="6001249" y="1946534"/>
          <a:ext cx="5919402" cy="3885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4897">
                  <a:extLst>
                    <a:ext uri="{9D8B030D-6E8A-4147-A177-3AD203B41FA5}">
                      <a16:colId xmlns:a16="http://schemas.microsoft.com/office/drawing/2014/main" val="1602005237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338245908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4739672"/>
                    </a:ext>
                  </a:extLst>
                </a:gridCol>
                <a:gridCol w="903249">
                  <a:extLst>
                    <a:ext uri="{9D8B030D-6E8A-4147-A177-3AD203B41FA5}">
                      <a16:colId xmlns:a16="http://schemas.microsoft.com/office/drawing/2014/main" val="4005357886"/>
                    </a:ext>
                  </a:extLst>
                </a:gridCol>
                <a:gridCol w="892095">
                  <a:extLst>
                    <a:ext uri="{9D8B030D-6E8A-4147-A177-3AD203B41FA5}">
                      <a16:colId xmlns:a16="http://schemas.microsoft.com/office/drawing/2014/main" val="1943607642"/>
                    </a:ext>
                  </a:extLst>
                </a:gridCol>
              </a:tblGrid>
              <a:tr h="5935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700" dirty="0">
                          <a:effectLst/>
                        </a:rPr>
                        <a:t>Forward participation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700" dirty="0">
                          <a:effectLst/>
                        </a:rPr>
                        <a:t>Backward participation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826112"/>
                  </a:ext>
                </a:extLst>
              </a:tr>
              <a:tr h="5396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1990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2018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1990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2018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9196592"/>
                  </a:ext>
                </a:extLst>
              </a:tr>
              <a:tr h="5935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Africa 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</a:rPr>
                        <a:t>2.9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1.1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effectLst/>
                        </a:rPr>
                        <a:t>2.0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5211464"/>
                  </a:ext>
                </a:extLst>
              </a:tr>
              <a:tr h="4880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Africa HIC (0; 1)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effectLst/>
                        </a:rPr>
                        <a:t>2.8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6.9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</a:rPr>
                        <a:t>4.2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effectLst/>
                        </a:rPr>
                        <a:t>7.1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3619641"/>
                  </a:ext>
                </a:extLst>
              </a:tr>
              <a:tr h="4880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Africa U-MIC (5;7)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effectLst/>
                        </a:rPr>
                        <a:t>4.3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effectLst/>
                        </a:rPr>
                        <a:t>11.2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effectLst/>
                        </a:rPr>
                        <a:t>1.3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effectLst/>
                        </a:rPr>
                        <a:t>3.8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1677487"/>
                  </a:ext>
                </a:extLst>
              </a:tr>
              <a:tr h="5886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Africa L-MIC (15; 23)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effectLst/>
                        </a:rPr>
                        <a:t>1.9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effectLst/>
                        </a:rPr>
                        <a:t>4.4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effectLst/>
                        </a:rPr>
                        <a:t>1.0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effectLst/>
                        </a:rPr>
                        <a:t>1.3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4147094"/>
                  </a:ext>
                </a:extLst>
              </a:tr>
              <a:tr h="5935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Africa LIC (31;20)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effectLst/>
                        </a:rPr>
                        <a:t>1.3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1.3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effectLst/>
                        </a:rPr>
                        <a:t>0.5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effectLst/>
                        </a:rPr>
                        <a:t>0.6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4395842"/>
                  </a:ext>
                </a:extLst>
              </a:tr>
            </a:tbl>
          </a:graphicData>
        </a:graphic>
      </p:graphicFrame>
      <p:sp>
        <p:nvSpPr>
          <p:cNvPr id="5" name="object 6">
            <a:extLst>
              <a:ext uri="{FF2B5EF4-FFF2-40B4-BE49-F238E27FC236}">
                <a16:creationId xmlns:a16="http://schemas.microsoft.com/office/drawing/2014/main" id="{A4719DEB-61A9-6500-6E23-38D993BC73C8}"/>
              </a:ext>
            </a:extLst>
          </p:cNvPr>
          <p:cNvSpPr txBox="1"/>
          <p:nvPr/>
        </p:nvSpPr>
        <p:spPr>
          <a:xfrm>
            <a:off x="6184012" y="5894816"/>
            <a:ext cx="591389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Source: ECA</a:t>
            </a:r>
            <a:r>
              <a:rPr lang="en-US" sz="1000" b="1" i="1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 </a:t>
            </a:r>
            <a:r>
              <a:rPr sz="1000" b="1" i="1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&amp; CEPII </a:t>
            </a:r>
            <a:r>
              <a:rPr sz="1000" b="1" i="1" spc="-10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(</a:t>
            </a:r>
            <a:r>
              <a:rPr lang="en-US" sz="1000" b="1" i="1" spc="-10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forthcoming</a:t>
            </a:r>
            <a:r>
              <a:rPr sz="1000" b="1" i="1" spc="-10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)</a:t>
            </a:r>
            <a:r>
              <a:rPr lang="en-US" sz="1000" b="1" i="1" spc="-10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, authors’ calculations based on UNCTAD-Eora database and WDI World Bank Database for income level (calculated on 2018 income classification) </a:t>
            </a:r>
            <a:endParaRPr sz="1000" b="1" dirty="0">
              <a:solidFill>
                <a:schemeClr val="tx1"/>
              </a:solidFill>
              <a:latin typeface="HelveticaNeueLTStd-MdIt"/>
              <a:cs typeface="HelveticaNeueLTStd-MdIt"/>
            </a:endParaRPr>
          </a:p>
        </p:txBody>
      </p:sp>
    </p:spTree>
    <p:extLst>
      <p:ext uri="{BB962C8B-B14F-4D97-AF65-F5344CB8AC3E}">
        <p14:creationId xmlns:p14="http://schemas.microsoft.com/office/powerpoint/2010/main" val="38603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6B98E3A0-5967-6942-9ED5-EB1903BDF17D}"/>
              </a:ext>
            </a:extLst>
          </p:cNvPr>
          <p:cNvSpPr/>
          <p:nvPr/>
        </p:nvSpPr>
        <p:spPr>
          <a:xfrm>
            <a:off x="76200" y="76200"/>
            <a:ext cx="10058400" cy="6075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4. Key findings: High tariffs &amp; NTMs imposed by Africa on its imports, especially within Africa: AfCFTA to make a difference!</a:t>
            </a:r>
          </a:p>
        </p:txBody>
      </p:sp>
      <p:sp>
        <p:nvSpPr>
          <p:cNvPr id="28" name="object 30">
            <a:extLst>
              <a:ext uri="{FF2B5EF4-FFF2-40B4-BE49-F238E27FC236}">
                <a16:creationId xmlns:a16="http://schemas.microsoft.com/office/drawing/2014/main" id="{54DBE4B0-93BA-6E09-E2BC-AFF29A84ADD8}"/>
              </a:ext>
            </a:extLst>
          </p:cNvPr>
          <p:cNvSpPr txBox="1"/>
          <p:nvPr/>
        </p:nvSpPr>
        <p:spPr>
          <a:xfrm>
            <a:off x="355680" y="835429"/>
            <a:ext cx="11319647" cy="566181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i="1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Average </a:t>
            </a:r>
            <a:r>
              <a:rPr lang="en-US" sz="1600" b="1" i="1" u="sng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tariffs</a:t>
            </a:r>
            <a:r>
              <a:rPr lang="en-US" sz="1600" b="1" i="1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 (on </a:t>
            </a:r>
            <a:r>
              <a:rPr lang="en-US" sz="1600" b="1" i="1" u="sng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goods</a:t>
            </a:r>
            <a:r>
              <a:rPr lang="en-US" sz="1600" b="1" i="1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 only) imposed by Africa on its imports - %</a:t>
            </a:r>
            <a:endParaRPr lang="en-US" sz="16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endParaRPr lang="en-US" sz="16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1D6DE185-27CA-9876-35E5-1FA2A6A0C7A9}"/>
              </a:ext>
            </a:extLst>
          </p:cNvPr>
          <p:cNvSpPr txBox="1"/>
          <p:nvPr/>
        </p:nvSpPr>
        <p:spPr>
          <a:xfrm>
            <a:off x="5550602" y="6377342"/>
            <a:ext cx="302002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Source: ECA</a:t>
            </a:r>
            <a:r>
              <a:rPr lang="en-US" sz="1000" b="1" i="1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 </a:t>
            </a:r>
            <a:r>
              <a:rPr sz="1000" b="1" i="1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&amp; CEPII </a:t>
            </a:r>
            <a:r>
              <a:rPr sz="1000" b="1" i="1" spc="-10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(</a:t>
            </a:r>
            <a:r>
              <a:rPr lang="en-US" sz="1000" b="1" i="1" spc="-10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forthcoming</a:t>
            </a:r>
            <a:r>
              <a:rPr sz="1000" b="1" i="1" spc="-10" dirty="0">
                <a:solidFill>
                  <a:schemeClr val="tx1"/>
                </a:solidFill>
                <a:latin typeface="HelveticaNeueLTStd-MdIt"/>
                <a:cs typeface="HelveticaNeueLTStd-MdIt"/>
              </a:rPr>
              <a:t>)</a:t>
            </a:r>
            <a:endParaRPr sz="1000" b="1" dirty="0">
              <a:solidFill>
                <a:schemeClr val="tx1"/>
              </a:solidFill>
              <a:latin typeface="HelveticaNeueLTStd-MdIt"/>
              <a:cs typeface="HelveticaNeueLTStd-MdIt"/>
            </a:endParaRPr>
          </a:p>
        </p:txBody>
      </p:sp>
      <p:sp>
        <p:nvSpPr>
          <p:cNvPr id="22" name="object 30">
            <a:extLst>
              <a:ext uri="{FF2B5EF4-FFF2-40B4-BE49-F238E27FC236}">
                <a16:creationId xmlns:a16="http://schemas.microsoft.com/office/drawing/2014/main" id="{90B22D96-5B39-B5C4-68C9-5F4DF679F42C}"/>
              </a:ext>
            </a:extLst>
          </p:cNvPr>
          <p:cNvSpPr txBox="1"/>
          <p:nvPr/>
        </p:nvSpPr>
        <p:spPr>
          <a:xfrm>
            <a:off x="-182578" y="3675651"/>
            <a:ext cx="6855163" cy="31995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i="1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Average </a:t>
            </a:r>
            <a:r>
              <a:rPr lang="en-US" sz="1600" b="1" i="1" u="sng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NTMs</a:t>
            </a:r>
            <a:r>
              <a:rPr lang="en-US" sz="1600" b="1" i="1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 on </a:t>
            </a:r>
            <a:r>
              <a:rPr lang="en-US" sz="1600" b="1" i="1" u="sng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goods</a:t>
            </a:r>
            <a:r>
              <a:rPr lang="en-US" sz="1600" b="1" i="1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 imposed by Africa on its imports - %</a:t>
            </a:r>
            <a:endParaRPr lang="en-US" sz="16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D8BD962-CFAE-DE00-BE38-68695B9AF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371604"/>
              </p:ext>
            </p:extLst>
          </p:nvPr>
        </p:nvGraphicFramePr>
        <p:xfrm>
          <a:off x="516673" y="1110765"/>
          <a:ext cx="11158654" cy="258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0">
            <a:extLst>
              <a:ext uri="{FF2B5EF4-FFF2-40B4-BE49-F238E27FC236}">
                <a16:creationId xmlns:a16="http://schemas.microsoft.com/office/drawing/2014/main" id="{99E45E62-DD23-985D-C66F-C191C13ADC01}"/>
              </a:ext>
            </a:extLst>
          </p:cNvPr>
          <p:cNvSpPr txBox="1"/>
          <p:nvPr/>
        </p:nvSpPr>
        <p:spPr>
          <a:xfrm>
            <a:off x="6623824" y="3692377"/>
            <a:ext cx="5548173" cy="31995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i="1" u="sng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NTMs</a:t>
            </a:r>
            <a:r>
              <a:rPr lang="en-US" sz="1600" b="1" i="1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 on </a:t>
            </a:r>
            <a:r>
              <a:rPr lang="en-US" sz="1600" b="1" i="1" u="sng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services</a:t>
            </a:r>
            <a:r>
              <a:rPr lang="en-US" sz="1600" b="1" i="1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 imposed by Africa on its imports - %</a:t>
            </a:r>
            <a:endParaRPr lang="en-US" sz="16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1660B4A-A678-0DCB-2493-07D1B70EB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624936"/>
              </p:ext>
            </p:extLst>
          </p:nvPr>
        </p:nvGraphicFramePr>
        <p:xfrm>
          <a:off x="1" y="4039632"/>
          <a:ext cx="6672584" cy="248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ED239B5-2627-0D5C-2AB6-E126C6021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286592"/>
              </p:ext>
            </p:extLst>
          </p:nvPr>
        </p:nvGraphicFramePr>
        <p:xfrm>
          <a:off x="6672585" y="4056357"/>
          <a:ext cx="5499412" cy="246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36E065-FAF7-A1B9-A90D-9D612FC5D41B}"/>
              </a:ext>
            </a:extLst>
          </p:cNvPr>
          <p:cNvCxnSpPr/>
          <p:nvPr/>
        </p:nvCxnSpPr>
        <p:spPr>
          <a:xfrm>
            <a:off x="-11151" y="3642197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427B12-34AE-C715-F217-32EDA5B07B77}"/>
              </a:ext>
            </a:extLst>
          </p:cNvPr>
          <p:cNvCxnSpPr>
            <a:cxnSpLocks/>
          </p:cNvCxnSpPr>
          <p:nvPr/>
        </p:nvCxnSpPr>
        <p:spPr>
          <a:xfrm>
            <a:off x="6612674" y="3654156"/>
            <a:ext cx="11150" cy="27354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6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Graphic spid="4" grpId="0">
        <p:bldAsOne/>
      </p:bldGraphic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6B98E3A0-5967-6942-9ED5-EB1903BDF17D}"/>
              </a:ext>
            </a:extLst>
          </p:cNvPr>
          <p:cNvSpPr/>
          <p:nvPr/>
        </p:nvSpPr>
        <p:spPr>
          <a:xfrm>
            <a:off x="76200" y="76200"/>
            <a:ext cx="10058400" cy="6075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4. Key findings: AfCFTA to boost intra-African trade in goods &amp; services for both final and intermediate consumptions</a:t>
            </a:r>
          </a:p>
        </p:txBody>
      </p:sp>
      <p:sp>
        <p:nvSpPr>
          <p:cNvPr id="28" name="object 30">
            <a:extLst>
              <a:ext uri="{FF2B5EF4-FFF2-40B4-BE49-F238E27FC236}">
                <a16:creationId xmlns:a16="http://schemas.microsoft.com/office/drawing/2014/main" id="{54DBE4B0-93BA-6E09-E2BC-AFF29A84ADD8}"/>
              </a:ext>
            </a:extLst>
          </p:cNvPr>
          <p:cNvSpPr txBox="1"/>
          <p:nvPr/>
        </p:nvSpPr>
        <p:spPr>
          <a:xfrm>
            <a:off x="0" y="836661"/>
            <a:ext cx="12192000" cy="566181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i="1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Changes in intra-African trade Intra-African trade following implementation of the AfCFTA Agreement, </a:t>
            </a:r>
          </a:p>
          <a:p>
            <a:pPr algn="ctr">
              <a:lnSpc>
                <a:spcPct val="100000"/>
              </a:lnSpc>
            </a:pPr>
            <a:r>
              <a:rPr lang="en-US" sz="1600" b="1" i="1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as compared to baseline (i.e. without AfCFTA), %, 2045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FE2531F6-60D4-679E-DD57-48EDD5FE7A9B}"/>
              </a:ext>
            </a:extLst>
          </p:cNvPr>
          <p:cNvSpPr txBox="1"/>
          <p:nvPr/>
        </p:nvSpPr>
        <p:spPr>
          <a:xfrm>
            <a:off x="367990" y="6261410"/>
            <a:ext cx="1148575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chemeClr val="tx1"/>
                </a:solidFill>
                <a:latin typeface="Helvetica Neue LT Std 77"/>
                <a:cs typeface="HelveticaNeueLTStd-MdIt"/>
              </a:rPr>
              <a:t>Source: ECA</a:t>
            </a:r>
            <a:r>
              <a:rPr lang="en-US" sz="1000" b="1" i="1" dirty="0">
                <a:solidFill>
                  <a:schemeClr val="tx1"/>
                </a:solidFill>
                <a:latin typeface="Helvetica Neue LT Std 77"/>
                <a:cs typeface="HelveticaNeueLTStd-MdIt"/>
              </a:rPr>
              <a:t> </a:t>
            </a:r>
            <a:r>
              <a:rPr sz="1000" b="1" i="1" dirty="0">
                <a:solidFill>
                  <a:schemeClr val="tx1"/>
                </a:solidFill>
                <a:latin typeface="Helvetica Neue LT Std 77"/>
                <a:cs typeface="HelveticaNeueLTStd-MdIt"/>
              </a:rPr>
              <a:t>&amp; CEPII </a:t>
            </a:r>
            <a:r>
              <a:rPr sz="1000" b="1" i="1" spc="-10" dirty="0">
                <a:solidFill>
                  <a:schemeClr val="tx1"/>
                </a:solidFill>
                <a:latin typeface="Helvetica Neue LT Std 77"/>
                <a:cs typeface="HelveticaNeueLTStd-MdIt"/>
              </a:rPr>
              <a:t>(</a:t>
            </a:r>
            <a:r>
              <a:rPr lang="en-US" sz="1000" b="1" i="1" spc="-10" dirty="0">
                <a:solidFill>
                  <a:schemeClr val="tx1"/>
                </a:solidFill>
                <a:latin typeface="Helvetica Neue LT Std 77"/>
                <a:cs typeface="HelveticaNeueLTStd-MdIt"/>
              </a:rPr>
              <a:t>forthcoming</a:t>
            </a:r>
            <a:r>
              <a:rPr sz="1000" b="1" i="1" spc="-10" dirty="0">
                <a:solidFill>
                  <a:schemeClr val="tx1"/>
                </a:solidFill>
                <a:latin typeface="Helvetica Neue LT Std 77"/>
                <a:cs typeface="HelveticaNeueLTStd-MdIt"/>
              </a:rPr>
              <a:t>)</a:t>
            </a:r>
            <a:endParaRPr lang="en-US" sz="1000" b="1" i="1" spc="-10" dirty="0">
              <a:solidFill>
                <a:schemeClr val="tx1"/>
              </a:solidFill>
              <a:latin typeface="Helvetica Neue LT Std 77"/>
              <a:cs typeface="HelveticaNeueLTStd-MdI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467725-909E-9150-ADAB-795CDAC91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329559"/>
              </p:ext>
            </p:extLst>
          </p:nvPr>
        </p:nvGraphicFramePr>
        <p:xfrm>
          <a:off x="425604" y="1478689"/>
          <a:ext cx="11340791" cy="4769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8333">
                  <a:extLst>
                    <a:ext uri="{9D8B030D-6E8A-4147-A177-3AD203B41FA5}">
                      <a16:colId xmlns:a16="http://schemas.microsoft.com/office/drawing/2014/main" val="203117905"/>
                    </a:ext>
                  </a:extLst>
                </a:gridCol>
                <a:gridCol w="2831691">
                  <a:extLst>
                    <a:ext uri="{9D8B030D-6E8A-4147-A177-3AD203B41FA5}">
                      <a16:colId xmlns:a16="http://schemas.microsoft.com/office/drawing/2014/main" val="3040684548"/>
                    </a:ext>
                  </a:extLst>
                </a:gridCol>
                <a:gridCol w="2090597">
                  <a:extLst>
                    <a:ext uri="{9D8B030D-6E8A-4147-A177-3AD203B41FA5}">
                      <a16:colId xmlns:a16="http://schemas.microsoft.com/office/drawing/2014/main" val="1558328971"/>
                    </a:ext>
                  </a:extLst>
                </a:gridCol>
                <a:gridCol w="2550170">
                  <a:extLst>
                    <a:ext uri="{9D8B030D-6E8A-4147-A177-3AD203B41FA5}">
                      <a16:colId xmlns:a16="http://schemas.microsoft.com/office/drawing/2014/main" val="19591332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Sector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Consumption type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Variation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72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USD billion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04312949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Agrifood</a:t>
                      </a:r>
                      <a:r>
                        <a:rPr lang="fr-FR" sz="1800" dirty="0">
                          <a:effectLst/>
                        </a:rPr>
                        <a:t> (non-</a:t>
                      </a:r>
                      <a:r>
                        <a:rPr lang="fr-FR" sz="1800" dirty="0" err="1">
                          <a:effectLst/>
                        </a:rPr>
                        <a:t>processed</a:t>
                      </a:r>
                      <a:r>
                        <a:rPr lang="fr-FR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Final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81.6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5567773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Intermediate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5471159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Agrifood</a:t>
                      </a:r>
                      <a:r>
                        <a:rPr lang="fr-FR" sz="1800" dirty="0">
                          <a:effectLst/>
                        </a:rPr>
                        <a:t> (</a:t>
                      </a:r>
                      <a:r>
                        <a:rPr lang="fr-FR" sz="1800" dirty="0" err="1">
                          <a:effectLst/>
                        </a:rPr>
                        <a:t>processed</a:t>
                      </a:r>
                      <a:r>
                        <a:rPr lang="fr-FR" sz="1800" dirty="0">
                          <a:effectLst/>
                        </a:rPr>
                        <a:t>)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Final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35.2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6411100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Intermediate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59.7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55264657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Industrial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goods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Final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63.7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43.6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172036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Intermediate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101.9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51.7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29521943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Energy </a:t>
                      </a:r>
                      <a:r>
                        <a:rPr lang="fr-FR" sz="1800" dirty="0" err="1">
                          <a:effectLst/>
                        </a:rPr>
                        <a:t>goods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Final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2.0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30.0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1440146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Intermediate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44.6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28.4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57988085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Services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Final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1.6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25.0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752893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Intermediate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3.4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40.4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4455200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Total </a:t>
                      </a:r>
                      <a:r>
                        <a:rPr lang="fr-FR" sz="1800" dirty="0" err="1">
                          <a:effectLst/>
                        </a:rPr>
                        <a:t>goods</a:t>
                      </a:r>
                      <a:r>
                        <a:rPr lang="fr-FR" sz="1800" dirty="0">
                          <a:effectLst/>
                        </a:rPr>
                        <a:t> and services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Final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109.6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49.0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394623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Intermediate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166.1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42.0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642243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All </a:t>
                      </a:r>
                      <a:r>
                        <a:rPr lang="fr-FR" sz="1800" b="1" dirty="0" err="1">
                          <a:effectLst/>
                        </a:rPr>
                        <a:t>consumption</a:t>
                      </a:r>
                      <a:r>
                        <a:rPr lang="fr-FR" sz="1800" b="1" dirty="0">
                          <a:effectLst/>
                        </a:rPr>
                        <a:t> types </a:t>
                      </a:r>
                      <a:r>
                        <a:rPr lang="fr-FR" sz="1800" b="1" dirty="0" err="1">
                          <a:effectLst/>
                        </a:rPr>
                        <a:t>combined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275.7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44.5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22027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07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6B98E3A0-5967-6942-9ED5-EB1903BDF17D}"/>
              </a:ext>
            </a:extLst>
          </p:cNvPr>
          <p:cNvSpPr/>
          <p:nvPr/>
        </p:nvSpPr>
        <p:spPr>
          <a:xfrm>
            <a:off x="76200" y="76200"/>
            <a:ext cx="10058400" cy="6075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4. Key findings: Sub-sectors with greatest potential for development of RVCs in AfCFTA context</a:t>
            </a:r>
          </a:p>
        </p:txBody>
      </p:sp>
      <p:sp>
        <p:nvSpPr>
          <p:cNvPr id="28" name="object 30">
            <a:extLst>
              <a:ext uri="{FF2B5EF4-FFF2-40B4-BE49-F238E27FC236}">
                <a16:creationId xmlns:a16="http://schemas.microsoft.com/office/drawing/2014/main" id="{54DBE4B0-93BA-6E09-E2BC-AFF29A84ADD8}"/>
              </a:ext>
            </a:extLst>
          </p:cNvPr>
          <p:cNvSpPr txBox="1"/>
          <p:nvPr/>
        </p:nvSpPr>
        <p:spPr>
          <a:xfrm>
            <a:off x="-6752" y="921231"/>
            <a:ext cx="12192000" cy="566181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i="1" dirty="0">
                <a:solidFill>
                  <a:schemeClr val="tx2"/>
                </a:solidFill>
                <a:latin typeface="HelveticaNeueLTStd-MdCnO"/>
                <a:cs typeface="HelveticaNeueLTStd-MdCnO"/>
              </a:rPr>
              <a:t>Changes in intra-African trade for intermediate consumption with positive (green) or negative (red) variations in value-added, by sub-sectors, following implementation of AfCFTA Agreement, as compared to baseline (i.e. without AfCFTA), %, 2045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FE2531F6-60D4-679E-DD57-48EDD5FE7A9B}"/>
              </a:ext>
            </a:extLst>
          </p:cNvPr>
          <p:cNvSpPr txBox="1"/>
          <p:nvPr/>
        </p:nvSpPr>
        <p:spPr>
          <a:xfrm>
            <a:off x="367990" y="6172200"/>
            <a:ext cx="11485756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solidFill>
                  <a:schemeClr val="tx1"/>
                </a:solidFill>
                <a:latin typeface="Helvetica Neue LT Std 77"/>
                <a:cs typeface="HelveticaNeueLTStd-MdIt"/>
              </a:rPr>
              <a:t>Source: ECA</a:t>
            </a:r>
            <a:r>
              <a:rPr lang="en-US" sz="1000" b="1" i="1" dirty="0">
                <a:solidFill>
                  <a:schemeClr val="tx1"/>
                </a:solidFill>
                <a:latin typeface="Helvetica Neue LT Std 77"/>
                <a:cs typeface="HelveticaNeueLTStd-MdIt"/>
              </a:rPr>
              <a:t> </a:t>
            </a:r>
            <a:r>
              <a:rPr sz="1000" b="1" i="1" dirty="0">
                <a:solidFill>
                  <a:schemeClr val="tx1"/>
                </a:solidFill>
                <a:latin typeface="Helvetica Neue LT Std 77"/>
                <a:cs typeface="HelveticaNeueLTStd-MdIt"/>
              </a:rPr>
              <a:t>&amp; CEPII </a:t>
            </a:r>
            <a:r>
              <a:rPr sz="1000" b="1" i="1" spc="-10" dirty="0">
                <a:solidFill>
                  <a:schemeClr val="tx1"/>
                </a:solidFill>
                <a:latin typeface="Helvetica Neue LT Std 77"/>
                <a:cs typeface="HelveticaNeueLTStd-MdIt"/>
              </a:rPr>
              <a:t>(</a:t>
            </a:r>
            <a:r>
              <a:rPr lang="en-US" sz="1000" b="1" i="1" spc="-10" dirty="0">
                <a:solidFill>
                  <a:schemeClr val="tx1"/>
                </a:solidFill>
                <a:latin typeface="Helvetica Neue LT Std 77"/>
                <a:cs typeface="HelveticaNeueLTStd-MdIt"/>
              </a:rPr>
              <a:t>forthcoming</a:t>
            </a:r>
            <a:r>
              <a:rPr sz="1000" b="1" i="1" spc="-10" dirty="0">
                <a:solidFill>
                  <a:schemeClr val="tx1"/>
                </a:solidFill>
                <a:latin typeface="Helvetica Neue LT Std 77"/>
                <a:cs typeface="HelveticaNeueLTStd-MdIt"/>
              </a:rPr>
              <a:t>)</a:t>
            </a:r>
            <a:endParaRPr lang="en-US" sz="1000" b="1" i="1" spc="-10" dirty="0">
              <a:solidFill>
                <a:schemeClr val="tx1"/>
              </a:solidFill>
              <a:latin typeface="Helvetica Neue LT Std 77"/>
              <a:cs typeface="HelveticaNeueLTStd-MdIt"/>
            </a:endParaRPr>
          </a:p>
          <a:p>
            <a:pPr marL="12700" algn="ctr">
              <a:spcBef>
                <a:spcPts val="100"/>
              </a:spcBef>
            </a:pPr>
            <a:r>
              <a:rPr lang="en-US" sz="1000" b="1" kern="100" dirty="0">
                <a:solidFill>
                  <a:srgbClr val="0E2841"/>
                </a:solidFill>
                <a:effectLst/>
                <a:latin typeface="Helvetica Neue LT Std 77"/>
                <a:ea typeface="Aptos" panose="020B0004020202020204" pitchFamily="34" charset="0"/>
                <a:cs typeface="HelveticaNeueLTStd-MdCnO"/>
              </a:rPr>
              <a:t>Note: Highlighted in orange, sub-sector for which value-added would decrease for Africa as a whole but increases in a large number of African countries.</a:t>
            </a:r>
            <a:endParaRPr lang="en-US" sz="1000" kern="100" dirty="0">
              <a:effectLst/>
              <a:latin typeface="Helvetica Neue LT Std 77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sz="1000" b="1" dirty="0">
              <a:solidFill>
                <a:schemeClr val="tx1"/>
              </a:solidFill>
              <a:latin typeface="HelveticaNeueLTStd-MdIt"/>
              <a:cs typeface="HelveticaNeueLTStd-MdIt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40F9BC3A-F430-83E7-9A52-63F33815886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81710704"/>
                  </p:ext>
                </p:extLst>
              </p:nvPr>
            </p:nvGraphicFramePr>
            <p:xfrm>
              <a:off x="167269" y="1453958"/>
              <a:ext cx="11853746" cy="47684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40F9BC3A-F430-83E7-9A52-63F3381588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269" y="1453958"/>
                <a:ext cx="11853746" cy="47684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9170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F75629-4263-1E45-AAE5-68676400F372}"/>
              </a:ext>
            </a:extLst>
          </p:cNvPr>
          <p:cNvSpPr/>
          <p:nvPr/>
        </p:nvSpPr>
        <p:spPr>
          <a:xfrm>
            <a:off x="3813717" y="111512"/>
            <a:ext cx="4226311" cy="2416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C45FA71-68F8-6528-2F95-3B926D29E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35" t="29331" r="35187" b="52733"/>
          <a:stretch/>
        </p:blipFill>
        <p:spPr bwMode="auto">
          <a:xfrm>
            <a:off x="4034960" y="111512"/>
            <a:ext cx="4122079" cy="2013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55CCF43-5A9B-416C-86E4-6C5C8A41C5C9}"/>
              </a:ext>
            </a:extLst>
          </p:cNvPr>
          <p:cNvSpPr/>
          <p:nvPr/>
        </p:nvSpPr>
        <p:spPr>
          <a:xfrm>
            <a:off x="2312815" y="2315195"/>
            <a:ext cx="7228114" cy="261610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12701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>
                <a:solidFill>
                  <a:srgbClr val="000000"/>
                </a:solidFill>
                <a:latin typeface="Lato" pitchFamily="34"/>
                <a:ea typeface="MS PGothic" pitchFamily="34"/>
                <a:cs typeface="Calibri" pitchFamily="34"/>
              </a:rPr>
              <a:t>Thank you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MS PGothic" pitchFamily="34"/>
                <a:cs typeface="Calibri" pitchFamily="34"/>
              </a:rPr>
              <a:t>!</a:t>
            </a:r>
          </a:p>
          <a:p>
            <a:pPr marL="0" marR="0" lvl="0" indent="12701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dirty="0">
              <a:solidFill>
                <a:srgbClr val="000000"/>
              </a:solidFill>
              <a:latin typeface="Lato" pitchFamily="34"/>
              <a:ea typeface="MS PGothic" pitchFamily="34"/>
              <a:cs typeface="Calibri" pitchFamily="34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12701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mevel@un.org</a:t>
            </a:r>
            <a:endParaRPr lang="en-US" sz="2000" b="1" dirty="0">
              <a:solidFill>
                <a:srgbClr val="0070C0"/>
              </a:solidFill>
            </a:endParaRPr>
          </a:p>
          <a:p>
            <a:pPr algn="ctr"/>
            <a:endParaRPr lang="en-US" sz="1600" dirty="0"/>
          </a:p>
          <a:p>
            <a:pPr marL="0" marR="0" lvl="0" indent="12701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70C0"/>
                </a:solidFill>
                <a:uFillTx/>
                <a:latin typeface="Lato" pitchFamily="34"/>
                <a:ea typeface="MS PGothic" pitchFamily="34"/>
                <a:cs typeface="Calibri" pitchFamily="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www.uneca.org/atpc</a:t>
            </a:r>
            <a:endParaRPr lang="en-US" sz="1600" b="1" i="0" u="none" strike="noStrike" kern="1200" cap="none" spc="0" baseline="0" dirty="0">
              <a:solidFill>
                <a:srgbClr val="0070C0"/>
              </a:solidFill>
              <a:uFillTx/>
              <a:latin typeface="Lato" pitchFamily="34"/>
              <a:ea typeface="MS PGothic" pitchFamily="34"/>
              <a:cs typeface="Calibri" pitchFamily="34"/>
            </a:endParaRPr>
          </a:p>
          <a:p>
            <a:pPr marL="0" marR="0" lvl="0" indent="12701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MS PGothic" pitchFamily="34"/>
                <a:cs typeface="Calibri" pitchFamily="34"/>
              </a:rPr>
              <a:t>Twitter: @atpc2</a:t>
            </a:r>
          </a:p>
          <a:p>
            <a:pPr marL="0" marR="0" lvl="0" indent="12701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MS PGothic" pitchFamily="34"/>
                <a:cs typeface="Calibri" pitchFamily="34"/>
              </a:rPr>
              <a:t>Facebook: @africantradepolicycentre</a:t>
            </a:r>
          </a:p>
          <a:p>
            <a:pPr marL="0" marR="0" lvl="0" indent="12701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Lato" pitchFamily="34"/>
                <a:ea typeface="MS PGothic" pitchFamily="34"/>
                <a:cs typeface="Calibri" pitchFamily="34"/>
              </a:rPr>
              <a:t>Email: </a:t>
            </a:r>
            <a:r>
              <a:rPr lang="en-US" sz="1600" b="1" i="0" u="none" strike="noStrike" kern="1200" cap="none" spc="0" baseline="0" dirty="0">
                <a:solidFill>
                  <a:srgbClr val="0070C0"/>
                </a:solidFill>
                <a:uFillTx/>
                <a:latin typeface="Lato" pitchFamily="34"/>
                <a:ea typeface="MS PGothic" pitchFamily="34"/>
                <a:cs typeface="Calibri" pitchFamily="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eca-atpc@un.org</a:t>
            </a:r>
            <a:r>
              <a:rPr lang="en-US" sz="1600" b="1" i="0" u="none" strike="noStrike" kern="1200" cap="none" spc="0" baseline="0" dirty="0">
                <a:solidFill>
                  <a:srgbClr val="0070C0"/>
                </a:solidFill>
                <a:uFillTx/>
                <a:latin typeface="Lato" pitchFamily="34"/>
                <a:ea typeface="MS PGothic" pitchFamily="34"/>
                <a:cs typeface="Calibri" pitchFamily="34"/>
              </a:rPr>
              <a:t> </a:t>
            </a:r>
          </a:p>
          <a:p>
            <a:pPr marL="0" marR="0" lvl="0" indent="12701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1200" cap="none" spc="0" baseline="0" dirty="0">
              <a:solidFill>
                <a:srgbClr val="000000"/>
              </a:solidFill>
              <a:uFillTx/>
              <a:latin typeface="Lato" pitchFamily="34"/>
              <a:ea typeface="MS PGothic" pitchFamily="34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9149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D18658-BF14-914E-A12E-48F3BF3A7115}"/>
              </a:ext>
            </a:extLst>
          </p:cNvPr>
          <p:cNvSpPr txBox="1"/>
          <p:nvPr/>
        </p:nvSpPr>
        <p:spPr>
          <a:xfrm>
            <a:off x="250000" y="880244"/>
            <a:ext cx="11491581" cy="576481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 marL="285750" indent="-285750" algn="just">
              <a:buFont typeface="Arial"/>
              <a:buChar char="•"/>
            </a:pPr>
            <a:endParaRPr lang="en-US" sz="2200" dirty="0">
              <a:latin typeface=""/>
              <a:cs typeface="Calibri" panose="020F0502020204030204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3E8B2AEE-C531-D7D1-0A23-B9D7D2049F0D}"/>
              </a:ext>
            </a:extLst>
          </p:cNvPr>
          <p:cNvSpPr/>
          <p:nvPr/>
        </p:nvSpPr>
        <p:spPr>
          <a:xfrm>
            <a:off x="1107485" y="2102172"/>
            <a:ext cx="9977029" cy="30363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1. The AfCFTA in Brief</a:t>
            </a:r>
            <a:endParaRPr lang="en-US" sz="3200" b="1" i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718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D18658-BF14-914E-A12E-48F3BF3A7115}"/>
              </a:ext>
            </a:extLst>
          </p:cNvPr>
          <p:cNvSpPr txBox="1"/>
          <p:nvPr/>
        </p:nvSpPr>
        <p:spPr>
          <a:xfrm>
            <a:off x="250000" y="986570"/>
            <a:ext cx="11491581" cy="576481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 marL="285750" indent="-285750" algn="just">
              <a:buFont typeface="Arial"/>
              <a:buChar char="•"/>
            </a:pPr>
            <a:endParaRPr lang="en-US" sz="2200" dirty="0">
              <a:latin typeface=""/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0689D-063D-585E-56EE-869CDA134FC2}"/>
              </a:ext>
            </a:extLst>
          </p:cNvPr>
          <p:cNvSpPr txBox="1"/>
          <p:nvPr/>
        </p:nvSpPr>
        <p:spPr>
          <a:xfrm>
            <a:off x="155156" y="969604"/>
            <a:ext cx="1168126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/>
              <a:t>Negotiations on Agreement establishing the AfCFTA started in June 2015, and conducted in 2 Phases:</a:t>
            </a:r>
          </a:p>
          <a:p>
            <a:pPr algn="just"/>
            <a:endParaRPr lang="en-US" sz="8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dirty="0"/>
              <a:t>Phase I - 3 Protocols: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US" sz="1600" b="1" i="1" dirty="0"/>
              <a:t>Trade in goods </a:t>
            </a:r>
            <a:r>
              <a:rPr lang="en-US" sz="1600" i="1" dirty="0"/>
              <a:t>(completed; 48 tariff offers submitted to AfCFTA Secretariat; about 93% of RoO finalized)</a:t>
            </a:r>
            <a:r>
              <a:rPr lang="en-US" sz="1600" dirty="0"/>
              <a:t>;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US" sz="1600" b="1" i="1" dirty="0"/>
              <a:t>Trade in services </a:t>
            </a:r>
            <a:r>
              <a:rPr lang="en-US" sz="1600" i="1" dirty="0"/>
              <a:t>(completed : 48 schedules of commitments in 5 priority sectors submitted to AfCFTA Secretariat; regulatory frameworks for the 5 priority sectors still under development and to be annexed to the Protocol, with negotiations on the 7 other services sectors to follow)</a:t>
            </a:r>
            <a:r>
              <a:rPr lang="en-US" sz="1600" dirty="0"/>
              <a:t>;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US" sz="1600" b="1" i="1" dirty="0"/>
              <a:t>Dispute settlement body </a:t>
            </a:r>
            <a:r>
              <a:rPr lang="en-US" sz="1600" i="1" dirty="0"/>
              <a:t>(completed and Appellate body established; selection of members completed)</a:t>
            </a:r>
            <a:r>
              <a:rPr lang="en-US" sz="1600" dirty="0"/>
              <a:t>.</a:t>
            </a:r>
          </a:p>
          <a:p>
            <a:pPr algn="just"/>
            <a:endParaRPr lang="en-US" sz="10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dirty="0"/>
              <a:t>Phase II - 5 Protocols: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US" sz="1600" b="1" i="1" dirty="0"/>
              <a:t>Investment</a:t>
            </a:r>
            <a:r>
              <a:rPr lang="en-US" sz="1600" dirty="0"/>
              <a:t> </a:t>
            </a:r>
            <a:r>
              <a:rPr lang="en-US" sz="1600" i="1" dirty="0"/>
              <a:t>(completed and to be operationalized)</a:t>
            </a:r>
            <a:r>
              <a:rPr lang="en-US" sz="1600" dirty="0"/>
              <a:t>;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US" sz="1600" b="1" i="1" dirty="0"/>
              <a:t>Intellectual property rights </a:t>
            </a:r>
            <a:r>
              <a:rPr lang="en-US" sz="1600" i="1" dirty="0"/>
              <a:t>(completed and to be operationalized)</a:t>
            </a:r>
            <a:r>
              <a:rPr lang="en-US" sz="1600" dirty="0"/>
              <a:t>;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US" sz="1600" b="1" i="1" dirty="0"/>
              <a:t>Competition policy </a:t>
            </a:r>
            <a:r>
              <a:rPr lang="en-US" sz="1600" i="1" dirty="0"/>
              <a:t>(completed and to be operationalized)</a:t>
            </a:r>
            <a:r>
              <a:rPr lang="en-US" sz="1600" dirty="0"/>
              <a:t>;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US" sz="1600" b="1" i="1" dirty="0"/>
              <a:t>Digital trade </a:t>
            </a:r>
            <a:r>
              <a:rPr lang="en-US" sz="1600" i="1" dirty="0"/>
              <a:t>(recently adopted) ;</a:t>
            </a:r>
            <a:endParaRPr lang="en-US" sz="1600" dirty="0"/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US" sz="1600" b="1" i="1" dirty="0"/>
              <a:t>Women and youth in trade </a:t>
            </a:r>
            <a:r>
              <a:rPr lang="en-US" sz="1600" i="1" dirty="0"/>
              <a:t>(recently adopted)</a:t>
            </a:r>
            <a:r>
              <a:rPr lang="en-US" sz="16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/>
              <a:t>AfCFTA Agreement entered into force on 30 May 2019.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/>
              <a:t>Although trading under AfCFTA Agreement officially started on 1 January 2021…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b="1" dirty="0"/>
          </a:p>
          <a:p>
            <a:r>
              <a:rPr lang="en-US" b="1" dirty="0"/>
              <a:t>            …first trade recorded only after launch of the AfCFTA Guided Trade Initiated (GTI) in October 2022.</a:t>
            </a:r>
            <a:endParaRPr lang="en-US" dirty="0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6ABF8DCC-6F2D-40AD-CC29-130C2C011FAB}"/>
              </a:ext>
            </a:extLst>
          </p:cNvPr>
          <p:cNvSpPr/>
          <p:nvPr/>
        </p:nvSpPr>
        <p:spPr>
          <a:xfrm>
            <a:off x="76200" y="76200"/>
            <a:ext cx="9977029" cy="6075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1. The AfCFTA in brief: negotiations vs.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02529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D18658-BF14-914E-A12E-48F3BF3A7115}"/>
              </a:ext>
            </a:extLst>
          </p:cNvPr>
          <p:cNvSpPr txBox="1"/>
          <p:nvPr/>
        </p:nvSpPr>
        <p:spPr>
          <a:xfrm>
            <a:off x="250000" y="880244"/>
            <a:ext cx="11491581" cy="576481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 marL="285750" indent="-285750" algn="just">
              <a:buFont typeface="Arial"/>
              <a:buChar char="•"/>
            </a:pPr>
            <a:endParaRPr lang="en-US" sz="2200" dirty="0">
              <a:latin typeface=""/>
              <a:cs typeface="Calibri" panose="020F0502020204030204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F790282F-42DC-9E48-92EB-03DAC51B2BC4}"/>
              </a:ext>
            </a:extLst>
          </p:cNvPr>
          <p:cNvSpPr/>
          <p:nvPr/>
        </p:nvSpPr>
        <p:spPr>
          <a:xfrm>
            <a:off x="274320" y="11879"/>
            <a:ext cx="9977029" cy="743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1. The AfCFTA in Brief: Status of AfCFTA Agreement’s signing/ratification by AU member States </a:t>
            </a:r>
            <a:r>
              <a:rPr lang="en-US" sz="26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(as of 1 July 2024)</a:t>
            </a:r>
          </a:p>
        </p:txBody>
      </p:sp>
      <p:pic>
        <p:nvPicPr>
          <p:cNvPr id="7" name="Picture 6" descr="A picture containing text, map, screenshot, diagram&#10;&#10;Description automatically generated">
            <a:extLst>
              <a:ext uri="{FF2B5EF4-FFF2-40B4-BE49-F238E27FC236}">
                <a16:creationId xmlns:a16="http://schemas.microsoft.com/office/drawing/2014/main" id="{9E338BED-9010-7A97-5D11-B5C23F700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1" t="11949" r="3003" b="3104"/>
          <a:stretch/>
        </p:blipFill>
        <p:spPr>
          <a:xfrm>
            <a:off x="12382" y="818333"/>
            <a:ext cx="9601200" cy="569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4D4F4C-7A00-032F-E45C-AD25FDCB4762}"/>
              </a:ext>
            </a:extLst>
          </p:cNvPr>
          <p:cNvSpPr txBox="1"/>
          <p:nvPr/>
        </p:nvSpPr>
        <p:spPr>
          <a:xfrm>
            <a:off x="9851200" y="5716146"/>
            <a:ext cx="212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/>
              </a:rPr>
              <a:t>https://repository.uneca.org/handle/10855/49411</a:t>
            </a:r>
            <a:endParaRPr lang="en-GB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898E4F8-B986-13C3-C644-925A52A432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29" t="19280" r="38289" b="1906"/>
          <a:stretch/>
        </p:blipFill>
        <p:spPr bwMode="auto">
          <a:xfrm>
            <a:off x="8926975" y="1162289"/>
            <a:ext cx="3217919" cy="4560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14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D18658-BF14-914E-A12E-48F3BF3A7115}"/>
              </a:ext>
            </a:extLst>
          </p:cNvPr>
          <p:cNvSpPr txBox="1"/>
          <p:nvPr/>
        </p:nvSpPr>
        <p:spPr>
          <a:xfrm>
            <a:off x="250000" y="880244"/>
            <a:ext cx="11491581" cy="576481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 marL="285750" indent="-285750" algn="just">
              <a:buFont typeface="Arial"/>
              <a:buChar char="•"/>
            </a:pPr>
            <a:endParaRPr lang="en-US" sz="2200" dirty="0">
              <a:latin typeface=""/>
              <a:cs typeface="Calibri" panose="020F0502020204030204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3E8B2AEE-C531-D7D1-0A23-B9D7D2049F0D}"/>
              </a:ext>
            </a:extLst>
          </p:cNvPr>
          <p:cNvSpPr/>
          <p:nvPr/>
        </p:nvSpPr>
        <p:spPr>
          <a:xfrm>
            <a:off x="1107485" y="1081669"/>
            <a:ext cx="9977029" cy="179534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2. Key messages from the study on 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“</a:t>
            </a:r>
            <a:r>
              <a:rPr lang="en-US" sz="3200" b="1" i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Implementing the AfCFTA Agreement and Implications for Africa’s Regional Value Chains</a:t>
            </a:r>
            <a:r>
              <a:rPr lang="en-US" sz="32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”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8E88999-E3CF-DA43-51F6-F415829A0A24}"/>
              </a:ext>
            </a:extLst>
          </p:cNvPr>
          <p:cNvSpPr/>
          <p:nvPr/>
        </p:nvSpPr>
        <p:spPr>
          <a:xfrm>
            <a:off x="144966" y="3078440"/>
            <a:ext cx="11898351" cy="3199697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Africa mostly performs at the lower end of GVCs, largely explained by modest backward participation in GVCs and undermined development of RVCs.</a:t>
            </a:r>
          </a:p>
          <a:p>
            <a:pPr marL="514350" indent="-514350">
              <a:buAutoNum type="arabicPeriod"/>
            </a:pPr>
            <a:endParaRPr lang="en-US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514350" indent="-514350">
              <a:buAutoNum type="arabicPeriod"/>
            </a:pPr>
            <a:r>
              <a:rPr lang="en-US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Through addressing tariffs &amp; NTMs on intra-African trade, particularly for intermediate consumption, the AfCFTA does have a clear potential to promote the development of RVCs in specific sub-sectors.</a:t>
            </a:r>
            <a:endParaRPr lang="en-US" sz="21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74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D18658-BF14-914E-A12E-48F3BF3A7115}"/>
              </a:ext>
            </a:extLst>
          </p:cNvPr>
          <p:cNvSpPr txBox="1"/>
          <p:nvPr/>
        </p:nvSpPr>
        <p:spPr>
          <a:xfrm>
            <a:off x="250000" y="880244"/>
            <a:ext cx="11491581" cy="576481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 marL="285750" indent="-285750" algn="just">
              <a:buFont typeface="Arial"/>
              <a:buChar char="•"/>
            </a:pPr>
            <a:endParaRPr lang="en-US" sz="2200" dirty="0">
              <a:latin typeface=""/>
              <a:cs typeface="Calibri" panose="020F0502020204030204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3E8B2AEE-C531-D7D1-0A23-B9D7D2049F0D}"/>
              </a:ext>
            </a:extLst>
          </p:cNvPr>
          <p:cNvSpPr/>
          <p:nvPr/>
        </p:nvSpPr>
        <p:spPr>
          <a:xfrm>
            <a:off x="1107485" y="2102172"/>
            <a:ext cx="9977029" cy="30363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3. Methodology &amp; Analyzed reform</a:t>
            </a:r>
            <a:endParaRPr lang="en-US" sz="3200" b="1" i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53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163842A5-E383-90EE-0001-8D07E9D128D0}"/>
              </a:ext>
            </a:extLst>
          </p:cNvPr>
          <p:cNvSpPr/>
          <p:nvPr/>
        </p:nvSpPr>
        <p:spPr>
          <a:xfrm>
            <a:off x="76200" y="76200"/>
            <a:ext cx="9977029" cy="6075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3. </a:t>
            </a:r>
            <a:r>
              <a:rPr lang="en-US" sz="2600" b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Methodology</a:t>
            </a:r>
            <a:r>
              <a:rPr lang="en-US" sz="2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&amp; Analyzed reform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B811E-6E41-7915-A7C4-2D62EEED1E45}"/>
              </a:ext>
            </a:extLst>
          </p:cNvPr>
          <p:cNvSpPr txBox="1"/>
          <p:nvPr/>
        </p:nvSpPr>
        <p:spPr>
          <a:xfrm>
            <a:off x="255366" y="992458"/>
            <a:ext cx="1168126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+mn-lt"/>
              </a:rPr>
              <a:t>Dynamic CGE model used for the assessment: </a:t>
            </a:r>
            <a:r>
              <a:rPr lang="en-GB" sz="2200" b="1" u="sng" dirty="0">
                <a:latin typeface="+mn-lt"/>
              </a:rPr>
              <a:t>MIRAGE-VA</a:t>
            </a:r>
            <a:r>
              <a:rPr lang="en-GB" sz="2200" b="1" dirty="0">
                <a:latin typeface="+mn-lt"/>
              </a:rPr>
              <a:t> </a:t>
            </a:r>
            <a:r>
              <a:rPr lang="en-GB" sz="2200" b="1" dirty="0"/>
              <a:t>building on MIRAGE-e:</a:t>
            </a:r>
            <a:endParaRPr lang="en-GB" sz="2200" dirty="0">
              <a:latin typeface="+mn-lt"/>
            </a:endParaRPr>
          </a:p>
          <a:p>
            <a:pPr marL="342900" lvl="3" indent="-342900">
              <a:buFont typeface="Wingdings" panose="05000000000000000000" pitchFamily="2" charset="2"/>
              <a:buChar char="Ø"/>
            </a:pPr>
            <a:endParaRPr lang="en-GB" dirty="0">
              <a:latin typeface="+mn-lt"/>
            </a:endParaRPr>
          </a:p>
          <a:p>
            <a:pPr marL="342900" lvl="3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+mn-lt"/>
              </a:rPr>
              <a:t>Global &amp; multi-sector – Main database used for calibration: GTAP-MRIO 10.1 (</a:t>
            </a:r>
            <a:r>
              <a:rPr lang="en-GB" sz="2200" dirty="0">
                <a:latin typeface="+mn-lt"/>
                <a:hlinkClick r:id="rId3"/>
              </a:rPr>
              <a:t>GTAP Data Bases: GTAP 10 Data Base (purdue.edu)</a:t>
            </a:r>
            <a:r>
              <a:rPr lang="en-GB" sz="2200" dirty="0">
                <a:latin typeface="+mn-lt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Double </a:t>
            </a:r>
            <a:r>
              <a:rPr lang="en-US" sz="2200" dirty="0" err="1"/>
              <a:t>Armington</a:t>
            </a:r>
            <a:r>
              <a:rPr lang="en-US" sz="2200" dirty="0"/>
              <a:t> structure: trade in both final consumption and intermediate consumption.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Complete representation of GHG emissions: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200" dirty="0"/>
              <a:t>CO2 emissions (proportional to fossil energy consumption;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200" dirty="0"/>
              <a:t>Other GHGs (</a:t>
            </a:r>
            <a:r>
              <a:rPr lang="en-GB" sz="2200" dirty="0">
                <a:latin typeface="+mn-lt"/>
              </a:rPr>
              <a:t>methane-CH4, nitrous oxide-N2O, fluorinated gases-FGAS</a:t>
            </a:r>
            <a:r>
              <a:rPr lang="en-GB" sz="2200" dirty="0"/>
              <a:t>) in the production function – </a:t>
            </a:r>
            <a:r>
              <a:rPr lang="en-GB" sz="2200" dirty="0">
                <a:hlinkClick r:id="rId4"/>
              </a:rPr>
              <a:t>Database GTAP 10.1 satellite non-CO2 GHG</a:t>
            </a:r>
            <a:r>
              <a:rPr lang="en-GB" sz="22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+mn-lt"/>
              </a:rPr>
              <a:t>Macro baseline: Macro trajectory with 2045 horizon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600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+mn-lt"/>
              </a:rPr>
              <a:t>Macroeconometrics</a:t>
            </a:r>
            <a:r>
              <a:rPr lang="en-US" sz="2200" dirty="0">
                <a:latin typeface="+mn-lt"/>
              </a:rPr>
              <a:t> of the Global Economy (</a:t>
            </a:r>
            <a:r>
              <a:rPr lang="en-GB" sz="2200" dirty="0" err="1">
                <a:latin typeface="+mn-lt"/>
              </a:rPr>
              <a:t>MaGE</a:t>
            </a:r>
            <a:r>
              <a:rPr lang="en-GB" sz="2200" dirty="0">
                <a:latin typeface="+mn-lt"/>
              </a:rPr>
              <a:t>) to project major economic changes (</a:t>
            </a:r>
            <a:r>
              <a:rPr lang="en-GB" sz="2200" dirty="0">
                <a:latin typeface="+mn-lt"/>
                <a:hlinkClick r:id="rId5"/>
              </a:rPr>
              <a:t>CEPII - </a:t>
            </a:r>
            <a:r>
              <a:rPr lang="en-GB" sz="2200" dirty="0" err="1">
                <a:latin typeface="+mn-lt"/>
                <a:hlinkClick r:id="rId5"/>
              </a:rPr>
              <a:t>MaGE</a:t>
            </a:r>
            <a:r>
              <a:rPr lang="en-GB" sz="2200" dirty="0">
                <a:latin typeface="+mn-lt"/>
              </a:rPr>
              <a:t>).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688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163842A5-E383-90EE-0001-8D07E9D128D0}"/>
              </a:ext>
            </a:extLst>
          </p:cNvPr>
          <p:cNvSpPr/>
          <p:nvPr/>
        </p:nvSpPr>
        <p:spPr>
          <a:xfrm>
            <a:off x="76200" y="76200"/>
            <a:ext cx="9977029" cy="6075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3. Methodology &amp; </a:t>
            </a:r>
            <a:r>
              <a:rPr lang="en-US" sz="2600" b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Analyzed reform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B811E-6E41-7915-A7C4-2D62EEED1E45}"/>
              </a:ext>
            </a:extLst>
          </p:cNvPr>
          <p:cNvSpPr txBox="1"/>
          <p:nvPr/>
        </p:nvSpPr>
        <p:spPr>
          <a:xfrm>
            <a:off x="255366" y="1070517"/>
            <a:ext cx="1168126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Business as Usual, </a:t>
            </a:r>
            <a:r>
              <a:rPr lang="en-US" sz="2200" b="1" u="sng" dirty="0" err="1"/>
              <a:t>BaU</a:t>
            </a:r>
            <a:r>
              <a:rPr lang="en-US" sz="2200" b="1" dirty="0"/>
              <a:t> (baseline or reference scenario)</a:t>
            </a:r>
            <a:r>
              <a:rPr lang="en-GB" sz="2200" b="1" dirty="0"/>
              <a:t> determined in 2 steps:</a:t>
            </a:r>
            <a:endParaRPr lang="en-GB" sz="2200" b="1" dirty="0">
              <a:latin typeface="+mn-lt"/>
            </a:endParaRPr>
          </a:p>
          <a:p>
            <a:pPr marL="342900" lvl="3" indent="-342900">
              <a:buFont typeface="Wingdings" panose="05000000000000000000" pitchFamily="2" charset="2"/>
              <a:buChar char="Ø"/>
            </a:pPr>
            <a:endParaRPr lang="en-GB" dirty="0">
              <a:latin typeface="+mn-lt"/>
            </a:endParaRPr>
          </a:p>
          <a:p>
            <a:pPr marL="342900" lvl="3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1</a:t>
            </a:r>
            <a:r>
              <a:rPr lang="en-US" sz="2200" baseline="30000" dirty="0">
                <a:latin typeface="+mn-lt"/>
              </a:rPr>
              <a:t>st</a:t>
            </a:r>
            <a:r>
              <a:rPr lang="en-US" sz="2200" dirty="0">
                <a:latin typeface="+mn-lt"/>
              </a:rPr>
              <a:t> step: 2045 horizon projected by </a:t>
            </a:r>
            <a:r>
              <a:rPr lang="en-US" sz="2200" dirty="0" err="1">
                <a:latin typeface="+mn-lt"/>
              </a:rPr>
              <a:t>MaGE</a:t>
            </a:r>
            <a:r>
              <a:rPr lang="en-US" sz="2200" dirty="0">
                <a:latin typeface="+mn-lt"/>
              </a:rPr>
              <a:t> in MIRAGE (GDP, population, active population, current account, energy efficiency) + projections of energy prices from EIA.</a:t>
            </a:r>
          </a:p>
          <a:p>
            <a:pPr marL="342900" lvl="3" indent="-342900">
              <a:buFont typeface="Wingdings" panose="05000000000000000000" pitchFamily="2" charset="2"/>
              <a:buChar char="Ø"/>
            </a:pPr>
            <a:endParaRPr lang="en-US" sz="2000" dirty="0">
              <a:latin typeface="+mn-lt"/>
            </a:endParaRPr>
          </a:p>
          <a:p>
            <a:pPr marL="342900" lvl="3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2</a:t>
            </a:r>
            <a:r>
              <a:rPr lang="en-US" sz="2200" baseline="30000" dirty="0">
                <a:latin typeface="+mn-lt"/>
              </a:rPr>
              <a:t>nd</a:t>
            </a:r>
            <a:r>
              <a:rPr lang="en-US" sz="2200" dirty="0">
                <a:latin typeface="+mn-lt"/>
              </a:rPr>
              <a:t> step: reflect relevant Trade policies since 2014 + Baseline Paris Agreement (NDCs).</a:t>
            </a:r>
          </a:p>
          <a:p>
            <a:pPr marL="342900" lvl="3" indent="-342900">
              <a:buFont typeface="Wingdings" panose="05000000000000000000" pitchFamily="2" charset="2"/>
              <a:buChar char="Ø"/>
            </a:pPr>
            <a:endParaRPr lang="en-US" sz="2200" dirty="0">
              <a:latin typeface="+mn-lt"/>
            </a:endParaRPr>
          </a:p>
          <a:p>
            <a:pPr marL="342900" lvl="3" indent="-342900">
              <a:buFont typeface="Wingdings" panose="05000000000000000000" pitchFamily="2" charset="2"/>
              <a:buChar char="Ø"/>
            </a:pPr>
            <a:endParaRPr lang="en-US" sz="2200" dirty="0">
              <a:latin typeface="+mn-lt"/>
            </a:endParaRPr>
          </a:p>
          <a:p>
            <a:r>
              <a:rPr lang="en-US" sz="2200" b="1" u="sng" dirty="0">
                <a:latin typeface="+mn-lt"/>
              </a:rPr>
              <a:t>Central AfCFTA scenario</a:t>
            </a:r>
            <a:r>
              <a:rPr lang="en-US" sz="2200" dirty="0"/>
              <a:t> (applied to all African Union member States):</a:t>
            </a:r>
          </a:p>
          <a:p>
            <a:pPr marL="342900" lvl="3" indent="-342900">
              <a:buFont typeface="Wingdings" panose="05000000000000000000" pitchFamily="2" charset="2"/>
              <a:buChar char="Ø"/>
            </a:pPr>
            <a:endParaRPr lang="en-GB" dirty="0">
              <a:latin typeface="+mn-lt"/>
            </a:endParaRPr>
          </a:p>
          <a:p>
            <a:pPr marL="342900" lvl="3" indent="-342900">
              <a:buFont typeface="Wingdings" panose="05000000000000000000" pitchFamily="2" charset="2"/>
              <a:buChar char="Ø"/>
            </a:pPr>
            <a:r>
              <a:rPr lang="en-US" sz="2200" dirty="0"/>
              <a:t>AfCFTA modalities on trade in goods </a:t>
            </a:r>
            <a:r>
              <a:rPr lang="en-US" sz="2200" i="1" dirty="0"/>
              <a:t>(following official schedules and implemented between 2021 and 2033)</a:t>
            </a:r>
            <a:r>
              <a:rPr lang="en-US" sz="2200" dirty="0"/>
              <a:t>.</a:t>
            </a:r>
          </a:p>
          <a:p>
            <a:pPr marL="342900" lvl="3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lvl="3" indent="-342900">
              <a:buFont typeface="Wingdings" panose="05000000000000000000" pitchFamily="2" charset="2"/>
              <a:buChar char="Ø"/>
            </a:pPr>
            <a:r>
              <a:rPr lang="en-US" sz="2200" dirty="0"/>
              <a:t>50% cuts (within Africa only) on actionable NTMs on trade in goods and actionable restrictions to trade in 5 priority services (i.e. communication, tourism, transport, financial, and business services) + health + education </a:t>
            </a:r>
            <a:r>
              <a:rPr lang="en-US" sz="2200" i="1" dirty="0"/>
              <a:t>(linear reduction between 2021 and 2035)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86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D18658-BF14-914E-A12E-48F3BF3A7115}"/>
              </a:ext>
            </a:extLst>
          </p:cNvPr>
          <p:cNvSpPr txBox="1"/>
          <p:nvPr/>
        </p:nvSpPr>
        <p:spPr>
          <a:xfrm>
            <a:off x="250000" y="880244"/>
            <a:ext cx="11491581" cy="576481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 marL="285750" indent="-285750" algn="just">
              <a:buFont typeface="Arial"/>
              <a:buChar char="•"/>
            </a:pPr>
            <a:endParaRPr lang="en-US" sz="2200" dirty="0">
              <a:latin typeface=""/>
              <a:cs typeface="Calibri" panose="020F0502020204030204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3E8B2AEE-C531-D7D1-0A23-B9D7D2049F0D}"/>
              </a:ext>
            </a:extLst>
          </p:cNvPr>
          <p:cNvSpPr/>
          <p:nvPr/>
        </p:nvSpPr>
        <p:spPr>
          <a:xfrm>
            <a:off x="1107485" y="2102172"/>
            <a:ext cx="9977029" cy="30363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4. Key findings</a:t>
            </a:r>
            <a:endParaRPr lang="en-US" sz="3200" b="1" i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796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9814</TotalTime>
  <Words>1274</Words>
  <Application>Microsoft Office PowerPoint</Application>
  <PresentationFormat>Widescreen</PresentationFormat>
  <Paragraphs>220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Helvetica Neue LT Std 77</vt:lpstr>
      <vt:lpstr>HelveticaNeueLTStd-MdCnO</vt:lpstr>
      <vt:lpstr>HelveticaNeueLTStd-MdIt</vt:lpstr>
      <vt:lpstr>Lato</vt:lpstr>
      <vt:lpstr>Lucida Sans</vt:lpstr>
      <vt:lpstr>Roboto</vt:lpstr>
      <vt:lpstr>Wingdings</vt:lpstr>
      <vt:lpstr>Office Theme</vt:lpstr>
      <vt:lpstr>30th International Input-Output Association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Integration and Digital Trade Policies: Digital Policies and the Regional Integration Agenda in Africa   23 September 2022 United Nations Economic Commission for Africa World Trade Forum Bern, Switzerland</dc:title>
  <dc:creator>HP</dc:creator>
  <cp:lastModifiedBy>Simon Mevel</cp:lastModifiedBy>
  <cp:revision>412</cp:revision>
  <cp:lastPrinted>2022-12-10T19:57:37Z</cp:lastPrinted>
  <dcterms:created xsi:type="dcterms:W3CDTF">2022-09-14T05:33:15Z</dcterms:created>
  <dcterms:modified xsi:type="dcterms:W3CDTF">2024-06-25T07:36:13Z</dcterms:modified>
</cp:coreProperties>
</file>