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5" r:id="rId2"/>
    <p:sldId id="328" r:id="rId3"/>
    <p:sldId id="304" r:id="rId4"/>
    <p:sldId id="329" r:id="rId5"/>
    <p:sldId id="331" r:id="rId6"/>
    <p:sldId id="335" r:id="rId7"/>
    <p:sldId id="330" r:id="rId8"/>
    <p:sldId id="337" r:id="rId9"/>
    <p:sldId id="326" r:id="rId10"/>
    <p:sldId id="305" r:id="rId11"/>
    <p:sldId id="31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EA2"/>
    <a:srgbClr val="0356B1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0" autoAdjust="0"/>
    <p:restoredTop sz="94411" autoAdjust="0"/>
  </p:normalViewPr>
  <p:slideViewPr>
    <p:cSldViewPr snapToGrid="0">
      <p:cViewPr varScale="1">
        <p:scale>
          <a:sx n="71" d="100"/>
          <a:sy n="71" d="100"/>
        </p:scale>
        <p:origin x="416" y="48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157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Form a working level </a:t>
            </a:r>
            <a:r>
              <a:rPr lang="en-GB" sz="1200" b="1" u="sng" dirty="0"/>
              <a:t>steering committee</a:t>
            </a:r>
            <a:r>
              <a:rPr lang="en-GB" sz="1200" dirty="0"/>
              <a:t> with one or two </a:t>
            </a:r>
            <a:r>
              <a:rPr lang="en-GB" sz="1200" b="1" dirty="0"/>
              <a:t>representatives</a:t>
            </a:r>
            <a:r>
              <a:rPr lang="en-GB" sz="1200" dirty="0"/>
              <a:t> per institution that would have at least two (either virtual, hybrid or physical) </a:t>
            </a:r>
            <a:r>
              <a:rPr lang="en-GB" sz="1200" b="1" dirty="0"/>
              <a:t>meetings</a:t>
            </a:r>
            <a:r>
              <a:rPr lang="en-GB" sz="1200" dirty="0"/>
              <a:t> per year in order to increase their involvement and commitment towards the </a:t>
            </a:r>
            <a:r>
              <a:rPr lang="en-GB" sz="1200" b="1" u="sng" dirty="0"/>
              <a:t>convergence on a global benchmark of the required input data entering the various </a:t>
            </a:r>
            <a:r>
              <a:rPr lang="en-GB" sz="1200" b="1" u="sng" dirty="0" err="1"/>
              <a:t>TiVA</a:t>
            </a:r>
            <a:r>
              <a:rPr lang="en-GB" sz="1200" b="1" u="sng" dirty="0"/>
              <a:t> initiatives</a:t>
            </a:r>
            <a:r>
              <a:rPr lang="en-GB" sz="1200" dirty="0"/>
              <a:t>. The committee will have annual rotating chairs.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329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Form a working level </a:t>
            </a:r>
            <a:r>
              <a:rPr lang="en-GB" sz="1200" b="1" u="sng" dirty="0"/>
              <a:t>steering committee</a:t>
            </a:r>
            <a:r>
              <a:rPr lang="en-GB" sz="1200" dirty="0"/>
              <a:t> with one or two </a:t>
            </a:r>
            <a:r>
              <a:rPr lang="en-GB" sz="1200" b="1" dirty="0"/>
              <a:t>representatives</a:t>
            </a:r>
            <a:r>
              <a:rPr lang="en-GB" sz="1200" dirty="0"/>
              <a:t> per institution that would have at least two (either virtual, hybrid or physical) </a:t>
            </a:r>
            <a:r>
              <a:rPr lang="en-GB" sz="1200" b="1" dirty="0"/>
              <a:t>meetings</a:t>
            </a:r>
            <a:r>
              <a:rPr lang="en-GB" sz="1200" dirty="0"/>
              <a:t> per year in order to increase their involvement and commitment towards the </a:t>
            </a:r>
            <a:r>
              <a:rPr lang="en-GB" sz="1200" b="1" u="sng" dirty="0"/>
              <a:t>convergence on a global benchmark of the required input data entering the various </a:t>
            </a:r>
            <a:r>
              <a:rPr lang="en-GB" sz="1200" b="1" u="sng" dirty="0" err="1"/>
              <a:t>TiVA</a:t>
            </a:r>
            <a:r>
              <a:rPr lang="en-GB" sz="1200" b="1" u="sng" dirty="0"/>
              <a:t> initiatives</a:t>
            </a:r>
            <a:r>
              <a:rPr lang="en-GB" sz="1200" dirty="0"/>
              <a:t>. The committee will have annual rotating chairs.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104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439" y="201667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351" y="1526407"/>
            <a:ext cx="9865590" cy="87264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Testing </a:t>
            </a:r>
            <a:r>
              <a:rPr lang="en-GB" dirty="0" smtClean="0"/>
              <a:t>heterogeneity in ESUTs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512423" y="5262282"/>
            <a:ext cx="4177552" cy="1390909"/>
          </a:xfrm>
        </p:spPr>
        <p:txBody>
          <a:bodyPr/>
          <a:lstStyle/>
          <a:p>
            <a:r>
              <a:rPr lang="en-GB" dirty="0" smtClean="0"/>
              <a:t>3 July 2024 </a:t>
            </a:r>
          </a:p>
          <a:p>
            <a:r>
              <a:rPr lang="en-GB" dirty="0" smtClean="0"/>
              <a:t>30</a:t>
            </a:r>
            <a:r>
              <a:rPr lang="en-GB" baseline="30000" dirty="0" smtClean="0"/>
              <a:t>th</a:t>
            </a:r>
            <a:r>
              <a:rPr lang="en-GB" dirty="0" smtClean="0"/>
              <a:t> IIOA Conference – Santiago (Chile)</a:t>
            </a:r>
            <a:endParaRPr lang="en-GB" dirty="0"/>
          </a:p>
        </p:txBody>
      </p:sp>
      <p:sp>
        <p:nvSpPr>
          <p:cNvPr id="5" name="Subtitle 6"/>
          <p:cNvSpPr>
            <a:spLocks noGrp="1"/>
          </p:cNvSpPr>
          <p:nvPr>
            <p:ph type="subTitle" idx="1"/>
          </p:nvPr>
        </p:nvSpPr>
        <p:spPr>
          <a:xfrm>
            <a:off x="1071350" y="3067468"/>
            <a:ext cx="10815849" cy="897754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dirty="0" smtClean="0"/>
              <a:t>José </a:t>
            </a:r>
            <a:r>
              <a:rPr lang="en-GB" dirty="0"/>
              <a:t>M. Rueda-Cantuche </a:t>
            </a:r>
            <a:r>
              <a:rPr lang="en-GB" dirty="0" smtClean="0"/>
              <a:t>(European Commission’s JRC)</a:t>
            </a:r>
            <a:endParaRPr lang="en-GB" dirty="0"/>
          </a:p>
          <a:p>
            <a:pPr>
              <a:spcAft>
                <a:spcPts val="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83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694" y="1152477"/>
            <a:ext cx="11156306" cy="4676564"/>
          </a:xfrm>
        </p:spPr>
        <p:txBody>
          <a:bodyPr/>
          <a:lstStyle/>
          <a:p>
            <a:r>
              <a:rPr lang="en-GB" sz="3500" dirty="0" smtClean="0"/>
              <a:t>The construction of </a:t>
            </a:r>
            <a:r>
              <a:rPr lang="en-GB" sz="3500" b="1" dirty="0" smtClean="0"/>
              <a:t>ESUTs</a:t>
            </a:r>
            <a:r>
              <a:rPr lang="en-GB" sz="3500" dirty="0" smtClean="0"/>
              <a:t> needs to </a:t>
            </a:r>
            <a:r>
              <a:rPr lang="en-GB" sz="3500" b="1" dirty="0" smtClean="0"/>
              <a:t>break down industries according to several dimensions </a:t>
            </a:r>
            <a:r>
              <a:rPr lang="en-GB" sz="3500" dirty="0" smtClean="0"/>
              <a:t>(size, ownership, exporter status, etc.)</a:t>
            </a:r>
          </a:p>
          <a:p>
            <a:r>
              <a:rPr lang="en-GB" sz="3500" b="1" dirty="0" smtClean="0"/>
              <a:t>Firms surveyed data </a:t>
            </a:r>
            <a:r>
              <a:rPr lang="en-GB" sz="3500" dirty="0" smtClean="0"/>
              <a:t>and </a:t>
            </a:r>
            <a:r>
              <a:rPr lang="en-GB" sz="3500" b="1" dirty="0" smtClean="0"/>
              <a:t>econometric</a:t>
            </a:r>
            <a:r>
              <a:rPr lang="en-GB" sz="3500" dirty="0" smtClean="0"/>
              <a:t> analysis based on a SUT framework can </a:t>
            </a:r>
            <a:r>
              <a:rPr lang="en-GB" sz="3500" b="1" dirty="0" smtClean="0"/>
              <a:t>help selecting the industries requiring a break down</a:t>
            </a:r>
            <a:r>
              <a:rPr lang="en-GB" sz="3500" dirty="0" smtClean="0"/>
              <a:t> due to their statistically significant differences in product technologies. </a:t>
            </a:r>
          </a:p>
          <a:p>
            <a:r>
              <a:rPr lang="en-GB" sz="3500" dirty="0" smtClean="0"/>
              <a:t>(Candidate volunteers: Belgium?)</a:t>
            </a:r>
            <a:endParaRPr lang="en-GB" sz="3500" dirty="0"/>
          </a:p>
          <a:p>
            <a:endParaRPr lang="en-GB" sz="3500" dirty="0">
              <a:solidFill>
                <a:srgbClr val="024EA2"/>
              </a:solidFill>
            </a:endParaRPr>
          </a:p>
          <a:p>
            <a:pPr marL="0" indent="0">
              <a:buNone/>
            </a:pPr>
            <a:endParaRPr lang="en-GB" sz="3500" dirty="0">
              <a:solidFill>
                <a:srgbClr val="024EA2"/>
              </a:solidFill>
            </a:endParaRPr>
          </a:p>
          <a:p>
            <a:pPr marL="0" indent="0">
              <a:buNone/>
            </a:pPr>
            <a:r>
              <a:rPr lang="en-GB" sz="3500" dirty="0">
                <a:solidFill>
                  <a:srgbClr val="024EA2"/>
                </a:solidFill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141" y="231848"/>
            <a:ext cx="10515600" cy="782357"/>
          </a:xfrm>
        </p:spPr>
        <p:txBody>
          <a:bodyPr/>
          <a:lstStyle/>
          <a:p>
            <a:r>
              <a:rPr lang="en-GB" b="1" dirty="0"/>
              <a:t>C</a:t>
            </a:r>
            <a:r>
              <a:rPr lang="en-GB" b="1" dirty="0" smtClean="0"/>
              <a:t>onclusions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143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800" dirty="0"/>
              <a:t>Thank you very much!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173002" y="5894787"/>
            <a:ext cx="5040313" cy="528998"/>
          </a:xfrm>
        </p:spPr>
        <p:txBody>
          <a:bodyPr/>
          <a:lstStyle/>
          <a:p>
            <a:r>
              <a:rPr lang="en-GB" dirty="0" smtClean="0"/>
              <a:t>3 July 2024</a:t>
            </a:r>
            <a:endParaRPr lang="en-GB" dirty="0"/>
          </a:p>
        </p:txBody>
      </p:sp>
      <p:sp>
        <p:nvSpPr>
          <p:cNvPr id="9" name="Subtitle 6"/>
          <p:cNvSpPr>
            <a:spLocks noGrp="1"/>
          </p:cNvSpPr>
          <p:nvPr>
            <p:ph type="subTitle" idx="1"/>
          </p:nvPr>
        </p:nvSpPr>
        <p:spPr>
          <a:xfrm>
            <a:off x="1071350" y="4924648"/>
            <a:ext cx="10815849" cy="897754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dirty="0" smtClean="0"/>
              <a:t>José </a:t>
            </a:r>
            <a:r>
              <a:rPr lang="en-GB" dirty="0"/>
              <a:t>M. Rueda-Cantuche </a:t>
            </a:r>
            <a:r>
              <a:rPr lang="en-GB" dirty="0" smtClean="0"/>
              <a:t>(European Commission’s JRC)</a:t>
            </a:r>
            <a:endParaRPr lang="en-GB" dirty="0"/>
          </a:p>
          <a:p>
            <a:pPr>
              <a:spcAft>
                <a:spcPts val="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652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1318" y="1833794"/>
            <a:ext cx="11152094" cy="4889735"/>
          </a:xfrm>
        </p:spPr>
        <p:txBody>
          <a:bodyPr/>
          <a:lstStyle/>
          <a:p>
            <a:r>
              <a:rPr lang="en-GB" sz="3000" dirty="0" smtClean="0"/>
              <a:t>For every product, </a:t>
            </a:r>
            <a:r>
              <a:rPr lang="en-GB" sz="3000" b="1" dirty="0" smtClean="0"/>
              <a:t>firms surveyed data can be used to test </a:t>
            </a:r>
            <a:r>
              <a:rPr lang="en-GB" sz="3000" dirty="0" smtClean="0"/>
              <a:t>whether MNEs, for instance, use a </a:t>
            </a:r>
            <a:r>
              <a:rPr lang="en-GB" sz="3000" b="1" dirty="0" smtClean="0"/>
              <a:t>statistically significant different technology structure</a:t>
            </a:r>
            <a:r>
              <a:rPr lang="en-GB" sz="3000" dirty="0" smtClean="0"/>
              <a:t> (than the average of the industry) to produce it.</a:t>
            </a:r>
          </a:p>
          <a:p>
            <a:r>
              <a:rPr lang="en-GB" sz="3000" dirty="0" smtClean="0"/>
              <a:t>This will help countries to </a:t>
            </a:r>
            <a:r>
              <a:rPr lang="en-GB" sz="3000" b="1" dirty="0" smtClean="0"/>
              <a:t>identify those industries that would need an additional breakdown</a:t>
            </a:r>
            <a:r>
              <a:rPr lang="en-GB" sz="3000" dirty="0" smtClean="0"/>
              <a:t> by size, ownership, etc. </a:t>
            </a:r>
          </a:p>
          <a:p>
            <a:r>
              <a:rPr lang="en-GB" sz="3000" dirty="0" smtClean="0"/>
              <a:t>Therefore, there is </a:t>
            </a:r>
            <a:r>
              <a:rPr lang="en-GB" sz="3000" b="1" dirty="0" smtClean="0"/>
              <a:t>no need to break down all </a:t>
            </a:r>
            <a:r>
              <a:rPr lang="en-GB" sz="3000" dirty="0" smtClean="0"/>
              <a:t>industries and/or products to construct a ESUT.</a:t>
            </a:r>
          </a:p>
          <a:p>
            <a:endParaRPr lang="en-GB" sz="3000" dirty="0"/>
          </a:p>
          <a:p>
            <a:endParaRPr lang="en-GB" sz="3000" dirty="0" smtClean="0"/>
          </a:p>
          <a:p>
            <a:pPr lvl="1"/>
            <a:endParaRPr lang="en-GB" sz="2600" dirty="0" smtClean="0"/>
          </a:p>
          <a:p>
            <a:endParaRPr lang="en-GB" sz="3500" dirty="0">
              <a:solidFill>
                <a:srgbClr val="024EA2"/>
              </a:solidFill>
            </a:endParaRPr>
          </a:p>
          <a:p>
            <a:pPr marL="0" indent="0">
              <a:buNone/>
            </a:pPr>
            <a:endParaRPr lang="en-GB" sz="3500" dirty="0">
              <a:solidFill>
                <a:srgbClr val="024EA2"/>
              </a:solidFill>
            </a:endParaRPr>
          </a:p>
          <a:p>
            <a:pPr marL="0" indent="0">
              <a:buNone/>
            </a:pPr>
            <a:r>
              <a:rPr lang="en-GB" sz="3500" dirty="0">
                <a:solidFill>
                  <a:srgbClr val="024EA2"/>
                </a:solidFill>
              </a:rPr>
              <a:t>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94448" y="782494"/>
            <a:ext cx="11438964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 smtClean="0"/>
              <a:t>Testing heterogeneity before compiling  ESUTs </a:t>
            </a:r>
            <a:r>
              <a:rPr lang="en-GB" dirty="0" smtClean="0"/>
              <a:t>(with econometric analysis)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1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657" y="868362"/>
            <a:ext cx="10112190" cy="782357"/>
          </a:xfrm>
        </p:spPr>
        <p:txBody>
          <a:bodyPr/>
          <a:lstStyle/>
          <a:p>
            <a:pPr algn="ctr"/>
            <a:r>
              <a:rPr lang="en-GB" b="1" dirty="0" smtClean="0"/>
              <a:t>Background and context</a:t>
            </a:r>
            <a:br>
              <a:rPr lang="en-GB" b="1" dirty="0" smtClean="0"/>
            </a:br>
            <a:r>
              <a:rPr lang="en-GB" dirty="0" smtClean="0"/>
              <a:t>(of the econometric analysis)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02657" y="1962376"/>
            <a:ext cx="1031837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Firms data </a:t>
            </a: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</a:rPr>
              <a:t>can be theoretically linked directly to multipliers without the need to compile </a:t>
            </a:r>
            <a:r>
              <a:rPr lang="en-US" sz="22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IOTs </a:t>
            </a:r>
            <a:r>
              <a:rPr lang="en-US" sz="2200" dirty="0" smtClean="0">
                <a:solidFill>
                  <a:srgbClr val="000000"/>
                </a:solidFill>
                <a:latin typeface="Arial" panose="020B0604020202020204" pitchFamily="34" charset="0"/>
              </a:rPr>
              <a:t>(ten Raa and Rueda-Cantuche, 2007). This approach was extended to </a:t>
            </a:r>
            <a:r>
              <a:rPr lang="en-US" sz="22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SUTs</a:t>
            </a:r>
            <a:r>
              <a:rPr lang="en-US" sz="2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in the absence of firms data (Rueda-Cantuche, 2011).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panose="020B0604020202020204" pitchFamily="34" charset="0"/>
              </a:rPr>
              <a:t>This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</a:rPr>
              <a:t>framework is appropriate for </a:t>
            </a: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</a:rPr>
              <a:t>rectangular </a:t>
            </a:r>
            <a:r>
              <a:rPr lang="en-US" sz="22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SUT-type of firms </a:t>
            </a:r>
            <a:r>
              <a:rPr lang="en-US" sz="2200" dirty="0" smtClean="0">
                <a:solidFill>
                  <a:srgbClr val="000000"/>
                </a:solidFill>
                <a:latin typeface="Arial" panose="020B0604020202020204" pitchFamily="34" charset="0"/>
              </a:rPr>
              <a:t>data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</a:rPr>
              <a:t>with more </a:t>
            </a:r>
            <a:r>
              <a:rPr lang="en-US" sz="2200" dirty="0" smtClean="0">
                <a:solidFill>
                  <a:srgbClr val="000000"/>
                </a:solidFill>
                <a:latin typeface="Arial" panose="020B0604020202020204" pitchFamily="34" charset="0"/>
              </a:rPr>
              <a:t>firms/industries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</a:rPr>
              <a:t>(broken down by size, ownership, etc.) than products, as </a:t>
            </a:r>
            <a:r>
              <a:rPr lang="en-US" sz="2200" dirty="0" smtClean="0">
                <a:solidFill>
                  <a:srgbClr val="000000"/>
                </a:solidFill>
                <a:latin typeface="Arial" panose="020B0604020202020204" pitchFamily="34" charset="0"/>
              </a:rPr>
              <a:t>possibly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</a:rPr>
              <a:t>the case for ESUTs. </a:t>
            </a:r>
            <a:endParaRPr lang="en-US" sz="22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panose="020B0604020202020204" pitchFamily="34" charset="0"/>
              </a:rPr>
              <a:t>Therefore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</a:rPr>
              <a:t>, by using </a:t>
            </a: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</a:rPr>
              <a:t>firms data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</a:rPr>
              <a:t>and the </a:t>
            </a: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</a:rPr>
              <a:t>appropriate regressions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</a:rPr>
              <a:t>, input-output multipliers can be derived econometrically, also </a:t>
            </a: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</a:rPr>
              <a:t>testing whether those multipliers are significantly different across firms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</a:rPr>
              <a:t>in terms of size, ownership, exporter status, etc. </a:t>
            </a:r>
            <a:r>
              <a:rPr lang="en-US" sz="22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vs. the product technology assumption</a:t>
            </a:r>
            <a:r>
              <a:rPr lang="en-US" sz="22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26148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95" name="Line 11"/>
          <p:cNvSpPr>
            <a:spLocks noChangeShapeType="1"/>
          </p:cNvSpPr>
          <p:nvPr/>
        </p:nvSpPr>
        <p:spPr bwMode="auto">
          <a:xfrm flipV="1">
            <a:off x="1901638" y="1550894"/>
            <a:ext cx="8496300" cy="0"/>
          </a:xfrm>
          <a:prstGeom prst="line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93196" name="Rectangle 12"/>
          <p:cNvSpPr>
            <a:spLocks noChangeArrowheads="1"/>
          </p:cNvSpPr>
          <p:nvPr/>
        </p:nvSpPr>
        <p:spPr bwMode="auto">
          <a:xfrm>
            <a:off x="1017634" y="328519"/>
            <a:ext cx="10192871" cy="33496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ES" altLang="en-US" sz="3000" b="1" dirty="0" err="1">
                <a:solidFill>
                  <a:schemeClr val="tx2"/>
                </a:solidFill>
                <a:latin typeface="+mn-lt"/>
              </a:rPr>
              <a:t>Stochastic</a:t>
            </a:r>
            <a:r>
              <a:rPr lang="es-ES" altLang="en-US" sz="30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s-ES" altLang="en-US" sz="3000" b="1" dirty="0" err="1">
                <a:solidFill>
                  <a:schemeClr val="tx2"/>
                </a:solidFill>
                <a:latin typeface="+mn-lt"/>
              </a:rPr>
              <a:t>analysis</a:t>
            </a:r>
            <a:r>
              <a:rPr lang="es-ES" altLang="en-US" sz="3000" b="1" dirty="0">
                <a:solidFill>
                  <a:schemeClr val="tx2"/>
                </a:solidFill>
                <a:latin typeface="+mn-lt"/>
              </a:rPr>
              <a:t> of input-output </a:t>
            </a:r>
            <a:r>
              <a:rPr lang="es-ES" altLang="en-US" sz="3000" b="1" dirty="0" err="1">
                <a:solidFill>
                  <a:schemeClr val="tx2"/>
                </a:solidFill>
                <a:latin typeface="+mn-lt"/>
              </a:rPr>
              <a:t>multipliers</a:t>
            </a:r>
            <a:r>
              <a:rPr lang="es-ES" altLang="en-US" sz="30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s-ES" altLang="en-US" sz="3000" b="1" dirty="0" err="1" smtClean="0">
                <a:solidFill>
                  <a:schemeClr val="tx2"/>
                </a:solidFill>
                <a:latin typeface="+mn-lt"/>
              </a:rPr>
              <a:t>based</a:t>
            </a:r>
            <a:r>
              <a:rPr lang="es-ES" altLang="en-US" sz="30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s-ES" altLang="en-US" sz="3000" b="1" dirty="0" err="1" smtClean="0">
                <a:solidFill>
                  <a:schemeClr val="tx2"/>
                </a:solidFill>
                <a:latin typeface="+mn-lt"/>
              </a:rPr>
              <a:t>on</a:t>
            </a:r>
            <a:r>
              <a:rPr lang="es-ES" altLang="en-US" sz="30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s-ES" altLang="en-US" sz="3000" b="1" dirty="0" err="1" smtClean="0">
                <a:solidFill>
                  <a:schemeClr val="tx2"/>
                </a:solidFill>
                <a:latin typeface="+mn-lt"/>
              </a:rPr>
              <a:t>SUTs</a:t>
            </a:r>
            <a:r>
              <a:rPr lang="es-ES" altLang="en-US" sz="3000" b="1" dirty="0" smtClean="0">
                <a:solidFill>
                  <a:schemeClr val="tx2"/>
                </a:solidFill>
                <a:latin typeface="+mn-lt"/>
              </a:rPr>
              <a:t> (ten Raa and Rueda-Cantuche, 2007) </a:t>
            </a:r>
            <a:endParaRPr lang="es-ES" altLang="en-US" sz="3000" b="1" dirty="0">
              <a:solidFill>
                <a:schemeClr val="tx2"/>
              </a:solidFill>
              <a:latin typeface="+mn-lt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es-ES" altLang="en-US" sz="2400" b="1" i="1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93197" name="AutoShape 13"/>
          <p:cNvSpPr>
            <a:spLocks noChangeArrowheads="1"/>
          </p:cNvSpPr>
          <p:nvPr/>
        </p:nvSpPr>
        <p:spPr bwMode="auto">
          <a:xfrm>
            <a:off x="4160651" y="1695357"/>
            <a:ext cx="3733800" cy="1371600"/>
          </a:xfrm>
          <a:prstGeom prst="leftRightArrowCallout">
            <a:avLst>
              <a:gd name="adj1" fmla="val 25000"/>
              <a:gd name="adj2" fmla="val 25000"/>
              <a:gd name="adj3" fmla="val 34028"/>
              <a:gd name="adj4" fmla="val 50000"/>
            </a:avLst>
          </a:prstGeom>
          <a:solidFill>
            <a:srgbClr val="0000CC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198" name="Rectangle 14"/>
          <p:cNvSpPr>
            <a:spLocks noChangeArrowheads="1"/>
          </p:cNvSpPr>
          <p:nvPr/>
        </p:nvSpPr>
        <p:spPr bwMode="auto">
          <a:xfrm>
            <a:off x="5168714" y="1984283"/>
            <a:ext cx="1687513" cy="77152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n-US" sz="2200" b="1">
                <a:solidFill>
                  <a:srgbClr val="800000"/>
                </a:solidFill>
                <a:latin typeface="Book Antiqua" panose="02040602050305030304" pitchFamily="18" charset="0"/>
              </a:rPr>
              <a:t>Bodies of literature</a:t>
            </a:r>
            <a:endParaRPr lang="es-ES" altLang="en-US" b="1">
              <a:solidFill>
                <a:srgbClr val="8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93199" name="Rectangle 15"/>
          <p:cNvSpPr>
            <a:spLocks noChangeArrowheads="1"/>
          </p:cNvSpPr>
          <p:nvPr/>
        </p:nvSpPr>
        <p:spPr bwMode="auto">
          <a:xfrm>
            <a:off x="2046101" y="1766794"/>
            <a:ext cx="2006600" cy="13208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n-US" sz="2000" b="1">
                <a:solidFill>
                  <a:srgbClr val="000066"/>
                </a:solidFill>
                <a:latin typeface="Book Antiqua" panose="02040602050305030304" pitchFamily="18" charset="0"/>
              </a:rPr>
              <a:t>Methods for constructing the </a:t>
            </a:r>
            <a:r>
              <a:rPr lang="es-ES" altLang="en-US" sz="2000" b="1" i="1">
                <a:solidFill>
                  <a:srgbClr val="000066"/>
                </a:solidFill>
                <a:latin typeface="Book Antiqua" panose="02040602050305030304" pitchFamily="18" charset="0"/>
              </a:rPr>
              <a:t>A</a:t>
            </a:r>
            <a:r>
              <a:rPr lang="es-ES" altLang="en-US" sz="2000" b="1">
                <a:solidFill>
                  <a:srgbClr val="000066"/>
                </a:solidFill>
                <a:latin typeface="Book Antiqua" panose="02040602050305030304" pitchFamily="18" charset="0"/>
              </a:rPr>
              <a:t>-matrix from </a:t>
            </a:r>
            <a:r>
              <a:rPr lang="es-ES" altLang="en-US" sz="2000" b="1" i="1">
                <a:solidFill>
                  <a:srgbClr val="000066"/>
                </a:solidFill>
                <a:latin typeface="Book Antiqua" panose="02040602050305030304" pitchFamily="18" charset="0"/>
              </a:rPr>
              <a:t>U</a:t>
            </a:r>
            <a:r>
              <a:rPr lang="es-ES" altLang="en-US" sz="2000" b="1">
                <a:solidFill>
                  <a:srgbClr val="000066"/>
                </a:solidFill>
                <a:latin typeface="Book Antiqua" panose="02040602050305030304" pitchFamily="18" charset="0"/>
              </a:rPr>
              <a:t> and </a:t>
            </a:r>
            <a:r>
              <a:rPr lang="es-ES" altLang="en-US" sz="2000" b="1" i="1">
                <a:solidFill>
                  <a:srgbClr val="000066"/>
                </a:solidFill>
                <a:latin typeface="Book Antiqua" panose="02040602050305030304" pitchFamily="18" charset="0"/>
              </a:rPr>
              <a:t>V</a:t>
            </a:r>
          </a:p>
        </p:txBody>
      </p:sp>
      <p:sp>
        <p:nvSpPr>
          <p:cNvPr id="93200" name="Rectangle 16"/>
          <p:cNvSpPr>
            <a:spLocks noChangeArrowheads="1"/>
          </p:cNvSpPr>
          <p:nvPr/>
        </p:nvSpPr>
        <p:spPr bwMode="auto">
          <a:xfrm>
            <a:off x="8094476" y="1766794"/>
            <a:ext cx="2087562" cy="13208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n-US" sz="2000" b="1">
                <a:solidFill>
                  <a:srgbClr val="000066"/>
                </a:solidFill>
                <a:latin typeface="Book Antiqua" panose="02040602050305030304" pitchFamily="18" charset="0"/>
              </a:rPr>
              <a:t>Stochastic Input-Output Analysis: From </a:t>
            </a:r>
            <a:r>
              <a:rPr lang="es-ES" altLang="en-US" sz="2000" b="1" i="1">
                <a:solidFill>
                  <a:srgbClr val="000066"/>
                </a:solidFill>
                <a:latin typeface="Book Antiqua" panose="02040602050305030304" pitchFamily="18" charset="0"/>
              </a:rPr>
              <a:t>A</a:t>
            </a:r>
            <a:r>
              <a:rPr lang="es-ES" altLang="en-US" sz="2000" b="1">
                <a:solidFill>
                  <a:srgbClr val="000066"/>
                </a:solidFill>
                <a:latin typeface="Book Antiqua" panose="02040602050305030304" pitchFamily="18" charset="0"/>
              </a:rPr>
              <a:t> to (I-</a:t>
            </a:r>
            <a:r>
              <a:rPr lang="es-ES" altLang="en-US" sz="2000" b="1" i="1">
                <a:solidFill>
                  <a:srgbClr val="000066"/>
                </a:solidFill>
                <a:latin typeface="Book Antiqua" panose="02040602050305030304" pitchFamily="18" charset="0"/>
              </a:rPr>
              <a:t>A</a:t>
            </a:r>
            <a:r>
              <a:rPr lang="es-ES" altLang="en-US" sz="2000" b="1">
                <a:solidFill>
                  <a:srgbClr val="000066"/>
                </a:solidFill>
                <a:latin typeface="Book Antiqua" panose="02040602050305030304" pitchFamily="18" charset="0"/>
              </a:rPr>
              <a:t>)</a:t>
            </a:r>
            <a:r>
              <a:rPr lang="es-ES" altLang="en-US" sz="2000" b="1" baseline="30000">
                <a:solidFill>
                  <a:srgbClr val="000066"/>
                </a:solidFill>
                <a:latin typeface="Book Antiqua" panose="02040602050305030304" pitchFamily="18" charset="0"/>
              </a:rPr>
              <a:t>-1</a:t>
            </a:r>
            <a:endParaRPr lang="es-ES" altLang="en-US" sz="2000" b="1">
              <a:solidFill>
                <a:srgbClr val="000066"/>
              </a:solidFill>
              <a:latin typeface="Book Antiqua" panose="02040602050305030304" pitchFamily="18" charset="0"/>
            </a:endParaRPr>
          </a:p>
        </p:txBody>
      </p:sp>
      <p:sp>
        <p:nvSpPr>
          <p:cNvPr id="93205" name="Rectangle 2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93206" name="Rectangle 22"/>
          <p:cNvSpPr>
            <a:spLocks noChangeArrowheads="1"/>
          </p:cNvSpPr>
          <p:nvPr/>
        </p:nvSpPr>
        <p:spPr bwMode="auto">
          <a:xfrm>
            <a:off x="2046102" y="3206657"/>
            <a:ext cx="2016125" cy="4064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n-US" sz="2000" b="1">
                <a:solidFill>
                  <a:srgbClr val="000066"/>
                </a:solidFill>
                <a:latin typeface="Book Antiqua" panose="02040602050305030304" pitchFamily="18" charset="0"/>
              </a:rPr>
              <a:t>( </a:t>
            </a:r>
            <a:r>
              <a:rPr lang="es-ES" altLang="en-US" sz="2000" b="1" i="1">
                <a:solidFill>
                  <a:srgbClr val="000066"/>
                </a:solidFill>
                <a:latin typeface="Book Antiqua" panose="02040602050305030304" pitchFamily="18" charset="0"/>
              </a:rPr>
              <a:t>U</a:t>
            </a:r>
            <a:r>
              <a:rPr lang="es-ES" altLang="en-US" sz="2000" b="1">
                <a:solidFill>
                  <a:srgbClr val="000066"/>
                </a:solidFill>
                <a:latin typeface="Book Antiqua" panose="02040602050305030304" pitchFamily="18" charset="0"/>
              </a:rPr>
              <a:t>,</a:t>
            </a:r>
            <a:r>
              <a:rPr lang="es-ES" altLang="en-US" sz="2000" b="1" i="1">
                <a:solidFill>
                  <a:srgbClr val="000066"/>
                </a:solidFill>
                <a:latin typeface="Book Antiqua" panose="02040602050305030304" pitchFamily="18" charset="0"/>
              </a:rPr>
              <a:t>V </a:t>
            </a:r>
            <a:r>
              <a:rPr lang="es-ES" altLang="en-US" sz="2000" b="1">
                <a:solidFill>
                  <a:srgbClr val="000066"/>
                </a:solidFill>
                <a:latin typeface="Book Antiqua" panose="02040602050305030304" pitchFamily="18" charset="0"/>
              </a:rPr>
              <a:t>)         </a:t>
            </a:r>
            <a:r>
              <a:rPr lang="es-ES" altLang="en-US" sz="2000" b="1" i="1">
                <a:solidFill>
                  <a:srgbClr val="000066"/>
                </a:solidFill>
                <a:latin typeface="Book Antiqua" panose="02040602050305030304" pitchFamily="18" charset="0"/>
              </a:rPr>
              <a:t>A</a:t>
            </a:r>
          </a:p>
        </p:txBody>
      </p:sp>
      <p:sp>
        <p:nvSpPr>
          <p:cNvPr id="93207" name="Line 23"/>
          <p:cNvSpPr>
            <a:spLocks noChangeShapeType="1"/>
          </p:cNvSpPr>
          <p:nvPr/>
        </p:nvSpPr>
        <p:spPr bwMode="auto">
          <a:xfrm>
            <a:off x="3352614" y="4717957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93209" name="Rectangle 25"/>
          <p:cNvSpPr>
            <a:spLocks noChangeArrowheads="1"/>
          </p:cNvSpPr>
          <p:nvPr/>
        </p:nvSpPr>
        <p:spPr bwMode="auto">
          <a:xfrm>
            <a:off x="8094476" y="3206657"/>
            <a:ext cx="2087562" cy="4064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n-US" sz="2000" b="1" i="1">
                <a:solidFill>
                  <a:srgbClr val="000066"/>
                </a:solidFill>
                <a:latin typeface="Book Antiqua" panose="02040602050305030304" pitchFamily="18" charset="0"/>
              </a:rPr>
              <a:t>A</a:t>
            </a:r>
            <a:r>
              <a:rPr lang="es-ES" altLang="en-US" sz="2000" b="1">
                <a:solidFill>
                  <a:srgbClr val="000066"/>
                </a:solidFill>
                <a:latin typeface="Book Antiqua" panose="02040602050305030304" pitchFamily="18" charset="0"/>
              </a:rPr>
              <a:t>         (I – </a:t>
            </a:r>
            <a:r>
              <a:rPr lang="es-ES" altLang="en-US" sz="2000" b="1" i="1">
                <a:solidFill>
                  <a:srgbClr val="000066"/>
                </a:solidFill>
                <a:latin typeface="Book Antiqua" panose="02040602050305030304" pitchFamily="18" charset="0"/>
              </a:rPr>
              <a:t>A</a:t>
            </a:r>
            <a:r>
              <a:rPr lang="es-ES" altLang="en-US" sz="2000" b="1">
                <a:solidFill>
                  <a:srgbClr val="000066"/>
                </a:solidFill>
                <a:latin typeface="Book Antiqua" panose="02040602050305030304" pitchFamily="18" charset="0"/>
              </a:rPr>
              <a:t>)</a:t>
            </a:r>
            <a:r>
              <a:rPr lang="es-ES" altLang="en-US" sz="2000" b="1" baseline="30000">
                <a:solidFill>
                  <a:srgbClr val="000066"/>
                </a:solidFill>
                <a:latin typeface="Book Antiqua" panose="02040602050305030304" pitchFamily="18" charset="0"/>
              </a:rPr>
              <a:t>-1</a:t>
            </a:r>
            <a:endParaRPr lang="es-ES" altLang="en-US" sz="2000" b="1" i="1">
              <a:solidFill>
                <a:srgbClr val="000066"/>
              </a:solidFill>
              <a:latin typeface="Book Antiqua" panose="02040602050305030304" pitchFamily="18" charset="0"/>
            </a:endParaRPr>
          </a:p>
        </p:txBody>
      </p:sp>
      <p:sp>
        <p:nvSpPr>
          <p:cNvPr id="93210" name="Line 26"/>
          <p:cNvSpPr>
            <a:spLocks noChangeShapeType="1"/>
          </p:cNvSpPr>
          <p:nvPr/>
        </p:nvSpPr>
        <p:spPr bwMode="auto">
          <a:xfrm>
            <a:off x="8597713" y="3422558"/>
            <a:ext cx="393700" cy="15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93211" name="AutoShape 27"/>
          <p:cNvSpPr>
            <a:spLocks noChangeArrowheads="1"/>
          </p:cNvSpPr>
          <p:nvPr/>
        </p:nvSpPr>
        <p:spPr bwMode="auto">
          <a:xfrm rot="5400000">
            <a:off x="7415820" y="4171064"/>
            <a:ext cx="1655763" cy="1597025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212" name="Rectangle 28"/>
          <p:cNvSpPr>
            <a:spLocks noChangeArrowheads="1"/>
          </p:cNvSpPr>
          <p:nvPr/>
        </p:nvSpPr>
        <p:spPr bwMode="auto">
          <a:xfrm>
            <a:off x="7516626" y="4286157"/>
            <a:ext cx="1198562" cy="36933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n-US" b="1" i="1">
                <a:solidFill>
                  <a:srgbClr val="000066"/>
                </a:solidFill>
                <a:latin typeface="Book Antiqua" panose="02040602050305030304" pitchFamily="18" charset="0"/>
              </a:rPr>
              <a:t>(I-A)</a:t>
            </a:r>
            <a:r>
              <a:rPr lang="es-ES" altLang="en-US" b="1" i="1" baseline="30000">
                <a:solidFill>
                  <a:srgbClr val="000066"/>
                </a:solidFill>
                <a:latin typeface="Book Antiqua" panose="02040602050305030304" pitchFamily="18" charset="0"/>
              </a:rPr>
              <a:t>-</a:t>
            </a:r>
            <a:r>
              <a:rPr lang="es-ES" altLang="en-US" b="1" baseline="30000">
                <a:solidFill>
                  <a:srgbClr val="000066"/>
                </a:solidFill>
                <a:latin typeface="Book Antiqua" panose="02040602050305030304" pitchFamily="18" charset="0"/>
              </a:rPr>
              <a:t>1</a:t>
            </a:r>
            <a:endParaRPr lang="es-ES" altLang="en-US" b="1">
              <a:solidFill>
                <a:srgbClr val="000066"/>
              </a:solidFill>
              <a:latin typeface="Book Antiqua" panose="02040602050305030304" pitchFamily="18" charset="0"/>
            </a:endParaRPr>
          </a:p>
        </p:txBody>
      </p:sp>
      <p:sp>
        <p:nvSpPr>
          <p:cNvPr id="93213" name="AutoShape 29"/>
          <p:cNvSpPr>
            <a:spLocks noChangeArrowheads="1"/>
          </p:cNvSpPr>
          <p:nvPr/>
        </p:nvSpPr>
        <p:spPr bwMode="auto">
          <a:xfrm rot="16200000">
            <a:off x="3209739" y="4140108"/>
            <a:ext cx="1655763" cy="1658937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214" name="Rectangle 30"/>
          <p:cNvSpPr>
            <a:spLocks noChangeArrowheads="1"/>
          </p:cNvSpPr>
          <p:nvPr/>
        </p:nvSpPr>
        <p:spPr bwMode="auto">
          <a:xfrm>
            <a:off x="3557401" y="5294219"/>
            <a:ext cx="1198562" cy="36933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n-US" b="1" i="1">
                <a:solidFill>
                  <a:srgbClr val="000066"/>
                </a:solidFill>
                <a:latin typeface="Book Antiqua" panose="02040602050305030304" pitchFamily="18" charset="0"/>
              </a:rPr>
              <a:t>U</a:t>
            </a:r>
            <a:r>
              <a:rPr lang="es-ES" altLang="en-US" b="1">
                <a:solidFill>
                  <a:srgbClr val="000066"/>
                </a:solidFill>
                <a:latin typeface="Book Antiqua" panose="02040602050305030304" pitchFamily="18" charset="0"/>
              </a:rPr>
              <a:t> &amp; </a:t>
            </a:r>
            <a:r>
              <a:rPr lang="es-ES" altLang="en-US" b="1" i="1">
                <a:solidFill>
                  <a:srgbClr val="000066"/>
                </a:solidFill>
                <a:latin typeface="Book Antiqua" panose="02040602050305030304" pitchFamily="18" charset="0"/>
              </a:rPr>
              <a:t>V</a:t>
            </a:r>
            <a:endParaRPr lang="es-ES" altLang="en-US" b="1">
              <a:solidFill>
                <a:srgbClr val="000066"/>
              </a:solidFill>
              <a:latin typeface="Book Antiqua" panose="02040602050305030304" pitchFamily="18" charset="0"/>
            </a:endParaRPr>
          </a:p>
        </p:txBody>
      </p:sp>
      <p:sp>
        <p:nvSpPr>
          <p:cNvPr id="93215" name="Line 31"/>
          <p:cNvSpPr>
            <a:spLocks noChangeShapeType="1"/>
          </p:cNvSpPr>
          <p:nvPr/>
        </p:nvSpPr>
        <p:spPr bwMode="auto">
          <a:xfrm rot="5400000">
            <a:off x="5245708" y="4685414"/>
            <a:ext cx="1587" cy="9302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216" name="Oval 32"/>
          <p:cNvSpPr>
            <a:spLocks noChangeArrowheads="1"/>
          </p:cNvSpPr>
          <p:nvPr/>
        </p:nvSpPr>
        <p:spPr bwMode="auto">
          <a:xfrm>
            <a:off x="5716402" y="4862419"/>
            <a:ext cx="865187" cy="539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217" name="Rectangle 33"/>
          <p:cNvSpPr>
            <a:spLocks noChangeArrowheads="1"/>
          </p:cNvSpPr>
          <p:nvPr/>
        </p:nvSpPr>
        <p:spPr bwMode="auto">
          <a:xfrm>
            <a:off x="5933888" y="4900519"/>
            <a:ext cx="431800" cy="36933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n-US" b="1" i="1">
                <a:solidFill>
                  <a:srgbClr val="000066"/>
                </a:solidFill>
                <a:latin typeface="Book Antiqua" panose="02040602050305030304" pitchFamily="18" charset="0"/>
              </a:rPr>
              <a:t>A</a:t>
            </a:r>
            <a:endParaRPr lang="es-ES" altLang="en-US" b="1">
              <a:solidFill>
                <a:srgbClr val="000066"/>
              </a:solidFill>
              <a:latin typeface="Book Antiqua" panose="02040602050305030304" pitchFamily="18" charset="0"/>
            </a:endParaRPr>
          </a:p>
        </p:txBody>
      </p:sp>
      <p:sp>
        <p:nvSpPr>
          <p:cNvPr id="93218" name="Line 34"/>
          <p:cNvSpPr>
            <a:spLocks noChangeShapeType="1"/>
          </p:cNvSpPr>
          <p:nvPr/>
        </p:nvSpPr>
        <p:spPr bwMode="auto">
          <a:xfrm rot="16200000">
            <a:off x="6001358" y="1481839"/>
            <a:ext cx="1587" cy="4600575"/>
          </a:xfrm>
          <a:prstGeom prst="line">
            <a:avLst/>
          </a:prstGeom>
          <a:noFill/>
          <a:ln w="38100">
            <a:solidFill>
              <a:srgbClr val="8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219" name="Line 35"/>
          <p:cNvSpPr>
            <a:spLocks noChangeShapeType="1"/>
          </p:cNvSpPr>
          <p:nvPr/>
        </p:nvSpPr>
        <p:spPr bwMode="auto">
          <a:xfrm>
            <a:off x="3693927" y="3779744"/>
            <a:ext cx="1587" cy="388938"/>
          </a:xfrm>
          <a:prstGeom prst="line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220" name="Line 36"/>
          <p:cNvSpPr>
            <a:spLocks noChangeShapeType="1"/>
          </p:cNvSpPr>
          <p:nvPr/>
        </p:nvSpPr>
        <p:spPr bwMode="auto">
          <a:xfrm flipH="1">
            <a:off x="8302438" y="3779745"/>
            <a:ext cx="7938" cy="384175"/>
          </a:xfrm>
          <a:prstGeom prst="line">
            <a:avLst/>
          </a:prstGeom>
          <a:noFill/>
          <a:ln w="38100">
            <a:solidFill>
              <a:srgbClr val="800000"/>
            </a:solidFill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221" name="Line 37"/>
          <p:cNvSpPr>
            <a:spLocks noChangeShapeType="1"/>
          </p:cNvSpPr>
          <p:nvPr/>
        </p:nvSpPr>
        <p:spPr bwMode="auto">
          <a:xfrm rot="5400000">
            <a:off x="7084827" y="4646520"/>
            <a:ext cx="1587" cy="100806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222" name="Line 38"/>
          <p:cNvSpPr>
            <a:spLocks noChangeShapeType="1"/>
          </p:cNvSpPr>
          <p:nvPr/>
        </p:nvSpPr>
        <p:spPr bwMode="auto">
          <a:xfrm>
            <a:off x="3125601" y="3422558"/>
            <a:ext cx="393700" cy="15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93223" name="Line 39"/>
          <p:cNvSpPr>
            <a:spLocks noChangeShapeType="1"/>
          </p:cNvSpPr>
          <p:nvPr/>
        </p:nvSpPr>
        <p:spPr bwMode="auto">
          <a:xfrm>
            <a:off x="1936563" y="5995988"/>
            <a:ext cx="8424863" cy="0"/>
          </a:xfrm>
          <a:prstGeom prst="line">
            <a:avLst/>
          </a:prstGeom>
          <a:noFill/>
          <a:ln w="1905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55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43" name="Line 11"/>
          <p:cNvSpPr>
            <a:spLocks noChangeShapeType="1"/>
          </p:cNvSpPr>
          <p:nvPr/>
        </p:nvSpPr>
        <p:spPr bwMode="auto">
          <a:xfrm flipV="1">
            <a:off x="1712915" y="1074457"/>
            <a:ext cx="8496300" cy="0"/>
          </a:xfrm>
          <a:prstGeom prst="line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95244" name="Rectangle 12"/>
          <p:cNvSpPr>
            <a:spLocks noChangeArrowheads="1"/>
          </p:cNvSpPr>
          <p:nvPr/>
        </p:nvSpPr>
        <p:spPr bwMode="auto">
          <a:xfrm>
            <a:off x="1080436" y="442445"/>
            <a:ext cx="9834282" cy="373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50000"/>
              </a:spcBef>
            </a:pPr>
            <a:r>
              <a:rPr lang="es-ES" altLang="en-US" sz="3000" b="1" dirty="0" err="1">
                <a:solidFill>
                  <a:schemeClr val="tx2"/>
                </a:solidFill>
              </a:rPr>
              <a:t>Employment</a:t>
            </a:r>
            <a:r>
              <a:rPr lang="es-ES" altLang="en-US" sz="3000" b="1" dirty="0">
                <a:solidFill>
                  <a:schemeClr val="tx2"/>
                </a:solidFill>
              </a:rPr>
              <a:t> and output input-output </a:t>
            </a:r>
            <a:r>
              <a:rPr lang="es-ES" altLang="en-US" sz="3000" b="1" dirty="0" err="1">
                <a:solidFill>
                  <a:schemeClr val="tx2"/>
                </a:solidFill>
              </a:rPr>
              <a:t>multipliers</a:t>
            </a:r>
            <a:endParaRPr lang="es-ES" altLang="en-US" sz="3000" b="1" dirty="0">
              <a:solidFill>
                <a:schemeClr val="tx2"/>
              </a:solidFill>
            </a:endParaRPr>
          </a:p>
        </p:txBody>
      </p:sp>
      <p:sp>
        <p:nvSpPr>
          <p:cNvPr id="95245" name="Rectangle 13"/>
          <p:cNvSpPr>
            <a:spLocks noChangeArrowheads="1"/>
          </p:cNvSpPr>
          <p:nvPr/>
        </p:nvSpPr>
        <p:spPr bwMode="auto">
          <a:xfrm>
            <a:off x="1803401" y="1319918"/>
            <a:ext cx="4752975" cy="36933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n-US" b="1">
                <a:solidFill>
                  <a:srgbClr val="800000"/>
                </a:solidFill>
                <a:latin typeface="Book Antiqua" panose="02040602050305030304" pitchFamily="18" charset="0"/>
              </a:rPr>
              <a:t>EMPLOYMENT MULTIPLIERS</a:t>
            </a:r>
          </a:p>
        </p:txBody>
      </p:sp>
      <p:sp>
        <p:nvSpPr>
          <p:cNvPr id="95246" name="Rectangle 14"/>
          <p:cNvSpPr>
            <a:spLocks noChangeArrowheads="1"/>
          </p:cNvSpPr>
          <p:nvPr/>
        </p:nvSpPr>
        <p:spPr bwMode="auto">
          <a:xfrm>
            <a:off x="6521450" y="1245305"/>
            <a:ext cx="312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n-US" sz="3200" b="1" i="1">
                <a:latin typeface="Book Antiqua" panose="02040602050305030304" pitchFamily="18" charset="0"/>
                <a:sym typeface="Symbol" panose="05050102010706020507" pitchFamily="18" charset="2"/>
              </a:rPr>
              <a:t> = </a:t>
            </a:r>
            <a:r>
              <a:rPr lang="es-ES" altLang="en-US" sz="3200" b="1" i="1">
                <a:latin typeface="Book Antiqua" panose="02040602050305030304" pitchFamily="18" charset="0"/>
              </a:rPr>
              <a:t>l </a:t>
            </a:r>
            <a:r>
              <a:rPr lang="es-ES" altLang="en-US" sz="3200" b="1">
                <a:latin typeface="Book Antiqua" panose="02040602050305030304" pitchFamily="18" charset="0"/>
              </a:rPr>
              <a:t>(I- </a:t>
            </a:r>
            <a:r>
              <a:rPr lang="es-ES" altLang="en-US" sz="3200" b="1" i="1">
                <a:latin typeface="Book Antiqua" panose="02040602050305030304" pitchFamily="18" charset="0"/>
              </a:rPr>
              <a:t>A</a:t>
            </a:r>
            <a:r>
              <a:rPr lang="es-ES" altLang="en-US" sz="3200" b="1">
                <a:latin typeface="Book Antiqua" panose="02040602050305030304" pitchFamily="18" charset="0"/>
              </a:rPr>
              <a:t>)</a:t>
            </a:r>
            <a:r>
              <a:rPr lang="es-ES" altLang="en-US" sz="3200" b="1" baseline="30000">
                <a:latin typeface="Book Antiqua" panose="02040602050305030304" pitchFamily="18" charset="0"/>
              </a:rPr>
              <a:t>-1</a:t>
            </a:r>
            <a:endParaRPr lang="es-ES" altLang="en-US" sz="3200" b="1">
              <a:latin typeface="Book Antiqua" panose="02040602050305030304" pitchFamily="18" charset="0"/>
            </a:endParaRPr>
          </a:p>
        </p:txBody>
      </p:sp>
      <p:sp>
        <p:nvSpPr>
          <p:cNvPr id="95247" name="Rectangle 15"/>
          <p:cNvSpPr>
            <a:spLocks noChangeArrowheads="1"/>
          </p:cNvSpPr>
          <p:nvPr/>
        </p:nvSpPr>
        <p:spPr bwMode="auto">
          <a:xfrm>
            <a:off x="1695451" y="1896180"/>
            <a:ext cx="85693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n-US" b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where </a:t>
            </a:r>
            <a:r>
              <a:rPr lang="es-ES" altLang="en-US" b="1" i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l</a:t>
            </a:r>
            <a:r>
              <a:rPr lang="es-ES" altLang="en-US" b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and </a:t>
            </a:r>
            <a:r>
              <a:rPr lang="el-GR" altLang="en-US" b="1" i="1">
                <a:solidFill>
                  <a:srgbClr val="000066"/>
                </a:solidFill>
                <a:latin typeface="Book Antiqua" panose="0204060205030503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λ</a:t>
            </a:r>
            <a:r>
              <a:rPr lang="es-ES" altLang="en-US" b="1">
                <a:solidFill>
                  <a:srgbClr val="000066"/>
                </a:solidFill>
                <a:latin typeface="Book Antiqua" panose="0204060205030503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are</a:t>
            </a:r>
            <a:r>
              <a:rPr lang="es-ES" altLang="en-US" b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the row vectors of labour coefficients and employment multipliers, respectively.  </a:t>
            </a:r>
            <a:r>
              <a:rPr lang="es-ES" altLang="en-US" b="1" i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A</a:t>
            </a:r>
            <a:r>
              <a:rPr lang="es-ES" altLang="en-US" b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is the technical coefficients matrix and </a:t>
            </a:r>
            <a:r>
              <a:rPr lang="es-ES" altLang="en-US" b="1" i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I</a:t>
            </a:r>
            <a:r>
              <a:rPr lang="es-ES" altLang="en-US" b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the identity matrix.</a:t>
            </a:r>
            <a:endParaRPr lang="es-ES" altLang="en-US" b="1">
              <a:solidFill>
                <a:srgbClr val="000066"/>
              </a:solidFill>
              <a:latin typeface="Book Antiqua" panose="02040602050305030304" pitchFamily="18" charset="0"/>
            </a:endParaRPr>
          </a:p>
        </p:txBody>
      </p:sp>
      <p:sp>
        <p:nvSpPr>
          <p:cNvPr id="95249" name="Line 17"/>
          <p:cNvSpPr>
            <a:spLocks noChangeShapeType="1"/>
          </p:cNvSpPr>
          <p:nvPr/>
        </p:nvSpPr>
        <p:spPr bwMode="auto">
          <a:xfrm flipV="1">
            <a:off x="1731962" y="2929217"/>
            <a:ext cx="8496300" cy="0"/>
          </a:xfrm>
          <a:prstGeom prst="line">
            <a:avLst/>
          </a:prstGeom>
          <a:noFill/>
          <a:ln w="1905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95250" name="Rectangle 18"/>
          <p:cNvSpPr>
            <a:spLocks noChangeArrowheads="1"/>
          </p:cNvSpPr>
          <p:nvPr/>
        </p:nvSpPr>
        <p:spPr bwMode="auto">
          <a:xfrm>
            <a:off x="1749427" y="3118130"/>
            <a:ext cx="4752975" cy="36933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n-US" b="1">
                <a:solidFill>
                  <a:srgbClr val="800000"/>
                </a:solidFill>
                <a:latin typeface="Book Antiqua" panose="02040602050305030304" pitchFamily="18" charset="0"/>
              </a:rPr>
              <a:t>OUTPUT MULTIPLIERS</a:t>
            </a:r>
          </a:p>
        </p:txBody>
      </p:sp>
      <p:sp>
        <p:nvSpPr>
          <p:cNvPr id="95251" name="Rectangle 19"/>
          <p:cNvSpPr>
            <a:spLocks noChangeArrowheads="1"/>
          </p:cNvSpPr>
          <p:nvPr/>
        </p:nvSpPr>
        <p:spPr bwMode="auto">
          <a:xfrm>
            <a:off x="6502401" y="3060981"/>
            <a:ext cx="3124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altLang="en-US" sz="3200" b="1" i="1">
                <a:cs typeface="Times New Roman" panose="02020603050405020304" pitchFamily="18" charset="0"/>
                <a:sym typeface="Symbol" panose="05050102010706020507" pitchFamily="18" charset="2"/>
              </a:rPr>
              <a:t>μ</a:t>
            </a:r>
            <a:r>
              <a:rPr lang="es-ES" altLang="en-US" sz="3200" b="1" i="1">
                <a:latin typeface="Book Antiqua" panose="02040602050305030304" pitchFamily="18" charset="0"/>
                <a:sym typeface="Symbol" panose="05050102010706020507" pitchFamily="18" charset="2"/>
              </a:rPr>
              <a:t> = </a:t>
            </a:r>
            <a:r>
              <a:rPr lang="es-ES" altLang="en-US" sz="3200" b="1" i="1">
                <a:latin typeface="Book Antiqua" panose="02040602050305030304" pitchFamily="18" charset="0"/>
              </a:rPr>
              <a:t>e</a:t>
            </a:r>
            <a:r>
              <a:rPr lang="es-ES" altLang="en-US" sz="3200" b="1" i="1" baseline="30000">
                <a:latin typeface="Book Antiqua" panose="02040602050305030304" pitchFamily="18" charset="0"/>
              </a:rPr>
              <a:t>T</a:t>
            </a:r>
            <a:r>
              <a:rPr lang="es-ES" altLang="en-US" sz="3200" b="1" i="1">
                <a:latin typeface="Book Antiqua" panose="02040602050305030304" pitchFamily="18" charset="0"/>
              </a:rPr>
              <a:t> </a:t>
            </a:r>
            <a:r>
              <a:rPr lang="es-ES" altLang="en-US" sz="3200" b="1">
                <a:latin typeface="Book Antiqua" panose="02040602050305030304" pitchFamily="18" charset="0"/>
              </a:rPr>
              <a:t>(I- </a:t>
            </a:r>
            <a:r>
              <a:rPr lang="es-ES" altLang="en-US" sz="3200" b="1" i="1">
                <a:latin typeface="Book Antiqua" panose="02040602050305030304" pitchFamily="18" charset="0"/>
              </a:rPr>
              <a:t>A</a:t>
            </a:r>
            <a:r>
              <a:rPr lang="es-ES" altLang="en-US" sz="3200" b="1">
                <a:latin typeface="Book Antiqua" panose="02040602050305030304" pitchFamily="18" charset="0"/>
              </a:rPr>
              <a:t>)</a:t>
            </a:r>
            <a:r>
              <a:rPr lang="es-ES" altLang="en-US" sz="3200" b="1" baseline="30000">
                <a:latin typeface="Book Antiqua" panose="02040602050305030304" pitchFamily="18" charset="0"/>
              </a:rPr>
              <a:t>-1</a:t>
            </a:r>
            <a:endParaRPr lang="es-ES" altLang="en-US" sz="3200" b="1">
              <a:latin typeface="Book Antiqua" panose="02040602050305030304" pitchFamily="18" charset="0"/>
            </a:endParaRPr>
          </a:p>
        </p:txBody>
      </p:sp>
      <p:sp>
        <p:nvSpPr>
          <p:cNvPr id="95252" name="Rectangle 20"/>
          <p:cNvSpPr>
            <a:spLocks noChangeArrowheads="1"/>
          </p:cNvSpPr>
          <p:nvPr/>
        </p:nvSpPr>
        <p:spPr bwMode="auto">
          <a:xfrm>
            <a:off x="1676402" y="3711855"/>
            <a:ext cx="85328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n-US" b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where </a:t>
            </a:r>
            <a:r>
              <a:rPr lang="es-ES" altLang="en-US" b="1" i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e</a:t>
            </a:r>
            <a:r>
              <a:rPr lang="es-ES" altLang="en-US" b="1" i="1" baseline="3000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</a:t>
            </a:r>
            <a:r>
              <a:rPr lang="es-ES" altLang="en-US" b="1" i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b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and </a:t>
            </a:r>
            <a:r>
              <a:rPr lang="el-GR" altLang="en-US" b="1" i="1">
                <a:solidFill>
                  <a:srgbClr val="000066"/>
                </a:solidFill>
                <a:latin typeface="Book Antiqua" panose="0204060205030503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μ</a:t>
            </a:r>
            <a:r>
              <a:rPr lang="es-ES" altLang="en-US" b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are the row vectors of unities and output multipliers, respectively.  </a:t>
            </a:r>
            <a:r>
              <a:rPr lang="es-ES" altLang="en-US" b="1" i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A</a:t>
            </a:r>
            <a:r>
              <a:rPr lang="es-ES" altLang="en-US" b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is the technical coefficients matrix and </a:t>
            </a:r>
            <a:r>
              <a:rPr lang="es-ES" altLang="en-US" b="1" i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I</a:t>
            </a:r>
            <a:r>
              <a:rPr lang="es-ES" altLang="en-US" b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the identity matrix.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676402" y="4608592"/>
            <a:ext cx="862329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Bearing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in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mind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that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the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u="sng" dirty="0" err="1" smtClean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product</a:t>
            </a:r>
            <a:r>
              <a:rPr lang="es-ES" altLang="en-US" sz="2000" b="1" u="sng" dirty="0" smtClean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u="sng" dirty="0" err="1" smtClean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technology</a:t>
            </a:r>
            <a:r>
              <a:rPr lang="es-ES" altLang="en-US" sz="2000" b="1" u="sng" dirty="0" smtClean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u="sng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assumption</a:t>
            </a:r>
            <a:r>
              <a:rPr lang="es-ES" altLang="en-US" sz="2000" b="1" u="sng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implies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that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200" b="1" i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A</a:t>
            </a:r>
            <a:r>
              <a:rPr lang="es-ES" altLang="en-US" sz="22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= </a:t>
            </a:r>
            <a:r>
              <a:rPr lang="es-ES" altLang="en-US" sz="2200" b="1" i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UV</a:t>
            </a:r>
            <a:r>
              <a:rPr lang="es-ES" altLang="en-US" sz="2200" b="1" baseline="30000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-T </a:t>
            </a:r>
            <a:r>
              <a:rPr lang="es-ES" altLang="en-US" sz="22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and </a:t>
            </a:r>
            <a:r>
              <a:rPr lang="es-ES" altLang="en-US" sz="2200" b="1" i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l</a:t>
            </a:r>
            <a:r>
              <a:rPr lang="es-ES" altLang="en-US" sz="22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= </a:t>
            </a:r>
            <a:r>
              <a:rPr lang="es-ES" altLang="en-US" sz="2200" b="1" i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LV</a:t>
            </a:r>
            <a:r>
              <a:rPr lang="es-ES" altLang="en-US" sz="2200" b="1" baseline="30000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-T</a:t>
            </a:r>
            <a:r>
              <a:rPr lang="es-ES" altLang="en-US" sz="22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, </a:t>
            </a:r>
            <a:r>
              <a:rPr lang="es-ES" altLang="en-US" sz="22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that</a:t>
            </a:r>
            <a:r>
              <a:rPr lang="es-ES" altLang="en-US" sz="22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2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is</a:t>
            </a:r>
            <a:r>
              <a:rPr lang="es-ES" altLang="en-US" sz="22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:</a:t>
            </a:r>
            <a:endParaRPr lang="es-ES" altLang="en-US" sz="2000" b="1" baseline="30000" dirty="0">
              <a:solidFill>
                <a:srgbClr val="000066"/>
              </a:solidFill>
              <a:latin typeface="Book Antiqua" panose="02040602050305030304" pitchFamily="18" charset="0"/>
              <a:sym typeface="Symbol" panose="05050102010706020507" pitchFamily="18" charset="2"/>
            </a:endParaRPr>
          </a:p>
        </p:txBody>
      </p:sp>
      <p:sp>
        <p:nvSpPr>
          <p:cNvPr id="19" name="Line 11"/>
          <p:cNvSpPr>
            <a:spLocks noChangeShapeType="1"/>
          </p:cNvSpPr>
          <p:nvPr/>
        </p:nvSpPr>
        <p:spPr bwMode="auto">
          <a:xfrm flipV="1">
            <a:off x="1749427" y="6040757"/>
            <a:ext cx="8496300" cy="0"/>
          </a:xfrm>
          <a:prstGeom prst="line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1525307" y="5397880"/>
            <a:ext cx="4038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 = </a:t>
            </a:r>
            <a:r>
              <a:rPr lang="es-ES" altLang="en-US" sz="3200" b="1" i="1" dirty="0">
                <a:latin typeface="Book Antiqua" panose="02040602050305030304" pitchFamily="18" charset="0"/>
              </a:rPr>
              <a:t>LV</a:t>
            </a:r>
            <a:r>
              <a:rPr lang="es-ES" altLang="en-US" sz="3200" b="1" i="1" baseline="30000" dirty="0">
                <a:latin typeface="Book Antiqua" panose="02040602050305030304" pitchFamily="18" charset="0"/>
              </a:rPr>
              <a:t>-T</a:t>
            </a:r>
            <a:r>
              <a:rPr lang="es-ES" altLang="en-US" sz="3200" b="1" i="1" dirty="0">
                <a:latin typeface="Book Antiqua" panose="02040602050305030304" pitchFamily="18" charset="0"/>
              </a:rPr>
              <a:t> </a:t>
            </a:r>
            <a:r>
              <a:rPr lang="es-ES" altLang="en-US" sz="3200" b="1" dirty="0">
                <a:latin typeface="Book Antiqua" panose="02040602050305030304" pitchFamily="18" charset="0"/>
              </a:rPr>
              <a:t>(I- </a:t>
            </a:r>
            <a:r>
              <a:rPr lang="es-ES" altLang="en-US" sz="3200" b="1" i="1" dirty="0">
                <a:latin typeface="Book Antiqua" panose="02040602050305030304" pitchFamily="18" charset="0"/>
              </a:rPr>
              <a:t>UV </a:t>
            </a:r>
            <a:r>
              <a:rPr lang="es-ES" altLang="en-US" sz="3200" b="1" i="1" baseline="30000" dirty="0">
                <a:latin typeface="Book Antiqua" panose="02040602050305030304" pitchFamily="18" charset="0"/>
              </a:rPr>
              <a:t>-T</a:t>
            </a:r>
            <a:r>
              <a:rPr lang="es-ES" altLang="en-US" sz="3200" b="1" i="1" dirty="0">
                <a:latin typeface="Book Antiqua" panose="02040602050305030304" pitchFamily="18" charset="0"/>
              </a:rPr>
              <a:t> </a:t>
            </a:r>
            <a:r>
              <a:rPr lang="es-ES" altLang="en-US" sz="3200" b="1" dirty="0">
                <a:latin typeface="Book Antiqua" panose="02040602050305030304" pitchFamily="18" charset="0"/>
              </a:rPr>
              <a:t>)</a:t>
            </a:r>
            <a:r>
              <a:rPr lang="es-ES" altLang="en-US" sz="3200" b="1" baseline="30000" dirty="0">
                <a:latin typeface="Book Antiqua" panose="02040602050305030304" pitchFamily="18" charset="0"/>
              </a:rPr>
              <a:t>-1</a:t>
            </a: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6170615" y="5303268"/>
            <a:ext cx="403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altLang="en-US" sz="3200" b="1" i="1" dirty="0">
                <a:cs typeface="Times New Roman" panose="02020603050405020304" pitchFamily="18" charset="0"/>
                <a:sym typeface="Symbol" panose="05050102010706020507" pitchFamily="18" charset="2"/>
              </a:rPr>
              <a:t>μ</a:t>
            </a: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 = </a:t>
            </a:r>
            <a:r>
              <a:rPr lang="es-ES" altLang="en-US" sz="3200" b="1" i="1" dirty="0" err="1">
                <a:latin typeface="Book Antiqua" panose="02040602050305030304" pitchFamily="18" charset="0"/>
              </a:rPr>
              <a:t>e</a:t>
            </a:r>
            <a:r>
              <a:rPr lang="es-ES" altLang="en-US" sz="3200" b="1" i="1" baseline="30000" dirty="0" err="1">
                <a:latin typeface="Book Antiqua" panose="02040602050305030304" pitchFamily="18" charset="0"/>
              </a:rPr>
              <a:t>T</a:t>
            </a:r>
            <a:r>
              <a:rPr lang="es-ES" altLang="en-US" sz="3200" b="1" i="1" dirty="0">
                <a:latin typeface="Book Antiqua" panose="02040602050305030304" pitchFamily="18" charset="0"/>
              </a:rPr>
              <a:t> </a:t>
            </a:r>
            <a:r>
              <a:rPr lang="es-ES" altLang="en-US" sz="3200" b="1" dirty="0">
                <a:latin typeface="Book Antiqua" panose="02040602050305030304" pitchFamily="18" charset="0"/>
              </a:rPr>
              <a:t>(I- </a:t>
            </a:r>
            <a:r>
              <a:rPr lang="es-ES" altLang="en-US" sz="3200" b="1" i="1" dirty="0">
                <a:latin typeface="Book Antiqua" panose="02040602050305030304" pitchFamily="18" charset="0"/>
              </a:rPr>
              <a:t>UV </a:t>
            </a:r>
            <a:r>
              <a:rPr lang="es-ES" altLang="en-US" sz="3200" b="1" i="1" baseline="30000" dirty="0">
                <a:latin typeface="Book Antiqua" panose="02040602050305030304" pitchFamily="18" charset="0"/>
              </a:rPr>
              <a:t>-T</a:t>
            </a:r>
            <a:r>
              <a:rPr lang="es-ES" altLang="en-US" sz="3200" b="1" i="1" dirty="0">
                <a:latin typeface="Book Antiqua" panose="02040602050305030304" pitchFamily="18" charset="0"/>
              </a:rPr>
              <a:t> </a:t>
            </a:r>
            <a:r>
              <a:rPr lang="es-ES" altLang="en-US" sz="3200" b="1" dirty="0">
                <a:latin typeface="Book Antiqua" panose="02040602050305030304" pitchFamily="18" charset="0"/>
              </a:rPr>
              <a:t>)</a:t>
            </a:r>
            <a:r>
              <a:rPr lang="es-ES" altLang="en-US" sz="3200" b="1" baseline="30000" dirty="0">
                <a:latin typeface="Book Antiqua" panose="02040602050305030304" pitchFamily="18" charset="0"/>
              </a:rPr>
              <a:t>-1</a:t>
            </a:r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flipV="1">
            <a:off x="1749427" y="4498040"/>
            <a:ext cx="8496300" cy="0"/>
          </a:xfrm>
          <a:prstGeom prst="line">
            <a:avLst/>
          </a:prstGeom>
          <a:noFill/>
          <a:ln w="1905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01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70897" y="1477870"/>
            <a:ext cx="628381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Symbol" panose="05050102010706020507" pitchFamily="18" charset="2"/>
              <a:buChar char="l"/>
            </a:pPr>
            <a:r>
              <a:rPr lang="es-ES" altLang="en-US" sz="24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 = </a:t>
            </a:r>
            <a:r>
              <a:rPr lang="es-ES" altLang="en-US" sz="2400" b="1" i="1" dirty="0">
                <a:latin typeface="Book Antiqua" panose="02040602050305030304" pitchFamily="18" charset="0"/>
              </a:rPr>
              <a:t>LV</a:t>
            </a:r>
            <a:r>
              <a:rPr lang="es-ES" altLang="en-US" sz="2400" b="1" i="1" baseline="30000" dirty="0">
                <a:latin typeface="Book Antiqua" panose="02040602050305030304" pitchFamily="18" charset="0"/>
              </a:rPr>
              <a:t>-T</a:t>
            </a:r>
            <a:r>
              <a:rPr lang="es-ES" altLang="en-US" sz="2400" b="1" i="1" dirty="0">
                <a:latin typeface="Book Antiqua" panose="02040602050305030304" pitchFamily="18" charset="0"/>
              </a:rPr>
              <a:t> </a:t>
            </a:r>
            <a:r>
              <a:rPr lang="es-ES" altLang="en-US" sz="2400" b="1" dirty="0">
                <a:latin typeface="Book Antiqua" panose="02040602050305030304" pitchFamily="18" charset="0"/>
              </a:rPr>
              <a:t>(I- </a:t>
            </a:r>
            <a:r>
              <a:rPr lang="es-ES" altLang="en-US" sz="2400" b="1" i="1" dirty="0">
                <a:latin typeface="Book Antiqua" panose="02040602050305030304" pitchFamily="18" charset="0"/>
              </a:rPr>
              <a:t>UV </a:t>
            </a:r>
            <a:r>
              <a:rPr lang="es-ES" altLang="en-US" sz="2400" b="1" i="1" baseline="30000" dirty="0">
                <a:latin typeface="Book Antiqua" panose="02040602050305030304" pitchFamily="18" charset="0"/>
              </a:rPr>
              <a:t>-T</a:t>
            </a:r>
            <a:r>
              <a:rPr lang="es-ES" altLang="en-US" sz="2400" b="1" i="1" dirty="0">
                <a:latin typeface="Book Antiqua" panose="02040602050305030304" pitchFamily="18" charset="0"/>
              </a:rPr>
              <a:t> </a:t>
            </a:r>
            <a:r>
              <a:rPr lang="es-ES" altLang="en-US" sz="2400" b="1" dirty="0">
                <a:latin typeface="Book Antiqua" panose="02040602050305030304" pitchFamily="18" charset="0"/>
              </a:rPr>
              <a:t>)</a:t>
            </a:r>
            <a:r>
              <a:rPr lang="es-ES" altLang="en-US" sz="2400" b="1" baseline="30000" dirty="0">
                <a:latin typeface="Book Antiqua" panose="02040602050305030304" pitchFamily="18" charset="0"/>
              </a:rPr>
              <a:t>-1 </a:t>
            </a:r>
            <a:r>
              <a:rPr lang="es-ES" altLang="en-US" sz="2400" b="1" dirty="0">
                <a:latin typeface="Book Antiqua" panose="02040602050305030304" pitchFamily="18" charset="0"/>
              </a:rPr>
              <a:t>= </a:t>
            </a:r>
          </a:p>
          <a:p>
            <a:pPr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es-ES" altLang="en-US" sz="2400" b="1" i="1" dirty="0">
                <a:latin typeface="Book Antiqua" panose="02040602050305030304" pitchFamily="18" charset="0"/>
              </a:rPr>
              <a:t>      L</a:t>
            </a:r>
            <a:r>
              <a:rPr lang="es-ES" altLang="en-US" sz="2400" b="1" dirty="0">
                <a:latin typeface="Book Antiqua" panose="02040602050305030304" pitchFamily="18" charset="0"/>
              </a:rPr>
              <a:t> ((I- </a:t>
            </a:r>
            <a:r>
              <a:rPr lang="es-ES" altLang="en-US" sz="2400" b="1" i="1" dirty="0">
                <a:latin typeface="Book Antiqua" panose="02040602050305030304" pitchFamily="18" charset="0"/>
              </a:rPr>
              <a:t>UV </a:t>
            </a:r>
            <a:r>
              <a:rPr lang="es-ES" altLang="en-US" sz="2400" b="1" i="1" baseline="30000" dirty="0">
                <a:latin typeface="Book Antiqua" panose="02040602050305030304" pitchFamily="18" charset="0"/>
              </a:rPr>
              <a:t>-T</a:t>
            </a:r>
            <a:r>
              <a:rPr lang="es-ES" altLang="en-US" sz="2400" b="1" i="1" dirty="0">
                <a:latin typeface="Book Antiqua" panose="02040602050305030304" pitchFamily="18" charset="0"/>
              </a:rPr>
              <a:t> </a:t>
            </a:r>
            <a:r>
              <a:rPr lang="es-ES" altLang="en-US" sz="2400" b="1" dirty="0">
                <a:latin typeface="Book Antiqua" panose="02040602050305030304" pitchFamily="18" charset="0"/>
              </a:rPr>
              <a:t>) </a:t>
            </a:r>
            <a:r>
              <a:rPr lang="es-ES" altLang="en-US" sz="2400" b="1" i="1" dirty="0">
                <a:latin typeface="Book Antiqua" panose="02040602050305030304" pitchFamily="18" charset="0"/>
              </a:rPr>
              <a:t>V </a:t>
            </a:r>
            <a:r>
              <a:rPr lang="es-ES" altLang="en-US" sz="2400" b="1" i="1" baseline="30000" dirty="0">
                <a:latin typeface="Book Antiqua" panose="02040602050305030304" pitchFamily="18" charset="0"/>
              </a:rPr>
              <a:t>T</a:t>
            </a:r>
            <a:r>
              <a:rPr lang="es-ES" altLang="en-US" sz="2400" b="1" i="1" dirty="0">
                <a:latin typeface="Book Antiqua" panose="02040602050305030304" pitchFamily="18" charset="0"/>
              </a:rPr>
              <a:t> </a:t>
            </a:r>
            <a:r>
              <a:rPr lang="es-ES" altLang="en-US" sz="2400" b="1" dirty="0">
                <a:latin typeface="Book Antiqua" panose="02040602050305030304" pitchFamily="18" charset="0"/>
              </a:rPr>
              <a:t>)</a:t>
            </a:r>
            <a:r>
              <a:rPr lang="es-ES" altLang="en-US" sz="2400" b="1" baseline="30000" dirty="0">
                <a:latin typeface="Book Antiqua" panose="02040602050305030304" pitchFamily="18" charset="0"/>
              </a:rPr>
              <a:t>-1 </a:t>
            </a:r>
            <a:r>
              <a:rPr lang="es-ES" altLang="en-US" sz="2400" b="1" dirty="0">
                <a:latin typeface="Book Antiqua" panose="02040602050305030304" pitchFamily="18" charset="0"/>
              </a:rPr>
              <a:t>=</a:t>
            </a:r>
          </a:p>
          <a:p>
            <a:pPr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es-ES" altLang="en-US" sz="2400" b="1" dirty="0">
                <a:latin typeface="Book Antiqua" panose="02040602050305030304" pitchFamily="18" charset="0"/>
              </a:rPr>
              <a:t>      </a:t>
            </a:r>
            <a:r>
              <a:rPr lang="es-ES" altLang="en-US" sz="2400" b="1" i="1" dirty="0">
                <a:latin typeface="Book Antiqua" panose="02040602050305030304" pitchFamily="18" charset="0"/>
              </a:rPr>
              <a:t>L</a:t>
            </a:r>
            <a:r>
              <a:rPr lang="es-ES" altLang="en-US" sz="2400" b="1" dirty="0">
                <a:latin typeface="Book Antiqua" panose="02040602050305030304" pitchFamily="18" charset="0"/>
              </a:rPr>
              <a:t> (</a:t>
            </a:r>
            <a:r>
              <a:rPr lang="es-ES" altLang="en-US" sz="2400" b="1" i="1" dirty="0">
                <a:latin typeface="Book Antiqua" panose="02040602050305030304" pitchFamily="18" charset="0"/>
              </a:rPr>
              <a:t>V </a:t>
            </a:r>
            <a:r>
              <a:rPr lang="es-ES" altLang="en-US" sz="2400" b="1" i="1" baseline="30000" dirty="0">
                <a:latin typeface="Book Antiqua" panose="02040602050305030304" pitchFamily="18" charset="0"/>
              </a:rPr>
              <a:t>T</a:t>
            </a:r>
            <a:r>
              <a:rPr lang="es-ES" altLang="en-US" sz="2400" b="1" i="1" dirty="0">
                <a:latin typeface="Book Antiqua" panose="02040602050305030304" pitchFamily="18" charset="0"/>
              </a:rPr>
              <a:t> </a:t>
            </a:r>
            <a:r>
              <a:rPr lang="es-ES" altLang="en-US" sz="2400" b="1" dirty="0">
                <a:latin typeface="Book Antiqua" panose="02040602050305030304" pitchFamily="18" charset="0"/>
              </a:rPr>
              <a:t>- </a:t>
            </a:r>
            <a:r>
              <a:rPr lang="es-ES" altLang="en-US" sz="2400" b="1" i="1" dirty="0">
                <a:latin typeface="Book Antiqua" panose="02040602050305030304" pitchFamily="18" charset="0"/>
              </a:rPr>
              <a:t>UV </a:t>
            </a:r>
            <a:r>
              <a:rPr lang="es-ES" altLang="en-US" sz="2400" b="1" i="1" baseline="30000" dirty="0">
                <a:latin typeface="Book Antiqua" panose="02040602050305030304" pitchFamily="18" charset="0"/>
              </a:rPr>
              <a:t>-T</a:t>
            </a:r>
            <a:r>
              <a:rPr lang="es-ES" altLang="en-US" sz="2400" b="1" i="1" dirty="0">
                <a:latin typeface="Book Antiqua" panose="02040602050305030304" pitchFamily="18" charset="0"/>
              </a:rPr>
              <a:t>V </a:t>
            </a:r>
            <a:r>
              <a:rPr lang="es-ES" altLang="en-US" sz="2400" b="1" i="1" baseline="30000" dirty="0">
                <a:latin typeface="Book Antiqua" panose="02040602050305030304" pitchFamily="18" charset="0"/>
              </a:rPr>
              <a:t>T</a:t>
            </a:r>
            <a:r>
              <a:rPr lang="es-ES" altLang="en-US" sz="2400" b="1" i="1" dirty="0">
                <a:latin typeface="Book Antiqua" panose="02040602050305030304" pitchFamily="18" charset="0"/>
              </a:rPr>
              <a:t> </a:t>
            </a:r>
            <a:r>
              <a:rPr lang="es-ES" altLang="en-US" sz="2400" b="1" dirty="0">
                <a:latin typeface="Book Antiqua" panose="02040602050305030304" pitchFamily="18" charset="0"/>
              </a:rPr>
              <a:t>)</a:t>
            </a:r>
            <a:r>
              <a:rPr lang="es-ES" altLang="en-US" sz="2400" b="1" baseline="30000" dirty="0">
                <a:latin typeface="Book Antiqua" panose="02040602050305030304" pitchFamily="18" charset="0"/>
              </a:rPr>
              <a:t>-1 </a:t>
            </a:r>
            <a:r>
              <a:rPr lang="es-ES" altLang="en-US" sz="2400" b="1" dirty="0">
                <a:latin typeface="Book Antiqua" panose="02040602050305030304" pitchFamily="18" charset="0"/>
              </a:rPr>
              <a:t>= </a:t>
            </a:r>
            <a:r>
              <a:rPr lang="es-ES" altLang="en-US" sz="2400" b="1" i="1" dirty="0">
                <a:latin typeface="Book Antiqua" panose="02040602050305030304" pitchFamily="18" charset="0"/>
              </a:rPr>
              <a:t>L</a:t>
            </a:r>
            <a:r>
              <a:rPr lang="es-ES" altLang="en-US" sz="2400" b="1" dirty="0">
                <a:latin typeface="Book Antiqua" panose="02040602050305030304" pitchFamily="18" charset="0"/>
              </a:rPr>
              <a:t> (</a:t>
            </a:r>
            <a:r>
              <a:rPr lang="es-ES" altLang="en-US" sz="2400" b="1" i="1" dirty="0">
                <a:latin typeface="Book Antiqua" panose="02040602050305030304" pitchFamily="18" charset="0"/>
              </a:rPr>
              <a:t>V </a:t>
            </a:r>
            <a:r>
              <a:rPr lang="es-ES" altLang="en-US" sz="2400" b="1" i="1" baseline="30000" dirty="0">
                <a:latin typeface="Book Antiqua" panose="02040602050305030304" pitchFamily="18" charset="0"/>
              </a:rPr>
              <a:t>T</a:t>
            </a:r>
            <a:r>
              <a:rPr lang="es-ES" altLang="en-US" sz="2400" b="1" i="1" dirty="0">
                <a:latin typeface="Book Antiqua" panose="02040602050305030304" pitchFamily="18" charset="0"/>
              </a:rPr>
              <a:t> </a:t>
            </a:r>
            <a:r>
              <a:rPr lang="es-ES" altLang="en-US" sz="2400" b="1" dirty="0">
                <a:latin typeface="Book Antiqua" panose="02040602050305030304" pitchFamily="18" charset="0"/>
              </a:rPr>
              <a:t>- </a:t>
            </a:r>
            <a:r>
              <a:rPr lang="es-ES" altLang="en-US" sz="2400" b="1" i="1" dirty="0">
                <a:latin typeface="Book Antiqua" panose="02040602050305030304" pitchFamily="18" charset="0"/>
              </a:rPr>
              <a:t>U</a:t>
            </a:r>
            <a:r>
              <a:rPr lang="es-ES" altLang="en-US" sz="2400" b="1" dirty="0">
                <a:latin typeface="Book Antiqua" panose="02040602050305030304" pitchFamily="18" charset="0"/>
              </a:rPr>
              <a:t>)</a:t>
            </a:r>
            <a:r>
              <a:rPr lang="es-ES" altLang="en-US" sz="2400" b="1" baseline="30000" dirty="0">
                <a:latin typeface="Book Antiqua" panose="02040602050305030304" pitchFamily="18" charset="0"/>
              </a:rPr>
              <a:t>-1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67902" y="1406433"/>
            <a:ext cx="472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2000" b="1" u="sng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For employment multipliers,</a:t>
            </a:r>
            <a:endParaRPr lang="es-ES" altLang="en-US" sz="2000" b="1" u="sng">
              <a:solidFill>
                <a:srgbClr val="000066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667903" y="3062194"/>
            <a:ext cx="8569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b="1" i="1">
                <a:latin typeface="Book Antiqua" panose="02040602050305030304" pitchFamily="18" charset="0"/>
                <a:sym typeface="Symbol" panose="05050102010706020507" pitchFamily="18" charset="2"/>
              </a:rPr>
              <a:t>And, therefore, the model would be:</a:t>
            </a:r>
            <a:r>
              <a:rPr lang="es-ES" altLang="en-US" sz="3200" b="1" i="1">
                <a:latin typeface="Book Antiqua" panose="02040602050305030304" pitchFamily="18" charset="0"/>
                <a:sym typeface="Symbol" panose="05050102010706020507" pitchFamily="18" charset="2"/>
              </a:rPr>
              <a:t>             </a:t>
            </a:r>
            <a:r>
              <a:rPr lang="es-ES" altLang="en-US" sz="2800" b="1" i="1">
                <a:solidFill>
                  <a:srgbClr val="8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L =</a:t>
            </a:r>
            <a:r>
              <a:rPr lang="es-ES" altLang="en-US" sz="2800" b="1">
                <a:solidFill>
                  <a:srgbClr val="800000"/>
                </a:solidFill>
                <a:latin typeface="Book Antiqua" panose="02040602050305030304" pitchFamily="18" charset="0"/>
              </a:rPr>
              <a:t> </a:t>
            </a:r>
            <a:r>
              <a:rPr lang="es-ES" altLang="en-US" sz="2800" b="1" i="1">
                <a:solidFill>
                  <a:srgbClr val="8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 </a:t>
            </a:r>
            <a:r>
              <a:rPr lang="es-ES" altLang="en-US" sz="2800" b="1">
                <a:solidFill>
                  <a:srgbClr val="800000"/>
                </a:solidFill>
                <a:latin typeface="Book Antiqua" panose="02040602050305030304" pitchFamily="18" charset="0"/>
              </a:rPr>
              <a:t>(</a:t>
            </a:r>
            <a:r>
              <a:rPr lang="es-ES" altLang="en-US" sz="2800" b="1" i="1">
                <a:solidFill>
                  <a:srgbClr val="800000"/>
                </a:solidFill>
                <a:latin typeface="Book Antiqua" panose="02040602050305030304" pitchFamily="18" charset="0"/>
              </a:rPr>
              <a:t>V </a:t>
            </a:r>
            <a:r>
              <a:rPr lang="es-ES" altLang="en-US" sz="2800" b="1" i="1" baseline="30000">
                <a:solidFill>
                  <a:srgbClr val="800000"/>
                </a:solidFill>
                <a:latin typeface="Book Antiqua" panose="02040602050305030304" pitchFamily="18" charset="0"/>
              </a:rPr>
              <a:t>T</a:t>
            </a:r>
            <a:r>
              <a:rPr lang="es-ES" altLang="en-US" sz="2800" b="1" i="1">
                <a:solidFill>
                  <a:srgbClr val="800000"/>
                </a:solidFill>
                <a:latin typeface="Book Antiqua" panose="02040602050305030304" pitchFamily="18" charset="0"/>
              </a:rPr>
              <a:t> </a:t>
            </a:r>
            <a:r>
              <a:rPr lang="es-ES" altLang="en-US" sz="2800" b="1">
                <a:solidFill>
                  <a:srgbClr val="800000"/>
                </a:solidFill>
                <a:latin typeface="Book Antiqua" panose="02040602050305030304" pitchFamily="18" charset="0"/>
              </a:rPr>
              <a:t>- </a:t>
            </a:r>
            <a:r>
              <a:rPr lang="es-ES" altLang="en-US" sz="2800" b="1" i="1">
                <a:solidFill>
                  <a:srgbClr val="800000"/>
                </a:solidFill>
                <a:latin typeface="Book Antiqua" panose="02040602050305030304" pitchFamily="18" charset="0"/>
              </a:rPr>
              <a:t>U</a:t>
            </a:r>
            <a:r>
              <a:rPr lang="es-ES" altLang="en-US" sz="2800" b="1">
                <a:solidFill>
                  <a:srgbClr val="800000"/>
                </a:solidFill>
                <a:latin typeface="Book Antiqua" panose="02040602050305030304" pitchFamily="18" charset="0"/>
              </a:rPr>
              <a:t>)</a:t>
            </a:r>
            <a:r>
              <a:rPr lang="es-ES" altLang="en-US" sz="2800" b="1" baseline="3000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 flipV="1">
            <a:off x="1704414" y="1333407"/>
            <a:ext cx="8496300" cy="0"/>
          </a:xfrm>
          <a:prstGeom prst="line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2711682" y="674684"/>
            <a:ext cx="6481763" cy="287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ES" altLang="en-US" sz="3000" b="1" dirty="0" err="1">
                <a:solidFill>
                  <a:schemeClr val="tx2"/>
                </a:solidFill>
                <a:latin typeface="+mj-lt"/>
              </a:rPr>
              <a:t>Estimation</a:t>
            </a:r>
            <a:r>
              <a:rPr lang="es-ES" altLang="en-US" sz="30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s-ES" altLang="en-US" sz="3000" b="1" dirty="0" err="1">
                <a:solidFill>
                  <a:schemeClr val="tx2"/>
                </a:solidFill>
                <a:latin typeface="+mj-lt"/>
              </a:rPr>
              <a:t>procedure</a:t>
            </a:r>
            <a:r>
              <a:rPr lang="es-ES" altLang="en-US" sz="3000" b="1" dirty="0">
                <a:solidFill>
                  <a:schemeClr val="tx2"/>
                </a:solidFill>
                <a:latin typeface="+mj-lt"/>
              </a:rPr>
              <a:t> (I)</a:t>
            </a: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5370897" y="3656296"/>
            <a:ext cx="621259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el-GR" altLang="en-US" sz="2400" b="1" i="1" dirty="0">
                <a:cs typeface="Times New Roman" panose="02020603050405020304" pitchFamily="18" charset="0"/>
                <a:sym typeface="Symbol" panose="05050102010706020507" pitchFamily="18" charset="2"/>
              </a:rPr>
              <a:t>μ</a:t>
            </a:r>
            <a:r>
              <a:rPr lang="es-ES" altLang="en-US" sz="2400" b="1" i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4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= </a:t>
            </a:r>
            <a:r>
              <a:rPr lang="es-ES" altLang="en-US" sz="2400" b="1" i="1" dirty="0" err="1">
                <a:latin typeface="Book Antiqua" panose="02040602050305030304" pitchFamily="18" charset="0"/>
              </a:rPr>
              <a:t>e</a:t>
            </a:r>
            <a:r>
              <a:rPr lang="es-ES" altLang="en-US" sz="2400" b="1" i="1" baseline="30000" dirty="0" err="1">
                <a:latin typeface="Book Antiqua" panose="02040602050305030304" pitchFamily="18" charset="0"/>
              </a:rPr>
              <a:t>T</a:t>
            </a:r>
            <a:r>
              <a:rPr lang="es-ES" altLang="en-US" sz="2400" b="1" i="1" dirty="0">
                <a:latin typeface="Book Antiqua" panose="02040602050305030304" pitchFamily="18" charset="0"/>
              </a:rPr>
              <a:t> </a:t>
            </a:r>
            <a:r>
              <a:rPr lang="es-ES" altLang="en-US" sz="2400" b="1" dirty="0">
                <a:latin typeface="Book Antiqua" panose="02040602050305030304" pitchFamily="18" charset="0"/>
              </a:rPr>
              <a:t>(I- </a:t>
            </a:r>
            <a:r>
              <a:rPr lang="es-ES" altLang="en-US" sz="2400" b="1" i="1" dirty="0">
                <a:latin typeface="Book Antiqua" panose="02040602050305030304" pitchFamily="18" charset="0"/>
              </a:rPr>
              <a:t>UV </a:t>
            </a:r>
            <a:r>
              <a:rPr lang="es-ES" altLang="en-US" sz="2400" b="1" i="1" baseline="30000" dirty="0">
                <a:latin typeface="Book Antiqua" panose="02040602050305030304" pitchFamily="18" charset="0"/>
              </a:rPr>
              <a:t>-T</a:t>
            </a:r>
            <a:r>
              <a:rPr lang="es-ES" altLang="en-US" sz="2400" b="1" i="1" dirty="0">
                <a:latin typeface="Book Antiqua" panose="02040602050305030304" pitchFamily="18" charset="0"/>
              </a:rPr>
              <a:t> </a:t>
            </a:r>
            <a:r>
              <a:rPr lang="es-ES" altLang="en-US" sz="2400" b="1" dirty="0">
                <a:latin typeface="Book Antiqua" panose="02040602050305030304" pitchFamily="18" charset="0"/>
              </a:rPr>
              <a:t>)</a:t>
            </a:r>
            <a:r>
              <a:rPr lang="es-ES" altLang="en-US" sz="2400" b="1" baseline="30000" dirty="0">
                <a:latin typeface="Book Antiqua" panose="02040602050305030304" pitchFamily="18" charset="0"/>
              </a:rPr>
              <a:t>-1 </a:t>
            </a:r>
            <a:r>
              <a:rPr lang="es-ES" altLang="en-US" sz="2400" b="1" dirty="0">
                <a:latin typeface="Book Antiqua" panose="02040602050305030304" pitchFamily="18" charset="0"/>
              </a:rPr>
              <a:t>= </a:t>
            </a:r>
          </a:p>
          <a:p>
            <a:pPr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es-ES" altLang="en-US" sz="2400" b="1" i="1" dirty="0">
                <a:latin typeface="Book Antiqua" panose="02040602050305030304" pitchFamily="18" charset="0"/>
              </a:rPr>
              <a:t>      </a:t>
            </a:r>
            <a:r>
              <a:rPr lang="es-ES" altLang="en-US" sz="2400" b="1" i="1" dirty="0" err="1"/>
              <a:t>e</a:t>
            </a:r>
            <a:r>
              <a:rPr lang="es-ES" altLang="en-US" sz="2400" b="1" i="1" baseline="30000" dirty="0" err="1"/>
              <a:t>T</a:t>
            </a:r>
            <a:r>
              <a:rPr lang="es-ES" altLang="en-US" sz="2400" b="1" i="1" baseline="30000" dirty="0"/>
              <a:t> </a:t>
            </a:r>
            <a:r>
              <a:rPr lang="es-ES" altLang="en-US" sz="2400" b="1" i="1" dirty="0"/>
              <a:t>V </a:t>
            </a:r>
            <a:r>
              <a:rPr lang="es-ES" altLang="en-US" sz="2400" b="1" i="1" baseline="30000" dirty="0"/>
              <a:t>T</a:t>
            </a:r>
            <a:r>
              <a:rPr lang="es-ES" altLang="en-US" sz="2400" b="1" dirty="0">
                <a:latin typeface="Book Antiqua" panose="02040602050305030304" pitchFamily="18" charset="0"/>
              </a:rPr>
              <a:t>((I- </a:t>
            </a:r>
            <a:r>
              <a:rPr lang="es-ES" altLang="en-US" sz="2400" b="1" i="1" dirty="0">
                <a:latin typeface="Book Antiqua" panose="02040602050305030304" pitchFamily="18" charset="0"/>
              </a:rPr>
              <a:t>UV </a:t>
            </a:r>
            <a:r>
              <a:rPr lang="es-ES" altLang="en-US" sz="2400" b="1" i="1" baseline="30000" dirty="0">
                <a:latin typeface="Book Antiqua" panose="02040602050305030304" pitchFamily="18" charset="0"/>
              </a:rPr>
              <a:t>-T</a:t>
            </a:r>
            <a:r>
              <a:rPr lang="es-ES" altLang="en-US" sz="2400" b="1" i="1" dirty="0">
                <a:latin typeface="Book Antiqua" panose="02040602050305030304" pitchFamily="18" charset="0"/>
              </a:rPr>
              <a:t> </a:t>
            </a:r>
            <a:r>
              <a:rPr lang="es-ES" altLang="en-US" sz="2400" b="1" dirty="0">
                <a:latin typeface="Book Antiqua" panose="02040602050305030304" pitchFamily="18" charset="0"/>
              </a:rPr>
              <a:t>) </a:t>
            </a:r>
            <a:r>
              <a:rPr lang="es-ES" altLang="en-US" sz="2400" b="1" i="1" dirty="0">
                <a:latin typeface="Book Antiqua" panose="02040602050305030304" pitchFamily="18" charset="0"/>
              </a:rPr>
              <a:t>V </a:t>
            </a:r>
            <a:r>
              <a:rPr lang="es-ES" altLang="en-US" sz="2400" b="1" i="1" baseline="30000" dirty="0">
                <a:latin typeface="Book Antiqua" panose="02040602050305030304" pitchFamily="18" charset="0"/>
              </a:rPr>
              <a:t>T</a:t>
            </a:r>
            <a:r>
              <a:rPr lang="es-ES" altLang="en-US" sz="2400" b="1" i="1" dirty="0">
                <a:latin typeface="Book Antiqua" panose="02040602050305030304" pitchFamily="18" charset="0"/>
              </a:rPr>
              <a:t> </a:t>
            </a:r>
            <a:r>
              <a:rPr lang="es-ES" altLang="en-US" sz="2400" b="1" dirty="0">
                <a:latin typeface="Book Antiqua" panose="02040602050305030304" pitchFamily="18" charset="0"/>
              </a:rPr>
              <a:t>)</a:t>
            </a:r>
            <a:r>
              <a:rPr lang="es-ES" altLang="en-US" sz="2400" b="1" baseline="30000" dirty="0">
                <a:latin typeface="Book Antiqua" panose="02040602050305030304" pitchFamily="18" charset="0"/>
              </a:rPr>
              <a:t>-1 </a:t>
            </a:r>
            <a:r>
              <a:rPr lang="es-ES" altLang="en-US" sz="2400" b="1" dirty="0">
                <a:latin typeface="Book Antiqua" panose="02040602050305030304" pitchFamily="18" charset="0"/>
              </a:rPr>
              <a:t>=</a:t>
            </a:r>
          </a:p>
          <a:p>
            <a:pPr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es-ES" altLang="en-US" sz="2400" b="1" i="1" dirty="0">
                <a:latin typeface="Book Antiqua" panose="02040602050305030304" pitchFamily="18" charset="0"/>
              </a:rPr>
              <a:t>      </a:t>
            </a:r>
            <a:r>
              <a:rPr lang="es-ES" altLang="en-US" sz="2400" b="1" i="1" dirty="0" err="1"/>
              <a:t>e</a:t>
            </a:r>
            <a:r>
              <a:rPr lang="es-ES" altLang="en-US" sz="2400" b="1" i="1" baseline="30000" dirty="0" err="1"/>
              <a:t>T</a:t>
            </a:r>
            <a:r>
              <a:rPr lang="es-ES" altLang="en-US" sz="2400" b="1" i="1" dirty="0" err="1"/>
              <a:t>V</a:t>
            </a:r>
            <a:r>
              <a:rPr lang="es-ES" altLang="en-US" sz="2400" b="1" i="1" dirty="0"/>
              <a:t> </a:t>
            </a:r>
            <a:r>
              <a:rPr lang="es-ES" altLang="en-US" sz="2400" b="1" i="1" baseline="30000" dirty="0"/>
              <a:t>T</a:t>
            </a:r>
            <a:r>
              <a:rPr lang="es-ES" altLang="en-US" sz="2400" b="1" dirty="0">
                <a:latin typeface="Book Antiqua" panose="02040602050305030304" pitchFamily="18" charset="0"/>
              </a:rPr>
              <a:t>(</a:t>
            </a:r>
            <a:r>
              <a:rPr lang="es-ES" altLang="en-US" sz="2400" b="1" i="1" dirty="0">
                <a:latin typeface="Book Antiqua" panose="02040602050305030304" pitchFamily="18" charset="0"/>
              </a:rPr>
              <a:t>V </a:t>
            </a:r>
            <a:r>
              <a:rPr lang="es-ES" altLang="en-US" sz="2400" b="1" i="1" baseline="30000" dirty="0">
                <a:latin typeface="Book Antiqua" panose="02040602050305030304" pitchFamily="18" charset="0"/>
              </a:rPr>
              <a:t>T</a:t>
            </a:r>
            <a:r>
              <a:rPr lang="es-ES" altLang="en-US" sz="2400" b="1" i="1" dirty="0">
                <a:latin typeface="Book Antiqua" panose="02040602050305030304" pitchFamily="18" charset="0"/>
              </a:rPr>
              <a:t> </a:t>
            </a:r>
            <a:r>
              <a:rPr lang="es-ES" altLang="en-US" sz="2400" b="1" dirty="0">
                <a:latin typeface="Book Antiqua" panose="02040602050305030304" pitchFamily="18" charset="0"/>
              </a:rPr>
              <a:t>- </a:t>
            </a:r>
            <a:r>
              <a:rPr lang="es-ES" altLang="en-US" sz="2400" b="1" i="1" dirty="0">
                <a:latin typeface="Book Antiqua" panose="02040602050305030304" pitchFamily="18" charset="0"/>
              </a:rPr>
              <a:t>U</a:t>
            </a:r>
            <a:r>
              <a:rPr lang="es-ES" altLang="en-US" sz="2400" b="1" dirty="0">
                <a:latin typeface="Book Antiqua" panose="02040602050305030304" pitchFamily="18" charset="0"/>
              </a:rPr>
              <a:t>)</a:t>
            </a:r>
            <a:r>
              <a:rPr lang="es-ES" altLang="en-US" sz="2400" b="1" baseline="30000" dirty="0">
                <a:latin typeface="Book Antiqua" panose="02040602050305030304" pitchFamily="18" charset="0"/>
              </a:rPr>
              <a:t>-1</a:t>
            </a: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1631389" y="3709895"/>
            <a:ext cx="472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sz="2000" b="1" u="sng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For output multipliers,</a:t>
            </a:r>
            <a:endParaRPr lang="es-ES" altLang="en-US" sz="2000" b="1" u="sng">
              <a:solidFill>
                <a:srgbClr val="000066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V="1">
            <a:off x="1704414" y="5799044"/>
            <a:ext cx="8496300" cy="0"/>
          </a:xfrm>
          <a:prstGeom prst="line">
            <a:avLst/>
          </a:prstGeom>
          <a:noFill/>
          <a:ln w="1905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" name="Line 17"/>
          <p:cNvSpPr>
            <a:spLocks noChangeShapeType="1"/>
          </p:cNvSpPr>
          <p:nvPr/>
        </p:nvSpPr>
        <p:spPr bwMode="auto">
          <a:xfrm flipV="1">
            <a:off x="1704414" y="3638457"/>
            <a:ext cx="8496300" cy="0"/>
          </a:xfrm>
          <a:prstGeom prst="line">
            <a:avLst/>
          </a:prstGeom>
          <a:noFill/>
          <a:ln w="1905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1631389" y="5222782"/>
            <a:ext cx="85693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 b="1" i="1" dirty="0">
                <a:latin typeface="Book Antiqua" panose="02040602050305030304" pitchFamily="18" charset="0"/>
                <a:sym typeface="Symbol" panose="05050102010706020507" pitchFamily="18" charset="2"/>
              </a:rPr>
              <a:t>And, </a:t>
            </a:r>
            <a:r>
              <a:rPr lang="es-ES" altLang="en-US" b="1" i="1" dirty="0" err="1">
                <a:latin typeface="Book Antiqua" panose="02040602050305030304" pitchFamily="18" charset="0"/>
                <a:sym typeface="Symbol" panose="05050102010706020507" pitchFamily="18" charset="2"/>
              </a:rPr>
              <a:t>therefore</a:t>
            </a:r>
            <a:r>
              <a:rPr lang="es-ES" altLang="en-US" b="1" i="1" dirty="0">
                <a:latin typeface="Book Antiqua" panose="02040602050305030304" pitchFamily="18" charset="0"/>
                <a:sym typeface="Symbol" panose="05050102010706020507" pitchFamily="18" charset="2"/>
              </a:rPr>
              <a:t>, </a:t>
            </a:r>
            <a:r>
              <a:rPr lang="es-ES" altLang="en-US" b="1" i="1" dirty="0" err="1">
                <a:latin typeface="Book Antiqua" panose="02040602050305030304" pitchFamily="18" charset="0"/>
                <a:sym typeface="Symbol" panose="05050102010706020507" pitchFamily="18" charset="2"/>
              </a:rPr>
              <a:t>the</a:t>
            </a:r>
            <a:r>
              <a:rPr lang="es-ES" altLang="en-US" b="1" i="1" dirty="0"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b="1" i="1" dirty="0" err="1">
                <a:latin typeface="Book Antiqua" panose="02040602050305030304" pitchFamily="18" charset="0"/>
                <a:sym typeface="Symbol" panose="05050102010706020507" pitchFamily="18" charset="2"/>
              </a:rPr>
              <a:t>model</a:t>
            </a:r>
            <a:r>
              <a:rPr lang="es-ES" altLang="en-US" b="1" i="1" dirty="0"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b="1" i="1" dirty="0" err="1">
                <a:latin typeface="Book Antiqua" panose="02040602050305030304" pitchFamily="18" charset="0"/>
                <a:sym typeface="Symbol" panose="05050102010706020507" pitchFamily="18" charset="2"/>
              </a:rPr>
              <a:t>would</a:t>
            </a:r>
            <a:r>
              <a:rPr lang="es-ES" altLang="en-US" b="1" i="1" dirty="0">
                <a:latin typeface="Book Antiqua" panose="02040602050305030304" pitchFamily="18" charset="0"/>
                <a:sym typeface="Symbol" panose="05050102010706020507" pitchFamily="18" charset="2"/>
              </a:rPr>
              <a:t> be:</a:t>
            </a: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        </a:t>
            </a:r>
            <a:r>
              <a:rPr lang="es-ES" altLang="en-US" sz="2800" b="1" i="1" dirty="0" err="1">
                <a:solidFill>
                  <a:srgbClr val="8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e</a:t>
            </a:r>
            <a:r>
              <a:rPr lang="es-ES" altLang="en-US" sz="2800" b="1" i="1" baseline="30000" dirty="0" err="1">
                <a:solidFill>
                  <a:srgbClr val="8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</a:t>
            </a:r>
            <a:r>
              <a:rPr lang="es-ES" altLang="en-US" sz="2800" b="1" i="1" baseline="30000" dirty="0">
                <a:solidFill>
                  <a:srgbClr val="8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800" b="1" i="1" dirty="0">
                <a:solidFill>
                  <a:srgbClr val="8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V </a:t>
            </a:r>
            <a:r>
              <a:rPr lang="es-ES" altLang="en-US" sz="2800" b="1" i="1" baseline="30000" dirty="0">
                <a:solidFill>
                  <a:srgbClr val="8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</a:t>
            </a:r>
            <a:r>
              <a:rPr lang="es-ES" altLang="en-US" sz="2800" b="1" i="1" dirty="0">
                <a:solidFill>
                  <a:srgbClr val="8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=</a:t>
            </a:r>
            <a:r>
              <a:rPr lang="es-ES" altLang="en-US" sz="2800" b="1" dirty="0">
                <a:solidFill>
                  <a:srgbClr val="800000"/>
                </a:solidFill>
                <a:latin typeface="Book Antiqua" panose="02040602050305030304" pitchFamily="18" charset="0"/>
              </a:rPr>
              <a:t> </a:t>
            </a:r>
            <a:r>
              <a:rPr lang="el-GR" altLang="en-US" sz="2800" b="1" i="1" dirty="0">
                <a:solidFill>
                  <a:srgbClr val="8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μ</a:t>
            </a:r>
            <a:r>
              <a:rPr lang="es-ES" altLang="en-US" sz="2800" b="1" i="1" dirty="0">
                <a:solidFill>
                  <a:srgbClr val="8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800" b="1" dirty="0">
                <a:solidFill>
                  <a:srgbClr val="800000"/>
                </a:solidFill>
                <a:latin typeface="Book Antiqua" panose="02040602050305030304" pitchFamily="18" charset="0"/>
              </a:rPr>
              <a:t>(</a:t>
            </a:r>
            <a:r>
              <a:rPr lang="es-ES" altLang="en-US" sz="2800" b="1" i="1" dirty="0">
                <a:solidFill>
                  <a:srgbClr val="800000"/>
                </a:solidFill>
                <a:latin typeface="Book Antiqua" panose="02040602050305030304" pitchFamily="18" charset="0"/>
              </a:rPr>
              <a:t>V </a:t>
            </a:r>
            <a:r>
              <a:rPr lang="es-ES" altLang="en-US" sz="2800" b="1" i="1" baseline="30000" dirty="0">
                <a:solidFill>
                  <a:srgbClr val="800000"/>
                </a:solidFill>
                <a:latin typeface="Book Antiqua" panose="02040602050305030304" pitchFamily="18" charset="0"/>
              </a:rPr>
              <a:t>T</a:t>
            </a:r>
            <a:r>
              <a:rPr lang="es-ES" altLang="en-US" sz="2800" b="1" i="1" dirty="0">
                <a:solidFill>
                  <a:srgbClr val="800000"/>
                </a:solidFill>
                <a:latin typeface="Book Antiqua" panose="02040602050305030304" pitchFamily="18" charset="0"/>
              </a:rPr>
              <a:t> </a:t>
            </a:r>
            <a:r>
              <a:rPr lang="es-ES" altLang="en-US" sz="2800" b="1" dirty="0">
                <a:solidFill>
                  <a:srgbClr val="800000"/>
                </a:solidFill>
                <a:latin typeface="Book Antiqua" panose="02040602050305030304" pitchFamily="18" charset="0"/>
              </a:rPr>
              <a:t>- </a:t>
            </a:r>
            <a:r>
              <a:rPr lang="es-ES" altLang="en-US" sz="2800" b="1" i="1" dirty="0">
                <a:solidFill>
                  <a:srgbClr val="800000"/>
                </a:solidFill>
                <a:latin typeface="Book Antiqua" panose="02040602050305030304" pitchFamily="18" charset="0"/>
              </a:rPr>
              <a:t>U</a:t>
            </a:r>
            <a:r>
              <a:rPr lang="es-ES" altLang="en-US" sz="2800" b="1" dirty="0">
                <a:solidFill>
                  <a:srgbClr val="800000"/>
                </a:solidFill>
                <a:latin typeface="Book Antiqua" panose="02040602050305030304" pitchFamily="18" charset="0"/>
              </a:rPr>
              <a:t>)</a:t>
            </a:r>
            <a:r>
              <a:rPr lang="es-ES" altLang="en-US" sz="3200" b="1" baseline="30000" dirty="0">
                <a:latin typeface="Book Antiqua" panose="020406020503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761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/>
          <p:cNvSpPr>
            <a:spLocks noChangeArrowheads="1"/>
          </p:cNvSpPr>
          <p:nvPr/>
        </p:nvSpPr>
        <p:spPr bwMode="auto">
          <a:xfrm>
            <a:off x="1622426" y="1405125"/>
            <a:ext cx="864076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n-US" b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Then, by using as independent variables the rows of the net output matrix for each establishment (</a:t>
            </a:r>
            <a:r>
              <a:rPr lang="es-ES" altLang="en-US" b="1" i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V </a:t>
            </a:r>
            <a:r>
              <a:rPr lang="es-ES" altLang="en-US" b="1" baseline="3000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</a:t>
            </a:r>
            <a:r>
              <a:rPr lang="es-ES" altLang="en-US" b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-</a:t>
            </a:r>
            <a:r>
              <a:rPr lang="es-ES" altLang="en-US" b="1" i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U</a:t>
            </a:r>
            <a:r>
              <a:rPr lang="es-ES" altLang="en-US" b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), the following multiple linear econometric models can be formulated: </a:t>
            </a:r>
            <a:endParaRPr lang="es-ES" altLang="en-US" b="1">
              <a:solidFill>
                <a:srgbClr val="000066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Rectangle 1032"/>
          <p:cNvSpPr>
            <a:spLocks noChangeArrowheads="1"/>
          </p:cNvSpPr>
          <p:nvPr/>
        </p:nvSpPr>
        <p:spPr bwMode="auto">
          <a:xfrm>
            <a:off x="2701926" y="2702112"/>
            <a:ext cx="6481763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L</a:t>
            </a:r>
            <a:r>
              <a:rPr lang="es-ES" altLang="en-US" sz="3200" b="1" i="1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i</a:t>
            </a: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 =</a:t>
            </a:r>
            <a:r>
              <a:rPr lang="es-ES" altLang="en-US" sz="3200" b="1" dirty="0">
                <a:latin typeface="Book Antiqua" panose="02040602050305030304" pitchFamily="18" charset="0"/>
              </a:rPr>
              <a:t> </a:t>
            </a: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</a:t>
            </a:r>
            <a:r>
              <a:rPr lang="es-ES" altLang="en-US" sz="3200" b="1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1</a:t>
            </a:r>
            <a:r>
              <a:rPr lang="es-ES" altLang="en-US" sz="3200" b="1" i="1" dirty="0">
                <a:latin typeface="Book Antiqua" panose="02040602050305030304" pitchFamily="18" charset="0"/>
              </a:rPr>
              <a:t>x</a:t>
            </a:r>
            <a:r>
              <a:rPr lang="es-ES" altLang="en-US" sz="3200" b="1" baseline="-25000" dirty="0">
                <a:latin typeface="Book Antiqua" panose="02040602050305030304" pitchFamily="18" charset="0"/>
              </a:rPr>
              <a:t>1</a:t>
            </a:r>
            <a:r>
              <a:rPr lang="es-ES" altLang="en-US" sz="3200" b="1" i="1" baseline="-25000" dirty="0">
                <a:latin typeface="Book Antiqua" panose="02040602050305030304" pitchFamily="18" charset="0"/>
              </a:rPr>
              <a:t>i</a:t>
            </a:r>
            <a:r>
              <a:rPr lang="es-ES" altLang="en-US" sz="3200" b="1" i="1" dirty="0">
                <a:latin typeface="Book Antiqua" panose="02040602050305030304" pitchFamily="18" charset="0"/>
              </a:rPr>
              <a:t>+ </a:t>
            </a: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</a:t>
            </a:r>
            <a:r>
              <a:rPr lang="es-ES" altLang="en-US" sz="3200" b="1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2</a:t>
            </a:r>
            <a:r>
              <a:rPr lang="es-ES" altLang="en-US" sz="3200" b="1" i="1" dirty="0">
                <a:latin typeface="Book Antiqua" panose="02040602050305030304" pitchFamily="18" charset="0"/>
              </a:rPr>
              <a:t>x</a:t>
            </a:r>
            <a:r>
              <a:rPr lang="es-ES" altLang="en-US" sz="3200" b="1" baseline="-25000" dirty="0">
                <a:latin typeface="Book Antiqua" panose="02040602050305030304" pitchFamily="18" charset="0"/>
              </a:rPr>
              <a:t>2</a:t>
            </a:r>
            <a:r>
              <a:rPr lang="es-ES" altLang="en-US" sz="3200" b="1" i="1" baseline="-25000" dirty="0">
                <a:latin typeface="Book Antiqua" panose="02040602050305030304" pitchFamily="18" charset="0"/>
              </a:rPr>
              <a:t>i </a:t>
            </a:r>
            <a:r>
              <a:rPr lang="es-ES" altLang="en-US" sz="3200" b="1" i="1" dirty="0">
                <a:latin typeface="Book Antiqua" panose="02040602050305030304" pitchFamily="18" charset="0"/>
              </a:rPr>
              <a:t>+ </a:t>
            </a: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</a:t>
            </a:r>
            <a:r>
              <a:rPr lang="es-ES" altLang="en-US" sz="3200" b="1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es-ES" altLang="en-US" sz="3200" b="1" i="1" dirty="0">
                <a:latin typeface="Book Antiqua" panose="02040602050305030304" pitchFamily="18" charset="0"/>
              </a:rPr>
              <a:t>x</a:t>
            </a:r>
            <a:r>
              <a:rPr lang="es-ES" altLang="en-US" sz="3200" b="1" baseline="-25000" dirty="0">
                <a:latin typeface="Book Antiqua" panose="02040602050305030304" pitchFamily="18" charset="0"/>
              </a:rPr>
              <a:t>3</a:t>
            </a:r>
            <a:r>
              <a:rPr lang="es-ES" altLang="en-US" sz="3200" b="1" i="1" baseline="-25000" dirty="0">
                <a:latin typeface="Book Antiqua" panose="02040602050305030304" pitchFamily="18" charset="0"/>
              </a:rPr>
              <a:t>i</a:t>
            </a:r>
            <a:r>
              <a:rPr lang="es-ES" altLang="en-US" sz="3200" b="1" i="1" dirty="0">
                <a:latin typeface="Book Antiqua" panose="02040602050305030304" pitchFamily="18" charset="0"/>
              </a:rPr>
              <a:t>+...+ </a:t>
            </a: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</a:t>
            </a:r>
            <a:r>
              <a:rPr lang="es-ES" altLang="en-US" sz="3200" b="1" i="1" baseline="-25000" dirty="0" err="1">
                <a:latin typeface="Book Antiqua" panose="02040602050305030304" pitchFamily="18" charset="0"/>
                <a:sym typeface="Symbol" panose="05050102010706020507" pitchFamily="18" charset="2"/>
              </a:rPr>
              <a:t>k</a:t>
            </a:r>
            <a:r>
              <a:rPr lang="es-ES" altLang="en-US" sz="3200" b="1" i="1" dirty="0" err="1">
                <a:latin typeface="Book Antiqua" panose="02040602050305030304" pitchFamily="18" charset="0"/>
              </a:rPr>
              <a:t>x</a:t>
            </a:r>
            <a:r>
              <a:rPr lang="es-ES" altLang="en-US" sz="3200" b="1" i="1" baseline="-25000" dirty="0" err="1">
                <a:latin typeface="Book Antiqua" panose="02040602050305030304" pitchFamily="18" charset="0"/>
              </a:rPr>
              <a:t>ki</a:t>
            </a:r>
            <a:r>
              <a:rPr lang="es-ES" altLang="en-US" sz="3200" b="1" i="1" dirty="0">
                <a:latin typeface="Book Antiqua" panose="02040602050305030304" pitchFamily="18" charset="0"/>
              </a:rPr>
              <a:t>+</a:t>
            </a: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</a:t>
            </a:r>
            <a:r>
              <a:rPr lang="es-ES" altLang="en-US" sz="3200" b="1" i="1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i</a:t>
            </a: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   </a:t>
            </a:r>
            <a:r>
              <a:rPr lang="es-ES" altLang="en-US" i="1" dirty="0" err="1">
                <a:latin typeface="Book Antiqua" panose="02040602050305030304" pitchFamily="18" charset="0"/>
                <a:sym typeface="Symbol" panose="05050102010706020507" pitchFamily="18" charset="2"/>
              </a:rPr>
              <a:t>i</a:t>
            </a:r>
            <a:r>
              <a:rPr lang="es-ES" altLang="en-US" i="1" dirty="0"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dirty="0">
                <a:latin typeface="Book Antiqua" panose="02040602050305030304" pitchFamily="18" charset="0"/>
                <a:sym typeface="Symbol" panose="05050102010706020507" pitchFamily="18" charset="2"/>
              </a:rPr>
              <a:t>=1,...,</a:t>
            </a:r>
            <a:r>
              <a:rPr lang="es-ES" altLang="en-US" i="1" dirty="0">
                <a:latin typeface="Book Antiqua" panose="02040602050305030304" pitchFamily="18" charset="0"/>
                <a:sym typeface="Symbol" panose="05050102010706020507" pitchFamily="18" charset="2"/>
              </a:rPr>
              <a:t>m (</a:t>
            </a:r>
            <a:r>
              <a:rPr lang="es-ES" altLang="en-US" i="1" dirty="0" err="1">
                <a:latin typeface="Book Antiqua" panose="02040602050305030304" pitchFamily="18" charset="0"/>
                <a:sym typeface="Symbol" panose="05050102010706020507" pitchFamily="18" charset="2"/>
              </a:rPr>
              <a:t>for</a:t>
            </a:r>
            <a:r>
              <a:rPr lang="es-ES" altLang="en-US" i="1" dirty="0"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i="1" dirty="0" err="1">
                <a:latin typeface="Book Antiqua" panose="02040602050305030304" pitchFamily="18" charset="0"/>
                <a:sym typeface="Symbol" panose="05050102010706020507" pitchFamily="18" charset="2"/>
              </a:rPr>
              <a:t>employment</a:t>
            </a:r>
            <a:r>
              <a:rPr lang="es-ES" altLang="en-US" i="1" dirty="0"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i="1" dirty="0" err="1">
                <a:latin typeface="Book Antiqua" panose="02040602050305030304" pitchFamily="18" charset="0"/>
                <a:sym typeface="Symbol" panose="05050102010706020507" pitchFamily="18" charset="2"/>
              </a:rPr>
              <a:t>multipliers</a:t>
            </a:r>
            <a:r>
              <a:rPr lang="es-ES" altLang="en-US" i="1" dirty="0">
                <a:latin typeface="Book Antiqua" panose="02040602050305030304" pitchFamily="18" charset="0"/>
                <a:sym typeface="Symbol" panose="05050102010706020507" pitchFamily="18" charset="2"/>
              </a:rPr>
              <a:t>) </a:t>
            </a:r>
            <a:endParaRPr lang="es-ES" altLang="en-US" sz="3200" b="1" i="1" baseline="-25000" dirty="0">
              <a:latin typeface="Book Antiqua" panose="02040602050305030304" pitchFamily="18" charset="0"/>
            </a:endParaRPr>
          </a:p>
        </p:txBody>
      </p:sp>
      <p:sp>
        <p:nvSpPr>
          <p:cNvPr id="7" name="Rectangle 1033"/>
          <p:cNvSpPr>
            <a:spLocks noChangeArrowheads="1"/>
          </p:cNvSpPr>
          <p:nvPr/>
        </p:nvSpPr>
        <p:spPr bwMode="auto">
          <a:xfrm>
            <a:off x="1695450" y="4573776"/>
            <a:ext cx="84963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where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the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respective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regression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coefficients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are input-output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multipliers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, </a:t>
            </a:r>
            <a:r>
              <a:rPr lang="es-ES" altLang="en-US" sz="2000" b="1" i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k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the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number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of </a:t>
            </a:r>
            <a:r>
              <a:rPr lang="es-ES" altLang="en-US" sz="2000" b="1" dirty="0" err="1" smtClean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products</a:t>
            </a:r>
            <a:r>
              <a:rPr lang="es-ES" altLang="en-US" sz="2000" b="1" dirty="0" smtClean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, </a:t>
            </a:r>
            <a:r>
              <a:rPr lang="es-ES" altLang="en-US" sz="2000" b="1" i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m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the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number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of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surveyed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establishments and </a:t>
            </a:r>
            <a:r>
              <a:rPr lang="es-ES" altLang="en-US" sz="2000" b="1" i="1" dirty="0">
                <a:sym typeface="Symbol" panose="05050102010706020507" pitchFamily="18" charset="2"/>
              </a:rPr>
              <a:t></a:t>
            </a:r>
            <a:r>
              <a:rPr lang="es-ES" altLang="en-US" sz="2000" b="1" i="1" baseline="-25000" dirty="0">
                <a:sym typeface="Symbol" panose="05050102010706020507" pitchFamily="18" charset="2"/>
              </a:rPr>
              <a:t>i</a:t>
            </a:r>
            <a:r>
              <a:rPr lang="es-ES" altLang="en-US" baseline="-25000" dirty="0"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an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independently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normally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random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disturbance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error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with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zero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mean and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constant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sz="2000" b="1" dirty="0" err="1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variance</a:t>
            </a:r>
            <a:r>
              <a:rPr lang="es-ES" altLang="en-US" sz="2000" b="1" dirty="0">
                <a:solidFill>
                  <a:srgbClr val="000066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.</a:t>
            </a:r>
          </a:p>
        </p:txBody>
      </p:sp>
      <p:sp>
        <p:nvSpPr>
          <p:cNvPr id="8" name="Line 1041"/>
          <p:cNvSpPr>
            <a:spLocks noChangeShapeType="1"/>
          </p:cNvSpPr>
          <p:nvPr/>
        </p:nvSpPr>
        <p:spPr bwMode="auto">
          <a:xfrm flipV="1">
            <a:off x="1695450" y="1405125"/>
            <a:ext cx="8496300" cy="0"/>
          </a:xfrm>
          <a:prstGeom prst="line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9" name="Rectangle 1042"/>
          <p:cNvSpPr>
            <a:spLocks noChangeArrowheads="1"/>
          </p:cNvSpPr>
          <p:nvPr/>
        </p:nvSpPr>
        <p:spPr bwMode="auto">
          <a:xfrm>
            <a:off x="2701926" y="744130"/>
            <a:ext cx="6481763" cy="287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ES" altLang="en-US" sz="3000" b="1" dirty="0" err="1">
                <a:solidFill>
                  <a:schemeClr val="tx2"/>
                </a:solidFill>
                <a:latin typeface="+mj-lt"/>
              </a:rPr>
              <a:t>Estimation</a:t>
            </a:r>
            <a:r>
              <a:rPr lang="es-ES" altLang="en-US" sz="30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s-ES" altLang="en-US" sz="3000" b="1" dirty="0" err="1">
                <a:solidFill>
                  <a:schemeClr val="tx2"/>
                </a:solidFill>
                <a:latin typeface="+mj-lt"/>
              </a:rPr>
              <a:t>procedure</a:t>
            </a:r>
            <a:r>
              <a:rPr lang="es-ES" altLang="en-US" sz="3000" b="1" dirty="0">
                <a:solidFill>
                  <a:schemeClr val="tx2"/>
                </a:solidFill>
                <a:latin typeface="+mj-lt"/>
              </a:rPr>
              <a:t> (II)</a:t>
            </a:r>
          </a:p>
        </p:txBody>
      </p:sp>
      <p:sp>
        <p:nvSpPr>
          <p:cNvPr id="10" name="Rectangle 1043"/>
          <p:cNvSpPr>
            <a:spLocks noChangeArrowheads="1"/>
          </p:cNvSpPr>
          <p:nvPr/>
        </p:nvSpPr>
        <p:spPr bwMode="auto">
          <a:xfrm>
            <a:off x="2216151" y="3638737"/>
            <a:ext cx="7453313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n-US" sz="3200" b="1" i="1">
                <a:latin typeface="Book Antiqua" panose="02040602050305030304" pitchFamily="18" charset="0"/>
                <a:sym typeface="Symbol" panose="05050102010706020507" pitchFamily="18" charset="2"/>
              </a:rPr>
              <a:t>(e</a:t>
            </a:r>
            <a:r>
              <a:rPr lang="es-ES" altLang="en-US" sz="3200" b="1" i="1" baseline="30000">
                <a:latin typeface="Book Antiqua" panose="02040602050305030304" pitchFamily="18" charset="0"/>
                <a:sym typeface="Symbol" panose="05050102010706020507" pitchFamily="18" charset="2"/>
              </a:rPr>
              <a:t>T</a:t>
            </a:r>
            <a:r>
              <a:rPr lang="es-ES" altLang="en-US" sz="3200" b="1" i="1">
                <a:latin typeface="Book Antiqua" panose="02040602050305030304" pitchFamily="18" charset="0"/>
                <a:sym typeface="Symbol" panose="05050102010706020507" pitchFamily="18" charset="2"/>
              </a:rPr>
              <a:t>V</a:t>
            </a:r>
            <a:r>
              <a:rPr lang="es-ES" altLang="en-US" sz="3200" b="1" i="1" baseline="30000">
                <a:latin typeface="Book Antiqua" panose="02040602050305030304" pitchFamily="18" charset="0"/>
                <a:sym typeface="Symbol" panose="05050102010706020507" pitchFamily="18" charset="2"/>
              </a:rPr>
              <a:t>T</a:t>
            </a:r>
            <a:r>
              <a:rPr lang="es-ES" altLang="en-US" sz="3200" b="1" i="1"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  <a:r>
              <a:rPr lang="es-ES" altLang="en-US" sz="3200" b="1" i="1" baseline="-25000">
                <a:latin typeface="Book Antiqua" panose="02040602050305030304" pitchFamily="18" charset="0"/>
                <a:sym typeface="Symbol" panose="05050102010706020507" pitchFamily="18" charset="2"/>
              </a:rPr>
              <a:t>i</a:t>
            </a:r>
            <a:r>
              <a:rPr lang="es-ES" altLang="en-US" sz="3200" b="1" i="1">
                <a:latin typeface="Book Antiqua" panose="02040602050305030304" pitchFamily="18" charset="0"/>
                <a:sym typeface="Symbol" panose="05050102010706020507" pitchFamily="18" charset="2"/>
              </a:rPr>
              <a:t> =</a:t>
            </a:r>
            <a:r>
              <a:rPr lang="es-ES" altLang="en-US" sz="3200" b="1">
                <a:latin typeface="Book Antiqua" panose="02040602050305030304" pitchFamily="18" charset="0"/>
              </a:rPr>
              <a:t> </a:t>
            </a:r>
            <a:r>
              <a:rPr lang="el-GR" altLang="en-US" sz="3200" b="1" i="1">
                <a:cs typeface="Times New Roman" panose="02020603050405020304" pitchFamily="18" charset="0"/>
                <a:sym typeface="Symbol" panose="05050102010706020507" pitchFamily="18" charset="2"/>
              </a:rPr>
              <a:t>μ</a:t>
            </a:r>
            <a:r>
              <a:rPr lang="es-ES" altLang="en-US" sz="3200" b="1" baseline="-25000">
                <a:latin typeface="Book Antiqua" panose="02040602050305030304" pitchFamily="18" charset="0"/>
                <a:sym typeface="Symbol" panose="05050102010706020507" pitchFamily="18" charset="2"/>
              </a:rPr>
              <a:t>1</a:t>
            </a:r>
            <a:r>
              <a:rPr lang="es-ES" altLang="en-US" sz="3200" b="1" i="1">
                <a:latin typeface="Book Antiqua" panose="02040602050305030304" pitchFamily="18" charset="0"/>
              </a:rPr>
              <a:t>x</a:t>
            </a:r>
            <a:r>
              <a:rPr lang="es-ES" altLang="en-US" sz="3200" b="1" baseline="-25000">
                <a:latin typeface="Book Antiqua" panose="02040602050305030304" pitchFamily="18" charset="0"/>
              </a:rPr>
              <a:t>1</a:t>
            </a:r>
            <a:r>
              <a:rPr lang="es-ES" altLang="en-US" sz="3200" b="1" i="1" baseline="-25000">
                <a:latin typeface="Book Antiqua" panose="02040602050305030304" pitchFamily="18" charset="0"/>
              </a:rPr>
              <a:t>i</a:t>
            </a:r>
            <a:r>
              <a:rPr lang="es-ES" altLang="en-US" sz="3200" b="1" i="1">
                <a:latin typeface="Book Antiqua" panose="02040602050305030304" pitchFamily="18" charset="0"/>
              </a:rPr>
              <a:t>+ </a:t>
            </a:r>
            <a:r>
              <a:rPr lang="el-GR" altLang="en-US" b="1" i="1">
                <a:sym typeface="Symbol" panose="05050102010706020507" pitchFamily="18" charset="2"/>
              </a:rPr>
              <a:t>μ</a:t>
            </a:r>
            <a:r>
              <a:rPr lang="es-ES" altLang="en-US">
                <a:sym typeface="Symbol" panose="05050102010706020507" pitchFamily="18" charset="2"/>
              </a:rPr>
              <a:t> </a:t>
            </a:r>
            <a:r>
              <a:rPr lang="es-ES" altLang="en-US" sz="3200" b="1" baseline="-25000">
                <a:latin typeface="Book Antiqua" panose="02040602050305030304" pitchFamily="18" charset="0"/>
                <a:sym typeface="Symbol" panose="05050102010706020507" pitchFamily="18" charset="2"/>
              </a:rPr>
              <a:t>2</a:t>
            </a:r>
            <a:r>
              <a:rPr lang="es-ES" altLang="en-US" sz="3200" b="1" i="1">
                <a:latin typeface="Book Antiqua" panose="02040602050305030304" pitchFamily="18" charset="0"/>
              </a:rPr>
              <a:t>x</a:t>
            </a:r>
            <a:r>
              <a:rPr lang="es-ES" altLang="en-US" sz="3200" b="1" baseline="-25000">
                <a:latin typeface="Book Antiqua" panose="02040602050305030304" pitchFamily="18" charset="0"/>
              </a:rPr>
              <a:t>2</a:t>
            </a:r>
            <a:r>
              <a:rPr lang="es-ES" altLang="en-US" sz="3200" b="1" i="1" baseline="-25000">
                <a:latin typeface="Book Antiqua" panose="02040602050305030304" pitchFamily="18" charset="0"/>
              </a:rPr>
              <a:t>i </a:t>
            </a:r>
            <a:r>
              <a:rPr lang="es-ES" altLang="en-US" sz="3200" b="1" i="1">
                <a:latin typeface="Book Antiqua" panose="02040602050305030304" pitchFamily="18" charset="0"/>
              </a:rPr>
              <a:t>+ </a:t>
            </a:r>
            <a:r>
              <a:rPr lang="el-GR" altLang="en-US" b="1" i="1">
                <a:sym typeface="Symbol" panose="05050102010706020507" pitchFamily="18" charset="2"/>
              </a:rPr>
              <a:t>μ</a:t>
            </a:r>
            <a:r>
              <a:rPr lang="es-ES" altLang="en-US">
                <a:sym typeface="Symbol" panose="05050102010706020507" pitchFamily="18" charset="2"/>
              </a:rPr>
              <a:t> </a:t>
            </a:r>
            <a:r>
              <a:rPr lang="es-ES" altLang="en-US" sz="3200" b="1" baseline="-25000"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es-ES" altLang="en-US" sz="3200" b="1" i="1">
                <a:latin typeface="Book Antiqua" panose="02040602050305030304" pitchFamily="18" charset="0"/>
              </a:rPr>
              <a:t>x</a:t>
            </a:r>
            <a:r>
              <a:rPr lang="es-ES" altLang="en-US" sz="3200" b="1" baseline="-25000">
                <a:latin typeface="Book Antiqua" panose="02040602050305030304" pitchFamily="18" charset="0"/>
              </a:rPr>
              <a:t>3</a:t>
            </a:r>
            <a:r>
              <a:rPr lang="es-ES" altLang="en-US" sz="3200" b="1" i="1" baseline="-25000">
                <a:latin typeface="Book Antiqua" panose="02040602050305030304" pitchFamily="18" charset="0"/>
              </a:rPr>
              <a:t>i</a:t>
            </a:r>
            <a:r>
              <a:rPr lang="es-ES" altLang="en-US" sz="3200" b="1" i="1">
                <a:latin typeface="Book Antiqua" panose="02040602050305030304" pitchFamily="18" charset="0"/>
              </a:rPr>
              <a:t>+...+ </a:t>
            </a:r>
            <a:r>
              <a:rPr lang="el-GR" altLang="en-US" b="1" i="1">
                <a:sym typeface="Symbol" panose="05050102010706020507" pitchFamily="18" charset="2"/>
              </a:rPr>
              <a:t>μ</a:t>
            </a:r>
            <a:r>
              <a:rPr lang="es-ES" altLang="en-US">
                <a:sym typeface="Symbol" panose="05050102010706020507" pitchFamily="18" charset="2"/>
              </a:rPr>
              <a:t> </a:t>
            </a:r>
            <a:r>
              <a:rPr lang="es-ES" altLang="en-US" sz="3200" b="1" i="1" baseline="-25000">
                <a:latin typeface="Book Antiqua" panose="02040602050305030304" pitchFamily="18" charset="0"/>
                <a:sym typeface="Symbol" panose="05050102010706020507" pitchFamily="18" charset="2"/>
              </a:rPr>
              <a:t>k</a:t>
            </a:r>
            <a:r>
              <a:rPr lang="es-ES" altLang="en-US" sz="3200" b="1" i="1">
                <a:latin typeface="Book Antiqua" panose="02040602050305030304" pitchFamily="18" charset="0"/>
              </a:rPr>
              <a:t>x</a:t>
            </a:r>
            <a:r>
              <a:rPr lang="es-ES" altLang="en-US" sz="3200" b="1" i="1" baseline="-25000">
                <a:latin typeface="Book Antiqua" panose="02040602050305030304" pitchFamily="18" charset="0"/>
              </a:rPr>
              <a:t>ki</a:t>
            </a:r>
            <a:r>
              <a:rPr lang="es-ES" altLang="en-US" sz="3200" b="1" i="1">
                <a:latin typeface="Book Antiqua" panose="02040602050305030304" pitchFamily="18" charset="0"/>
              </a:rPr>
              <a:t>+</a:t>
            </a:r>
            <a:r>
              <a:rPr lang="es-ES" altLang="en-US" sz="3200" b="1" i="1">
                <a:latin typeface="Book Antiqua" panose="02040602050305030304" pitchFamily="18" charset="0"/>
                <a:sym typeface="Symbol" panose="05050102010706020507" pitchFamily="18" charset="2"/>
              </a:rPr>
              <a:t></a:t>
            </a:r>
            <a:r>
              <a:rPr lang="es-ES" altLang="en-US" sz="3200" b="1" i="1" baseline="-25000">
                <a:latin typeface="Book Antiqua" panose="02040602050305030304" pitchFamily="18" charset="0"/>
                <a:sym typeface="Symbol" panose="05050102010706020507" pitchFamily="18" charset="2"/>
              </a:rPr>
              <a:t>i</a:t>
            </a:r>
            <a:r>
              <a:rPr lang="es-ES" altLang="en-US" sz="3200" b="1" i="1">
                <a:latin typeface="Book Antiqua" panose="02040602050305030304" pitchFamily="18" charset="0"/>
                <a:sym typeface="Symbol" panose="05050102010706020507" pitchFamily="18" charset="2"/>
              </a:rPr>
              <a:t>  </a:t>
            </a:r>
            <a:r>
              <a:rPr lang="es-ES" altLang="en-US" i="1">
                <a:latin typeface="Book Antiqua" panose="02040602050305030304" pitchFamily="18" charset="0"/>
                <a:sym typeface="Symbol" panose="05050102010706020507" pitchFamily="18" charset="2"/>
              </a:rPr>
              <a:t>i </a:t>
            </a:r>
            <a:r>
              <a:rPr lang="es-ES" altLang="en-US">
                <a:latin typeface="Book Antiqua" panose="02040602050305030304" pitchFamily="18" charset="0"/>
                <a:sym typeface="Symbol" panose="05050102010706020507" pitchFamily="18" charset="2"/>
              </a:rPr>
              <a:t>=1,...,</a:t>
            </a:r>
            <a:r>
              <a:rPr lang="es-ES" altLang="en-US" i="1">
                <a:latin typeface="Book Antiqua" panose="02040602050305030304" pitchFamily="18" charset="0"/>
                <a:sym typeface="Symbol" panose="05050102010706020507" pitchFamily="18" charset="2"/>
              </a:rPr>
              <a:t>m  (for output multipliers)</a:t>
            </a:r>
          </a:p>
        </p:txBody>
      </p:sp>
      <p:sp>
        <p:nvSpPr>
          <p:cNvPr id="11" name="Line 1044"/>
          <p:cNvSpPr>
            <a:spLocks noChangeShapeType="1"/>
          </p:cNvSpPr>
          <p:nvPr/>
        </p:nvSpPr>
        <p:spPr bwMode="auto">
          <a:xfrm flipV="1">
            <a:off x="1695450" y="5870762"/>
            <a:ext cx="8496300" cy="0"/>
          </a:xfrm>
          <a:prstGeom prst="line">
            <a:avLst/>
          </a:prstGeom>
          <a:noFill/>
          <a:ln w="1905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47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Twofold uses of this analysis: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02657" y="1943125"/>
            <a:ext cx="1031837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00"/>
                </a:solidFill>
                <a:latin typeface="Arial" panose="020B0604020202020204" pitchFamily="34" charset="0"/>
              </a:rPr>
              <a:t>Estimation of </a:t>
            </a:r>
            <a:r>
              <a:rPr lang="en-US" sz="2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consistent and unbiased </a:t>
            </a:r>
            <a:r>
              <a:rPr lang="en-US" sz="2600" dirty="0" smtClean="0">
                <a:solidFill>
                  <a:srgbClr val="000000"/>
                </a:solidFill>
                <a:latin typeface="Arial" panose="020B0604020202020204" pitchFamily="34" charset="0"/>
              </a:rPr>
              <a:t>IO (backward) </a:t>
            </a:r>
            <a:r>
              <a:rPr lang="en-US" sz="2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multipliers</a:t>
            </a:r>
            <a:r>
              <a:rPr lang="en-US" sz="2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(incl. employment, output, value added and/or emissions), with </a:t>
            </a:r>
            <a:r>
              <a:rPr lang="en-US" sz="2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confidence intervals</a:t>
            </a:r>
            <a:r>
              <a:rPr lang="en-US" sz="2600" dirty="0" smtClean="0">
                <a:solidFill>
                  <a:srgbClr val="000000"/>
                </a:solidFill>
                <a:latin typeface="Arial" panose="020B0604020202020204" pitchFamily="34" charset="0"/>
              </a:rPr>
              <a:t>. Furthermore, Rueda-Cantuche (2011) showed that the same applied using SUTs instead of firms data (possibly more accessible for academia).</a:t>
            </a:r>
          </a:p>
          <a:p>
            <a:endParaRPr lang="en-US" sz="2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Test econometrically </a:t>
            </a:r>
            <a:r>
              <a:rPr 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whether those multipliers are significantly different across </a:t>
            </a:r>
            <a:r>
              <a:rPr lang="en-US" sz="2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firms/industries vs. the product technology assumption</a:t>
            </a:r>
            <a:r>
              <a:rPr lang="en-US" sz="2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(all firms/industries produce the same product with the same technology).</a:t>
            </a:r>
            <a:endParaRPr lang="en-GB" sz="2600" dirty="0"/>
          </a:p>
        </p:txBody>
      </p:sp>
      <p:sp>
        <p:nvSpPr>
          <p:cNvPr id="5" name="Rectangle 4"/>
          <p:cNvSpPr/>
          <p:nvPr/>
        </p:nvSpPr>
        <p:spPr>
          <a:xfrm>
            <a:off x="970722" y="4196615"/>
            <a:ext cx="10377463" cy="2030930"/>
          </a:xfrm>
          <a:prstGeom prst="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54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150" y="325655"/>
            <a:ext cx="11134168" cy="782357"/>
          </a:xfrm>
        </p:spPr>
        <p:txBody>
          <a:bodyPr/>
          <a:lstStyle/>
          <a:p>
            <a:r>
              <a:rPr lang="en-GB" b="1" dirty="0" smtClean="0"/>
              <a:t>What do firms data tell about heterogeneity?</a:t>
            </a:r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48236" y="4150448"/>
                <a:ext cx="7584141" cy="2223555"/>
              </a:xfrm>
            </p:spPr>
            <p:txBody>
              <a:bodyPr/>
              <a:lstStyle/>
              <a:p>
                <a:pPr marL="0" indent="0"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r>
                      <a:rPr lang="en-GB" sz="3300" b="0" i="1" smtClean="0">
                        <a:solidFill>
                          <a:srgbClr val="024EA2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3300" b="0" i="1" smtClean="0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300" b="0" i="1" smtClean="0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GB" sz="3300" b="0" i="1" smtClean="0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GB" sz="3300" b="0" i="1" smtClean="0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300" b="0" i="1" smtClean="0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3300" b="0" i="1" smtClean="0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sz="3300" b="0" i="1" smtClean="0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GB" sz="3300" b="0" i="1" smtClean="0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d>
                    <m:r>
                      <a:rPr lang="en-GB" sz="3300" b="0" i="1" smtClean="0">
                        <a:solidFill>
                          <a:srgbClr val="024EA2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3300" b="0" i="1" smtClean="0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3300" b="0" i="1" smtClean="0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300" b="0" i="1" smtClean="0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GB" sz="3300" b="0" i="1" smtClean="0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sz="3300" b="0" i="1" smtClean="0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sz="3300" b="0" i="1" smtClean="0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300" b="0" i="1" smtClean="0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GB" sz="3300" b="0" i="1" smtClean="0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GB" sz="3300" b="0" i="1" smtClean="0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300" b="0" i="1" smtClean="0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3300" b="0" i="1" smtClean="0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3300" b="0" i="1" smtClean="0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3300" dirty="0" smtClean="0">
                    <a:solidFill>
                      <a:srgbClr val="024EA2"/>
                    </a:solidFill>
                  </a:rPr>
                  <a:t>	MNEs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r>
                      <a:rPr lang="en-GB" sz="3300" i="1">
                        <a:solidFill>
                          <a:srgbClr val="024EA2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3300" b="0" i="1" smtClean="0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GB" sz="3300">
                        <a:solidFill>
                          <a:srgbClr val="024EA2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3300" dirty="0" smtClean="0">
                    <a:solidFill>
                      <a:srgbClr val="024EA2"/>
                    </a:solidFill>
                  </a:rPr>
                  <a:t>	non-MNEs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r>
                      <a:rPr lang="en-GB" sz="3300" i="1">
                        <a:solidFill>
                          <a:srgbClr val="024EA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e>
                    </m:d>
                  </m:oMath>
                </a14:m>
                <a:r>
                  <a:rPr lang="en-GB" sz="3300" dirty="0" smtClean="0">
                    <a:solidFill>
                      <a:srgbClr val="024EA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3300" b="0" i="0" smtClean="0">
                        <a:solidFill>
                          <a:srgbClr val="024EA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  <m:r>
                      <a:rPr lang="en-GB" sz="3300" i="1">
                        <a:solidFill>
                          <a:srgbClr val="024EA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sz="3300" i="1">
                                <a:solidFill>
                                  <a:srgbClr val="024EA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e>
                    </m:d>
                    <m:r>
                      <a:rPr lang="en-GB" sz="3300" b="0" i="0" smtClean="0">
                        <a:solidFill>
                          <a:srgbClr val="024EA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GB" sz="3300" i="1">
                            <a:solidFill>
                              <a:srgbClr val="024EA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GB" sz="3300" dirty="0">
                  <a:solidFill>
                    <a:srgbClr val="024EA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8236" y="4150448"/>
                <a:ext cx="7584141" cy="2223555"/>
              </a:xfrm>
              <a:blipFill>
                <a:blip r:embed="rId3"/>
                <a:stretch>
                  <a:fillRect t="-3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1032"/>
          <p:cNvSpPr>
            <a:spLocks noChangeArrowheads="1"/>
          </p:cNvSpPr>
          <p:nvPr/>
        </p:nvSpPr>
        <p:spPr bwMode="auto">
          <a:xfrm>
            <a:off x="1988089" y="1404156"/>
            <a:ext cx="848948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L</a:t>
            </a:r>
            <a:r>
              <a:rPr lang="es-ES" altLang="en-US" sz="3200" b="1" i="1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i</a:t>
            </a: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 =</a:t>
            </a:r>
            <a:r>
              <a:rPr lang="es-ES" altLang="en-US" sz="3200" b="1" dirty="0">
                <a:latin typeface="Book Antiqua" panose="02040602050305030304" pitchFamily="18" charset="0"/>
              </a:rPr>
              <a:t> </a:t>
            </a: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</a:t>
            </a:r>
            <a:r>
              <a:rPr lang="es-ES" altLang="en-US" sz="3200" b="1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1</a:t>
            </a:r>
            <a:r>
              <a:rPr lang="es-ES" altLang="en-US" sz="3200" b="1" i="1" dirty="0">
                <a:latin typeface="Book Antiqua" panose="02040602050305030304" pitchFamily="18" charset="0"/>
              </a:rPr>
              <a:t>x</a:t>
            </a:r>
            <a:r>
              <a:rPr lang="es-ES" altLang="en-US" sz="3200" b="1" baseline="-25000" dirty="0">
                <a:latin typeface="Book Antiqua" panose="02040602050305030304" pitchFamily="18" charset="0"/>
              </a:rPr>
              <a:t>1</a:t>
            </a:r>
            <a:r>
              <a:rPr lang="es-ES" altLang="en-US" sz="3200" b="1" i="1" baseline="-25000" dirty="0">
                <a:latin typeface="Book Antiqua" panose="02040602050305030304" pitchFamily="18" charset="0"/>
              </a:rPr>
              <a:t>i</a:t>
            </a:r>
            <a:r>
              <a:rPr lang="es-ES" altLang="en-US" sz="3200" b="1" i="1" dirty="0">
                <a:latin typeface="Book Antiqua" panose="02040602050305030304" pitchFamily="18" charset="0"/>
              </a:rPr>
              <a:t>+ </a:t>
            </a: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</a:t>
            </a:r>
            <a:r>
              <a:rPr lang="es-ES" altLang="en-US" sz="3200" b="1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2</a:t>
            </a:r>
            <a:r>
              <a:rPr lang="es-ES" altLang="en-US" sz="3200" b="1" i="1" dirty="0">
                <a:latin typeface="Book Antiqua" panose="02040602050305030304" pitchFamily="18" charset="0"/>
              </a:rPr>
              <a:t>x</a:t>
            </a:r>
            <a:r>
              <a:rPr lang="es-ES" altLang="en-US" sz="3200" b="1" baseline="-25000" dirty="0">
                <a:latin typeface="Book Antiqua" panose="02040602050305030304" pitchFamily="18" charset="0"/>
              </a:rPr>
              <a:t>2</a:t>
            </a:r>
            <a:r>
              <a:rPr lang="es-ES" altLang="en-US" sz="3200" b="1" i="1" baseline="-25000" dirty="0">
                <a:latin typeface="Book Antiqua" panose="02040602050305030304" pitchFamily="18" charset="0"/>
              </a:rPr>
              <a:t>i </a:t>
            </a:r>
            <a:r>
              <a:rPr lang="es-ES" altLang="en-US" sz="3200" b="1" i="1" dirty="0">
                <a:latin typeface="Book Antiqua" panose="02040602050305030304" pitchFamily="18" charset="0"/>
              </a:rPr>
              <a:t>+ </a:t>
            </a: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</a:t>
            </a:r>
            <a:r>
              <a:rPr lang="es-ES" altLang="en-US" sz="3200" b="1" baseline="-25000" dirty="0"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es-ES" altLang="en-US" sz="3200" b="1" i="1" dirty="0">
                <a:latin typeface="Book Antiqua" panose="02040602050305030304" pitchFamily="18" charset="0"/>
              </a:rPr>
              <a:t>x</a:t>
            </a:r>
            <a:r>
              <a:rPr lang="es-ES" altLang="en-US" sz="3200" b="1" baseline="-25000" dirty="0">
                <a:latin typeface="Book Antiqua" panose="02040602050305030304" pitchFamily="18" charset="0"/>
              </a:rPr>
              <a:t>3</a:t>
            </a:r>
            <a:r>
              <a:rPr lang="es-ES" altLang="en-US" sz="3200" b="1" i="1" baseline="-25000" dirty="0">
                <a:latin typeface="Book Antiqua" panose="02040602050305030304" pitchFamily="18" charset="0"/>
              </a:rPr>
              <a:t>i</a:t>
            </a:r>
            <a:r>
              <a:rPr lang="es-ES" altLang="en-US" sz="3200" b="1" i="1" dirty="0">
                <a:latin typeface="Book Antiqua" panose="02040602050305030304" pitchFamily="18" charset="0"/>
              </a:rPr>
              <a:t>+...+ </a:t>
            </a:r>
            <a:r>
              <a:rPr lang="es-ES" altLang="en-US" sz="3200" b="1" i="1" dirty="0">
                <a:latin typeface="Book Antiqua" panose="02040602050305030304" pitchFamily="18" charset="0"/>
                <a:sym typeface="Symbol" panose="05050102010706020507" pitchFamily="18" charset="2"/>
              </a:rPr>
              <a:t></a:t>
            </a:r>
            <a:r>
              <a:rPr lang="es-ES" altLang="en-US" sz="3200" b="1" i="1" baseline="-25000" dirty="0" err="1">
                <a:latin typeface="Book Antiqua" panose="02040602050305030304" pitchFamily="18" charset="0"/>
                <a:sym typeface="Symbol" panose="05050102010706020507" pitchFamily="18" charset="2"/>
              </a:rPr>
              <a:t>k</a:t>
            </a:r>
            <a:r>
              <a:rPr lang="es-ES" altLang="en-US" sz="3200" b="1" i="1" dirty="0" err="1">
                <a:latin typeface="Book Antiqua" panose="02040602050305030304" pitchFamily="18" charset="0"/>
              </a:rPr>
              <a:t>x</a:t>
            </a:r>
            <a:r>
              <a:rPr lang="es-ES" altLang="en-US" sz="3200" b="1" i="1" baseline="-25000" dirty="0" err="1">
                <a:latin typeface="Book Antiqua" panose="02040602050305030304" pitchFamily="18" charset="0"/>
              </a:rPr>
              <a:t>ki</a:t>
            </a:r>
            <a:r>
              <a:rPr lang="es-ES" altLang="en-US" sz="3200" b="1" i="1" dirty="0" smtClean="0">
                <a:latin typeface="Book Antiqua" panose="02040602050305030304" pitchFamily="18" charset="0"/>
              </a:rPr>
              <a:t>+</a:t>
            </a:r>
          </a:p>
          <a:p>
            <a:pPr algn="ctr">
              <a:spcBef>
                <a:spcPct val="50000"/>
              </a:spcBef>
            </a:pPr>
            <a:r>
              <a:rPr lang="es-ES" altLang="en-US" sz="3200" b="1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+ </a:t>
            </a:r>
            <a:r>
              <a:rPr lang="es-ES" altLang="en-US" sz="3200" b="1" i="1" dirty="0" smtClean="0">
                <a:solidFill>
                  <a:schemeClr val="tx2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</a:t>
            </a:r>
            <a:r>
              <a:rPr lang="es-ES" altLang="en-US" sz="3200" b="1" baseline="-25000" dirty="0" smtClean="0">
                <a:solidFill>
                  <a:schemeClr val="tx2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1</a:t>
            </a:r>
            <a:r>
              <a:rPr lang="es-ES" altLang="en-US" sz="3200" b="1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x</a:t>
            </a:r>
            <a:r>
              <a:rPr lang="es-ES" altLang="en-US" sz="3200" b="1" baseline="-25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1</a:t>
            </a:r>
            <a:r>
              <a:rPr lang="es-ES" altLang="en-US" sz="3200" b="1" i="1" baseline="-25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i</a:t>
            </a:r>
            <a:r>
              <a:rPr lang="es-ES" altLang="en-US" sz="3200" b="1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z</a:t>
            </a:r>
            <a:r>
              <a:rPr lang="es-ES" altLang="en-US" sz="3200" b="1" baseline="-25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1</a:t>
            </a:r>
            <a:r>
              <a:rPr lang="es-ES" altLang="en-US" sz="3200" b="1" i="1" baseline="-25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i</a:t>
            </a:r>
            <a:r>
              <a:rPr lang="es-ES" altLang="en-US" sz="3200" b="1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+ </a:t>
            </a:r>
            <a:r>
              <a:rPr lang="es-ES" altLang="en-US" sz="3200" b="1" i="1" dirty="0">
                <a:solidFill>
                  <a:schemeClr val="tx2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 </a:t>
            </a:r>
            <a:r>
              <a:rPr lang="es-ES" altLang="en-US" sz="3200" b="1" baseline="-25000" dirty="0" smtClean="0">
                <a:solidFill>
                  <a:schemeClr val="tx2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2</a:t>
            </a:r>
            <a:r>
              <a:rPr lang="es-ES" altLang="en-US" sz="3200" b="1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x</a:t>
            </a:r>
            <a:r>
              <a:rPr lang="es-ES" altLang="en-US" sz="3200" b="1" baseline="-25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2</a:t>
            </a:r>
            <a:r>
              <a:rPr lang="es-ES" altLang="en-US" sz="3200" b="1" i="1" baseline="-25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i </a:t>
            </a:r>
            <a:r>
              <a:rPr lang="es-ES" altLang="en-US" sz="3200" b="1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z</a:t>
            </a:r>
            <a:r>
              <a:rPr lang="es-ES" altLang="en-US" sz="3200" b="1" baseline="-25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2</a:t>
            </a:r>
            <a:r>
              <a:rPr lang="es-ES" altLang="en-US" sz="3200" b="1" i="1" baseline="-25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i</a:t>
            </a:r>
            <a:r>
              <a:rPr lang="es-ES" altLang="en-US" sz="3200" b="1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+ </a:t>
            </a:r>
            <a:r>
              <a:rPr lang="es-ES" altLang="en-US" sz="3200" b="1" i="1" dirty="0">
                <a:solidFill>
                  <a:schemeClr val="tx2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 </a:t>
            </a:r>
            <a:r>
              <a:rPr lang="es-ES" altLang="en-US" sz="3200" b="1" baseline="-25000" dirty="0" smtClean="0">
                <a:solidFill>
                  <a:schemeClr val="tx2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3</a:t>
            </a:r>
            <a:r>
              <a:rPr lang="es-ES" altLang="en-US" sz="3200" b="1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x</a:t>
            </a:r>
            <a:r>
              <a:rPr lang="es-ES" altLang="en-US" sz="3200" b="1" baseline="-25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3</a:t>
            </a:r>
            <a:r>
              <a:rPr lang="es-ES" altLang="en-US" sz="3200" b="1" i="1" baseline="-25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i</a:t>
            </a:r>
            <a:r>
              <a:rPr lang="es-ES" altLang="en-US" sz="3200" b="1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z</a:t>
            </a:r>
            <a:r>
              <a:rPr lang="es-ES" altLang="en-US" sz="3200" b="1" baseline="-25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3</a:t>
            </a:r>
            <a:r>
              <a:rPr lang="es-ES" altLang="en-US" sz="3200" b="1" i="1" baseline="-25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i</a:t>
            </a:r>
            <a:r>
              <a:rPr lang="es-ES" altLang="en-US" sz="3200" b="1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+...+ </a:t>
            </a:r>
            <a:r>
              <a:rPr lang="es-ES" altLang="en-US" sz="3200" b="1" i="1" dirty="0">
                <a:solidFill>
                  <a:schemeClr val="tx2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 </a:t>
            </a:r>
            <a:r>
              <a:rPr lang="es-ES" altLang="en-US" sz="3200" b="1" i="1" baseline="-25000" dirty="0" err="1" smtClean="0">
                <a:solidFill>
                  <a:schemeClr val="tx2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k</a:t>
            </a:r>
            <a:r>
              <a:rPr lang="es-ES" altLang="en-US" sz="3200" b="1" i="1" dirty="0" err="1" smtClean="0">
                <a:solidFill>
                  <a:schemeClr val="tx2"/>
                </a:solidFill>
                <a:latin typeface="Book Antiqua" panose="02040602050305030304" pitchFamily="18" charset="0"/>
              </a:rPr>
              <a:t>x</a:t>
            </a:r>
            <a:r>
              <a:rPr lang="es-ES" altLang="en-US" sz="3200" b="1" i="1" baseline="-25000" dirty="0" err="1" smtClean="0">
                <a:solidFill>
                  <a:schemeClr val="tx2"/>
                </a:solidFill>
                <a:latin typeface="Book Antiqua" panose="02040602050305030304" pitchFamily="18" charset="0"/>
              </a:rPr>
              <a:t>ki</a:t>
            </a:r>
            <a:r>
              <a:rPr lang="es-ES" altLang="en-US" sz="3200" b="1" i="1" baseline="-25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 </a:t>
            </a:r>
            <a:r>
              <a:rPr lang="es-ES" altLang="en-US" sz="3200" b="1" i="1" dirty="0" err="1" smtClean="0">
                <a:solidFill>
                  <a:schemeClr val="tx2"/>
                </a:solidFill>
                <a:latin typeface="Book Antiqua" panose="02040602050305030304" pitchFamily="18" charset="0"/>
              </a:rPr>
              <a:t>z</a:t>
            </a:r>
            <a:r>
              <a:rPr lang="es-ES" altLang="en-US" sz="3200" b="1" i="1" baseline="-25000" dirty="0" err="1" smtClean="0">
                <a:solidFill>
                  <a:schemeClr val="tx2"/>
                </a:solidFill>
                <a:latin typeface="Book Antiqua" panose="02040602050305030304" pitchFamily="18" charset="0"/>
              </a:rPr>
              <a:t>ki</a:t>
            </a:r>
            <a:r>
              <a:rPr lang="es-ES" altLang="en-US" sz="3200" b="1" i="1" baseline="-25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 </a:t>
            </a:r>
            <a:r>
              <a:rPr lang="es-ES" altLang="en-US" sz="3200" b="1" i="1" dirty="0">
                <a:latin typeface="Book Antiqua" panose="02040602050305030304" pitchFamily="18" charset="0"/>
              </a:rPr>
              <a:t>+</a:t>
            </a:r>
            <a:r>
              <a:rPr lang="es-ES" altLang="en-US" sz="3200" b="1" i="1" dirty="0" smtClean="0">
                <a:latin typeface="Book Antiqua" panose="02040602050305030304" pitchFamily="18" charset="0"/>
                <a:sym typeface="Symbol" panose="05050102010706020507" pitchFamily="18" charset="2"/>
              </a:rPr>
              <a:t></a:t>
            </a:r>
            <a:r>
              <a:rPr lang="es-ES" altLang="en-US" sz="3200" b="1" i="1" baseline="-25000" dirty="0" smtClean="0">
                <a:latin typeface="Book Antiqua" panose="02040602050305030304" pitchFamily="18" charset="0"/>
                <a:sym typeface="Symbol" panose="05050102010706020507" pitchFamily="18" charset="2"/>
              </a:rPr>
              <a:t>i</a:t>
            </a:r>
            <a:r>
              <a:rPr lang="es-ES" altLang="en-US" sz="3200" b="1" i="1" dirty="0" smtClean="0">
                <a:latin typeface="Book Antiqua" panose="02040602050305030304" pitchFamily="18" charset="0"/>
                <a:sym typeface="Symbol" panose="05050102010706020507" pitchFamily="18" charset="2"/>
              </a:rPr>
              <a:t>  </a:t>
            </a:r>
          </a:p>
          <a:p>
            <a:pPr algn="ctr">
              <a:spcBef>
                <a:spcPct val="50000"/>
              </a:spcBef>
            </a:pPr>
            <a:r>
              <a:rPr lang="es-ES" altLang="en-US" sz="3200" b="1" i="1" dirty="0" smtClean="0"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i="1" dirty="0" smtClean="0">
                <a:latin typeface="Book Antiqua" panose="02040602050305030304" pitchFamily="18" charset="0"/>
                <a:sym typeface="Symbol" panose="05050102010706020507" pitchFamily="18" charset="2"/>
              </a:rPr>
              <a:t>i </a:t>
            </a:r>
            <a:r>
              <a:rPr lang="es-ES" altLang="en-US" dirty="0" smtClean="0">
                <a:latin typeface="Book Antiqua" panose="02040602050305030304" pitchFamily="18" charset="0"/>
                <a:sym typeface="Symbol" panose="05050102010706020507" pitchFamily="18" charset="2"/>
              </a:rPr>
              <a:t>=1,...,</a:t>
            </a:r>
            <a:r>
              <a:rPr lang="es-ES" altLang="en-US" i="1" dirty="0" smtClean="0">
                <a:latin typeface="Book Antiqua" panose="02040602050305030304" pitchFamily="18" charset="0"/>
                <a:sym typeface="Symbol" panose="05050102010706020507" pitchFamily="18" charset="2"/>
              </a:rPr>
              <a:t>m (</a:t>
            </a:r>
            <a:r>
              <a:rPr lang="es-ES" altLang="en-US" i="1" dirty="0" err="1" smtClean="0">
                <a:latin typeface="Book Antiqua" panose="02040602050305030304" pitchFamily="18" charset="0"/>
                <a:sym typeface="Symbol" panose="05050102010706020507" pitchFamily="18" charset="2"/>
              </a:rPr>
              <a:t>for</a:t>
            </a:r>
            <a:r>
              <a:rPr lang="es-ES" altLang="en-US" i="1" dirty="0" smtClean="0"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i="1" dirty="0" err="1" smtClean="0">
                <a:latin typeface="Book Antiqua" panose="02040602050305030304" pitchFamily="18" charset="0"/>
                <a:sym typeface="Symbol" panose="05050102010706020507" pitchFamily="18" charset="2"/>
              </a:rPr>
              <a:t>employment</a:t>
            </a:r>
            <a:r>
              <a:rPr lang="es-ES" altLang="en-US" i="1" dirty="0" smtClean="0"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es-ES" altLang="en-US" i="1" dirty="0" err="1" smtClean="0">
                <a:latin typeface="Book Antiqua" panose="02040602050305030304" pitchFamily="18" charset="0"/>
                <a:sym typeface="Symbol" panose="05050102010706020507" pitchFamily="18" charset="2"/>
              </a:rPr>
              <a:t>multipliers</a:t>
            </a:r>
            <a:r>
              <a:rPr lang="es-ES" altLang="en-US" i="1" dirty="0" smtClean="0">
                <a:latin typeface="Book Antiqua" panose="02040602050305030304" pitchFamily="18" charset="0"/>
                <a:sym typeface="Symbol" panose="05050102010706020507" pitchFamily="18" charset="2"/>
              </a:rPr>
              <a:t>) </a:t>
            </a:r>
            <a:endParaRPr lang="es-ES" altLang="en-US" sz="3200" b="1" i="1" baseline="-25000" dirty="0">
              <a:latin typeface="Book Antiqua" panose="0204060205030503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9194" y="3565179"/>
            <a:ext cx="1031837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2"/>
                </a:solidFill>
                <a:latin typeface="+mj-lt"/>
              </a:rPr>
              <a:t>For product 1… and MNEs…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365949" y="3721720"/>
                <a:ext cx="2052918" cy="2062103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endParaRPr lang="en-GB" sz="25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5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5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25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500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GB" sz="2800" i="1">
                              <a:solidFill>
                                <a:srgbClr val="024EA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i="1">
                              <a:solidFill>
                                <a:srgbClr val="024EA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GB" sz="2800" i="1">
                              <a:solidFill>
                                <a:srgbClr val="024EA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800" b="0" i="1" smtClean="0">
                          <a:solidFill>
                            <a:srgbClr val="024EA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500" dirty="0" smtClean="0"/>
              </a:p>
              <a:p>
                <a:pPr algn="ctr"/>
                <a:r>
                  <a:rPr lang="en-GB" sz="2500" dirty="0" smtClean="0"/>
                  <a:t>…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800" i="1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GB" sz="2800" i="1">
                              <a:solidFill>
                                <a:srgbClr val="024EA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i="1">
                              <a:solidFill>
                                <a:srgbClr val="024EA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GB" sz="2800" b="0" i="1" smtClean="0">
                              <a:solidFill>
                                <a:srgbClr val="024EA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GB" sz="2800" i="1">
                          <a:solidFill>
                            <a:srgbClr val="024EA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800" dirty="0" smtClean="0">
                  <a:solidFill>
                    <a:srgbClr val="024EA2"/>
                  </a:solidFill>
                  <a:ea typeface="Cambria Math" panose="02040503050406030204" pitchFamily="18" charset="0"/>
                </a:endParaRPr>
              </a:p>
              <a:p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5949" y="3721720"/>
                <a:ext cx="2052918" cy="20621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922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.potx" id="{4E874F3A-6BB1-4334-AA3C-CB69D53C2FB0}" vid="{CFDAC62F-BBD6-4674-995E-7A3058955A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1946</TotalTime>
  <Words>1175</Words>
  <Application>Microsoft Office PowerPoint</Application>
  <PresentationFormat>Widescreen</PresentationFormat>
  <Paragraphs>86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Book Antiqua</vt:lpstr>
      <vt:lpstr>Calibri</vt:lpstr>
      <vt:lpstr>Cambria Math</vt:lpstr>
      <vt:lpstr>Symbol</vt:lpstr>
      <vt:lpstr>Times New Roman</vt:lpstr>
      <vt:lpstr>Office Theme</vt:lpstr>
      <vt:lpstr>Testing heterogeneity in ESUTs</vt:lpstr>
      <vt:lpstr>PowerPoint Presentation</vt:lpstr>
      <vt:lpstr>Background and context (of the econometric analysis)</vt:lpstr>
      <vt:lpstr>PowerPoint Presentation</vt:lpstr>
      <vt:lpstr>PowerPoint Presentation</vt:lpstr>
      <vt:lpstr>PowerPoint Presentation</vt:lpstr>
      <vt:lpstr>PowerPoint Presentation</vt:lpstr>
      <vt:lpstr>Twofold uses of this analysis:</vt:lpstr>
      <vt:lpstr>What do firms data tell about heterogeneity?</vt:lpstr>
      <vt:lpstr>Conclusions</vt:lpstr>
      <vt:lpstr>Thank you very much!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Package: Space Economy  Satellite Accounts</dc:title>
  <dc:creator>BENOIT Florence (JRC)</dc:creator>
  <cp:lastModifiedBy>RUEDA CANTUCHE Jose Manuel (JRC-SEVILLA)</cp:lastModifiedBy>
  <cp:revision>105</cp:revision>
  <dcterms:created xsi:type="dcterms:W3CDTF">2022-11-03T13:49:17Z</dcterms:created>
  <dcterms:modified xsi:type="dcterms:W3CDTF">2024-07-01T02:02:51Z</dcterms:modified>
</cp:coreProperties>
</file>