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52" r:id="rId1"/>
  </p:sldMasterIdLst>
  <p:notesMasterIdLst>
    <p:notesMasterId r:id="rId26"/>
  </p:notesMasterIdLst>
  <p:sldIdLst>
    <p:sldId id="257" r:id="rId2"/>
    <p:sldId id="335" r:id="rId3"/>
    <p:sldId id="342" r:id="rId4"/>
    <p:sldId id="359" r:id="rId5"/>
    <p:sldId id="362" r:id="rId6"/>
    <p:sldId id="357" r:id="rId7"/>
    <p:sldId id="363" r:id="rId8"/>
    <p:sldId id="349" r:id="rId9"/>
    <p:sldId id="353" r:id="rId10"/>
    <p:sldId id="350" r:id="rId11"/>
    <p:sldId id="354" r:id="rId12"/>
    <p:sldId id="351" r:id="rId13"/>
    <p:sldId id="344" r:id="rId14"/>
    <p:sldId id="358" r:id="rId15"/>
    <p:sldId id="347" r:id="rId16"/>
    <p:sldId id="343" r:id="rId17"/>
    <p:sldId id="348" r:id="rId18"/>
    <p:sldId id="345" r:id="rId19"/>
    <p:sldId id="360" r:id="rId20"/>
    <p:sldId id="355" r:id="rId21"/>
    <p:sldId id="364" r:id="rId22"/>
    <p:sldId id="361" r:id="rId23"/>
    <p:sldId id="341" r:id="rId24"/>
    <p:sldId id="339" r:id="rId25"/>
  </p:sldIdLst>
  <p:sldSz cx="9144000" cy="5143500" type="screen16x9"/>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eur" initials="A" lastIdx="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1D6C"/>
    <a:srgbClr val="00A1CD"/>
    <a:srgbClr val="53A31D"/>
    <a:srgbClr val="AFCB05"/>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3" autoAdjust="0"/>
    <p:restoredTop sz="94688" autoAdjust="0"/>
  </p:normalViewPr>
  <p:slideViewPr>
    <p:cSldViewPr>
      <p:cViewPr varScale="1">
        <p:scale>
          <a:sx n="137" d="100"/>
          <a:sy n="137" d="100"/>
        </p:scale>
        <p:origin x="138" y="384"/>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63A025-B680-4046-800B-5A6B5AC6AF73}" type="datetimeFigureOut">
              <a:rPr lang="nl-NL" smtClean="0"/>
              <a:t>28-6-2024</a:t>
            </a:fld>
            <a:endParaRPr lang="nl-NL"/>
          </a:p>
        </p:txBody>
      </p:sp>
      <p:sp>
        <p:nvSpPr>
          <p:cNvPr id="4" name="Tijdelijke aanduiding voor dia-afbeelding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3FEE08-4F1D-4773-84E0-0730640F7E20}" type="slidenum">
              <a:rPr lang="nl-NL" smtClean="0"/>
              <a:t>‹nr.›</a:t>
            </a:fld>
            <a:endParaRPr lang="nl-NL"/>
          </a:p>
        </p:txBody>
      </p:sp>
    </p:spTree>
    <p:extLst>
      <p:ext uri="{BB962C8B-B14F-4D97-AF65-F5344CB8AC3E}">
        <p14:creationId xmlns:p14="http://schemas.microsoft.com/office/powerpoint/2010/main" val="28233038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dia1">
    <p:spTree>
      <p:nvGrpSpPr>
        <p:cNvPr id="1" name=""/>
        <p:cNvGrpSpPr/>
        <p:nvPr/>
      </p:nvGrpSpPr>
      <p:grpSpPr>
        <a:xfrm>
          <a:off x="0" y="0"/>
          <a:ext cx="0" cy="0"/>
          <a:chOff x="0" y="0"/>
          <a:chExt cx="0" cy="0"/>
        </a:xfrm>
      </p:grpSpPr>
      <p:pic>
        <p:nvPicPr>
          <p:cNvPr id="4" name="Afbeelding 3"/>
          <p:cNvPicPr>
            <a:picLocks noChangeAspect="1"/>
          </p:cNvPicPr>
          <p:nvPr userDrawn="1"/>
        </p:nvPicPr>
        <p:blipFill>
          <a:blip r:embed="rId2"/>
          <a:stretch>
            <a:fillRect/>
          </a:stretch>
        </p:blipFill>
        <p:spPr>
          <a:xfrm>
            <a:off x="3492201" y="766684"/>
            <a:ext cx="2236528" cy="3436425"/>
          </a:xfrm>
          <a:prstGeom prst="rect">
            <a:avLst/>
          </a:prstGeom>
        </p:spPr>
      </p:pic>
    </p:spTree>
    <p:extLst>
      <p:ext uri="{BB962C8B-B14F-4D97-AF65-F5344CB8AC3E}">
        <p14:creationId xmlns:p14="http://schemas.microsoft.com/office/powerpoint/2010/main" val="2303433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clusie wit">
    <p:spTree>
      <p:nvGrpSpPr>
        <p:cNvPr id="1" name=""/>
        <p:cNvGrpSpPr/>
        <p:nvPr/>
      </p:nvGrpSpPr>
      <p:grpSpPr>
        <a:xfrm>
          <a:off x="0" y="0"/>
          <a:ext cx="0" cy="0"/>
          <a:chOff x="0" y="0"/>
          <a:chExt cx="0" cy="0"/>
        </a:xfrm>
      </p:grpSpPr>
      <p:sp>
        <p:nvSpPr>
          <p:cNvPr id="3" name="Tijdelijke aanduiding voor dianummer 2"/>
          <p:cNvSpPr>
            <a:spLocks noGrp="1"/>
          </p:cNvSpPr>
          <p:nvPr>
            <p:ph type="sldNum" sz="quarter" idx="10"/>
          </p:nvPr>
        </p:nvSpPr>
        <p:spPr/>
        <p:txBody>
          <a:bodyPr/>
          <a:lstStyle/>
          <a:p>
            <a:pPr algn="ctr"/>
            <a:fld id="{845CA951-4815-4987-9CD6-BB5D6648C0B5}" type="slidenum">
              <a:rPr lang="nl-NL" sz="1200" smtClean="0"/>
              <a:pPr algn="ctr"/>
              <a:t>‹nr.›</a:t>
            </a:fld>
            <a:endParaRPr lang="nl-NL" sz="1200" dirty="0"/>
          </a:p>
        </p:txBody>
      </p:sp>
      <p:sp>
        <p:nvSpPr>
          <p:cNvPr id="9" name="Tijdelijke aanduiding voor tekst 8"/>
          <p:cNvSpPr>
            <a:spLocks noGrp="1"/>
          </p:cNvSpPr>
          <p:nvPr>
            <p:ph type="body" sz="quarter" idx="11" hasCustomPrompt="1"/>
          </p:nvPr>
        </p:nvSpPr>
        <p:spPr>
          <a:xfrm>
            <a:off x="468313" y="1203325"/>
            <a:ext cx="7704087" cy="3455988"/>
          </a:xfrm>
          <a:prstGeom prst="rect">
            <a:avLst/>
          </a:prstGeom>
        </p:spPr>
        <p:txBody>
          <a:bodyPr/>
          <a:lstStyle>
            <a:lvl1pPr marL="342900" indent="-342900">
              <a:buFont typeface="Calibri" pitchFamily="34" charset="0"/>
              <a:buChar char="─"/>
              <a:defRPr lang="nl-NL" sz="2400" b="0" kern="1200" spc="40" baseline="0" dirty="0" smtClean="0">
                <a:solidFill>
                  <a:srgbClr val="271D6C"/>
                </a:solidFill>
                <a:latin typeface="Calibri" pitchFamily="34" charset="0"/>
                <a:ea typeface="+mn-ea"/>
                <a:cs typeface="+mn-cs"/>
              </a:defRPr>
            </a:lvl1pPr>
            <a:lvl2pPr marL="742950" indent="-285750">
              <a:buFont typeface="Calibri" pitchFamily="34" charset="0"/>
              <a:buChar char="-"/>
              <a:defRPr sz="2400" baseline="0">
                <a:solidFill>
                  <a:srgbClr val="271D6C"/>
                </a:solidFill>
                <a:latin typeface="Calibri" pitchFamily="34" charset="0"/>
              </a:defRPr>
            </a:lvl2pPr>
            <a:lvl3pPr marL="1143000" indent="-228600">
              <a:buFont typeface="Calibri" pitchFamily="34" charset="0"/>
              <a:buChar char="-"/>
              <a:defRPr sz="2400" baseline="0">
                <a:solidFill>
                  <a:srgbClr val="271D6C"/>
                </a:solidFill>
                <a:latin typeface="Calibri" pitchFamily="34" charset="0"/>
              </a:defRPr>
            </a:lvl3pPr>
            <a:lvl4pPr marL="1600200" indent="-228600">
              <a:buFont typeface="Calibri" pitchFamily="34" charset="0"/>
              <a:buChar char="-"/>
              <a:defRPr sz="2400" baseline="0">
                <a:solidFill>
                  <a:srgbClr val="271D6C"/>
                </a:solidFill>
                <a:latin typeface="Calibri" pitchFamily="34" charset="0"/>
              </a:defRPr>
            </a:lvl4pPr>
            <a:lvl5pPr marL="2057400" indent="-228600">
              <a:buFont typeface="Calibri" pitchFamily="34" charset="0"/>
              <a:buChar char="-"/>
              <a:defRPr sz="2400" baseline="0">
                <a:solidFill>
                  <a:srgbClr val="271D6C"/>
                </a:solidFill>
                <a:latin typeface="Calibri" pitchFamily="34" charset="0"/>
              </a:defRPr>
            </a:lvl5pPr>
          </a:lstStyle>
          <a:p>
            <a:pPr lvl="0"/>
            <a:r>
              <a:rPr lang="nl-NL" sz="2400" dirty="0">
                <a:solidFill>
                  <a:srgbClr val="271D6C"/>
                </a:solidFill>
              </a:rPr>
              <a:t>Korte opsomming van conclusies</a:t>
            </a:r>
          </a:p>
        </p:txBody>
      </p:sp>
      <p:sp>
        <p:nvSpPr>
          <p:cNvPr id="6" name="Tijdelijke aanduiding voor tekst 5"/>
          <p:cNvSpPr>
            <a:spLocks noGrp="1"/>
          </p:cNvSpPr>
          <p:nvPr>
            <p:ph type="body" sz="quarter" idx="12" hasCustomPrompt="1"/>
          </p:nvPr>
        </p:nvSpPr>
        <p:spPr>
          <a:xfrm>
            <a:off x="468313" y="195263"/>
            <a:ext cx="7704087" cy="936327"/>
          </a:xfrm>
          <a:prstGeom prst="rect">
            <a:avLst/>
          </a:prstGeom>
        </p:spPr>
        <p:txBody>
          <a:bodyPr/>
          <a:lstStyle>
            <a:lvl1pPr marL="0" indent="0">
              <a:buNone/>
              <a:defRPr sz="3000" b="1" i="0" spc="60" baseline="0">
                <a:solidFill>
                  <a:srgbClr val="00A1CD"/>
                </a:solidFill>
                <a:latin typeface="Calibri"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nl-NL" dirty="0"/>
              <a:t>Conclusie / trends / …</a:t>
            </a:r>
          </a:p>
        </p:txBody>
      </p:sp>
    </p:spTree>
    <p:extLst>
      <p:ext uri="{BB962C8B-B14F-4D97-AF65-F5344CB8AC3E}">
        <p14:creationId xmlns:p14="http://schemas.microsoft.com/office/powerpoint/2010/main" val="4096824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Einde_NL">
    <p:spTree>
      <p:nvGrpSpPr>
        <p:cNvPr id="1" name=""/>
        <p:cNvGrpSpPr/>
        <p:nvPr/>
      </p:nvGrpSpPr>
      <p:grpSpPr>
        <a:xfrm>
          <a:off x="0" y="0"/>
          <a:ext cx="0" cy="0"/>
          <a:chOff x="0" y="0"/>
          <a:chExt cx="0" cy="0"/>
        </a:xfrm>
      </p:grpSpPr>
      <p:pic>
        <p:nvPicPr>
          <p:cNvPr id="4" name="Afbeelding 3"/>
          <p:cNvPicPr>
            <a:picLocks noChangeAspect="1"/>
          </p:cNvPicPr>
          <p:nvPr userDrawn="1"/>
        </p:nvPicPr>
        <p:blipFill>
          <a:blip r:embed="rId2"/>
          <a:stretch>
            <a:fillRect/>
          </a:stretch>
        </p:blipFill>
        <p:spPr>
          <a:xfrm>
            <a:off x="3852914" y="1028651"/>
            <a:ext cx="1431167" cy="2198935"/>
          </a:xfrm>
          <a:prstGeom prst="rect">
            <a:avLst/>
          </a:prstGeom>
        </p:spPr>
      </p:pic>
      <p:pic>
        <p:nvPicPr>
          <p:cNvPr id="5" name="Afbeelding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4300" y="3672000"/>
            <a:ext cx="7166794" cy="842312"/>
          </a:xfrm>
          <a:prstGeom prst="rect">
            <a:avLst/>
          </a:prstGeom>
        </p:spPr>
      </p:pic>
    </p:spTree>
    <p:extLst>
      <p:ext uri="{BB962C8B-B14F-4D97-AF65-F5344CB8AC3E}">
        <p14:creationId xmlns:p14="http://schemas.microsoft.com/office/powerpoint/2010/main" val="5015838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Einde_UK">
    <p:spTree>
      <p:nvGrpSpPr>
        <p:cNvPr id="1" name=""/>
        <p:cNvGrpSpPr/>
        <p:nvPr/>
      </p:nvGrpSpPr>
      <p:grpSpPr>
        <a:xfrm>
          <a:off x="0" y="0"/>
          <a:ext cx="0" cy="0"/>
          <a:chOff x="0" y="0"/>
          <a:chExt cx="0" cy="0"/>
        </a:xfrm>
      </p:grpSpPr>
      <p:pic>
        <p:nvPicPr>
          <p:cNvPr id="4" name="Afbeelding 3"/>
          <p:cNvPicPr>
            <a:picLocks noChangeAspect="1"/>
          </p:cNvPicPr>
          <p:nvPr userDrawn="1"/>
        </p:nvPicPr>
        <p:blipFill>
          <a:blip r:embed="rId2"/>
          <a:stretch>
            <a:fillRect/>
          </a:stretch>
        </p:blipFill>
        <p:spPr>
          <a:xfrm>
            <a:off x="3852914" y="1028651"/>
            <a:ext cx="1431167" cy="2198935"/>
          </a:xfrm>
          <a:prstGeom prst="rect">
            <a:avLst/>
          </a:prstGeom>
        </p:spPr>
      </p:pic>
      <p:pic>
        <p:nvPicPr>
          <p:cNvPr id="5" name="Afbeelding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6735" y="3672000"/>
            <a:ext cx="7167542" cy="842400"/>
          </a:xfrm>
          <a:prstGeom prst="rect">
            <a:avLst/>
          </a:prstGeom>
        </p:spPr>
      </p:pic>
    </p:spTree>
    <p:extLst>
      <p:ext uri="{BB962C8B-B14F-4D97-AF65-F5344CB8AC3E}">
        <p14:creationId xmlns:p14="http://schemas.microsoft.com/office/powerpoint/2010/main" val="3308633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dia2">
    <p:spTree>
      <p:nvGrpSpPr>
        <p:cNvPr id="1" name=""/>
        <p:cNvGrpSpPr/>
        <p:nvPr/>
      </p:nvGrpSpPr>
      <p:grpSpPr>
        <a:xfrm>
          <a:off x="0" y="0"/>
          <a:ext cx="0" cy="0"/>
          <a:chOff x="0" y="0"/>
          <a:chExt cx="0" cy="0"/>
        </a:xfrm>
      </p:grpSpPr>
      <p:sp>
        <p:nvSpPr>
          <p:cNvPr id="5" name="Rechthoek 4"/>
          <p:cNvSpPr/>
          <p:nvPr userDrawn="1"/>
        </p:nvSpPr>
        <p:spPr>
          <a:xfrm>
            <a:off x="8890224" y="0"/>
            <a:ext cx="253776" cy="5143500"/>
          </a:xfrm>
          <a:prstGeom prst="rect">
            <a:avLst/>
          </a:prstGeom>
          <a:solidFill>
            <a:srgbClr val="00A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013"/>
          </a:p>
        </p:txBody>
      </p:sp>
      <p:pic>
        <p:nvPicPr>
          <p:cNvPr id="6" name="Afbeelding 5"/>
          <p:cNvPicPr>
            <a:picLocks noChangeAspect="1"/>
          </p:cNvPicPr>
          <p:nvPr userDrawn="1"/>
        </p:nvPicPr>
        <p:blipFill rotWithShape="1">
          <a:blip r:embed="rId2" cstate="print">
            <a:extLst>
              <a:ext uri="{28A0092B-C50C-407E-A947-70E740481C1C}">
                <a14:useLocalDpi xmlns:a14="http://schemas.microsoft.com/office/drawing/2010/main" val="0"/>
              </a:ext>
            </a:extLst>
          </a:blip>
          <a:srcRect l="1735" t="2279" r="85717" b="67123"/>
          <a:stretch/>
        </p:blipFill>
        <p:spPr>
          <a:xfrm>
            <a:off x="355278" y="121024"/>
            <a:ext cx="1511243" cy="2072915"/>
          </a:xfrm>
          <a:prstGeom prst="rect">
            <a:avLst/>
          </a:prstGeom>
        </p:spPr>
      </p:pic>
      <p:sp>
        <p:nvSpPr>
          <p:cNvPr id="9" name="Tijdelijke aanduiding voor tekst 6"/>
          <p:cNvSpPr>
            <a:spLocks noGrp="1"/>
          </p:cNvSpPr>
          <p:nvPr>
            <p:ph type="body" sz="quarter" idx="12" hasCustomPrompt="1"/>
          </p:nvPr>
        </p:nvSpPr>
        <p:spPr>
          <a:xfrm>
            <a:off x="539552" y="4227934"/>
            <a:ext cx="7992690" cy="288032"/>
          </a:xfrm>
          <a:prstGeom prst="rect">
            <a:avLst/>
          </a:prstGeom>
        </p:spPr>
        <p:txBody>
          <a:bodyPr lIns="0"/>
          <a:lstStyle>
            <a:lvl1pPr marL="0" indent="0">
              <a:spcBef>
                <a:spcPts val="0"/>
              </a:spcBef>
              <a:buNone/>
              <a:defRPr lang="nl-NL" sz="1600" b="0" kern="1200" spc="40" baseline="0" dirty="0">
                <a:solidFill>
                  <a:srgbClr val="271D6C"/>
                </a:solidFill>
                <a:latin typeface="Calibri" pitchFamily="34" charset="0"/>
                <a:ea typeface="+mn-ea"/>
                <a:cs typeface="+mn-cs"/>
              </a:defRPr>
            </a:lvl1pPr>
            <a:lvl2pPr marL="457200" indent="0">
              <a:buNone/>
              <a:defRPr/>
            </a:lvl2pPr>
            <a:lvl3pPr marL="914400" indent="0">
              <a:buNone/>
              <a:defRPr/>
            </a:lvl3pPr>
            <a:lvl4pPr marL="1371600" indent="0">
              <a:buNone/>
              <a:defRPr/>
            </a:lvl4pPr>
            <a:lvl5pPr marL="1828800" indent="0">
              <a:buNone/>
              <a:defRPr/>
            </a:lvl5pPr>
          </a:lstStyle>
          <a:p>
            <a:pPr lvl="0"/>
            <a:r>
              <a:rPr lang="nl-NL" dirty="0"/>
              <a:t>Naam auteur</a:t>
            </a:r>
          </a:p>
        </p:txBody>
      </p:sp>
      <p:sp>
        <p:nvSpPr>
          <p:cNvPr id="10" name="Tijdelijke aanduiding voor tekst 6"/>
          <p:cNvSpPr>
            <a:spLocks noGrp="1"/>
          </p:cNvSpPr>
          <p:nvPr>
            <p:ph type="body" sz="quarter" idx="13" hasCustomPrompt="1"/>
          </p:nvPr>
        </p:nvSpPr>
        <p:spPr>
          <a:xfrm>
            <a:off x="539552" y="4515966"/>
            <a:ext cx="7992690" cy="288032"/>
          </a:xfrm>
          <a:prstGeom prst="rect">
            <a:avLst/>
          </a:prstGeom>
        </p:spPr>
        <p:txBody>
          <a:bodyPr lIns="0"/>
          <a:lstStyle>
            <a:lvl1pPr marL="0" indent="0">
              <a:spcBef>
                <a:spcPts val="0"/>
              </a:spcBef>
              <a:buNone/>
              <a:defRPr lang="nl-NL" sz="1600" b="0" kern="1200" spc="40" baseline="0" dirty="0">
                <a:solidFill>
                  <a:srgbClr val="271D6C"/>
                </a:solidFill>
                <a:latin typeface="Calibri" pitchFamily="34" charset="0"/>
                <a:ea typeface="+mn-ea"/>
                <a:cs typeface="+mn-cs"/>
              </a:defRPr>
            </a:lvl1pPr>
            <a:lvl2pPr marL="457200" indent="0">
              <a:buNone/>
              <a:defRPr/>
            </a:lvl2pPr>
            <a:lvl3pPr marL="914400" indent="0">
              <a:buNone/>
              <a:defRPr/>
            </a:lvl3pPr>
            <a:lvl4pPr marL="1371600" indent="0">
              <a:buNone/>
              <a:defRPr/>
            </a:lvl4pPr>
            <a:lvl5pPr marL="1828800" indent="0">
              <a:buNone/>
              <a:defRPr/>
            </a:lvl5pPr>
          </a:lstStyle>
          <a:p>
            <a:pPr lvl="0"/>
            <a:r>
              <a:rPr lang="nl-NL" dirty="0"/>
              <a:t>Optioneel datum</a:t>
            </a:r>
          </a:p>
        </p:txBody>
      </p:sp>
      <p:sp>
        <p:nvSpPr>
          <p:cNvPr id="11" name="Tijdelijke aanduiding voor tekst 6"/>
          <p:cNvSpPr>
            <a:spLocks noGrp="1"/>
          </p:cNvSpPr>
          <p:nvPr>
            <p:ph type="body" sz="quarter" idx="14" hasCustomPrompt="1"/>
          </p:nvPr>
        </p:nvSpPr>
        <p:spPr>
          <a:xfrm>
            <a:off x="539552" y="2283718"/>
            <a:ext cx="7992690" cy="1025897"/>
          </a:xfrm>
          <a:prstGeom prst="rect">
            <a:avLst/>
          </a:prstGeom>
        </p:spPr>
        <p:txBody>
          <a:bodyPr lIns="0"/>
          <a:lstStyle>
            <a:lvl1pPr marL="0" indent="0">
              <a:spcBef>
                <a:spcPts val="0"/>
              </a:spcBef>
              <a:buNone/>
              <a:defRPr lang="nl-NL" sz="3000" b="1" kern="1200" spc="60" baseline="0" dirty="0">
                <a:solidFill>
                  <a:srgbClr val="271D6C"/>
                </a:solidFill>
                <a:latin typeface="+mn-lt"/>
                <a:ea typeface="+mn-ea"/>
                <a:cs typeface="+mn-cs"/>
              </a:defRPr>
            </a:lvl1pPr>
            <a:lvl2pPr marL="457200" indent="0">
              <a:buNone/>
              <a:defRPr/>
            </a:lvl2pPr>
            <a:lvl3pPr marL="914400" indent="0">
              <a:buNone/>
              <a:defRPr/>
            </a:lvl3pPr>
            <a:lvl4pPr marL="1371600" indent="0">
              <a:buNone/>
              <a:defRPr/>
            </a:lvl4pPr>
            <a:lvl5pPr marL="1828800" indent="0">
              <a:buNone/>
              <a:defRPr/>
            </a:lvl5pPr>
          </a:lstStyle>
          <a:p>
            <a:pPr lvl="0"/>
            <a:r>
              <a:rPr lang="nl-NL" dirty="0"/>
              <a:t>Titel</a:t>
            </a:r>
          </a:p>
          <a:p>
            <a:pPr lvl="0"/>
            <a:r>
              <a:rPr lang="nl-NL" dirty="0"/>
              <a:t>regel2</a:t>
            </a:r>
          </a:p>
        </p:txBody>
      </p:sp>
      <p:sp>
        <p:nvSpPr>
          <p:cNvPr id="12" name="Tijdelijke aanduiding voor tekst 6"/>
          <p:cNvSpPr>
            <a:spLocks noGrp="1"/>
          </p:cNvSpPr>
          <p:nvPr>
            <p:ph type="body" sz="quarter" idx="15" hasCustomPrompt="1"/>
          </p:nvPr>
        </p:nvSpPr>
        <p:spPr>
          <a:xfrm>
            <a:off x="539552" y="3363838"/>
            <a:ext cx="7992690" cy="792088"/>
          </a:xfrm>
          <a:prstGeom prst="rect">
            <a:avLst/>
          </a:prstGeom>
        </p:spPr>
        <p:txBody>
          <a:bodyPr lIns="0"/>
          <a:lstStyle>
            <a:lvl1pPr marL="0" indent="0">
              <a:spcBef>
                <a:spcPts val="0"/>
              </a:spcBef>
              <a:buNone/>
              <a:defRPr lang="nl-NL" sz="2400" b="0" kern="1200" spc="40" baseline="0" dirty="0">
                <a:solidFill>
                  <a:srgbClr val="00A1CD"/>
                </a:solidFill>
                <a:latin typeface="Calibri" pitchFamily="34" charset="0"/>
                <a:ea typeface="+mn-ea"/>
                <a:cs typeface="+mn-cs"/>
              </a:defRPr>
            </a:lvl1pPr>
            <a:lvl2pPr marL="457200" indent="0">
              <a:buNone/>
              <a:defRPr/>
            </a:lvl2pPr>
            <a:lvl3pPr marL="914400" indent="0">
              <a:buNone/>
              <a:defRPr/>
            </a:lvl3pPr>
            <a:lvl4pPr marL="1371600" indent="0">
              <a:buNone/>
              <a:defRPr/>
            </a:lvl4pPr>
            <a:lvl5pPr marL="1828800" indent="0">
              <a:buNone/>
              <a:defRPr/>
            </a:lvl5pPr>
          </a:lstStyle>
          <a:p>
            <a:pPr lvl="0"/>
            <a:r>
              <a:rPr lang="nl-NL" dirty="0"/>
              <a:t>Titel</a:t>
            </a:r>
          </a:p>
          <a:p>
            <a:pPr lvl="0"/>
            <a:r>
              <a:rPr lang="nl-NL" dirty="0"/>
              <a:t>regel2</a:t>
            </a:r>
          </a:p>
        </p:txBody>
      </p:sp>
    </p:spTree>
    <p:extLst>
      <p:ext uri="{BB962C8B-B14F-4D97-AF65-F5344CB8AC3E}">
        <p14:creationId xmlns:p14="http://schemas.microsoft.com/office/powerpoint/2010/main" val="3074125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houd1">
    <p:spTree>
      <p:nvGrpSpPr>
        <p:cNvPr id="1" name=""/>
        <p:cNvGrpSpPr/>
        <p:nvPr/>
      </p:nvGrpSpPr>
      <p:grpSpPr>
        <a:xfrm>
          <a:off x="0" y="0"/>
          <a:ext cx="0" cy="0"/>
          <a:chOff x="0" y="0"/>
          <a:chExt cx="0" cy="0"/>
        </a:xfrm>
      </p:grpSpPr>
      <p:sp>
        <p:nvSpPr>
          <p:cNvPr id="3" name="Tijdelijke aanduiding voor dianummer 2"/>
          <p:cNvSpPr>
            <a:spLocks noGrp="1"/>
          </p:cNvSpPr>
          <p:nvPr>
            <p:ph type="sldNum" sz="quarter" idx="10"/>
          </p:nvPr>
        </p:nvSpPr>
        <p:spPr/>
        <p:txBody>
          <a:bodyPr anchor="ctr"/>
          <a:lstStyle/>
          <a:p>
            <a:pPr algn="ctr"/>
            <a:fld id="{845CA951-4815-4987-9CD6-BB5D6648C0B5}" type="slidenum">
              <a:rPr lang="nl-NL" sz="1200" smtClean="0"/>
              <a:pPr algn="ctr"/>
              <a:t>‹nr.›</a:t>
            </a:fld>
            <a:endParaRPr lang="nl-NL" sz="1200" dirty="0"/>
          </a:p>
        </p:txBody>
      </p:sp>
      <p:sp>
        <p:nvSpPr>
          <p:cNvPr id="10" name="Tijdelijke aanduiding voor tekst 9"/>
          <p:cNvSpPr>
            <a:spLocks noGrp="1"/>
          </p:cNvSpPr>
          <p:nvPr>
            <p:ph type="body" sz="quarter" idx="11" hasCustomPrompt="1"/>
          </p:nvPr>
        </p:nvSpPr>
        <p:spPr>
          <a:xfrm>
            <a:off x="467544" y="1059582"/>
            <a:ext cx="7776864" cy="936104"/>
          </a:xfrm>
          <a:prstGeom prst="rect">
            <a:avLst/>
          </a:prstGeom>
        </p:spPr>
        <p:txBody>
          <a:bodyPr>
            <a:normAutofit/>
          </a:bodyPr>
          <a:lstStyle>
            <a:lvl1pPr marL="0" indent="0">
              <a:buNone/>
              <a:defRPr sz="2400" spc="40" baseline="0">
                <a:solidFill>
                  <a:srgbClr val="271D6C"/>
                </a:solidFill>
                <a:latin typeface="Calibri"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nl-NL" dirty="0"/>
              <a:t>Tekst</a:t>
            </a:r>
          </a:p>
        </p:txBody>
      </p:sp>
      <p:sp>
        <p:nvSpPr>
          <p:cNvPr id="12" name="Tijdelijke aanduiding voor tekst 9"/>
          <p:cNvSpPr>
            <a:spLocks noGrp="1"/>
          </p:cNvSpPr>
          <p:nvPr>
            <p:ph type="body" sz="quarter" idx="13" hasCustomPrompt="1"/>
          </p:nvPr>
        </p:nvSpPr>
        <p:spPr>
          <a:xfrm>
            <a:off x="467544" y="2211710"/>
            <a:ext cx="7776864" cy="2448272"/>
          </a:xfrm>
          <a:prstGeom prst="rect">
            <a:avLst/>
          </a:prstGeom>
        </p:spPr>
        <p:txBody>
          <a:bodyPr>
            <a:normAutofit/>
          </a:bodyPr>
          <a:lstStyle>
            <a:lvl1pPr marL="0" indent="0">
              <a:buNone/>
              <a:defRPr sz="2400" spc="40" baseline="0">
                <a:solidFill>
                  <a:srgbClr val="271D6C"/>
                </a:solidFill>
                <a:latin typeface="Calibri"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nl-NL" dirty="0"/>
              <a:t>Tekst</a:t>
            </a:r>
          </a:p>
        </p:txBody>
      </p:sp>
      <p:sp>
        <p:nvSpPr>
          <p:cNvPr id="13" name="Tijdelijke aanduiding voor tekst 9"/>
          <p:cNvSpPr>
            <a:spLocks noGrp="1"/>
          </p:cNvSpPr>
          <p:nvPr>
            <p:ph type="body" sz="quarter" idx="14" hasCustomPrompt="1"/>
          </p:nvPr>
        </p:nvSpPr>
        <p:spPr>
          <a:xfrm>
            <a:off x="467544" y="339502"/>
            <a:ext cx="7776864" cy="576064"/>
          </a:xfrm>
          <a:prstGeom prst="rect">
            <a:avLst/>
          </a:prstGeom>
        </p:spPr>
        <p:txBody>
          <a:bodyPr/>
          <a:lstStyle>
            <a:lvl1pPr marL="0" indent="0">
              <a:buNone/>
              <a:defRPr sz="3000" b="1" i="0" spc="60" baseline="0">
                <a:solidFill>
                  <a:srgbClr val="00A1CD"/>
                </a:solidFill>
                <a:latin typeface="Calibri"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nl-NL" dirty="0"/>
              <a:t>Titel</a:t>
            </a:r>
          </a:p>
        </p:txBody>
      </p:sp>
    </p:spTree>
    <p:extLst>
      <p:ext uri="{BB962C8B-B14F-4D97-AF65-F5344CB8AC3E}">
        <p14:creationId xmlns:p14="http://schemas.microsoft.com/office/powerpoint/2010/main" val="3087049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houd2">
    <p:spTree>
      <p:nvGrpSpPr>
        <p:cNvPr id="1" name=""/>
        <p:cNvGrpSpPr/>
        <p:nvPr/>
      </p:nvGrpSpPr>
      <p:grpSpPr>
        <a:xfrm>
          <a:off x="0" y="0"/>
          <a:ext cx="0" cy="0"/>
          <a:chOff x="0" y="0"/>
          <a:chExt cx="0" cy="0"/>
        </a:xfrm>
      </p:grpSpPr>
      <p:sp>
        <p:nvSpPr>
          <p:cNvPr id="3" name="Tijdelijke aanduiding voor dianummer 2"/>
          <p:cNvSpPr>
            <a:spLocks noGrp="1"/>
          </p:cNvSpPr>
          <p:nvPr>
            <p:ph type="sldNum" sz="quarter" idx="10"/>
          </p:nvPr>
        </p:nvSpPr>
        <p:spPr/>
        <p:txBody>
          <a:bodyPr/>
          <a:lstStyle/>
          <a:p>
            <a:pPr algn="ctr"/>
            <a:fld id="{845CA951-4815-4987-9CD6-BB5D6648C0B5}" type="slidenum">
              <a:rPr lang="nl-NL" sz="1200" smtClean="0"/>
              <a:pPr algn="ctr"/>
              <a:t>‹nr.›</a:t>
            </a:fld>
            <a:endParaRPr lang="nl-NL" sz="1200" dirty="0"/>
          </a:p>
        </p:txBody>
      </p:sp>
      <p:sp>
        <p:nvSpPr>
          <p:cNvPr id="10" name="Tijdelijke aanduiding voor tekst 9"/>
          <p:cNvSpPr>
            <a:spLocks noGrp="1"/>
          </p:cNvSpPr>
          <p:nvPr>
            <p:ph type="body" sz="quarter" idx="11" hasCustomPrompt="1"/>
          </p:nvPr>
        </p:nvSpPr>
        <p:spPr>
          <a:xfrm>
            <a:off x="467544" y="1563638"/>
            <a:ext cx="7632848" cy="3096344"/>
          </a:xfrm>
          <a:prstGeom prst="rect">
            <a:avLst/>
          </a:prstGeom>
        </p:spPr>
        <p:txBody>
          <a:bodyPr>
            <a:normAutofit/>
          </a:bodyPr>
          <a:lstStyle>
            <a:lvl1pPr marL="0" indent="0">
              <a:buNone/>
              <a:defRPr sz="2400" spc="40" baseline="0">
                <a:solidFill>
                  <a:srgbClr val="271D6C"/>
                </a:solidFill>
                <a:latin typeface="Calibri"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nl-NL" dirty="0"/>
              <a:t>Tekst</a:t>
            </a:r>
          </a:p>
        </p:txBody>
      </p:sp>
      <p:sp>
        <p:nvSpPr>
          <p:cNvPr id="13" name="Tijdelijke aanduiding voor tekst 9"/>
          <p:cNvSpPr>
            <a:spLocks noGrp="1"/>
          </p:cNvSpPr>
          <p:nvPr>
            <p:ph type="body" sz="quarter" idx="14" hasCustomPrompt="1"/>
          </p:nvPr>
        </p:nvSpPr>
        <p:spPr>
          <a:xfrm>
            <a:off x="467544" y="339502"/>
            <a:ext cx="7632848" cy="1080120"/>
          </a:xfrm>
          <a:prstGeom prst="rect">
            <a:avLst/>
          </a:prstGeom>
        </p:spPr>
        <p:txBody>
          <a:bodyPr/>
          <a:lstStyle>
            <a:lvl1pPr marL="0" indent="0">
              <a:buNone/>
              <a:defRPr sz="3000" b="1" i="0" spc="60" baseline="0">
                <a:solidFill>
                  <a:srgbClr val="00A1CD"/>
                </a:solidFill>
                <a:latin typeface="Calibri"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nl-NL" dirty="0"/>
              <a:t>Titel over 2 regels</a:t>
            </a:r>
          </a:p>
          <a:p>
            <a:pPr lvl="0"/>
            <a:r>
              <a:rPr lang="nl-NL" dirty="0" err="1"/>
              <a:t>Calibri</a:t>
            </a:r>
            <a:r>
              <a:rPr lang="nl-NL" dirty="0"/>
              <a:t> </a:t>
            </a:r>
            <a:r>
              <a:rPr lang="nl-NL" dirty="0" err="1"/>
              <a:t>bold</a:t>
            </a:r>
            <a:r>
              <a:rPr lang="nl-NL" dirty="0"/>
              <a:t> 30</a:t>
            </a:r>
          </a:p>
        </p:txBody>
      </p:sp>
    </p:spTree>
    <p:extLst>
      <p:ext uri="{BB962C8B-B14F-4D97-AF65-F5344CB8AC3E}">
        <p14:creationId xmlns:p14="http://schemas.microsoft.com/office/powerpoint/2010/main" val="138938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houd3">
    <p:spTree>
      <p:nvGrpSpPr>
        <p:cNvPr id="1" name=""/>
        <p:cNvGrpSpPr/>
        <p:nvPr/>
      </p:nvGrpSpPr>
      <p:grpSpPr>
        <a:xfrm>
          <a:off x="0" y="0"/>
          <a:ext cx="0" cy="0"/>
          <a:chOff x="0" y="0"/>
          <a:chExt cx="0" cy="0"/>
        </a:xfrm>
      </p:grpSpPr>
      <p:sp>
        <p:nvSpPr>
          <p:cNvPr id="3" name="Tijdelijke aanduiding voor dianummer 2"/>
          <p:cNvSpPr>
            <a:spLocks noGrp="1"/>
          </p:cNvSpPr>
          <p:nvPr>
            <p:ph type="sldNum" sz="quarter" idx="10"/>
          </p:nvPr>
        </p:nvSpPr>
        <p:spPr/>
        <p:txBody>
          <a:bodyPr/>
          <a:lstStyle/>
          <a:p>
            <a:pPr algn="ctr"/>
            <a:fld id="{845CA951-4815-4987-9CD6-BB5D6648C0B5}" type="slidenum">
              <a:rPr lang="nl-NL" sz="1200" smtClean="0"/>
              <a:pPr algn="ctr"/>
              <a:t>‹nr.›</a:t>
            </a:fld>
            <a:endParaRPr lang="nl-NL" sz="1200" dirty="0"/>
          </a:p>
        </p:txBody>
      </p:sp>
      <p:sp>
        <p:nvSpPr>
          <p:cNvPr id="10" name="Tijdelijke aanduiding voor tekst 9"/>
          <p:cNvSpPr>
            <a:spLocks noGrp="1"/>
          </p:cNvSpPr>
          <p:nvPr>
            <p:ph type="body" sz="quarter" idx="11" hasCustomPrompt="1"/>
          </p:nvPr>
        </p:nvSpPr>
        <p:spPr>
          <a:xfrm>
            <a:off x="467544" y="987574"/>
            <a:ext cx="7632848" cy="3672408"/>
          </a:xfrm>
          <a:prstGeom prst="rect">
            <a:avLst/>
          </a:prstGeom>
        </p:spPr>
        <p:txBody>
          <a:bodyPr>
            <a:normAutofit/>
          </a:bodyPr>
          <a:lstStyle>
            <a:lvl1pPr marL="0" indent="0">
              <a:buNone/>
              <a:defRPr sz="2400" spc="40" baseline="0">
                <a:solidFill>
                  <a:srgbClr val="271D6C"/>
                </a:solidFill>
                <a:latin typeface="Calibri"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nl-NL" dirty="0"/>
              <a:t>Tekst</a:t>
            </a:r>
          </a:p>
        </p:txBody>
      </p:sp>
      <p:sp>
        <p:nvSpPr>
          <p:cNvPr id="13" name="Tijdelijke aanduiding voor tekst 9"/>
          <p:cNvSpPr>
            <a:spLocks noGrp="1"/>
          </p:cNvSpPr>
          <p:nvPr>
            <p:ph type="body" sz="quarter" idx="14" hasCustomPrompt="1"/>
          </p:nvPr>
        </p:nvSpPr>
        <p:spPr>
          <a:xfrm>
            <a:off x="467544" y="339502"/>
            <a:ext cx="7632848" cy="504056"/>
          </a:xfrm>
          <a:prstGeom prst="rect">
            <a:avLst/>
          </a:prstGeom>
        </p:spPr>
        <p:txBody>
          <a:bodyPr/>
          <a:lstStyle>
            <a:lvl1pPr marL="0" indent="0">
              <a:buNone/>
              <a:defRPr sz="3000" b="1" i="0" spc="60" baseline="0">
                <a:solidFill>
                  <a:srgbClr val="00A1CD"/>
                </a:solidFill>
                <a:latin typeface="Calibri"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nl-NL" dirty="0"/>
              <a:t>Titel 1 regel</a:t>
            </a:r>
          </a:p>
        </p:txBody>
      </p:sp>
    </p:spTree>
    <p:extLst>
      <p:ext uri="{BB962C8B-B14F-4D97-AF65-F5344CB8AC3E}">
        <p14:creationId xmlns:p14="http://schemas.microsoft.com/office/powerpoint/2010/main" val="2218985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Hoofdstuktitel blauw">
    <p:spTree>
      <p:nvGrpSpPr>
        <p:cNvPr id="1" name=""/>
        <p:cNvGrpSpPr/>
        <p:nvPr/>
      </p:nvGrpSpPr>
      <p:grpSpPr>
        <a:xfrm>
          <a:off x="0" y="0"/>
          <a:ext cx="0" cy="0"/>
          <a:chOff x="0" y="0"/>
          <a:chExt cx="0" cy="0"/>
        </a:xfrm>
      </p:grpSpPr>
      <p:sp>
        <p:nvSpPr>
          <p:cNvPr id="4" name="Rechthoek 3"/>
          <p:cNvSpPr/>
          <p:nvPr userDrawn="1"/>
        </p:nvSpPr>
        <p:spPr>
          <a:xfrm>
            <a:off x="-3398" y="0"/>
            <a:ext cx="9144000" cy="5143500"/>
          </a:xfrm>
          <a:prstGeom prst="rect">
            <a:avLst/>
          </a:prstGeom>
          <a:solidFill>
            <a:srgbClr val="00A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013"/>
          </a:p>
        </p:txBody>
      </p:sp>
      <p:sp>
        <p:nvSpPr>
          <p:cNvPr id="5" name="Rechthoek 4"/>
          <p:cNvSpPr/>
          <p:nvPr userDrawn="1"/>
        </p:nvSpPr>
        <p:spPr>
          <a:xfrm>
            <a:off x="8890224" y="0"/>
            <a:ext cx="253776"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013"/>
          </a:p>
        </p:txBody>
      </p:sp>
      <p:pic>
        <p:nvPicPr>
          <p:cNvPr id="6" name="Afbeelding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00494" y="4049744"/>
            <a:ext cx="589730" cy="546416"/>
          </a:xfrm>
          <a:prstGeom prst="rect">
            <a:avLst/>
          </a:prstGeom>
        </p:spPr>
      </p:pic>
      <p:sp>
        <p:nvSpPr>
          <p:cNvPr id="7" name="Tijdelijke aanduiding voor dianummer 5"/>
          <p:cNvSpPr>
            <a:spLocks noGrp="1"/>
          </p:cNvSpPr>
          <p:nvPr>
            <p:ph type="sldNum" sz="quarter" idx="12"/>
          </p:nvPr>
        </p:nvSpPr>
        <p:spPr>
          <a:xfrm>
            <a:off x="8300494" y="4708252"/>
            <a:ext cx="589730" cy="324000"/>
          </a:xfrm>
          <a:prstGeom prst="rect">
            <a:avLst/>
          </a:prstGeom>
        </p:spPr>
        <p:txBody>
          <a:bodyPr/>
          <a:lstStyle/>
          <a:p>
            <a:pPr algn="ctr"/>
            <a:fld id="{845CA951-4815-4987-9CD6-BB5D6648C0B5}" type="slidenum">
              <a:rPr lang="nl-NL" sz="1200">
                <a:solidFill>
                  <a:schemeClr val="bg1"/>
                </a:solidFill>
              </a:rPr>
              <a:pPr algn="ctr"/>
              <a:t>‹nr.›</a:t>
            </a:fld>
            <a:endParaRPr lang="nl-NL" sz="1200" dirty="0">
              <a:solidFill>
                <a:schemeClr val="bg1"/>
              </a:solidFill>
            </a:endParaRPr>
          </a:p>
        </p:txBody>
      </p:sp>
      <p:sp>
        <p:nvSpPr>
          <p:cNvPr id="10" name="Titel 1"/>
          <p:cNvSpPr>
            <a:spLocks noGrp="1"/>
          </p:cNvSpPr>
          <p:nvPr>
            <p:ph type="title" hasCustomPrompt="1"/>
          </p:nvPr>
        </p:nvSpPr>
        <p:spPr>
          <a:xfrm>
            <a:off x="611560" y="2006575"/>
            <a:ext cx="7776863" cy="565175"/>
          </a:xfrm>
          <a:prstGeom prst="rect">
            <a:avLst/>
          </a:prstGeom>
        </p:spPr>
        <p:txBody>
          <a:bodyPr/>
          <a:lstStyle>
            <a:lvl1pPr algn="l">
              <a:defRPr lang="nl-NL" sz="3000" b="1" kern="1200" spc="60" baseline="0" dirty="0">
                <a:solidFill>
                  <a:schemeClr val="bg1"/>
                </a:solidFill>
                <a:latin typeface="+mn-lt"/>
                <a:ea typeface="+mn-ea"/>
                <a:cs typeface="+mn-cs"/>
              </a:defRPr>
            </a:lvl1pPr>
          </a:lstStyle>
          <a:p>
            <a:r>
              <a:rPr lang="nl-NL" sz="3000" b="1" dirty="0">
                <a:solidFill>
                  <a:schemeClr val="bg1"/>
                </a:solidFill>
              </a:rPr>
              <a:t>Hoofdstuk titel</a:t>
            </a:r>
          </a:p>
        </p:txBody>
      </p:sp>
    </p:spTree>
    <p:extLst>
      <p:ext uri="{BB962C8B-B14F-4D97-AF65-F5344CB8AC3E}">
        <p14:creationId xmlns:p14="http://schemas.microsoft.com/office/powerpoint/2010/main" val="265824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psomming streep">
    <p:spTree>
      <p:nvGrpSpPr>
        <p:cNvPr id="1" name=""/>
        <p:cNvGrpSpPr/>
        <p:nvPr/>
      </p:nvGrpSpPr>
      <p:grpSpPr>
        <a:xfrm>
          <a:off x="0" y="0"/>
          <a:ext cx="0" cy="0"/>
          <a:chOff x="0" y="0"/>
          <a:chExt cx="0" cy="0"/>
        </a:xfrm>
      </p:grpSpPr>
      <p:sp>
        <p:nvSpPr>
          <p:cNvPr id="3" name="Tijdelijke aanduiding voor dianummer 2"/>
          <p:cNvSpPr>
            <a:spLocks noGrp="1"/>
          </p:cNvSpPr>
          <p:nvPr>
            <p:ph type="sldNum" sz="quarter" idx="10"/>
          </p:nvPr>
        </p:nvSpPr>
        <p:spPr/>
        <p:txBody>
          <a:bodyPr/>
          <a:lstStyle/>
          <a:p>
            <a:pPr algn="ctr"/>
            <a:fld id="{845CA951-4815-4987-9CD6-BB5D6648C0B5}" type="slidenum">
              <a:rPr lang="nl-NL" sz="1200" smtClean="0"/>
              <a:pPr algn="ctr"/>
              <a:t>‹nr.›</a:t>
            </a:fld>
            <a:endParaRPr lang="nl-NL" sz="1200" dirty="0"/>
          </a:p>
        </p:txBody>
      </p:sp>
      <p:sp>
        <p:nvSpPr>
          <p:cNvPr id="9" name="Tijdelijke aanduiding voor tekst 8"/>
          <p:cNvSpPr>
            <a:spLocks noGrp="1"/>
          </p:cNvSpPr>
          <p:nvPr>
            <p:ph type="body" sz="quarter" idx="11" hasCustomPrompt="1"/>
          </p:nvPr>
        </p:nvSpPr>
        <p:spPr>
          <a:xfrm>
            <a:off x="468313" y="1203598"/>
            <a:ext cx="7632079" cy="3455715"/>
          </a:xfrm>
          <a:prstGeom prst="rect">
            <a:avLst/>
          </a:prstGeom>
        </p:spPr>
        <p:txBody>
          <a:bodyPr/>
          <a:lstStyle>
            <a:lvl1pPr marL="342900" indent="-342900">
              <a:buFont typeface="Calibri" pitchFamily="34" charset="0"/>
              <a:buChar char="─"/>
              <a:defRPr sz="2400" spc="40" baseline="0">
                <a:solidFill>
                  <a:srgbClr val="271D6C"/>
                </a:solidFill>
                <a:latin typeface="Calibri" pitchFamily="34" charset="0"/>
              </a:defRPr>
            </a:lvl1pPr>
            <a:lvl2pPr marL="742950" indent="-285750">
              <a:buFont typeface="Calibri" pitchFamily="34" charset="0"/>
              <a:buChar char="-"/>
              <a:defRPr sz="2400" baseline="0">
                <a:solidFill>
                  <a:srgbClr val="271D6C"/>
                </a:solidFill>
                <a:latin typeface="Calibri" pitchFamily="34" charset="0"/>
              </a:defRPr>
            </a:lvl2pPr>
            <a:lvl3pPr marL="1143000" indent="-228600">
              <a:buFont typeface="Calibri" pitchFamily="34" charset="0"/>
              <a:buChar char="-"/>
              <a:defRPr sz="2400" baseline="0">
                <a:solidFill>
                  <a:srgbClr val="271D6C"/>
                </a:solidFill>
                <a:latin typeface="Calibri" pitchFamily="34" charset="0"/>
              </a:defRPr>
            </a:lvl3pPr>
            <a:lvl4pPr marL="1600200" indent="-228600">
              <a:buFont typeface="Calibri" pitchFamily="34" charset="0"/>
              <a:buChar char="-"/>
              <a:defRPr sz="2400" baseline="0">
                <a:solidFill>
                  <a:srgbClr val="271D6C"/>
                </a:solidFill>
                <a:latin typeface="Calibri" pitchFamily="34" charset="0"/>
              </a:defRPr>
            </a:lvl4pPr>
            <a:lvl5pPr marL="2057400" indent="-228600">
              <a:buFont typeface="Calibri" pitchFamily="34" charset="0"/>
              <a:buChar char="-"/>
              <a:defRPr sz="2400" baseline="0">
                <a:solidFill>
                  <a:srgbClr val="271D6C"/>
                </a:solidFill>
                <a:latin typeface="Calibri" pitchFamily="34" charset="0"/>
              </a:defRPr>
            </a:lvl5pPr>
          </a:lstStyle>
          <a:p>
            <a:pPr lvl="0"/>
            <a:r>
              <a:rPr lang="nl-NL" sz="2400" dirty="0">
                <a:solidFill>
                  <a:srgbClr val="271D6C"/>
                </a:solidFill>
              </a:rPr>
              <a:t>Opsomming tekst</a:t>
            </a:r>
          </a:p>
        </p:txBody>
      </p:sp>
      <p:sp>
        <p:nvSpPr>
          <p:cNvPr id="6" name="Tijdelijke aanduiding voor tekst 9"/>
          <p:cNvSpPr>
            <a:spLocks noGrp="1"/>
          </p:cNvSpPr>
          <p:nvPr>
            <p:ph type="body" sz="quarter" idx="14" hasCustomPrompt="1"/>
          </p:nvPr>
        </p:nvSpPr>
        <p:spPr>
          <a:xfrm>
            <a:off x="467544" y="339502"/>
            <a:ext cx="7632848" cy="576064"/>
          </a:xfrm>
          <a:prstGeom prst="rect">
            <a:avLst/>
          </a:prstGeom>
        </p:spPr>
        <p:txBody>
          <a:bodyPr/>
          <a:lstStyle>
            <a:lvl1pPr marL="0" indent="0">
              <a:buNone/>
              <a:defRPr sz="3000" b="1" i="0" spc="60" baseline="0">
                <a:solidFill>
                  <a:srgbClr val="00A1CD"/>
                </a:solidFill>
                <a:latin typeface="Calibri"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nl-NL" dirty="0"/>
              <a:t>Titel</a:t>
            </a:r>
          </a:p>
        </p:txBody>
      </p:sp>
    </p:spTree>
    <p:extLst>
      <p:ext uri="{BB962C8B-B14F-4D97-AF65-F5344CB8AC3E}">
        <p14:creationId xmlns:p14="http://schemas.microsoft.com/office/powerpoint/2010/main" val="3237399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psomming nummering">
    <p:spTree>
      <p:nvGrpSpPr>
        <p:cNvPr id="1" name=""/>
        <p:cNvGrpSpPr/>
        <p:nvPr/>
      </p:nvGrpSpPr>
      <p:grpSpPr>
        <a:xfrm>
          <a:off x="0" y="0"/>
          <a:ext cx="0" cy="0"/>
          <a:chOff x="0" y="0"/>
          <a:chExt cx="0" cy="0"/>
        </a:xfrm>
      </p:grpSpPr>
      <p:sp>
        <p:nvSpPr>
          <p:cNvPr id="3" name="Tijdelijke aanduiding voor dianummer 2"/>
          <p:cNvSpPr>
            <a:spLocks noGrp="1"/>
          </p:cNvSpPr>
          <p:nvPr>
            <p:ph type="sldNum" sz="quarter" idx="10"/>
          </p:nvPr>
        </p:nvSpPr>
        <p:spPr/>
        <p:txBody>
          <a:bodyPr/>
          <a:lstStyle/>
          <a:p>
            <a:pPr algn="ctr"/>
            <a:fld id="{845CA951-4815-4987-9CD6-BB5D6648C0B5}" type="slidenum">
              <a:rPr lang="nl-NL" sz="1200" smtClean="0"/>
              <a:pPr algn="ctr"/>
              <a:t>‹nr.›</a:t>
            </a:fld>
            <a:endParaRPr lang="nl-NL" sz="1200" dirty="0"/>
          </a:p>
        </p:txBody>
      </p:sp>
      <p:sp>
        <p:nvSpPr>
          <p:cNvPr id="9" name="Tijdelijke aanduiding voor tekst 8"/>
          <p:cNvSpPr>
            <a:spLocks noGrp="1"/>
          </p:cNvSpPr>
          <p:nvPr>
            <p:ph type="body" sz="quarter" idx="11" hasCustomPrompt="1"/>
          </p:nvPr>
        </p:nvSpPr>
        <p:spPr>
          <a:xfrm>
            <a:off x="468313" y="1203599"/>
            <a:ext cx="7632079" cy="3455714"/>
          </a:xfrm>
          <a:prstGeom prst="rect">
            <a:avLst/>
          </a:prstGeom>
        </p:spPr>
        <p:txBody>
          <a:bodyPr/>
          <a:lstStyle>
            <a:lvl1pPr marL="457200" indent="-457200">
              <a:buFont typeface="+mj-lt"/>
              <a:buAutoNum type="arabicPeriod"/>
              <a:defRPr sz="2400" spc="40" baseline="0">
                <a:solidFill>
                  <a:srgbClr val="271D6C"/>
                </a:solidFill>
                <a:latin typeface="Calibri" pitchFamily="34" charset="0"/>
              </a:defRPr>
            </a:lvl1pPr>
            <a:lvl2pPr marL="742950" indent="-285750">
              <a:buFont typeface="Calibri" pitchFamily="34" charset="0"/>
              <a:buChar char="-"/>
              <a:defRPr sz="2400" baseline="0">
                <a:solidFill>
                  <a:srgbClr val="271D6C"/>
                </a:solidFill>
                <a:latin typeface="Calibri" pitchFamily="34" charset="0"/>
              </a:defRPr>
            </a:lvl2pPr>
            <a:lvl3pPr marL="1143000" indent="-228600">
              <a:buFont typeface="Calibri" pitchFamily="34" charset="0"/>
              <a:buChar char="-"/>
              <a:defRPr sz="2400" baseline="0">
                <a:solidFill>
                  <a:srgbClr val="271D6C"/>
                </a:solidFill>
                <a:latin typeface="Calibri" pitchFamily="34" charset="0"/>
              </a:defRPr>
            </a:lvl3pPr>
            <a:lvl4pPr marL="1600200" indent="-228600">
              <a:buFont typeface="Calibri" pitchFamily="34" charset="0"/>
              <a:buChar char="-"/>
              <a:defRPr sz="2400" baseline="0">
                <a:solidFill>
                  <a:srgbClr val="271D6C"/>
                </a:solidFill>
                <a:latin typeface="Calibri" pitchFamily="34" charset="0"/>
              </a:defRPr>
            </a:lvl4pPr>
            <a:lvl5pPr marL="2057400" indent="-228600">
              <a:buFont typeface="Calibri" pitchFamily="34" charset="0"/>
              <a:buChar char="-"/>
              <a:defRPr sz="2400" baseline="0">
                <a:solidFill>
                  <a:srgbClr val="271D6C"/>
                </a:solidFill>
                <a:latin typeface="Calibri" pitchFamily="34" charset="0"/>
              </a:defRPr>
            </a:lvl5pPr>
          </a:lstStyle>
          <a:p>
            <a:pPr lvl="0"/>
            <a:r>
              <a:rPr lang="nl-NL" sz="2400" dirty="0">
                <a:solidFill>
                  <a:srgbClr val="271D6C"/>
                </a:solidFill>
              </a:rPr>
              <a:t>Opsomming met nummering</a:t>
            </a:r>
          </a:p>
        </p:txBody>
      </p:sp>
      <p:sp>
        <p:nvSpPr>
          <p:cNvPr id="7" name="Tijdelijke aanduiding voor tekst 9"/>
          <p:cNvSpPr>
            <a:spLocks noGrp="1"/>
          </p:cNvSpPr>
          <p:nvPr>
            <p:ph type="body" sz="quarter" idx="14" hasCustomPrompt="1"/>
          </p:nvPr>
        </p:nvSpPr>
        <p:spPr>
          <a:xfrm>
            <a:off x="467544" y="339502"/>
            <a:ext cx="7632848" cy="576064"/>
          </a:xfrm>
          <a:prstGeom prst="rect">
            <a:avLst/>
          </a:prstGeom>
        </p:spPr>
        <p:txBody>
          <a:bodyPr/>
          <a:lstStyle>
            <a:lvl1pPr marL="0" indent="0">
              <a:buNone/>
              <a:defRPr sz="3000" b="1" i="0" spc="60" baseline="0">
                <a:solidFill>
                  <a:srgbClr val="00A1CD"/>
                </a:solidFill>
                <a:latin typeface="Calibri"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nl-NL" dirty="0"/>
              <a:t>Titel</a:t>
            </a:r>
          </a:p>
        </p:txBody>
      </p:sp>
    </p:spTree>
    <p:extLst>
      <p:ext uri="{BB962C8B-B14F-4D97-AF65-F5344CB8AC3E}">
        <p14:creationId xmlns:p14="http://schemas.microsoft.com/office/powerpoint/2010/main" val="176121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Conclusie blauw">
    <p:spTree>
      <p:nvGrpSpPr>
        <p:cNvPr id="1" name=""/>
        <p:cNvGrpSpPr/>
        <p:nvPr/>
      </p:nvGrpSpPr>
      <p:grpSpPr>
        <a:xfrm>
          <a:off x="0" y="0"/>
          <a:ext cx="0" cy="0"/>
          <a:chOff x="0" y="0"/>
          <a:chExt cx="0" cy="0"/>
        </a:xfrm>
      </p:grpSpPr>
      <p:sp>
        <p:nvSpPr>
          <p:cNvPr id="4" name="Rechthoek 3"/>
          <p:cNvSpPr/>
          <p:nvPr userDrawn="1"/>
        </p:nvSpPr>
        <p:spPr>
          <a:xfrm>
            <a:off x="0" y="0"/>
            <a:ext cx="9144000" cy="5143500"/>
          </a:xfrm>
          <a:prstGeom prst="rect">
            <a:avLst/>
          </a:prstGeom>
          <a:solidFill>
            <a:srgbClr val="00A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013" dirty="0"/>
          </a:p>
        </p:txBody>
      </p:sp>
      <p:sp>
        <p:nvSpPr>
          <p:cNvPr id="5" name="Rechthoek 4"/>
          <p:cNvSpPr/>
          <p:nvPr userDrawn="1"/>
        </p:nvSpPr>
        <p:spPr>
          <a:xfrm>
            <a:off x="8890224" y="0"/>
            <a:ext cx="253776"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013"/>
          </a:p>
        </p:txBody>
      </p:sp>
      <p:pic>
        <p:nvPicPr>
          <p:cNvPr id="6" name="Afbeelding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00494" y="4049744"/>
            <a:ext cx="589730" cy="546416"/>
          </a:xfrm>
          <a:prstGeom prst="rect">
            <a:avLst/>
          </a:prstGeom>
        </p:spPr>
      </p:pic>
      <p:sp>
        <p:nvSpPr>
          <p:cNvPr id="7" name="Tijdelijke aanduiding voor dianummer 5"/>
          <p:cNvSpPr>
            <a:spLocks noGrp="1"/>
          </p:cNvSpPr>
          <p:nvPr>
            <p:ph type="sldNum" sz="quarter" idx="12"/>
          </p:nvPr>
        </p:nvSpPr>
        <p:spPr>
          <a:xfrm>
            <a:off x="8300494" y="4708252"/>
            <a:ext cx="589730" cy="324000"/>
          </a:xfrm>
          <a:prstGeom prst="rect">
            <a:avLst/>
          </a:prstGeom>
        </p:spPr>
        <p:txBody>
          <a:bodyPr/>
          <a:lstStyle>
            <a:lvl1pPr>
              <a:defRPr>
                <a:solidFill>
                  <a:schemeClr val="bg1"/>
                </a:solidFill>
              </a:defRPr>
            </a:lvl1pPr>
          </a:lstStyle>
          <a:p>
            <a:pPr algn="ctr"/>
            <a:fld id="{845CA951-4815-4987-9CD6-BB5D6648C0B5}" type="slidenum">
              <a:rPr lang="nl-NL" sz="1200" smtClean="0"/>
              <a:pPr algn="ctr"/>
              <a:t>‹nr.›</a:t>
            </a:fld>
            <a:endParaRPr lang="nl-NL" sz="1200" dirty="0"/>
          </a:p>
        </p:txBody>
      </p:sp>
      <p:sp>
        <p:nvSpPr>
          <p:cNvPr id="2" name="Titel 1"/>
          <p:cNvSpPr>
            <a:spLocks noGrp="1"/>
          </p:cNvSpPr>
          <p:nvPr>
            <p:ph type="title" hasCustomPrompt="1"/>
          </p:nvPr>
        </p:nvSpPr>
        <p:spPr>
          <a:xfrm>
            <a:off x="457200" y="206374"/>
            <a:ext cx="7715746" cy="936000"/>
          </a:xfrm>
          <a:prstGeom prst="rect">
            <a:avLst/>
          </a:prstGeom>
        </p:spPr>
        <p:txBody>
          <a:bodyPr/>
          <a:lstStyle>
            <a:lvl1pPr algn="l">
              <a:defRPr lang="nl-NL" sz="3000" b="1" kern="1200" spc="60" baseline="0" dirty="0">
                <a:solidFill>
                  <a:schemeClr val="bg1"/>
                </a:solidFill>
                <a:latin typeface="+mn-lt"/>
                <a:ea typeface="+mn-ea"/>
                <a:cs typeface="+mn-cs"/>
              </a:defRPr>
            </a:lvl1pPr>
          </a:lstStyle>
          <a:p>
            <a:r>
              <a:rPr lang="nl-NL" sz="3000" b="1" dirty="0">
                <a:solidFill>
                  <a:schemeClr val="bg1"/>
                </a:solidFill>
              </a:rPr>
              <a:t>Conclusies / trends / …</a:t>
            </a:r>
          </a:p>
        </p:txBody>
      </p:sp>
      <p:sp>
        <p:nvSpPr>
          <p:cNvPr id="9" name="Tijdelijke aanduiding voor tekst 8"/>
          <p:cNvSpPr>
            <a:spLocks noGrp="1"/>
          </p:cNvSpPr>
          <p:nvPr>
            <p:ph type="body" sz="quarter" idx="13" hasCustomPrompt="1"/>
          </p:nvPr>
        </p:nvSpPr>
        <p:spPr>
          <a:xfrm>
            <a:off x="467544" y="1214041"/>
            <a:ext cx="7704137" cy="3382963"/>
          </a:xfrm>
          <a:prstGeom prst="rect">
            <a:avLst/>
          </a:prstGeom>
        </p:spPr>
        <p:txBody>
          <a:bodyPr/>
          <a:lstStyle>
            <a:lvl1pPr marL="342900" indent="-342900">
              <a:buFont typeface="Calibri" pitchFamily="34" charset="0"/>
              <a:buChar char="─"/>
              <a:defRPr sz="2400" b="0">
                <a:solidFill>
                  <a:schemeClr val="bg1"/>
                </a:solidFill>
              </a:defRPr>
            </a:lvl1pPr>
            <a:lvl2pPr marL="457200" indent="0">
              <a:buFont typeface="Calibri" pitchFamily="34" charset="0"/>
              <a:buNone/>
              <a:defRPr>
                <a:solidFill>
                  <a:schemeClr val="bg1"/>
                </a:solidFill>
              </a:defRPr>
            </a:lvl2pPr>
            <a:lvl3pPr marL="914400" indent="0">
              <a:buFont typeface="Calibri" pitchFamily="34" charset="0"/>
              <a:buNone/>
              <a:defRPr>
                <a:solidFill>
                  <a:schemeClr val="bg1"/>
                </a:solidFill>
              </a:defRPr>
            </a:lvl3pPr>
            <a:lvl4pPr marL="1371600" indent="0">
              <a:buFont typeface="Calibri" pitchFamily="34" charset="0"/>
              <a:buNone/>
              <a:defRPr>
                <a:solidFill>
                  <a:schemeClr val="bg1"/>
                </a:solidFill>
              </a:defRPr>
            </a:lvl4pPr>
            <a:lvl5pPr marL="1828800" indent="0">
              <a:buFont typeface="Calibri" pitchFamily="34" charset="0"/>
              <a:buNone/>
              <a:defRPr>
                <a:solidFill>
                  <a:schemeClr val="bg1"/>
                </a:solidFill>
              </a:defRPr>
            </a:lvl5pPr>
          </a:lstStyle>
          <a:p>
            <a:pPr lvl="0"/>
            <a:r>
              <a:rPr lang="nl-NL" dirty="0"/>
              <a:t>Korte opsomming van conclusies</a:t>
            </a:r>
          </a:p>
        </p:txBody>
      </p:sp>
    </p:spTree>
    <p:extLst>
      <p:ext uri="{BB962C8B-B14F-4D97-AF65-F5344CB8AC3E}">
        <p14:creationId xmlns:p14="http://schemas.microsoft.com/office/powerpoint/2010/main" val="996362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chthoek 10"/>
          <p:cNvSpPr/>
          <p:nvPr/>
        </p:nvSpPr>
        <p:spPr>
          <a:xfrm>
            <a:off x="8890224" y="0"/>
            <a:ext cx="253776"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013"/>
          </a:p>
        </p:txBody>
      </p:sp>
      <p:sp>
        <p:nvSpPr>
          <p:cNvPr id="14" name="Rechthoek 13"/>
          <p:cNvSpPr/>
          <p:nvPr/>
        </p:nvSpPr>
        <p:spPr>
          <a:xfrm>
            <a:off x="8890224" y="0"/>
            <a:ext cx="253776" cy="5143500"/>
          </a:xfrm>
          <a:prstGeom prst="rect">
            <a:avLst/>
          </a:prstGeom>
          <a:solidFill>
            <a:srgbClr val="00A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013"/>
          </a:p>
        </p:txBody>
      </p:sp>
      <p:sp>
        <p:nvSpPr>
          <p:cNvPr id="15" name="Tijdelijke aanduiding voor dianummer 5"/>
          <p:cNvSpPr>
            <a:spLocks noGrp="1"/>
          </p:cNvSpPr>
          <p:nvPr>
            <p:ph type="sldNum" sz="quarter" idx="4"/>
          </p:nvPr>
        </p:nvSpPr>
        <p:spPr>
          <a:xfrm>
            <a:off x="8300494" y="4708252"/>
            <a:ext cx="589730" cy="324000"/>
          </a:xfrm>
          <a:prstGeom prst="rect">
            <a:avLst/>
          </a:prstGeom>
        </p:spPr>
        <p:txBody>
          <a:bodyPr anchor="ctr"/>
          <a:lstStyle>
            <a:lvl1pPr>
              <a:defRPr baseline="0">
                <a:solidFill>
                  <a:srgbClr val="271D6C"/>
                </a:solidFill>
              </a:defRPr>
            </a:lvl1pPr>
          </a:lstStyle>
          <a:p>
            <a:pPr algn="ctr"/>
            <a:fld id="{845CA951-4815-4987-9CD6-BB5D6648C0B5}" type="slidenum">
              <a:rPr lang="nl-NL" sz="1200" smtClean="0"/>
              <a:pPr algn="ctr"/>
              <a:t>‹nr.›</a:t>
            </a:fld>
            <a:endParaRPr lang="nl-NL" sz="1200" dirty="0"/>
          </a:p>
        </p:txBody>
      </p:sp>
      <p:pic>
        <p:nvPicPr>
          <p:cNvPr id="17" name="Afbeelding 16"/>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8300494" y="4049744"/>
            <a:ext cx="589730" cy="546416"/>
          </a:xfrm>
          <a:prstGeom prst="rect">
            <a:avLst/>
          </a:prstGeom>
          <a:ln>
            <a:noFill/>
          </a:ln>
          <a:effectLst/>
        </p:spPr>
      </p:pic>
    </p:spTree>
    <p:extLst>
      <p:ext uri="{BB962C8B-B14F-4D97-AF65-F5344CB8AC3E}">
        <p14:creationId xmlns:p14="http://schemas.microsoft.com/office/powerpoint/2010/main" val="2552854814"/>
      </p:ext>
    </p:extLst>
  </p:cSld>
  <p:clrMap bg1="lt1" tx1="dk1" bg2="lt2" tx2="dk2" accent1="accent1" accent2="accent2" accent3="accent3" accent4="accent4" accent5="accent5" accent6="accent6" hlink="hlink" folHlink="folHlink"/>
  <p:sldLayoutIdLst>
    <p:sldLayoutId id="2147483659" r:id="rId1"/>
    <p:sldLayoutId id="2147483653" r:id="rId2"/>
    <p:sldLayoutId id="2147483660" r:id="rId3"/>
    <p:sldLayoutId id="2147483661" r:id="rId4"/>
    <p:sldLayoutId id="2147483665" r:id="rId5"/>
    <p:sldLayoutId id="2147483654" r:id="rId6"/>
    <p:sldLayoutId id="2147483662" r:id="rId7"/>
    <p:sldLayoutId id="2147483663" r:id="rId8"/>
    <p:sldLayoutId id="2147483656" r:id="rId9"/>
    <p:sldLayoutId id="2147483657" r:id="rId10"/>
    <p:sldLayoutId id="2147483655" r:id="rId11"/>
    <p:sldLayoutId id="2147483666"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hyperlink" Target="https://doi.org/10.1016/j.tra.2019.11.025"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hyperlink" Target="https://arno.uvt.nl/show.cgi?fid=161468"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hyperlink" Target="mailto:i.bijlsma@cbs.nl" TargetMode="External"/><Relationship Id="rId2" Type="http://schemas.openxmlformats.org/officeDocument/2006/relationships/hyperlink" Target="mailto:o.lemmers@cbs.nl" TargetMode="External"/><Relationship Id="rId1" Type="http://schemas.openxmlformats.org/officeDocument/2006/relationships/slideLayout" Target="../slideLayouts/slideLayout5.xml"/><Relationship Id="rId4" Type="http://schemas.openxmlformats.org/officeDocument/2006/relationships/hyperlink" Target="mailto:vce.Verhees@cbs.n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hyperlink" Target="https://www.nature.com/articles/s41597-023-02117-y" TargetMode="External"/><Relationship Id="rId2" Type="http://schemas.openxmlformats.org/officeDocument/2006/relationships/hyperlink" Target="http://papers.tinbergen.nl/18084.pdf"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p:txBody>
          <a:bodyPr/>
          <a:lstStyle/>
          <a:p>
            <a:r>
              <a:rPr lang="en-GB" sz="1800" dirty="0">
                <a:solidFill>
                  <a:srgbClr val="002060"/>
                </a:solidFill>
              </a:rPr>
              <a:t>July 2024</a:t>
            </a:r>
          </a:p>
        </p:txBody>
      </p:sp>
      <p:sp>
        <p:nvSpPr>
          <p:cNvPr id="4" name="Text Placeholder 3"/>
          <p:cNvSpPr>
            <a:spLocks noGrp="1"/>
          </p:cNvSpPr>
          <p:nvPr>
            <p:ph type="body" sz="quarter" idx="14"/>
          </p:nvPr>
        </p:nvSpPr>
        <p:spPr>
          <a:xfrm>
            <a:off x="539552" y="2283718"/>
            <a:ext cx="7992690" cy="1025897"/>
          </a:xfrm>
        </p:spPr>
        <p:txBody>
          <a:bodyPr/>
          <a:lstStyle/>
          <a:p>
            <a:pPr algn="ctr"/>
            <a:r>
              <a:rPr lang="en-GB" dirty="0"/>
              <a:t>Compiling bi-regional input-output tables for the Netherlands capitalising on existing data</a:t>
            </a:r>
          </a:p>
          <a:p>
            <a:endParaRPr lang="en-GB" dirty="0"/>
          </a:p>
          <a:p>
            <a:r>
              <a:rPr lang="en-GB" sz="1800" dirty="0"/>
              <a:t>IIOA 2024, Santiago</a:t>
            </a:r>
            <a:endParaRPr lang="en-GB" dirty="0"/>
          </a:p>
          <a:p>
            <a:r>
              <a:rPr lang="en-GB" sz="1800" dirty="0"/>
              <a:t>		</a:t>
            </a:r>
          </a:p>
        </p:txBody>
      </p:sp>
      <p:sp>
        <p:nvSpPr>
          <p:cNvPr id="2" name="TextBox 1">
            <a:extLst>
              <a:ext uri="{FF2B5EF4-FFF2-40B4-BE49-F238E27FC236}">
                <a16:creationId xmlns:a16="http://schemas.microsoft.com/office/drawing/2014/main" id="{4E0FC754-1867-44C9-A015-294E64CF1D5B}"/>
              </a:ext>
            </a:extLst>
          </p:cNvPr>
          <p:cNvSpPr txBox="1"/>
          <p:nvPr/>
        </p:nvSpPr>
        <p:spPr>
          <a:xfrm>
            <a:off x="467544" y="4126190"/>
            <a:ext cx="7992888" cy="369332"/>
          </a:xfrm>
          <a:prstGeom prst="rect">
            <a:avLst/>
          </a:prstGeom>
          <a:noFill/>
        </p:spPr>
        <p:txBody>
          <a:bodyPr wrap="square" rtlCol="0">
            <a:spAutoFit/>
          </a:bodyPr>
          <a:lstStyle/>
          <a:p>
            <a:r>
              <a:rPr lang="en-US" dirty="0">
                <a:solidFill>
                  <a:srgbClr val="002060"/>
                </a:solidFill>
              </a:rPr>
              <a:t>Oscar Lemmers, Ineke Bijlsma, Veronique Verhees, Statistics Netherlands</a:t>
            </a:r>
            <a:endParaRPr lang="en-NL" dirty="0">
              <a:solidFill>
                <a:srgbClr val="002060"/>
              </a:solidFill>
            </a:endParaRPr>
          </a:p>
        </p:txBody>
      </p:sp>
    </p:spTree>
    <p:extLst>
      <p:ext uri="{BB962C8B-B14F-4D97-AF65-F5344CB8AC3E}">
        <p14:creationId xmlns:p14="http://schemas.microsoft.com/office/powerpoint/2010/main" val="4072263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0"/>
          </p:nvPr>
        </p:nvSpPr>
        <p:spPr/>
        <p:txBody>
          <a:bodyPr/>
          <a:lstStyle/>
          <a:p>
            <a:pPr algn="ctr"/>
            <a:fld id="{845CA951-4815-4987-9CD6-BB5D6648C0B5}" type="slidenum">
              <a:rPr lang="nl-NL" sz="1200" smtClean="0"/>
              <a:pPr algn="ctr"/>
              <a:t>10</a:t>
            </a:fld>
            <a:endParaRPr lang="nl-NL" sz="1200" dirty="0"/>
          </a:p>
        </p:txBody>
      </p:sp>
      <p:sp>
        <p:nvSpPr>
          <p:cNvPr id="3" name="Tijdelijke aanduiding voor tekst 2"/>
          <p:cNvSpPr>
            <a:spLocks noGrp="1"/>
          </p:cNvSpPr>
          <p:nvPr>
            <p:ph type="body" sz="quarter" idx="11"/>
          </p:nvPr>
        </p:nvSpPr>
        <p:spPr>
          <a:xfrm>
            <a:off x="467544" y="987574"/>
            <a:ext cx="7832950" cy="3672408"/>
          </a:xfrm>
        </p:spPr>
        <p:txBody>
          <a:bodyPr>
            <a:normAutofit lnSpcReduction="10000"/>
          </a:bodyPr>
          <a:lstStyle/>
          <a:p>
            <a:r>
              <a:rPr lang="en-US" b="1" dirty="0"/>
              <a:t>National Accounts:</a:t>
            </a:r>
          </a:p>
          <a:p>
            <a:pPr marL="342900" indent="-342900">
              <a:buFontTx/>
              <a:buChar char="-"/>
            </a:pPr>
            <a:r>
              <a:rPr lang="en-US" dirty="0"/>
              <a:t>about 400 </a:t>
            </a:r>
            <a:r>
              <a:rPr lang="en-US" b="1" dirty="0"/>
              <a:t>products</a:t>
            </a:r>
            <a:r>
              <a:rPr lang="en-US" dirty="0"/>
              <a:t> (goods and services), who </a:t>
            </a:r>
            <a:r>
              <a:rPr lang="en-US" b="1" dirty="0"/>
              <a:t>supplies</a:t>
            </a:r>
            <a:r>
              <a:rPr lang="en-US" dirty="0"/>
              <a:t> them (135 industries, imports), who </a:t>
            </a:r>
            <a:r>
              <a:rPr lang="en-US" b="1" dirty="0"/>
              <a:t>uses</a:t>
            </a:r>
            <a:r>
              <a:rPr lang="en-US" dirty="0"/>
              <a:t> them (industries, households, government, gross fixed capital formation, exports)</a:t>
            </a:r>
          </a:p>
          <a:p>
            <a:pPr marL="342900" indent="-342900">
              <a:buFontTx/>
              <a:buChar char="-"/>
            </a:pPr>
            <a:endParaRPr lang="en-US" dirty="0"/>
          </a:p>
          <a:p>
            <a:r>
              <a:rPr lang="en-US" b="1" dirty="0"/>
              <a:t>Regional Accounts:</a:t>
            </a:r>
          </a:p>
          <a:p>
            <a:pPr marL="342900" indent="-342900">
              <a:buFontTx/>
              <a:buChar char="-"/>
            </a:pPr>
            <a:r>
              <a:rPr lang="en-US" dirty="0"/>
              <a:t>For 135 industries in 53 regions: value of production; there is no product level</a:t>
            </a:r>
          </a:p>
          <a:p>
            <a:pPr marL="342900" indent="-342900">
              <a:buFontTx/>
              <a:buChar char="-"/>
            </a:pPr>
            <a:endParaRPr lang="nl-NL" dirty="0"/>
          </a:p>
        </p:txBody>
      </p:sp>
      <p:sp>
        <p:nvSpPr>
          <p:cNvPr id="4" name="Tijdelijke aanduiding voor tekst 3"/>
          <p:cNvSpPr>
            <a:spLocks noGrp="1"/>
          </p:cNvSpPr>
          <p:nvPr>
            <p:ph type="body" sz="quarter" idx="14"/>
          </p:nvPr>
        </p:nvSpPr>
        <p:spPr>
          <a:xfrm>
            <a:off x="467544" y="339502"/>
            <a:ext cx="8208912" cy="504056"/>
          </a:xfrm>
        </p:spPr>
        <p:txBody>
          <a:bodyPr/>
          <a:lstStyle/>
          <a:p>
            <a:r>
              <a:rPr lang="en-US" dirty="0"/>
              <a:t>Data: detailed national and regional </a:t>
            </a:r>
            <a:r>
              <a:rPr lang="en-US" dirty="0" err="1"/>
              <a:t>macrodata</a:t>
            </a:r>
            <a:endParaRPr lang="nl-NL" dirty="0"/>
          </a:p>
        </p:txBody>
      </p:sp>
    </p:spTree>
    <p:extLst>
      <p:ext uri="{BB962C8B-B14F-4D97-AF65-F5344CB8AC3E}">
        <p14:creationId xmlns:p14="http://schemas.microsoft.com/office/powerpoint/2010/main" val="1856594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0"/>
          </p:nvPr>
        </p:nvSpPr>
        <p:spPr/>
        <p:txBody>
          <a:bodyPr/>
          <a:lstStyle/>
          <a:p>
            <a:pPr algn="ctr"/>
            <a:fld id="{845CA951-4815-4987-9CD6-BB5D6648C0B5}" type="slidenum">
              <a:rPr lang="nl-NL" sz="1200" smtClean="0"/>
              <a:pPr algn="ctr"/>
              <a:t>11</a:t>
            </a:fld>
            <a:endParaRPr lang="nl-NL" sz="1200" dirty="0"/>
          </a:p>
        </p:txBody>
      </p:sp>
      <p:sp>
        <p:nvSpPr>
          <p:cNvPr id="3" name="Tijdelijke aanduiding voor tekst 2"/>
          <p:cNvSpPr>
            <a:spLocks noGrp="1"/>
          </p:cNvSpPr>
          <p:nvPr>
            <p:ph type="body" sz="quarter" idx="11"/>
          </p:nvPr>
        </p:nvSpPr>
        <p:spPr>
          <a:xfrm>
            <a:off x="467544" y="987574"/>
            <a:ext cx="8136904" cy="3672408"/>
          </a:xfrm>
        </p:spPr>
        <p:txBody>
          <a:bodyPr/>
          <a:lstStyle/>
          <a:p>
            <a:r>
              <a:rPr lang="en-US" b="1" dirty="0"/>
              <a:t>Trade data: </a:t>
            </a:r>
            <a:r>
              <a:rPr lang="en-US" dirty="0"/>
              <a:t>by product by region, what is origin and destination (own region, rest of Netherlands, overseas)</a:t>
            </a:r>
          </a:p>
          <a:p>
            <a:endParaRPr lang="en-US" b="1" dirty="0"/>
          </a:p>
          <a:p>
            <a:r>
              <a:rPr lang="en-US" b="1" dirty="0"/>
              <a:t>Patch supply, use and trade. </a:t>
            </a:r>
          </a:p>
          <a:p>
            <a:endParaRPr lang="en-US" b="1" dirty="0"/>
          </a:p>
          <a:p>
            <a:r>
              <a:rPr lang="en-US" b="1" dirty="0"/>
              <a:t>Result:</a:t>
            </a:r>
            <a:r>
              <a:rPr lang="en-US" dirty="0"/>
              <a:t> by product, by region, how much is incoming/outgoing, from/to own region, Rest of Netherland, abroad. In other words: all linkages, at product level.</a:t>
            </a:r>
          </a:p>
          <a:p>
            <a:endParaRPr lang="en-US" b="1" dirty="0"/>
          </a:p>
          <a:p>
            <a:endParaRPr lang="en-US" b="1" dirty="0"/>
          </a:p>
          <a:p>
            <a:endParaRPr lang="en-US" dirty="0"/>
          </a:p>
          <a:p>
            <a:pPr marL="457200" indent="-457200">
              <a:buAutoNum type="arabicPeriod"/>
            </a:pPr>
            <a:endParaRPr lang="nl-NL" dirty="0"/>
          </a:p>
        </p:txBody>
      </p:sp>
      <p:sp>
        <p:nvSpPr>
          <p:cNvPr id="4" name="Tijdelijke aanduiding voor tekst 3"/>
          <p:cNvSpPr>
            <a:spLocks noGrp="1"/>
          </p:cNvSpPr>
          <p:nvPr>
            <p:ph type="body" sz="quarter" idx="14"/>
          </p:nvPr>
        </p:nvSpPr>
        <p:spPr/>
        <p:txBody>
          <a:bodyPr/>
          <a:lstStyle/>
          <a:p>
            <a:r>
              <a:rPr lang="en-US" dirty="0"/>
              <a:t>Origin and destination of use and supply</a:t>
            </a:r>
            <a:endParaRPr lang="nl-NL" dirty="0"/>
          </a:p>
        </p:txBody>
      </p:sp>
    </p:spTree>
    <p:extLst>
      <p:ext uri="{BB962C8B-B14F-4D97-AF65-F5344CB8AC3E}">
        <p14:creationId xmlns:p14="http://schemas.microsoft.com/office/powerpoint/2010/main" val="7080301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0"/>
          </p:nvPr>
        </p:nvSpPr>
        <p:spPr/>
        <p:txBody>
          <a:bodyPr/>
          <a:lstStyle/>
          <a:p>
            <a:pPr algn="ctr"/>
            <a:fld id="{845CA951-4815-4987-9CD6-BB5D6648C0B5}" type="slidenum">
              <a:rPr lang="nl-NL" sz="1200" smtClean="0"/>
              <a:pPr algn="ctr"/>
              <a:t>12</a:t>
            </a:fld>
            <a:endParaRPr lang="nl-NL" sz="1200" dirty="0"/>
          </a:p>
        </p:txBody>
      </p:sp>
      <p:sp>
        <p:nvSpPr>
          <p:cNvPr id="3" name="Tijdelijke aanduiding voor tekst 2"/>
          <p:cNvSpPr>
            <a:spLocks noGrp="1"/>
          </p:cNvSpPr>
          <p:nvPr>
            <p:ph type="body" sz="quarter" idx="11"/>
          </p:nvPr>
        </p:nvSpPr>
        <p:spPr>
          <a:xfrm>
            <a:off x="467544" y="987574"/>
            <a:ext cx="7832950" cy="3672408"/>
          </a:xfrm>
        </p:spPr>
        <p:txBody>
          <a:bodyPr/>
          <a:lstStyle/>
          <a:p>
            <a:r>
              <a:rPr lang="en-US" dirty="0"/>
              <a:t>Combine data from international trade, regional transport, supply and use, regional accounts, cf. </a:t>
            </a:r>
            <a:r>
              <a:rPr lang="en-US" dirty="0" err="1">
                <a:hlinkClick r:id="rId2"/>
              </a:rPr>
              <a:t>Lankhuizen</a:t>
            </a:r>
            <a:r>
              <a:rPr lang="en-US" dirty="0">
                <a:hlinkClick r:id="rId2"/>
              </a:rPr>
              <a:t> et al. (2020)</a:t>
            </a:r>
            <a:endParaRPr lang="en-US" dirty="0"/>
          </a:p>
          <a:p>
            <a:endParaRPr lang="en-US" dirty="0"/>
          </a:p>
          <a:p>
            <a:r>
              <a:rPr lang="en-US" b="1" dirty="0"/>
              <a:t>Existing dataset:</a:t>
            </a:r>
            <a:r>
              <a:rPr lang="en-US" dirty="0"/>
              <a:t> for 53 regions, for 25 products, trade and transport flows within own region, with Rest of Netherlands, with abroad</a:t>
            </a:r>
            <a:endParaRPr lang="nl-NL" dirty="0"/>
          </a:p>
        </p:txBody>
      </p:sp>
      <p:sp>
        <p:nvSpPr>
          <p:cNvPr id="4" name="Tijdelijke aanduiding voor tekst 3"/>
          <p:cNvSpPr>
            <a:spLocks noGrp="1"/>
          </p:cNvSpPr>
          <p:nvPr>
            <p:ph type="body" sz="quarter" idx="14"/>
          </p:nvPr>
        </p:nvSpPr>
        <p:spPr>
          <a:xfrm>
            <a:off x="467544" y="339502"/>
            <a:ext cx="8280920" cy="504056"/>
          </a:xfrm>
        </p:spPr>
        <p:txBody>
          <a:bodyPr/>
          <a:lstStyle/>
          <a:p>
            <a:r>
              <a:rPr lang="en-US" dirty="0"/>
              <a:t>Data: bi-regional trade &amp; transport data (goods)</a:t>
            </a:r>
            <a:endParaRPr lang="nl-NL" dirty="0"/>
          </a:p>
        </p:txBody>
      </p:sp>
    </p:spTree>
    <p:extLst>
      <p:ext uri="{BB962C8B-B14F-4D97-AF65-F5344CB8AC3E}">
        <p14:creationId xmlns:p14="http://schemas.microsoft.com/office/powerpoint/2010/main" val="5036619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0"/>
          </p:nvPr>
        </p:nvSpPr>
        <p:spPr/>
        <p:txBody>
          <a:bodyPr/>
          <a:lstStyle/>
          <a:p>
            <a:pPr algn="ctr"/>
            <a:fld id="{845CA951-4815-4987-9CD6-BB5D6648C0B5}" type="slidenum">
              <a:rPr lang="nl-NL" sz="1200" smtClean="0"/>
              <a:pPr algn="ctr"/>
              <a:t>13</a:t>
            </a:fld>
            <a:endParaRPr lang="nl-NL" sz="1200" dirty="0"/>
          </a:p>
        </p:txBody>
      </p:sp>
      <p:sp>
        <p:nvSpPr>
          <p:cNvPr id="3" name="Tijdelijke aanduiding voor tekst 2"/>
          <p:cNvSpPr>
            <a:spLocks noGrp="1"/>
          </p:cNvSpPr>
          <p:nvPr>
            <p:ph type="body" sz="quarter" idx="11"/>
          </p:nvPr>
        </p:nvSpPr>
        <p:spPr>
          <a:xfrm>
            <a:off x="467544" y="987574"/>
            <a:ext cx="7992888" cy="3672408"/>
          </a:xfrm>
        </p:spPr>
        <p:txBody>
          <a:bodyPr>
            <a:normAutofit lnSpcReduction="10000"/>
          </a:bodyPr>
          <a:lstStyle/>
          <a:p>
            <a:r>
              <a:rPr lang="en-US" dirty="0"/>
              <a:t>Combining trade in services by enterprise, regional distribution of enterprises, </a:t>
            </a:r>
            <a:r>
              <a:rPr lang="en-US" b="1" dirty="0"/>
              <a:t>assumption </a:t>
            </a:r>
            <a:r>
              <a:rPr lang="en-US" dirty="0"/>
              <a:t>that an enterprise in an industry trades in its “typical services”</a:t>
            </a:r>
            <a:endParaRPr lang="en-US" b="1" dirty="0"/>
          </a:p>
          <a:p>
            <a:endParaRPr lang="en-US" dirty="0"/>
          </a:p>
          <a:p>
            <a:r>
              <a:rPr lang="en-US" b="1" dirty="0"/>
              <a:t>Result: </a:t>
            </a:r>
            <a:r>
              <a:rPr lang="en-US" dirty="0"/>
              <a:t>for 53 regions, for 116 services, trade with abroad</a:t>
            </a:r>
          </a:p>
          <a:p>
            <a:endParaRPr lang="en-US" dirty="0"/>
          </a:p>
          <a:p>
            <a:r>
              <a:rPr lang="en-US" b="1" dirty="0"/>
              <a:t>Missing: </a:t>
            </a:r>
            <a:r>
              <a:rPr lang="en-US" dirty="0"/>
              <a:t>trade within own region, trade with Rest of Netherlands. We distinguished between “local services” and “national services” and used proportionality assumptions</a:t>
            </a:r>
            <a:endParaRPr lang="nl-NL" b="1" dirty="0"/>
          </a:p>
          <a:p>
            <a:endParaRPr lang="nl-NL" b="1" dirty="0"/>
          </a:p>
        </p:txBody>
      </p:sp>
      <p:sp>
        <p:nvSpPr>
          <p:cNvPr id="4" name="Tijdelijke aanduiding voor tekst 3"/>
          <p:cNvSpPr>
            <a:spLocks noGrp="1"/>
          </p:cNvSpPr>
          <p:nvPr>
            <p:ph type="body" sz="quarter" idx="14"/>
          </p:nvPr>
        </p:nvSpPr>
        <p:spPr>
          <a:xfrm>
            <a:off x="467544" y="339502"/>
            <a:ext cx="8352928" cy="504056"/>
          </a:xfrm>
        </p:spPr>
        <p:txBody>
          <a:bodyPr/>
          <a:lstStyle/>
          <a:p>
            <a:r>
              <a:rPr lang="en-US" dirty="0"/>
              <a:t>Data: detailed international trade data (services)</a:t>
            </a:r>
            <a:endParaRPr lang="nl-NL" dirty="0"/>
          </a:p>
        </p:txBody>
      </p:sp>
    </p:spTree>
    <p:extLst>
      <p:ext uri="{BB962C8B-B14F-4D97-AF65-F5344CB8AC3E}">
        <p14:creationId xmlns:p14="http://schemas.microsoft.com/office/powerpoint/2010/main" val="41020709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0"/>
          </p:nvPr>
        </p:nvSpPr>
        <p:spPr/>
        <p:txBody>
          <a:bodyPr/>
          <a:lstStyle/>
          <a:p>
            <a:pPr algn="ctr"/>
            <a:fld id="{845CA951-4815-4987-9CD6-BB5D6648C0B5}" type="slidenum">
              <a:rPr lang="nl-NL" sz="1200" smtClean="0"/>
              <a:pPr algn="ctr"/>
              <a:t>14</a:t>
            </a:fld>
            <a:endParaRPr lang="nl-NL" sz="1200" dirty="0"/>
          </a:p>
        </p:txBody>
      </p:sp>
      <p:sp>
        <p:nvSpPr>
          <p:cNvPr id="3" name="Tijdelijke aanduiding voor tekst 2"/>
          <p:cNvSpPr>
            <a:spLocks noGrp="1"/>
          </p:cNvSpPr>
          <p:nvPr>
            <p:ph type="body" sz="quarter" idx="11"/>
          </p:nvPr>
        </p:nvSpPr>
        <p:spPr>
          <a:xfrm>
            <a:off x="467544" y="987574"/>
            <a:ext cx="8136904" cy="3672408"/>
          </a:xfrm>
        </p:spPr>
        <p:txBody>
          <a:bodyPr>
            <a:normAutofit/>
          </a:bodyPr>
          <a:lstStyle/>
          <a:p>
            <a:r>
              <a:rPr lang="en-US" b="1" dirty="0"/>
              <a:t>Result: </a:t>
            </a:r>
            <a:r>
              <a:rPr lang="en-US" dirty="0"/>
              <a:t>given a region X, how much does industry A supply to</a:t>
            </a:r>
          </a:p>
          <a:p>
            <a:pPr marL="342900" indent="-342900">
              <a:buFontTx/>
              <a:buChar char="-"/>
            </a:pPr>
            <a:r>
              <a:rPr lang="en-US" dirty="0"/>
              <a:t>Each industry in region X</a:t>
            </a:r>
          </a:p>
          <a:p>
            <a:pPr marL="342900" indent="-342900">
              <a:buFontTx/>
              <a:buChar char="-"/>
            </a:pPr>
            <a:r>
              <a:rPr lang="en-US" dirty="0"/>
              <a:t>Each industry in Rest of Netherlands</a:t>
            </a:r>
          </a:p>
          <a:p>
            <a:pPr marL="342900" indent="-342900">
              <a:buFontTx/>
              <a:buChar char="-"/>
            </a:pPr>
            <a:r>
              <a:rPr lang="en-US" dirty="0"/>
              <a:t>Households in region X of Rest of Netherlands</a:t>
            </a:r>
          </a:p>
          <a:p>
            <a:pPr marL="342900" indent="-342900">
              <a:buFontTx/>
              <a:buChar char="-"/>
            </a:pPr>
            <a:r>
              <a:rPr lang="en-US" dirty="0"/>
              <a:t>Government in Region X or Rest of Netherlands</a:t>
            </a:r>
          </a:p>
          <a:p>
            <a:pPr marL="342900" indent="-342900">
              <a:buFontTx/>
              <a:buChar char="-"/>
            </a:pPr>
            <a:r>
              <a:rPr lang="en-US" dirty="0"/>
              <a:t>…</a:t>
            </a:r>
          </a:p>
          <a:p>
            <a:pPr marL="342900" indent="-342900">
              <a:buFontTx/>
              <a:buChar char="-"/>
            </a:pPr>
            <a:r>
              <a:rPr lang="en-US" dirty="0"/>
              <a:t>Foreign countries (exports)</a:t>
            </a:r>
          </a:p>
          <a:p>
            <a:r>
              <a:rPr lang="en-US" dirty="0"/>
              <a:t>In other words: </a:t>
            </a:r>
            <a:r>
              <a:rPr lang="en-US" b="1" dirty="0"/>
              <a:t>a bi-regional input-output table</a:t>
            </a:r>
          </a:p>
          <a:p>
            <a:endParaRPr lang="en-US" b="1" dirty="0"/>
          </a:p>
          <a:p>
            <a:endParaRPr lang="en-US" dirty="0"/>
          </a:p>
          <a:p>
            <a:pPr marL="457200" indent="-457200">
              <a:buAutoNum type="arabicPeriod"/>
            </a:pPr>
            <a:endParaRPr lang="nl-NL" dirty="0"/>
          </a:p>
        </p:txBody>
      </p:sp>
      <p:sp>
        <p:nvSpPr>
          <p:cNvPr id="4" name="Tijdelijke aanduiding voor tekst 3"/>
          <p:cNvSpPr>
            <a:spLocks noGrp="1"/>
          </p:cNvSpPr>
          <p:nvPr>
            <p:ph type="body" sz="quarter" idx="14"/>
          </p:nvPr>
        </p:nvSpPr>
        <p:spPr/>
        <p:txBody>
          <a:bodyPr/>
          <a:lstStyle/>
          <a:p>
            <a:r>
              <a:rPr lang="en-US" dirty="0"/>
              <a:t>Aggregate product detail away</a:t>
            </a:r>
            <a:endParaRPr lang="nl-NL" dirty="0"/>
          </a:p>
        </p:txBody>
      </p:sp>
    </p:spTree>
    <p:extLst>
      <p:ext uri="{BB962C8B-B14F-4D97-AF65-F5344CB8AC3E}">
        <p14:creationId xmlns:p14="http://schemas.microsoft.com/office/powerpoint/2010/main" val="1691858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pPr algn="ctr"/>
            <a:fld id="{845CA951-4815-4987-9CD6-BB5D6648C0B5}" type="slidenum">
              <a:rPr lang="nl-NL" sz="1200" smtClean="0">
                <a:solidFill>
                  <a:schemeClr val="bg1"/>
                </a:solidFill>
              </a:rPr>
              <a:pPr algn="ctr"/>
              <a:t>15</a:t>
            </a:fld>
            <a:endParaRPr lang="nl-NL" sz="1200" dirty="0">
              <a:solidFill>
                <a:schemeClr val="bg1"/>
              </a:solidFill>
            </a:endParaRPr>
          </a:p>
        </p:txBody>
      </p:sp>
      <p:sp>
        <p:nvSpPr>
          <p:cNvPr id="3" name="Titel 2"/>
          <p:cNvSpPr>
            <a:spLocks noGrp="1"/>
          </p:cNvSpPr>
          <p:nvPr>
            <p:ph type="title"/>
          </p:nvPr>
        </p:nvSpPr>
        <p:spPr/>
        <p:txBody>
          <a:bodyPr/>
          <a:lstStyle/>
          <a:p>
            <a:r>
              <a:rPr lang="en-US" dirty="0"/>
              <a:t>Data we would like to have</a:t>
            </a:r>
            <a:endParaRPr lang="nl-NL" dirty="0"/>
          </a:p>
        </p:txBody>
      </p:sp>
    </p:spTree>
    <p:extLst>
      <p:ext uri="{BB962C8B-B14F-4D97-AF65-F5344CB8AC3E}">
        <p14:creationId xmlns:p14="http://schemas.microsoft.com/office/powerpoint/2010/main" val="8944926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0"/>
          </p:nvPr>
        </p:nvSpPr>
        <p:spPr/>
        <p:txBody>
          <a:bodyPr/>
          <a:lstStyle/>
          <a:p>
            <a:pPr algn="ctr"/>
            <a:fld id="{845CA951-4815-4987-9CD6-BB5D6648C0B5}" type="slidenum">
              <a:rPr lang="nl-NL" sz="1200" smtClean="0"/>
              <a:pPr algn="ctr"/>
              <a:t>16</a:t>
            </a:fld>
            <a:endParaRPr lang="nl-NL" sz="1200" dirty="0"/>
          </a:p>
        </p:txBody>
      </p:sp>
      <p:sp>
        <p:nvSpPr>
          <p:cNvPr id="3" name="Tijdelijke aanduiding voor tekst 2"/>
          <p:cNvSpPr>
            <a:spLocks noGrp="1"/>
          </p:cNvSpPr>
          <p:nvPr>
            <p:ph type="body" sz="quarter" idx="11"/>
          </p:nvPr>
        </p:nvSpPr>
        <p:spPr>
          <a:xfrm>
            <a:off x="467544" y="987574"/>
            <a:ext cx="7832950" cy="3672408"/>
          </a:xfrm>
        </p:spPr>
        <p:txBody>
          <a:bodyPr/>
          <a:lstStyle/>
          <a:p>
            <a:pPr marL="342900" indent="-342900">
              <a:buFontTx/>
              <a:buChar char="-"/>
            </a:pPr>
            <a:r>
              <a:rPr lang="en-US" dirty="0"/>
              <a:t>Which products (goods and services) produces each enterprise where (difficult with multiple branches)</a:t>
            </a:r>
          </a:p>
          <a:p>
            <a:pPr marL="342900" indent="-342900">
              <a:buFontTx/>
              <a:buChar char="-"/>
            </a:pPr>
            <a:r>
              <a:rPr lang="en-US" dirty="0"/>
              <a:t>Which products is each enterprise using where</a:t>
            </a:r>
          </a:p>
          <a:p>
            <a:pPr marL="342900" indent="-342900">
              <a:buFontTx/>
              <a:buChar char="-"/>
            </a:pPr>
            <a:r>
              <a:rPr lang="en-US" dirty="0"/>
              <a:t>Consumption by household &amp; government, gross fixed capital formation, at product level, by region</a:t>
            </a:r>
          </a:p>
          <a:p>
            <a:pPr marL="342900" indent="-342900">
              <a:buFontTx/>
              <a:buChar char="-"/>
            </a:pPr>
            <a:endParaRPr lang="en-US" dirty="0"/>
          </a:p>
          <a:p>
            <a:pPr marL="342900" indent="-342900">
              <a:buFontTx/>
              <a:buChar char="-"/>
            </a:pPr>
            <a:endParaRPr lang="en-US" dirty="0"/>
          </a:p>
          <a:p>
            <a:r>
              <a:rPr lang="en-US" b="1" dirty="0"/>
              <a:t>We used crude estimates that can be improved</a:t>
            </a:r>
            <a:endParaRPr lang="nl-NL" b="1" dirty="0"/>
          </a:p>
        </p:txBody>
      </p:sp>
      <p:sp>
        <p:nvSpPr>
          <p:cNvPr id="4" name="Tijdelijke aanduiding voor tekst 3"/>
          <p:cNvSpPr>
            <a:spLocks noGrp="1"/>
          </p:cNvSpPr>
          <p:nvPr>
            <p:ph type="body" sz="quarter" idx="14"/>
          </p:nvPr>
        </p:nvSpPr>
        <p:spPr>
          <a:xfrm>
            <a:off x="467544" y="339502"/>
            <a:ext cx="8422680" cy="504056"/>
          </a:xfrm>
        </p:spPr>
        <p:txBody>
          <a:bodyPr/>
          <a:lstStyle/>
          <a:p>
            <a:r>
              <a:rPr lang="en-US" dirty="0"/>
              <a:t>Regional microdata/final use </a:t>
            </a:r>
            <a:r>
              <a:rPr lang="en-US" dirty="0" err="1"/>
              <a:t>macrodata</a:t>
            </a:r>
            <a:endParaRPr lang="nl-NL" dirty="0"/>
          </a:p>
        </p:txBody>
      </p:sp>
    </p:spTree>
    <p:extLst>
      <p:ext uri="{BB962C8B-B14F-4D97-AF65-F5344CB8AC3E}">
        <p14:creationId xmlns:p14="http://schemas.microsoft.com/office/powerpoint/2010/main" val="25113381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pPr algn="ctr"/>
            <a:fld id="{845CA951-4815-4987-9CD6-BB5D6648C0B5}" type="slidenum">
              <a:rPr lang="nl-NL" sz="1200" smtClean="0">
                <a:solidFill>
                  <a:schemeClr val="bg1"/>
                </a:solidFill>
              </a:rPr>
              <a:pPr algn="ctr"/>
              <a:t>17</a:t>
            </a:fld>
            <a:endParaRPr lang="nl-NL" sz="1200" dirty="0">
              <a:solidFill>
                <a:schemeClr val="bg1"/>
              </a:solidFill>
            </a:endParaRPr>
          </a:p>
        </p:txBody>
      </p:sp>
      <p:sp>
        <p:nvSpPr>
          <p:cNvPr id="3" name="Titel 2"/>
          <p:cNvSpPr>
            <a:spLocks noGrp="1"/>
          </p:cNvSpPr>
          <p:nvPr>
            <p:ph type="title"/>
          </p:nvPr>
        </p:nvSpPr>
        <p:spPr/>
        <p:txBody>
          <a:bodyPr/>
          <a:lstStyle/>
          <a:p>
            <a:r>
              <a:rPr lang="en-US" dirty="0"/>
              <a:t>Results</a:t>
            </a:r>
            <a:endParaRPr lang="nl-NL" dirty="0"/>
          </a:p>
        </p:txBody>
      </p:sp>
    </p:spTree>
    <p:extLst>
      <p:ext uri="{BB962C8B-B14F-4D97-AF65-F5344CB8AC3E}">
        <p14:creationId xmlns:p14="http://schemas.microsoft.com/office/powerpoint/2010/main" val="25482935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0"/>
          </p:nvPr>
        </p:nvSpPr>
        <p:spPr/>
        <p:txBody>
          <a:bodyPr/>
          <a:lstStyle/>
          <a:p>
            <a:pPr algn="ctr"/>
            <a:fld id="{845CA951-4815-4987-9CD6-BB5D6648C0B5}" type="slidenum">
              <a:rPr lang="nl-NL" sz="1200" smtClean="0"/>
              <a:pPr algn="ctr"/>
              <a:t>18</a:t>
            </a:fld>
            <a:endParaRPr lang="nl-NL" sz="1200" dirty="0"/>
          </a:p>
        </p:txBody>
      </p:sp>
      <p:sp>
        <p:nvSpPr>
          <p:cNvPr id="3" name="Tijdelijke aanduiding voor tekst 2"/>
          <p:cNvSpPr>
            <a:spLocks noGrp="1"/>
          </p:cNvSpPr>
          <p:nvPr>
            <p:ph type="body" sz="quarter" idx="11"/>
          </p:nvPr>
        </p:nvSpPr>
        <p:spPr>
          <a:xfrm>
            <a:off x="485230" y="4227934"/>
            <a:ext cx="7832950" cy="686048"/>
          </a:xfrm>
        </p:spPr>
        <p:txBody>
          <a:bodyPr>
            <a:normAutofit fontScale="85000" lnSpcReduction="10000"/>
          </a:bodyPr>
          <a:lstStyle/>
          <a:p>
            <a:r>
              <a:rPr lang="en-US" dirty="0"/>
              <a:t>How dependent is a region on foreign demand, via its exports (direct dependence) and its supplies to domestic exporters (indirect)?</a:t>
            </a:r>
            <a:endParaRPr lang="nl-NL" dirty="0"/>
          </a:p>
        </p:txBody>
      </p:sp>
      <p:sp>
        <p:nvSpPr>
          <p:cNvPr id="4" name="Tijdelijke aanduiding voor tekst 3"/>
          <p:cNvSpPr>
            <a:spLocks noGrp="1"/>
          </p:cNvSpPr>
          <p:nvPr>
            <p:ph type="body" sz="quarter" idx="14"/>
          </p:nvPr>
        </p:nvSpPr>
        <p:spPr/>
        <p:txBody>
          <a:bodyPr/>
          <a:lstStyle/>
          <a:p>
            <a:r>
              <a:rPr lang="en-US" dirty="0"/>
              <a:t>Results (I): regional-global linkages - output</a:t>
            </a:r>
            <a:endParaRPr lang="nl-NL" dirty="0"/>
          </a:p>
        </p:txBody>
      </p:sp>
      <p:pic>
        <p:nvPicPr>
          <p:cNvPr id="7" name="Afbeelding 6"/>
          <p:cNvPicPr>
            <a:picLocks noChangeAspect="1"/>
          </p:cNvPicPr>
          <p:nvPr/>
        </p:nvPicPr>
        <p:blipFill>
          <a:blip r:embed="rId2"/>
          <a:stretch>
            <a:fillRect/>
          </a:stretch>
        </p:blipFill>
        <p:spPr>
          <a:xfrm>
            <a:off x="647389" y="843559"/>
            <a:ext cx="6876939" cy="3435588"/>
          </a:xfrm>
          <a:prstGeom prst="rect">
            <a:avLst/>
          </a:prstGeom>
        </p:spPr>
      </p:pic>
    </p:spTree>
    <p:extLst>
      <p:ext uri="{BB962C8B-B14F-4D97-AF65-F5344CB8AC3E}">
        <p14:creationId xmlns:p14="http://schemas.microsoft.com/office/powerpoint/2010/main" val="36218273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0"/>
          </p:nvPr>
        </p:nvSpPr>
        <p:spPr/>
        <p:txBody>
          <a:bodyPr/>
          <a:lstStyle/>
          <a:p>
            <a:pPr algn="ctr"/>
            <a:fld id="{845CA951-4815-4987-9CD6-BB5D6648C0B5}" type="slidenum">
              <a:rPr lang="nl-NL" sz="1200" smtClean="0"/>
              <a:pPr algn="ctr"/>
              <a:t>19</a:t>
            </a:fld>
            <a:endParaRPr lang="nl-NL" sz="1200" dirty="0"/>
          </a:p>
        </p:txBody>
      </p:sp>
      <p:sp>
        <p:nvSpPr>
          <p:cNvPr id="3" name="Tijdelijke aanduiding voor tekst 2"/>
          <p:cNvSpPr>
            <a:spLocks noGrp="1"/>
          </p:cNvSpPr>
          <p:nvPr>
            <p:ph type="body" sz="quarter" idx="11"/>
          </p:nvPr>
        </p:nvSpPr>
        <p:spPr>
          <a:xfrm>
            <a:off x="513101" y="4285112"/>
            <a:ext cx="7832950" cy="686048"/>
          </a:xfrm>
        </p:spPr>
        <p:txBody>
          <a:bodyPr>
            <a:normAutofit fontScale="92500" lnSpcReduction="20000"/>
          </a:bodyPr>
          <a:lstStyle/>
          <a:p>
            <a:r>
              <a:rPr lang="en-US" dirty="0"/>
              <a:t>Multiplier effects, relevant for, e.g., subsidies: how much will leak abroad?</a:t>
            </a:r>
            <a:endParaRPr lang="nl-NL" dirty="0"/>
          </a:p>
        </p:txBody>
      </p:sp>
      <p:sp>
        <p:nvSpPr>
          <p:cNvPr id="4" name="Tijdelijke aanduiding voor tekst 3"/>
          <p:cNvSpPr>
            <a:spLocks noGrp="1"/>
          </p:cNvSpPr>
          <p:nvPr>
            <p:ph type="body" sz="quarter" idx="14"/>
          </p:nvPr>
        </p:nvSpPr>
        <p:spPr/>
        <p:txBody>
          <a:bodyPr/>
          <a:lstStyle/>
          <a:p>
            <a:r>
              <a:rPr lang="en-US" dirty="0"/>
              <a:t>Results (II): regional-global linkages - input</a:t>
            </a:r>
            <a:endParaRPr lang="nl-NL" dirty="0"/>
          </a:p>
        </p:txBody>
      </p:sp>
      <p:pic>
        <p:nvPicPr>
          <p:cNvPr id="5" name="Afbeelding 4"/>
          <p:cNvPicPr>
            <a:picLocks noChangeAspect="1"/>
          </p:cNvPicPr>
          <p:nvPr/>
        </p:nvPicPr>
        <p:blipFill>
          <a:blip r:embed="rId2"/>
          <a:stretch>
            <a:fillRect/>
          </a:stretch>
        </p:blipFill>
        <p:spPr>
          <a:xfrm>
            <a:off x="611560" y="848220"/>
            <a:ext cx="6212097" cy="3486090"/>
          </a:xfrm>
          <a:prstGeom prst="rect">
            <a:avLst/>
          </a:prstGeom>
        </p:spPr>
      </p:pic>
    </p:spTree>
    <p:extLst>
      <p:ext uri="{BB962C8B-B14F-4D97-AF65-F5344CB8AC3E}">
        <p14:creationId xmlns:p14="http://schemas.microsoft.com/office/powerpoint/2010/main" val="2950030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7D3015B4-16B5-429B-9969-28280B611534}"/>
              </a:ext>
            </a:extLst>
          </p:cNvPr>
          <p:cNvSpPr>
            <a:spLocks noGrp="1"/>
          </p:cNvSpPr>
          <p:nvPr>
            <p:ph type="sldNum" sz="quarter" idx="10"/>
          </p:nvPr>
        </p:nvSpPr>
        <p:spPr/>
        <p:txBody>
          <a:bodyPr/>
          <a:lstStyle/>
          <a:p>
            <a:pPr algn="ctr"/>
            <a:fld id="{845CA951-4815-4987-9CD6-BB5D6648C0B5}" type="slidenum">
              <a:rPr lang="nl-NL" sz="1200" smtClean="0"/>
              <a:pPr algn="ctr"/>
              <a:t>2</a:t>
            </a:fld>
            <a:endParaRPr lang="nl-NL" sz="1200" dirty="0"/>
          </a:p>
        </p:txBody>
      </p:sp>
      <p:sp>
        <p:nvSpPr>
          <p:cNvPr id="3" name="Tijdelijke aanduiding voor tekst 2">
            <a:extLst>
              <a:ext uri="{FF2B5EF4-FFF2-40B4-BE49-F238E27FC236}">
                <a16:creationId xmlns:a16="http://schemas.microsoft.com/office/drawing/2014/main" id="{64EDA4DA-FA21-4255-B6CD-98B86A24D807}"/>
              </a:ext>
            </a:extLst>
          </p:cNvPr>
          <p:cNvSpPr>
            <a:spLocks noGrp="1"/>
          </p:cNvSpPr>
          <p:nvPr>
            <p:ph type="body" sz="quarter" idx="11"/>
          </p:nvPr>
        </p:nvSpPr>
        <p:spPr/>
        <p:txBody>
          <a:bodyPr/>
          <a:lstStyle/>
          <a:p>
            <a:pPr marL="342900" indent="-342900">
              <a:buFontTx/>
              <a:buChar char="-"/>
            </a:pPr>
            <a:r>
              <a:rPr lang="en-US" dirty="0"/>
              <a:t>Why regional information, why a pilot?</a:t>
            </a:r>
          </a:p>
          <a:p>
            <a:pPr marL="342900" indent="-342900">
              <a:buFontTx/>
              <a:buChar char="-"/>
            </a:pPr>
            <a:r>
              <a:rPr lang="en-US" dirty="0"/>
              <a:t>Methods and data</a:t>
            </a:r>
          </a:p>
          <a:p>
            <a:pPr marL="342900" indent="-342900">
              <a:buFontTx/>
              <a:buChar char="-"/>
            </a:pPr>
            <a:r>
              <a:rPr lang="en-US" dirty="0"/>
              <a:t>Results </a:t>
            </a:r>
          </a:p>
          <a:p>
            <a:pPr marL="342900" indent="-342900">
              <a:buFontTx/>
              <a:buChar char="-"/>
            </a:pPr>
            <a:r>
              <a:rPr lang="en-US" dirty="0"/>
              <a:t>Experiences and conclusions</a:t>
            </a:r>
          </a:p>
          <a:p>
            <a:pPr marL="342900" indent="-342900">
              <a:buFontTx/>
              <a:buChar char="-"/>
            </a:pPr>
            <a:endParaRPr lang="en-NL" dirty="0"/>
          </a:p>
        </p:txBody>
      </p:sp>
      <p:sp>
        <p:nvSpPr>
          <p:cNvPr id="4" name="Tijdelijke aanduiding voor tekst 3">
            <a:extLst>
              <a:ext uri="{FF2B5EF4-FFF2-40B4-BE49-F238E27FC236}">
                <a16:creationId xmlns:a16="http://schemas.microsoft.com/office/drawing/2014/main" id="{96437611-7FC7-4099-820B-2A7D60D95565}"/>
              </a:ext>
            </a:extLst>
          </p:cNvPr>
          <p:cNvSpPr>
            <a:spLocks noGrp="1"/>
          </p:cNvSpPr>
          <p:nvPr>
            <p:ph type="body" sz="quarter" idx="14"/>
          </p:nvPr>
        </p:nvSpPr>
        <p:spPr/>
        <p:txBody>
          <a:bodyPr/>
          <a:lstStyle/>
          <a:p>
            <a:r>
              <a:rPr lang="en-US" dirty="0"/>
              <a:t>Outline</a:t>
            </a:r>
            <a:endParaRPr lang="en-NL" dirty="0"/>
          </a:p>
        </p:txBody>
      </p:sp>
    </p:spTree>
    <p:extLst>
      <p:ext uri="{BB962C8B-B14F-4D97-AF65-F5344CB8AC3E}">
        <p14:creationId xmlns:p14="http://schemas.microsoft.com/office/powerpoint/2010/main" val="26764725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0"/>
          </p:nvPr>
        </p:nvSpPr>
        <p:spPr/>
        <p:txBody>
          <a:bodyPr/>
          <a:lstStyle/>
          <a:p>
            <a:pPr algn="ctr"/>
            <a:fld id="{845CA951-4815-4987-9CD6-BB5D6648C0B5}" type="slidenum">
              <a:rPr lang="nl-NL" sz="1200" smtClean="0"/>
              <a:pPr algn="ctr"/>
              <a:t>20</a:t>
            </a:fld>
            <a:endParaRPr lang="nl-NL" sz="1200" dirty="0"/>
          </a:p>
        </p:txBody>
      </p:sp>
      <p:sp>
        <p:nvSpPr>
          <p:cNvPr id="3" name="Tijdelijke aanduiding voor tekst 2"/>
          <p:cNvSpPr>
            <a:spLocks noGrp="1"/>
          </p:cNvSpPr>
          <p:nvPr>
            <p:ph type="body" sz="quarter" idx="11"/>
          </p:nvPr>
        </p:nvSpPr>
        <p:spPr>
          <a:xfrm>
            <a:off x="467544" y="4443958"/>
            <a:ext cx="7832950" cy="606314"/>
          </a:xfrm>
        </p:spPr>
        <p:txBody>
          <a:bodyPr>
            <a:normAutofit fontScale="85000" lnSpcReduction="20000"/>
          </a:bodyPr>
          <a:lstStyle/>
          <a:p>
            <a:r>
              <a:rPr lang="en-US" dirty="0"/>
              <a:t>Multiplier effects, relevant for, e.g., Dutch Growth Fund: what does a regional investment yield for the rest of the country?</a:t>
            </a:r>
            <a:endParaRPr lang="nl-NL" dirty="0"/>
          </a:p>
        </p:txBody>
      </p:sp>
      <p:sp>
        <p:nvSpPr>
          <p:cNvPr id="4" name="Tijdelijke aanduiding voor tekst 3"/>
          <p:cNvSpPr>
            <a:spLocks noGrp="1"/>
          </p:cNvSpPr>
          <p:nvPr>
            <p:ph type="body" sz="quarter" idx="14"/>
          </p:nvPr>
        </p:nvSpPr>
        <p:spPr/>
        <p:txBody>
          <a:bodyPr/>
          <a:lstStyle/>
          <a:p>
            <a:r>
              <a:rPr lang="en-US" dirty="0"/>
              <a:t>Results (III): inter-regional linkages</a:t>
            </a:r>
            <a:endParaRPr lang="nl-NL" dirty="0"/>
          </a:p>
        </p:txBody>
      </p:sp>
      <p:pic>
        <p:nvPicPr>
          <p:cNvPr id="7" name="Afbeelding 6"/>
          <p:cNvPicPr>
            <a:picLocks noChangeAspect="1"/>
          </p:cNvPicPr>
          <p:nvPr/>
        </p:nvPicPr>
        <p:blipFill>
          <a:blip r:embed="rId2"/>
          <a:stretch>
            <a:fillRect/>
          </a:stretch>
        </p:blipFill>
        <p:spPr>
          <a:xfrm>
            <a:off x="539552" y="936247"/>
            <a:ext cx="5976664" cy="3522263"/>
          </a:xfrm>
          <a:prstGeom prst="rect">
            <a:avLst/>
          </a:prstGeom>
        </p:spPr>
      </p:pic>
    </p:spTree>
    <p:extLst>
      <p:ext uri="{BB962C8B-B14F-4D97-AF65-F5344CB8AC3E}">
        <p14:creationId xmlns:p14="http://schemas.microsoft.com/office/powerpoint/2010/main" val="3544493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pPr algn="ctr"/>
            <a:fld id="{845CA951-4815-4987-9CD6-BB5D6648C0B5}" type="slidenum">
              <a:rPr lang="nl-NL" sz="1200" smtClean="0">
                <a:solidFill>
                  <a:schemeClr val="bg1"/>
                </a:solidFill>
              </a:rPr>
              <a:pPr algn="ctr"/>
              <a:t>21</a:t>
            </a:fld>
            <a:endParaRPr lang="nl-NL" sz="1200" dirty="0">
              <a:solidFill>
                <a:schemeClr val="bg1"/>
              </a:solidFill>
            </a:endParaRPr>
          </a:p>
        </p:txBody>
      </p:sp>
      <p:sp>
        <p:nvSpPr>
          <p:cNvPr id="3" name="Titel 2"/>
          <p:cNvSpPr>
            <a:spLocks noGrp="1"/>
          </p:cNvSpPr>
          <p:nvPr>
            <p:ph type="title"/>
          </p:nvPr>
        </p:nvSpPr>
        <p:spPr/>
        <p:txBody>
          <a:bodyPr/>
          <a:lstStyle/>
          <a:p>
            <a:r>
              <a:rPr lang="en-US" dirty="0"/>
              <a:t>Experiences and conclusion</a:t>
            </a:r>
            <a:endParaRPr lang="nl-NL" dirty="0"/>
          </a:p>
        </p:txBody>
      </p:sp>
    </p:spTree>
    <p:extLst>
      <p:ext uri="{BB962C8B-B14F-4D97-AF65-F5344CB8AC3E}">
        <p14:creationId xmlns:p14="http://schemas.microsoft.com/office/powerpoint/2010/main" val="41161976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0"/>
          </p:nvPr>
        </p:nvSpPr>
        <p:spPr/>
        <p:txBody>
          <a:bodyPr/>
          <a:lstStyle/>
          <a:p>
            <a:pPr algn="ctr"/>
            <a:fld id="{845CA951-4815-4987-9CD6-BB5D6648C0B5}" type="slidenum">
              <a:rPr lang="nl-NL" sz="1200" smtClean="0"/>
              <a:pPr algn="ctr"/>
              <a:t>22</a:t>
            </a:fld>
            <a:endParaRPr lang="nl-NL" sz="1200" dirty="0"/>
          </a:p>
        </p:txBody>
      </p:sp>
      <p:sp>
        <p:nvSpPr>
          <p:cNvPr id="3" name="Tijdelijke aanduiding voor tekst 2"/>
          <p:cNvSpPr>
            <a:spLocks noGrp="1"/>
          </p:cNvSpPr>
          <p:nvPr>
            <p:ph type="body" sz="quarter" idx="11"/>
          </p:nvPr>
        </p:nvSpPr>
        <p:spPr>
          <a:xfrm>
            <a:off x="467544" y="987574"/>
            <a:ext cx="7920880" cy="3672408"/>
          </a:xfrm>
        </p:spPr>
        <p:txBody>
          <a:bodyPr>
            <a:normAutofit lnSpcReduction="10000"/>
          </a:bodyPr>
          <a:lstStyle/>
          <a:p>
            <a:pPr marL="342900" indent="-342900">
              <a:buFontTx/>
              <a:buChar char="-"/>
            </a:pPr>
            <a:r>
              <a:rPr lang="en-US" dirty="0"/>
              <a:t>The regional import, export and transit data is very useful</a:t>
            </a:r>
          </a:p>
          <a:p>
            <a:pPr marL="342900" indent="-342900">
              <a:buFontTx/>
              <a:buChar char="-"/>
            </a:pPr>
            <a:r>
              <a:rPr lang="en-US" dirty="0"/>
              <a:t>Still some balancing necessary</a:t>
            </a:r>
          </a:p>
          <a:p>
            <a:pPr marL="342900" indent="-342900">
              <a:buFontTx/>
              <a:buChar char="-"/>
            </a:pPr>
            <a:r>
              <a:rPr lang="en-US" dirty="0"/>
              <a:t>Not easy: link trade &amp; transport margins of re-export to region</a:t>
            </a:r>
          </a:p>
          <a:p>
            <a:pPr marL="342900" indent="-342900">
              <a:buFontTx/>
              <a:buChar char="-"/>
            </a:pPr>
            <a:r>
              <a:rPr lang="en-US" b="1" dirty="0"/>
              <a:t>Big problem: intra- and inter-regional trade in services</a:t>
            </a:r>
          </a:p>
          <a:p>
            <a:pPr marL="342900" indent="-342900">
              <a:buFontTx/>
              <a:buChar char="-"/>
            </a:pPr>
            <a:r>
              <a:rPr lang="en-US" dirty="0"/>
              <a:t>Stepwise approach (first version regional tables used only trade in services, second version also trade in goods) showed: for some regions adding goods detail does not change the table too much (</a:t>
            </a:r>
            <a:r>
              <a:rPr lang="en-US" dirty="0">
                <a:hlinkClick r:id="rId2"/>
              </a:rPr>
              <a:t>Vlieger, 2023</a:t>
            </a:r>
            <a:r>
              <a:rPr lang="en-US" dirty="0"/>
              <a:t>)</a:t>
            </a:r>
          </a:p>
          <a:p>
            <a:pPr marL="342900" indent="-342900">
              <a:buFontTx/>
              <a:buChar char="-"/>
            </a:pPr>
            <a:endParaRPr lang="nl-NL" dirty="0"/>
          </a:p>
        </p:txBody>
      </p:sp>
      <p:sp>
        <p:nvSpPr>
          <p:cNvPr id="4" name="Tijdelijke aanduiding voor tekst 3"/>
          <p:cNvSpPr>
            <a:spLocks noGrp="1"/>
          </p:cNvSpPr>
          <p:nvPr>
            <p:ph type="body" sz="quarter" idx="14"/>
          </p:nvPr>
        </p:nvSpPr>
        <p:spPr/>
        <p:txBody>
          <a:bodyPr/>
          <a:lstStyle/>
          <a:p>
            <a:r>
              <a:rPr lang="en-US" dirty="0"/>
              <a:t>Experiences</a:t>
            </a:r>
            <a:endParaRPr lang="nl-NL" dirty="0"/>
          </a:p>
        </p:txBody>
      </p:sp>
    </p:spTree>
    <p:extLst>
      <p:ext uri="{BB962C8B-B14F-4D97-AF65-F5344CB8AC3E}">
        <p14:creationId xmlns:p14="http://schemas.microsoft.com/office/powerpoint/2010/main" val="25508216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0"/>
          </p:nvPr>
        </p:nvSpPr>
        <p:spPr/>
        <p:txBody>
          <a:bodyPr/>
          <a:lstStyle/>
          <a:p>
            <a:pPr algn="ctr"/>
            <a:fld id="{845CA951-4815-4987-9CD6-BB5D6648C0B5}" type="slidenum">
              <a:rPr lang="nl-NL" sz="1200" smtClean="0"/>
              <a:pPr algn="ctr"/>
              <a:t>23</a:t>
            </a:fld>
            <a:endParaRPr lang="nl-NL" sz="1200" dirty="0"/>
          </a:p>
        </p:txBody>
      </p:sp>
      <p:sp>
        <p:nvSpPr>
          <p:cNvPr id="3" name="Tijdelijke aanduiding voor tekst 2"/>
          <p:cNvSpPr>
            <a:spLocks noGrp="1"/>
          </p:cNvSpPr>
          <p:nvPr>
            <p:ph type="body" sz="quarter" idx="11"/>
          </p:nvPr>
        </p:nvSpPr>
        <p:spPr>
          <a:xfrm>
            <a:off x="467544" y="987574"/>
            <a:ext cx="7832950" cy="3672408"/>
          </a:xfrm>
        </p:spPr>
        <p:txBody>
          <a:bodyPr/>
          <a:lstStyle/>
          <a:p>
            <a:pPr marL="342900" indent="-342900">
              <a:buFontTx/>
              <a:buChar char="-"/>
            </a:pPr>
            <a:r>
              <a:rPr lang="en-US" dirty="0"/>
              <a:t>High demand for regional linkages related to, e.g., dependence on foreign countries, investment policies, circular &amp; energy transition</a:t>
            </a:r>
          </a:p>
          <a:p>
            <a:pPr marL="342900" indent="-342900">
              <a:buFontTx/>
              <a:buChar char="-"/>
            </a:pPr>
            <a:r>
              <a:rPr lang="en-US" dirty="0"/>
              <a:t>Much possible already with existing national information</a:t>
            </a:r>
          </a:p>
          <a:p>
            <a:pPr marL="342900" indent="-342900">
              <a:buFontTx/>
              <a:buChar char="-"/>
            </a:pPr>
            <a:r>
              <a:rPr lang="en-US" dirty="0"/>
              <a:t>Common problem: get access to information at other institutes (Dutch solution: very strong Statistical Law)</a:t>
            </a:r>
          </a:p>
          <a:p>
            <a:pPr marL="342900" indent="-342900">
              <a:buFontTx/>
              <a:buChar char="-"/>
            </a:pPr>
            <a:r>
              <a:rPr lang="en-US" dirty="0"/>
              <a:t>Intra- and interregional trade in goods: doable with data</a:t>
            </a:r>
            <a:endParaRPr lang="nl-NL" dirty="0"/>
          </a:p>
          <a:p>
            <a:pPr marL="342900" indent="-342900">
              <a:buFontTx/>
              <a:buChar char="-"/>
            </a:pPr>
            <a:r>
              <a:rPr lang="en-US" dirty="0"/>
              <a:t>Big problem: intra- and inter-regional trade in services</a:t>
            </a:r>
          </a:p>
          <a:p>
            <a:pPr marL="342900" indent="-342900">
              <a:buFontTx/>
              <a:buChar char="-"/>
            </a:pPr>
            <a:endParaRPr lang="nl-NL" dirty="0"/>
          </a:p>
        </p:txBody>
      </p:sp>
      <p:sp>
        <p:nvSpPr>
          <p:cNvPr id="4" name="Tijdelijke aanduiding voor tekst 3"/>
          <p:cNvSpPr>
            <a:spLocks noGrp="1"/>
          </p:cNvSpPr>
          <p:nvPr>
            <p:ph type="body" sz="quarter" idx="14"/>
          </p:nvPr>
        </p:nvSpPr>
        <p:spPr/>
        <p:txBody>
          <a:bodyPr/>
          <a:lstStyle/>
          <a:p>
            <a:r>
              <a:rPr lang="en-US" dirty="0"/>
              <a:t>Conclusion</a:t>
            </a:r>
            <a:endParaRPr lang="nl-NL" dirty="0"/>
          </a:p>
        </p:txBody>
      </p:sp>
    </p:spTree>
    <p:extLst>
      <p:ext uri="{BB962C8B-B14F-4D97-AF65-F5344CB8AC3E}">
        <p14:creationId xmlns:p14="http://schemas.microsoft.com/office/powerpoint/2010/main" val="30360780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28CFE33-B8DE-478F-96A5-95F2E505A8CC}"/>
              </a:ext>
            </a:extLst>
          </p:cNvPr>
          <p:cNvSpPr>
            <a:spLocks noGrp="1"/>
          </p:cNvSpPr>
          <p:nvPr>
            <p:ph type="sldNum" sz="quarter" idx="10"/>
          </p:nvPr>
        </p:nvSpPr>
        <p:spPr/>
        <p:txBody>
          <a:bodyPr/>
          <a:lstStyle/>
          <a:p>
            <a:pPr algn="ctr"/>
            <a:fld id="{845CA951-4815-4987-9CD6-BB5D6648C0B5}" type="slidenum">
              <a:rPr lang="nl-NL" sz="1200" smtClean="0"/>
              <a:pPr algn="ctr"/>
              <a:t>24</a:t>
            </a:fld>
            <a:endParaRPr lang="nl-NL" sz="1200" dirty="0"/>
          </a:p>
        </p:txBody>
      </p:sp>
      <p:sp>
        <p:nvSpPr>
          <p:cNvPr id="3" name="Tijdelijke aanduiding voor tekst 2">
            <a:extLst>
              <a:ext uri="{FF2B5EF4-FFF2-40B4-BE49-F238E27FC236}">
                <a16:creationId xmlns:a16="http://schemas.microsoft.com/office/drawing/2014/main" id="{A6F21F42-D192-4CC0-BA5C-433DF590FDB8}"/>
              </a:ext>
            </a:extLst>
          </p:cNvPr>
          <p:cNvSpPr>
            <a:spLocks noGrp="1"/>
          </p:cNvSpPr>
          <p:nvPr>
            <p:ph type="body" sz="quarter" idx="11"/>
          </p:nvPr>
        </p:nvSpPr>
        <p:spPr/>
        <p:txBody>
          <a:bodyPr>
            <a:normAutofit/>
          </a:bodyPr>
          <a:lstStyle/>
          <a:p>
            <a:r>
              <a:rPr lang="en-US" dirty="0"/>
              <a:t>Questions – if time &amp; agenda permit</a:t>
            </a:r>
          </a:p>
          <a:p>
            <a:endParaRPr lang="en-US" dirty="0"/>
          </a:p>
          <a:p>
            <a:r>
              <a:rPr lang="en-US" dirty="0"/>
              <a:t>Or later via </a:t>
            </a:r>
            <a:r>
              <a:rPr lang="en-US" dirty="0">
                <a:hlinkClick r:id="rId2"/>
              </a:rPr>
              <a:t>o.lemmers@cbs.nl</a:t>
            </a:r>
            <a:r>
              <a:rPr lang="en-US" dirty="0"/>
              <a:t>, </a:t>
            </a:r>
            <a:r>
              <a:rPr lang="en-US" dirty="0">
                <a:hlinkClick r:id="rId3"/>
              </a:rPr>
              <a:t>i.bijlsma@cbs.nl</a:t>
            </a:r>
            <a:r>
              <a:rPr lang="en-US" dirty="0"/>
              <a:t>, </a:t>
            </a:r>
            <a:r>
              <a:rPr lang="en-US" dirty="0">
                <a:hlinkClick r:id="rId4"/>
              </a:rPr>
              <a:t>vce.verhees@cbs.nl</a:t>
            </a:r>
            <a:r>
              <a:rPr lang="en-US" dirty="0"/>
              <a:t> </a:t>
            </a:r>
            <a:endParaRPr lang="en-NL" dirty="0"/>
          </a:p>
        </p:txBody>
      </p:sp>
      <p:sp>
        <p:nvSpPr>
          <p:cNvPr id="4" name="Tijdelijke aanduiding voor tekst 3">
            <a:extLst>
              <a:ext uri="{FF2B5EF4-FFF2-40B4-BE49-F238E27FC236}">
                <a16:creationId xmlns:a16="http://schemas.microsoft.com/office/drawing/2014/main" id="{965887C6-F98B-4059-9DB5-B6C9D1BD6ABA}"/>
              </a:ext>
            </a:extLst>
          </p:cNvPr>
          <p:cNvSpPr>
            <a:spLocks noGrp="1"/>
          </p:cNvSpPr>
          <p:nvPr>
            <p:ph type="body" sz="quarter" idx="14"/>
          </p:nvPr>
        </p:nvSpPr>
        <p:spPr/>
        <p:txBody>
          <a:bodyPr/>
          <a:lstStyle/>
          <a:p>
            <a:r>
              <a:rPr lang="en-US" dirty="0"/>
              <a:t>Thank you for your attention!</a:t>
            </a:r>
            <a:endParaRPr lang="en-NL" dirty="0"/>
          </a:p>
        </p:txBody>
      </p:sp>
    </p:spTree>
    <p:extLst>
      <p:ext uri="{BB962C8B-B14F-4D97-AF65-F5344CB8AC3E}">
        <p14:creationId xmlns:p14="http://schemas.microsoft.com/office/powerpoint/2010/main" val="4001448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0"/>
          </p:nvPr>
        </p:nvSpPr>
        <p:spPr/>
        <p:txBody>
          <a:bodyPr/>
          <a:lstStyle/>
          <a:p>
            <a:pPr algn="ctr"/>
            <a:fld id="{845CA951-4815-4987-9CD6-BB5D6648C0B5}" type="slidenum">
              <a:rPr lang="nl-NL" sz="1200" smtClean="0"/>
              <a:pPr algn="ctr"/>
              <a:t>3</a:t>
            </a:fld>
            <a:endParaRPr lang="nl-NL" sz="1200" dirty="0"/>
          </a:p>
        </p:txBody>
      </p:sp>
      <p:sp>
        <p:nvSpPr>
          <p:cNvPr id="3" name="Tijdelijke aanduiding voor tekst 2"/>
          <p:cNvSpPr>
            <a:spLocks noGrp="1"/>
          </p:cNvSpPr>
          <p:nvPr>
            <p:ph type="body" sz="quarter" idx="11"/>
          </p:nvPr>
        </p:nvSpPr>
        <p:spPr>
          <a:xfrm>
            <a:off x="467544" y="987574"/>
            <a:ext cx="7832950" cy="3672408"/>
          </a:xfrm>
        </p:spPr>
        <p:txBody>
          <a:bodyPr>
            <a:normAutofit fontScale="92500" lnSpcReduction="10000"/>
          </a:bodyPr>
          <a:lstStyle/>
          <a:p>
            <a:r>
              <a:rPr lang="en-US" b="1" dirty="0"/>
              <a:t>Dutch policy makers </a:t>
            </a:r>
            <a:r>
              <a:rPr lang="en-US" dirty="0"/>
              <a:t>ask for regional information, e.g.,:</a:t>
            </a:r>
          </a:p>
          <a:p>
            <a:pPr marL="342900" indent="-342900">
              <a:buFontTx/>
              <a:buChar char="-"/>
            </a:pPr>
            <a:r>
              <a:rPr lang="en-US" dirty="0"/>
              <a:t>Dependencies on foreign countries, direct/indirect</a:t>
            </a:r>
          </a:p>
          <a:p>
            <a:pPr marL="342900" indent="-342900">
              <a:buFontTx/>
              <a:buChar char="-"/>
            </a:pPr>
            <a:r>
              <a:rPr lang="en-US" dirty="0"/>
              <a:t>Effect of investment policies on the region and the rest of the country (</a:t>
            </a:r>
            <a:r>
              <a:rPr lang="en-US" dirty="0" err="1"/>
              <a:t>a.o.</a:t>
            </a:r>
            <a:r>
              <a:rPr lang="en-US" dirty="0"/>
              <a:t>, circular and energy transition)</a:t>
            </a:r>
          </a:p>
          <a:p>
            <a:pPr marL="342900" indent="-342900">
              <a:buFontTx/>
              <a:buChar char="-"/>
            </a:pPr>
            <a:r>
              <a:rPr lang="en-US" dirty="0"/>
              <a:t>Linkages in the own region (</a:t>
            </a:r>
            <a:r>
              <a:rPr lang="en-US" dirty="0" err="1"/>
              <a:t>a.o.</a:t>
            </a:r>
            <a:r>
              <a:rPr lang="en-US" dirty="0"/>
              <a:t>, inclusiveness)</a:t>
            </a:r>
          </a:p>
          <a:p>
            <a:pPr marL="342900" indent="-342900">
              <a:buFontTx/>
              <a:buChar char="-"/>
            </a:pPr>
            <a:endParaRPr lang="en-US" dirty="0"/>
          </a:p>
          <a:p>
            <a:r>
              <a:rPr lang="en-US" b="1" dirty="0"/>
              <a:t>Linkages obscure the picture. </a:t>
            </a:r>
            <a:r>
              <a:rPr lang="en-US" dirty="0"/>
              <a:t>E.g., a regional car manufacturer hardly imports, but it buys much from a metal manufacturer in another region that imports many raw materials. Hence the car manufacturer is still (indirectly) dependent on foreign countries.</a:t>
            </a:r>
          </a:p>
        </p:txBody>
      </p:sp>
      <p:sp>
        <p:nvSpPr>
          <p:cNvPr id="4" name="Tijdelijke aanduiding voor tekst 3"/>
          <p:cNvSpPr>
            <a:spLocks noGrp="1"/>
          </p:cNvSpPr>
          <p:nvPr>
            <p:ph type="body" sz="quarter" idx="14"/>
          </p:nvPr>
        </p:nvSpPr>
        <p:spPr/>
        <p:txBody>
          <a:bodyPr/>
          <a:lstStyle/>
          <a:p>
            <a:r>
              <a:rPr lang="en-US" dirty="0"/>
              <a:t>Why regional information?</a:t>
            </a:r>
            <a:endParaRPr lang="nl-NL" dirty="0"/>
          </a:p>
        </p:txBody>
      </p:sp>
    </p:spTree>
    <p:extLst>
      <p:ext uri="{BB962C8B-B14F-4D97-AF65-F5344CB8AC3E}">
        <p14:creationId xmlns:p14="http://schemas.microsoft.com/office/powerpoint/2010/main" val="370903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0"/>
          </p:nvPr>
        </p:nvSpPr>
        <p:spPr/>
        <p:txBody>
          <a:bodyPr/>
          <a:lstStyle/>
          <a:p>
            <a:pPr algn="ctr"/>
            <a:fld id="{845CA951-4815-4987-9CD6-BB5D6648C0B5}" type="slidenum">
              <a:rPr lang="nl-NL" sz="1200" smtClean="0"/>
              <a:pPr algn="ctr"/>
              <a:t>4</a:t>
            </a:fld>
            <a:endParaRPr lang="nl-NL" sz="1200" dirty="0"/>
          </a:p>
        </p:txBody>
      </p:sp>
      <p:sp>
        <p:nvSpPr>
          <p:cNvPr id="3" name="Tijdelijke aanduiding voor tekst 2"/>
          <p:cNvSpPr>
            <a:spLocks noGrp="1"/>
          </p:cNvSpPr>
          <p:nvPr>
            <p:ph type="body" sz="quarter" idx="11"/>
          </p:nvPr>
        </p:nvSpPr>
        <p:spPr>
          <a:xfrm>
            <a:off x="467544" y="3363838"/>
            <a:ext cx="7832950" cy="1584176"/>
          </a:xfrm>
        </p:spPr>
        <p:txBody>
          <a:bodyPr>
            <a:normAutofit/>
          </a:bodyPr>
          <a:lstStyle/>
          <a:p>
            <a:r>
              <a:rPr lang="en-US" dirty="0"/>
              <a:t>The statistical way to map this: </a:t>
            </a:r>
            <a:r>
              <a:rPr lang="en-US" b="1" dirty="0"/>
              <a:t>bi-regional input-output tables</a:t>
            </a:r>
            <a:r>
              <a:rPr lang="en-US" dirty="0"/>
              <a:t>, showing how much industry A in region X sells its </a:t>
            </a:r>
            <a:r>
              <a:rPr lang="en-US" b="1" dirty="0"/>
              <a:t>output</a:t>
            </a:r>
            <a:r>
              <a:rPr lang="en-US" dirty="0"/>
              <a:t> which is </a:t>
            </a:r>
            <a:r>
              <a:rPr lang="en-US" b="1" dirty="0"/>
              <a:t>input</a:t>
            </a:r>
            <a:r>
              <a:rPr lang="en-US" dirty="0"/>
              <a:t> of industry B in region X or Y, consumers in X or Y, government in X or Y and so on </a:t>
            </a:r>
          </a:p>
        </p:txBody>
      </p:sp>
      <p:sp>
        <p:nvSpPr>
          <p:cNvPr id="4" name="Tijdelijke aanduiding voor tekst 3"/>
          <p:cNvSpPr>
            <a:spLocks noGrp="1"/>
          </p:cNvSpPr>
          <p:nvPr>
            <p:ph type="body" sz="quarter" idx="14"/>
          </p:nvPr>
        </p:nvSpPr>
        <p:spPr/>
        <p:txBody>
          <a:bodyPr/>
          <a:lstStyle/>
          <a:p>
            <a:r>
              <a:rPr lang="en-US" dirty="0"/>
              <a:t>Everything is connected!</a:t>
            </a:r>
            <a:endParaRPr lang="nl-NL" dirty="0"/>
          </a:p>
        </p:txBody>
      </p:sp>
      <p:pic>
        <p:nvPicPr>
          <p:cNvPr id="6" name="Afbeelding 5"/>
          <p:cNvPicPr>
            <a:picLocks noChangeAspect="1"/>
          </p:cNvPicPr>
          <p:nvPr/>
        </p:nvPicPr>
        <p:blipFill>
          <a:blip r:embed="rId2"/>
          <a:stretch>
            <a:fillRect/>
          </a:stretch>
        </p:blipFill>
        <p:spPr>
          <a:xfrm>
            <a:off x="395812" y="1125072"/>
            <a:ext cx="8352652" cy="2125799"/>
          </a:xfrm>
          <a:prstGeom prst="rect">
            <a:avLst/>
          </a:prstGeom>
        </p:spPr>
      </p:pic>
    </p:spTree>
    <p:extLst>
      <p:ext uri="{BB962C8B-B14F-4D97-AF65-F5344CB8AC3E}">
        <p14:creationId xmlns:p14="http://schemas.microsoft.com/office/powerpoint/2010/main" val="3101119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0"/>
          </p:nvPr>
        </p:nvSpPr>
        <p:spPr/>
        <p:txBody>
          <a:bodyPr/>
          <a:lstStyle/>
          <a:p>
            <a:pPr algn="ctr"/>
            <a:fld id="{845CA951-4815-4987-9CD6-BB5D6648C0B5}" type="slidenum">
              <a:rPr lang="nl-NL" sz="1200" smtClean="0"/>
              <a:pPr algn="ctr"/>
              <a:t>5</a:t>
            </a:fld>
            <a:endParaRPr lang="nl-NL" sz="1200" dirty="0"/>
          </a:p>
        </p:txBody>
      </p:sp>
      <p:sp>
        <p:nvSpPr>
          <p:cNvPr id="3" name="Tijdelijke aanduiding voor tekst 2"/>
          <p:cNvSpPr>
            <a:spLocks noGrp="1"/>
          </p:cNvSpPr>
          <p:nvPr>
            <p:ph type="body" sz="quarter" idx="11"/>
          </p:nvPr>
        </p:nvSpPr>
        <p:spPr>
          <a:xfrm>
            <a:off x="476920" y="4289281"/>
            <a:ext cx="7832950" cy="576064"/>
          </a:xfrm>
        </p:spPr>
        <p:txBody>
          <a:bodyPr>
            <a:normAutofit fontScale="77500" lnSpcReduction="20000"/>
          </a:bodyPr>
          <a:lstStyle/>
          <a:p>
            <a:r>
              <a:rPr lang="en-US" dirty="0"/>
              <a:t>Example: services in Amsterdam sells 10 to manufacturing in Rest of Netherlands</a:t>
            </a:r>
            <a:endParaRPr lang="nl-NL" dirty="0"/>
          </a:p>
        </p:txBody>
      </p:sp>
      <p:sp>
        <p:nvSpPr>
          <p:cNvPr id="4" name="Tijdelijke aanduiding voor tekst 3"/>
          <p:cNvSpPr>
            <a:spLocks noGrp="1"/>
          </p:cNvSpPr>
          <p:nvPr>
            <p:ph type="body" sz="quarter" idx="14"/>
          </p:nvPr>
        </p:nvSpPr>
        <p:spPr/>
        <p:txBody>
          <a:bodyPr/>
          <a:lstStyle/>
          <a:p>
            <a:r>
              <a:rPr lang="en-US" dirty="0"/>
              <a:t>A simplified bi-regional input-output table</a:t>
            </a:r>
            <a:endParaRPr lang="nl-NL" dirty="0"/>
          </a:p>
        </p:txBody>
      </p:sp>
      <p:pic>
        <p:nvPicPr>
          <p:cNvPr id="5" name="Afbeelding 4"/>
          <p:cNvPicPr>
            <a:picLocks noChangeAspect="1"/>
          </p:cNvPicPr>
          <p:nvPr/>
        </p:nvPicPr>
        <p:blipFill>
          <a:blip r:embed="rId2"/>
          <a:stretch>
            <a:fillRect/>
          </a:stretch>
        </p:blipFill>
        <p:spPr>
          <a:xfrm>
            <a:off x="467544" y="944552"/>
            <a:ext cx="8265219" cy="3079547"/>
          </a:xfrm>
          <a:prstGeom prst="rect">
            <a:avLst/>
          </a:prstGeom>
        </p:spPr>
      </p:pic>
    </p:spTree>
    <p:extLst>
      <p:ext uri="{BB962C8B-B14F-4D97-AF65-F5344CB8AC3E}">
        <p14:creationId xmlns:p14="http://schemas.microsoft.com/office/powerpoint/2010/main" val="679171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0"/>
          </p:nvPr>
        </p:nvSpPr>
        <p:spPr/>
        <p:txBody>
          <a:bodyPr/>
          <a:lstStyle/>
          <a:p>
            <a:pPr algn="ctr"/>
            <a:fld id="{845CA951-4815-4987-9CD6-BB5D6648C0B5}" type="slidenum">
              <a:rPr lang="nl-NL" sz="1200" smtClean="0"/>
              <a:pPr algn="ctr"/>
              <a:t>6</a:t>
            </a:fld>
            <a:endParaRPr lang="nl-NL" sz="1200" dirty="0"/>
          </a:p>
        </p:txBody>
      </p:sp>
      <p:sp>
        <p:nvSpPr>
          <p:cNvPr id="3" name="Tijdelijke aanduiding voor tekst 2"/>
          <p:cNvSpPr>
            <a:spLocks noGrp="1"/>
          </p:cNvSpPr>
          <p:nvPr>
            <p:ph type="body" sz="quarter" idx="11"/>
          </p:nvPr>
        </p:nvSpPr>
        <p:spPr>
          <a:xfrm>
            <a:off x="467544" y="987574"/>
            <a:ext cx="7832950" cy="3672408"/>
          </a:xfrm>
        </p:spPr>
        <p:txBody>
          <a:bodyPr>
            <a:normAutofit fontScale="92500"/>
          </a:bodyPr>
          <a:lstStyle/>
          <a:p>
            <a:pPr marL="342900" indent="-342900">
              <a:buFontTx/>
              <a:buChar char="-"/>
            </a:pPr>
            <a:r>
              <a:rPr lang="en-US" dirty="0"/>
              <a:t>Data of Statistics Netherlands is old: before 2000</a:t>
            </a:r>
          </a:p>
          <a:p>
            <a:pPr marL="342900" indent="-342900">
              <a:buFontTx/>
              <a:buChar char="-"/>
            </a:pPr>
            <a:r>
              <a:rPr lang="en-US" dirty="0">
                <a:hlinkClick r:id="rId2"/>
              </a:rPr>
              <a:t>Thissen et al. (2018)</a:t>
            </a:r>
            <a:r>
              <a:rPr lang="en-US" dirty="0"/>
              <a:t> compile data for EU regions, 2000-2010, 63 industries and 12 Dutch regions</a:t>
            </a:r>
          </a:p>
          <a:p>
            <a:pPr marL="342900" indent="-342900">
              <a:buFontTx/>
              <a:buChar char="-"/>
            </a:pPr>
            <a:r>
              <a:rPr lang="en-US" dirty="0">
                <a:hlinkClick r:id="rId3"/>
              </a:rPr>
              <a:t>Huang &amp; </a:t>
            </a:r>
            <a:r>
              <a:rPr lang="en-US" dirty="0" err="1">
                <a:hlinkClick r:id="rId3"/>
              </a:rPr>
              <a:t>Koutroumpis</a:t>
            </a:r>
            <a:r>
              <a:rPr lang="en-US" dirty="0">
                <a:hlinkClick r:id="rId3"/>
              </a:rPr>
              <a:t> (2023)</a:t>
            </a:r>
            <a:r>
              <a:rPr lang="en-US" dirty="0"/>
              <a:t> compile data for EU regions, 2018, but only 10 industries </a:t>
            </a:r>
          </a:p>
          <a:p>
            <a:endParaRPr lang="en-US" dirty="0"/>
          </a:p>
          <a:p>
            <a:r>
              <a:rPr lang="en-US" dirty="0"/>
              <a:t>Statistics Netherlands thought it could provide more regional detail, more recent data, by using existing (micro)data</a:t>
            </a:r>
          </a:p>
          <a:p>
            <a:r>
              <a:rPr lang="en-US" dirty="0"/>
              <a:t>Pilot: cost-effective way to see where one runs into problems.</a:t>
            </a:r>
            <a:endParaRPr lang="nl-NL" dirty="0"/>
          </a:p>
        </p:txBody>
      </p:sp>
      <p:sp>
        <p:nvSpPr>
          <p:cNvPr id="4" name="Tijdelijke aanduiding voor tekst 3"/>
          <p:cNvSpPr>
            <a:spLocks noGrp="1"/>
          </p:cNvSpPr>
          <p:nvPr>
            <p:ph type="body" sz="quarter" idx="14"/>
          </p:nvPr>
        </p:nvSpPr>
        <p:spPr/>
        <p:txBody>
          <a:bodyPr/>
          <a:lstStyle/>
          <a:p>
            <a:r>
              <a:rPr lang="en-US" dirty="0"/>
              <a:t>Why a pilot?</a:t>
            </a:r>
            <a:endParaRPr lang="nl-NL" dirty="0"/>
          </a:p>
        </p:txBody>
      </p:sp>
    </p:spTree>
    <p:extLst>
      <p:ext uri="{BB962C8B-B14F-4D97-AF65-F5344CB8AC3E}">
        <p14:creationId xmlns:p14="http://schemas.microsoft.com/office/powerpoint/2010/main" val="3370535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pPr algn="ctr"/>
            <a:fld id="{845CA951-4815-4987-9CD6-BB5D6648C0B5}" type="slidenum">
              <a:rPr lang="nl-NL" sz="1200" smtClean="0">
                <a:solidFill>
                  <a:schemeClr val="bg1"/>
                </a:solidFill>
              </a:rPr>
              <a:pPr algn="ctr"/>
              <a:t>7</a:t>
            </a:fld>
            <a:endParaRPr lang="nl-NL" sz="1200" dirty="0">
              <a:solidFill>
                <a:schemeClr val="bg1"/>
              </a:solidFill>
            </a:endParaRPr>
          </a:p>
        </p:txBody>
      </p:sp>
      <p:sp>
        <p:nvSpPr>
          <p:cNvPr id="3" name="Titel 2"/>
          <p:cNvSpPr>
            <a:spLocks noGrp="1"/>
          </p:cNvSpPr>
          <p:nvPr>
            <p:ph type="title"/>
          </p:nvPr>
        </p:nvSpPr>
        <p:spPr/>
        <p:txBody>
          <a:bodyPr/>
          <a:lstStyle/>
          <a:p>
            <a:r>
              <a:rPr lang="en-US" dirty="0"/>
              <a:t>Methods and data</a:t>
            </a:r>
            <a:endParaRPr lang="nl-NL" dirty="0"/>
          </a:p>
        </p:txBody>
      </p:sp>
    </p:spTree>
    <p:extLst>
      <p:ext uri="{BB962C8B-B14F-4D97-AF65-F5344CB8AC3E}">
        <p14:creationId xmlns:p14="http://schemas.microsoft.com/office/powerpoint/2010/main" val="412621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0"/>
          </p:nvPr>
        </p:nvSpPr>
        <p:spPr/>
        <p:txBody>
          <a:bodyPr/>
          <a:lstStyle/>
          <a:p>
            <a:pPr algn="ctr"/>
            <a:fld id="{845CA951-4815-4987-9CD6-BB5D6648C0B5}" type="slidenum">
              <a:rPr lang="nl-NL" sz="1200" smtClean="0"/>
              <a:pPr algn="ctr"/>
              <a:t>8</a:t>
            </a:fld>
            <a:endParaRPr lang="nl-NL" sz="1200" dirty="0"/>
          </a:p>
        </p:txBody>
      </p:sp>
      <p:sp>
        <p:nvSpPr>
          <p:cNvPr id="3" name="Tijdelijke aanduiding voor tekst 2"/>
          <p:cNvSpPr>
            <a:spLocks noGrp="1"/>
          </p:cNvSpPr>
          <p:nvPr>
            <p:ph type="body" sz="quarter" idx="11"/>
          </p:nvPr>
        </p:nvSpPr>
        <p:spPr>
          <a:xfrm>
            <a:off x="467544" y="987574"/>
            <a:ext cx="7832950" cy="3672408"/>
          </a:xfrm>
        </p:spPr>
        <p:txBody>
          <a:bodyPr>
            <a:normAutofit/>
          </a:bodyPr>
          <a:lstStyle/>
          <a:p>
            <a:pPr marL="457200" indent="-457200">
              <a:buAutoNum type="arabicPeriod"/>
            </a:pPr>
            <a:r>
              <a:rPr lang="en-US" b="1" dirty="0"/>
              <a:t>Compile regional supply and use tables</a:t>
            </a:r>
            <a:r>
              <a:rPr lang="en-US" dirty="0"/>
              <a:t>: in each region, show by product who is supplying it (industries, imports) and who is using it (industries, consumers, government, gross fixed capital formation, exports)</a:t>
            </a:r>
          </a:p>
          <a:p>
            <a:pPr marL="457200" indent="-457200">
              <a:buAutoNum type="arabicPeriod"/>
            </a:pPr>
            <a:r>
              <a:rPr lang="en-US" b="1" dirty="0"/>
              <a:t>Connect supply and use </a:t>
            </a:r>
            <a:r>
              <a:rPr lang="en-US" dirty="0"/>
              <a:t>to see which supplier in which region sells which product to which user in which region, using trade and transport data</a:t>
            </a:r>
          </a:p>
          <a:p>
            <a:endParaRPr lang="en-US" dirty="0"/>
          </a:p>
          <a:p>
            <a:r>
              <a:rPr lang="en-US" dirty="0"/>
              <a:t>(similar to compiling a regular input-output table)</a:t>
            </a:r>
            <a:endParaRPr lang="nl-NL" dirty="0"/>
          </a:p>
        </p:txBody>
      </p:sp>
      <p:sp>
        <p:nvSpPr>
          <p:cNvPr id="4" name="Tijdelijke aanduiding voor tekst 3"/>
          <p:cNvSpPr>
            <a:spLocks noGrp="1"/>
          </p:cNvSpPr>
          <p:nvPr>
            <p:ph type="body" sz="quarter" idx="14"/>
          </p:nvPr>
        </p:nvSpPr>
        <p:spPr/>
        <p:txBody>
          <a:bodyPr/>
          <a:lstStyle/>
          <a:p>
            <a:r>
              <a:rPr lang="en-US" dirty="0"/>
              <a:t>General approach</a:t>
            </a:r>
            <a:endParaRPr lang="nl-NL" dirty="0"/>
          </a:p>
        </p:txBody>
      </p:sp>
    </p:spTree>
    <p:extLst>
      <p:ext uri="{BB962C8B-B14F-4D97-AF65-F5344CB8AC3E}">
        <p14:creationId xmlns:p14="http://schemas.microsoft.com/office/powerpoint/2010/main" val="808789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0"/>
          </p:nvPr>
        </p:nvSpPr>
        <p:spPr/>
        <p:txBody>
          <a:bodyPr/>
          <a:lstStyle/>
          <a:p>
            <a:pPr algn="ctr"/>
            <a:fld id="{845CA951-4815-4987-9CD6-BB5D6648C0B5}" type="slidenum">
              <a:rPr lang="nl-NL" sz="1200" smtClean="0"/>
              <a:pPr algn="ctr"/>
              <a:t>9</a:t>
            </a:fld>
            <a:endParaRPr lang="nl-NL" sz="1200" dirty="0"/>
          </a:p>
        </p:txBody>
      </p:sp>
      <p:sp>
        <p:nvSpPr>
          <p:cNvPr id="3" name="Tijdelijke aanduiding voor tekst 2"/>
          <p:cNvSpPr>
            <a:spLocks noGrp="1"/>
          </p:cNvSpPr>
          <p:nvPr>
            <p:ph type="body" sz="quarter" idx="11"/>
          </p:nvPr>
        </p:nvSpPr>
        <p:spPr>
          <a:xfrm>
            <a:off x="467544" y="987574"/>
            <a:ext cx="7832950" cy="3672408"/>
          </a:xfrm>
        </p:spPr>
        <p:txBody>
          <a:bodyPr/>
          <a:lstStyle/>
          <a:p>
            <a:r>
              <a:rPr lang="en-US" b="1" dirty="0"/>
              <a:t>Assume</a:t>
            </a:r>
            <a:r>
              <a:rPr lang="en-US" dirty="0"/>
              <a:t> that regional supply and use of products by industry is the same as national supply and use of products by industry (given an industry, each region has the same production structure)</a:t>
            </a:r>
          </a:p>
          <a:p>
            <a:endParaRPr lang="en-US" b="1" dirty="0"/>
          </a:p>
          <a:p>
            <a:r>
              <a:rPr lang="en-US" b="1" dirty="0"/>
              <a:t>Result:</a:t>
            </a:r>
            <a:r>
              <a:rPr lang="en-US" dirty="0"/>
              <a:t> regional supply &amp; use tables, for 53 regions we have this region and Rest of Netherlands, 64 industries, 25 types of goods and 116 types of services</a:t>
            </a:r>
          </a:p>
          <a:p>
            <a:endParaRPr lang="en-US" dirty="0"/>
          </a:p>
          <a:p>
            <a:pPr marL="457200" indent="-457200">
              <a:buAutoNum type="arabicPeriod"/>
            </a:pPr>
            <a:endParaRPr lang="nl-NL" dirty="0"/>
          </a:p>
        </p:txBody>
      </p:sp>
      <p:sp>
        <p:nvSpPr>
          <p:cNvPr id="4" name="Tijdelijke aanduiding voor tekst 3"/>
          <p:cNvSpPr>
            <a:spLocks noGrp="1"/>
          </p:cNvSpPr>
          <p:nvPr>
            <p:ph type="body" sz="quarter" idx="14"/>
          </p:nvPr>
        </p:nvSpPr>
        <p:spPr/>
        <p:txBody>
          <a:bodyPr/>
          <a:lstStyle/>
          <a:p>
            <a:r>
              <a:rPr lang="en-US" dirty="0"/>
              <a:t>Derive regional supply &amp; use tables</a:t>
            </a:r>
            <a:endParaRPr lang="nl-NL" dirty="0"/>
          </a:p>
        </p:txBody>
      </p:sp>
    </p:spTree>
    <p:extLst>
      <p:ext uri="{BB962C8B-B14F-4D97-AF65-F5344CB8AC3E}">
        <p14:creationId xmlns:p14="http://schemas.microsoft.com/office/powerpoint/2010/main" val="2795325588"/>
      </p:ext>
    </p:extLst>
  </p:cSld>
  <p:clrMapOvr>
    <a:masterClrMapping/>
  </p:clrMapOvr>
</p:sld>
</file>

<file path=ppt/theme/theme1.xml><?xml version="1.0" encoding="utf-8"?>
<a:theme xmlns:a="http://schemas.openxmlformats.org/drawingml/2006/main" name="CBS Powerpoint sjabloon">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BS Powerpoint sjabloon.potx" id="{3F84EC74-2453-4463-BD10-B2CF18A54BA4}" vid="{0E4E9784-1400-4F35-9B79-2A92AF0134E7}"/>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CBS Powerpoint sjabloon</Template>
  <TotalTime>0</TotalTime>
  <Words>1163</Words>
  <Application>Microsoft Office PowerPoint</Application>
  <PresentationFormat>Diavoorstelling (16:9)</PresentationFormat>
  <Paragraphs>128</Paragraphs>
  <Slides>24</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24</vt:i4>
      </vt:variant>
    </vt:vector>
  </HeadingPairs>
  <TitlesOfParts>
    <vt:vector size="27" baseType="lpstr">
      <vt:lpstr>Arial</vt:lpstr>
      <vt:lpstr>Calibri</vt:lpstr>
      <vt:lpstr>CBS Powerpoint sjabloon</vt:lpstr>
      <vt:lpstr>PowerPoint-presentatie</vt:lpstr>
      <vt:lpstr>PowerPoint-presentatie</vt:lpstr>
      <vt:lpstr>PowerPoint-presentatie</vt:lpstr>
      <vt:lpstr>PowerPoint-presentatie</vt:lpstr>
      <vt:lpstr>PowerPoint-presentatie</vt:lpstr>
      <vt:lpstr>PowerPoint-presentatie</vt:lpstr>
      <vt:lpstr>Methods and data</vt:lpstr>
      <vt:lpstr>PowerPoint-presentatie</vt:lpstr>
      <vt:lpstr>PowerPoint-presentatie</vt:lpstr>
      <vt:lpstr>PowerPoint-presentatie</vt:lpstr>
      <vt:lpstr>PowerPoint-presentatie</vt:lpstr>
      <vt:lpstr>PowerPoint-presentatie</vt:lpstr>
      <vt:lpstr>PowerPoint-presentatie</vt:lpstr>
      <vt:lpstr>PowerPoint-presentatie</vt:lpstr>
      <vt:lpstr>Data we would like to have</vt:lpstr>
      <vt:lpstr>PowerPoint-presentatie</vt:lpstr>
      <vt:lpstr>Results</vt:lpstr>
      <vt:lpstr>PowerPoint-presentatie</vt:lpstr>
      <vt:lpstr>PowerPoint-presentatie</vt:lpstr>
      <vt:lpstr>PowerPoint-presentatie</vt:lpstr>
      <vt:lpstr>Experiences and conclusion</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2021-05-06T11:16:55Z</dcterms:created>
  <dcterms:modified xsi:type="dcterms:W3CDTF">2024-06-28T09:41:25Z</dcterms:modified>
</cp:coreProperties>
</file>