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20"/>
  </p:notesMasterIdLst>
  <p:handoutMasterIdLst>
    <p:handoutMasterId r:id="rId21"/>
  </p:handoutMasterIdLst>
  <p:sldIdLst>
    <p:sldId id="306" r:id="rId3"/>
    <p:sldId id="317" r:id="rId4"/>
    <p:sldId id="318" r:id="rId5"/>
    <p:sldId id="320" r:id="rId6"/>
    <p:sldId id="326" r:id="rId7"/>
    <p:sldId id="325" r:id="rId8"/>
    <p:sldId id="327" r:id="rId9"/>
    <p:sldId id="328" r:id="rId10"/>
    <p:sldId id="321" r:id="rId11"/>
    <p:sldId id="330" r:id="rId12"/>
    <p:sldId id="331" r:id="rId13"/>
    <p:sldId id="322" r:id="rId14"/>
    <p:sldId id="329" r:id="rId15"/>
    <p:sldId id="323" r:id="rId16"/>
    <p:sldId id="324" r:id="rId17"/>
    <p:sldId id="319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EA2"/>
    <a:srgbClr val="0356B1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3792" autoAdjust="0"/>
  </p:normalViewPr>
  <p:slideViewPr>
    <p:cSldViewPr snapToGrid="0">
      <p:cViewPr varScale="1">
        <p:scale>
          <a:sx n="71" d="100"/>
          <a:sy n="71" d="100"/>
        </p:scale>
        <p:origin x="440" y="4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Form a working level </a:t>
            </a:r>
            <a:r>
              <a:rPr lang="en-GB" sz="1200" b="1" u="sng" dirty="0"/>
              <a:t>steering committee</a:t>
            </a:r>
            <a:r>
              <a:rPr lang="en-GB" sz="1200" dirty="0"/>
              <a:t> with one or two </a:t>
            </a:r>
            <a:r>
              <a:rPr lang="en-GB" sz="1200" b="1" dirty="0"/>
              <a:t>representatives</a:t>
            </a:r>
            <a:r>
              <a:rPr lang="en-GB" sz="1200" dirty="0"/>
              <a:t> per institution that would have at least two (either virtual, hybrid or physical) </a:t>
            </a:r>
            <a:r>
              <a:rPr lang="en-GB" sz="1200" b="1" dirty="0"/>
              <a:t>meetings</a:t>
            </a:r>
            <a:r>
              <a:rPr lang="en-GB" sz="1200" dirty="0"/>
              <a:t> per year in order to increase their involvement and commitment towards the </a:t>
            </a:r>
            <a:r>
              <a:rPr lang="en-GB" sz="1200" b="1" u="sng" dirty="0"/>
              <a:t>convergence on a global benchmark of the required input data entering the various </a:t>
            </a:r>
            <a:r>
              <a:rPr lang="en-GB" sz="1200" b="1" u="sng" dirty="0" err="1"/>
              <a:t>TiVA</a:t>
            </a:r>
            <a:r>
              <a:rPr lang="en-GB" sz="1200" b="1" u="sng" dirty="0"/>
              <a:t> initiatives</a:t>
            </a:r>
            <a:r>
              <a:rPr lang="en-GB" sz="1200" dirty="0"/>
              <a:t>. The committee will have annual rotating chairs.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2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Form a working level </a:t>
            </a:r>
            <a:r>
              <a:rPr lang="en-GB" sz="1200" b="1" u="sng" dirty="0"/>
              <a:t>steering committee</a:t>
            </a:r>
            <a:r>
              <a:rPr lang="en-GB" sz="1200" dirty="0"/>
              <a:t> with one or two </a:t>
            </a:r>
            <a:r>
              <a:rPr lang="en-GB" sz="1200" b="1" dirty="0"/>
              <a:t>representatives</a:t>
            </a:r>
            <a:r>
              <a:rPr lang="en-GB" sz="1200" dirty="0"/>
              <a:t> per institution that would have at least two (either virtual, hybrid or physical) </a:t>
            </a:r>
            <a:r>
              <a:rPr lang="en-GB" sz="1200" b="1" dirty="0"/>
              <a:t>meetings</a:t>
            </a:r>
            <a:r>
              <a:rPr lang="en-GB" sz="1200" dirty="0"/>
              <a:t> per year in order to increase their involvement and commitment towards the </a:t>
            </a:r>
            <a:r>
              <a:rPr lang="en-GB" sz="1200" b="1" u="sng" dirty="0"/>
              <a:t>convergence on a global benchmark of the required input data entering the various </a:t>
            </a:r>
            <a:r>
              <a:rPr lang="en-GB" sz="1200" b="1" u="sng" dirty="0" err="1"/>
              <a:t>TiVA</a:t>
            </a:r>
            <a:r>
              <a:rPr lang="en-GB" sz="1200" b="1" u="sng" dirty="0"/>
              <a:t> initiatives</a:t>
            </a:r>
            <a:r>
              <a:rPr lang="en-GB" sz="1200" dirty="0"/>
              <a:t>. The committee will have annual rotating chairs.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6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39" y="201667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5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50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326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55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915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56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09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851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076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51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75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308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681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846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79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60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68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76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2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86387" y="1949720"/>
            <a:ext cx="7556978" cy="2149523"/>
          </a:xfrm>
        </p:spPr>
        <p:txBody>
          <a:bodyPr>
            <a:noAutofit/>
          </a:bodyPr>
          <a:lstStyle/>
          <a:p>
            <a:r>
              <a:rPr lang="en-US" sz="6000" dirty="0"/>
              <a:t>The GIANT initiative  </a:t>
            </a:r>
            <a:br>
              <a:rPr lang="en-US" sz="6000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86386" y="4163968"/>
            <a:ext cx="7232704" cy="611716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30</a:t>
            </a:r>
            <a:r>
              <a:rPr lang="en-US" baseline="30000" dirty="0" smtClean="0"/>
              <a:t>th</a:t>
            </a:r>
            <a:r>
              <a:rPr lang="en-US" dirty="0" smtClean="0"/>
              <a:t> International Input-Output Conference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415734" y="6024202"/>
            <a:ext cx="4482286" cy="528998"/>
          </a:xfrm>
        </p:spPr>
        <p:txBody>
          <a:bodyPr/>
          <a:lstStyle/>
          <a:p>
            <a:r>
              <a:rPr lang="en-US" dirty="0" smtClean="0"/>
              <a:t>Santiago de Chile, 4 July </a:t>
            </a:r>
            <a:r>
              <a:rPr lang="en-US" dirty="0"/>
              <a:t>2024</a:t>
            </a:r>
            <a:endParaRPr lang="en-GB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986386" y="4840409"/>
            <a:ext cx="6965308" cy="800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José E. </a:t>
            </a:r>
            <a:r>
              <a:rPr kumimoji="0" lang="pt-P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EA2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Durán</a:t>
            </a: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UN-ECLAC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034EA2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José M. Rueda-Cantuche –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EC’s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pt-PT" sz="2000" b="1" i="0" noProof="0" dirty="0" err="1">
                <a:solidFill>
                  <a:srgbClr val="034EA2">
                    <a:lumMod val="20000"/>
                    <a:lumOff val="80000"/>
                  </a:srgbClr>
                </a:solidFill>
                <a:latin typeface="Arial"/>
              </a:rPr>
              <a:t>Joint</a:t>
            </a:r>
            <a:r>
              <a:rPr lang="pt-PT" sz="2000" b="1" i="0" noProof="0" dirty="0">
                <a:solidFill>
                  <a:srgbClr val="034EA2">
                    <a:lumMod val="20000"/>
                    <a:lumOff val="80000"/>
                  </a:srgbClr>
                </a:solidFill>
                <a:latin typeface="Arial"/>
              </a:rPr>
              <a:t> Research Centre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034EA2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E30417-54F6-F038-233D-B48E4D55B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59" y="2280789"/>
            <a:ext cx="3066972" cy="30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4" y="150759"/>
            <a:ext cx="10521274" cy="67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67" y="448982"/>
            <a:ext cx="10899755" cy="61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4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673" y="1529788"/>
            <a:ext cx="10710650" cy="4996517"/>
          </a:xfrm>
        </p:spPr>
        <p:txBody>
          <a:bodyPr/>
          <a:lstStyle/>
          <a:p>
            <a:r>
              <a:rPr lang="en-US" sz="2200" dirty="0"/>
              <a:t>As a temporary solution while preparing the terms of reference for a longer-term repository, Eurostat presented the </a:t>
            </a:r>
            <a:r>
              <a:rPr lang="en-US" sz="2200" b="1" dirty="0"/>
              <a:t>Eurostat’s CIRCABC </a:t>
            </a:r>
            <a:r>
              <a:rPr lang="en-US" sz="2200" dirty="0"/>
              <a:t>platform as a tool to </a:t>
            </a:r>
            <a:r>
              <a:rPr lang="en-US" sz="2200" b="1" dirty="0"/>
              <a:t>share information </a:t>
            </a:r>
            <a:r>
              <a:rPr lang="en-US" sz="2200" dirty="0"/>
              <a:t>between the GIANT members</a:t>
            </a:r>
          </a:p>
          <a:p>
            <a:r>
              <a:rPr lang="en-US" sz="2200" dirty="0"/>
              <a:t>The CIRCABC </a:t>
            </a:r>
            <a:r>
              <a:rPr lang="en-US" sz="2200" b="1" dirty="0"/>
              <a:t>platform</a:t>
            </a:r>
            <a:r>
              <a:rPr lang="en-US" sz="2200" dirty="0"/>
              <a:t> is well known by some initiatives and provides important features that meet the goals set by the Committee; namely the platform is </a:t>
            </a:r>
            <a:r>
              <a:rPr lang="en-US" sz="2200" b="1" dirty="0"/>
              <a:t>secure</a:t>
            </a:r>
            <a:r>
              <a:rPr lang="en-US" sz="2200" dirty="0"/>
              <a:t>, and </a:t>
            </a:r>
            <a:r>
              <a:rPr lang="en-US" sz="2200" b="1" dirty="0"/>
              <a:t>closed space/folders with restricted access can be easily created and managed</a:t>
            </a:r>
            <a:endParaRPr lang="en-GB" sz="2200" dirty="0"/>
          </a:p>
          <a:p>
            <a:r>
              <a:rPr lang="en-US" sz="2200" b="1" dirty="0"/>
              <a:t>Access</a:t>
            </a:r>
            <a:r>
              <a:rPr lang="en-US" sz="2200" dirty="0"/>
              <a:t> will be granted only to </a:t>
            </a:r>
            <a:r>
              <a:rPr lang="en-US" sz="2200" b="1" dirty="0"/>
              <a:t>designated members </a:t>
            </a:r>
            <a:r>
              <a:rPr lang="en-US" sz="2200" dirty="0"/>
              <a:t>of the GIANT initiatives; those who upload any file will be the only ones with right to delete or edit it; others will be able to view and download it</a:t>
            </a:r>
          </a:p>
          <a:p>
            <a:r>
              <a:rPr lang="en-US" sz="2200" dirty="0"/>
              <a:t>Gather the monitoring files (Task 1) but also materials for workshops and technical assistance, national SUTs, etc.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5230381" cy="782357"/>
          </a:xfrm>
        </p:spPr>
        <p:txBody>
          <a:bodyPr/>
          <a:lstStyle/>
          <a:p>
            <a:r>
              <a:rPr lang="en-GB" b="1" dirty="0"/>
              <a:t>Task 2 – Repository</a:t>
            </a:r>
          </a:p>
        </p:txBody>
      </p:sp>
      <p:pic>
        <p:nvPicPr>
          <p:cNvPr id="7" name="Picture 6" descr="A close up of a letter&#10;&#10;Description automatically generated">
            <a:extLst>
              <a:ext uri="{FF2B5EF4-FFF2-40B4-BE49-F238E27FC236}">
                <a16:creationId xmlns:a16="http://schemas.microsoft.com/office/drawing/2014/main" id="{2E9ED9D8-CFC8-A31E-DEF2-61DA065F2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55" y="178876"/>
            <a:ext cx="3095680" cy="8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Task 2 – Repository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698"/>
          <a:stretch/>
        </p:blipFill>
        <p:spPr>
          <a:xfrm>
            <a:off x="970721" y="1389528"/>
            <a:ext cx="10967025" cy="5262283"/>
          </a:xfrm>
          <a:prstGeom prst="rect">
            <a:avLst/>
          </a:prstGeom>
        </p:spPr>
      </p:pic>
      <p:pic>
        <p:nvPicPr>
          <p:cNvPr id="2" name="Picture 1" descr="A close up of a letter&#10;&#10;Description automatically generated">
            <a:extLst>
              <a:ext uri="{FF2B5EF4-FFF2-40B4-BE49-F238E27FC236}">
                <a16:creationId xmlns:a16="http://schemas.microsoft.com/office/drawing/2014/main" id="{549F7DB4-55AC-A521-B55C-4DF4D1BA8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55" y="178876"/>
            <a:ext cx="3095680" cy="8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4"/>
            <a:ext cx="10905699" cy="4321175"/>
          </a:xfrm>
        </p:spPr>
        <p:txBody>
          <a:bodyPr/>
          <a:lstStyle/>
          <a:p>
            <a:r>
              <a:rPr lang="en-GB" sz="3200" dirty="0"/>
              <a:t>Agreed to upload in the GIANT repository the current and future </a:t>
            </a:r>
            <a:r>
              <a:rPr lang="en-GB" sz="3200" b="1" dirty="0"/>
              <a:t>training</a:t>
            </a:r>
            <a:r>
              <a:rPr lang="en-GB" sz="3200" dirty="0"/>
              <a:t> and workshop programmes, </a:t>
            </a:r>
            <a:r>
              <a:rPr lang="en-GB" sz="3200" b="1" dirty="0"/>
              <a:t>manuals</a:t>
            </a:r>
            <a:r>
              <a:rPr lang="en-GB" sz="3200" dirty="0"/>
              <a:t> and other </a:t>
            </a:r>
            <a:r>
              <a:rPr lang="en-GB" sz="3200" b="1" dirty="0"/>
              <a:t>methodological documents </a:t>
            </a:r>
            <a:r>
              <a:rPr lang="en-GB" sz="3200" dirty="0"/>
              <a:t>of each initiative</a:t>
            </a:r>
          </a:p>
          <a:p>
            <a:r>
              <a:rPr lang="en-GB" sz="3200" dirty="0"/>
              <a:t>Already </a:t>
            </a:r>
            <a:r>
              <a:rPr lang="en-GB" sz="3200" b="1" dirty="0"/>
              <a:t>existing support </a:t>
            </a:r>
            <a:r>
              <a:rPr lang="en-GB" sz="3200" dirty="0"/>
              <a:t>from OECD to trainings organised by ADB and IMF, among others</a:t>
            </a:r>
          </a:p>
          <a:p>
            <a:r>
              <a:rPr lang="en-GB" sz="3200" dirty="0"/>
              <a:t>Agreed to promote and explain the purpose of the GIANT initiative at workshops/meetings organised by other initiatives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Task 3 – Technical assistance </a:t>
            </a:r>
          </a:p>
        </p:txBody>
      </p:sp>
    </p:spTree>
    <p:extLst>
      <p:ext uri="{BB962C8B-B14F-4D97-AF65-F5344CB8AC3E}">
        <p14:creationId xmlns:p14="http://schemas.microsoft.com/office/powerpoint/2010/main" val="32752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672" y="1583578"/>
            <a:ext cx="10905699" cy="4583542"/>
          </a:xfrm>
        </p:spPr>
        <p:txBody>
          <a:bodyPr/>
          <a:lstStyle/>
          <a:p>
            <a:r>
              <a:rPr lang="en-GB" dirty="0"/>
              <a:t>Agreed to start </a:t>
            </a:r>
            <a:r>
              <a:rPr lang="en-GB" b="1" dirty="0"/>
              <a:t>acknowledging the GIANT initiative </a:t>
            </a:r>
            <a:r>
              <a:rPr lang="en-GB" dirty="0"/>
              <a:t>as a source data in upcoming </a:t>
            </a:r>
            <a:r>
              <a:rPr lang="en-GB" b="1" dirty="0"/>
              <a:t>releases</a:t>
            </a:r>
            <a:r>
              <a:rPr lang="en-GB" dirty="0"/>
              <a:t>, for all initiatives that will have used the data uploaded in the repository, for each respective regional-global ICIO</a:t>
            </a:r>
          </a:p>
          <a:p>
            <a:r>
              <a:rPr lang="en-GB" dirty="0"/>
              <a:t>UN-ECLAC and Eurostat/JRC agreed to have a </a:t>
            </a:r>
            <a:r>
              <a:rPr lang="en-GB" b="1" dirty="0" smtClean="0"/>
              <a:t>joint </a:t>
            </a:r>
            <a:r>
              <a:rPr lang="en-GB" b="1" dirty="0"/>
              <a:t>release </a:t>
            </a:r>
            <a:r>
              <a:rPr lang="en-GB" dirty="0"/>
              <a:t>of LAC-ICIO and FIGARO in </a:t>
            </a:r>
            <a:r>
              <a:rPr lang="en-GB" b="1" dirty="0"/>
              <a:t>summer 2025</a:t>
            </a:r>
          </a:p>
          <a:p>
            <a:r>
              <a:rPr lang="en-GB" dirty="0"/>
              <a:t>Agreed to pursue a </a:t>
            </a:r>
            <a:r>
              <a:rPr lang="en-GB" b="1" dirty="0"/>
              <a:t>multilateral agreement </a:t>
            </a:r>
            <a:r>
              <a:rPr lang="en-GB" dirty="0"/>
              <a:t>in order to have a common understanding of the commitment among members, with a set of data to be shared</a:t>
            </a:r>
          </a:p>
          <a:p>
            <a:r>
              <a:rPr lang="en-GB" dirty="0"/>
              <a:t>Design of a </a:t>
            </a:r>
            <a:r>
              <a:rPr lang="en-GB" b="1" dirty="0"/>
              <a:t>new logo </a:t>
            </a:r>
            <a:r>
              <a:rPr lang="en-GB" dirty="0"/>
              <a:t>including the seven </a:t>
            </a:r>
            <a:r>
              <a:rPr lang="en-GB" dirty="0" smtClean="0"/>
              <a:t>institutions</a:t>
            </a:r>
          </a:p>
          <a:p>
            <a:r>
              <a:rPr lang="en-GB" b="1" dirty="0" smtClean="0"/>
              <a:t>Conferences</a:t>
            </a:r>
            <a:r>
              <a:rPr lang="en-GB" dirty="0" smtClean="0"/>
              <a:t> (IIOA, SHAIO); </a:t>
            </a:r>
            <a:r>
              <a:rPr lang="en-GB" b="1" dirty="0" smtClean="0"/>
              <a:t>webinars</a:t>
            </a:r>
            <a:r>
              <a:rPr lang="en-GB" dirty="0" smtClean="0"/>
              <a:t>.</a:t>
            </a:r>
            <a:endParaRPr lang="en-GB" dirty="0"/>
          </a:p>
          <a:p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Task 4 – Dissemination</a:t>
            </a:r>
          </a:p>
        </p:txBody>
      </p:sp>
    </p:spTree>
    <p:extLst>
      <p:ext uri="{BB962C8B-B14F-4D97-AF65-F5344CB8AC3E}">
        <p14:creationId xmlns:p14="http://schemas.microsoft.com/office/powerpoint/2010/main" val="791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5436" y="376518"/>
            <a:ext cx="3083859" cy="6284259"/>
            <a:chOff x="3321269" y="-165631"/>
            <a:chExt cx="3274469" cy="69802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0546" y="5578308"/>
              <a:ext cx="1236270" cy="123627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321269" y="-165631"/>
              <a:ext cx="3274469" cy="5889749"/>
              <a:chOff x="553753" y="762398"/>
              <a:chExt cx="3274469" cy="588974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722" y="762398"/>
                <a:ext cx="2857500" cy="590550"/>
              </a:xfrm>
              <a:prstGeom prst="rect">
                <a:avLst/>
              </a:prstGeom>
            </p:spPr>
          </p:pic>
          <p:pic>
            <p:nvPicPr>
              <p:cNvPr id="9" name="Picture 2" descr="\\FS-CH-1.main.oecd.org\Users3\Ordelheide_S\Communications\Email\Trade - TFI Announcement\Print version\OECD_TEXT_20cm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186" y="3288773"/>
                <a:ext cx="1616887" cy="538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 r="-3795"/>
              <a:stretch/>
            </p:blipFill>
            <p:spPr>
              <a:xfrm>
                <a:off x="1019633" y="1480819"/>
                <a:ext cx="2426032" cy="61360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753" y="4917322"/>
                <a:ext cx="1734825" cy="173482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0722" y="2276007"/>
                <a:ext cx="801546" cy="816909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0349" y="3138932"/>
              <a:ext cx="965093" cy="850361"/>
            </a:xfrm>
            <a:prstGeom prst="rect">
              <a:avLst/>
            </a:prstGeom>
          </p:spPr>
        </p:pic>
      </p:grp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102710" y="517166"/>
            <a:ext cx="5629836" cy="782357"/>
          </a:xfrm>
        </p:spPr>
        <p:txBody>
          <a:bodyPr/>
          <a:lstStyle/>
          <a:p>
            <a:r>
              <a:rPr lang="en-GB" b="1" dirty="0"/>
              <a:t>GIANT initiative (2024)</a:t>
            </a:r>
            <a:endParaRPr lang="en-GB" dirty="0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911601" y="1572017"/>
            <a:ext cx="8020602" cy="5088760"/>
          </a:xfrm>
        </p:spPr>
        <p:txBody>
          <a:bodyPr/>
          <a:lstStyle/>
          <a:p>
            <a:r>
              <a:rPr lang="en-GB" b="1" dirty="0"/>
              <a:t>Comparative analysis </a:t>
            </a:r>
            <a:r>
              <a:rPr lang="en-GB" dirty="0"/>
              <a:t>of GDP main components used by GIANT members, for common countries</a:t>
            </a:r>
          </a:p>
          <a:p>
            <a:pPr marL="720725" indent="-457200">
              <a:buNone/>
            </a:pPr>
            <a:r>
              <a:rPr lang="en-GB" dirty="0">
                <a:sym typeface="Wingdings" panose="05000000000000000000" pitchFamily="2" charset="2"/>
              </a:rPr>
              <a:t> d</a:t>
            </a:r>
            <a:r>
              <a:rPr lang="en-GB" dirty="0"/>
              <a:t>istribution of roles and timeline towards a </a:t>
            </a:r>
            <a:r>
              <a:rPr lang="en-GB" b="1" dirty="0"/>
              <a:t>common global benchmark </a:t>
            </a:r>
            <a:r>
              <a:rPr lang="en-GB" dirty="0"/>
              <a:t>for ICIOs</a:t>
            </a:r>
          </a:p>
          <a:p>
            <a:r>
              <a:rPr lang="en-GB" dirty="0"/>
              <a:t>Populate the </a:t>
            </a:r>
            <a:r>
              <a:rPr lang="en-GB" b="1" dirty="0"/>
              <a:t>repository </a:t>
            </a:r>
            <a:r>
              <a:rPr lang="en-GB" dirty="0"/>
              <a:t>with more </a:t>
            </a:r>
            <a:r>
              <a:rPr lang="en-GB" b="1" dirty="0"/>
              <a:t>info</a:t>
            </a:r>
            <a:r>
              <a:rPr lang="en-GB" dirty="0"/>
              <a:t> &amp; </a:t>
            </a:r>
            <a:r>
              <a:rPr lang="en-GB" b="1" dirty="0"/>
              <a:t>data</a:t>
            </a:r>
            <a:endParaRPr lang="en-GB" dirty="0"/>
          </a:p>
          <a:p>
            <a:r>
              <a:rPr lang="en-GB" b="1" dirty="0"/>
              <a:t>More cooperation among institutions </a:t>
            </a:r>
            <a:r>
              <a:rPr lang="en-GB" dirty="0"/>
              <a:t>to align ICIO </a:t>
            </a:r>
            <a:r>
              <a:rPr lang="en-GB" b="1" dirty="0"/>
              <a:t>data</a:t>
            </a:r>
            <a:r>
              <a:rPr lang="en-GB" dirty="0"/>
              <a:t> and </a:t>
            </a:r>
            <a:r>
              <a:rPr lang="en-GB" b="1" dirty="0"/>
              <a:t>methods</a:t>
            </a:r>
            <a:r>
              <a:rPr lang="en-GB" dirty="0"/>
              <a:t> (bilateral visits and agreements) and strengthen the support for </a:t>
            </a:r>
            <a:r>
              <a:rPr lang="en-GB" b="1" dirty="0"/>
              <a:t>technical assistance</a:t>
            </a:r>
          </a:p>
          <a:p>
            <a:r>
              <a:rPr lang="en-GB" dirty="0"/>
              <a:t>Design of a </a:t>
            </a:r>
            <a:r>
              <a:rPr lang="en-GB" b="1" dirty="0"/>
              <a:t>new logo </a:t>
            </a:r>
            <a:r>
              <a:rPr lang="en-GB" dirty="0"/>
              <a:t>including the seven institutions</a:t>
            </a:r>
          </a:p>
          <a:p>
            <a:r>
              <a:rPr lang="en-GB" b="1" dirty="0"/>
              <a:t>Multilateral </a:t>
            </a:r>
            <a:r>
              <a:rPr lang="en-GB" b="1" dirty="0" smtClean="0"/>
              <a:t>agreement &amp; conferences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1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 smtClean="0"/>
              <a:t>!</a:t>
            </a:r>
            <a:br>
              <a:rPr lang="es-ES" dirty="0" smtClean="0"/>
            </a:br>
            <a:r>
              <a:rPr lang="es-ES" dirty="0" smtClean="0"/>
              <a:t>¡Muchas gracias!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6153" y="4565426"/>
            <a:ext cx="10889439" cy="7314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PT" sz="3200" dirty="0" smtClean="0"/>
              <a:t>José E. </a:t>
            </a:r>
            <a:r>
              <a:rPr lang="pt-PT" sz="3200" dirty="0" err="1" smtClean="0"/>
              <a:t>Durán</a:t>
            </a:r>
            <a:r>
              <a:rPr lang="pt-PT" sz="3200" dirty="0" smtClean="0"/>
              <a:t> – UN-ECLAC </a:t>
            </a:r>
            <a:endParaRPr lang="pt-PT" sz="3200" dirty="0"/>
          </a:p>
          <a:p>
            <a:pPr>
              <a:spcAft>
                <a:spcPts val="600"/>
              </a:spcAft>
            </a:pPr>
            <a:r>
              <a:rPr lang="pt-PT" sz="3200" dirty="0"/>
              <a:t>José M. Rueda-Cantuche – </a:t>
            </a:r>
            <a:r>
              <a:rPr lang="pt-PT" sz="3200" dirty="0" err="1"/>
              <a:t>EC’s</a:t>
            </a:r>
            <a:r>
              <a:rPr lang="pt-PT" sz="3200" dirty="0"/>
              <a:t> </a:t>
            </a:r>
            <a:r>
              <a:rPr lang="pt-PT" sz="3200" dirty="0" err="1"/>
              <a:t>Joint</a:t>
            </a:r>
            <a:r>
              <a:rPr lang="pt-PT" sz="3200" dirty="0"/>
              <a:t> Research Centre</a:t>
            </a:r>
          </a:p>
        </p:txBody>
      </p:sp>
    </p:spTree>
    <p:extLst>
      <p:ext uri="{BB962C8B-B14F-4D97-AF65-F5344CB8AC3E}">
        <p14:creationId xmlns:p14="http://schemas.microsoft.com/office/powerpoint/2010/main" val="23974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005" y="1605491"/>
            <a:ext cx="7435970" cy="3602618"/>
          </a:xfrm>
          <a:scene3d>
            <a:camera prst="perspectiveRelaxedModerately"/>
            <a:lightRig rig="threePt" dir="t"/>
          </a:scene3d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… to </a:t>
            </a:r>
            <a:r>
              <a:rPr lang="en-GB" sz="4000" dirty="0">
                <a:solidFill>
                  <a:schemeClr val="tx2"/>
                </a:solidFill>
              </a:rPr>
              <a:t>increase the involvement and commitment of the OECD RG-</a:t>
            </a:r>
            <a:r>
              <a:rPr lang="en-GB" sz="4000" dirty="0" err="1">
                <a:solidFill>
                  <a:schemeClr val="tx2"/>
                </a:solidFill>
              </a:rPr>
              <a:t>TiVA</a:t>
            </a:r>
            <a:r>
              <a:rPr lang="en-GB" sz="4000" dirty="0">
                <a:solidFill>
                  <a:schemeClr val="tx2"/>
                </a:solidFill>
              </a:rPr>
              <a:t> group members towards the </a:t>
            </a:r>
            <a:r>
              <a:rPr lang="en-GB" sz="4000" b="1" u="sng" dirty="0">
                <a:solidFill>
                  <a:schemeClr val="tx2"/>
                </a:solidFill>
              </a:rPr>
              <a:t>convergence on a global benchmark of the required input data entering the various </a:t>
            </a:r>
            <a:r>
              <a:rPr lang="en-GB" sz="4000" b="1" u="sng" dirty="0" err="1">
                <a:solidFill>
                  <a:schemeClr val="tx2"/>
                </a:solidFill>
              </a:rPr>
              <a:t>TiVA</a:t>
            </a:r>
            <a:r>
              <a:rPr lang="en-GB" sz="4000" b="1" u="sng" dirty="0">
                <a:solidFill>
                  <a:schemeClr val="tx2"/>
                </a:solidFill>
              </a:rPr>
              <a:t> initiatives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4226" y="712363"/>
            <a:ext cx="7750749" cy="782357"/>
          </a:xfrm>
        </p:spPr>
        <p:txBody>
          <a:bodyPr/>
          <a:lstStyle/>
          <a:p>
            <a:pPr algn="ctr"/>
            <a:r>
              <a:rPr lang="en-GB" sz="3000" dirty="0"/>
              <a:t>RG-</a:t>
            </a:r>
            <a:r>
              <a:rPr lang="en-GB" sz="3000" dirty="0" err="1"/>
              <a:t>TiVA</a:t>
            </a:r>
            <a:r>
              <a:rPr lang="en-GB" sz="3000" dirty="0"/>
              <a:t> meeting – 16/11/22 </a:t>
            </a:r>
            <a:br>
              <a:rPr lang="en-GB" sz="3000" dirty="0"/>
            </a:br>
            <a:r>
              <a:rPr lang="en-GB" b="1" dirty="0"/>
              <a:t>There was broad agreement …!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2634" y="717654"/>
            <a:ext cx="3642166" cy="5872302"/>
            <a:chOff x="541645" y="1500011"/>
            <a:chExt cx="3279084" cy="52435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229" y="3231071"/>
              <a:ext cx="2857500" cy="590550"/>
            </a:xfrm>
            <a:prstGeom prst="rect">
              <a:avLst/>
            </a:prstGeom>
          </p:spPr>
        </p:pic>
        <p:pic>
          <p:nvPicPr>
            <p:cNvPr id="7" name="Picture 2" descr="\\FS-CH-1.main.oecd.org\Users3\Ordelheide_S\Communications\Email\Trade - TFI Announcement\Print version\OECD_TEXT_20c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085" y="1500011"/>
              <a:ext cx="1616887" cy="538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3795"/>
            <a:stretch/>
          </p:blipFill>
          <p:spPr>
            <a:xfrm>
              <a:off x="970722" y="2236617"/>
              <a:ext cx="2426032" cy="6136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645" y="5208109"/>
              <a:ext cx="1535461" cy="15354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0722" y="4223741"/>
              <a:ext cx="801546" cy="81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6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0" y="1424387"/>
            <a:ext cx="11250705" cy="4546108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GB" sz="2500" dirty="0"/>
              <a:t>Formed a working level </a:t>
            </a:r>
            <a:r>
              <a:rPr lang="en-GB" sz="2500" b="1" dirty="0"/>
              <a:t>steering committee with OECD, EC, ADB, IMF and UN-ECLAC</a:t>
            </a:r>
            <a:r>
              <a:rPr lang="en-GB" sz="2500" dirty="0"/>
              <a:t>, chaired by the </a:t>
            </a:r>
            <a:r>
              <a:rPr lang="en-GB" sz="2500" u="sng" dirty="0"/>
              <a:t>EC-JRC</a:t>
            </a:r>
            <a:r>
              <a:rPr lang="en-GB" sz="2500" dirty="0"/>
              <a:t> and </a:t>
            </a:r>
            <a:r>
              <a:rPr lang="en-GB" sz="2500" u="sng" dirty="0"/>
              <a:t>UN-ECLAC</a:t>
            </a:r>
            <a:r>
              <a:rPr lang="en-GB" sz="2500" dirty="0"/>
              <a:t>. The following work programme were agreed, and organised in the following </a:t>
            </a:r>
            <a:r>
              <a:rPr lang="en-GB" sz="2500" b="1" dirty="0"/>
              <a:t>tasks</a:t>
            </a:r>
            <a:r>
              <a:rPr lang="en-GB" sz="2500" dirty="0"/>
              <a:t>: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GB" sz="1200" dirty="0"/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Definition of the </a:t>
            </a:r>
            <a:r>
              <a:rPr lang="en-US" sz="2400" b="1" dirty="0"/>
              <a:t>ICIO components </a:t>
            </a:r>
            <a:r>
              <a:rPr lang="en-US" sz="2400" dirty="0"/>
              <a:t>on which the convergence will be monitored (EC, OECD, UN-ECLAC)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Definition of the terms of reference of a </a:t>
            </a:r>
            <a:r>
              <a:rPr lang="en-US" sz="2400" b="1" dirty="0"/>
              <a:t>common repository </a:t>
            </a:r>
            <a:r>
              <a:rPr lang="en-US" sz="2400" dirty="0"/>
              <a:t>for the global benchmark input data: structure and feasibility. (EC, UN-ECLAC)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Workshops, webinars and other events, including </a:t>
            </a:r>
            <a:r>
              <a:rPr lang="en-US" sz="2400" b="1" dirty="0"/>
              <a:t>technical assistance </a:t>
            </a:r>
            <a:r>
              <a:rPr lang="en-US" sz="2400" dirty="0"/>
              <a:t>(ADB, IMF, OECD)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Common identity signs (</a:t>
            </a:r>
            <a:r>
              <a:rPr lang="en-US" sz="2400" b="1" dirty="0"/>
              <a:t>logo/acronym</a:t>
            </a:r>
            <a:r>
              <a:rPr lang="en-US" sz="2400" dirty="0"/>
              <a:t>) for dissemination, </a:t>
            </a:r>
            <a:r>
              <a:rPr lang="en-US" sz="2400" b="1" dirty="0"/>
              <a:t>long-term</a:t>
            </a:r>
            <a:r>
              <a:rPr lang="en-US" sz="2400" dirty="0"/>
              <a:t> initiatives, </a:t>
            </a:r>
            <a:r>
              <a:rPr lang="en-US" sz="2400" b="1" dirty="0"/>
              <a:t>releases</a:t>
            </a:r>
            <a:r>
              <a:rPr lang="en-US" sz="2400" dirty="0"/>
              <a:t> and acknowledgements (e.g. </a:t>
            </a:r>
            <a:r>
              <a:rPr lang="en-US" sz="2400" b="1" dirty="0"/>
              <a:t>formal agreements</a:t>
            </a:r>
            <a:r>
              <a:rPr lang="en-US" sz="2400" dirty="0"/>
              <a:t>)</a:t>
            </a:r>
            <a:endParaRPr lang="en-GB" sz="2400" dirty="0"/>
          </a:p>
          <a:p>
            <a:pPr marL="457200" lvl="1" indent="0">
              <a:spcAft>
                <a:spcPts val="0"/>
              </a:spcAft>
              <a:buNone/>
            </a:pPr>
            <a:endParaRPr lang="en-GB" sz="2500" dirty="0"/>
          </a:p>
          <a:p>
            <a:pPr marL="457200" lvl="1" indent="0">
              <a:spcAft>
                <a:spcPts val="0"/>
              </a:spcAft>
              <a:buNone/>
            </a:pPr>
            <a:endParaRPr lang="en-GB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59" y="438037"/>
            <a:ext cx="10515600" cy="782357"/>
          </a:xfrm>
        </p:spPr>
        <p:txBody>
          <a:bodyPr/>
          <a:lstStyle/>
          <a:p>
            <a:r>
              <a:rPr lang="en-GB" b="1" dirty="0"/>
              <a:t>Setting up a Steering Committee (9/3/23)</a:t>
            </a:r>
          </a:p>
        </p:txBody>
      </p:sp>
    </p:spTree>
    <p:extLst>
      <p:ext uri="{BB962C8B-B14F-4D97-AF65-F5344CB8AC3E}">
        <p14:creationId xmlns:p14="http://schemas.microsoft.com/office/powerpoint/2010/main" val="40668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63" y="337554"/>
            <a:ext cx="5065060" cy="3843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6729" y="4939552"/>
            <a:ext cx="8274423" cy="1304955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GB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GIANT </a:t>
            </a: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initiative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(G</a:t>
            </a: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lobal </a:t>
            </a:r>
            <a:r>
              <a:rPr lang="en-GB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nput-output </a:t>
            </a:r>
            <a:r>
              <a:rPr lang="en-GB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GB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ccou</a:t>
            </a:r>
            <a:r>
              <a:rPr lang="en-GB" sz="4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NT</a:t>
            </a:r>
            <a:r>
              <a:rPr lang="en-GB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GB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12/05/23</a:t>
            </a:r>
          </a:p>
        </p:txBody>
      </p:sp>
    </p:spTree>
    <p:extLst>
      <p:ext uri="{BB962C8B-B14F-4D97-AF65-F5344CB8AC3E}">
        <p14:creationId xmlns:p14="http://schemas.microsoft.com/office/powerpoint/2010/main" val="14571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276671"/>
            <a:ext cx="10515600" cy="782357"/>
          </a:xfrm>
        </p:spPr>
        <p:txBody>
          <a:bodyPr/>
          <a:lstStyle/>
          <a:p>
            <a:r>
              <a:rPr lang="en-GB" b="1" dirty="0"/>
              <a:t>What is GIANT?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83851" y="1327969"/>
            <a:ext cx="10905699" cy="3881904"/>
          </a:xfrm>
        </p:spPr>
        <p:txBody>
          <a:bodyPr/>
          <a:lstStyle/>
          <a:p>
            <a:r>
              <a:rPr lang="en-GB" sz="3200" dirty="0"/>
              <a:t> The </a:t>
            </a:r>
            <a:r>
              <a:rPr lang="en-GB" sz="3200" b="1" dirty="0"/>
              <a:t>GIANT initiative </a:t>
            </a:r>
            <a:r>
              <a:rPr lang="en-GB" sz="3200" dirty="0"/>
              <a:t>is an </a:t>
            </a:r>
            <a:r>
              <a:rPr lang="en-GB" sz="3200" b="1" dirty="0"/>
              <a:t>inter-agency network </a:t>
            </a:r>
            <a:r>
              <a:rPr lang="en-GB" sz="3200" dirty="0"/>
              <a:t>consisting of the Asian Development Bank (</a:t>
            </a:r>
            <a:r>
              <a:rPr lang="en-GB" sz="3200" b="1" dirty="0"/>
              <a:t>ADB</a:t>
            </a:r>
            <a:r>
              <a:rPr lang="en-GB" sz="3200" dirty="0"/>
              <a:t>), the </a:t>
            </a:r>
            <a:r>
              <a:rPr lang="en-GB" sz="3200" b="1" dirty="0"/>
              <a:t>European Commission </a:t>
            </a:r>
            <a:r>
              <a:rPr lang="en-GB" sz="3200" dirty="0"/>
              <a:t>(Eurostat and JRC), the Organisation for Economic Co-operation and Development (</a:t>
            </a:r>
            <a:r>
              <a:rPr lang="en-GB" sz="3200" b="1" dirty="0"/>
              <a:t>OECD</a:t>
            </a:r>
            <a:r>
              <a:rPr lang="en-GB" sz="3200" dirty="0"/>
              <a:t>), the International Monetary Fund (</a:t>
            </a:r>
            <a:r>
              <a:rPr lang="en-GB" sz="3200" b="1" dirty="0"/>
              <a:t>IMF</a:t>
            </a:r>
            <a:r>
              <a:rPr lang="en-GB" sz="3200" dirty="0"/>
              <a:t>) and the United Nations Economic Commission for Latin America and the Caribbean (</a:t>
            </a:r>
            <a:r>
              <a:rPr lang="en-GB" sz="3200" b="1" dirty="0"/>
              <a:t>UN-ECLAC</a:t>
            </a:r>
            <a:r>
              <a:rPr lang="en-GB" sz="3200" dirty="0"/>
              <a:t>)</a:t>
            </a:r>
          </a:p>
          <a:p>
            <a:r>
              <a:rPr lang="en-GB" sz="3200" dirty="0"/>
              <a:t>World Trade Organisation (</a:t>
            </a:r>
            <a:r>
              <a:rPr lang="en-GB" sz="3200" b="1" dirty="0"/>
              <a:t>WTO</a:t>
            </a:r>
            <a:r>
              <a:rPr lang="en-GB" sz="3200" dirty="0"/>
              <a:t>) and United Nations Economic Commission for Africa (</a:t>
            </a:r>
            <a:r>
              <a:rPr lang="en-GB" sz="3200" b="1" dirty="0"/>
              <a:t>UN-ECA</a:t>
            </a:r>
            <a:r>
              <a:rPr lang="en-GB" sz="3200" dirty="0"/>
              <a:t>) joined later on</a:t>
            </a:r>
          </a:p>
        </p:txBody>
      </p:sp>
    </p:spTree>
    <p:extLst>
      <p:ext uri="{BB962C8B-B14F-4D97-AF65-F5344CB8AC3E}">
        <p14:creationId xmlns:p14="http://schemas.microsoft.com/office/powerpoint/2010/main" val="3981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672" y="1520824"/>
            <a:ext cx="10905699" cy="4646295"/>
          </a:xfrm>
        </p:spPr>
        <p:txBody>
          <a:bodyPr/>
          <a:lstStyle/>
          <a:p>
            <a:r>
              <a:rPr lang="en-GB" sz="3200" dirty="0"/>
              <a:t>The goal of GIANT is to </a:t>
            </a:r>
            <a:r>
              <a:rPr lang="en-GB" sz="3200" b="1" dirty="0"/>
              <a:t>converge on a common global benchmark for the input data </a:t>
            </a:r>
            <a:r>
              <a:rPr lang="en-GB" sz="3200" dirty="0"/>
              <a:t>used by the partner organisations to produce global IC-SUIOTs</a:t>
            </a:r>
          </a:p>
          <a:p>
            <a:r>
              <a:rPr lang="en-GB" sz="3200" dirty="0"/>
              <a:t>The common benchmark will </a:t>
            </a:r>
            <a:r>
              <a:rPr lang="en-GB" sz="3200" b="1" dirty="0"/>
              <a:t>ensure comparability and consistency</a:t>
            </a:r>
            <a:r>
              <a:rPr lang="en-GB" sz="3200" dirty="0"/>
              <a:t> in the compilation of Global Input‑Output Accounts across different institutions and regions </a:t>
            </a:r>
          </a:p>
          <a:p>
            <a:r>
              <a:rPr lang="en-GB" sz="3200" dirty="0"/>
              <a:t>It will also provide users with </a:t>
            </a:r>
            <a:r>
              <a:rPr lang="en-GB" sz="3200" b="1" dirty="0"/>
              <a:t>consistent messages, irrespective of the specificities </a:t>
            </a:r>
            <a:r>
              <a:rPr lang="en-GB" sz="3200" dirty="0"/>
              <a:t>of any given ICIO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 anchorCtr="0">
            <a:noAutofit/>
          </a:bodyPr>
          <a:lstStyle/>
          <a:p>
            <a:r>
              <a:rPr lang="en-GB" b="1" dirty="0"/>
              <a:t>What is GIANT for?</a:t>
            </a:r>
          </a:p>
        </p:txBody>
      </p:sp>
    </p:spTree>
    <p:extLst>
      <p:ext uri="{BB962C8B-B14F-4D97-AF65-F5344CB8AC3E}">
        <p14:creationId xmlns:p14="http://schemas.microsoft.com/office/powerpoint/2010/main" val="29508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870" y="1377390"/>
            <a:ext cx="10905699" cy="4942130"/>
          </a:xfrm>
        </p:spPr>
        <p:txBody>
          <a:bodyPr/>
          <a:lstStyle/>
          <a:p>
            <a:r>
              <a:rPr lang="en-GB" sz="3200" dirty="0"/>
              <a:t>To achieve </a:t>
            </a:r>
            <a:r>
              <a:rPr lang="en-GB" sz="3200" b="1" dirty="0"/>
              <a:t>convergence</a:t>
            </a:r>
            <a:r>
              <a:rPr lang="en-GB" sz="3200" dirty="0"/>
              <a:t>, the GIANT initiative will explore the feasibility of a common </a:t>
            </a:r>
            <a:r>
              <a:rPr lang="en-GB" sz="3200" b="1" dirty="0"/>
              <a:t>repository</a:t>
            </a:r>
            <a:r>
              <a:rPr lang="en-GB" sz="3200" dirty="0"/>
              <a:t> of globally benchmarked data and work on a long-term strategy to exchange </a:t>
            </a:r>
            <a:r>
              <a:rPr lang="en-GB" sz="3200" b="1" dirty="0"/>
              <a:t>processed data </a:t>
            </a:r>
            <a:r>
              <a:rPr lang="en-GB" sz="3200" dirty="0"/>
              <a:t>and </a:t>
            </a:r>
            <a:r>
              <a:rPr lang="en-GB" sz="3200" b="1" dirty="0"/>
              <a:t>associated metadata</a:t>
            </a:r>
            <a:endParaRPr lang="en-GB" sz="3200" dirty="0"/>
          </a:p>
          <a:p>
            <a:r>
              <a:rPr lang="en-GB" sz="3200" dirty="0"/>
              <a:t>Participating organisations will also work together to </a:t>
            </a:r>
            <a:r>
              <a:rPr lang="en-GB" sz="3200" b="1" dirty="0"/>
              <a:t>strengthen</a:t>
            </a:r>
            <a:r>
              <a:rPr lang="en-GB" sz="3200" dirty="0"/>
              <a:t> the </a:t>
            </a:r>
            <a:r>
              <a:rPr lang="en-GB" sz="3200" b="1" dirty="0"/>
              <a:t>technical capacity </a:t>
            </a:r>
            <a:r>
              <a:rPr lang="en-GB" sz="3200" dirty="0"/>
              <a:t>of countries in the compilation of </a:t>
            </a:r>
            <a:r>
              <a:rPr lang="en-GB" sz="3200" b="1" dirty="0"/>
              <a:t>national SUTs and IOTs </a:t>
            </a:r>
            <a:r>
              <a:rPr lang="en-GB" sz="3200" dirty="0"/>
              <a:t>as well as </a:t>
            </a:r>
            <a:r>
              <a:rPr lang="en-GB" sz="3200" b="1" dirty="0" err="1"/>
              <a:t>TiVA</a:t>
            </a:r>
            <a:r>
              <a:rPr lang="en-GB" sz="3200" b="1" dirty="0"/>
              <a:t> </a:t>
            </a:r>
            <a:r>
              <a:rPr lang="en-GB" sz="3200" dirty="0"/>
              <a:t>analysis through workshops, webinars, trainings, and other capacity-building activities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1757" y="393213"/>
            <a:ext cx="10515600" cy="782357"/>
          </a:xfrm>
        </p:spPr>
        <p:txBody>
          <a:bodyPr/>
          <a:lstStyle/>
          <a:p>
            <a:r>
              <a:rPr lang="en-GB" b="1" dirty="0"/>
              <a:t>What will GIANT do?</a:t>
            </a:r>
          </a:p>
        </p:txBody>
      </p:sp>
    </p:spTree>
    <p:extLst>
      <p:ext uri="{BB962C8B-B14F-4D97-AF65-F5344CB8AC3E}">
        <p14:creationId xmlns:p14="http://schemas.microsoft.com/office/powerpoint/2010/main" val="28878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446" y="2085601"/>
            <a:ext cx="11156577" cy="3881904"/>
          </a:xfrm>
        </p:spPr>
        <p:txBody>
          <a:bodyPr/>
          <a:lstStyle/>
          <a:p>
            <a:r>
              <a:rPr lang="en-GB" dirty="0"/>
              <a:t>09/03/23 – Seville (Spain) – EC-JRC premises – Steering C</a:t>
            </a:r>
          </a:p>
          <a:p>
            <a:r>
              <a:rPr lang="en-GB" dirty="0"/>
              <a:t>12/05/23 – Online – Steering Committee </a:t>
            </a:r>
          </a:p>
          <a:p>
            <a:r>
              <a:rPr lang="en-GB" dirty="0"/>
              <a:t>27/06/23 – GIANT1: Sardinia (Italy) – IIOA / UNECA joins</a:t>
            </a:r>
          </a:p>
          <a:p>
            <a:r>
              <a:rPr lang="en-GB" dirty="0"/>
              <a:t>26/09/23 – GIANT2: Online / WTO joins</a:t>
            </a:r>
          </a:p>
          <a:p>
            <a:r>
              <a:rPr lang="en-GB" dirty="0"/>
              <a:t>29/11/23 – GIANT3: Paris (France) – OECD premises</a:t>
            </a:r>
          </a:p>
          <a:p>
            <a:r>
              <a:rPr lang="en-GB" dirty="0"/>
              <a:t>18/03/24 – GIANT4: </a:t>
            </a:r>
            <a:r>
              <a:rPr lang="en-GB" dirty="0" smtClean="0"/>
              <a:t>Online</a:t>
            </a:r>
          </a:p>
          <a:p>
            <a:r>
              <a:rPr lang="en-GB" dirty="0" smtClean="0"/>
              <a:t>01/07/24 – GIANT5: Santiago (Chile) – UN-ECLAC premises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6227" y="823519"/>
            <a:ext cx="11310925" cy="782357"/>
          </a:xfrm>
        </p:spPr>
        <p:txBody>
          <a:bodyPr/>
          <a:lstStyle/>
          <a:p>
            <a:r>
              <a:rPr lang="en-GB" b="1" dirty="0"/>
              <a:t>A chronology of the GIANT meetings </a:t>
            </a:r>
            <a:br>
              <a:rPr lang="en-GB" b="1" dirty="0"/>
            </a:br>
            <a:r>
              <a:rPr lang="en-GB" dirty="0"/>
              <a:t>(former Steering Committee)</a:t>
            </a:r>
          </a:p>
        </p:txBody>
      </p:sp>
    </p:spTree>
    <p:extLst>
      <p:ext uri="{BB962C8B-B14F-4D97-AF65-F5344CB8AC3E}">
        <p14:creationId xmlns:p14="http://schemas.microsoft.com/office/powerpoint/2010/main" val="16257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254498"/>
            <a:ext cx="10853725" cy="782357"/>
          </a:xfrm>
        </p:spPr>
        <p:txBody>
          <a:bodyPr/>
          <a:lstStyle/>
          <a:p>
            <a:r>
              <a:rPr lang="en-GB" b="1" dirty="0"/>
              <a:t>Task 1 – Monitoring NAMAs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97583" y="1497925"/>
            <a:ext cx="5836023" cy="4990393"/>
          </a:xfrm>
        </p:spPr>
        <p:txBody>
          <a:bodyPr/>
          <a:lstStyle/>
          <a:p>
            <a:r>
              <a:rPr lang="en-GB" dirty="0"/>
              <a:t>Agreed to </a:t>
            </a:r>
            <a:r>
              <a:rPr lang="en-GB" b="1" dirty="0"/>
              <a:t>share official / estimated data for the main GDP components </a:t>
            </a:r>
            <a:r>
              <a:rPr lang="en-GB" sz="2400" dirty="0"/>
              <a:t>used by the partner organisations to produce global IC-SUIOTs </a:t>
            </a:r>
          </a:p>
          <a:p>
            <a:r>
              <a:rPr lang="en-GB" b="1" dirty="0"/>
              <a:t>Monitoring </a:t>
            </a:r>
            <a:r>
              <a:rPr lang="en-GB" dirty="0"/>
              <a:t>(Excel) file filled in by each organisation with as many countries and years as available</a:t>
            </a:r>
          </a:p>
          <a:p>
            <a:r>
              <a:rPr lang="en-GB" b="1" dirty="0" smtClean="0"/>
              <a:t>Template</a:t>
            </a:r>
            <a:r>
              <a:rPr lang="en-GB" dirty="0" smtClean="0"/>
              <a:t> and </a:t>
            </a:r>
            <a:r>
              <a:rPr lang="en-GB" b="1" dirty="0" smtClean="0"/>
              <a:t>automated filtering </a:t>
            </a:r>
            <a:r>
              <a:rPr lang="en-GB" dirty="0" smtClean="0"/>
              <a:t>of differences across initiatives</a:t>
            </a:r>
            <a:endParaRPr lang="en-GB" dirty="0"/>
          </a:p>
          <a:p>
            <a:r>
              <a:rPr lang="en-GB" dirty="0"/>
              <a:t>Agreed to </a:t>
            </a:r>
            <a:r>
              <a:rPr lang="en-GB" b="1" dirty="0"/>
              <a:t>work on the differences among the </a:t>
            </a:r>
            <a:r>
              <a:rPr lang="en-GB" b="1" dirty="0" smtClean="0"/>
              <a:t>initiatives data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186518" y="1855694"/>
            <a:ext cx="762000" cy="25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58" y="1371599"/>
            <a:ext cx="6083243" cy="52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3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835E30"/>
          </a:solidFill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1930</TotalTime>
  <Words>1101</Words>
  <Application>Microsoft Office PowerPoint</Application>
  <PresentationFormat>Widescreen</PresentationFormat>
  <Paragraphs>70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3_Office Theme</vt:lpstr>
      <vt:lpstr>The GIANT initiative    </vt:lpstr>
      <vt:lpstr>RG-TiVA meeting – 16/11/22  There was broad agreement …!</vt:lpstr>
      <vt:lpstr>Setting up a Steering Committee (9/3/23)</vt:lpstr>
      <vt:lpstr>PowerPoint Presentation</vt:lpstr>
      <vt:lpstr>What is GIANT?</vt:lpstr>
      <vt:lpstr>What is GIANT for?</vt:lpstr>
      <vt:lpstr>What will GIANT do?</vt:lpstr>
      <vt:lpstr>A chronology of the GIANT meetings  (former Steering Committee)</vt:lpstr>
      <vt:lpstr>Task 1 – Monitoring NAMAs</vt:lpstr>
      <vt:lpstr>PowerPoint Presentation</vt:lpstr>
      <vt:lpstr>PowerPoint Presentation</vt:lpstr>
      <vt:lpstr>Task 2 – Repository</vt:lpstr>
      <vt:lpstr>Task 2 – Repository</vt:lpstr>
      <vt:lpstr>Task 3 – Technical assistance </vt:lpstr>
      <vt:lpstr>Task 4 – Dissemination</vt:lpstr>
      <vt:lpstr>GIANT initiative (2024)</vt:lpstr>
      <vt:lpstr>Thank you very much! ¡Muchas gracias!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Package: Space Economy  Satellite Accounts</dc:title>
  <dc:creator>BENOIT Florence (JRC)</dc:creator>
  <cp:lastModifiedBy>RUEDA CANTUCHE Jose Manuel (JRC-SEVILLA)</cp:lastModifiedBy>
  <cp:revision>102</cp:revision>
  <dcterms:created xsi:type="dcterms:W3CDTF">2022-11-03T13:49:17Z</dcterms:created>
  <dcterms:modified xsi:type="dcterms:W3CDTF">2024-07-04T03:43:41Z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2024-03-08T21:15:54Z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d12c5bd0-4a6c-4703-9992-9ce93caf1ec2</vt:lpwstr>
  </property>
  <property fmtid="{D5CDD505-2E9C-101B-9397-08002B2CF9AE}" pid="8" name="MSIP_Label_6bd9ddd1-4d20-43f6-abfa-fc3c07406f94_ContentBits">
    <vt:lpwstr>0</vt:lpwstr>
  </property>
</Properties>
</file>