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439" r:id="rId3"/>
    <p:sldId id="288" r:id="rId4"/>
    <p:sldId id="369" r:id="rId5"/>
    <p:sldId id="378" r:id="rId6"/>
    <p:sldId id="367" r:id="rId7"/>
    <p:sldId id="368" r:id="rId8"/>
    <p:sldId id="300" r:id="rId9"/>
    <p:sldId id="372" r:id="rId10"/>
    <p:sldId id="373" r:id="rId11"/>
    <p:sldId id="374" r:id="rId12"/>
    <p:sldId id="390" r:id="rId13"/>
    <p:sldId id="291" r:id="rId14"/>
    <p:sldId id="328" r:id="rId15"/>
    <p:sldId id="380" r:id="rId16"/>
    <p:sldId id="456" r:id="rId17"/>
    <p:sldId id="455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034EA2"/>
    <a:srgbClr val="4D4D4D"/>
    <a:srgbClr val="024B9C"/>
    <a:srgbClr val="FFC000"/>
    <a:srgbClr val="C64A95"/>
    <a:srgbClr val="97703E"/>
    <a:srgbClr val="787878"/>
    <a:srgbClr val="0D6CB4"/>
    <a:srgbClr val="32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7" autoAdjust="0"/>
    <p:restoredTop sz="94660"/>
  </p:normalViewPr>
  <p:slideViewPr>
    <p:cSldViewPr snapToGrid="0">
      <p:cViewPr>
        <p:scale>
          <a:sx n="60" d="100"/>
          <a:sy n="60" d="100"/>
        </p:scale>
        <p:origin x="784" y="12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STAT\C\5\04_IGA\405_IIOA%20&amp;%20SHAIO\1.%20IIOA\2024%20Santiago%20Chile\IIOA-SHAIO-GIANT%20session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et1.cec.eu.int\ESTAT\C\5\04_IGA\405_IIOA%20&amp;%20SHAIO\1.%20IIOA\2024%20Santiago%20Chile\IIOA-SHAIO-GIANT%20ses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spc="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Value added generated by exports to non-EU countries, two approaches, 2022</a:t>
            </a:r>
          </a:p>
          <a:p>
            <a:pPr algn="l">
              <a:defRPr sz="1800" b="1"/>
            </a:pPr>
            <a:r>
              <a:rPr lang="en-US" sz="1600" b="0"/>
              <a:t>(€ billion)</a:t>
            </a:r>
          </a:p>
        </c:rich>
      </c:tx>
      <c:layout>
        <c:manualLayout>
          <c:xMode val="edge"/>
          <c:yMode val="edge"/>
          <c:x val="5.3333333333333332E-3"/>
          <c:y val="8.81249236713259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spc="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835905511811022E-2"/>
          <c:y val="0.19058124979183089"/>
          <c:w val="0.92949742782152234"/>
          <c:h val="0.48715457805508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'F3'!$N$6</c:f>
              <c:strCache>
                <c:ptCount val="1"/>
                <c:pt idx="0">
                  <c:v>generated in each EU Member State by exports of all EU Member States</c:v>
                </c:pt>
              </c:strCache>
            </c:strRef>
          </c:tx>
          <c:spPr>
            <a:solidFill>
              <a:srgbClr val="B656BD">
                <a:lumMod val="10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'F3'!$M$8:$M$34</c:f>
              <c:strCache>
                <c:ptCount val="27"/>
                <c:pt idx="0">
                  <c:v>Ireland</c:v>
                </c:pt>
                <c:pt idx="1">
                  <c:v>Italy</c:v>
                </c:pt>
                <c:pt idx="2">
                  <c:v>Luxembourg</c:v>
                </c:pt>
                <c:pt idx="3">
                  <c:v>Hungary</c:v>
                </c:pt>
                <c:pt idx="4">
                  <c:v>Denmark</c:v>
                </c:pt>
                <c:pt idx="5">
                  <c:v>Slovakia</c:v>
                </c:pt>
                <c:pt idx="6">
                  <c:v>Austria</c:v>
                </c:pt>
                <c:pt idx="7">
                  <c:v>Finland</c:v>
                </c:pt>
                <c:pt idx="8">
                  <c:v>Portugal</c:v>
                </c:pt>
                <c:pt idx="9">
                  <c:v>Malta</c:v>
                </c:pt>
                <c:pt idx="10">
                  <c:v>Cyprus</c:v>
                </c:pt>
                <c:pt idx="11">
                  <c:v>Belgium</c:v>
                </c:pt>
                <c:pt idx="12">
                  <c:v>Estonia</c:v>
                </c:pt>
                <c:pt idx="13">
                  <c:v>Slovenia</c:v>
                </c:pt>
                <c:pt idx="14">
                  <c:v>Greece</c:v>
                </c:pt>
                <c:pt idx="15">
                  <c:v>Croatia</c:v>
                </c:pt>
                <c:pt idx="16">
                  <c:v>Latvia</c:v>
                </c:pt>
                <c:pt idx="17">
                  <c:v>Sweden</c:v>
                </c:pt>
                <c:pt idx="18">
                  <c:v>Lithuania</c:v>
                </c:pt>
                <c:pt idx="19">
                  <c:v>Bulgaria</c:v>
                </c:pt>
                <c:pt idx="20">
                  <c:v>Czechia</c:v>
                </c:pt>
                <c:pt idx="21">
                  <c:v>Romania</c:v>
                </c:pt>
                <c:pt idx="22">
                  <c:v>France</c:v>
                </c:pt>
                <c:pt idx="23">
                  <c:v>Spain</c:v>
                </c:pt>
                <c:pt idx="24">
                  <c:v>Poland</c:v>
                </c:pt>
                <c:pt idx="25">
                  <c:v>Netherlands</c:v>
                </c:pt>
                <c:pt idx="26">
                  <c:v>Germany</c:v>
                </c:pt>
              </c:strCache>
              <c:extLst/>
            </c:strRef>
          </c:cat>
          <c:val>
            <c:numRef>
              <c:f>'F3'!$N$8:$N$34</c:f>
              <c:numCache>
                <c:formatCode>0</c:formatCode>
                <c:ptCount val="27"/>
                <c:pt idx="0">
                  <c:v>245.62278099993594</c:v>
                </c:pt>
                <c:pt idx="1">
                  <c:v>233.64459499994621</c:v>
                </c:pt>
                <c:pt idx="2">
                  <c:v>21.443390000003898</c:v>
                </c:pt>
                <c:pt idx="3">
                  <c:v>23.924566000007118</c:v>
                </c:pt>
                <c:pt idx="4">
                  <c:v>81.622493999994347</c:v>
                </c:pt>
                <c:pt idx="5">
                  <c:v>15.386986000004727</c:v>
                </c:pt>
                <c:pt idx="6">
                  <c:v>61.672107999974557</c:v>
                </c:pt>
                <c:pt idx="7">
                  <c:v>40.925240999984418</c:v>
                </c:pt>
                <c:pt idx="8">
                  <c:v>24.504724000007581</c:v>
                </c:pt>
                <c:pt idx="9">
                  <c:v>3.5919390000003784</c:v>
                </c:pt>
                <c:pt idx="10">
                  <c:v>6.5949070000013137</c:v>
                </c:pt>
                <c:pt idx="11">
                  <c:v>92.937035999990997</c:v>
                </c:pt>
                <c:pt idx="12">
                  <c:v>6.4920740000018604</c:v>
                </c:pt>
                <c:pt idx="13">
                  <c:v>9.6788850000038984</c:v>
                </c:pt>
                <c:pt idx="14">
                  <c:v>26.521367000007594</c:v>
                </c:pt>
                <c:pt idx="15">
                  <c:v>5.1088950000018034</c:v>
                </c:pt>
                <c:pt idx="16">
                  <c:v>6.3934020000020135</c:v>
                </c:pt>
                <c:pt idx="17">
                  <c:v>94.697927999990981</c:v>
                </c:pt>
                <c:pt idx="18">
                  <c:v>12.476167000004478</c:v>
                </c:pt>
                <c:pt idx="19">
                  <c:v>16.371518000005487</c:v>
                </c:pt>
                <c:pt idx="20">
                  <c:v>35.809213999989758</c:v>
                </c:pt>
                <c:pt idx="21">
                  <c:v>35.408062999994769</c:v>
                </c:pt>
                <c:pt idx="22">
                  <c:v>318.77596499993882</c:v>
                </c:pt>
                <c:pt idx="23">
                  <c:v>166.76289399995815</c:v>
                </c:pt>
                <c:pt idx="24">
                  <c:v>97.955285999994615</c:v>
                </c:pt>
                <c:pt idx="25">
                  <c:v>186.81475999995854</c:v>
                </c:pt>
                <c:pt idx="26">
                  <c:v>616.14967800008799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FD0-413D-9FEF-AF2DCE61CA48}"/>
            </c:ext>
          </c:extLst>
        </c:ser>
        <c:ser>
          <c:idx val="1"/>
          <c:order val="1"/>
          <c:tx>
            <c:strRef>
              <c:f>'F3'!$O$6</c:f>
              <c:strCache>
                <c:ptCount val="1"/>
                <c:pt idx="0">
                  <c:v>generated in the EU by exports of each EU Member State</c:v>
                </c:pt>
              </c:strCache>
            </c:strRef>
          </c:tx>
          <c:spPr>
            <a:solidFill>
              <a:srgbClr val="2644A7">
                <a:lumMod val="10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'F3'!$M$8:$M$34</c:f>
              <c:strCache>
                <c:ptCount val="27"/>
                <c:pt idx="0">
                  <c:v>Ireland</c:v>
                </c:pt>
                <c:pt idx="1">
                  <c:v>Italy</c:v>
                </c:pt>
                <c:pt idx="2">
                  <c:v>Luxembourg</c:v>
                </c:pt>
                <c:pt idx="3">
                  <c:v>Hungary</c:v>
                </c:pt>
                <c:pt idx="4">
                  <c:v>Denmark</c:v>
                </c:pt>
                <c:pt idx="5">
                  <c:v>Slovakia</c:v>
                </c:pt>
                <c:pt idx="6">
                  <c:v>Austria</c:v>
                </c:pt>
                <c:pt idx="7">
                  <c:v>Finland</c:v>
                </c:pt>
                <c:pt idx="8">
                  <c:v>Portugal</c:v>
                </c:pt>
                <c:pt idx="9">
                  <c:v>Malta</c:v>
                </c:pt>
                <c:pt idx="10">
                  <c:v>Cyprus</c:v>
                </c:pt>
                <c:pt idx="11">
                  <c:v>Belgium</c:v>
                </c:pt>
                <c:pt idx="12">
                  <c:v>Estonia</c:v>
                </c:pt>
                <c:pt idx="13">
                  <c:v>Slovenia</c:v>
                </c:pt>
                <c:pt idx="14">
                  <c:v>Greece</c:v>
                </c:pt>
                <c:pt idx="15">
                  <c:v>Croatia</c:v>
                </c:pt>
                <c:pt idx="16">
                  <c:v>Latvia</c:v>
                </c:pt>
                <c:pt idx="17">
                  <c:v>Sweden</c:v>
                </c:pt>
                <c:pt idx="18">
                  <c:v>Lithuania</c:v>
                </c:pt>
                <c:pt idx="19">
                  <c:v>Bulgaria</c:v>
                </c:pt>
                <c:pt idx="20">
                  <c:v>Czechia</c:v>
                </c:pt>
                <c:pt idx="21">
                  <c:v>Romania</c:v>
                </c:pt>
                <c:pt idx="22">
                  <c:v>France</c:v>
                </c:pt>
                <c:pt idx="23">
                  <c:v>Spain</c:v>
                </c:pt>
                <c:pt idx="24">
                  <c:v>Poland</c:v>
                </c:pt>
                <c:pt idx="25">
                  <c:v>Netherlands</c:v>
                </c:pt>
                <c:pt idx="26">
                  <c:v>Germany</c:v>
                </c:pt>
              </c:strCache>
              <c:extLst/>
            </c:strRef>
          </c:cat>
          <c:val>
            <c:numRef>
              <c:f>'F3'!$O$8:$O$34</c:f>
              <c:numCache>
                <c:formatCode>0</c:formatCode>
                <c:ptCount val="27"/>
                <c:pt idx="0">
                  <c:v>283.2705469999139</c:v>
                </c:pt>
                <c:pt idx="1">
                  <c:v>246.63397999994325</c:v>
                </c:pt>
                <c:pt idx="2">
                  <c:v>29.238730000005628</c:v>
                </c:pt>
                <c:pt idx="3">
                  <c:v>29.807071000006115</c:v>
                </c:pt>
                <c:pt idx="4">
                  <c:v>85.884075999999027</c:v>
                </c:pt>
                <c:pt idx="5">
                  <c:v>19.51499900000454</c:v>
                </c:pt>
                <c:pt idx="6">
                  <c:v>64.712669999989174</c:v>
                </c:pt>
                <c:pt idx="7">
                  <c:v>43.884406000001199</c:v>
                </c:pt>
                <c:pt idx="8">
                  <c:v>26.837360000003983</c:v>
                </c:pt>
                <c:pt idx="9">
                  <c:v>5.3726940000013022</c:v>
                </c:pt>
                <c:pt idx="10">
                  <c:v>7.5409650000014041</c:v>
                </c:pt>
                <c:pt idx="11">
                  <c:v>92.920685999995385</c:v>
                </c:pt>
                <c:pt idx="12">
                  <c:v>6.4633770000036792</c:v>
                </c:pt>
                <c:pt idx="13">
                  <c:v>9.4316070000006196</c:v>
                </c:pt>
                <c:pt idx="14">
                  <c:v>26.246780000007998</c:v>
                </c:pt>
                <c:pt idx="15">
                  <c:v>4.5211960000026608</c:v>
                </c:pt>
                <c:pt idx="16">
                  <c:v>5.68698700000194</c:v>
                </c:pt>
                <c:pt idx="17">
                  <c:v>93.94474300000563</c:v>
                </c:pt>
                <c:pt idx="18">
                  <c:v>11.458521000003049</c:v>
                </c:pt>
                <c:pt idx="19">
                  <c:v>15.211411000007265</c:v>
                </c:pt>
                <c:pt idx="20">
                  <c:v>33.892238999993111</c:v>
                </c:pt>
                <c:pt idx="21">
                  <c:v>30.882438000002619</c:v>
                </c:pt>
                <c:pt idx="22">
                  <c:v>312.91390699993576</c:v>
                </c:pt>
                <c:pt idx="23">
                  <c:v>155.98006499992931</c:v>
                </c:pt>
                <c:pt idx="24">
                  <c:v>85.852158000002092</c:v>
                </c:pt>
                <c:pt idx="25">
                  <c:v>173.90513099997935</c:v>
                </c:pt>
                <c:pt idx="26">
                  <c:v>585.27811900025654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FD0-413D-9FEF-AF2DCE61C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314165856"/>
        <c:axId val="1285825568"/>
      </c:barChart>
      <c:catAx>
        <c:axId val="13141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5825568"/>
        <c:crosses val="autoZero"/>
        <c:auto val="1"/>
        <c:lblAlgn val="ctr"/>
        <c:lblOffset val="100"/>
        <c:tickMarkSkip val="1"/>
        <c:noMultiLvlLbl val="0"/>
      </c:catAx>
      <c:valAx>
        <c:axId val="1285825568"/>
        <c:scaling>
          <c:orientation val="minMax"/>
          <c:max val="650"/>
          <c:min val="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4165856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51590551181103"/>
          <c:y val="0.84126376691720994"/>
          <c:w val="0.67230141732283466"/>
          <c:h val="7.5020331183177705E-2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>
                <a:latin typeface="Arial"/>
                <a:ea typeface="Arial"/>
                <a:cs typeface="Arial"/>
              </a:defRPr>
            </a:pPr>
            <a:r>
              <a:rPr lang="en-US"/>
              <a:t>Employment supported in the EU by exports of each EU Member State to non-EU countries, 2022</a:t>
            </a:r>
          </a:p>
          <a:p>
            <a:pPr algn="l">
              <a:defRPr sz="1800" b="1">
                <a:latin typeface="Arial"/>
                <a:ea typeface="Arial"/>
                <a:cs typeface="Arial"/>
              </a:defRPr>
            </a:pPr>
            <a:r>
              <a:rPr lang="en-US" sz="1600" b="0"/>
              <a:t>(number of employed people by € million exported by the EU Member State)</a:t>
            </a:r>
          </a:p>
        </c:rich>
      </c:tx>
      <c:layout>
        <c:manualLayout>
          <c:xMode val="edge"/>
          <c:yMode val="edge"/>
          <c:x val="5.3333333333333332E-3"/>
          <c:y val="8.622185017833326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988886520894308E-2"/>
          <c:y val="0.18665137582347155"/>
          <c:w val="0.93734442666422113"/>
          <c:h val="0.5019675987009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'F5'!$Q$6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B656BD">
                <a:lumMod val="100000"/>
              </a:srgbClr>
            </a:solidFill>
            <a:ln w="127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F1-4568-B4F6-0B7D8643078B}"/>
              </c:ext>
            </c:extLst>
          </c:dPt>
          <c:cat>
            <c:strRef>
              <c:f>'F5'!$P$7:$P$34</c:f>
              <c:strCache>
                <c:ptCount val="28"/>
                <c:pt idx="0">
                  <c:v>EU</c:v>
                </c:pt>
                <c:pt idx="1">
                  <c:v>Bulgaria</c:v>
                </c:pt>
                <c:pt idx="2">
                  <c:v>Romania</c:v>
                </c:pt>
                <c:pt idx="3">
                  <c:v>Croatia</c:v>
                </c:pt>
                <c:pt idx="4">
                  <c:v>Poland</c:v>
                </c:pt>
                <c:pt idx="5">
                  <c:v>Latvia</c:v>
                </c:pt>
                <c:pt idx="6">
                  <c:v>Hungary</c:v>
                </c:pt>
                <c:pt idx="7">
                  <c:v>Portugal</c:v>
                </c:pt>
                <c:pt idx="8">
                  <c:v>Czechia</c:v>
                </c:pt>
                <c:pt idx="9">
                  <c:v>Lithuania</c:v>
                </c:pt>
                <c:pt idx="10">
                  <c:v>Slovakia</c:v>
                </c:pt>
                <c:pt idx="11">
                  <c:v>Slovenia</c:v>
                </c:pt>
                <c:pt idx="12">
                  <c:v>Estonia</c:v>
                </c:pt>
                <c:pt idx="13">
                  <c:v>Spain</c:v>
                </c:pt>
                <c:pt idx="14">
                  <c:v>Greece</c:v>
                </c:pt>
                <c:pt idx="15">
                  <c:v>Italy</c:v>
                </c:pt>
                <c:pt idx="16">
                  <c:v>France</c:v>
                </c:pt>
                <c:pt idx="17">
                  <c:v>Austria</c:v>
                </c:pt>
                <c:pt idx="18">
                  <c:v>Germany</c:v>
                </c:pt>
                <c:pt idx="19">
                  <c:v>Malta</c:v>
                </c:pt>
                <c:pt idx="20">
                  <c:v>Netherlands</c:v>
                </c:pt>
                <c:pt idx="21">
                  <c:v>Finland</c:v>
                </c:pt>
                <c:pt idx="22">
                  <c:v>Cyprus</c:v>
                </c:pt>
                <c:pt idx="23">
                  <c:v>Belgium</c:v>
                </c:pt>
                <c:pt idx="24">
                  <c:v>Sweden</c:v>
                </c:pt>
                <c:pt idx="25">
                  <c:v>Luxembourg</c:v>
                </c:pt>
                <c:pt idx="26">
                  <c:v>Denmark</c:v>
                </c:pt>
                <c:pt idx="27">
                  <c:v>Ireland</c:v>
                </c:pt>
              </c:strCache>
            </c:strRef>
          </c:cat>
          <c:val>
            <c:numRef>
              <c:f>'F5'!$Q$7:$Q$34</c:f>
              <c:numCache>
                <c:formatCode>#,##0.0_i</c:formatCode>
                <c:ptCount val="28"/>
                <c:pt idx="0" formatCode="#,##0.0">
                  <c:v>7.5255997963831769</c:v>
                </c:pt>
                <c:pt idx="1">
                  <c:v>29.005666003975769</c:v>
                </c:pt>
                <c:pt idx="2">
                  <c:v>23.100289506745828</c:v>
                </c:pt>
                <c:pt idx="3">
                  <c:v>21.459577567371035</c:v>
                </c:pt>
                <c:pt idx="4">
                  <c:v>17.561176113192484</c:v>
                </c:pt>
                <c:pt idx="5">
                  <c:v>16.373592342342477</c:v>
                </c:pt>
                <c:pt idx="6">
                  <c:v>13.094571181056752</c:v>
                </c:pt>
                <c:pt idx="7">
                  <c:v>13.402841239511339</c:v>
                </c:pt>
                <c:pt idx="8">
                  <c:v>11.722498350560587</c:v>
                </c:pt>
                <c:pt idx="9">
                  <c:v>12.078879566624845</c:v>
                </c:pt>
                <c:pt idx="10">
                  <c:v>9.3249928713999868</c:v>
                </c:pt>
                <c:pt idx="11">
                  <c:v>10.854265029902507</c:v>
                </c:pt>
                <c:pt idx="12">
                  <c:v>10.103879259521403</c:v>
                </c:pt>
                <c:pt idx="13">
                  <c:v>10.849943817110825</c:v>
                </c:pt>
                <c:pt idx="14">
                  <c:v>10.468728625170876</c:v>
                </c:pt>
                <c:pt idx="15">
                  <c:v>8.5443969134797388</c:v>
                </c:pt>
                <c:pt idx="16">
                  <c:v>7.735458414840152</c:v>
                </c:pt>
                <c:pt idx="17">
                  <c:v>5.8376048730030234</c:v>
                </c:pt>
                <c:pt idx="18">
                  <c:v>7.7256586314817399</c:v>
                </c:pt>
                <c:pt idx="19">
                  <c:v>5.5541415748210312</c:v>
                </c:pt>
                <c:pt idx="20">
                  <c:v>5.7530736099405422</c:v>
                </c:pt>
                <c:pt idx="21">
                  <c:v>5.5690021231421776</c:v>
                </c:pt>
                <c:pt idx="22">
                  <c:v>5.6219456322541346</c:v>
                </c:pt>
                <c:pt idx="23">
                  <c:v>4.57962778222966</c:v>
                </c:pt>
                <c:pt idx="24">
                  <c:v>5.4017098410087119</c:v>
                </c:pt>
                <c:pt idx="25">
                  <c:v>1.8974295656078231</c:v>
                </c:pt>
                <c:pt idx="26">
                  <c:v>3.2402607727778259</c:v>
                </c:pt>
                <c:pt idx="27">
                  <c:v>1.6709417556422055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1-4568-B4F6-0B7D8643078B}"/>
            </c:ext>
          </c:extLst>
        </c:ser>
        <c:ser>
          <c:idx val="1"/>
          <c:order val="1"/>
          <c:tx>
            <c:strRef>
              <c:f>'F5'!$R$6</c:f>
              <c:strCache>
                <c:ptCount val="1"/>
                <c:pt idx="0">
                  <c:v>Spillover</c:v>
                </c:pt>
              </c:strCache>
            </c:strRef>
          </c:tx>
          <c:spPr>
            <a:solidFill>
              <a:srgbClr val="2644A7">
                <a:lumMod val="100000"/>
              </a:srgbClr>
            </a:solidFill>
            <a:ln w="127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invertIfNegative val="0"/>
          <c:cat>
            <c:strRef>
              <c:f>'F5'!$P$7:$P$34</c:f>
              <c:strCache>
                <c:ptCount val="28"/>
                <c:pt idx="0">
                  <c:v>EU</c:v>
                </c:pt>
                <c:pt idx="1">
                  <c:v>Bulgaria</c:v>
                </c:pt>
                <c:pt idx="2">
                  <c:v>Romania</c:v>
                </c:pt>
                <c:pt idx="3">
                  <c:v>Croatia</c:v>
                </c:pt>
                <c:pt idx="4">
                  <c:v>Poland</c:v>
                </c:pt>
                <c:pt idx="5">
                  <c:v>Latvia</c:v>
                </c:pt>
                <c:pt idx="6">
                  <c:v>Hungary</c:v>
                </c:pt>
                <c:pt idx="7">
                  <c:v>Portugal</c:v>
                </c:pt>
                <c:pt idx="8">
                  <c:v>Czechia</c:v>
                </c:pt>
                <c:pt idx="9">
                  <c:v>Lithuania</c:v>
                </c:pt>
                <c:pt idx="10">
                  <c:v>Slovakia</c:v>
                </c:pt>
                <c:pt idx="11">
                  <c:v>Slovenia</c:v>
                </c:pt>
                <c:pt idx="12">
                  <c:v>Estonia</c:v>
                </c:pt>
                <c:pt idx="13">
                  <c:v>Spain</c:v>
                </c:pt>
                <c:pt idx="14">
                  <c:v>Greece</c:v>
                </c:pt>
                <c:pt idx="15">
                  <c:v>Italy</c:v>
                </c:pt>
                <c:pt idx="16">
                  <c:v>France</c:v>
                </c:pt>
                <c:pt idx="17">
                  <c:v>Austria</c:v>
                </c:pt>
                <c:pt idx="18">
                  <c:v>Germany</c:v>
                </c:pt>
                <c:pt idx="19">
                  <c:v>Malta</c:v>
                </c:pt>
                <c:pt idx="20">
                  <c:v>Netherlands</c:v>
                </c:pt>
                <c:pt idx="21">
                  <c:v>Finland</c:v>
                </c:pt>
                <c:pt idx="22">
                  <c:v>Cyprus</c:v>
                </c:pt>
                <c:pt idx="23">
                  <c:v>Belgium</c:v>
                </c:pt>
                <c:pt idx="24">
                  <c:v>Sweden</c:v>
                </c:pt>
                <c:pt idx="25">
                  <c:v>Luxembourg</c:v>
                </c:pt>
                <c:pt idx="26">
                  <c:v>Denmark</c:v>
                </c:pt>
                <c:pt idx="27">
                  <c:v>Ireland</c:v>
                </c:pt>
              </c:strCache>
            </c:strRef>
          </c:cat>
          <c:val>
            <c:numRef>
              <c:f>'F5'!$R$7:$R$34</c:f>
              <c:numCache>
                <c:formatCode>#,##0.0_i</c:formatCode>
                <c:ptCount val="28"/>
                <c:pt idx="0" formatCode="#,##0.0">
                  <c:v>1.9195973737913521</c:v>
                </c:pt>
                <c:pt idx="1">
                  <c:v>2.1462723657952862</c:v>
                </c:pt>
                <c:pt idx="2">
                  <c:v>2.0079477795370466</c:v>
                </c:pt>
                <c:pt idx="3">
                  <c:v>1.5540786598704572</c:v>
                </c:pt>
                <c:pt idx="4">
                  <c:v>1.8658645481466669</c:v>
                </c:pt>
                <c:pt idx="5">
                  <c:v>1.7985641891901414</c:v>
                </c:pt>
                <c:pt idx="6">
                  <c:v>4.156319183749261</c:v>
                </c:pt>
                <c:pt idx="7">
                  <c:v>2.7963778350081112</c:v>
                </c:pt>
                <c:pt idx="8">
                  <c:v>2.9690785133003312</c:v>
                </c:pt>
                <c:pt idx="9">
                  <c:v>2.3404901896022876</c:v>
                </c:pt>
                <c:pt idx="10">
                  <c:v>4.9232249786141891</c:v>
                </c:pt>
                <c:pt idx="11">
                  <c:v>2.2126219704126222</c:v>
                </c:pt>
                <c:pt idx="12">
                  <c:v>2.3530244075008286</c:v>
                </c:pt>
                <c:pt idx="13">
                  <c:v>1.4998664711688496</c:v>
                </c:pt>
                <c:pt idx="14">
                  <c:v>1.0908002735957332</c:v>
                </c:pt>
                <c:pt idx="15">
                  <c:v>2.0764270772046616</c:v>
                </c:pt>
                <c:pt idx="16">
                  <c:v>1.6693570332075891</c:v>
                </c:pt>
                <c:pt idx="17">
                  <c:v>3.4955624513134076</c:v>
                </c:pt>
                <c:pt idx="18">
                  <c:v>1.4990616507431589</c:v>
                </c:pt>
                <c:pt idx="19">
                  <c:v>3.1152141802073103</c:v>
                </c:pt>
                <c:pt idx="20">
                  <c:v>1.9416405856256216</c:v>
                </c:pt>
                <c:pt idx="21">
                  <c:v>1.961582827624164</c:v>
                </c:pt>
                <c:pt idx="22">
                  <c:v>1.8020006108738533</c:v>
                </c:pt>
                <c:pt idx="23">
                  <c:v>2.5917379429863678</c:v>
                </c:pt>
                <c:pt idx="24">
                  <c:v>1.7446717379388064</c:v>
                </c:pt>
                <c:pt idx="25">
                  <c:v>3.5401953081156599</c:v>
                </c:pt>
                <c:pt idx="26">
                  <c:v>1.7546032755586602</c:v>
                </c:pt>
                <c:pt idx="27">
                  <c:v>1.783366792403865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1-4568-B4F6-0B7D86430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6044800"/>
        <c:axId val="146048512"/>
      </c:barChart>
      <c:catAx>
        <c:axId val="1460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/>
            </a:pPr>
            <a:endParaRPr lang="en-US"/>
          </a:p>
        </c:txPr>
        <c:crossAx val="146048512"/>
        <c:crosses val="autoZero"/>
        <c:auto val="1"/>
        <c:lblAlgn val="ctr"/>
        <c:lblOffset val="100"/>
        <c:tickMarkSkip val="1"/>
        <c:noMultiLvlLbl val="0"/>
      </c:catAx>
      <c:valAx>
        <c:axId val="146048512"/>
        <c:scaling>
          <c:orientation val="minMax"/>
          <c:max val="3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4604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758782152230971"/>
          <c:y val="0.86804950899371969"/>
          <c:w val="0.20615769028871389"/>
          <c:h val="4.1550105927276967E-2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file:///C:\Program%20Files\DIaLOGIKa\Eurostat%20Layout\Logo\Eurostat%20logo.png" TargetMode="External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file:///C:\Program%20Files\DIaLOGIKa\Eurostat%20Layout\Logo\Eurostat%20logo.png" TargetMode="External"/></Relationships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</cdr:x>
      <cdr:y>0.94712</cdr:y>
    </cdr:from>
    <cdr:ext cx="7995000" cy="269369"/>
    <cdr:sp macro="" textlink="">
      <cdr:nvSpPr>
        <cdr:cNvPr id="8" name="FootonotesShape">
          <a:extLst xmlns:a="http://schemas.openxmlformats.org/drawingml/2006/main">
            <a:ext uri="{FF2B5EF4-FFF2-40B4-BE49-F238E27FC236}">
              <a16:creationId xmlns:a16="http://schemas.microsoft.com/office/drawing/2014/main" id="{09DEB15A-50EA-AFDB-3C8D-75F623D96163}"/>
            </a:ext>
          </a:extLst>
        </cdr:cNvPr>
        <cdr:cNvSpPr txBox="1"/>
      </cdr:nvSpPr>
      <cdr:spPr>
        <a:xfrm xmlns:a="http://schemas.openxmlformats.org/drawingml/2006/main">
          <a:off x="0" y="5459743"/>
          <a:ext cx="7995000" cy="269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>
          <a:spAutoFit/>
        </a:bodyPr>
        <a:lstStyle xmlns:a="http://schemas.openxmlformats.org/drawingml/2006/main"/>
        <a:p xmlns:a="http://schemas.openxmlformats.org/drawingml/2006/main">
          <a:pPr>
            <a:spcBef>
              <a:spcPts val="300"/>
            </a:spcBef>
          </a:pPr>
          <a:r>
            <a:rPr lang="en-US" sz="1200" i="1">
              <a:latin typeface="Arial" panose="020B0604020202020204" pitchFamily="34" charset="0"/>
            </a:rPr>
            <a:t>Source:</a:t>
          </a:r>
          <a:r>
            <a:rPr lang="en-US" sz="1200">
              <a:latin typeface="Arial" panose="020B0604020202020204" pitchFamily="34" charset="0"/>
            </a:rPr>
            <a:t> Eurostat (online data codes: nama_10_A64, naio_10_favx)</a:t>
          </a:r>
        </a:p>
      </cdr:txBody>
    </cdr:sp>
  </cdr:absSizeAnchor>
  <cdr:absSizeAnchor xmlns:cdr="http://schemas.openxmlformats.org/drawingml/2006/chartDrawing">
    <cdr:from>
      <cdr:x>0.83936</cdr:x>
      <cdr:y>0.92703</cdr:y>
    </cdr:from>
    <cdr:ext cx="1530099" cy="420625"/>
    <cdr:pic>
      <cdr:nvPicPr>
        <cdr:cNvPr id="10" name="LogoShape">
          <a:extLst xmlns:a="http://schemas.openxmlformats.org/drawingml/2006/main">
            <a:ext uri="{FF2B5EF4-FFF2-40B4-BE49-F238E27FC236}">
              <a16:creationId xmlns:a16="http://schemas.microsoft.com/office/drawing/2014/main" id="{30E4B063-6780-0179-97C0-18CF6EBE3D9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link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94901" y="5343919"/>
          <a:ext cx="1530099" cy="420625"/>
        </a:xfrm>
        <a:prstGeom xmlns:a="http://schemas.openxmlformats.org/drawingml/2006/main" prst="rect">
          <a:avLst/>
        </a:prstGeom>
      </cdr:spPr>
    </cdr:pic>
  </cdr:absSizeAnchor>
  <cdr:relSizeAnchor xmlns:cdr="http://schemas.openxmlformats.org/drawingml/2006/chartDrawing">
    <cdr:from>
      <cdr:x>0.60452</cdr:x>
      <cdr:y>0.17742</cdr:y>
    </cdr:from>
    <cdr:to>
      <cdr:x>0.8627</cdr:x>
      <cdr:y>0.27583</cdr:y>
    </cdr:to>
    <cdr:sp macro="" textlink="">
      <cdr:nvSpPr>
        <cdr:cNvPr id="2" name="Rounded Rectangle 5">
          <a:extLst xmlns:a="http://schemas.openxmlformats.org/drawingml/2006/main">
            <a:ext uri="{FF2B5EF4-FFF2-40B4-BE49-F238E27FC236}">
              <a16:creationId xmlns:a16="http://schemas.microsoft.com/office/drawing/2014/main" id="{224B56B6-F36D-A9B4-F1F7-8A8C66E1D489}"/>
            </a:ext>
          </a:extLst>
        </cdr:cNvPr>
        <cdr:cNvSpPr/>
      </cdr:nvSpPr>
      <cdr:spPr>
        <a:xfrm xmlns:a="http://schemas.openxmlformats.org/drawingml/2006/main" rot="800413">
          <a:off x="5758088" y="1022756"/>
          <a:ext cx="2459108" cy="56725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449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dirty="0">
              <a:solidFill>
                <a:srgbClr val="FFFF00"/>
              </a:solidFill>
              <a:latin typeface="Palatino Linotype" panose="02040502050505030304" pitchFamily="18" charset="0"/>
            </a:rPr>
            <a:t>Preliminary results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0.01267</cdr:x>
      <cdr:y>0.93762</cdr:y>
    </cdr:from>
    <cdr:ext cx="7995000" cy="269368"/>
    <cdr:sp macro="" textlink="">
      <cdr:nvSpPr>
        <cdr:cNvPr id="2" name="FootonotesShape">
          <a:extLst xmlns:a="http://schemas.openxmlformats.org/drawingml/2006/main">
            <a:ext uri="{FF2B5EF4-FFF2-40B4-BE49-F238E27FC236}">
              <a16:creationId xmlns:a16="http://schemas.microsoft.com/office/drawing/2014/main" id="{7EBCEF0B-3069-C3F8-7C87-F012C049658C}"/>
            </a:ext>
          </a:extLst>
        </cdr:cNvPr>
        <cdr:cNvSpPr txBox="1"/>
      </cdr:nvSpPr>
      <cdr:spPr>
        <a:xfrm xmlns:a="http://schemas.openxmlformats.org/drawingml/2006/main">
          <a:off x="120650" y="5524252"/>
          <a:ext cx="7995000" cy="269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>
          <a:spAutoFit/>
        </a:bodyPr>
        <a:lstStyle xmlns:a="http://schemas.openxmlformats.org/drawingml/2006/main"/>
        <a:p xmlns:a="http://schemas.openxmlformats.org/drawingml/2006/main">
          <a:pPr>
            <a:spcBef>
              <a:spcPts val="300"/>
            </a:spcBef>
          </a:pPr>
          <a:r>
            <a:rPr lang="en-US" sz="1200" i="1">
              <a:latin typeface="Arial" panose="020B0604020202020204" pitchFamily="34" charset="0"/>
            </a:rPr>
            <a:t>Source:</a:t>
          </a:r>
          <a:r>
            <a:rPr lang="en-US" sz="1200">
              <a:latin typeface="Arial" panose="020B0604020202020204" pitchFamily="34" charset="0"/>
            </a:rPr>
            <a:t> Eurostat (online data codes: nama_10_A64_e, naio_10_faex)</a:t>
          </a:r>
        </a:p>
      </cdr:txBody>
    </cdr:sp>
  </cdr:absSizeAnchor>
  <cdr:absSizeAnchor xmlns:cdr="http://schemas.openxmlformats.org/drawingml/2006/chartDrawing">
    <cdr:from>
      <cdr:x>0.83936</cdr:x>
      <cdr:y>0.92861</cdr:y>
    </cdr:from>
    <cdr:ext cx="1530099" cy="420623"/>
    <cdr:pic>
      <cdr:nvPicPr>
        <cdr:cNvPr id="4" name="LogoShape">
          <a:extLst xmlns:a="http://schemas.openxmlformats.org/drawingml/2006/main">
            <a:ext uri="{FF2B5EF4-FFF2-40B4-BE49-F238E27FC236}">
              <a16:creationId xmlns:a16="http://schemas.microsoft.com/office/drawing/2014/main" id="{E9DB8735-393F-BF0C-845E-AF5103CE12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link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94901" y="5471155"/>
          <a:ext cx="1530099" cy="420623"/>
        </a:xfrm>
        <a:prstGeom xmlns:a="http://schemas.openxmlformats.org/drawingml/2006/main" prst="rect">
          <a:avLst/>
        </a:prstGeom>
      </cdr:spPr>
    </cdr:pic>
  </cdr:absSizeAnchor>
  <cdr:relSizeAnchor xmlns:cdr="http://schemas.openxmlformats.org/drawingml/2006/chartDrawing">
    <cdr:from>
      <cdr:x>0.70138</cdr:x>
      <cdr:y>0.27367</cdr:y>
    </cdr:from>
    <cdr:to>
      <cdr:x>0.9392</cdr:x>
      <cdr:y>0.37247</cdr:y>
    </cdr:to>
    <cdr:sp macro="" textlink="">
      <cdr:nvSpPr>
        <cdr:cNvPr id="3" name="Rounded Rectangle 5">
          <a:extLst xmlns:a="http://schemas.openxmlformats.org/drawingml/2006/main">
            <a:ext uri="{FF2B5EF4-FFF2-40B4-BE49-F238E27FC236}">
              <a16:creationId xmlns:a16="http://schemas.microsoft.com/office/drawing/2014/main" id="{D77FC35E-62C2-01CF-7DB0-D197AC558DCE}"/>
            </a:ext>
          </a:extLst>
        </cdr:cNvPr>
        <cdr:cNvSpPr/>
      </cdr:nvSpPr>
      <cdr:spPr>
        <a:xfrm xmlns:a="http://schemas.openxmlformats.org/drawingml/2006/main" rot="800413">
          <a:off x="7068580" y="1437451"/>
          <a:ext cx="2396779" cy="51893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449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dirty="0">
              <a:solidFill>
                <a:srgbClr val="FFFF00"/>
              </a:solidFill>
              <a:latin typeface="Palatino Linotype" panose="02040502050505030304" pitchFamily="18" charset="0"/>
            </a:rPr>
            <a:t>Preliminary results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>
                <a:latin typeface="Constantia" panose="02030602050306030303" pitchFamily="18" charset="0"/>
              </a:rPr>
              <a:t>26/06/2024</a:t>
            </a:fld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>
                <a:latin typeface="Constantia" panose="02030602050306030303" pitchFamily="18" charset="0"/>
              </a:rPr>
              <a:t>‹#›</a:t>
            </a:fld>
            <a:endParaRPr lang="en-GB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anose="0203060205030603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A3B926D1-0013-4A80-B64E-9D824EE65210}" type="datetimeFigureOut">
              <a:rPr lang="en-GB" smtClean="0"/>
              <a:pPr/>
              <a:t>26/06/2024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anose="0203060205030603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093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16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Aft>
                <a:spcPts val="600"/>
              </a:spcAft>
              <a:buClr>
                <a:srgbClr val="024EA2"/>
              </a:buClr>
            </a:pPr>
            <a:r>
              <a:rPr lang="en-US" dirty="0">
                <a:solidFill>
                  <a:srgbClr val="4D4D4D"/>
                </a:solidFill>
              </a:rPr>
              <a:t>Input-output modelling based on </a:t>
            </a:r>
            <a:r>
              <a:rPr lang="en-US" dirty="0">
                <a:solidFill>
                  <a:schemeClr val="tx2"/>
                </a:solidFill>
              </a:rPr>
              <a:t>FIGARO tables </a:t>
            </a:r>
            <a:r>
              <a:rPr lang="en-US" dirty="0">
                <a:solidFill>
                  <a:srgbClr val="4D4D4D"/>
                </a:solidFill>
              </a:rPr>
              <a:t>+ complementary </a:t>
            </a:r>
            <a:r>
              <a:rPr lang="en-US" dirty="0">
                <a:solidFill>
                  <a:schemeClr val="tx2"/>
                </a:solidFill>
              </a:rPr>
              <a:t>employment and CO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emissions data</a:t>
            </a:r>
          </a:p>
          <a:p>
            <a:pPr marL="800100" lvl="1" indent="-342900">
              <a:spcAft>
                <a:spcPts val="600"/>
              </a:spcAft>
              <a:buClr>
                <a:srgbClr val="024EA2"/>
              </a:buClr>
            </a:pPr>
            <a:r>
              <a:rPr lang="en-US" dirty="0">
                <a:solidFill>
                  <a:srgbClr val="4D4D4D"/>
                </a:solidFill>
              </a:rPr>
              <a:t>Consistent with </a:t>
            </a:r>
            <a:r>
              <a:rPr lang="en-US" dirty="0">
                <a:solidFill>
                  <a:schemeClr val="tx2"/>
                </a:solidFill>
              </a:rPr>
              <a:t>national accounts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6B36-B867-4E07-9131-BE971CE5C2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0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8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5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7" descr="Foot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8"/>
          <a:stretch/>
        </p:blipFill>
        <p:spPr>
          <a:xfrm>
            <a:off x="5732741" y="6464669"/>
            <a:ext cx="720000" cy="395485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9" name="Rectangle 8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41938"/>
            <a:ext cx="5328000" cy="4290122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441938"/>
            <a:ext cx="5328000" cy="429012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30216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430215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430215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30887"/>
            <a:ext cx="707409" cy="240594"/>
          </a:xfrm>
          <a:prstGeom prst="rect">
            <a:avLst/>
          </a:prstGeom>
          <a:solidFill>
            <a:srgbClr val="32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0D6CB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10420350" y="6252421"/>
            <a:ext cx="1498206" cy="393348"/>
            <a:chOff x="10420350" y="6252421"/>
            <a:chExt cx="1498206" cy="39334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795"/>
            <a:stretch/>
          </p:blipFill>
          <p:spPr>
            <a:xfrm>
              <a:off x="10420350" y="6252421"/>
              <a:ext cx="1441349" cy="39331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60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5741158" y="6630887"/>
            <a:ext cx="707409" cy="240594"/>
          </a:xfrm>
          <a:prstGeom prst="rect">
            <a:avLst/>
          </a:prstGeom>
          <a:solidFill>
            <a:srgbClr val="32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350" y="6252421"/>
            <a:ext cx="1498206" cy="3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vert="horz" lIns="91440" tIns="45720" rIns="91440" bIns="0" rtlCol="0" anchor="b" anchorCtr="0">
            <a:noAutofit/>
          </a:bodyPr>
          <a:lstStyle>
            <a:lvl1pPr>
              <a:defRPr lang="en-GB" sz="6000" dirty="0">
                <a:solidFill>
                  <a:srgbClr val="0D6CB4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420350" y="6252421"/>
            <a:ext cx="1498206" cy="393348"/>
            <a:chOff x="10420350" y="6252421"/>
            <a:chExt cx="1498206" cy="39334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795"/>
            <a:stretch/>
          </p:blipFill>
          <p:spPr>
            <a:xfrm>
              <a:off x="10420350" y="6252421"/>
              <a:ext cx="1441349" cy="39331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lang="en-GB" sz="6000" kern="1200" dirty="0">
                <a:solidFill>
                  <a:schemeClr val="accent5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3950"/>
            <a:ext cx="10801351" cy="495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30216"/>
            <a:ext cx="5328000" cy="4301846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430216"/>
            <a:ext cx="5328000" cy="430184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133350"/>
            <a:ext cx="10696575" cy="819151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266825"/>
            <a:ext cx="109347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750" y="6346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420350" y="6251802"/>
            <a:ext cx="1498206" cy="393967"/>
            <a:chOff x="10420350" y="6251802"/>
            <a:chExt cx="1498206" cy="39396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87"/>
            <a:stretch/>
          </p:blipFill>
          <p:spPr>
            <a:xfrm>
              <a:off x="10420350" y="6251802"/>
              <a:ext cx="1463373" cy="3939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2" r:id="rId20"/>
    <p:sldLayoutId id="214748367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hyperlink" Target="https://ec.europa.eu/eurostat/web/main/data/databa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ec.europa.eu/eurostat/web/esa-supply-use-input-tables/databa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emf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8" y="1949986"/>
            <a:ext cx="10065224" cy="2492161"/>
          </a:xfrm>
        </p:spPr>
        <p:txBody>
          <a:bodyPr>
            <a:noAutofit/>
          </a:bodyPr>
          <a:lstStyle/>
          <a:p>
            <a:r>
              <a:rPr lang="en-US" cap="small" dirty="0">
                <a:solidFill>
                  <a:srgbClr val="90D2F0"/>
                </a:solidFill>
              </a:rPr>
              <a:t>The 2024 release of</a:t>
            </a:r>
            <a:br>
              <a:rPr lang="en-US" cap="small" dirty="0">
                <a:solidFill>
                  <a:srgbClr val="90D2F0"/>
                </a:solidFill>
              </a:rPr>
            </a:br>
            <a:r>
              <a:rPr lang="en-US" cap="small" dirty="0">
                <a:solidFill>
                  <a:srgbClr val="90D2F0"/>
                </a:solidFill>
              </a:rPr>
              <a:t>the FIGARO tables</a:t>
            </a:r>
            <a:endParaRPr lang="en-GB" cap="small" dirty="0">
              <a:solidFill>
                <a:srgbClr val="90D2F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4643120"/>
            <a:ext cx="5500698" cy="20726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400" dirty="0"/>
              <a:t>José M. Rueda-</a:t>
            </a:r>
            <a:r>
              <a:rPr lang="en-GB" sz="2400" dirty="0" err="1"/>
              <a:t>Cantuche</a:t>
            </a:r>
            <a:endParaRPr lang="en-GB" sz="2400" dirty="0"/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EC Joint Research Centre</a:t>
            </a:r>
          </a:p>
          <a:p>
            <a:pPr>
              <a:spcAft>
                <a:spcPts val="0"/>
              </a:spcAft>
            </a:pPr>
            <a:endParaRPr lang="en-GB" sz="2400" dirty="0"/>
          </a:p>
          <a:p>
            <a:pPr>
              <a:spcAft>
                <a:spcPts val="0"/>
              </a:spcAft>
            </a:pPr>
            <a:r>
              <a:rPr lang="en-GB" sz="2400" dirty="0"/>
              <a:t>Fabienne Montaigne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Eurostat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55442" y="5124893"/>
            <a:ext cx="4093268" cy="1496343"/>
          </a:xfrm>
        </p:spPr>
        <p:txBody>
          <a:bodyPr/>
          <a:lstStyle/>
          <a:p>
            <a:br>
              <a:rPr lang="en-US" i="0" dirty="0"/>
            </a:br>
            <a:r>
              <a:rPr lang="en-US" i="0" dirty="0"/>
              <a:t>30th International Input-Output Association Conference, Santiago de Chile, </a:t>
            </a:r>
            <a:r>
              <a:rPr lang="en-GB" i="0" dirty="0"/>
              <a:t>01/07/2024</a:t>
            </a:r>
          </a:p>
        </p:txBody>
      </p:sp>
      <p:pic>
        <p:nvPicPr>
          <p:cNvPr id="3" name="Picture 2" descr="A planet earth with clouds and water&#10;&#10;Description automatically generated">
            <a:extLst>
              <a:ext uri="{FF2B5EF4-FFF2-40B4-BE49-F238E27FC236}">
                <a16:creationId xmlns:a16="http://schemas.microsoft.com/office/drawing/2014/main" id="{DB1793B4-F4CF-C7AC-158F-82E7B2FB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49" y="2533402"/>
            <a:ext cx="2591491" cy="2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386" y="1394375"/>
            <a:ext cx="5339103" cy="4590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Methodological overview</a:t>
            </a:r>
          </a:p>
        </p:txBody>
      </p:sp>
      <p:grpSp>
        <p:nvGrpSpPr>
          <p:cNvPr id="345" name="Group 34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238" name="Group 237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67" name="Rectangle 266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610904" y="1181935"/>
            <a:ext cx="156306" cy="156306"/>
          </a:xfrm>
          <a:prstGeom prst="ellipse">
            <a:avLst/>
          </a:prstGeom>
          <a:solidFill>
            <a:srgbClr val="C58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Left Bracket 3"/>
          <p:cNvSpPr/>
          <p:nvPr/>
        </p:nvSpPr>
        <p:spPr>
          <a:xfrm rot="16200000">
            <a:off x="2089160" y="933294"/>
            <a:ext cx="209087" cy="1003742"/>
          </a:xfrm>
          <a:prstGeom prst="leftBracket">
            <a:avLst>
              <a:gd name="adj" fmla="val 65011"/>
            </a:avLst>
          </a:prstGeom>
          <a:noFill/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828309" y="1142935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cap="small" dirty="0">
                <a:solidFill>
                  <a:srgbClr val="835E30"/>
                </a:solidFill>
                <a:latin typeface="Constantia" panose="02030602050306030303" pitchFamily="18" charset="0"/>
              </a:rPr>
              <a:t>Tables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2721567" y="1154350"/>
            <a:ext cx="811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cap="small" dirty="0">
                <a:solidFill>
                  <a:srgbClr val="835E30"/>
                </a:solidFill>
                <a:latin typeface="Constantia" panose="02030602050306030303" pitchFamily="18" charset="0"/>
              </a:rPr>
              <a:t>Process</a:t>
            </a:r>
          </a:p>
        </p:txBody>
      </p:sp>
      <p:sp>
        <p:nvSpPr>
          <p:cNvPr id="179" name="Left Bracket 178"/>
          <p:cNvSpPr/>
          <p:nvPr/>
        </p:nvSpPr>
        <p:spPr>
          <a:xfrm rot="5400000">
            <a:off x="3092902" y="728480"/>
            <a:ext cx="209087" cy="1003742"/>
          </a:xfrm>
          <a:prstGeom prst="leftBracket">
            <a:avLst>
              <a:gd name="adj" fmla="val 65011"/>
            </a:avLst>
          </a:prstGeom>
          <a:noFill/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7" name="Straight Connector 6"/>
          <p:cNvCxnSpPr>
            <a:stCxn id="179" idx="0"/>
          </p:cNvCxnSpPr>
          <p:nvPr/>
        </p:nvCxnSpPr>
        <p:spPr>
          <a:xfrm>
            <a:off x="3699317" y="1334895"/>
            <a:ext cx="0" cy="4890645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3631832" y="2086186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186" name="Straight Connector 185"/>
          <p:cNvCxnSpPr>
            <a:endCxn id="184" idx="2"/>
          </p:cNvCxnSpPr>
          <p:nvPr/>
        </p:nvCxnSpPr>
        <p:spPr>
          <a:xfrm flipV="1">
            <a:off x="3436539" y="2164339"/>
            <a:ext cx="195293" cy="1932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3631832" y="2995920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214" name="Straight Connector 213"/>
          <p:cNvCxnSpPr>
            <a:endCxn id="213" idx="2"/>
          </p:cNvCxnSpPr>
          <p:nvPr/>
        </p:nvCxnSpPr>
        <p:spPr>
          <a:xfrm>
            <a:off x="3436539" y="3073280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l 349"/>
          <p:cNvSpPr/>
          <p:nvPr/>
        </p:nvSpPr>
        <p:spPr>
          <a:xfrm>
            <a:off x="3631832" y="3928865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351" name="Straight Connector 350"/>
          <p:cNvCxnSpPr>
            <a:endCxn id="350" idx="2"/>
          </p:cNvCxnSpPr>
          <p:nvPr/>
        </p:nvCxnSpPr>
        <p:spPr>
          <a:xfrm>
            <a:off x="3436539" y="4006225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3631832" y="4830860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359" name="Straight Connector 358"/>
          <p:cNvCxnSpPr>
            <a:endCxn id="358" idx="2"/>
          </p:cNvCxnSpPr>
          <p:nvPr/>
        </p:nvCxnSpPr>
        <p:spPr>
          <a:xfrm>
            <a:off x="3436539" y="4908220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Oval 360"/>
          <p:cNvSpPr/>
          <p:nvPr/>
        </p:nvSpPr>
        <p:spPr>
          <a:xfrm>
            <a:off x="3631832" y="5757956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362" name="Straight Connector 361"/>
          <p:cNvCxnSpPr>
            <a:endCxn id="361" idx="2"/>
          </p:cNvCxnSpPr>
          <p:nvPr/>
        </p:nvCxnSpPr>
        <p:spPr>
          <a:xfrm>
            <a:off x="3436539" y="5835316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7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2" y="3696037"/>
            <a:ext cx="1288644" cy="1827442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</p:pic>
      <p:sp>
        <p:nvSpPr>
          <p:cNvPr id="28" name="Oval 27"/>
          <p:cNvSpPr/>
          <p:nvPr/>
        </p:nvSpPr>
        <p:spPr>
          <a:xfrm>
            <a:off x="8966934" y="4121736"/>
            <a:ext cx="171732" cy="171732"/>
          </a:xfrm>
          <a:prstGeom prst="ellipse">
            <a:avLst/>
          </a:prstGeom>
          <a:solidFill>
            <a:srgbClr val="7F7AC0"/>
          </a:solidFill>
          <a:ln w="38100" cmpd="sng">
            <a:solidFill>
              <a:srgbClr val="7F7A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927502" y="4405893"/>
            <a:ext cx="171732" cy="171732"/>
          </a:xfrm>
          <a:prstGeom prst="ellipse">
            <a:avLst/>
          </a:prstGeom>
          <a:noFill/>
          <a:ln w="38100" cmpd="sng">
            <a:noFil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181" name="Elbow Connector 180"/>
          <p:cNvCxnSpPr>
            <a:stCxn id="28" idx="4"/>
          </p:cNvCxnSpPr>
          <p:nvPr/>
        </p:nvCxnSpPr>
        <p:spPr>
          <a:xfrm rot="5400000" flipH="1">
            <a:off x="6654067" y="1894736"/>
            <a:ext cx="1617189" cy="3180277"/>
          </a:xfrm>
          <a:prstGeom prst="bentConnector4">
            <a:avLst>
              <a:gd name="adj1" fmla="val -123687"/>
              <a:gd name="adj2" fmla="val 86520"/>
            </a:avLst>
          </a:prstGeom>
          <a:ln w="38100" cmpd="sng">
            <a:solidFill>
              <a:srgbClr val="8883C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610904" y="1804342"/>
            <a:ext cx="2177234" cy="723857"/>
            <a:chOff x="1610904" y="1804342"/>
            <a:chExt cx="2177234" cy="723857"/>
          </a:xfrm>
        </p:grpSpPr>
        <p:sp>
          <p:nvSpPr>
            <p:cNvPr id="146" name="Oval 145"/>
            <p:cNvSpPr/>
            <p:nvPr/>
          </p:nvSpPr>
          <p:spPr>
            <a:xfrm>
              <a:off x="3631832" y="208618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47" name="Straight Connector 146"/>
            <p:cNvCxnSpPr>
              <a:stCxn id="148" idx="3"/>
              <a:endCxn id="146" idx="2"/>
            </p:cNvCxnSpPr>
            <p:nvPr/>
          </p:nvCxnSpPr>
          <p:spPr>
            <a:xfrm flipV="1">
              <a:off x="3436539" y="2164339"/>
              <a:ext cx="195293" cy="193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1610904" y="1804342"/>
              <a:ext cx="1825635" cy="723857"/>
            </a:xfrm>
            <a:prstGeom prst="rect">
              <a:avLst/>
            </a:prstGeom>
            <a:solidFill>
              <a:srgbClr val="B17A36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Global National Accounts Main Aggregates (benchmark)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622688" y="2137213"/>
            <a:ext cx="1972246" cy="870375"/>
            <a:chOff x="3613544" y="2137213"/>
            <a:chExt cx="1972246" cy="870375"/>
          </a:xfrm>
        </p:grpSpPr>
        <p:sp>
          <p:nvSpPr>
            <p:cNvPr id="150" name="Oval 149"/>
            <p:cNvSpPr/>
            <p:nvPr/>
          </p:nvSpPr>
          <p:spPr>
            <a:xfrm>
              <a:off x="3613544" y="2571353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51" name="Straight Connector 150"/>
            <p:cNvCxnSpPr>
              <a:stCxn id="150" idx="6"/>
              <a:endCxn id="152" idx="1"/>
            </p:cNvCxnSpPr>
            <p:nvPr/>
          </p:nvCxnSpPr>
          <p:spPr>
            <a:xfrm flipV="1">
              <a:off x="3769850" y="2649024"/>
              <a:ext cx="310904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ounded Rectangle 151"/>
            <p:cNvSpPr/>
            <p:nvPr/>
          </p:nvSpPr>
          <p:spPr>
            <a:xfrm>
              <a:off x="4080754" y="2290459"/>
              <a:ext cx="1317604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RAS methods</a:t>
              </a: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163081" y="2137213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4" name="Group 153"/>
          <p:cNvGrpSpPr/>
          <p:nvPr/>
        </p:nvGrpSpPr>
        <p:grpSpPr>
          <a:xfrm>
            <a:off x="1610904" y="2711351"/>
            <a:ext cx="2177234" cy="723857"/>
            <a:chOff x="1610904" y="2711351"/>
            <a:chExt cx="2177234" cy="723857"/>
          </a:xfrm>
        </p:grpSpPr>
        <p:sp>
          <p:nvSpPr>
            <p:cNvPr id="155" name="Oval 154"/>
            <p:cNvSpPr/>
            <p:nvPr/>
          </p:nvSpPr>
          <p:spPr>
            <a:xfrm>
              <a:off x="3631832" y="299592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56" name="Straight Connector 155"/>
            <p:cNvCxnSpPr>
              <a:stCxn id="157" idx="3"/>
              <a:endCxn id="155" idx="2"/>
            </p:cNvCxnSpPr>
            <p:nvPr/>
          </p:nvCxnSpPr>
          <p:spPr>
            <a:xfrm>
              <a:off x="3436539" y="307328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1610904" y="2711351"/>
              <a:ext cx="1825635" cy="723857"/>
            </a:xfrm>
            <a:prstGeom prst="rect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(purchaser’s prices, CIF)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610904" y="3644296"/>
            <a:ext cx="2177234" cy="723857"/>
            <a:chOff x="1610904" y="3644296"/>
            <a:chExt cx="2177234" cy="723857"/>
          </a:xfrm>
        </p:grpSpPr>
        <p:sp>
          <p:nvSpPr>
            <p:cNvPr id="159" name="Oval 158"/>
            <p:cNvSpPr/>
            <p:nvPr/>
          </p:nvSpPr>
          <p:spPr>
            <a:xfrm>
              <a:off x="3631832" y="3928865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60" name="Straight Connector 159"/>
            <p:cNvCxnSpPr>
              <a:stCxn id="161" idx="3"/>
              <a:endCxn id="159" idx="2"/>
            </p:cNvCxnSpPr>
            <p:nvPr/>
          </p:nvCxnSpPr>
          <p:spPr>
            <a:xfrm>
              <a:off x="3436539" y="4006225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1610904" y="3644296"/>
              <a:ext cx="1825635" cy="723857"/>
            </a:xfrm>
            <a:prstGeom prst="rect">
              <a:avLst/>
            </a:prstGeom>
            <a:solidFill>
              <a:srgbClr val="AA7C45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(basic prices, FOB)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638831" y="3043034"/>
            <a:ext cx="2404776" cy="864491"/>
            <a:chOff x="3629687" y="3024695"/>
            <a:chExt cx="2404776" cy="864491"/>
          </a:xfrm>
        </p:grpSpPr>
        <p:sp>
          <p:nvSpPr>
            <p:cNvPr id="163" name="Oval 162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64" name="Straight Connector 163"/>
            <p:cNvCxnSpPr>
              <a:stCxn id="163" idx="6"/>
              <a:endCxn id="16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64"/>
            <p:cNvSpPr/>
            <p:nvPr/>
          </p:nvSpPr>
          <p:spPr>
            <a:xfrm>
              <a:off x="4096896" y="3172057"/>
              <a:ext cx="1726213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Trade and transport margin, TLS</a:t>
              </a: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611754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8" name="Group 167"/>
          <p:cNvGrpSpPr/>
          <p:nvPr/>
        </p:nvGrpSpPr>
        <p:grpSpPr>
          <a:xfrm>
            <a:off x="1610904" y="4546291"/>
            <a:ext cx="2177234" cy="723857"/>
            <a:chOff x="1610904" y="4546291"/>
            <a:chExt cx="2177234" cy="723857"/>
          </a:xfrm>
        </p:grpSpPr>
        <p:sp>
          <p:nvSpPr>
            <p:cNvPr id="169" name="Oval 168"/>
            <p:cNvSpPr/>
            <p:nvPr/>
          </p:nvSpPr>
          <p:spPr>
            <a:xfrm>
              <a:off x="3631832" y="483086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70" name="Straight Connector 169"/>
            <p:cNvCxnSpPr>
              <a:stCxn id="171" idx="3"/>
              <a:endCxn id="169" idx="2"/>
            </p:cNvCxnSpPr>
            <p:nvPr/>
          </p:nvCxnSpPr>
          <p:spPr>
            <a:xfrm>
              <a:off x="3436539" y="490822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1610904" y="4546291"/>
              <a:ext cx="1825635" cy="723857"/>
            </a:xfrm>
            <a:prstGeom prst="rect">
              <a:avLst/>
            </a:prstGeom>
            <a:solidFill>
              <a:srgbClr val="F5A54E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Inter-Country SUT (Benchmarked to National Accounts)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10904" y="5473387"/>
            <a:ext cx="2177234" cy="723857"/>
            <a:chOff x="1610904" y="5473387"/>
            <a:chExt cx="2177234" cy="723857"/>
          </a:xfrm>
        </p:grpSpPr>
        <p:sp>
          <p:nvSpPr>
            <p:cNvPr id="173" name="Oval 172"/>
            <p:cNvSpPr/>
            <p:nvPr/>
          </p:nvSpPr>
          <p:spPr>
            <a:xfrm>
              <a:off x="3631832" y="575795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74" name="Straight Connector 173"/>
            <p:cNvCxnSpPr>
              <a:stCxn id="175" idx="3"/>
              <a:endCxn id="173" idx="2"/>
            </p:cNvCxnSpPr>
            <p:nvPr/>
          </p:nvCxnSpPr>
          <p:spPr>
            <a:xfrm>
              <a:off x="3436539" y="5835316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1610904" y="5473387"/>
              <a:ext cx="1825635" cy="723857"/>
            </a:xfrm>
            <a:prstGeom prst="rect">
              <a:avLst/>
            </a:prstGeom>
            <a:solidFill>
              <a:srgbClr val="835E30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Inter-Country </a:t>
              </a:r>
              <a:b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</a:br>
              <a: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Input-Output tables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622688" y="3936153"/>
            <a:ext cx="2509655" cy="871309"/>
            <a:chOff x="3629687" y="3017877"/>
            <a:chExt cx="2509655" cy="871309"/>
          </a:xfrm>
        </p:grpSpPr>
        <p:sp>
          <p:nvSpPr>
            <p:cNvPr id="182" name="Oval 181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83" name="Straight Connector 182"/>
            <p:cNvCxnSpPr>
              <a:stCxn id="182" idx="6"/>
              <a:endCxn id="18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4096896" y="3172057"/>
              <a:ext cx="1742356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Balanced View of trade (geographical distribution)</a:t>
              </a:r>
            </a:p>
          </p:txBody>
        </p: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716633" y="3017877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8" name="Group 187"/>
          <p:cNvGrpSpPr/>
          <p:nvPr/>
        </p:nvGrpSpPr>
        <p:grpSpPr>
          <a:xfrm>
            <a:off x="3622688" y="4842908"/>
            <a:ext cx="2254553" cy="864491"/>
            <a:chOff x="3629687" y="3024695"/>
            <a:chExt cx="2254553" cy="864491"/>
          </a:xfrm>
        </p:grpSpPr>
        <p:sp>
          <p:nvSpPr>
            <p:cNvPr id="189" name="Oval 188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90" name="Straight Connector 189"/>
            <p:cNvCxnSpPr>
              <a:stCxn id="189" idx="6"/>
              <a:endCxn id="191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/>
            <p:cNvSpPr/>
            <p:nvPr/>
          </p:nvSpPr>
          <p:spPr>
            <a:xfrm>
              <a:off x="4096896" y="3172057"/>
              <a:ext cx="1526087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Technology/Sales Assumptions</a:t>
              </a: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461531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1" name="Elbow Connector 10"/>
          <p:cNvCxnSpPr/>
          <p:nvPr/>
        </p:nvCxnSpPr>
        <p:spPr>
          <a:xfrm flipV="1">
            <a:off x="5400604" y="2676447"/>
            <a:ext cx="520000" cy="1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8883C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5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386" y="1394375"/>
            <a:ext cx="5339103" cy="4590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Methodological overview</a:t>
            </a:r>
          </a:p>
        </p:txBody>
      </p:sp>
      <p:grpSp>
        <p:nvGrpSpPr>
          <p:cNvPr id="345" name="Group 34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238" name="Group 237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67" name="Rectangle 266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610904" y="1181935"/>
            <a:ext cx="156306" cy="156306"/>
          </a:xfrm>
          <a:prstGeom prst="ellipse">
            <a:avLst/>
          </a:prstGeom>
          <a:solidFill>
            <a:srgbClr val="C58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Left Bracket 3"/>
          <p:cNvSpPr/>
          <p:nvPr/>
        </p:nvSpPr>
        <p:spPr>
          <a:xfrm rot="16200000">
            <a:off x="2089160" y="933294"/>
            <a:ext cx="209087" cy="1003742"/>
          </a:xfrm>
          <a:prstGeom prst="leftBracket">
            <a:avLst>
              <a:gd name="adj" fmla="val 65011"/>
            </a:avLst>
          </a:prstGeom>
          <a:noFill/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828309" y="1142935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cap="small" dirty="0">
                <a:solidFill>
                  <a:srgbClr val="835E30"/>
                </a:solidFill>
                <a:latin typeface="Constantia" panose="02030602050306030303" pitchFamily="18" charset="0"/>
              </a:rPr>
              <a:t>Tables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2721567" y="1154350"/>
            <a:ext cx="811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cap="small" dirty="0">
                <a:solidFill>
                  <a:srgbClr val="835E30"/>
                </a:solidFill>
                <a:latin typeface="Constantia" panose="02030602050306030303" pitchFamily="18" charset="0"/>
              </a:rPr>
              <a:t>Process</a:t>
            </a:r>
          </a:p>
        </p:txBody>
      </p:sp>
      <p:sp>
        <p:nvSpPr>
          <p:cNvPr id="179" name="Left Bracket 178"/>
          <p:cNvSpPr/>
          <p:nvPr/>
        </p:nvSpPr>
        <p:spPr>
          <a:xfrm rot="5400000">
            <a:off x="3092902" y="728480"/>
            <a:ext cx="209087" cy="1003742"/>
          </a:xfrm>
          <a:prstGeom prst="leftBracket">
            <a:avLst>
              <a:gd name="adj" fmla="val 65011"/>
            </a:avLst>
          </a:prstGeom>
          <a:noFill/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7" name="Straight Connector 6"/>
          <p:cNvCxnSpPr>
            <a:stCxn id="179" idx="0"/>
          </p:cNvCxnSpPr>
          <p:nvPr/>
        </p:nvCxnSpPr>
        <p:spPr>
          <a:xfrm>
            <a:off x="3699317" y="1334895"/>
            <a:ext cx="0" cy="4890645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3631832" y="2086186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186" name="Straight Connector 185"/>
          <p:cNvCxnSpPr>
            <a:endCxn id="184" idx="2"/>
          </p:cNvCxnSpPr>
          <p:nvPr/>
        </p:nvCxnSpPr>
        <p:spPr>
          <a:xfrm flipV="1">
            <a:off x="3436539" y="2164339"/>
            <a:ext cx="195293" cy="1932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3631832" y="2995920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214" name="Straight Connector 213"/>
          <p:cNvCxnSpPr>
            <a:endCxn id="213" idx="2"/>
          </p:cNvCxnSpPr>
          <p:nvPr/>
        </p:nvCxnSpPr>
        <p:spPr>
          <a:xfrm>
            <a:off x="3436539" y="3073280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l 349"/>
          <p:cNvSpPr/>
          <p:nvPr/>
        </p:nvSpPr>
        <p:spPr>
          <a:xfrm>
            <a:off x="3631832" y="3928865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351" name="Straight Connector 350"/>
          <p:cNvCxnSpPr>
            <a:endCxn id="350" idx="2"/>
          </p:cNvCxnSpPr>
          <p:nvPr/>
        </p:nvCxnSpPr>
        <p:spPr>
          <a:xfrm>
            <a:off x="3436539" y="4006225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3631832" y="4830860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359" name="Straight Connector 358"/>
          <p:cNvCxnSpPr>
            <a:endCxn id="358" idx="2"/>
          </p:cNvCxnSpPr>
          <p:nvPr/>
        </p:nvCxnSpPr>
        <p:spPr>
          <a:xfrm>
            <a:off x="3436539" y="4908220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Oval 360"/>
          <p:cNvSpPr/>
          <p:nvPr/>
        </p:nvSpPr>
        <p:spPr>
          <a:xfrm>
            <a:off x="3631832" y="5757956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362" name="Straight Connector 361"/>
          <p:cNvCxnSpPr>
            <a:endCxn id="361" idx="2"/>
          </p:cNvCxnSpPr>
          <p:nvPr/>
        </p:nvCxnSpPr>
        <p:spPr>
          <a:xfrm>
            <a:off x="3436539" y="5835316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7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2" y="3696037"/>
            <a:ext cx="1288644" cy="1827442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</p:pic>
      <p:sp>
        <p:nvSpPr>
          <p:cNvPr id="28" name="Oval 27"/>
          <p:cNvSpPr/>
          <p:nvPr/>
        </p:nvSpPr>
        <p:spPr>
          <a:xfrm>
            <a:off x="8963523" y="3053573"/>
            <a:ext cx="171732" cy="171732"/>
          </a:xfrm>
          <a:prstGeom prst="ellipse">
            <a:avLst/>
          </a:prstGeom>
          <a:solidFill>
            <a:srgbClr val="663300">
              <a:alpha val="60000"/>
            </a:srgbClr>
          </a:solidFill>
          <a:ln w="38100" cmpd="sng">
            <a:noFil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 flipH="1">
            <a:off x="6337855" y="1142935"/>
            <a:ext cx="182007" cy="171732"/>
          </a:xfrm>
          <a:prstGeom prst="ellipse">
            <a:avLst/>
          </a:prstGeom>
          <a:noFill/>
          <a:ln w="38100" cmpd="sng">
            <a:noFil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cxnSp>
        <p:nvCxnSpPr>
          <p:cNvPr id="181" name="Elbow Connector 180"/>
          <p:cNvCxnSpPr>
            <a:stCxn id="28" idx="0"/>
            <a:endCxn id="180" idx="6"/>
          </p:cNvCxnSpPr>
          <p:nvPr/>
        </p:nvCxnSpPr>
        <p:spPr>
          <a:xfrm rot="16200000" flipV="1">
            <a:off x="6781236" y="785420"/>
            <a:ext cx="1824772" cy="2711534"/>
          </a:xfrm>
          <a:prstGeom prst="bentConnector4">
            <a:avLst>
              <a:gd name="adj1" fmla="val 99976"/>
              <a:gd name="adj2" fmla="val 93765"/>
            </a:avLst>
          </a:prstGeom>
          <a:ln w="38100" cmpd="sng">
            <a:solidFill>
              <a:srgbClr val="663300">
                <a:alpha val="60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610904" y="1804342"/>
            <a:ext cx="2177234" cy="723857"/>
            <a:chOff x="1610904" y="1804342"/>
            <a:chExt cx="2177234" cy="723857"/>
          </a:xfrm>
        </p:grpSpPr>
        <p:sp>
          <p:nvSpPr>
            <p:cNvPr id="146" name="Oval 145"/>
            <p:cNvSpPr/>
            <p:nvPr/>
          </p:nvSpPr>
          <p:spPr>
            <a:xfrm>
              <a:off x="3631832" y="208618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47" name="Straight Connector 146"/>
            <p:cNvCxnSpPr>
              <a:stCxn id="148" idx="3"/>
              <a:endCxn id="146" idx="2"/>
            </p:cNvCxnSpPr>
            <p:nvPr/>
          </p:nvCxnSpPr>
          <p:spPr>
            <a:xfrm flipV="1">
              <a:off x="3436539" y="2164339"/>
              <a:ext cx="195293" cy="193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1610904" y="1804342"/>
              <a:ext cx="1825635" cy="723857"/>
            </a:xfrm>
            <a:prstGeom prst="rect">
              <a:avLst/>
            </a:prstGeom>
            <a:solidFill>
              <a:srgbClr val="B17A36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Global National Accounts Main Aggregates (benchmark)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622688" y="2137213"/>
            <a:ext cx="1972246" cy="870375"/>
            <a:chOff x="3613544" y="2137213"/>
            <a:chExt cx="1972246" cy="870375"/>
          </a:xfrm>
        </p:grpSpPr>
        <p:sp>
          <p:nvSpPr>
            <p:cNvPr id="150" name="Oval 149"/>
            <p:cNvSpPr/>
            <p:nvPr/>
          </p:nvSpPr>
          <p:spPr>
            <a:xfrm>
              <a:off x="3613544" y="2571353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51" name="Straight Connector 150"/>
            <p:cNvCxnSpPr>
              <a:stCxn id="150" idx="6"/>
              <a:endCxn id="152" idx="1"/>
            </p:cNvCxnSpPr>
            <p:nvPr/>
          </p:nvCxnSpPr>
          <p:spPr>
            <a:xfrm flipV="1">
              <a:off x="3769850" y="2649024"/>
              <a:ext cx="310904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ounded Rectangle 151"/>
            <p:cNvSpPr/>
            <p:nvPr/>
          </p:nvSpPr>
          <p:spPr>
            <a:xfrm>
              <a:off x="4080754" y="2290459"/>
              <a:ext cx="1317604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RAS methods</a:t>
              </a: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163081" y="2137213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4" name="Group 153"/>
          <p:cNvGrpSpPr/>
          <p:nvPr/>
        </p:nvGrpSpPr>
        <p:grpSpPr>
          <a:xfrm>
            <a:off x="1610904" y="2711351"/>
            <a:ext cx="2177234" cy="723857"/>
            <a:chOff x="1610904" y="2711351"/>
            <a:chExt cx="2177234" cy="723857"/>
          </a:xfrm>
        </p:grpSpPr>
        <p:sp>
          <p:nvSpPr>
            <p:cNvPr id="155" name="Oval 154"/>
            <p:cNvSpPr/>
            <p:nvPr/>
          </p:nvSpPr>
          <p:spPr>
            <a:xfrm>
              <a:off x="3631832" y="299592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56" name="Straight Connector 155"/>
            <p:cNvCxnSpPr>
              <a:stCxn id="157" idx="3"/>
              <a:endCxn id="155" idx="2"/>
            </p:cNvCxnSpPr>
            <p:nvPr/>
          </p:nvCxnSpPr>
          <p:spPr>
            <a:xfrm>
              <a:off x="3436539" y="307328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1610904" y="2711351"/>
              <a:ext cx="1825635" cy="723857"/>
            </a:xfrm>
            <a:prstGeom prst="rect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(purchaser’s prices, CIF)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610904" y="3644296"/>
            <a:ext cx="2177234" cy="723857"/>
            <a:chOff x="1610904" y="3644296"/>
            <a:chExt cx="2177234" cy="723857"/>
          </a:xfrm>
        </p:grpSpPr>
        <p:sp>
          <p:nvSpPr>
            <p:cNvPr id="159" name="Oval 158"/>
            <p:cNvSpPr/>
            <p:nvPr/>
          </p:nvSpPr>
          <p:spPr>
            <a:xfrm>
              <a:off x="3631832" y="3928865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60" name="Straight Connector 159"/>
            <p:cNvCxnSpPr>
              <a:stCxn id="161" idx="3"/>
              <a:endCxn id="159" idx="2"/>
            </p:cNvCxnSpPr>
            <p:nvPr/>
          </p:nvCxnSpPr>
          <p:spPr>
            <a:xfrm>
              <a:off x="3436539" y="4006225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1610904" y="3644296"/>
              <a:ext cx="1825635" cy="723857"/>
            </a:xfrm>
            <a:prstGeom prst="rect">
              <a:avLst/>
            </a:prstGeom>
            <a:solidFill>
              <a:srgbClr val="AA7C45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(basic prices, FOB)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638831" y="3043034"/>
            <a:ext cx="2404776" cy="864491"/>
            <a:chOff x="3629687" y="3024695"/>
            <a:chExt cx="2404776" cy="864491"/>
          </a:xfrm>
        </p:grpSpPr>
        <p:sp>
          <p:nvSpPr>
            <p:cNvPr id="163" name="Oval 162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64" name="Straight Connector 163"/>
            <p:cNvCxnSpPr>
              <a:stCxn id="163" idx="6"/>
              <a:endCxn id="16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64"/>
            <p:cNvSpPr/>
            <p:nvPr/>
          </p:nvSpPr>
          <p:spPr>
            <a:xfrm>
              <a:off x="4096896" y="3172057"/>
              <a:ext cx="1726213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Trade and transport margin, TLS</a:t>
              </a: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611754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7" name="Group 166"/>
          <p:cNvGrpSpPr/>
          <p:nvPr/>
        </p:nvGrpSpPr>
        <p:grpSpPr>
          <a:xfrm>
            <a:off x="1610904" y="4546291"/>
            <a:ext cx="2177234" cy="723857"/>
            <a:chOff x="1610904" y="4546291"/>
            <a:chExt cx="2177234" cy="723857"/>
          </a:xfrm>
        </p:grpSpPr>
        <p:sp>
          <p:nvSpPr>
            <p:cNvPr id="169" name="Oval 168"/>
            <p:cNvSpPr/>
            <p:nvPr/>
          </p:nvSpPr>
          <p:spPr>
            <a:xfrm>
              <a:off x="3631832" y="483086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70" name="Straight Connector 169"/>
            <p:cNvCxnSpPr>
              <a:stCxn id="171" idx="3"/>
              <a:endCxn id="169" idx="2"/>
            </p:cNvCxnSpPr>
            <p:nvPr/>
          </p:nvCxnSpPr>
          <p:spPr>
            <a:xfrm>
              <a:off x="3436539" y="490822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1610904" y="4546291"/>
              <a:ext cx="1825635" cy="723857"/>
            </a:xfrm>
            <a:prstGeom prst="rect">
              <a:avLst/>
            </a:prstGeom>
            <a:solidFill>
              <a:srgbClr val="F5A54E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Inter-Country SUT (Benchmarked to National Accounts)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10904" y="5473387"/>
            <a:ext cx="2177234" cy="723857"/>
            <a:chOff x="1610904" y="5473387"/>
            <a:chExt cx="2177234" cy="723857"/>
          </a:xfrm>
        </p:grpSpPr>
        <p:sp>
          <p:nvSpPr>
            <p:cNvPr id="173" name="Oval 172"/>
            <p:cNvSpPr/>
            <p:nvPr/>
          </p:nvSpPr>
          <p:spPr>
            <a:xfrm>
              <a:off x="3631832" y="575795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74" name="Straight Connector 173"/>
            <p:cNvCxnSpPr>
              <a:stCxn id="175" idx="3"/>
              <a:endCxn id="173" idx="2"/>
            </p:cNvCxnSpPr>
            <p:nvPr/>
          </p:nvCxnSpPr>
          <p:spPr>
            <a:xfrm>
              <a:off x="3436539" y="5835316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1610904" y="5473387"/>
              <a:ext cx="1825635" cy="723857"/>
            </a:xfrm>
            <a:prstGeom prst="rect">
              <a:avLst/>
            </a:prstGeom>
            <a:solidFill>
              <a:srgbClr val="835E30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Inter-Country </a:t>
              </a:r>
              <a:b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</a:br>
              <a: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Input-Output tables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622688" y="3936153"/>
            <a:ext cx="2509655" cy="871309"/>
            <a:chOff x="3629687" y="3017877"/>
            <a:chExt cx="2509655" cy="871309"/>
          </a:xfrm>
        </p:grpSpPr>
        <p:sp>
          <p:nvSpPr>
            <p:cNvPr id="182" name="Oval 181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83" name="Straight Connector 182"/>
            <p:cNvCxnSpPr>
              <a:stCxn id="182" idx="6"/>
              <a:endCxn id="18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4096896" y="3172057"/>
              <a:ext cx="1742356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Balanced View of trade (geographical distribution)</a:t>
              </a:r>
            </a:p>
          </p:txBody>
        </p: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716633" y="3017877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8" name="Group 187"/>
          <p:cNvGrpSpPr/>
          <p:nvPr/>
        </p:nvGrpSpPr>
        <p:grpSpPr>
          <a:xfrm>
            <a:off x="3622688" y="4842908"/>
            <a:ext cx="2254553" cy="864491"/>
            <a:chOff x="3629687" y="3024695"/>
            <a:chExt cx="2254553" cy="864491"/>
          </a:xfrm>
        </p:grpSpPr>
        <p:sp>
          <p:nvSpPr>
            <p:cNvPr id="189" name="Oval 188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90" name="Straight Connector 189"/>
            <p:cNvCxnSpPr>
              <a:stCxn id="189" idx="6"/>
              <a:endCxn id="191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/>
            <p:cNvSpPr/>
            <p:nvPr/>
          </p:nvSpPr>
          <p:spPr>
            <a:xfrm>
              <a:off x="4096896" y="3172057"/>
              <a:ext cx="1526087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Technology/Sales Assumptions</a:t>
              </a: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461531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1" name="Elbow Connector 10"/>
          <p:cNvCxnSpPr>
            <a:stCxn id="185" idx="3"/>
            <a:endCxn id="180" idx="6"/>
          </p:cNvCxnSpPr>
          <p:nvPr/>
        </p:nvCxnSpPr>
        <p:spPr>
          <a:xfrm flipV="1">
            <a:off x="5832253" y="1228801"/>
            <a:ext cx="505602" cy="3220097"/>
          </a:xfrm>
          <a:prstGeom prst="bentConnector3">
            <a:avLst>
              <a:gd name="adj1" fmla="val 91984"/>
            </a:avLst>
          </a:prstGeom>
          <a:ln w="38100" cmpd="sng">
            <a:solidFill>
              <a:srgbClr val="663300">
                <a:alpha val="60000"/>
              </a:srgb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3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utoShape 3"/>
          <p:cNvSpPr>
            <a:spLocks noChangeAspect="1" noChangeArrowheads="1" noTextEdit="1"/>
          </p:cNvSpPr>
          <p:nvPr/>
        </p:nvSpPr>
        <p:spPr bwMode="auto">
          <a:xfrm>
            <a:off x="4477476" y="1276916"/>
            <a:ext cx="7709386" cy="44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301"/>
          <p:cNvSpPr>
            <a:spLocks/>
          </p:cNvSpPr>
          <p:nvPr/>
        </p:nvSpPr>
        <p:spPr bwMode="auto">
          <a:xfrm>
            <a:off x="4477476" y="1495092"/>
            <a:ext cx="7700722" cy="4260341"/>
          </a:xfrm>
          <a:custGeom>
            <a:avLst/>
            <a:gdLst>
              <a:gd name="T0" fmla="*/ 0 w 8031"/>
              <a:gd name="T1" fmla="*/ 2704 h 5409"/>
              <a:gd name="T2" fmla="*/ 0 w 8031"/>
              <a:gd name="T3" fmla="*/ 0 h 5409"/>
              <a:gd name="T4" fmla="*/ 8031 w 8031"/>
              <a:gd name="T5" fmla="*/ 0 h 5409"/>
              <a:gd name="T6" fmla="*/ 8031 w 8031"/>
              <a:gd name="T7" fmla="*/ 5409 h 5409"/>
              <a:gd name="T8" fmla="*/ 0 w 8031"/>
              <a:gd name="T9" fmla="*/ 5409 h 5409"/>
              <a:gd name="T10" fmla="*/ 0 w 8031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31" h="5409">
                <a:moveTo>
                  <a:pt x="0" y="2704"/>
                </a:moveTo>
                <a:lnTo>
                  <a:pt x="0" y="0"/>
                </a:lnTo>
                <a:lnTo>
                  <a:pt x="8031" y="0"/>
                </a:lnTo>
                <a:lnTo>
                  <a:pt x="8031" y="5409"/>
                </a:lnTo>
                <a:lnTo>
                  <a:pt x="0" y="5409"/>
                </a:lnTo>
                <a:lnTo>
                  <a:pt x="0" y="2704"/>
                </a:lnTo>
              </a:path>
            </a:pathLst>
          </a:custGeom>
          <a:noFill/>
          <a:ln w="4763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307"/>
          <p:cNvSpPr>
            <a:spLocks noChangeArrowheads="1"/>
          </p:cNvSpPr>
          <p:nvPr/>
        </p:nvSpPr>
        <p:spPr bwMode="auto">
          <a:xfrm>
            <a:off x="3414240" y="5716380"/>
            <a:ext cx="0" cy="3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2443" y="1344949"/>
            <a:ext cx="369206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024EA2"/>
              </a:buClr>
            </a:pPr>
            <a:r>
              <a:rPr lang="en-IE" sz="2400" dirty="0">
                <a:solidFill>
                  <a:srgbClr val="024EA2"/>
                </a:solidFill>
              </a:rPr>
              <a:t>2021 edition</a:t>
            </a:r>
            <a:endParaRPr lang="en-US" sz="2400" dirty="0">
              <a:solidFill>
                <a:srgbClr val="024EA2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Time series 2010 - 2019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A*64 for EU27 + US, UK A*21 non-EU (18) + </a:t>
            </a:r>
            <a:r>
              <a:rPr lang="en-IE" sz="2200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IE" sz="2200" dirty="0">
              <a:solidFill>
                <a:srgbClr val="4D4D4D"/>
              </a:solidFill>
              <a:latin typeface="Constantia" panose="02030602050306030303" pitchFamily="18" charset="0"/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Misclassification of products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GSA, MCH and DPA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Improved quality checks of national SUIOTs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Regular production in Eurostat (IT infrastructure)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2706" y="1344949"/>
            <a:ext cx="355359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024EA2"/>
              </a:buClr>
            </a:pPr>
            <a:r>
              <a:rPr lang="en-IE" sz="2400" dirty="0">
                <a:solidFill>
                  <a:srgbClr val="024EA2"/>
                </a:solidFill>
              </a:rPr>
              <a:t>2022/23 editions</a:t>
            </a:r>
            <a:endParaRPr lang="en-US" sz="2400" dirty="0">
              <a:solidFill>
                <a:srgbClr val="024EA2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Time series 2010 – 2021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A*21 to A*64 for 46 regions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Global balanced NAMA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DPA as additional tables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Extended validation checks (dashboards)</a:t>
            </a:r>
            <a:endParaRPr lang="en-US" sz="2200" dirty="0">
              <a:solidFill>
                <a:srgbClr val="4D4D4D"/>
              </a:solidFill>
              <a:latin typeface="Constantia" panose="02030602050306030303" pitchFamily="18" charset="0"/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IT “engine” revised to better suit regular statistical production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839" y="1424659"/>
            <a:ext cx="29330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024EA2"/>
              </a:buClr>
            </a:pPr>
            <a:r>
              <a:rPr lang="en-IE" sz="2400" dirty="0">
                <a:solidFill>
                  <a:srgbClr val="024EA2"/>
                </a:solidFill>
              </a:rPr>
              <a:t>2018 edition</a:t>
            </a:r>
            <a:endParaRPr lang="en-US" sz="2400" dirty="0">
              <a:solidFill>
                <a:srgbClr val="024EA2"/>
              </a:solidFill>
            </a:endParaRPr>
          </a:p>
          <a:p>
            <a:pPr marL="228600" indent="-228600"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D4D4D"/>
                </a:solidFill>
                <a:latin typeface="Constantia" panose="02030602050306030303" pitchFamily="18" charset="0"/>
              </a:rPr>
              <a:t>2010</a:t>
            </a:r>
          </a:p>
          <a:p>
            <a:pPr marL="228600" indent="-228600"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A*64 for EU28 + US</a:t>
            </a:r>
          </a:p>
          <a:p>
            <a:pPr marL="228600" indent="-228600"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Aggregated non-EU imports and exports</a:t>
            </a:r>
          </a:p>
          <a:p>
            <a:pPr marL="228600" indent="-228600"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Experimental statistics</a:t>
            </a:r>
          </a:p>
          <a:p>
            <a:pPr marL="228600" indent="-228600"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solidFill>
                  <a:srgbClr val="4D4D4D"/>
                </a:solidFill>
                <a:latin typeface="Constantia" panose="02030602050306030303" pitchFamily="18" charset="0"/>
              </a:rPr>
              <a:t>Working Paper Series (2019)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24EA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ED1EB29-90C1-71DC-1B84-7EA462380E50}"/>
              </a:ext>
            </a:extLst>
          </p:cNvPr>
          <p:cNvSpPr txBox="1">
            <a:spLocks/>
          </p:cNvSpPr>
          <p:nvPr/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fr-BE" sz="3600" dirty="0" err="1">
                <a:solidFill>
                  <a:srgbClr val="024B9C"/>
                </a:solidFill>
              </a:rPr>
              <a:t>Previous</a:t>
            </a:r>
            <a:r>
              <a:rPr lang="fr-BE" sz="3600" dirty="0">
                <a:solidFill>
                  <a:srgbClr val="024B9C"/>
                </a:solidFill>
              </a:rPr>
              <a:t> </a:t>
            </a:r>
            <a:r>
              <a:rPr lang="fr-BE" sz="3600" dirty="0" err="1">
                <a:solidFill>
                  <a:srgbClr val="024B9C"/>
                </a:solidFill>
              </a:rPr>
              <a:t>editions</a:t>
            </a:r>
            <a:r>
              <a:rPr lang="fr-BE" sz="3600" dirty="0">
                <a:solidFill>
                  <a:srgbClr val="024B9C"/>
                </a:solidFill>
              </a:rPr>
              <a:t> highlights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62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252"/>
            <a:ext cx="6732404" cy="1448557"/>
          </a:xfrm>
        </p:spPr>
        <p:txBody>
          <a:bodyPr/>
          <a:lstStyle/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Stable methods and sources but still incorporate some improvements</a:t>
            </a:r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Updated CIF/FOB margins &amp; </a:t>
            </a:r>
            <a:r>
              <a:rPr lang="en-US" sz="2400" dirty="0" err="1"/>
              <a:t>BaTiS</a:t>
            </a:r>
            <a:r>
              <a:rPr lang="en-US" sz="2400" dirty="0"/>
              <a:t> data</a:t>
            </a:r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6" name="Picture 5" descr="A person holding a sign next to a barrier&#10;&#10;Description automatically generated">
            <a:extLst>
              <a:ext uri="{FF2B5EF4-FFF2-40B4-BE49-F238E27FC236}">
                <a16:creationId xmlns:a16="http://schemas.microsoft.com/office/drawing/2014/main" id="{2984F20A-BCE4-C04B-3B82-83BFA844A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27" y="123825"/>
            <a:ext cx="4238625" cy="27720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E41547-1768-CDF4-41B0-B19AB8A33852}"/>
              </a:ext>
            </a:extLst>
          </p:cNvPr>
          <p:cNvSpPr txBox="1">
            <a:spLocks/>
          </p:cNvSpPr>
          <p:nvPr/>
        </p:nvSpPr>
        <p:spPr>
          <a:xfrm>
            <a:off x="838200" y="3193560"/>
            <a:ext cx="11059633" cy="2772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1" fontAlgn="auto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Constantia" panose="02030602050306030303" pitchFamily="18" charset="0"/>
              </a:rPr>
              <a:t>Extended use of Balance of Payments data</a:t>
            </a:r>
          </a:p>
          <a:p>
            <a:pPr marL="228600" marR="0" lvl="1" fontAlgn="auto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Constantia" panose="02030602050306030303" pitchFamily="18" charset="0"/>
              </a:rPr>
              <a:t>Benefit from the cooperation with other international </a:t>
            </a:r>
            <a:r>
              <a:rPr lang="en-US" sz="2400" dirty="0" err="1">
                <a:latin typeface="Constantia" panose="02030602050306030303" pitchFamily="18" charset="0"/>
              </a:rPr>
              <a:t>organisations</a:t>
            </a:r>
            <a:r>
              <a:rPr lang="en-US" sz="2400" dirty="0">
                <a:latin typeface="Constantia" panose="02030602050306030303" pitchFamily="18" charset="0"/>
              </a:rPr>
              <a:t> (UN-ECLAC, UNECA, ADB, OECD, IMF, WTO) under the GIANT initiative</a:t>
            </a:r>
          </a:p>
          <a:p>
            <a:pPr marL="228600" marR="0" lvl="1" fontAlgn="auto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Constantia" panose="02030602050306030303" pitchFamily="18" charset="0"/>
              </a:rPr>
              <a:t>Interpolation in 2 steps of SUTs at basic prices and valuation matrices, when not available</a:t>
            </a:r>
          </a:p>
          <a:p>
            <a:pPr marL="228600" marR="0" lvl="1" fontAlgn="auto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Constantia" panose="02030602050306030303" pitchFamily="18" charset="0"/>
              </a:rPr>
              <a:t>Better tracing of the different adjustments from source data to final estimates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2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467A926-5FDC-DEC0-A89A-49F277D0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The 2024 FIGARO edition</a:t>
            </a:r>
          </a:p>
        </p:txBody>
      </p:sp>
    </p:spTree>
    <p:extLst>
      <p:ext uri="{BB962C8B-B14F-4D97-AF65-F5344CB8AC3E}">
        <p14:creationId xmlns:p14="http://schemas.microsoft.com/office/powerpoint/2010/main" val="399298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EE2FC11-C7C0-860F-6509-1A29A452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Value added generated by exports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3A5C6D-E487-4F7E-A02D-9E606FCC3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579543"/>
              </p:ext>
            </p:extLst>
          </p:nvPr>
        </p:nvGraphicFramePr>
        <p:xfrm>
          <a:off x="886932" y="969631"/>
          <a:ext cx="9525000" cy="576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477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5542211-8972-9294-E7D0-8AF99CC2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Employment supported by exports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8D51E0-E48B-4F66-8A2A-9F7ADDBBF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10009"/>
              </p:ext>
            </p:extLst>
          </p:nvPr>
        </p:nvGraphicFramePr>
        <p:xfrm>
          <a:off x="873450" y="1116419"/>
          <a:ext cx="10078085" cy="525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8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630878"/>
            <a:ext cx="11102164" cy="28389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/>
              <a:t>Carbon dioxide emission footprints 2010-2021 published on Eurostat website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Coming soon: footprints for other greenhouse gases + year 2022</a:t>
            </a:r>
          </a:p>
          <a:p>
            <a:pPr lvl="1">
              <a:spcAft>
                <a:spcPts val="300"/>
              </a:spcAft>
            </a:pPr>
            <a:r>
              <a:rPr lang="en-GB" sz="1800" dirty="0"/>
              <a:t>Methane emission footprints (CH4 in CO2 equivalent)</a:t>
            </a:r>
          </a:p>
          <a:p>
            <a:pPr lvl="1">
              <a:spcAft>
                <a:spcPts val="300"/>
              </a:spcAft>
            </a:pPr>
            <a:r>
              <a:rPr lang="en-GB" sz="1800" dirty="0"/>
              <a:t>Nitrous oxide emission footprints (N2O in CO2 equivalent)</a:t>
            </a:r>
          </a:p>
          <a:p>
            <a:pPr lvl="1">
              <a:spcAft>
                <a:spcPts val="300"/>
              </a:spcAft>
            </a:pPr>
            <a:r>
              <a:rPr lang="en-GB" sz="1800" dirty="0"/>
              <a:t>Hydrofluorocarbon emission footprints (HFC in CO2 equivalent)</a:t>
            </a:r>
          </a:p>
          <a:p>
            <a:pPr lvl="1">
              <a:spcAft>
                <a:spcPts val="300"/>
              </a:spcAft>
            </a:pPr>
            <a:r>
              <a:rPr lang="en-GB" sz="1800" dirty="0"/>
              <a:t>Perfluorocarbon emission footprints (PFC in CO2 equivalent)</a:t>
            </a:r>
          </a:p>
          <a:p>
            <a:pPr lvl="1">
              <a:spcAft>
                <a:spcPts val="300"/>
              </a:spcAft>
            </a:pPr>
            <a:r>
              <a:rPr lang="en-GB" sz="1800" dirty="0"/>
              <a:t>Nitrogen trifluoride and sulphur hexafluoride emission footprints (SF6_NF3 in CO2 equiv.)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GHG footprints based on FIGARO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A7134991-D52F-172B-EEB0-12F6E0080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30701"/>
              </p:ext>
            </p:extLst>
          </p:nvPr>
        </p:nvGraphicFramePr>
        <p:xfrm>
          <a:off x="838199" y="1599873"/>
          <a:ext cx="10668827" cy="179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43">
                  <a:extLst>
                    <a:ext uri="{9D8B030D-6E8A-4147-A177-3AD203B41FA5}">
                      <a16:colId xmlns:a16="http://schemas.microsoft.com/office/drawing/2014/main" val="1871070380"/>
                    </a:ext>
                  </a:extLst>
                </a:gridCol>
                <a:gridCol w="2522782">
                  <a:extLst>
                    <a:ext uri="{9D8B030D-6E8A-4147-A177-3AD203B41FA5}">
                      <a16:colId xmlns:a16="http://schemas.microsoft.com/office/drawing/2014/main" val="18254732"/>
                    </a:ext>
                  </a:extLst>
                </a:gridCol>
                <a:gridCol w="2493201">
                  <a:extLst>
                    <a:ext uri="{9D8B030D-6E8A-4147-A177-3AD203B41FA5}">
                      <a16:colId xmlns:a16="http://schemas.microsoft.com/office/drawing/2014/main" val="2555894795"/>
                    </a:ext>
                  </a:extLst>
                </a:gridCol>
                <a:gridCol w="2493201">
                  <a:extLst>
                    <a:ext uri="{9D8B030D-6E8A-4147-A177-3AD203B41FA5}">
                      <a16:colId xmlns:a16="http://schemas.microsoft.com/office/drawing/2014/main" val="1266481571"/>
                    </a:ext>
                  </a:extLst>
                </a:gridCol>
              </a:tblGrid>
              <a:tr h="4116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Serving EU final demand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Serving final demand in Rest of the world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emitted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90100"/>
                  </a:ext>
                </a:extLst>
              </a:tr>
              <a:tr h="3900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Emitted in EU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 Gt     </a:t>
                      </a:r>
                      <a:r>
                        <a:rPr lang="en-IE" sz="1800" b="0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GB" sz="1800" b="0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 Gt     </a:t>
                      </a:r>
                      <a:r>
                        <a:rPr lang="en-IE" sz="1800" b="0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GB" sz="1800" b="0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 Gt     </a:t>
                      </a:r>
                      <a:r>
                        <a:rPr lang="en-IE" sz="1800" b="1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GB" sz="1800" b="1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17504"/>
                  </a:ext>
                </a:extLst>
              </a:tr>
              <a:tr h="402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Emitted in Rest of the world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 Gt     </a:t>
                      </a:r>
                      <a:r>
                        <a:rPr lang="en-IE" sz="1800" b="0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GB" sz="1800" b="0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30.7 Gt     </a:t>
                      </a:r>
                      <a:r>
                        <a:rPr lang="en-IE" sz="1800" b="0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GB" sz="1800" b="0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31.7 Gt     </a:t>
                      </a:r>
                      <a:r>
                        <a:rPr lang="en-IE" sz="1800" b="1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  <a:endParaRPr lang="en-GB" sz="1800" b="1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53446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consumed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 Gt     </a:t>
                      </a:r>
                      <a:r>
                        <a:rPr lang="en-IE" sz="1800" b="1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GB" sz="1800" b="1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31.2 Gt     </a:t>
                      </a:r>
                      <a:r>
                        <a:rPr lang="en-IE" sz="1800" b="1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  <a:endParaRPr lang="en-GB" sz="1800" b="1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34.4 Gt     </a:t>
                      </a:r>
                      <a:r>
                        <a:rPr lang="en-IE" sz="1800" b="1" i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GB" sz="1800" b="1" i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12684"/>
                  </a:ext>
                </a:extLst>
              </a:tr>
            </a:tbl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C23A126-64B6-6687-D203-CF83E2E44393}"/>
              </a:ext>
            </a:extLst>
          </p:cNvPr>
          <p:cNvSpPr txBox="1">
            <a:spLocks/>
          </p:cNvSpPr>
          <p:nvPr/>
        </p:nvSpPr>
        <p:spPr>
          <a:xfrm>
            <a:off x="838199" y="1157808"/>
            <a:ext cx="10869981" cy="4420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24EA2"/>
              </a:buClr>
              <a:buNone/>
            </a:pPr>
            <a:r>
              <a:rPr lang="en-US" sz="1800" i="1" dirty="0">
                <a:solidFill>
                  <a:srgbClr val="4D4D4D"/>
                </a:solidFill>
              </a:rPr>
              <a:t>Global CO</a:t>
            </a:r>
            <a:r>
              <a:rPr lang="en-US" sz="1800" i="1" baseline="-25000" dirty="0">
                <a:solidFill>
                  <a:srgbClr val="4D4D4D"/>
                </a:solidFill>
              </a:rPr>
              <a:t>2</a:t>
            </a:r>
            <a:r>
              <a:rPr lang="en-US" sz="1800" i="1" dirty="0">
                <a:solidFill>
                  <a:srgbClr val="4D4D4D"/>
                </a:solidFill>
              </a:rPr>
              <a:t> emissions: EU vis-à-vis the Rest of the world, 2020</a:t>
            </a:r>
          </a:p>
        </p:txBody>
      </p:sp>
    </p:spTree>
    <p:extLst>
      <p:ext uri="{BB962C8B-B14F-4D97-AF65-F5344CB8AC3E}">
        <p14:creationId xmlns:p14="http://schemas.microsoft.com/office/powerpoint/2010/main" val="216415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1F01EE0-394E-2F22-7B37-5A4FC8BC9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6" y="2041451"/>
            <a:ext cx="8122067" cy="46484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414" y="3986335"/>
            <a:ext cx="5847415" cy="50226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u="sng" dirty="0">
                <a:solidFill>
                  <a:srgbClr val="4D4D4D"/>
                </a:solidFill>
                <a:hlinkClick r:id="rId4"/>
              </a:rPr>
              <a:t>Thematic section</a:t>
            </a:r>
            <a:r>
              <a:rPr lang="en-GB" sz="2400" dirty="0">
                <a:solidFill>
                  <a:srgbClr val="4D4D4D"/>
                </a:solidFill>
              </a:rPr>
              <a:t> on the Eurostat website</a:t>
            </a:r>
            <a:endParaRPr lang="en-US" sz="2400" dirty="0"/>
          </a:p>
        </p:txBody>
      </p:sp>
      <p:pic>
        <p:nvPicPr>
          <p:cNvPr id="4" name="Picture 3" descr="R:\presse\Drafts\New logo designs\estat 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62" y="6406160"/>
            <a:ext cx="1352984" cy="19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467A926-5FDC-DEC0-A89A-49F277D0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Where to find the results? </a:t>
            </a:r>
          </a:p>
        </p:txBody>
      </p:sp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3034F20E-0BEA-B6B9-BAAF-78504F10B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16" y="1090311"/>
            <a:ext cx="7101171" cy="29473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BE972A-487B-73DD-A11E-4A688A3FCECD}"/>
              </a:ext>
            </a:extLst>
          </p:cNvPr>
          <p:cNvSpPr txBox="1">
            <a:spLocks/>
          </p:cNvSpPr>
          <p:nvPr/>
        </p:nvSpPr>
        <p:spPr>
          <a:xfrm>
            <a:off x="178096" y="1539191"/>
            <a:ext cx="4818320" cy="502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rgbClr val="4D4D4D"/>
                </a:solidFill>
              </a:rPr>
              <a:t>Eurostat’s dissemination </a:t>
            </a:r>
            <a:r>
              <a:rPr lang="en-GB" sz="2400" dirty="0">
                <a:solidFill>
                  <a:srgbClr val="024EA2"/>
                </a:solidFill>
                <a:hlinkClick r:id="rId7"/>
              </a:rPr>
              <a:t>database</a:t>
            </a:r>
            <a:endParaRPr lang="en-US" sz="2400" dirty="0"/>
          </a:p>
        </p:txBody>
      </p:sp>
      <p:pic>
        <p:nvPicPr>
          <p:cNvPr id="12" name="Picture 11" descr="A blue and yellow circular object&#10;&#10;Description automatically generated">
            <a:extLst>
              <a:ext uri="{FF2B5EF4-FFF2-40B4-BE49-F238E27FC236}">
                <a16:creationId xmlns:a16="http://schemas.microsoft.com/office/drawing/2014/main" id="{FDD00EB6-5A0F-9D5F-FAF3-5C72C065A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12" y="4633483"/>
            <a:ext cx="1308167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Thank you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625" y="375108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" y="396289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FIGARO?</a:t>
            </a: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800296" y="1350829"/>
            <a:ext cx="7099312" cy="4254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‘</a:t>
            </a:r>
            <a:r>
              <a:rPr lang="en-US" sz="2000" b="1" dirty="0">
                <a:solidFill>
                  <a:srgbClr val="004494"/>
                </a:solidFill>
                <a:latin typeface="Constantia" panose="02030602050306030303" pitchFamily="18" charset="0"/>
              </a:rPr>
              <a:t>F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ull </a:t>
            </a:r>
            <a:r>
              <a:rPr lang="en-US" sz="2000" b="1" dirty="0">
                <a:solidFill>
                  <a:srgbClr val="004494"/>
                </a:solidFill>
                <a:latin typeface="Constantia" panose="02030602050306030303" pitchFamily="18" charset="0"/>
              </a:rPr>
              <a:t>I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nternational and </a:t>
            </a:r>
            <a:r>
              <a:rPr lang="en-US" sz="2000" b="1" dirty="0">
                <a:solidFill>
                  <a:srgbClr val="004494"/>
                </a:solidFill>
                <a:latin typeface="Constantia" panose="02030602050306030303" pitchFamily="18" charset="0"/>
              </a:rPr>
              <a:t>G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lobal </a:t>
            </a:r>
            <a:r>
              <a:rPr lang="en-US" sz="2000" b="1" dirty="0">
                <a:solidFill>
                  <a:srgbClr val="004494"/>
                </a:solidFill>
                <a:latin typeface="Constantia" panose="02030602050306030303" pitchFamily="18" charset="0"/>
              </a:rPr>
              <a:t>A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ccounts for </a:t>
            </a:r>
            <a:r>
              <a:rPr lang="en-US" sz="2000" b="1" dirty="0">
                <a:solidFill>
                  <a:srgbClr val="004494"/>
                </a:solidFill>
                <a:latin typeface="Constantia" panose="02030602050306030303" pitchFamily="18" charset="0"/>
              </a:rPr>
              <a:t>R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esearch in input-</a:t>
            </a:r>
            <a:r>
              <a:rPr lang="en-US" sz="2000" b="1" dirty="0">
                <a:solidFill>
                  <a:srgbClr val="004494"/>
                </a:solidFill>
                <a:latin typeface="Constantia" panose="02030602050306030303" pitchFamily="18" charset="0"/>
              </a:rPr>
              <a:t>O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utput analysis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EU inter-country Supply, Use and Input-Output tables and applications (environment, economic </a:t>
            </a:r>
            <a:r>
              <a:rPr lang="en-US" sz="2000" dirty="0" err="1">
                <a:solidFill>
                  <a:srgbClr val="4D4D4D"/>
                </a:solidFill>
                <a:latin typeface="Constantia" panose="02030602050306030303" pitchFamily="18" charset="0"/>
              </a:rPr>
              <a:t>globalisation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)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EU perspective + countries perspective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Long-term co-operation between </a:t>
            </a:r>
            <a:r>
              <a:rPr lang="en-US" sz="2000" dirty="0">
                <a:solidFill>
                  <a:srgbClr val="034EA2"/>
                </a:solidFill>
                <a:latin typeface="Constantia" panose="02030602050306030303" pitchFamily="18" charset="0"/>
              </a:rPr>
              <a:t>Eurostat</a:t>
            </a: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 and </a:t>
            </a:r>
            <a:b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</a:br>
            <a:r>
              <a:rPr lang="en-US" sz="2000" dirty="0">
                <a:solidFill>
                  <a:srgbClr val="4D4D4D"/>
                </a:solidFill>
                <a:latin typeface="Constantia" panose="02030602050306030303" pitchFamily="18" charset="0"/>
              </a:rPr>
              <a:t>the European Commission’s </a:t>
            </a:r>
            <a:r>
              <a:rPr lang="en-US" sz="2000" dirty="0">
                <a:solidFill>
                  <a:srgbClr val="034EA2"/>
                </a:solidFill>
                <a:latin typeface="Constantia" panose="02030602050306030303" pitchFamily="18" charset="0"/>
              </a:rPr>
              <a:t>Joint Research Centre</a:t>
            </a:r>
            <a:endParaRPr lang="en-US" sz="2000" baseline="30000" dirty="0">
              <a:solidFill>
                <a:srgbClr val="4D4D4D"/>
              </a:solidFill>
              <a:latin typeface="Constantia" panose="02030602050306030303" pitchFamily="18" charset="0"/>
            </a:endParaRP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onstantia" panose="02030602050306030303" pitchFamily="18" charset="0"/>
              </a:rPr>
              <a:t>Since 2021, FIGARO published annually as </a:t>
            </a:r>
            <a:r>
              <a:rPr lang="en-US" sz="2000" dirty="0">
                <a:solidFill>
                  <a:srgbClr val="034EA2"/>
                </a:solidFill>
                <a:latin typeface="Constantia" panose="02030602050306030303" pitchFamily="18" charset="0"/>
              </a:rPr>
              <a:t>official</a:t>
            </a:r>
            <a:r>
              <a:rPr lang="en-US" sz="2000" dirty="0">
                <a:latin typeface="Constantia" panose="02030602050306030303" pitchFamily="18" charset="0"/>
              </a:rPr>
              <a:t> statistics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onstantia" panose="02030602050306030303" pitchFamily="18" charset="0"/>
              </a:rPr>
              <a:t>Allow deep analyses of the socio-economic and environmental effects of </a:t>
            </a:r>
            <a:r>
              <a:rPr lang="en-US" sz="2000" dirty="0" err="1">
                <a:latin typeface="Constantia" panose="02030602050306030303" pitchFamily="18" charset="0"/>
              </a:rPr>
              <a:t>globalisation</a:t>
            </a:r>
            <a:endParaRPr lang="en-US" sz="2000" dirty="0">
              <a:latin typeface="Constantia" panose="02030602050306030303" pitchFamily="18" charset="0"/>
            </a:endParaRP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AutoShape 3"/>
          <p:cNvSpPr>
            <a:spLocks noChangeAspect="1" noChangeArrowheads="1" noTextEdit="1"/>
          </p:cNvSpPr>
          <p:nvPr/>
        </p:nvSpPr>
        <p:spPr bwMode="auto">
          <a:xfrm>
            <a:off x="4487001" y="1200716"/>
            <a:ext cx="7709386" cy="44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6" name="Line 260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7" name="Line 261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8" name="Line 262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9" name="Line 263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0" name="Line 264"/>
          <p:cNvSpPr>
            <a:spLocks noChangeShapeType="1"/>
          </p:cNvSpPr>
          <p:nvPr/>
        </p:nvSpPr>
        <p:spPr bwMode="auto">
          <a:xfrm flipH="1">
            <a:off x="12470485" y="1819801"/>
            <a:ext cx="1575" cy="788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1" name="Line 268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2" name="Line 269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3" name="Line 270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4" name="Line 271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5" name="Line 272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8" name="Freeform 301"/>
          <p:cNvSpPr>
            <a:spLocks/>
          </p:cNvSpPr>
          <p:nvPr/>
        </p:nvSpPr>
        <p:spPr bwMode="auto">
          <a:xfrm>
            <a:off x="4487001" y="1418892"/>
            <a:ext cx="7700722" cy="4260341"/>
          </a:xfrm>
          <a:custGeom>
            <a:avLst/>
            <a:gdLst>
              <a:gd name="T0" fmla="*/ 0 w 8031"/>
              <a:gd name="T1" fmla="*/ 2704 h 5409"/>
              <a:gd name="T2" fmla="*/ 0 w 8031"/>
              <a:gd name="T3" fmla="*/ 0 h 5409"/>
              <a:gd name="T4" fmla="*/ 8031 w 8031"/>
              <a:gd name="T5" fmla="*/ 0 h 5409"/>
              <a:gd name="T6" fmla="*/ 8031 w 8031"/>
              <a:gd name="T7" fmla="*/ 5409 h 5409"/>
              <a:gd name="T8" fmla="*/ 0 w 8031"/>
              <a:gd name="T9" fmla="*/ 5409 h 5409"/>
              <a:gd name="T10" fmla="*/ 0 w 8031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31" h="5409">
                <a:moveTo>
                  <a:pt x="0" y="2704"/>
                </a:moveTo>
                <a:lnTo>
                  <a:pt x="0" y="0"/>
                </a:lnTo>
                <a:lnTo>
                  <a:pt x="8031" y="0"/>
                </a:lnTo>
                <a:lnTo>
                  <a:pt x="8031" y="5409"/>
                </a:lnTo>
                <a:lnTo>
                  <a:pt x="0" y="5409"/>
                </a:lnTo>
                <a:lnTo>
                  <a:pt x="0" y="2704"/>
                </a:lnTo>
              </a:path>
            </a:pathLst>
          </a:custGeom>
          <a:noFill/>
          <a:ln w="4763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3414240" y="571638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onstantia" panose="02030602050306030303" pitchFamily="18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266" r="14890"/>
          <a:stretch/>
        </p:blipFill>
        <p:spPr>
          <a:xfrm>
            <a:off x="7444751" y="1210718"/>
            <a:ext cx="4744527" cy="46745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277" y="6307856"/>
            <a:ext cx="9251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100" dirty="0">
                <a:solidFill>
                  <a:srgbClr val="004494"/>
                </a:solidFill>
                <a:latin typeface="Constantia" panose="02030602050306030303" pitchFamily="18" charset="0"/>
              </a:rPr>
              <a:t>https://ec.europa.eu/eurostat/web/esa-supply-use-input-tables/figaro </a:t>
            </a:r>
            <a:endParaRPr lang="en-US" sz="110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4" y="1756698"/>
            <a:ext cx="1663751" cy="1036915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37" y="1036236"/>
            <a:ext cx="1088689" cy="1089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6399" y="5232053"/>
            <a:ext cx="827780" cy="1399421"/>
          </a:xfrm>
          <a:prstGeom prst="rect">
            <a:avLst/>
          </a:prstGeom>
          <a:gradFill flip="none" rotWithShape="1">
            <a:gsLst>
              <a:gs pos="83000">
                <a:schemeClr val="bg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616355" y="5232053"/>
            <a:ext cx="827780" cy="1399421"/>
          </a:xfrm>
          <a:prstGeom prst="rect">
            <a:avLst/>
          </a:prstGeom>
          <a:gradFill flip="none" rotWithShape="1">
            <a:gsLst>
              <a:gs pos="83000">
                <a:schemeClr val="bg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586311" y="5232053"/>
            <a:ext cx="827780" cy="1399421"/>
          </a:xfrm>
          <a:prstGeom prst="rect">
            <a:avLst/>
          </a:prstGeom>
          <a:gradFill flip="none" rotWithShape="1">
            <a:gsLst>
              <a:gs pos="83000">
                <a:schemeClr val="bg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3414240" y="571638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onstantia" panose="02030602050306030303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66630" y="3567731"/>
            <a:ext cx="5589134" cy="2441943"/>
            <a:chOff x="1052356" y="3567731"/>
            <a:chExt cx="5347962" cy="2441943"/>
          </a:xfrm>
        </p:grpSpPr>
        <p:sp>
          <p:nvSpPr>
            <p:cNvPr id="36" name="Freeform 35"/>
            <p:cNvSpPr/>
            <p:nvPr/>
          </p:nvSpPr>
          <p:spPr>
            <a:xfrm>
              <a:off x="1617717" y="3567731"/>
              <a:ext cx="4031726" cy="1529440"/>
            </a:xfrm>
            <a:custGeom>
              <a:avLst/>
              <a:gdLst>
                <a:gd name="connsiteX0" fmla="*/ 0 w 3985260"/>
                <a:gd name="connsiteY0" fmla="*/ 418450 h 1737009"/>
                <a:gd name="connsiteX1" fmla="*/ 1181100 w 3985260"/>
                <a:gd name="connsiteY1" fmla="*/ 75550 h 1737009"/>
                <a:gd name="connsiteX2" fmla="*/ 2453640 w 3985260"/>
                <a:gd name="connsiteY2" fmla="*/ 1698610 h 1737009"/>
                <a:gd name="connsiteX3" fmla="*/ 3238500 w 3985260"/>
                <a:gd name="connsiteY3" fmla="*/ 1218550 h 1737009"/>
                <a:gd name="connsiteX4" fmla="*/ 3985260 w 3985260"/>
                <a:gd name="connsiteY4" fmla="*/ 1127110 h 173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5260" h="1737009">
                  <a:moveTo>
                    <a:pt x="0" y="418450"/>
                  </a:moveTo>
                  <a:cubicBezTo>
                    <a:pt x="386080" y="140320"/>
                    <a:pt x="772160" y="-137810"/>
                    <a:pt x="1181100" y="75550"/>
                  </a:cubicBezTo>
                  <a:cubicBezTo>
                    <a:pt x="1590040" y="288910"/>
                    <a:pt x="2110740" y="1508110"/>
                    <a:pt x="2453640" y="1698610"/>
                  </a:cubicBezTo>
                  <a:cubicBezTo>
                    <a:pt x="2796540" y="1889110"/>
                    <a:pt x="2983230" y="1313800"/>
                    <a:pt x="3238500" y="1218550"/>
                  </a:cubicBezTo>
                  <a:cubicBezTo>
                    <a:pt x="3493770" y="1123300"/>
                    <a:pt x="3739515" y="1125205"/>
                    <a:pt x="3985260" y="1127110"/>
                  </a:cubicBezTo>
                </a:path>
              </a:pathLst>
            </a:custGeom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80199" y="3743233"/>
              <a:ext cx="3367815" cy="779138"/>
            </a:xfrm>
            <a:custGeom>
              <a:avLst/>
              <a:gdLst>
                <a:gd name="connsiteX0" fmla="*/ 0 w 3299460"/>
                <a:gd name="connsiteY0" fmla="*/ 354735 h 950406"/>
                <a:gd name="connsiteX1" fmla="*/ 1043940 w 3299460"/>
                <a:gd name="connsiteY1" fmla="*/ 11835 h 950406"/>
                <a:gd name="connsiteX2" fmla="*/ 1379220 w 3299460"/>
                <a:gd name="connsiteY2" fmla="*/ 735735 h 950406"/>
                <a:gd name="connsiteX3" fmla="*/ 2301240 w 3299460"/>
                <a:gd name="connsiteY3" fmla="*/ 918615 h 950406"/>
                <a:gd name="connsiteX4" fmla="*/ 3299460 w 3299460"/>
                <a:gd name="connsiteY4" fmla="*/ 949095 h 95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460" h="950406">
                  <a:moveTo>
                    <a:pt x="0" y="354735"/>
                  </a:moveTo>
                  <a:cubicBezTo>
                    <a:pt x="407035" y="151535"/>
                    <a:pt x="814070" y="-51665"/>
                    <a:pt x="1043940" y="11835"/>
                  </a:cubicBezTo>
                  <a:cubicBezTo>
                    <a:pt x="1273810" y="75335"/>
                    <a:pt x="1169670" y="584605"/>
                    <a:pt x="1379220" y="735735"/>
                  </a:cubicBezTo>
                  <a:cubicBezTo>
                    <a:pt x="1588770" y="886865"/>
                    <a:pt x="1981200" y="883055"/>
                    <a:pt x="2301240" y="918615"/>
                  </a:cubicBezTo>
                  <a:cubicBezTo>
                    <a:pt x="2621280" y="954175"/>
                    <a:pt x="2960370" y="951635"/>
                    <a:pt x="3299460" y="949095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51354" y="4641269"/>
              <a:ext cx="4394332" cy="1368405"/>
            </a:xfrm>
            <a:custGeom>
              <a:avLst/>
              <a:gdLst>
                <a:gd name="connsiteX0" fmla="*/ 0 w 4366260"/>
                <a:gd name="connsiteY0" fmla="*/ 893674 h 1339948"/>
                <a:gd name="connsiteX1" fmla="*/ 1920240 w 4366260"/>
                <a:gd name="connsiteY1" fmla="*/ 1312774 h 1339948"/>
                <a:gd name="connsiteX2" fmla="*/ 2407920 w 4366260"/>
                <a:gd name="connsiteY2" fmla="*/ 207874 h 1339948"/>
                <a:gd name="connsiteX3" fmla="*/ 4366260 w 4366260"/>
                <a:gd name="connsiteY3" fmla="*/ 2134 h 133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6260" h="1339948">
                  <a:moveTo>
                    <a:pt x="0" y="893674"/>
                  </a:moveTo>
                  <a:cubicBezTo>
                    <a:pt x="759460" y="1160374"/>
                    <a:pt x="1518920" y="1427074"/>
                    <a:pt x="1920240" y="1312774"/>
                  </a:cubicBezTo>
                  <a:cubicBezTo>
                    <a:pt x="2321560" y="1198474"/>
                    <a:pt x="2000250" y="426314"/>
                    <a:pt x="2407920" y="207874"/>
                  </a:cubicBezTo>
                  <a:cubicBezTo>
                    <a:pt x="2815590" y="-10566"/>
                    <a:pt x="3590925" y="-4216"/>
                    <a:pt x="4366260" y="2134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8429" y="4095574"/>
              <a:ext cx="4240965" cy="653414"/>
            </a:xfrm>
            <a:custGeom>
              <a:avLst/>
              <a:gdLst>
                <a:gd name="connsiteX0" fmla="*/ 0 w 4091940"/>
                <a:gd name="connsiteY0" fmla="*/ 308103 h 653414"/>
                <a:gd name="connsiteX1" fmla="*/ 1424940 w 4091940"/>
                <a:gd name="connsiteY1" fmla="*/ 10923 h 653414"/>
                <a:gd name="connsiteX2" fmla="*/ 1882140 w 4091940"/>
                <a:gd name="connsiteY2" fmla="*/ 651003 h 653414"/>
                <a:gd name="connsiteX3" fmla="*/ 2491740 w 4091940"/>
                <a:gd name="connsiteY3" fmla="*/ 231903 h 653414"/>
                <a:gd name="connsiteX4" fmla="*/ 3474720 w 4091940"/>
                <a:gd name="connsiteY4" fmla="*/ 292863 h 653414"/>
                <a:gd name="connsiteX5" fmla="*/ 4091940 w 4091940"/>
                <a:gd name="connsiteY5" fmla="*/ 384303 h 65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1940" h="653414">
                  <a:moveTo>
                    <a:pt x="0" y="308103"/>
                  </a:moveTo>
                  <a:cubicBezTo>
                    <a:pt x="555625" y="130938"/>
                    <a:pt x="1111250" y="-46227"/>
                    <a:pt x="1424940" y="10923"/>
                  </a:cubicBezTo>
                  <a:cubicBezTo>
                    <a:pt x="1738630" y="68073"/>
                    <a:pt x="1704340" y="614173"/>
                    <a:pt x="1882140" y="651003"/>
                  </a:cubicBezTo>
                  <a:cubicBezTo>
                    <a:pt x="2059940" y="687833"/>
                    <a:pt x="2226310" y="291593"/>
                    <a:pt x="2491740" y="231903"/>
                  </a:cubicBezTo>
                  <a:cubicBezTo>
                    <a:pt x="2757170" y="172213"/>
                    <a:pt x="3208020" y="267463"/>
                    <a:pt x="3474720" y="292863"/>
                  </a:cubicBezTo>
                  <a:cubicBezTo>
                    <a:pt x="3741420" y="318263"/>
                    <a:pt x="3916680" y="351283"/>
                    <a:pt x="4091940" y="384303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52356" y="4297067"/>
              <a:ext cx="4594976" cy="816632"/>
            </a:xfrm>
            <a:custGeom>
              <a:avLst/>
              <a:gdLst>
                <a:gd name="connsiteX0" fmla="*/ 0 w 4472940"/>
                <a:gd name="connsiteY0" fmla="*/ 488058 h 816632"/>
                <a:gd name="connsiteX1" fmla="*/ 1744980 w 4472940"/>
                <a:gd name="connsiteY1" fmla="*/ 168018 h 816632"/>
                <a:gd name="connsiteX2" fmla="*/ 2476500 w 4472940"/>
                <a:gd name="connsiteY2" fmla="*/ 815718 h 816632"/>
                <a:gd name="connsiteX3" fmla="*/ 3032760 w 4472940"/>
                <a:gd name="connsiteY3" fmla="*/ 378 h 816632"/>
                <a:gd name="connsiteX4" fmla="*/ 3413760 w 4472940"/>
                <a:gd name="connsiteY4" fmla="*/ 709038 h 816632"/>
                <a:gd name="connsiteX5" fmla="*/ 3931920 w 4472940"/>
                <a:gd name="connsiteY5" fmla="*/ 678558 h 816632"/>
                <a:gd name="connsiteX6" fmla="*/ 4152900 w 4472940"/>
                <a:gd name="connsiteY6" fmla="*/ 335658 h 816632"/>
                <a:gd name="connsiteX7" fmla="*/ 4472940 w 4472940"/>
                <a:gd name="connsiteY7" fmla="*/ 305178 h 8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2940" h="816632">
                  <a:moveTo>
                    <a:pt x="0" y="488058"/>
                  </a:moveTo>
                  <a:cubicBezTo>
                    <a:pt x="666115" y="300733"/>
                    <a:pt x="1332230" y="113408"/>
                    <a:pt x="1744980" y="168018"/>
                  </a:cubicBezTo>
                  <a:cubicBezTo>
                    <a:pt x="2157730" y="222628"/>
                    <a:pt x="2261870" y="843658"/>
                    <a:pt x="2476500" y="815718"/>
                  </a:cubicBezTo>
                  <a:cubicBezTo>
                    <a:pt x="2691130" y="787778"/>
                    <a:pt x="2876550" y="18158"/>
                    <a:pt x="3032760" y="378"/>
                  </a:cubicBezTo>
                  <a:cubicBezTo>
                    <a:pt x="3188970" y="-17402"/>
                    <a:pt x="3263900" y="596008"/>
                    <a:pt x="3413760" y="709038"/>
                  </a:cubicBezTo>
                  <a:cubicBezTo>
                    <a:pt x="3563620" y="822068"/>
                    <a:pt x="3808730" y="740788"/>
                    <a:pt x="3931920" y="678558"/>
                  </a:cubicBezTo>
                  <a:cubicBezTo>
                    <a:pt x="4055110" y="616328"/>
                    <a:pt x="4062730" y="397888"/>
                    <a:pt x="4152900" y="335658"/>
                  </a:cubicBezTo>
                  <a:cubicBezTo>
                    <a:pt x="4243070" y="273428"/>
                    <a:pt x="4358005" y="289303"/>
                    <a:pt x="4472940" y="305178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72047" y="4107908"/>
              <a:ext cx="3879309" cy="1179425"/>
            </a:xfrm>
            <a:custGeom>
              <a:avLst/>
              <a:gdLst>
                <a:gd name="connsiteX0" fmla="*/ 3779520 w 3779520"/>
                <a:gd name="connsiteY0" fmla="*/ 778332 h 1179425"/>
                <a:gd name="connsiteX1" fmla="*/ 3718560 w 3779520"/>
                <a:gd name="connsiteY1" fmla="*/ 778332 h 1179425"/>
                <a:gd name="connsiteX2" fmla="*/ 3009900 w 3779520"/>
                <a:gd name="connsiteY2" fmla="*/ 763092 h 1179425"/>
                <a:gd name="connsiteX3" fmla="*/ 2560320 w 3779520"/>
                <a:gd name="connsiteY3" fmla="*/ 1121232 h 1179425"/>
                <a:gd name="connsiteX4" fmla="*/ 2080260 w 3779520"/>
                <a:gd name="connsiteY4" fmla="*/ 1060272 h 1179425"/>
                <a:gd name="connsiteX5" fmla="*/ 1219200 w 3779520"/>
                <a:gd name="connsiteY5" fmla="*/ 1092 h 1179425"/>
                <a:gd name="connsiteX6" fmla="*/ 685800 w 3779520"/>
                <a:gd name="connsiteY6" fmla="*/ 854532 h 1179425"/>
                <a:gd name="connsiteX7" fmla="*/ 0 w 3779520"/>
                <a:gd name="connsiteY7" fmla="*/ 625932 h 11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520" h="1179425">
                  <a:moveTo>
                    <a:pt x="3779520" y="778332"/>
                  </a:moveTo>
                  <a:lnTo>
                    <a:pt x="3718560" y="778332"/>
                  </a:lnTo>
                  <a:cubicBezTo>
                    <a:pt x="3590290" y="775792"/>
                    <a:pt x="3202940" y="705942"/>
                    <a:pt x="3009900" y="763092"/>
                  </a:cubicBezTo>
                  <a:cubicBezTo>
                    <a:pt x="2816860" y="820242"/>
                    <a:pt x="2715260" y="1071702"/>
                    <a:pt x="2560320" y="1121232"/>
                  </a:cubicBezTo>
                  <a:cubicBezTo>
                    <a:pt x="2405380" y="1170762"/>
                    <a:pt x="2303780" y="1246962"/>
                    <a:pt x="2080260" y="1060272"/>
                  </a:cubicBezTo>
                  <a:cubicBezTo>
                    <a:pt x="1856740" y="873582"/>
                    <a:pt x="1451610" y="35382"/>
                    <a:pt x="1219200" y="1092"/>
                  </a:cubicBezTo>
                  <a:cubicBezTo>
                    <a:pt x="986790" y="-33198"/>
                    <a:pt x="889000" y="750392"/>
                    <a:pt x="685800" y="854532"/>
                  </a:cubicBezTo>
                  <a:cubicBezTo>
                    <a:pt x="482600" y="958672"/>
                    <a:pt x="241300" y="792302"/>
                    <a:pt x="0" y="625932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31172" y="4310215"/>
              <a:ext cx="4517166" cy="1468878"/>
            </a:xfrm>
            <a:custGeom>
              <a:avLst/>
              <a:gdLst>
                <a:gd name="connsiteX0" fmla="*/ 0 w 4442460"/>
                <a:gd name="connsiteY0" fmla="*/ 1059269 h 1468878"/>
                <a:gd name="connsiteX1" fmla="*/ 1607820 w 4442460"/>
                <a:gd name="connsiteY1" fmla="*/ 1455509 h 1468878"/>
                <a:gd name="connsiteX2" fmla="*/ 2849880 w 4442460"/>
                <a:gd name="connsiteY2" fmla="*/ 624929 h 1468878"/>
                <a:gd name="connsiteX3" fmla="*/ 3352800 w 4442460"/>
                <a:gd name="connsiteY3" fmla="*/ 89 h 1468878"/>
                <a:gd name="connsiteX4" fmla="*/ 4030980 w 4442460"/>
                <a:gd name="connsiteY4" fmla="*/ 579209 h 1468878"/>
                <a:gd name="connsiteX5" fmla="*/ 4442460 w 4442460"/>
                <a:gd name="connsiteY5" fmla="*/ 617309 h 146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2460" h="1468878">
                  <a:moveTo>
                    <a:pt x="0" y="1059269"/>
                  </a:moveTo>
                  <a:cubicBezTo>
                    <a:pt x="566420" y="1293584"/>
                    <a:pt x="1132840" y="1527899"/>
                    <a:pt x="1607820" y="1455509"/>
                  </a:cubicBezTo>
                  <a:cubicBezTo>
                    <a:pt x="2082800" y="1383119"/>
                    <a:pt x="2559050" y="867499"/>
                    <a:pt x="2849880" y="624929"/>
                  </a:cubicBezTo>
                  <a:cubicBezTo>
                    <a:pt x="3140710" y="382359"/>
                    <a:pt x="3155950" y="7709"/>
                    <a:pt x="3352800" y="89"/>
                  </a:cubicBezTo>
                  <a:cubicBezTo>
                    <a:pt x="3549650" y="-7531"/>
                    <a:pt x="3849370" y="476339"/>
                    <a:pt x="4030980" y="579209"/>
                  </a:cubicBezTo>
                  <a:cubicBezTo>
                    <a:pt x="4212590" y="682079"/>
                    <a:pt x="4327525" y="649694"/>
                    <a:pt x="4442460" y="617309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93934" y="4685029"/>
              <a:ext cx="3052783" cy="689854"/>
            </a:xfrm>
            <a:custGeom>
              <a:avLst/>
              <a:gdLst>
                <a:gd name="connsiteX0" fmla="*/ 8929 w 2942629"/>
                <a:gd name="connsiteY0" fmla="*/ 342900 h 591349"/>
                <a:gd name="connsiteX1" fmla="*/ 237529 w 2942629"/>
                <a:gd name="connsiteY1" fmla="*/ 586740 h 591349"/>
                <a:gd name="connsiteX2" fmla="*/ 1593889 w 2942629"/>
                <a:gd name="connsiteY2" fmla="*/ 152400 h 591349"/>
                <a:gd name="connsiteX3" fmla="*/ 2942629 w 2942629"/>
                <a:gd name="connsiteY3" fmla="*/ 0 h 59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629" h="591349">
                  <a:moveTo>
                    <a:pt x="8929" y="342900"/>
                  </a:moveTo>
                  <a:cubicBezTo>
                    <a:pt x="-8851" y="480695"/>
                    <a:pt x="-26631" y="618490"/>
                    <a:pt x="237529" y="586740"/>
                  </a:cubicBezTo>
                  <a:cubicBezTo>
                    <a:pt x="501689" y="554990"/>
                    <a:pt x="1143039" y="250190"/>
                    <a:pt x="1593889" y="152400"/>
                  </a:cubicBezTo>
                  <a:cubicBezTo>
                    <a:pt x="2044739" y="54610"/>
                    <a:pt x="2493684" y="27305"/>
                    <a:pt x="2942629" y="0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81434" y="4745913"/>
              <a:ext cx="3666051" cy="759902"/>
            </a:xfrm>
            <a:custGeom>
              <a:avLst/>
              <a:gdLst>
                <a:gd name="connsiteX0" fmla="*/ 0 w 3566160"/>
                <a:gd name="connsiteY0" fmla="*/ 467752 h 759902"/>
                <a:gd name="connsiteX1" fmla="*/ 1135380 w 3566160"/>
                <a:gd name="connsiteY1" fmla="*/ 742072 h 759902"/>
                <a:gd name="connsiteX2" fmla="*/ 1988820 w 3566160"/>
                <a:gd name="connsiteY2" fmla="*/ 18172 h 759902"/>
                <a:gd name="connsiteX3" fmla="*/ 2766060 w 3566160"/>
                <a:gd name="connsiteY3" fmla="*/ 208672 h 759902"/>
                <a:gd name="connsiteX4" fmla="*/ 3566160 w 3566160"/>
                <a:gd name="connsiteY4" fmla="*/ 101992 h 75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6160" h="759902">
                  <a:moveTo>
                    <a:pt x="0" y="467752"/>
                  </a:moveTo>
                  <a:cubicBezTo>
                    <a:pt x="401955" y="642377"/>
                    <a:pt x="803910" y="817002"/>
                    <a:pt x="1135380" y="742072"/>
                  </a:cubicBezTo>
                  <a:cubicBezTo>
                    <a:pt x="1466850" y="667142"/>
                    <a:pt x="1717040" y="107072"/>
                    <a:pt x="1988820" y="18172"/>
                  </a:cubicBezTo>
                  <a:cubicBezTo>
                    <a:pt x="2260600" y="-70728"/>
                    <a:pt x="2503170" y="194702"/>
                    <a:pt x="2766060" y="208672"/>
                  </a:cubicBezTo>
                  <a:cubicBezTo>
                    <a:pt x="3028950" y="222642"/>
                    <a:pt x="3297555" y="162317"/>
                    <a:pt x="3566160" y="101992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62113" y="4566969"/>
              <a:ext cx="3986213" cy="1200418"/>
            </a:xfrm>
            <a:custGeom>
              <a:avLst/>
              <a:gdLst>
                <a:gd name="connsiteX0" fmla="*/ 0 w 3986213"/>
                <a:gd name="connsiteY0" fmla="*/ 1200418 h 1200418"/>
                <a:gd name="connsiteX1" fmla="*/ 1371600 w 3986213"/>
                <a:gd name="connsiteY1" fmla="*/ 309831 h 1200418"/>
                <a:gd name="connsiteX2" fmla="*/ 2043113 w 3986213"/>
                <a:gd name="connsiteY2" fmla="*/ 586056 h 1200418"/>
                <a:gd name="connsiteX3" fmla="*/ 2871788 w 3986213"/>
                <a:gd name="connsiteY3" fmla="*/ 9793 h 1200418"/>
                <a:gd name="connsiteX4" fmla="*/ 3609975 w 3986213"/>
                <a:gd name="connsiteY4" fmla="*/ 224106 h 1200418"/>
                <a:gd name="connsiteX5" fmla="*/ 3986213 w 3986213"/>
                <a:gd name="connsiteY5" fmla="*/ 238393 h 12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213" h="1200418">
                  <a:moveTo>
                    <a:pt x="0" y="1200418"/>
                  </a:moveTo>
                  <a:cubicBezTo>
                    <a:pt x="515540" y="806321"/>
                    <a:pt x="1031081" y="412225"/>
                    <a:pt x="1371600" y="309831"/>
                  </a:cubicBezTo>
                  <a:cubicBezTo>
                    <a:pt x="1712119" y="207437"/>
                    <a:pt x="1793082" y="636062"/>
                    <a:pt x="2043113" y="586056"/>
                  </a:cubicBezTo>
                  <a:cubicBezTo>
                    <a:pt x="2293144" y="536050"/>
                    <a:pt x="2610644" y="70118"/>
                    <a:pt x="2871788" y="9793"/>
                  </a:cubicBezTo>
                  <a:cubicBezTo>
                    <a:pt x="3132932" y="-50532"/>
                    <a:pt x="3424238" y="186006"/>
                    <a:pt x="3609975" y="224106"/>
                  </a:cubicBezTo>
                  <a:cubicBezTo>
                    <a:pt x="3795712" y="262206"/>
                    <a:pt x="3890962" y="250299"/>
                    <a:pt x="3986213" y="238393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27538" y="4318429"/>
              <a:ext cx="4318407" cy="1643316"/>
            </a:xfrm>
            <a:custGeom>
              <a:avLst/>
              <a:gdLst>
                <a:gd name="connsiteX0" fmla="*/ 108357 w 4318407"/>
                <a:gd name="connsiteY0" fmla="*/ 994140 h 1643316"/>
                <a:gd name="connsiteX1" fmla="*/ 89307 w 4318407"/>
                <a:gd name="connsiteY1" fmla="*/ 1232265 h 1643316"/>
                <a:gd name="connsiteX2" fmla="*/ 1079907 w 4318407"/>
                <a:gd name="connsiteY2" fmla="*/ 1532303 h 1643316"/>
                <a:gd name="connsiteX3" fmla="*/ 1713319 w 4318407"/>
                <a:gd name="connsiteY3" fmla="*/ 1513253 h 1643316"/>
                <a:gd name="connsiteX4" fmla="*/ 2165757 w 4318407"/>
                <a:gd name="connsiteY4" fmla="*/ 8303 h 1643316"/>
                <a:gd name="connsiteX5" fmla="*/ 2884894 w 4318407"/>
                <a:gd name="connsiteY5" fmla="*/ 875078 h 1643316"/>
                <a:gd name="connsiteX6" fmla="*/ 3246844 w 4318407"/>
                <a:gd name="connsiteY6" fmla="*/ 146415 h 1643316"/>
                <a:gd name="connsiteX7" fmla="*/ 3804057 w 4318407"/>
                <a:gd name="connsiteY7" fmla="*/ 365490 h 1643316"/>
                <a:gd name="connsiteX8" fmla="*/ 4318407 w 4318407"/>
                <a:gd name="connsiteY8" fmla="*/ 446453 h 164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407" h="1643316">
                  <a:moveTo>
                    <a:pt x="108357" y="994140"/>
                  </a:moveTo>
                  <a:cubicBezTo>
                    <a:pt x="17869" y="1068355"/>
                    <a:pt x="-72618" y="1142571"/>
                    <a:pt x="89307" y="1232265"/>
                  </a:cubicBezTo>
                  <a:cubicBezTo>
                    <a:pt x="251232" y="1321959"/>
                    <a:pt x="809238" y="1485472"/>
                    <a:pt x="1079907" y="1532303"/>
                  </a:cubicBezTo>
                  <a:cubicBezTo>
                    <a:pt x="1350576" y="1579134"/>
                    <a:pt x="1532344" y="1767253"/>
                    <a:pt x="1713319" y="1513253"/>
                  </a:cubicBezTo>
                  <a:cubicBezTo>
                    <a:pt x="1894294" y="1259253"/>
                    <a:pt x="1970495" y="114665"/>
                    <a:pt x="2165757" y="8303"/>
                  </a:cubicBezTo>
                  <a:cubicBezTo>
                    <a:pt x="2361019" y="-98059"/>
                    <a:pt x="2704713" y="852059"/>
                    <a:pt x="2884894" y="875078"/>
                  </a:cubicBezTo>
                  <a:cubicBezTo>
                    <a:pt x="3065075" y="898097"/>
                    <a:pt x="3093650" y="231346"/>
                    <a:pt x="3246844" y="146415"/>
                  </a:cubicBezTo>
                  <a:cubicBezTo>
                    <a:pt x="3400038" y="61484"/>
                    <a:pt x="3625463" y="315484"/>
                    <a:pt x="3804057" y="365490"/>
                  </a:cubicBezTo>
                  <a:cubicBezTo>
                    <a:pt x="3982651" y="415496"/>
                    <a:pt x="4150529" y="430974"/>
                    <a:pt x="4318407" y="446453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33676" y="4798886"/>
              <a:ext cx="2914650" cy="749426"/>
            </a:xfrm>
            <a:custGeom>
              <a:avLst/>
              <a:gdLst>
                <a:gd name="connsiteX0" fmla="*/ 0 w 2914650"/>
                <a:gd name="connsiteY0" fmla="*/ 749426 h 749426"/>
                <a:gd name="connsiteX1" fmla="*/ 776288 w 2914650"/>
                <a:gd name="connsiteY1" fmla="*/ 16001 h 749426"/>
                <a:gd name="connsiteX2" fmla="*/ 1695450 w 2914650"/>
                <a:gd name="connsiteY2" fmla="*/ 235076 h 749426"/>
                <a:gd name="connsiteX3" fmla="*/ 2266950 w 2914650"/>
                <a:gd name="connsiteY3" fmla="*/ 130301 h 749426"/>
                <a:gd name="connsiteX4" fmla="*/ 2619375 w 2914650"/>
                <a:gd name="connsiteY4" fmla="*/ 182689 h 749426"/>
                <a:gd name="connsiteX5" fmla="*/ 2914650 w 2914650"/>
                <a:gd name="connsiteY5" fmla="*/ 168401 h 7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650" h="749426">
                  <a:moveTo>
                    <a:pt x="0" y="749426"/>
                  </a:moveTo>
                  <a:cubicBezTo>
                    <a:pt x="246856" y="425576"/>
                    <a:pt x="493713" y="101726"/>
                    <a:pt x="776288" y="16001"/>
                  </a:cubicBezTo>
                  <a:cubicBezTo>
                    <a:pt x="1058863" y="-69724"/>
                    <a:pt x="1447006" y="216026"/>
                    <a:pt x="1695450" y="235076"/>
                  </a:cubicBezTo>
                  <a:cubicBezTo>
                    <a:pt x="1943894" y="254126"/>
                    <a:pt x="2112963" y="139032"/>
                    <a:pt x="2266950" y="130301"/>
                  </a:cubicBezTo>
                  <a:cubicBezTo>
                    <a:pt x="2420937" y="121570"/>
                    <a:pt x="2511425" y="176339"/>
                    <a:pt x="2619375" y="182689"/>
                  </a:cubicBezTo>
                  <a:cubicBezTo>
                    <a:pt x="2727325" y="189039"/>
                    <a:pt x="2820987" y="178720"/>
                    <a:pt x="2914650" y="168401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88419" y="4127070"/>
              <a:ext cx="3057525" cy="615243"/>
            </a:xfrm>
            <a:custGeom>
              <a:avLst/>
              <a:gdLst>
                <a:gd name="connsiteX0" fmla="*/ 0 w 3057525"/>
                <a:gd name="connsiteY0" fmla="*/ 521131 h 615243"/>
                <a:gd name="connsiteX1" fmla="*/ 1028700 w 3057525"/>
                <a:gd name="connsiteY1" fmla="*/ 16306 h 615243"/>
                <a:gd name="connsiteX2" fmla="*/ 1438275 w 3057525"/>
                <a:gd name="connsiteY2" fmla="*/ 163943 h 615243"/>
                <a:gd name="connsiteX3" fmla="*/ 2066925 w 3057525"/>
                <a:gd name="connsiteY3" fmla="*/ 563993 h 615243"/>
                <a:gd name="connsiteX4" fmla="*/ 3057525 w 3057525"/>
                <a:gd name="connsiteY4" fmla="*/ 597331 h 6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615243">
                  <a:moveTo>
                    <a:pt x="0" y="521131"/>
                  </a:moveTo>
                  <a:cubicBezTo>
                    <a:pt x="394494" y="298484"/>
                    <a:pt x="788988" y="75837"/>
                    <a:pt x="1028700" y="16306"/>
                  </a:cubicBezTo>
                  <a:cubicBezTo>
                    <a:pt x="1268412" y="-43225"/>
                    <a:pt x="1265237" y="72662"/>
                    <a:pt x="1438275" y="163943"/>
                  </a:cubicBezTo>
                  <a:cubicBezTo>
                    <a:pt x="1611313" y="255224"/>
                    <a:pt x="1797050" y="491762"/>
                    <a:pt x="2066925" y="563993"/>
                  </a:cubicBezTo>
                  <a:cubicBezTo>
                    <a:pt x="2336800" y="636224"/>
                    <a:pt x="2697162" y="616777"/>
                    <a:pt x="3057525" y="597331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49" name="Straight Connector 48"/>
            <p:cNvCxnSpPr>
              <a:stCxn id="225" idx="3"/>
              <a:endCxn id="243" idx="1"/>
            </p:cNvCxnSpPr>
            <p:nvPr/>
          </p:nvCxnSpPr>
          <p:spPr>
            <a:xfrm flipV="1">
              <a:off x="5645694" y="4480192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27" idx="3"/>
              <a:endCxn id="244" idx="1"/>
            </p:cNvCxnSpPr>
            <p:nvPr/>
          </p:nvCxnSpPr>
          <p:spPr>
            <a:xfrm flipV="1">
              <a:off x="5645694" y="4520719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28" idx="3"/>
              <a:endCxn id="245" idx="1"/>
            </p:cNvCxnSpPr>
            <p:nvPr/>
          </p:nvCxnSpPr>
          <p:spPr>
            <a:xfrm flipV="1">
              <a:off x="5645694" y="4561246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29" idx="3"/>
              <a:endCxn id="246" idx="1"/>
            </p:cNvCxnSpPr>
            <p:nvPr/>
          </p:nvCxnSpPr>
          <p:spPr>
            <a:xfrm flipV="1">
              <a:off x="5645694" y="4601773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30" idx="3"/>
              <a:endCxn id="247" idx="1"/>
            </p:cNvCxnSpPr>
            <p:nvPr/>
          </p:nvCxnSpPr>
          <p:spPr>
            <a:xfrm flipV="1">
              <a:off x="5645868" y="4642300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1" idx="3"/>
            </p:cNvCxnSpPr>
            <p:nvPr/>
          </p:nvCxnSpPr>
          <p:spPr>
            <a:xfrm flipV="1">
              <a:off x="5645868" y="4682827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32" idx="3"/>
            </p:cNvCxnSpPr>
            <p:nvPr/>
          </p:nvCxnSpPr>
          <p:spPr>
            <a:xfrm flipV="1">
              <a:off x="5645868" y="4723354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33" idx="3"/>
            </p:cNvCxnSpPr>
            <p:nvPr/>
          </p:nvCxnSpPr>
          <p:spPr>
            <a:xfrm flipV="1">
              <a:off x="5645868" y="4763881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45694" y="4804408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35" idx="3"/>
            </p:cNvCxnSpPr>
            <p:nvPr/>
          </p:nvCxnSpPr>
          <p:spPr>
            <a:xfrm flipV="1">
              <a:off x="5645694" y="4844935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36" idx="3"/>
            </p:cNvCxnSpPr>
            <p:nvPr/>
          </p:nvCxnSpPr>
          <p:spPr>
            <a:xfrm flipV="1">
              <a:off x="5645694" y="4885462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37" idx="3"/>
            </p:cNvCxnSpPr>
            <p:nvPr/>
          </p:nvCxnSpPr>
          <p:spPr>
            <a:xfrm flipV="1">
              <a:off x="5645694" y="4925989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38" idx="3"/>
            </p:cNvCxnSpPr>
            <p:nvPr/>
          </p:nvCxnSpPr>
          <p:spPr>
            <a:xfrm flipV="1">
              <a:off x="5645868" y="4966514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3825240" y="3770616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27260" y="3872636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025371" y="3970747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801891" y="3894742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03911" y="3996762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002022" y="4094873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65591" y="401403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67611" y="4116050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965722" y="4214161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 rot="8693768">
            <a:off x="731613" y="5442937"/>
            <a:ext cx="548989" cy="161746"/>
          </a:xfrm>
          <a:prstGeom prst="rect">
            <a:avLst/>
          </a:prstGeom>
          <a:solidFill>
            <a:srgbClr val="9A6835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60278" y="4675859"/>
            <a:ext cx="522448" cy="174149"/>
          </a:xfrm>
          <a:prstGeom prst="rect">
            <a:avLst/>
          </a:prstGeom>
          <a:solidFill>
            <a:srgbClr val="97703E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246474" y="5325130"/>
            <a:ext cx="522448" cy="174149"/>
          </a:xfrm>
          <a:prstGeom prst="rect">
            <a:avLst/>
          </a:prstGeom>
          <a:solidFill>
            <a:srgbClr val="CE9D61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 rot="8693768">
            <a:off x="1436024" y="4524878"/>
            <a:ext cx="548989" cy="161746"/>
          </a:xfrm>
          <a:prstGeom prst="rect">
            <a:avLst/>
          </a:prstGeom>
          <a:solidFill>
            <a:srgbClr val="CE9D61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 rot="8693768">
            <a:off x="2325491" y="4859478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166084" y="5023883"/>
            <a:ext cx="522448" cy="174149"/>
          </a:xfrm>
          <a:prstGeom prst="rect">
            <a:avLst/>
          </a:prstGeom>
          <a:solidFill>
            <a:srgbClr val="CE9D62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065944" y="4286072"/>
            <a:ext cx="522448" cy="174149"/>
          </a:xfrm>
          <a:prstGeom prst="rect">
            <a:avLst/>
          </a:prstGeom>
          <a:solidFill>
            <a:srgbClr val="9A6835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 rot="8693768">
            <a:off x="705785" y="5199503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 rot="8693768">
            <a:off x="2061505" y="4619083"/>
            <a:ext cx="548989" cy="161746"/>
          </a:xfrm>
          <a:prstGeom prst="rect">
            <a:avLst/>
          </a:prstGeom>
          <a:solidFill>
            <a:srgbClr val="9A6835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672370" y="5314120"/>
            <a:ext cx="522448" cy="174149"/>
          </a:xfrm>
          <a:prstGeom prst="rect">
            <a:avLst/>
          </a:prstGeom>
          <a:solidFill>
            <a:srgbClr val="97703E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 rot="8693768">
            <a:off x="1088425" y="3968194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277182" y="5680062"/>
            <a:ext cx="522448" cy="174149"/>
          </a:xfrm>
          <a:prstGeom prst="rect">
            <a:avLst/>
          </a:prstGeom>
          <a:solidFill>
            <a:srgbClr val="CE9D61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561834" y="4941540"/>
            <a:ext cx="522448" cy="174149"/>
          </a:xfrm>
          <a:prstGeom prst="rect">
            <a:avLst/>
          </a:prstGeom>
          <a:solidFill>
            <a:srgbClr val="CE9D62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 rot="8693768">
            <a:off x="891491" y="4374347"/>
            <a:ext cx="548989" cy="161746"/>
          </a:xfrm>
          <a:prstGeom prst="rect">
            <a:avLst/>
          </a:prstGeom>
          <a:solidFill>
            <a:srgbClr val="AE8551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 rot="8693768">
            <a:off x="1747751" y="3981184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825155" y="5296893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927175" y="5398913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025286" y="5497024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801891" y="5039619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903911" y="5141639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002022" y="5239750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769579" y="4990745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871599" y="5092765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969710" y="5190876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7" y="120008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22" y="1153059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2" y="1184375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81" y="121406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1" y="130233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0" y="141918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1" y="1528783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" y="169259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9" y="184715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8" y="1997581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8" y="2187288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8" y="237386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9" y="2531821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" y="2695569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0" y="283268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1" y="293438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81" y="3039385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2" y="3098660"/>
            <a:ext cx="3126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22" y="3157218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7" y="309866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97" y="3039385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93" y="293438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4" y="283268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04" y="2695569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2" y="2531821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06" y="237386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47" y="2187288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7" name="Picture 2" descr="Archive:Empleo — estadísticas anuales - Statistics Explained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22" y="2869318"/>
            <a:ext cx="2985597" cy="9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40475" y="3567731"/>
            <a:ext cx="1347525" cy="2566195"/>
            <a:chOff x="6397600" y="3567731"/>
            <a:chExt cx="1347525" cy="2566195"/>
          </a:xfrm>
        </p:grpSpPr>
        <p:grpSp>
          <p:nvGrpSpPr>
            <p:cNvPr id="6" name="Group 5"/>
            <p:cNvGrpSpPr/>
            <p:nvPr/>
          </p:nvGrpSpPr>
          <p:grpSpPr>
            <a:xfrm>
              <a:off x="6689898" y="3792792"/>
              <a:ext cx="809942" cy="1805489"/>
              <a:chOff x="6794673" y="3811842"/>
              <a:chExt cx="809942" cy="180548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071251" y="5362228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932962" y="5402705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94673" y="5443182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8693768">
                <a:off x="6810109" y="5298750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8693768">
                <a:off x="6921545" y="5351131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8693768">
                <a:off x="7035887" y="5400119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075675" y="5231314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937387" y="5271791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799098" y="5312267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8693768">
                <a:off x="6814168" y="5162806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8693768">
                <a:off x="6925603" y="5215187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693768">
                <a:off x="7035886" y="5269872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75675" y="5107126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937387" y="5147603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799098" y="5188079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8693768">
                <a:off x="6816097" y="5038405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8693768">
                <a:off x="6927532" y="5090786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8693768">
                <a:off x="7037815" y="5145471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075675" y="4971299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937387" y="5011775"/>
                <a:ext cx="522448" cy="174149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99098" y="5052252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8693768">
                <a:off x="6814168" y="4902790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8693768">
                <a:off x="6925603" y="4955172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8693768">
                <a:off x="7035886" y="5009857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75675" y="4847110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937387" y="4887587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799098" y="4928064"/>
                <a:ext cx="522448" cy="174149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8693768">
                <a:off x="6816097" y="4778389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693768">
                <a:off x="6927532" y="4830771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8693768">
                <a:off x="7037815" y="4885456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078747" y="4712973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940459" y="4753450"/>
                <a:ext cx="522448" cy="174149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802170" y="4799999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8693768">
                <a:off x="6817239" y="4644465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8693768">
                <a:off x="6928675" y="4696847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8693768">
                <a:off x="7035886" y="4751532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78747" y="4588785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940459" y="4629262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802170" y="4669738"/>
                <a:ext cx="522448" cy="174149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8693768">
                <a:off x="6819169" y="4520064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8693768">
                <a:off x="6930604" y="4572446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8693768">
                <a:off x="7040887" y="4627130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82167" y="4454371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943879" y="4494848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805590" y="4535324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8693768">
                <a:off x="6820659" y="4385863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8693768">
                <a:off x="6932095" y="4438244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 rot="8693768">
                <a:off x="7042378" y="4492929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82167" y="4330183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943879" y="4370659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805590" y="4411136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8693768">
                <a:off x="6819517" y="4255318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8693768">
                <a:off x="6930952" y="4313843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8693768">
                <a:off x="7044307" y="4368528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076024" y="4194356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940807" y="4234832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02518" y="4275309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693768">
                <a:off x="6814516" y="4125847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8693768">
                <a:off x="6925951" y="4178229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8693768">
                <a:off x="7039306" y="4232914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76024" y="4070167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937735" y="4110644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799446" y="4151121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8693768">
                <a:off x="6816445" y="4001446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8693768">
                <a:off x="6927884" y="4053828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8693768">
                <a:off x="7038164" y="4108513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76024" y="3936030"/>
                <a:ext cx="522448" cy="174149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937735" y="3976507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799446" y="4016984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8693768">
                <a:off x="6814516" y="3867522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8693768">
                <a:off x="6925951" y="3919904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8693768">
                <a:off x="7036234" y="3974588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076024" y="3811842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937735" y="3852319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799446" y="3892795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6397600" y="4449458"/>
              <a:ext cx="63378" cy="562318"/>
            </a:xfrm>
            <a:prstGeom prst="rect">
              <a:avLst/>
            </a:prstGeom>
            <a:solidFill>
              <a:srgbClr val="977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56481" y="3567731"/>
              <a:ext cx="1288644" cy="2566195"/>
            </a:xfrm>
            <a:prstGeom prst="rect">
              <a:avLst/>
            </a:prstGeom>
            <a:noFill/>
            <a:ln>
              <a:solidFill>
                <a:srgbClr val="AA7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2336755" y="1426748"/>
            <a:ext cx="434691" cy="432652"/>
            <a:chOff x="2830509" y="1352650"/>
            <a:chExt cx="1848270" cy="1839600"/>
          </a:xfrm>
        </p:grpSpPr>
        <p:sp>
          <p:nvSpPr>
            <p:cNvPr id="208" name="5-Point Star 207"/>
            <p:cNvSpPr>
              <a:spLocks noChangeAspect="1"/>
            </p:cNvSpPr>
            <p:nvPr/>
          </p:nvSpPr>
          <p:spPr>
            <a:xfrm>
              <a:off x="3983224" y="1445914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09" name="5-Point Star 208"/>
            <p:cNvSpPr>
              <a:spLocks noChangeAspect="1"/>
            </p:cNvSpPr>
            <p:nvPr/>
          </p:nvSpPr>
          <p:spPr>
            <a:xfrm>
              <a:off x="4274076" y="172238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10" name="5-Point Star 209"/>
            <p:cNvSpPr>
              <a:spLocks noChangeAspect="1"/>
            </p:cNvSpPr>
            <p:nvPr/>
          </p:nvSpPr>
          <p:spPr>
            <a:xfrm>
              <a:off x="4374474" y="2111681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11" name="5-Point Star 210"/>
            <p:cNvSpPr>
              <a:spLocks noChangeAspect="1"/>
            </p:cNvSpPr>
            <p:nvPr/>
          </p:nvSpPr>
          <p:spPr>
            <a:xfrm>
              <a:off x="4274075" y="2514316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12" name="5-Point Star 211"/>
            <p:cNvSpPr>
              <a:spLocks noChangeAspect="1"/>
            </p:cNvSpPr>
            <p:nvPr/>
          </p:nvSpPr>
          <p:spPr>
            <a:xfrm>
              <a:off x="3982094" y="278793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13" name="5-Point Star 212"/>
            <p:cNvSpPr>
              <a:spLocks noChangeAspect="1"/>
            </p:cNvSpPr>
            <p:nvPr/>
          </p:nvSpPr>
          <p:spPr>
            <a:xfrm>
              <a:off x="3600470" y="2887945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14" name="5-Point Star 213"/>
            <p:cNvSpPr>
              <a:spLocks noChangeAspect="1"/>
            </p:cNvSpPr>
            <p:nvPr/>
          </p:nvSpPr>
          <p:spPr>
            <a:xfrm>
              <a:off x="3215669" y="277978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15" name="5-Point Star 214"/>
            <p:cNvSpPr>
              <a:spLocks noChangeAspect="1"/>
            </p:cNvSpPr>
            <p:nvPr/>
          </p:nvSpPr>
          <p:spPr>
            <a:xfrm>
              <a:off x="2930521" y="2514315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34" name="5-Point Star 233"/>
            <p:cNvSpPr>
              <a:spLocks noChangeAspect="1"/>
            </p:cNvSpPr>
            <p:nvPr/>
          </p:nvSpPr>
          <p:spPr>
            <a:xfrm>
              <a:off x="2830509" y="2111680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49" name="5-Point Star 248"/>
            <p:cNvSpPr>
              <a:spLocks noChangeAspect="1"/>
            </p:cNvSpPr>
            <p:nvPr/>
          </p:nvSpPr>
          <p:spPr>
            <a:xfrm>
              <a:off x="2930303" y="172238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50" name="5-Point Star 249"/>
            <p:cNvSpPr>
              <a:spLocks noChangeAspect="1"/>
            </p:cNvSpPr>
            <p:nvPr/>
          </p:nvSpPr>
          <p:spPr>
            <a:xfrm>
              <a:off x="3210192" y="1437496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251" name="5-Point Star 250"/>
            <p:cNvSpPr>
              <a:spLocks noChangeAspect="1"/>
            </p:cNvSpPr>
            <p:nvPr/>
          </p:nvSpPr>
          <p:spPr>
            <a:xfrm>
              <a:off x="3600470" y="1352650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41369" y="2462438"/>
            <a:ext cx="2616175" cy="1710371"/>
            <a:chOff x="9093794" y="2462438"/>
            <a:chExt cx="2616175" cy="1710371"/>
          </a:xfrm>
        </p:grpSpPr>
        <p:grpSp>
          <p:nvGrpSpPr>
            <p:cNvPr id="321" name="Group 320"/>
            <p:cNvGrpSpPr/>
            <p:nvPr/>
          </p:nvGrpSpPr>
          <p:grpSpPr>
            <a:xfrm>
              <a:off x="9093794" y="2462438"/>
              <a:ext cx="2616175" cy="1710371"/>
              <a:chOff x="3480241" y="1214064"/>
              <a:chExt cx="2616175" cy="1710371"/>
            </a:xfrm>
          </p:grpSpPr>
          <p:sp>
            <p:nvSpPr>
              <p:cNvPr id="322" name="Rounded Rectangle 321"/>
              <p:cNvSpPr/>
              <p:nvPr/>
            </p:nvSpPr>
            <p:spPr>
              <a:xfrm>
                <a:off x="3480241" y="1323011"/>
                <a:ext cx="2616175" cy="1601424"/>
              </a:xfrm>
              <a:prstGeom prst="roundRect">
                <a:avLst>
                  <a:gd name="adj" fmla="val 3898"/>
                </a:avLst>
              </a:prstGeom>
              <a:solidFill>
                <a:srgbClr val="004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bIns="0" rtlCol="0" anchor="ctr"/>
              <a:lstStyle/>
              <a:p>
                <a:pPr marL="285750" indent="-285750">
                  <a:buClr>
                    <a:srgbClr val="FFFF0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endParaRPr lang="en-GB" sz="1400" dirty="0">
                  <a:latin typeface="Constantia" panose="02030602050306030303" pitchFamily="18" charset="0"/>
                </a:endParaRP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Consolidate data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Produces European aggregates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Publish official statistics for Europe as open data</a:t>
                </a:r>
              </a:p>
            </p:txBody>
          </p:sp>
          <p:grpSp>
            <p:nvGrpSpPr>
              <p:cNvPr id="323" name="Group 322"/>
              <p:cNvGrpSpPr/>
              <p:nvPr/>
            </p:nvGrpSpPr>
            <p:grpSpPr>
              <a:xfrm>
                <a:off x="3742436" y="1214064"/>
                <a:ext cx="474649" cy="474649"/>
                <a:chOff x="3889028" y="1280689"/>
                <a:chExt cx="474649" cy="474649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3889028" y="1280689"/>
                  <a:ext cx="474649" cy="474649"/>
                </a:xfrm>
                <a:prstGeom prst="ellipse">
                  <a:avLst/>
                </a:prstGeom>
                <a:solidFill>
                  <a:srgbClr val="0044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3909007" y="1301687"/>
                  <a:ext cx="434691" cy="432652"/>
                  <a:chOff x="2830509" y="1352650"/>
                  <a:chExt cx="1848270" cy="1839600"/>
                </a:xfrm>
              </p:grpSpPr>
              <p:sp>
                <p:nvSpPr>
                  <p:cNvPr id="326" name="5-Point Star 325"/>
                  <p:cNvSpPr>
                    <a:spLocks noChangeAspect="1"/>
                  </p:cNvSpPr>
                  <p:nvPr/>
                </p:nvSpPr>
                <p:spPr>
                  <a:xfrm>
                    <a:off x="3983224" y="1445914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27" name="5-Point Star 326"/>
                  <p:cNvSpPr>
                    <a:spLocks noChangeAspect="1"/>
                  </p:cNvSpPr>
                  <p:nvPr/>
                </p:nvSpPr>
                <p:spPr>
                  <a:xfrm>
                    <a:off x="4274076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28" name="5-Point Star 327"/>
                  <p:cNvSpPr>
                    <a:spLocks noChangeAspect="1"/>
                  </p:cNvSpPr>
                  <p:nvPr/>
                </p:nvSpPr>
                <p:spPr>
                  <a:xfrm>
                    <a:off x="4374474" y="2111681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29" name="5-Point Star 328"/>
                  <p:cNvSpPr>
                    <a:spLocks noChangeAspect="1"/>
                  </p:cNvSpPr>
                  <p:nvPr/>
                </p:nvSpPr>
                <p:spPr>
                  <a:xfrm>
                    <a:off x="4274075" y="251431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0" name="5-Point Star 329"/>
                  <p:cNvSpPr>
                    <a:spLocks noChangeAspect="1"/>
                  </p:cNvSpPr>
                  <p:nvPr/>
                </p:nvSpPr>
                <p:spPr>
                  <a:xfrm>
                    <a:off x="3982094" y="278793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1" name="5-Point Star 330"/>
                  <p:cNvSpPr>
                    <a:spLocks noChangeAspect="1"/>
                  </p:cNvSpPr>
                  <p:nvPr/>
                </p:nvSpPr>
                <p:spPr>
                  <a:xfrm>
                    <a:off x="3600470" y="288794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2" name="5-Point Star 331"/>
                  <p:cNvSpPr>
                    <a:spLocks noChangeAspect="1"/>
                  </p:cNvSpPr>
                  <p:nvPr/>
                </p:nvSpPr>
                <p:spPr>
                  <a:xfrm>
                    <a:off x="3215669" y="27797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3" name="5-Point Star 332"/>
                  <p:cNvSpPr>
                    <a:spLocks noChangeAspect="1"/>
                  </p:cNvSpPr>
                  <p:nvPr/>
                </p:nvSpPr>
                <p:spPr>
                  <a:xfrm>
                    <a:off x="2930521" y="251431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4" name="5-Point Star 333"/>
                  <p:cNvSpPr>
                    <a:spLocks noChangeAspect="1"/>
                  </p:cNvSpPr>
                  <p:nvPr/>
                </p:nvSpPr>
                <p:spPr>
                  <a:xfrm>
                    <a:off x="2830509" y="211168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5" name="5-Point Star 334"/>
                  <p:cNvSpPr>
                    <a:spLocks noChangeAspect="1"/>
                  </p:cNvSpPr>
                  <p:nvPr/>
                </p:nvSpPr>
                <p:spPr>
                  <a:xfrm>
                    <a:off x="2930303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6" name="5-Point Star 335"/>
                  <p:cNvSpPr>
                    <a:spLocks noChangeAspect="1"/>
                  </p:cNvSpPr>
                  <p:nvPr/>
                </p:nvSpPr>
                <p:spPr>
                  <a:xfrm>
                    <a:off x="3210192" y="143749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7" name="5-Point Star 336"/>
                  <p:cNvSpPr>
                    <a:spLocks noChangeAspect="1"/>
                  </p:cNvSpPr>
                  <p:nvPr/>
                </p:nvSpPr>
                <p:spPr>
                  <a:xfrm>
                    <a:off x="3600470" y="135265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</p:grpSp>
          </p:grpSp>
        </p:grpSp>
        <p:sp>
          <p:nvSpPr>
            <p:cNvPr id="358" name="TextBox 357"/>
            <p:cNvSpPr txBox="1"/>
            <p:nvPr/>
          </p:nvSpPr>
          <p:spPr>
            <a:xfrm>
              <a:off x="9928467" y="2652623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EED00"/>
                  </a:solidFill>
                  <a:latin typeface="Constantia" panose="02030602050306030303" pitchFamily="18" charset="0"/>
                </a:rPr>
                <a:t>Eurostat</a:t>
              </a: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8741369" y="4299303"/>
            <a:ext cx="2616175" cy="1834623"/>
            <a:chOff x="9093794" y="2462438"/>
            <a:chExt cx="2616175" cy="1834623"/>
          </a:xfrm>
        </p:grpSpPr>
        <p:grpSp>
          <p:nvGrpSpPr>
            <p:cNvPr id="377" name="Group 376"/>
            <p:cNvGrpSpPr/>
            <p:nvPr/>
          </p:nvGrpSpPr>
          <p:grpSpPr>
            <a:xfrm>
              <a:off x="9093794" y="2462438"/>
              <a:ext cx="2616175" cy="1834623"/>
              <a:chOff x="3480241" y="1214064"/>
              <a:chExt cx="2616175" cy="1834623"/>
            </a:xfrm>
          </p:grpSpPr>
          <p:sp>
            <p:nvSpPr>
              <p:cNvPr id="379" name="Rounded Rectangle 378"/>
              <p:cNvSpPr/>
              <p:nvPr/>
            </p:nvSpPr>
            <p:spPr>
              <a:xfrm>
                <a:off x="3480241" y="1323011"/>
                <a:ext cx="2616175" cy="1725676"/>
              </a:xfrm>
              <a:prstGeom prst="roundRect">
                <a:avLst>
                  <a:gd name="adj" fmla="val 3898"/>
                </a:avLst>
              </a:prstGeom>
              <a:solidFill>
                <a:srgbClr val="004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bIns="0" rtlCol="0" anchor="ctr"/>
              <a:lstStyle/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Methodology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Economic modelling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GVC indicators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Other FIGARO applications</a:t>
                </a:r>
              </a:p>
            </p:txBody>
          </p:sp>
          <p:grpSp>
            <p:nvGrpSpPr>
              <p:cNvPr id="380" name="Group 379"/>
              <p:cNvGrpSpPr/>
              <p:nvPr/>
            </p:nvGrpSpPr>
            <p:grpSpPr>
              <a:xfrm>
                <a:off x="3742436" y="1214064"/>
                <a:ext cx="474649" cy="474649"/>
                <a:chOff x="3889028" y="1280689"/>
                <a:chExt cx="474649" cy="474649"/>
              </a:xfrm>
            </p:grpSpPr>
            <p:sp>
              <p:nvSpPr>
                <p:cNvPr id="381" name="Oval 380"/>
                <p:cNvSpPr/>
                <p:nvPr/>
              </p:nvSpPr>
              <p:spPr>
                <a:xfrm>
                  <a:off x="3889028" y="1280689"/>
                  <a:ext cx="474649" cy="474649"/>
                </a:xfrm>
                <a:prstGeom prst="ellipse">
                  <a:avLst/>
                </a:prstGeom>
                <a:solidFill>
                  <a:srgbClr val="0044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grpSp>
              <p:nvGrpSpPr>
                <p:cNvPr id="382" name="Group 381"/>
                <p:cNvGrpSpPr/>
                <p:nvPr/>
              </p:nvGrpSpPr>
              <p:grpSpPr>
                <a:xfrm>
                  <a:off x="3909007" y="1301687"/>
                  <a:ext cx="434691" cy="432652"/>
                  <a:chOff x="2830509" y="1352650"/>
                  <a:chExt cx="1848270" cy="1839600"/>
                </a:xfrm>
              </p:grpSpPr>
              <p:sp>
                <p:nvSpPr>
                  <p:cNvPr id="383" name="5-Point Star 382"/>
                  <p:cNvSpPr>
                    <a:spLocks noChangeAspect="1"/>
                  </p:cNvSpPr>
                  <p:nvPr/>
                </p:nvSpPr>
                <p:spPr>
                  <a:xfrm>
                    <a:off x="3983224" y="1445914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4" name="5-Point Star 383"/>
                  <p:cNvSpPr>
                    <a:spLocks noChangeAspect="1"/>
                  </p:cNvSpPr>
                  <p:nvPr/>
                </p:nvSpPr>
                <p:spPr>
                  <a:xfrm>
                    <a:off x="4274076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5" name="5-Point Star 384"/>
                  <p:cNvSpPr>
                    <a:spLocks noChangeAspect="1"/>
                  </p:cNvSpPr>
                  <p:nvPr/>
                </p:nvSpPr>
                <p:spPr>
                  <a:xfrm>
                    <a:off x="4374474" y="2111681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6" name="5-Point Star 385"/>
                  <p:cNvSpPr>
                    <a:spLocks noChangeAspect="1"/>
                  </p:cNvSpPr>
                  <p:nvPr/>
                </p:nvSpPr>
                <p:spPr>
                  <a:xfrm>
                    <a:off x="4274075" y="251431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7" name="5-Point Star 386"/>
                  <p:cNvSpPr>
                    <a:spLocks noChangeAspect="1"/>
                  </p:cNvSpPr>
                  <p:nvPr/>
                </p:nvSpPr>
                <p:spPr>
                  <a:xfrm>
                    <a:off x="3982094" y="278793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8" name="5-Point Star 387"/>
                  <p:cNvSpPr>
                    <a:spLocks noChangeAspect="1"/>
                  </p:cNvSpPr>
                  <p:nvPr/>
                </p:nvSpPr>
                <p:spPr>
                  <a:xfrm>
                    <a:off x="3600470" y="288794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9" name="5-Point Star 388"/>
                  <p:cNvSpPr>
                    <a:spLocks noChangeAspect="1"/>
                  </p:cNvSpPr>
                  <p:nvPr/>
                </p:nvSpPr>
                <p:spPr>
                  <a:xfrm>
                    <a:off x="3215669" y="27797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0" name="5-Point Star 389"/>
                  <p:cNvSpPr>
                    <a:spLocks noChangeAspect="1"/>
                  </p:cNvSpPr>
                  <p:nvPr/>
                </p:nvSpPr>
                <p:spPr>
                  <a:xfrm>
                    <a:off x="2930521" y="251431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1" name="5-Point Star 390"/>
                  <p:cNvSpPr>
                    <a:spLocks noChangeAspect="1"/>
                  </p:cNvSpPr>
                  <p:nvPr/>
                </p:nvSpPr>
                <p:spPr>
                  <a:xfrm>
                    <a:off x="2830509" y="211168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2" name="5-Point Star 391"/>
                  <p:cNvSpPr>
                    <a:spLocks noChangeAspect="1"/>
                  </p:cNvSpPr>
                  <p:nvPr/>
                </p:nvSpPr>
                <p:spPr>
                  <a:xfrm>
                    <a:off x="2930303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3" name="5-Point Star 392"/>
                  <p:cNvSpPr>
                    <a:spLocks noChangeAspect="1"/>
                  </p:cNvSpPr>
                  <p:nvPr/>
                </p:nvSpPr>
                <p:spPr>
                  <a:xfrm>
                    <a:off x="3210192" y="143749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4" name="5-Point Star 393"/>
                  <p:cNvSpPr>
                    <a:spLocks noChangeAspect="1"/>
                  </p:cNvSpPr>
                  <p:nvPr/>
                </p:nvSpPr>
                <p:spPr>
                  <a:xfrm>
                    <a:off x="3600470" y="135265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</p:grpSp>
          </p:grpSp>
        </p:grpSp>
        <p:sp>
          <p:nvSpPr>
            <p:cNvPr id="378" name="TextBox 377"/>
            <p:cNvSpPr txBox="1"/>
            <p:nvPr/>
          </p:nvSpPr>
          <p:spPr>
            <a:xfrm>
              <a:off x="9928467" y="2652623"/>
              <a:ext cx="54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EED00"/>
                  </a:solidFill>
                  <a:latin typeface="Constantia" panose="02030602050306030303" pitchFamily="18" charset="0"/>
                </a:rPr>
                <a:t>JRC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76101" y="573601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>
                <a:solidFill>
                  <a:srgbClr val="835E30"/>
                </a:solidFill>
                <a:latin typeface="Constantia" panose="02030602050306030303" pitchFamily="18" charset="0"/>
              </a:rPr>
              <a:t>Figaro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41369" y="632448"/>
            <a:ext cx="2616175" cy="1710371"/>
            <a:chOff x="8741369" y="632448"/>
            <a:chExt cx="2616175" cy="1710371"/>
          </a:xfrm>
        </p:grpSpPr>
        <p:grpSp>
          <p:nvGrpSpPr>
            <p:cNvPr id="339" name="Group 338"/>
            <p:cNvGrpSpPr/>
            <p:nvPr/>
          </p:nvGrpSpPr>
          <p:grpSpPr>
            <a:xfrm>
              <a:off x="8741369" y="632448"/>
              <a:ext cx="2616175" cy="1710371"/>
              <a:chOff x="3480241" y="1214064"/>
              <a:chExt cx="2616175" cy="1710371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3480241" y="1323011"/>
                <a:ext cx="2616175" cy="1601424"/>
              </a:xfrm>
              <a:prstGeom prst="roundRect">
                <a:avLst>
                  <a:gd name="adj" fmla="val 3898"/>
                </a:avLst>
              </a:prstGeom>
              <a:solidFill>
                <a:srgbClr val="004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bIns="0" rtlCol="0" anchor="ctr"/>
              <a:lstStyle/>
              <a:p>
                <a:pPr marL="285750" indent="-285750">
                  <a:buClr>
                    <a:srgbClr val="FFFF0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endParaRPr lang="en-GB" sz="1400" dirty="0">
                  <a:latin typeface="Constantia" panose="02030602050306030303" pitchFamily="18" charset="0"/>
                </a:endParaRP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National statistical institutes collect and verify data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Use common definitions and methods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Send data to Eurostat</a:t>
                </a:r>
                <a:endParaRPr lang="en-GB" sz="14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onstantia" panose="02030602050306030303" pitchFamily="18" charset="0"/>
                </a:endParaRPr>
              </a:p>
            </p:txBody>
          </p:sp>
          <p:grpSp>
            <p:nvGrpSpPr>
              <p:cNvPr id="341" name="Group 340"/>
              <p:cNvGrpSpPr/>
              <p:nvPr/>
            </p:nvGrpSpPr>
            <p:grpSpPr>
              <a:xfrm>
                <a:off x="3742436" y="1214064"/>
                <a:ext cx="474649" cy="474649"/>
                <a:chOff x="3889028" y="1280689"/>
                <a:chExt cx="474649" cy="474649"/>
              </a:xfrm>
            </p:grpSpPr>
            <p:sp>
              <p:nvSpPr>
                <p:cNvPr id="342" name="Oval 341"/>
                <p:cNvSpPr/>
                <p:nvPr/>
              </p:nvSpPr>
              <p:spPr>
                <a:xfrm>
                  <a:off x="3889028" y="1280689"/>
                  <a:ext cx="474649" cy="474649"/>
                </a:xfrm>
                <a:prstGeom prst="ellipse">
                  <a:avLst/>
                </a:prstGeom>
                <a:solidFill>
                  <a:srgbClr val="0044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grpSp>
              <p:nvGrpSpPr>
                <p:cNvPr id="343" name="Group 342"/>
                <p:cNvGrpSpPr/>
                <p:nvPr/>
              </p:nvGrpSpPr>
              <p:grpSpPr>
                <a:xfrm>
                  <a:off x="3909007" y="1301687"/>
                  <a:ext cx="434691" cy="432652"/>
                  <a:chOff x="2830509" y="1352650"/>
                  <a:chExt cx="1848270" cy="1839600"/>
                </a:xfrm>
              </p:grpSpPr>
              <p:sp>
                <p:nvSpPr>
                  <p:cNvPr id="344" name="5-Point Star 343"/>
                  <p:cNvSpPr>
                    <a:spLocks noChangeAspect="1"/>
                  </p:cNvSpPr>
                  <p:nvPr/>
                </p:nvSpPr>
                <p:spPr>
                  <a:xfrm>
                    <a:off x="3983224" y="1445914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5" name="5-Point Star 344"/>
                  <p:cNvSpPr>
                    <a:spLocks noChangeAspect="1"/>
                  </p:cNvSpPr>
                  <p:nvPr/>
                </p:nvSpPr>
                <p:spPr>
                  <a:xfrm>
                    <a:off x="4274076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6" name="5-Point Star 345"/>
                  <p:cNvSpPr>
                    <a:spLocks noChangeAspect="1"/>
                  </p:cNvSpPr>
                  <p:nvPr/>
                </p:nvSpPr>
                <p:spPr>
                  <a:xfrm>
                    <a:off x="4374474" y="2111681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7" name="5-Point Star 346"/>
                  <p:cNvSpPr>
                    <a:spLocks noChangeAspect="1"/>
                  </p:cNvSpPr>
                  <p:nvPr/>
                </p:nvSpPr>
                <p:spPr>
                  <a:xfrm>
                    <a:off x="4274075" y="251431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8" name="5-Point Star 347"/>
                  <p:cNvSpPr>
                    <a:spLocks noChangeAspect="1"/>
                  </p:cNvSpPr>
                  <p:nvPr/>
                </p:nvSpPr>
                <p:spPr>
                  <a:xfrm>
                    <a:off x="3982094" y="278793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9" name="5-Point Star 348"/>
                  <p:cNvSpPr>
                    <a:spLocks noChangeAspect="1"/>
                  </p:cNvSpPr>
                  <p:nvPr/>
                </p:nvSpPr>
                <p:spPr>
                  <a:xfrm>
                    <a:off x="3600470" y="288794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0" name="5-Point Star 349"/>
                  <p:cNvSpPr>
                    <a:spLocks noChangeAspect="1"/>
                  </p:cNvSpPr>
                  <p:nvPr/>
                </p:nvSpPr>
                <p:spPr>
                  <a:xfrm>
                    <a:off x="3215669" y="27797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1" name="5-Point Star 350"/>
                  <p:cNvSpPr>
                    <a:spLocks noChangeAspect="1"/>
                  </p:cNvSpPr>
                  <p:nvPr/>
                </p:nvSpPr>
                <p:spPr>
                  <a:xfrm>
                    <a:off x="2930521" y="251431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2" name="5-Point Star 351"/>
                  <p:cNvSpPr>
                    <a:spLocks noChangeAspect="1"/>
                  </p:cNvSpPr>
                  <p:nvPr/>
                </p:nvSpPr>
                <p:spPr>
                  <a:xfrm>
                    <a:off x="2830509" y="211168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3" name="5-Point Star 352"/>
                  <p:cNvSpPr>
                    <a:spLocks noChangeAspect="1"/>
                  </p:cNvSpPr>
                  <p:nvPr/>
                </p:nvSpPr>
                <p:spPr>
                  <a:xfrm>
                    <a:off x="2930303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4" name="5-Point Star 353"/>
                  <p:cNvSpPr>
                    <a:spLocks noChangeAspect="1"/>
                  </p:cNvSpPr>
                  <p:nvPr/>
                </p:nvSpPr>
                <p:spPr>
                  <a:xfrm>
                    <a:off x="3210192" y="143749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5" name="5-Point Star 354"/>
                  <p:cNvSpPr>
                    <a:spLocks noChangeAspect="1"/>
                  </p:cNvSpPr>
                  <p:nvPr/>
                </p:nvSpPr>
                <p:spPr>
                  <a:xfrm>
                    <a:off x="3600470" y="135265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Constantia" panose="02030602050306030303" pitchFamily="18" charset="0"/>
                    </a:endParaRPr>
                  </a:p>
                </p:txBody>
              </p:sp>
            </p:grpSp>
          </p:grpSp>
        </p:grpSp>
        <p:sp>
          <p:nvSpPr>
            <p:cNvPr id="395" name="TextBox 394"/>
            <p:cNvSpPr txBox="1"/>
            <p:nvPr/>
          </p:nvSpPr>
          <p:spPr>
            <a:xfrm>
              <a:off x="9511091" y="798575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EED00"/>
                  </a:solidFill>
                  <a:latin typeface="Constantia" panose="02030602050306030303" pitchFamily="18" charset="0"/>
                </a:rPr>
                <a:t>ESS</a:t>
              </a:r>
            </a:p>
          </p:txBody>
        </p:sp>
      </p:grpSp>
      <p:sp>
        <p:nvSpPr>
          <p:cNvPr id="9" name="Title 7">
            <a:extLst>
              <a:ext uri="{FF2B5EF4-FFF2-40B4-BE49-F238E27FC236}">
                <a16:creationId xmlns:a16="http://schemas.microsoft.com/office/drawing/2014/main" id="{B38E4CFF-0B91-DD7B-BD88-80912B62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3" y="123825"/>
            <a:ext cx="10669587" cy="766763"/>
          </a:xfrm>
        </p:spPr>
        <p:txBody>
          <a:bodyPr/>
          <a:lstStyle/>
          <a:p>
            <a:r>
              <a:rPr lang="en-GB" dirty="0"/>
              <a:t>Who are the main actors?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77FC35E-62C2-01CF-7DB0-D197AC558DCE}"/>
              </a:ext>
            </a:extLst>
          </p:cNvPr>
          <p:cNvSpPr/>
          <p:nvPr/>
        </p:nvSpPr>
        <p:spPr>
          <a:xfrm rot="800413">
            <a:off x="4944783" y="1556139"/>
            <a:ext cx="2459108" cy="850494"/>
          </a:xfrm>
          <a:prstGeom prst="roundRect">
            <a:avLst/>
          </a:prstGeom>
          <a:solidFill>
            <a:srgbClr val="004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EU Regulations for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151969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 cap="small">
                  <a:solidFill>
                    <a:srgbClr val="835E30"/>
                  </a:solidFill>
                  <a:latin typeface="Constantia" panose="02030602050306030303" pitchFamily="18" charset="0"/>
                </a:defRPr>
              </a:lvl1pPr>
            </a:lstStyle>
            <a:p>
              <a:r>
                <a:rPr lang="en-GB" dirty="0"/>
                <a:t>Figaro</a:t>
              </a: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731" y="1017764"/>
            <a:ext cx="5888965" cy="3055207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1698057" y="1026097"/>
            <a:ext cx="10206400" cy="5274119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90" y="1471633"/>
            <a:ext cx="1520475" cy="1505194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3991807" y="1459902"/>
            <a:ext cx="1074653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18 main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trading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partners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+ </a:t>
            </a:r>
            <a:r>
              <a:rPr lang="en-US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US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59112" y="1847837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4D4D4D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283345" y="1871237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4D4D4D"/>
                </a:solidFill>
                <a:latin typeface="Constantia" panose="02030602050306030303" pitchFamily="18" charset="0"/>
              </a:rPr>
              <a:t>=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932932" y="3460385"/>
            <a:ext cx="1480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D4D4D"/>
                </a:solidFill>
                <a:latin typeface="Constantia" panose="02030602050306030303" pitchFamily="18" charset="0"/>
              </a:rPr>
              <a:t>45 + </a:t>
            </a:r>
            <a:r>
              <a:rPr lang="en-US" sz="2400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US" sz="240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71840" y="4199424"/>
            <a:ext cx="1013261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Globally balanced view of </a:t>
            </a:r>
            <a:r>
              <a:rPr lang="en-US" dirty="0">
                <a:solidFill>
                  <a:srgbClr val="034EA2"/>
                </a:solidFill>
                <a:latin typeface="Constantia" panose="02030602050306030303" pitchFamily="18" charset="0"/>
              </a:rPr>
              <a:t>National Accounts Main Aggregates</a:t>
            </a: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, adjusted to latest national GDP main aggregates (99.1% population and 99.8% GDP)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Build upon available data from National Accounts (national SUTs) and balanced international trade statistics</a:t>
            </a:r>
          </a:p>
          <a:p>
            <a:pPr marL="285750" lvl="1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Supply-use by 64 product/industry categories (CPA/NACE Rev.2)</a:t>
            </a:r>
          </a:p>
          <a:p>
            <a:pPr marL="285750" lvl="1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Constantia" panose="02030602050306030303" pitchFamily="18" charset="0"/>
              </a:rPr>
              <a:t>Since 2022, fully aligned with countries’ National Accounts official statistics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51954" y="322173"/>
            <a:ext cx="4747243" cy="1309138"/>
            <a:chOff x="7051954" y="322173"/>
            <a:chExt cx="4747243" cy="13091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36322">
              <a:off x="7051954" y="359768"/>
              <a:ext cx="1203189" cy="120318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8440083" y="322173"/>
              <a:ext cx="3359114" cy="1309138"/>
            </a:xfrm>
            <a:prstGeom prst="roundRect">
              <a:avLst/>
            </a:prstGeom>
            <a:solidFill>
              <a:srgbClr val="171F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FIGARO next release 2024 on line on 16 July !!!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8656B8C-A307-4402-6383-D79CFC5D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produced</a:t>
            </a:r>
            <a:r>
              <a:rPr lang="fr-B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Methodological overview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</p:spPr>
        <p:txBody>
          <a:bodyPr/>
          <a:lstStyle/>
          <a:p>
            <a:r>
              <a:rPr lang="en-GB" cap="small" dirty="0"/>
              <a:t>FIGARO</a:t>
            </a:r>
            <a:endParaRPr lang="en-GB" sz="3500" cap="small" dirty="0"/>
          </a:p>
        </p:txBody>
      </p:sp>
    </p:spTree>
    <p:extLst>
      <p:ext uri="{BB962C8B-B14F-4D97-AF65-F5344CB8AC3E}">
        <p14:creationId xmlns:p14="http://schemas.microsoft.com/office/powerpoint/2010/main" val="74722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sp>
        <p:nvSpPr>
          <p:cNvPr id="112" name="Title 2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Methodological overview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2" y="1023166"/>
            <a:ext cx="5922871" cy="5092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0172" y="1068574"/>
            <a:ext cx="5018568" cy="41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3688080" y="1248586"/>
            <a:ext cx="3770660" cy="479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1627372" y="3571757"/>
            <a:ext cx="3770660" cy="2486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ight Arrow 112"/>
          <p:cNvSpPr/>
          <p:nvPr/>
        </p:nvSpPr>
        <p:spPr>
          <a:xfrm rot="5400000">
            <a:off x="1718398" y="3955753"/>
            <a:ext cx="958916" cy="484632"/>
          </a:xfrm>
          <a:prstGeom prst="rightArrow">
            <a:avLst>
              <a:gd name="adj1" fmla="val 60680"/>
              <a:gd name="adj2" fmla="val 50000"/>
            </a:avLst>
          </a:prstGeom>
          <a:solidFill>
            <a:srgbClr val="CD9B6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sz="1200" dirty="0">
                <a:solidFill>
                  <a:srgbClr val="663300"/>
                </a:solidFill>
                <a:latin typeface="Constantia" panose="02030602050306030303" pitchFamily="18" charset="0"/>
              </a:rPr>
              <a:t>Resources</a:t>
            </a:r>
          </a:p>
        </p:txBody>
      </p:sp>
      <p:sp>
        <p:nvSpPr>
          <p:cNvPr id="114" name="Right Arrow 113"/>
          <p:cNvSpPr/>
          <p:nvPr/>
        </p:nvSpPr>
        <p:spPr>
          <a:xfrm>
            <a:off x="3921658" y="1846548"/>
            <a:ext cx="958916" cy="484632"/>
          </a:xfrm>
          <a:prstGeom prst="rightArrow">
            <a:avLst>
              <a:gd name="adj1" fmla="val 60680"/>
              <a:gd name="adj2" fmla="val 50000"/>
            </a:avLst>
          </a:prstGeom>
          <a:solidFill>
            <a:srgbClr val="CD9B6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663300"/>
                </a:solidFill>
                <a:latin typeface="Constantia" panose="02030602050306030303" pitchFamily="18" charset="0"/>
              </a:rPr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190794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sp>
        <p:nvSpPr>
          <p:cNvPr id="112" name="Title 2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Methodological overview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2" y="1023166"/>
            <a:ext cx="5922871" cy="5092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0172" y="1068574"/>
            <a:ext cx="5018568" cy="41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928190" y="1248586"/>
            <a:ext cx="2530549" cy="479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1627372" y="4800599"/>
            <a:ext cx="3770660" cy="125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3756761" y="2327269"/>
            <a:ext cx="133823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rgbClr val="663300"/>
                </a:solidFill>
                <a:latin typeface="Constantia" panose="02030602050306030303" pitchFamily="18" charset="0"/>
              </a:rPr>
              <a:t>From DE </a:t>
            </a:r>
          </a:p>
          <a:p>
            <a:pPr algn="ctr"/>
            <a:r>
              <a:rPr lang="en-US" sz="1400" cap="none" spc="0" dirty="0">
                <a:ln w="0"/>
                <a:solidFill>
                  <a:srgbClr val="663300"/>
                </a:solidFill>
                <a:latin typeface="Constantia" panose="02030602050306030303" pitchFamily="18" charset="0"/>
              </a:rPr>
              <a:t>to ES</a:t>
            </a:r>
          </a:p>
          <a:p>
            <a:pPr algn="ctr"/>
            <a:r>
              <a:rPr lang="en-US" sz="1400" dirty="0">
                <a:ln w="0"/>
                <a:solidFill>
                  <a:srgbClr val="663300"/>
                </a:solidFill>
                <a:latin typeface="Constantia" panose="02030602050306030303" pitchFamily="18" charset="0"/>
              </a:rPr>
              <a:t>(balanced)</a:t>
            </a:r>
            <a:endParaRPr lang="en-US" sz="1400" cap="none" spc="0" dirty="0">
              <a:ln w="0"/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259033" y="3937846"/>
            <a:ext cx="133823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rgbClr val="663300"/>
                </a:solidFill>
                <a:latin typeface="Constantia" panose="02030602050306030303" pitchFamily="18" charset="0"/>
              </a:rPr>
              <a:t>From ES </a:t>
            </a:r>
          </a:p>
          <a:p>
            <a:pPr algn="ctr"/>
            <a:r>
              <a:rPr lang="en-US" sz="1400" cap="none" spc="0" dirty="0">
                <a:ln w="0"/>
                <a:solidFill>
                  <a:srgbClr val="663300"/>
                </a:solidFill>
                <a:latin typeface="Constantia" panose="02030602050306030303" pitchFamily="18" charset="0"/>
              </a:rPr>
              <a:t>to DE</a:t>
            </a:r>
          </a:p>
          <a:p>
            <a:pPr algn="ctr"/>
            <a:r>
              <a:rPr lang="en-US" sz="1400" dirty="0">
                <a:ln w="0"/>
                <a:solidFill>
                  <a:srgbClr val="663300"/>
                </a:solidFill>
                <a:latin typeface="Constantia" panose="02030602050306030303" pitchFamily="18" charset="0"/>
              </a:rPr>
              <a:t>(balanced)</a:t>
            </a:r>
            <a:endParaRPr lang="en-US" sz="1400" cap="none" spc="0" dirty="0">
              <a:ln w="0"/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  <p:sp>
        <p:nvSpPr>
          <p:cNvPr id="118" name="Right Arrow 117"/>
          <p:cNvSpPr/>
          <p:nvPr/>
        </p:nvSpPr>
        <p:spPr>
          <a:xfrm>
            <a:off x="3435128" y="2789511"/>
            <a:ext cx="479458" cy="330660"/>
          </a:xfrm>
          <a:prstGeom prst="rightArrow">
            <a:avLst>
              <a:gd name="adj1" fmla="val 60680"/>
              <a:gd name="adj2" fmla="val 50000"/>
            </a:avLst>
          </a:prstGeom>
          <a:solidFill>
            <a:srgbClr val="CD9B6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  <p:sp>
        <p:nvSpPr>
          <p:cNvPr id="119" name="Right Arrow 118"/>
          <p:cNvSpPr/>
          <p:nvPr/>
        </p:nvSpPr>
        <p:spPr>
          <a:xfrm rot="5400000">
            <a:off x="3994775" y="3395515"/>
            <a:ext cx="479458" cy="330660"/>
          </a:xfrm>
          <a:prstGeom prst="rightArrow">
            <a:avLst>
              <a:gd name="adj1" fmla="val 60680"/>
              <a:gd name="adj2" fmla="val 50000"/>
            </a:avLst>
          </a:prstGeom>
          <a:solidFill>
            <a:srgbClr val="CD9B6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  <p:sp>
        <p:nvSpPr>
          <p:cNvPr id="120" name="Right Arrow 119"/>
          <p:cNvSpPr/>
          <p:nvPr/>
        </p:nvSpPr>
        <p:spPr>
          <a:xfrm rot="10800000">
            <a:off x="3435129" y="3927214"/>
            <a:ext cx="479458" cy="330660"/>
          </a:xfrm>
          <a:prstGeom prst="rightArrow">
            <a:avLst>
              <a:gd name="adj1" fmla="val 60680"/>
              <a:gd name="adj2" fmla="val 50000"/>
            </a:avLst>
          </a:prstGeom>
          <a:solidFill>
            <a:srgbClr val="CD9B6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  <p:sp>
        <p:nvSpPr>
          <p:cNvPr id="121" name="Right Arrow 120"/>
          <p:cNvSpPr/>
          <p:nvPr/>
        </p:nvSpPr>
        <p:spPr>
          <a:xfrm rot="16200000">
            <a:off x="2853236" y="3395516"/>
            <a:ext cx="479458" cy="330660"/>
          </a:xfrm>
          <a:prstGeom prst="rightArrow">
            <a:avLst>
              <a:gd name="adj1" fmla="val 60680"/>
              <a:gd name="adj2" fmla="val 50000"/>
            </a:avLst>
          </a:prstGeom>
          <a:solidFill>
            <a:srgbClr val="CD9B6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 animBg="1"/>
      <p:bldP spid="119" grpId="0" animBg="1"/>
      <p:bldP spid="120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sp>
        <p:nvSpPr>
          <p:cNvPr id="112" name="Title 2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</p:spPr>
        <p:txBody>
          <a:bodyPr/>
          <a:lstStyle/>
          <a:p>
            <a:r>
              <a:rPr lang="en-GB" dirty="0"/>
              <a:t>Methodological overview</a:t>
            </a:r>
          </a:p>
        </p:txBody>
      </p:sp>
      <p:grpSp>
        <p:nvGrpSpPr>
          <p:cNvPr id="217" name="Group 216"/>
          <p:cNvGrpSpPr/>
          <p:nvPr/>
        </p:nvGrpSpPr>
        <p:grpSpPr>
          <a:xfrm>
            <a:off x="7674147" y="1026098"/>
            <a:ext cx="4333822" cy="4046654"/>
            <a:chOff x="7697512" y="1033552"/>
            <a:chExt cx="4025786" cy="3563857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0272" y="1232475"/>
              <a:ext cx="2020080" cy="2523435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7697512" y="1033552"/>
              <a:ext cx="4025786" cy="3563857"/>
            </a:xfrm>
            <a:prstGeom prst="rect">
              <a:avLst/>
            </a:prstGeom>
            <a:noFill/>
            <a:ln>
              <a:solidFill>
                <a:srgbClr val="AA7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794545" y="3954833"/>
              <a:ext cx="3831725" cy="515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small" dirty="0">
                  <a:solidFill>
                    <a:srgbClr val="0000CC"/>
                  </a:solidFill>
                  <a:latin typeface="Constantia" panose="02030602050306030303" pitchFamily="18" charset="0"/>
                </a:rPr>
                <a:t>F</a:t>
              </a:r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ull </a:t>
              </a:r>
              <a:r>
                <a:rPr lang="en-US" sz="1600" b="1" cap="small" dirty="0">
                  <a:solidFill>
                    <a:srgbClr val="0000CC"/>
                  </a:solidFill>
                  <a:latin typeface="Constantia" panose="02030602050306030303" pitchFamily="18" charset="0"/>
                </a:rPr>
                <a:t>I</a:t>
              </a:r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nternational and </a:t>
              </a:r>
              <a:r>
                <a:rPr lang="en-US" sz="1600" b="1" cap="small" dirty="0">
                  <a:solidFill>
                    <a:srgbClr val="0000CC"/>
                  </a:solidFill>
                  <a:latin typeface="Constantia" panose="02030602050306030303" pitchFamily="18" charset="0"/>
                </a:rPr>
                <a:t>G</a:t>
              </a:r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lobal </a:t>
              </a:r>
              <a:r>
                <a:rPr lang="en-US" sz="1600" b="1" cap="small" dirty="0">
                  <a:solidFill>
                    <a:srgbClr val="0000CC"/>
                  </a:solidFill>
                  <a:latin typeface="Constantia" panose="02030602050306030303" pitchFamily="18" charset="0"/>
                </a:rPr>
                <a:t>A</a:t>
              </a:r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ccounts </a:t>
              </a:r>
            </a:p>
            <a:p>
              <a:pPr algn="ctr"/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for </a:t>
              </a:r>
              <a:r>
                <a:rPr lang="en-US" sz="1600" b="1" cap="small" dirty="0">
                  <a:solidFill>
                    <a:srgbClr val="0000CC"/>
                  </a:solidFill>
                  <a:latin typeface="Constantia" panose="02030602050306030303" pitchFamily="18" charset="0"/>
                </a:rPr>
                <a:t>R</a:t>
              </a:r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esearch in input-</a:t>
              </a:r>
              <a:r>
                <a:rPr lang="en-US" sz="1600" b="1" cap="small" dirty="0">
                  <a:solidFill>
                    <a:srgbClr val="0000CC"/>
                  </a:solidFill>
                  <a:latin typeface="Constantia" panose="02030602050306030303" pitchFamily="18" charset="0"/>
                </a:rPr>
                <a:t>O</a:t>
              </a:r>
              <a:r>
                <a:rPr lang="en-US" sz="16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utput analysis</a:t>
              </a:r>
              <a:endParaRPr lang="en-GB" sz="1600" cap="small" dirty="0">
                <a:solidFill>
                  <a:srgbClr val="6633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10991" y="1083007"/>
              <a:ext cx="1376850" cy="10571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Mirror </a:t>
              </a:r>
            </a:p>
            <a:p>
              <a:r>
                <a:rPr lang="en-GB" sz="24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trade </a:t>
              </a:r>
            </a:p>
            <a:p>
              <a:r>
                <a:rPr lang="en-GB" sz="2400" cap="small" dirty="0">
                  <a:solidFill>
                    <a:srgbClr val="663300"/>
                  </a:solidFill>
                  <a:latin typeface="Constantia" panose="02030602050306030303" pitchFamily="18" charset="0"/>
                </a:rPr>
                <a:t>approach</a:t>
              </a: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405" y="2384119"/>
            <a:ext cx="1288644" cy="1827442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482" y="1023166"/>
            <a:ext cx="5922871" cy="50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386" y="1394375"/>
            <a:ext cx="5339103" cy="4590990"/>
          </a:xfrm>
          <a:prstGeom prst="rect">
            <a:avLst/>
          </a:prstGeom>
        </p:spPr>
      </p:pic>
      <p:sp>
        <p:nvSpPr>
          <p:cNvPr id="161" name="Rounded Rectangle 160"/>
          <p:cNvSpPr/>
          <p:nvPr/>
        </p:nvSpPr>
        <p:spPr>
          <a:xfrm>
            <a:off x="6003502" y="3882143"/>
            <a:ext cx="2782430" cy="1816006"/>
          </a:xfrm>
          <a:prstGeom prst="roundRect">
            <a:avLst>
              <a:gd name="adj" fmla="val 8954"/>
            </a:avLst>
          </a:prstGeom>
          <a:solidFill>
            <a:schemeClr val="bg1"/>
          </a:solidFill>
          <a:ln>
            <a:solidFill>
              <a:srgbClr val="CE69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D4D4D"/>
                </a:solidFill>
                <a:latin typeface="Constantia" panose="02030602050306030303" pitchFamily="18" charset="0"/>
              </a:rPr>
              <a:t>Balanced view of trade in goods (QDR methodology)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D4D4D"/>
                </a:solidFill>
                <a:latin typeface="Constantia" panose="02030602050306030303" pitchFamily="18" charset="0"/>
              </a:rPr>
              <a:t>Balanced view of trade in services (fully consistent) 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D4D4D"/>
                </a:solidFill>
                <a:latin typeface="Constantia" panose="02030602050306030303" pitchFamily="18" charset="0"/>
              </a:rPr>
              <a:t>Goods sent abroad for processing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D4D4D"/>
                </a:solidFill>
                <a:latin typeface="Constantia" panose="02030602050306030303" pitchFamily="18" charset="0"/>
              </a:rPr>
              <a:t>Estimation of </a:t>
            </a:r>
            <a:r>
              <a:rPr lang="en-GB" sz="1200" dirty="0" err="1">
                <a:solidFill>
                  <a:srgbClr val="4D4D4D"/>
                </a:solidFill>
                <a:latin typeface="Constantia" panose="02030602050306030303" pitchFamily="18" charset="0"/>
              </a:rPr>
              <a:t>merchanting</a:t>
            </a:r>
            <a:endParaRPr lang="en-GB" sz="1200" dirty="0">
              <a:solidFill>
                <a:srgbClr val="4D4D4D"/>
              </a:solidFill>
              <a:latin typeface="Constantia" panose="02030602050306030303" pitchFamily="18" charset="0"/>
            </a:endParaRP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D4D4D"/>
                </a:solidFill>
                <a:latin typeface="Constantia" panose="02030602050306030303" pitchFamily="18" charset="0"/>
              </a:rPr>
              <a:t>Direct purchases abroad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Methodological overview</a:t>
            </a:r>
          </a:p>
        </p:txBody>
      </p:sp>
      <p:grpSp>
        <p:nvGrpSpPr>
          <p:cNvPr id="345" name="Group 34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238" name="Group 237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67" name="Rectangle 266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0904" y="1125807"/>
            <a:ext cx="2088413" cy="5099733"/>
            <a:chOff x="1610904" y="1125807"/>
            <a:chExt cx="2088413" cy="5099733"/>
          </a:xfrm>
        </p:grpSpPr>
        <p:sp>
          <p:nvSpPr>
            <p:cNvPr id="2" name="Oval 1"/>
            <p:cNvSpPr/>
            <p:nvPr/>
          </p:nvSpPr>
          <p:spPr>
            <a:xfrm>
              <a:off x="1610904" y="1181935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4" name="Left Bracket 3"/>
            <p:cNvSpPr/>
            <p:nvPr/>
          </p:nvSpPr>
          <p:spPr>
            <a:xfrm rot="16200000">
              <a:off x="2089160" y="933294"/>
              <a:ext cx="209087" cy="1003742"/>
            </a:xfrm>
            <a:prstGeom prst="leftBracket">
              <a:avLst>
                <a:gd name="adj" fmla="val 65011"/>
              </a:avLst>
            </a:prstGeom>
            <a:noFill/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28309" y="1142935"/>
              <a:ext cx="705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Tables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721567" y="1154350"/>
              <a:ext cx="811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cap="small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Process</a:t>
              </a:r>
            </a:p>
          </p:txBody>
        </p:sp>
        <p:sp>
          <p:nvSpPr>
            <p:cNvPr id="179" name="Left Bracket 178"/>
            <p:cNvSpPr/>
            <p:nvPr/>
          </p:nvSpPr>
          <p:spPr>
            <a:xfrm rot="5400000">
              <a:off x="3092902" y="728480"/>
              <a:ext cx="209087" cy="1003742"/>
            </a:xfrm>
            <a:prstGeom prst="leftBracket">
              <a:avLst>
                <a:gd name="adj" fmla="val 65011"/>
              </a:avLst>
            </a:prstGeom>
            <a:noFill/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7" name="Straight Connector 6"/>
            <p:cNvCxnSpPr>
              <a:stCxn id="179" idx="0"/>
            </p:cNvCxnSpPr>
            <p:nvPr/>
          </p:nvCxnSpPr>
          <p:spPr>
            <a:xfrm>
              <a:off x="3699317" y="1334895"/>
              <a:ext cx="0" cy="4890645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610904" y="1804342"/>
            <a:ext cx="2177234" cy="723857"/>
            <a:chOff x="1610904" y="1804342"/>
            <a:chExt cx="2177234" cy="723857"/>
          </a:xfrm>
        </p:grpSpPr>
        <p:sp>
          <p:nvSpPr>
            <p:cNvPr id="184" name="Oval 183"/>
            <p:cNvSpPr/>
            <p:nvPr/>
          </p:nvSpPr>
          <p:spPr>
            <a:xfrm>
              <a:off x="3631832" y="208618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86" name="Straight Connector 185"/>
            <p:cNvCxnSpPr>
              <a:stCxn id="229" idx="3"/>
              <a:endCxn id="184" idx="2"/>
            </p:cNvCxnSpPr>
            <p:nvPr/>
          </p:nvCxnSpPr>
          <p:spPr>
            <a:xfrm flipV="1">
              <a:off x="3436539" y="2164339"/>
              <a:ext cx="195293" cy="193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1610904" y="1804342"/>
              <a:ext cx="1825635" cy="723857"/>
            </a:xfrm>
            <a:prstGeom prst="rect">
              <a:avLst/>
            </a:prstGeom>
            <a:solidFill>
              <a:srgbClr val="B17A36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Global National Accounts Main Aggregates (benchmark)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622688" y="2137213"/>
            <a:ext cx="1972246" cy="870375"/>
            <a:chOff x="3613544" y="2137213"/>
            <a:chExt cx="1972246" cy="870375"/>
          </a:xfrm>
        </p:grpSpPr>
        <p:sp>
          <p:nvSpPr>
            <p:cNvPr id="198" name="Oval 197"/>
            <p:cNvSpPr/>
            <p:nvPr/>
          </p:nvSpPr>
          <p:spPr>
            <a:xfrm>
              <a:off x="3613544" y="2571353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199" name="Straight Connector 198"/>
            <p:cNvCxnSpPr>
              <a:stCxn id="198" idx="6"/>
              <a:endCxn id="241" idx="1"/>
            </p:cNvCxnSpPr>
            <p:nvPr/>
          </p:nvCxnSpPr>
          <p:spPr>
            <a:xfrm flipV="1">
              <a:off x="3769850" y="2649024"/>
              <a:ext cx="310904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ounded Rectangle 240"/>
            <p:cNvSpPr/>
            <p:nvPr/>
          </p:nvSpPr>
          <p:spPr>
            <a:xfrm>
              <a:off x="4080754" y="2290459"/>
              <a:ext cx="1317604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RAS methods</a:t>
              </a:r>
            </a:p>
          </p:txBody>
        </p:sp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163081" y="2137213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Group 5"/>
          <p:cNvGrpSpPr/>
          <p:nvPr/>
        </p:nvGrpSpPr>
        <p:grpSpPr>
          <a:xfrm>
            <a:off x="1610904" y="2711351"/>
            <a:ext cx="2177234" cy="723857"/>
            <a:chOff x="1610904" y="2711351"/>
            <a:chExt cx="2177234" cy="723857"/>
          </a:xfrm>
        </p:grpSpPr>
        <p:sp>
          <p:nvSpPr>
            <p:cNvPr id="213" name="Oval 212"/>
            <p:cNvSpPr/>
            <p:nvPr/>
          </p:nvSpPr>
          <p:spPr>
            <a:xfrm>
              <a:off x="3631832" y="299592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214" name="Straight Connector 213"/>
            <p:cNvCxnSpPr>
              <a:stCxn id="215" idx="3"/>
              <a:endCxn id="213" idx="2"/>
            </p:cNvCxnSpPr>
            <p:nvPr/>
          </p:nvCxnSpPr>
          <p:spPr>
            <a:xfrm>
              <a:off x="3436539" y="307328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1610904" y="2711351"/>
              <a:ext cx="1825635" cy="723857"/>
            </a:xfrm>
            <a:prstGeom prst="rect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(purchaser’s prices, CIF)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10904" y="3644296"/>
            <a:ext cx="2177234" cy="723857"/>
            <a:chOff x="1610904" y="3644296"/>
            <a:chExt cx="2177234" cy="723857"/>
          </a:xfrm>
        </p:grpSpPr>
        <p:sp>
          <p:nvSpPr>
            <p:cNvPr id="350" name="Oval 349"/>
            <p:cNvSpPr/>
            <p:nvPr/>
          </p:nvSpPr>
          <p:spPr>
            <a:xfrm>
              <a:off x="3631832" y="3928865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351" name="Straight Connector 350"/>
            <p:cNvCxnSpPr>
              <a:stCxn id="352" idx="3"/>
              <a:endCxn id="350" idx="2"/>
            </p:cNvCxnSpPr>
            <p:nvPr/>
          </p:nvCxnSpPr>
          <p:spPr>
            <a:xfrm>
              <a:off x="3436539" y="4006225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Rectangle 351"/>
            <p:cNvSpPr/>
            <p:nvPr/>
          </p:nvSpPr>
          <p:spPr>
            <a:xfrm>
              <a:off x="1610904" y="3644296"/>
              <a:ext cx="1825635" cy="723857"/>
            </a:xfrm>
            <a:prstGeom prst="rect">
              <a:avLst/>
            </a:prstGeom>
            <a:solidFill>
              <a:srgbClr val="AA7C45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(basic prices, FOB)</a:t>
              </a: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3638831" y="3043034"/>
            <a:ext cx="2404776" cy="864491"/>
            <a:chOff x="3629687" y="3024695"/>
            <a:chExt cx="2404776" cy="864491"/>
          </a:xfrm>
        </p:grpSpPr>
        <p:sp>
          <p:nvSpPr>
            <p:cNvPr id="353" name="Oval 352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354" name="Straight Connector 353"/>
            <p:cNvCxnSpPr>
              <a:stCxn id="353" idx="6"/>
              <a:endCxn id="35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Rounded Rectangle 354"/>
            <p:cNvSpPr/>
            <p:nvPr/>
          </p:nvSpPr>
          <p:spPr>
            <a:xfrm>
              <a:off x="4096896" y="3172057"/>
              <a:ext cx="1726213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Trade and transport margin, TLS</a:t>
              </a:r>
            </a:p>
          </p:txBody>
        </p:sp>
        <p:pic>
          <p:nvPicPr>
            <p:cNvPr id="356" name="Picture 35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611754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/>
          <p:cNvGrpSpPr/>
          <p:nvPr/>
        </p:nvGrpSpPr>
        <p:grpSpPr>
          <a:xfrm>
            <a:off x="1610904" y="4546291"/>
            <a:ext cx="2177234" cy="723857"/>
            <a:chOff x="1610904" y="4546291"/>
            <a:chExt cx="2177234" cy="723857"/>
          </a:xfrm>
        </p:grpSpPr>
        <p:sp>
          <p:nvSpPr>
            <p:cNvPr id="358" name="Oval 357"/>
            <p:cNvSpPr/>
            <p:nvPr/>
          </p:nvSpPr>
          <p:spPr>
            <a:xfrm>
              <a:off x="3631832" y="483086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359" name="Straight Connector 358"/>
            <p:cNvCxnSpPr>
              <a:stCxn id="360" idx="3"/>
              <a:endCxn id="358" idx="2"/>
            </p:cNvCxnSpPr>
            <p:nvPr/>
          </p:nvCxnSpPr>
          <p:spPr>
            <a:xfrm>
              <a:off x="3436539" y="490822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Rectangle 359"/>
            <p:cNvSpPr/>
            <p:nvPr/>
          </p:nvSpPr>
          <p:spPr>
            <a:xfrm>
              <a:off x="1610904" y="4546291"/>
              <a:ext cx="1825635" cy="723857"/>
            </a:xfrm>
            <a:prstGeom prst="rect">
              <a:avLst/>
            </a:prstGeom>
            <a:solidFill>
              <a:srgbClr val="F5A54E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Inter-Country SUT (Benchmarked to National Accounts)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0904" y="5473387"/>
            <a:ext cx="2177234" cy="723857"/>
            <a:chOff x="1610904" y="5473387"/>
            <a:chExt cx="2177234" cy="723857"/>
          </a:xfrm>
        </p:grpSpPr>
        <p:sp>
          <p:nvSpPr>
            <p:cNvPr id="361" name="Oval 360"/>
            <p:cNvSpPr/>
            <p:nvPr/>
          </p:nvSpPr>
          <p:spPr>
            <a:xfrm>
              <a:off x="3631832" y="575795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362" name="Straight Connector 361"/>
            <p:cNvCxnSpPr>
              <a:stCxn id="363" idx="3"/>
              <a:endCxn id="361" idx="2"/>
            </p:cNvCxnSpPr>
            <p:nvPr/>
          </p:nvCxnSpPr>
          <p:spPr>
            <a:xfrm>
              <a:off x="3436539" y="5835316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Rectangle 362"/>
            <p:cNvSpPr/>
            <p:nvPr/>
          </p:nvSpPr>
          <p:spPr>
            <a:xfrm>
              <a:off x="1610904" y="5473387"/>
              <a:ext cx="1825635" cy="723857"/>
            </a:xfrm>
            <a:prstGeom prst="rect">
              <a:avLst/>
            </a:prstGeom>
            <a:solidFill>
              <a:srgbClr val="835E30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Inter-Country </a:t>
              </a:r>
              <a:b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</a:br>
              <a:r>
                <a:rPr lang="en-US" sz="120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Input-Output tables</a:t>
              </a: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3622688" y="3936153"/>
            <a:ext cx="2509655" cy="871309"/>
            <a:chOff x="3629687" y="3017877"/>
            <a:chExt cx="2509655" cy="871309"/>
          </a:xfrm>
        </p:grpSpPr>
        <p:sp>
          <p:nvSpPr>
            <p:cNvPr id="377" name="Oval 376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378" name="Straight Connector 377"/>
            <p:cNvCxnSpPr>
              <a:stCxn id="377" idx="6"/>
              <a:endCxn id="379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Rounded Rectangle 378"/>
            <p:cNvSpPr/>
            <p:nvPr/>
          </p:nvSpPr>
          <p:spPr>
            <a:xfrm>
              <a:off x="4096896" y="3172057"/>
              <a:ext cx="1742356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Balanced View of trade (geographical distribution)</a:t>
              </a:r>
            </a:p>
          </p:txBody>
        </p:sp>
        <p:pic>
          <p:nvPicPr>
            <p:cNvPr id="380" name="Picture 37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716633" y="3017877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82" name="Group 381"/>
          <p:cNvGrpSpPr/>
          <p:nvPr/>
        </p:nvGrpSpPr>
        <p:grpSpPr>
          <a:xfrm>
            <a:off x="3622688" y="4842908"/>
            <a:ext cx="2254553" cy="864491"/>
            <a:chOff x="3629687" y="3024695"/>
            <a:chExt cx="2254553" cy="864491"/>
          </a:xfrm>
        </p:grpSpPr>
        <p:sp>
          <p:nvSpPr>
            <p:cNvPr id="383" name="Oval 382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nstantia" panose="02030602050306030303" pitchFamily="18" charset="0"/>
              </a:endParaRPr>
            </a:p>
          </p:txBody>
        </p:sp>
        <p:cxnSp>
          <p:nvCxnSpPr>
            <p:cNvPr id="384" name="Straight Connector 383"/>
            <p:cNvCxnSpPr>
              <a:stCxn id="383" idx="6"/>
              <a:endCxn id="38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Rounded Rectangle 384"/>
            <p:cNvSpPr/>
            <p:nvPr/>
          </p:nvSpPr>
          <p:spPr>
            <a:xfrm>
              <a:off x="4096896" y="3172057"/>
              <a:ext cx="1526087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Technology/Sales Assumptions</a:t>
              </a:r>
            </a:p>
          </p:txBody>
        </p:sp>
        <p:pic>
          <p:nvPicPr>
            <p:cNvPr id="386" name="Picture 38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461531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87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82" y="3696037"/>
            <a:ext cx="1288644" cy="1827442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</p:pic>
    </p:spTree>
    <p:extLst>
      <p:ext uri="{BB962C8B-B14F-4D97-AF65-F5344CB8AC3E}">
        <p14:creationId xmlns:p14="http://schemas.microsoft.com/office/powerpoint/2010/main" val="9748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2422</TotalTime>
  <Words>1116</Words>
  <Application>Microsoft Office PowerPoint</Application>
  <PresentationFormat>Widescreen</PresentationFormat>
  <Paragraphs>192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Palatino Linotype</vt:lpstr>
      <vt:lpstr>Wingdings</vt:lpstr>
      <vt:lpstr>Office Theme</vt:lpstr>
      <vt:lpstr>The 2024 release of the FIGARO tables</vt:lpstr>
      <vt:lpstr>What is FIGARO?</vt:lpstr>
      <vt:lpstr>Who are the main actors?</vt:lpstr>
      <vt:lpstr>How is it produced?</vt:lpstr>
      <vt:lpstr>FIGARO</vt:lpstr>
      <vt:lpstr>Methodological overview</vt:lpstr>
      <vt:lpstr>Methodological overview</vt:lpstr>
      <vt:lpstr>Methodological overview</vt:lpstr>
      <vt:lpstr>Methodological overview</vt:lpstr>
      <vt:lpstr>Methodological overview</vt:lpstr>
      <vt:lpstr>Methodological overview</vt:lpstr>
      <vt:lpstr>PowerPoint Presentation</vt:lpstr>
      <vt:lpstr>The 2024 FIGARO edition</vt:lpstr>
      <vt:lpstr>Value added generated by exports</vt:lpstr>
      <vt:lpstr>Employment supported by exports</vt:lpstr>
      <vt:lpstr>GHG footprints based on FIGARO</vt:lpstr>
      <vt:lpstr>Where to find the results?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PEDAUGA Luis (JRC-SEVILLA-EXT)</dc:creator>
  <cp:lastModifiedBy>MONTAIGNE Fabienne (ESTAT)</cp:lastModifiedBy>
  <cp:revision>149</cp:revision>
  <dcterms:created xsi:type="dcterms:W3CDTF">2022-04-25T14:48:15Z</dcterms:created>
  <dcterms:modified xsi:type="dcterms:W3CDTF">2024-06-26T10:50:54Z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2024-06-18T14:03:48Z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d32c54ca-7ef5-4f10-b43e-13e079615372</vt:lpwstr>
  </property>
  <property fmtid="{D5CDD505-2E9C-101B-9397-08002B2CF9AE}" pid="8" name="MSIP_Label_6bd9ddd1-4d20-43f6-abfa-fc3c07406f94_ContentBits">
    <vt:lpwstr>0</vt:lpwstr>
  </property>
</Properties>
</file>