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2.svg" ContentType="image/svg+xml"/>
  <Override PartName="/ppt/media/image5.svg" ContentType="image/svg+xml"/>
  <Override PartName="/ppt/media/image7.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5">
  <p:sldMasterIdLst>
    <p:sldMasterId id="2147483648" r:id="rId1"/>
    <p:sldMasterId id="2147483661" r:id="rId3"/>
    <p:sldMasterId id="2147483673" r:id="rId4"/>
  </p:sldMasterIdLst>
  <p:notesMasterIdLst>
    <p:notesMasterId r:id="rId6"/>
  </p:notesMasterIdLst>
  <p:handoutMasterIdLst>
    <p:handoutMasterId r:id="rId25"/>
  </p:handoutMasterIdLst>
  <p:sldIdLst>
    <p:sldId id="274" r:id="rId5"/>
    <p:sldId id="368" r:id="rId7"/>
    <p:sldId id="377" r:id="rId8"/>
    <p:sldId id="420" r:id="rId9"/>
    <p:sldId id="422" r:id="rId10"/>
    <p:sldId id="414" r:id="rId11"/>
    <p:sldId id="415" r:id="rId12"/>
    <p:sldId id="410" r:id="rId13"/>
    <p:sldId id="425" r:id="rId14"/>
    <p:sldId id="424" r:id="rId15"/>
    <p:sldId id="416" r:id="rId16"/>
    <p:sldId id="426" r:id="rId17"/>
    <p:sldId id="417" r:id="rId18"/>
    <p:sldId id="418" r:id="rId19"/>
    <p:sldId id="427" r:id="rId20"/>
    <p:sldId id="428" r:id="rId21"/>
    <p:sldId id="419" r:id="rId22"/>
    <p:sldId id="412" r:id="rId23"/>
    <p:sldId id="429" r:id="rId24"/>
  </p:sldIdLst>
  <p:sldSz cx="12192000" cy="6858000"/>
  <p:notesSz cx="6858000" cy="9144000"/>
  <p:custDataLst>
    <p:tags r:id="rId30"/>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itchFamily="2" charset="-122"/>
        <a:cs typeface="+mn-cs"/>
      </a:defRPr>
    </a:lvl9pPr>
  </p:defaultTextStyle>
  <p:extLst>
    <p:ext uri="{EFAFB233-063F-42B5-8137-9DF3F51BA10A}">
      <p15:sldGuideLst xmlns:p15="http://schemas.microsoft.com/office/powerpoint/2012/main">
        <p15:guide id="1" orient="horz" pos="110" userDrawn="1">
          <p15:clr>
            <a:srgbClr val="A4A3A4"/>
          </p15:clr>
        </p15:guide>
        <p15:guide id="2" orient="horz" pos="4371" userDrawn="1">
          <p15:clr>
            <a:srgbClr val="A4A3A4"/>
          </p15:clr>
        </p15:guide>
        <p15:guide id="3" orient="horz" pos="3319" userDrawn="1">
          <p15:clr>
            <a:srgbClr val="A4A3A4"/>
          </p15:clr>
        </p15:guide>
        <p15:guide id="4" orient="horz" pos="2555" userDrawn="1">
          <p15:clr>
            <a:srgbClr val="A4A3A4"/>
          </p15:clr>
        </p15:guide>
        <p15:guide id="5" orient="horz" pos="1914" userDrawn="1">
          <p15:clr>
            <a:srgbClr val="A4A3A4"/>
          </p15:clr>
        </p15:guide>
        <p15:guide id="6" pos="34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n" initials="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A2A2"/>
    <a:srgbClr val="1D4999"/>
    <a:srgbClr val="FFD966"/>
    <a:srgbClr val="2E75B6"/>
    <a:srgbClr val="CB7CE4"/>
    <a:srgbClr val="327EC4"/>
    <a:srgbClr val="EBCBCB"/>
    <a:srgbClr val="EFC5BF"/>
    <a:srgbClr val="DC7F72"/>
    <a:srgbClr val="D665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91" autoAdjust="0"/>
    <p:restoredTop sz="95026" autoAdjust="0"/>
  </p:normalViewPr>
  <p:slideViewPr>
    <p:cSldViewPr snapToGrid="0" showGuides="1">
      <p:cViewPr varScale="1">
        <p:scale>
          <a:sx n="96" d="100"/>
          <a:sy n="96" d="100"/>
        </p:scale>
        <p:origin x="201" y="66"/>
      </p:cViewPr>
      <p:guideLst>
        <p:guide orient="horz" pos="110"/>
        <p:guide orient="horz" pos="4371"/>
        <p:guide orient="horz" pos="3319"/>
        <p:guide orient="horz" pos="2555"/>
        <p:guide orient="horz" pos="1914"/>
        <p:guide pos="34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0" Type="http://schemas.openxmlformats.org/officeDocument/2006/relationships/tags" Target="tags/tag2.xml"/><Relationship Id="rId3" Type="http://schemas.openxmlformats.org/officeDocument/2006/relationships/slideMaster" Target="slideMasters/slideMaster2.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06A5BD-8BA7-4900-AB15-0D3ECCC954E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6642B7-71B7-4C3E-9855-0D0DE388A05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各位老师下午好，我是</a:t>
            </a:r>
            <a:r>
              <a:rPr lang="en-US" altLang="zh-CN" dirty="0"/>
              <a:t>2022</a:t>
            </a:r>
            <a:r>
              <a:rPr lang="zh-CN" altLang="en-US" dirty="0"/>
              <a:t>级数量经济学的李佳宁，我的论文题目是 </a:t>
            </a:r>
            <a:r>
              <a:rPr lang="en-US" altLang="zh-CN" dirty="0"/>
              <a:t>《</a:t>
            </a:r>
            <a:r>
              <a:rPr lang="zh-CN" altLang="en-US" dirty="0"/>
              <a:t>全球价值链活动对劳动收入份额的影响</a:t>
            </a:r>
            <a:r>
              <a:rPr lang="en-US" altLang="zh-CN" dirty="0"/>
              <a:t>》 </a:t>
            </a:r>
            <a:endParaRPr lang="zh-CN" altLang="en-US" dirty="0"/>
          </a:p>
        </p:txBody>
      </p:sp>
      <p:sp>
        <p:nvSpPr>
          <p:cNvPr id="4" name="灯片编号占位符 3"/>
          <p:cNvSpPr>
            <a:spLocks noGrp="1"/>
          </p:cNvSpPr>
          <p:nvPr>
            <p:ph type="sldNum" sz="quarter" idx="5"/>
          </p:nvPr>
        </p:nvSpPr>
        <p:spPr/>
        <p:txBody>
          <a:bodyPr/>
          <a:lstStyle/>
          <a:p>
            <a:fld id="{D96642B7-71B7-4C3E-9855-0D0DE388A05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第三部分是机理分析。</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kern="100" dirty="0">
                <a:effectLst/>
                <a:latin typeface="Times New Roman" panose="02020503050405090304" pitchFamily="18" charset="0"/>
                <a:ea typeface="宋体" pitchFamily="2" charset="-122"/>
                <a:cs typeface="Times New Roman" panose="02020503050405090304" pitchFamily="18" charset="0"/>
              </a:rPr>
              <a:t>Kaplinsky</a:t>
            </a:r>
            <a:r>
              <a:rPr lang="zh-CN" altLang="zh-CN" sz="1800" kern="100" dirty="0">
                <a:effectLst/>
                <a:latin typeface="Times New Roman" panose="02020503050405090304" pitchFamily="18" charset="0"/>
                <a:ea typeface="宋体" pitchFamily="2" charset="-122"/>
                <a:cs typeface="Times New Roman" panose="02020503050405090304" pitchFamily="18" charset="0"/>
              </a:rPr>
              <a:t>（</a:t>
            </a:r>
            <a:r>
              <a:rPr lang="en-US" altLang="zh-CN" sz="1800" kern="100" dirty="0">
                <a:effectLst/>
                <a:latin typeface="Times New Roman" panose="02020503050405090304" pitchFamily="18" charset="0"/>
                <a:ea typeface="宋体" pitchFamily="2" charset="-122"/>
                <a:cs typeface="Times New Roman" panose="02020503050405090304" pitchFamily="18" charset="0"/>
              </a:rPr>
              <a:t>2002</a:t>
            </a:r>
            <a:r>
              <a:rPr lang="zh-CN" altLang="zh-CN" sz="1800" kern="100" dirty="0">
                <a:effectLst/>
                <a:latin typeface="Times New Roman" panose="02020503050405090304" pitchFamily="18" charset="0"/>
                <a:ea typeface="宋体" pitchFamily="2" charset="-122"/>
                <a:cs typeface="Times New Roman" panose="02020503050405090304" pitchFamily="18" charset="0"/>
              </a:rPr>
              <a:t>）在全球价值链框架下，将生产的升级模式划分为工艺升级、产品升级、功能升级和链条升级，其中工艺升级、产品升级是较低级层面的产业升级，功能升级和链条升级是较高级层面的产业升级。基于此，本文在理论层面将全球价值链分工位置对劳动收入份额的影响划分为两个层面进行分析：第一个层面是经济体处于全球价值链位置的中下游阶段中，此时全球价值链活动的前向生产长度小于后向生产长度，即全球价值链位置指数小于</a:t>
            </a:r>
            <a:r>
              <a:rPr lang="en-US" altLang="zh-CN" sz="1800" kern="100" dirty="0">
                <a:effectLst/>
                <a:latin typeface="Times New Roman" panose="02020503050405090304" pitchFamily="18" charset="0"/>
                <a:ea typeface="宋体" pitchFamily="2" charset="-122"/>
                <a:cs typeface="Times New Roman" panose="02020503050405090304" pitchFamily="18" charset="0"/>
              </a:rPr>
              <a:t>1</a:t>
            </a:r>
            <a:r>
              <a:rPr lang="zh-CN" altLang="zh-CN" sz="1800" kern="100" dirty="0">
                <a:effectLst/>
                <a:latin typeface="Times New Roman" panose="02020503050405090304" pitchFamily="18" charset="0"/>
                <a:ea typeface="宋体" pitchFamily="2" charset="-122"/>
                <a:cs typeface="Times New Roman" panose="02020503050405090304" pitchFamily="18" charset="0"/>
              </a:rPr>
              <a:t>，经济体通过参与全球价值链活动进行较低级层面的产业升级。此阶段中，经济体在生产环节中承担低级加工组装任务，通过参与全球价值链活动，模仿学习上游非核心生产技术，通过引进新的生产设备，逐渐改善生产流程和质量，以及引进新的产品，逐渐提升原产品功能，以期实现工艺升级和产品升级，承担中端中间品加工任务。第二个层面是经济体处于全球价值链位置的中上游阶段中，此时全球价值链活动的前向生产长度大于等于后向生产长度，即全球价值链位置指数大于等于</a:t>
            </a:r>
            <a:r>
              <a:rPr lang="en-US" altLang="zh-CN" sz="1800" kern="100" dirty="0">
                <a:effectLst/>
                <a:latin typeface="Times New Roman" panose="02020503050405090304" pitchFamily="18" charset="0"/>
                <a:ea typeface="宋体" pitchFamily="2" charset="-122"/>
                <a:cs typeface="Times New Roman" panose="02020503050405090304" pitchFamily="18" charset="0"/>
              </a:rPr>
              <a:t>1</a:t>
            </a:r>
            <a:r>
              <a:rPr lang="zh-CN" altLang="zh-CN" sz="1800" kern="100" dirty="0">
                <a:effectLst/>
                <a:latin typeface="Times New Roman" panose="02020503050405090304" pitchFamily="18" charset="0"/>
                <a:ea typeface="宋体" pitchFamily="2" charset="-122"/>
                <a:cs typeface="Times New Roman" panose="02020503050405090304" pitchFamily="18" charset="0"/>
              </a:rPr>
              <a:t>，经济体通过参与全球价值链活动进行较高级层面的产业升级。此阶段中，经济体通过前期的自我研发和模仿学习上游非核心生产技术，已经达成了工艺升级和产品升级，此时一国生产部门逐渐通过承担高附加值生产环节，将低附加值生产环节进行分离外包，以及剥离原生产链条，在全球价值链活动中进一步生产研发高端中间品，开发新产业链，以期实现功能升级和链条升级。</a:t>
            </a:r>
            <a:endParaRPr lang="zh-CN" altLang="zh-CN" sz="1800" kern="100" dirty="0">
              <a:effectLst/>
              <a:latin typeface="等线" panose="02010600030101010101" pitchFamily="2" charset="-122"/>
              <a:ea typeface="等线" panose="02010600030101010101" pitchFamily="2" charset="-122"/>
              <a:cs typeface="Times New Roman" panose="02020503050405090304" pitchFamily="18" charset="0"/>
            </a:endParaRPr>
          </a:p>
          <a:p>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r>
              <a:rPr lang="zh-CN" altLang="zh-CN" sz="1800" dirty="0">
                <a:effectLst/>
                <a:latin typeface="Times New Roman" panose="02020503050405090304" pitchFamily="18" charset="0"/>
                <a:ea typeface="宋体" pitchFamily="2" charset="-122"/>
                <a:cs typeface="Times New Roman" panose="02020503050405090304" pitchFamily="18" charset="0"/>
              </a:rPr>
              <a:t>在第一个层面，上游国家为了提升自己的竞争力，帮助下游国家达成价值链中低级的工艺升级及产品升级；下游经济体积极承包上游国家外包的生产环节，通过</a:t>
            </a:r>
            <a:r>
              <a:rPr lang="en-US" altLang="zh-CN" sz="1800" dirty="0">
                <a:effectLst/>
                <a:latin typeface="Times New Roman" panose="02020503050405090304" pitchFamily="18" charset="0"/>
                <a:ea typeface="宋体" pitchFamily="2" charset="-122"/>
              </a:rPr>
              <a:t>“</a:t>
            </a:r>
            <a:r>
              <a:rPr lang="zh-CN" altLang="zh-CN" sz="1800" dirty="0">
                <a:effectLst/>
                <a:latin typeface="Times New Roman" panose="02020503050405090304" pitchFamily="18" charset="0"/>
                <a:ea typeface="宋体" pitchFamily="2" charset="-122"/>
                <a:cs typeface="Times New Roman" panose="02020503050405090304" pitchFamily="18" charset="0"/>
              </a:rPr>
              <a:t>干中学</a:t>
            </a:r>
            <a:r>
              <a:rPr lang="en-US" altLang="zh-CN" sz="1800" dirty="0">
                <a:effectLst/>
                <a:latin typeface="Times New Roman" panose="02020503050405090304" pitchFamily="18" charset="0"/>
                <a:ea typeface="宋体" pitchFamily="2" charset="-122"/>
              </a:rPr>
              <a:t>”</a:t>
            </a:r>
            <a:r>
              <a:rPr lang="zh-CN" altLang="zh-CN" sz="1800" dirty="0">
                <a:effectLst/>
                <a:latin typeface="Times New Roman" panose="02020503050405090304" pitchFamily="18" charset="0"/>
                <a:ea typeface="宋体" pitchFamily="2" charset="-122"/>
                <a:cs typeface="Times New Roman" panose="02020503050405090304" pitchFamily="18" charset="0"/>
              </a:rPr>
              <a:t>模式，学习吸收上游经济体先进技术，改善生产流程、提升产品功能，来实现自身全球价值链地位的攀升。</a:t>
            </a:r>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r>
              <a:rPr lang="zh-CN" altLang="zh-CN" sz="1800" dirty="0">
                <a:effectLst/>
                <a:latin typeface="Times New Roman" panose="02020503050405090304" pitchFamily="18" charset="0"/>
                <a:ea typeface="宋体" pitchFamily="2" charset="-122"/>
                <a:cs typeface="Times New Roman" panose="02020503050405090304" pitchFamily="18" charset="0"/>
              </a:rPr>
              <a:t>然而由于上下游经济体的位置不对称，</a:t>
            </a:r>
            <a:r>
              <a:rPr lang="zh-CN" altLang="en-US" sz="1800" dirty="0">
                <a:effectLst/>
                <a:latin typeface="Times New Roman" panose="02020503050405090304" pitchFamily="18" charset="0"/>
                <a:ea typeface="宋体" pitchFamily="2" charset="-122"/>
                <a:cs typeface="Times New Roman" panose="02020503050405090304" pitchFamily="18" charset="0"/>
              </a:rPr>
              <a:t>首先</a:t>
            </a:r>
            <a:r>
              <a:rPr lang="zh-CN" altLang="zh-CN" sz="1800" dirty="0">
                <a:effectLst/>
                <a:latin typeface="Times New Roman" panose="02020503050405090304" pitchFamily="18" charset="0"/>
                <a:ea typeface="宋体" pitchFamily="2" charset="-122"/>
                <a:cs typeface="Times New Roman" panose="02020503050405090304" pitchFamily="18" charset="0"/>
              </a:rPr>
              <a:t>对价值链上游的经济体来说，由于生产全球化带来的市场竞争效应，为了提升自身的竞争力，这些上游经济体一方面通过价格传递效应，将对产品价格的要求传递给下游承担加工环节的经济体，另一方面出于风险控制的考虑，倾向于将更多下游经济体纳入生产链条。其次，对下游经济体来说，由于加工组装环节的进入壁垒低，会导致市场上同类产品供给的增加。</a:t>
            </a:r>
            <a:r>
              <a:rPr lang="zh-CN" altLang="en-US" sz="1800" dirty="0">
                <a:effectLst/>
                <a:latin typeface="Times New Roman" panose="02020503050405090304" pitchFamily="18" charset="0"/>
                <a:ea typeface="宋体" pitchFamily="2" charset="-122"/>
                <a:cs typeface="Times New Roman" panose="02020503050405090304" pitchFamily="18" charset="0"/>
              </a:rPr>
              <a:t>但</a:t>
            </a:r>
            <a:r>
              <a:rPr lang="zh-CN" altLang="zh-CN" sz="1800" dirty="0">
                <a:effectLst/>
                <a:latin typeface="Times New Roman" panose="02020503050405090304" pitchFamily="18" charset="0"/>
                <a:ea typeface="宋体" pitchFamily="2" charset="-122"/>
                <a:cs typeface="Times New Roman" panose="02020503050405090304" pitchFamily="18" charset="0"/>
              </a:rPr>
              <a:t>下游经济体面临着需求总约束，同类产品供给的过度增加，供过于求，导致</a:t>
            </a:r>
            <a:r>
              <a:rPr lang="en-US" altLang="zh-CN" sz="1800" dirty="0">
                <a:effectLst/>
                <a:latin typeface="Times New Roman" panose="02020503050405090304" pitchFamily="18" charset="0"/>
                <a:ea typeface="宋体" pitchFamily="2" charset="-122"/>
              </a:rPr>
              <a:t>“</a:t>
            </a:r>
            <a:r>
              <a:rPr lang="zh-CN" altLang="zh-CN" sz="1800" dirty="0">
                <a:effectLst/>
                <a:latin typeface="Times New Roman" panose="02020503050405090304" pitchFamily="18" charset="0"/>
                <a:ea typeface="宋体" pitchFamily="2" charset="-122"/>
                <a:cs typeface="Times New Roman" panose="02020503050405090304" pitchFamily="18" charset="0"/>
              </a:rPr>
              <a:t>合成谬误</a:t>
            </a:r>
            <a:r>
              <a:rPr lang="en-US" altLang="zh-CN" sz="1800" dirty="0">
                <a:effectLst/>
                <a:latin typeface="Times New Roman" panose="02020503050405090304" pitchFamily="18" charset="0"/>
                <a:ea typeface="宋体" pitchFamily="2" charset="-122"/>
              </a:rPr>
              <a:t>”</a:t>
            </a:r>
            <a:r>
              <a:rPr lang="zh-CN" altLang="en-US" sz="1800" dirty="0">
                <a:effectLst/>
                <a:latin typeface="Times New Roman" panose="02020503050405090304" pitchFamily="18" charset="0"/>
                <a:ea typeface="宋体" pitchFamily="2" charset="-122"/>
                <a:cs typeface="Times New Roman" panose="02020503050405090304" pitchFamily="18" charset="0"/>
              </a:rPr>
              <a:t>和逐底竞争</a:t>
            </a:r>
            <a:r>
              <a:rPr lang="zh-CN" altLang="zh-CN" sz="1800" dirty="0">
                <a:effectLst/>
                <a:latin typeface="Times New Roman" panose="02020503050405090304" pitchFamily="18" charset="0"/>
                <a:ea typeface="宋体" pitchFamily="2" charset="-122"/>
                <a:cs typeface="Times New Roman" panose="02020503050405090304" pitchFamily="18" charset="0"/>
              </a:rPr>
              <a:t>，</a:t>
            </a:r>
            <a:r>
              <a:rPr lang="zh-CN" altLang="en-US" sz="1800" dirty="0">
                <a:effectLst/>
                <a:latin typeface="Times New Roman" panose="02020503050405090304" pitchFamily="18" charset="0"/>
                <a:ea typeface="宋体" pitchFamily="2" charset="-122"/>
                <a:cs typeface="Times New Roman" panose="02020503050405090304" pitchFamily="18" charset="0"/>
              </a:rPr>
              <a:t>对</a:t>
            </a:r>
            <a:r>
              <a:rPr lang="zh-CN" altLang="zh-CN" sz="1800" dirty="0">
                <a:effectLst/>
                <a:latin typeface="Times New Roman" panose="02020503050405090304" pitchFamily="18" charset="0"/>
                <a:ea typeface="宋体" pitchFamily="2" charset="-122"/>
                <a:cs typeface="Times New Roman" panose="02020503050405090304" pitchFamily="18" charset="0"/>
              </a:rPr>
              <a:t>出口产品价格</a:t>
            </a:r>
            <a:r>
              <a:rPr lang="zh-CN" altLang="en-US" sz="1800" dirty="0">
                <a:effectLst/>
                <a:latin typeface="Times New Roman" panose="02020503050405090304" pitchFamily="18" charset="0"/>
                <a:ea typeface="宋体" pitchFamily="2" charset="-122"/>
                <a:cs typeface="Times New Roman" panose="02020503050405090304" pitchFamily="18" charset="0"/>
              </a:rPr>
              <a:t>产生负向影响</a:t>
            </a:r>
            <a:r>
              <a:rPr lang="zh-CN" altLang="zh-CN" sz="1800" dirty="0">
                <a:effectLst/>
                <a:latin typeface="Times New Roman" panose="02020503050405090304" pitchFamily="18" charset="0"/>
                <a:ea typeface="宋体" pitchFamily="2" charset="-122"/>
                <a:cs typeface="Times New Roman" panose="02020503050405090304" pitchFamily="18" charset="0"/>
              </a:rPr>
              <a:t>，从而</a:t>
            </a:r>
            <a:r>
              <a:rPr lang="zh-CN" altLang="en-US" sz="1800" dirty="0">
                <a:effectLst/>
                <a:latin typeface="Times New Roman" panose="02020503050405090304" pitchFamily="18" charset="0"/>
                <a:ea typeface="宋体" pitchFamily="2" charset="-122"/>
                <a:cs typeface="Times New Roman" panose="02020503050405090304" pitchFamily="18" charset="0"/>
              </a:rPr>
              <a:t>对</a:t>
            </a:r>
            <a:r>
              <a:rPr lang="zh-CN" altLang="zh-CN" sz="1800" dirty="0">
                <a:effectLst/>
                <a:latin typeface="Times New Roman" panose="02020503050405090304" pitchFamily="18" charset="0"/>
                <a:ea typeface="宋体" pitchFamily="2" charset="-122"/>
                <a:cs typeface="Times New Roman" panose="02020503050405090304" pitchFamily="18" charset="0"/>
              </a:rPr>
              <a:t>劳动工资</a:t>
            </a:r>
            <a:r>
              <a:rPr lang="zh-CN" altLang="en-US" sz="1800" dirty="0">
                <a:effectLst/>
                <a:latin typeface="Times New Roman" panose="02020503050405090304" pitchFamily="18" charset="0"/>
                <a:ea typeface="宋体" pitchFamily="2" charset="-122"/>
                <a:cs typeface="Times New Roman" panose="02020503050405090304" pitchFamily="18" charset="0"/>
              </a:rPr>
              <a:t>产生负向影响</a:t>
            </a:r>
            <a:r>
              <a:rPr lang="zh-CN" altLang="zh-CN" sz="1800" dirty="0">
                <a:effectLst/>
                <a:latin typeface="Times New Roman" panose="02020503050405090304" pitchFamily="18" charset="0"/>
                <a:ea typeface="宋体" pitchFamily="2" charset="-122"/>
                <a:cs typeface="Times New Roman" panose="02020503050405090304" pitchFamily="18" charset="0"/>
              </a:rPr>
              <a:t>。</a:t>
            </a:r>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r>
              <a:rPr lang="zh-CN" altLang="zh-CN" sz="1800" dirty="0">
                <a:effectLst/>
                <a:latin typeface="Times New Roman" panose="02020503050405090304" pitchFamily="18" charset="0"/>
                <a:ea typeface="宋体" pitchFamily="2" charset="-122"/>
                <a:cs typeface="Times New Roman" panose="02020503050405090304" pitchFamily="18" charset="0"/>
              </a:rPr>
              <a:t>在第二个层面，达成工艺升级和产品升级的经济体处于全球价值链位置的中上游阶段中，进行较高级层面的产业升级</a:t>
            </a:r>
            <a:r>
              <a:rPr lang="zh-CN" altLang="en-US" sz="1800" dirty="0">
                <a:effectLst/>
                <a:latin typeface="Times New Roman" panose="02020503050405090304" pitchFamily="18" charset="0"/>
                <a:ea typeface="宋体" pitchFamily="2" charset="-122"/>
                <a:cs typeface="Times New Roman" panose="02020503050405090304" pitchFamily="18" charset="0"/>
              </a:rPr>
              <a:t>。</a:t>
            </a:r>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zh-CN" sz="1800" kern="100" dirty="0">
                <a:effectLst/>
                <a:latin typeface="Times New Roman" panose="02020503050405090304" pitchFamily="18" charset="0"/>
                <a:ea typeface="宋体" pitchFamily="2" charset="-122"/>
                <a:cs typeface="Times New Roman" panose="02020503050405090304" pitchFamily="18" charset="0"/>
              </a:rPr>
              <a:t>对于上游经济体来说，当下游经济体进一步进行功能升级和链条升级时，出于自身利益考虑，将实施</a:t>
            </a:r>
            <a:r>
              <a:rPr lang="en-US" altLang="zh-CN" sz="1800" kern="100" dirty="0">
                <a:effectLst/>
                <a:latin typeface="Times New Roman" panose="02020503050405090304" pitchFamily="18" charset="0"/>
                <a:ea typeface="宋体" pitchFamily="2" charset="-122"/>
                <a:cs typeface="Times New Roman" panose="02020503050405090304" pitchFamily="18" charset="0"/>
              </a:rPr>
              <a:t>“</a:t>
            </a:r>
            <a:r>
              <a:rPr lang="zh-CN" altLang="zh-CN" sz="1800" kern="100" dirty="0">
                <a:effectLst/>
                <a:latin typeface="Times New Roman" panose="02020503050405090304" pitchFamily="18" charset="0"/>
                <a:ea typeface="宋体" pitchFamily="2" charset="-122"/>
                <a:cs typeface="Times New Roman" panose="02020503050405090304" pitchFamily="18" charset="0"/>
              </a:rPr>
              <a:t>战略隔绝机制</a:t>
            </a:r>
            <a:r>
              <a:rPr lang="en-US" altLang="zh-CN" sz="1800" kern="100" dirty="0">
                <a:effectLst/>
                <a:latin typeface="Times New Roman" panose="02020503050405090304" pitchFamily="18" charset="0"/>
                <a:ea typeface="宋体" pitchFamily="2" charset="-122"/>
                <a:cs typeface="Times New Roman" panose="02020503050405090304" pitchFamily="18" charset="0"/>
              </a:rPr>
              <a:t>”</a:t>
            </a:r>
            <a:r>
              <a:rPr lang="zh-CN" altLang="zh-CN" sz="1800" kern="100" dirty="0">
                <a:effectLst/>
                <a:latin typeface="Times New Roman" panose="02020503050405090304" pitchFamily="18" charset="0"/>
                <a:ea typeface="宋体" pitchFamily="2" charset="-122"/>
                <a:cs typeface="Times New Roman" panose="02020503050405090304" pitchFamily="18" charset="0"/>
              </a:rPr>
              <a:t>（</a:t>
            </a:r>
            <a:r>
              <a:rPr lang="en-US" altLang="zh-CN" sz="1800" kern="100" dirty="0" err="1">
                <a:effectLst/>
                <a:latin typeface="Times New Roman" panose="02020503050405090304" pitchFamily="18" charset="0"/>
                <a:ea typeface="宋体" pitchFamily="2" charset="-122"/>
                <a:cs typeface="Times New Roman" panose="02020503050405090304" pitchFamily="18" charset="0"/>
              </a:rPr>
              <a:t>Rumelt</a:t>
            </a:r>
            <a:r>
              <a:rPr lang="zh-CN" altLang="zh-CN" sz="1800" kern="100" dirty="0">
                <a:effectLst/>
                <a:latin typeface="Times New Roman" panose="02020503050405090304" pitchFamily="18" charset="0"/>
                <a:ea typeface="宋体" pitchFamily="2" charset="-122"/>
                <a:cs typeface="Times New Roman" panose="02020503050405090304" pitchFamily="18" charset="0"/>
              </a:rPr>
              <a:t>，</a:t>
            </a:r>
            <a:r>
              <a:rPr lang="en-US" altLang="zh-CN" sz="1800" kern="100" dirty="0">
                <a:effectLst/>
                <a:latin typeface="Times New Roman" panose="02020503050405090304" pitchFamily="18" charset="0"/>
                <a:ea typeface="宋体" pitchFamily="2" charset="-122"/>
                <a:cs typeface="Times New Roman" panose="02020503050405090304" pitchFamily="18" charset="0"/>
              </a:rPr>
              <a:t>1984</a:t>
            </a:r>
            <a:r>
              <a:rPr lang="zh-CN" altLang="zh-CN" sz="1800" kern="100" dirty="0">
                <a:effectLst/>
                <a:latin typeface="Times New Roman" panose="02020503050405090304" pitchFamily="18" charset="0"/>
                <a:ea typeface="宋体" pitchFamily="2" charset="-122"/>
                <a:cs typeface="Times New Roman" panose="02020503050405090304" pitchFamily="18" charset="0"/>
              </a:rPr>
              <a:t>）、采取</a:t>
            </a:r>
            <a:r>
              <a:rPr lang="en-US" altLang="zh-CN" sz="1800" kern="100" dirty="0">
                <a:effectLst/>
                <a:latin typeface="Times New Roman" panose="02020503050405090304" pitchFamily="18" charset="0"/>
                <a:ea typeface="宋体" pitchFamily="2" charset="-122"/>
                <a:cs typeface="Times New Roman" panose="02020503050405090304" pitchFamily="18" charset="0"/>
              </a:rPr>
              <a:t>“</a:t>
            </a:r>
            <a:r>
              <a:rPr lang="zh-CN" altLang="zh-CN" sz="1800" kern="100" dirty="0">
                <a:effectLst/>
                <a:latin typeface="Times New Roman" panose="02020503050405090304" pitchFamily="18" charset="0"/>
                <a:ea typeface="宋体" pitchFamily="2" charset="-122"/>
                <a:cs typeface="Times New Roman" panose="02020503050405090304" pitchFamily="18" charset="0"/>
              </a:rPr>
              <a:t>专利丛林法则</a:t>
            </a:r>
            <a:r>
              <a:rPr lang="en-US" altLang="zh-CN" sz="1800" kern="100" dirty="0">
                <a:effectLst/>
                <a:latin typeface="Times New Roman" panose="02020503050405090304" pitchFamily="18" charset="0"/>
                <a:ea typeface="宋体" pitchFamily="2" charset="-122"/>
                <a:cs typeface="Times New Roman" panose="02020503050405090304" pitchFamily="18" charset="0"/>
              </a:rPr>
              <a:t>”</a:t>
            </a:r>
            <a:r>
              <a:rPr lang="zh-CN" altLang="zh-CN" sz="1800" kern="100" dirty="0">
                <a:effectLst/>
                <a:latin typeface="Times New Roman" panose="02020503050405090304" pitchFamily="18" charset="0"/>
                <a:ea typeface="宋体" pitchFamily="2" charset="-122"/>
                <a:cs typeface="Times New Roman" panose="02020503050405090304" pitchFamily="18" charset="0"/>
              </a:rPr>
              <a:t>（张杰，</a:t>
            </a:r>
            <a:r>
              <a:rPr lang="en-US" altLang="zh-CN" sz="1800" kern="100" dirty="0">
                <a:effectLst/>
                <a:latin typeface="Times New Roman" panose="02020503050405090304" pitchFamily="18" charset="0"/>
                <a:ea typeface="宋体" pitchFamily="2" charset="-122"/>
                <a:cs typeface="Times New Roman" panose="02020503050405090304" pitchFamily="18" charset="0"/>
              </a:rPr>
              <a:t>2017</a:t>
            </a:r>
            <a:r>
              <a:rPr lang="zh-CN" altLang="zh-CN" sz="1800" kern="100" dirty="0">
                <a:effectLst/>
                <a:latin typeface="Times New Roman" panose="02020503050405090304" pitchFamily="18" charset="0"/>
                <a:ea typeface="宋体" pitchFamily="2" charset="-122"/>
                <a:cs typeface="Times New Roman" panose="02020503050405090304" pitchFamily="18" charset="0"/>
              </a:rPr>
              <a:t>），对下游经济体设定更严格的技术转移门槛和进行高端技术的封锁。对下游经济体来说，在实现了工艺升级和产品升级后，继续进行较高级的产业升级，向全球价值链上游攀升的过程中，由于受到上游经济体的控制被俘获，从而被上游经济体锁定在全球价值链低端环节，导致产业升级的中断，无法进一步优化资源配置，对劳动边际产出造成负向影响</a:t>
            </a:r>
            <a:r>
              <a:rPr lang="zh-CN" altLang="en-US" sz="1800" kern="100" dirty="0">
                <a:effectLst/>
                <a:latin typeface="Times New Roman" panose="02020503050405090304" pitchFamily="18" charset="0"/>
                <a:ea typeface="宋体" pitchFamily="2" charset="-122"/>
                <a:cs typeface="Times New Roman" panose="02020503050405090304" pitchFamily="18" charset="0"/>
              </a:rPr>
              <a:t>，</a:t>
            </a:r>
            <a:r>
              <a:rPr lang="zh-CN" altLang="zh-CN" sz="1800" kern="100" dirty="0">
                <a:effectLst/>
                <a:latin typeface="Times New Roman" panose="02020503050405090304" pitchFamily="18" charset="0"/>
                <a:ea typeface="宋体" pitchFamily="2" charset="-122"/>
                <a:cs typeface="Times New Roman" panose="02020503050405090304" pitchFamily="18" charset="0"/>
              </a:rPr>
              <a:t>从而对劳动工资产生负向影响。</a:t>
            </a:r>
            <a:endParaRPr lang="zh-CN" altLang="zh-CN" sz="1800" kern="100" dirty="0">
              <a:effectLst/>
              <a:latin typeface="等线" panose="02010600030101010101" pitchFamily="2" charset="-122"/>
              <a:ea typeface="等线" panose="02010600030101010101" pitchFamily="2" charset="-122"/>
              <a:cs typeface="Times New Roman" panose="02020503050405090304" pitchFamily="18" charset="0"/>
            </a:endParaRPr>
          </a:p>
          <a:p>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pPr>
              <a:lnSpc>
                <a:spcPts val="2200"/>
              </a:lnSpc>
            </a:pPr>
            <a:r>
              <a:rPr lang="zh-CN" altLang="en-US" sz="1800" dirty="0">
                <a:effectLst/>
                <a:latin typeface="Times New Roman" panose="02020503050405090304" pitchFamily="18" charset="0"/>
                <a:ea typeface="宋体" pitchFamily="2" charset="-122"/>
                <a:cs typeface="Times New Roman" panose="02020503050405090304" pitchFamily="18" charset="0"/>
              </a:rPr>
              <a:t>由此提出假说</a:t>
            </a:r>
            <a:r>
              <a:rPr lang="en-US" altLang="zh-CN" sz="1800" dirty="0">
                <a:effectLst/>
                <a:latin typeface="Times New Roman" panose="02020503050405090304" pitchFamily="18" charset="0"/>
                <a:ea typeface="宋体" pitchFamily="2" charset="-122"/>
                <a:cs typeface="Times New Roman" panose="02020503050405090304" pitchFamily="18" charset="0"/>
              </a:rPr>
              <a:t>1</a:t>
            </a:r>
            <a:r>
              <a:rPr lang="zh-CN" altLang="en-US" sz="1800" dirty="0">
                <a:effectLst/>
                <a:latin typeface="Times New Roman" panose="02020503050405090304" pitchFamily="18" charset="0"/>
                <a:ea typeface="宋体" pitchFamily="2" charset="-122"/>
                <a:cs typeface="Times New Roman" panose="02020503050405090304" pitchFamily="18" charset="0"/>
              </a:rPr>
              <a:t>和假说</a:t>
            </a:r>
            <a:r>
              <a:rPr lang="en-US" altLang="zh-CN" sz="1800" dirty="0">
                <a:effectLst/>
                <a:latin typeface="Times New Roman" panose="02020503050405090304" pitchFamily="18" charset="0"/>
                <a:ea typeface="宋体" pitchFamily="2" charset="-122"/>
                <a:cs typeface="Times New Roman" panose="02020503050405090304" pitchFamily="18" charset="0"/>
              </a:rPr>
              <a:t>2</a:t>
            </a:r>
            <a:r>
              <a:rPr lang="zh-CN" altLang="en-US" sz="1800" dirty="0">
                <a:effectLst/>
                <a:latin typeface="Times New Roman" panose="02020503050405090304" pitchFamily="18" charset="0"/>
                <a:ea typeface="宋体" pitchFamily="2" charset="-122"/>
                <a:cs typeface="Times New Roman" panose="02020503050405090304" pitchFamily="18" charset="0"/>
              </a:rPr>
              <a:t>：</a:t>
            </a:r>
            <a:r>
              <a:rPr lang="zh-CN" altLang="en-US" sz="1800" dirty="0">
                <a:latin typeface="Times New Roman" panose="02020503050405090304" pitchFamily="18" charset="0"/>
                <a:cs typeface="Times New Roman" panose="02020503050405090304" pitchFamily="18" charset="0"/>
              </a:rPr>
              <a:t>全球价值链位置攀升对劳动收入份额产生负向影响，即经济体的全球价值链位置指数提高时，在一定程度上不利于劳动收入份额的提升。</a:t>
            </a:r>
            <a:r>
              <a:rPr lang="zh-CN" altLang="zh-CN" sz="1800" dirty="0">
                <a:effectLst/>
                <a:latin typeface="Times New Roman" panose="02020503050405090304" pitchFamily="18" charset="0"/>
                <a:ea typeface="宋体" pitchFamily="2" charset="-122"/>
                <a:cs typeface="Times New Roman" panose="02020503050405090304" pitchFamily="18" charset="0"/>
              </a:rPr>
              <a:t>全球价值链位置攀升可以通过负向影响劳动力工资，进而对劳动收入份额产生负向影响</a:t>
            </a:r>
            <a:r>
              <a:rPr lang="zh-CN" altLang="en-US" sz="1800" dirty="0">
                <a:effectLst/>
                <a:latin typeface="Times New Roman" panose="02020503050405090304" pitchFamily="18" charset="0"/>
                <a:ea typeface="宋体" pitchFamily="2" charset="-122"/>
                <a:cs typeface="Times New Roman" panose="02020503050405090304" pitchFamily="18" charset="0"/>
              </a:rPr>
              <a:t>。</a:t>
            </a:r>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pPr>
              <a:lnSpc>
                <a:spcPts val="2200"/>
              </a:lnSpc>
            </a:pPr>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pPr>
              <a:lnSpc>
                <a:spcPts val="2200"/>
              </a:lnSpc>
            </a:pPr>
            <a:r>
              <a:rPr lang="zh-CN" altLang="zh-CN" sz="1800" dirty="0">
                <a:effectLst/>
                <a:latin typeface="Times New Roman" panose="02020503050405090304" pitchFamily="18" charset="0"/>
                <a:ea typeface="宋体" pitchFamily="2" charset="-122"/>
                <a:cs typeface="Times New Roman" panose="02020503050405090304" pitchFamily="18" charset="0"/>
              </a:rPr>
              <a:t>经济体在全球价值链活动中的前向参与度越高，该经济体出口的中间品越有竞争力，越不容易陷入合成谬误困境，越不倾向进行逐底竞争，越可能摆脱低端锁定，则在全球价值链位置攀升过程中，对劳动力工资的负向影响可能更小，从而对劳动收入份额的负向影响更小。</a:t>
            </a:r>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pPr>
              <a:lnSpc>
                <a:spcPts val="2200"/>
              </a:lnSpc>
            </a:pPr>
            <a:r>
              <a:rPr lang="zh-CN" altLang="zh-CN" sz="1800" dirty="0">
                <a:effectLst/>
                <a:latin typeface="Times New Roman" panose="02020503050405090304" pitchFamily="18" charset="0"/>
                <a:ea typeface="宋体" pitchFamily="2" charset="-122"/>
                <a:cs typeface="Times New Roman" panose="02020503050405090304" pitchFamily="18" charset="0"/>
              </a:rPr>
              <a:t>经济体在全球价值链活动中的后向参与度越高，该经济体对上游经济体的依赖性越强，越容易陷入合成谬误困境，越倾向进行逐底竞争，越难摆脱低端锁定，则在全球价值链位置攀升过程中，对劳动力工资的负向影响可能更大，从而对劳动收入份额的负向影响更大。</a:t>
            </a:r>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pPr>
              <a:lnSpc>
                <a:spcPts val="2200"/>
              </a:lnSpc>
            </a:pPr>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pPr>
              <a:lnSpc>
                <a:spcPts val="2200"/>
              </a:lnSpc>
            </a:pPr>
            <a:r>
              <a:rPr lang="zh-CN" altLang="en-US" sz="1800" dirty="0">
                <a:effectLst/>
                <a:latin typeface="Times New Roman" panose="02020503050405090304" pitchFamily="18" charset="0"/>
                <a:ea typeface="宋体" pitchFamily="2" charset="-122"/>
                <a:cs typeface="Times New Roman" panose="02020503050405090304" pitchFamily="18" charset="0"/>
              </a:rPr>
              <a:t>由此提出假说</a:t>
            </a:r>
            <a:r>
              <a:rPr lang="en-US" altLang="zh-CN" sz="1800" dirty="0">
                <a:effectLst/>
                <a:latin typeface="Times New Roman" panose="02020503050405090304" pitchFamily="18" charset="0"/>
                <a:ea typeface="宋体" pitchFamily="2" charset="-122"/>
                <a:cs typeface="Times New Roman" panose="02020503050405090304" pitchFamily="18" charset="0"/>
              </a:rPr>
              <a:t>3</a:t>
            </a:r>
            <a:r>
              <a:rPr lang="zh-CN" altLang="en-US" sz="1800" dirty="0">
                <a:effectLst/>
                <a:latin typeface="Times New Roman" panose="02020503050405090304" pitchFamily="18" charset="0"/>
                <a:ea typeface="宋体" pitchFamily="2" charset="-122"/>
                <a:cs typeface="Times New Roman" panose="02020503050405090304" pitchFamily="18" charset="0"/>
              </a:rPr>
              <a:t>和假说</a:t>
            </a:r>
            <a:r>
              <a:rPr lang="en-US" altLang="zh-CN" sz="1800" dirty="0">
                <a:effectLst/>
                <a:latin typeface="Times New Roman" panose="02020503050405090304" pitchFamily="18" charset="0"/>
                <a:ea typeface="宋体" pitchFamily="2" charset="-122"/>
                <a:cs typeface="Times New Roman" panose="02020503050405090304" pitchFamily="18" charset="0"/>
              </a:rPr>
              <a:t>4</a:t>
            </a:r>
            <a:r>
              <a:rPr lang="zh-CN" altLang="en-US" sz="1800" dirty="0">
                <a:effectLst/>
                <a:latin typeface="Times New Roman" panose="02020503050405090304" pitchFamily="18" charset="0"/>
                <a:ea typeface="宋体" pitchFamily="2" charset="-122"/>
                <a:cs typeface="Times New Roman" panose="02020503050405090304" pitchFamily="18" charset="0"/>
              </a:rPr>
              <a:t>：</a:t>
            </a:r>
            <a:r>
              <a:rPr lang="zh-CN" altLang="zh-CN" sz="1800" dirty="0">
                <a:effectLst/>
                <a:latin typeface="Times New Roman" panose="02020503050405090304" pitchFamily="18" charset="0"/>
                <a:ea typeface="宋体" pitchFamily="2" charset="-122"/>
                <a:cs typeface="Times New Roman" panose="02020503050405090304" pitchFamily="18" charset="0"/>
              </a:rPr>
              <a:t>全球价值链前向参与度对全球价值链位置攀升对劳动收入份额</a:t>
            </a:r>
            <a:r>
              <a:rPr lang="zh-CN" altLang="en-US" sz="1800" dirty="0">
                <a:effectLst/>
                <a:latin typeface="Times New Roman" panose="02020503050405090304" pitchFamily="18" charset="0"/>
                <a:ea typeface="宋体" pitchFamily="2" charset="-122"/>
                <a:cs typeface="Times New Roman" panose="02020503050405090304" pitchFamily="18" charset="0"/>
              </a:rPr>
              <a:t>产生</a:t>
            </a:r>
            <a:r>
              <a:rPr lang="zh-CN" altLang="zh-CN" sz="1800" dirty="0">
                <a:effectLst/>
                <a:latin typeface="Times New Roman" panose="02020503050405090304" pitchFamily="18" charset="0"/>
                <a:ea typeface="宋体" pitchFamily="2" charset="-122"/>
                <a:cs typeface="Times New Roman" panose="02020503050405090304" pitchFamily="18" charset="0"/>
              </a:rPr>
              <a:t>的负向影响具有削弱作用</a:t>
            </a:r>
            <a:r>
              <a:rPr lang="zh-CN" altLang="en-US" sz="1800" dirty="0">
                <a:effectLst/>
                <a:latin typeface="Times New Roman" panose="02020503050405090304" pitchFamily="18" charset="0"/>
                <a:ea typeface="宋体" pitchFamily="2" charset="-122"/>
                <a:cs typeface="Times New Roman" panose="02020503050405090304" pitchFamily="18" charset="0"/>
              </a:rPr>
              <a:t>。</a:t>
            </a:r>
            <a:r>
              <a:rPr lang="zh-CN" altLang="zh-CN" sz="1800" dirty="0">
                <a:effectLst/>
                <a:latin typeface="Times New Roman" panose="02020503050405090304" pitchFamily="18" charset="0"/>
                <a:ea typeface="宋体" pitchFamily="2" charset="-122"/>
                <a:cs typeface="Times New Roman" panose="02020503050405090304" pitchFamily="18" charset="0"/>
              </a:rPr>
              <a:t>全球价值链后向参与度对全球价值链位置攀升对劳动收入份额</a:t>
            </a:r>
            <a:r>
              <a:rPr lang="zh-CN" altLang="en-US" sz="1800" dirty="0">
                <a:effectLst/>
                <a:latin typeface="Times New Roman" panose="02020503050405090304" pitchFamily="18" charset="0"/>
                <a:ea typeface="宋体" pitchFamily="2" charset="-122"/>
                <a:cs typeface="Times New Roman" panose="02020503050405090304" pitchFamily="18" charset="0"/>
              </a:rPr>
              <a:t>产生</a:t>
            </a:r>
            <a:r>
              <a:rPr lang="zh-CN" altLang="zh-CN" sz="1800" dirty="0">
                <a:effectLst/>
                <a:latin typeface="Times New Roman" panose="02020503050405090304" pitchFamily="18" charset="0"/>
                <a:ea typeface="宋体" pitchFamily="2" charset="-122"/>
                <a:cs typeface="Times New Roman" panose="02020503050405090304" pitchFamily="18" charset="0"/>
              </a:rPr>
              <a:t>的负向影响具有强化作用</a:t>
            </a:r>
            <a:r>
              <a:rPr lang="zh-CN" altLang="en-US" sz="1800" dirty="0">
                <a:effectLst/>
                <a:latin typeface="Times New Roman" panose="02020503050405090304" pitchFamily="18" charset="0"/>
                <a:ea typeface="宋体" pitchFamily="2" charset="-122"/>
                <a:cs typeface="Times New Roman" panose="02020503050405090304" pitchFamily="18" charset="0"/>
              </a:rPr>
              <a:t>。</a:t>
            </a:r>
            <a:endParaRPr lang="en-US" altLang="zh-CN" sz="1800" dirty="0">
              <a:latin typeface="Times New Roman" panose="02020503050405090304" pitchFamily="18" charset="0"/>
              <a:cs typeface="Times New Roman" panose="02020503050405090304" pitchFamily="18" charset="0"/>
            </a:endParaRPr>
          </a:p>
          <a:p>
            <a:pPr>
              <a:lnSpc>
                <a:spcPts val="2200"/>
              </a:lnSpc>
            </a:pPr>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endParaRPr lang="zh-CN" altLang="en-US" dirty="0"/>
          </a:p>
        </p:txBody>
      </p:sp>
      <p:sp>
        <p:nvSpPr>
          <p:cNvPr id="4" name="灯片编号占位符 3"/>
          <p:cNvSpPr>
            <a:spLocks noGrp="1"/>
          </p:cNvSpPr>
          <p:nvPr>
            <p:ph type="sldNum" sz="quarter" idx="5"/>
          </p:nvPr>
        </p:nvSpPr>
        <p:spPr/>
        <p:txBody>
          <a:bodyPr/>
          <a:lstStyle/>
          <a:p>
            <a:fld id="{D96642B7-71B7-4C3E-9855-0D0DE388A05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第四部分是实证分析。首先是宏观层面，借鉴相关学者的研究成果，构建固定效应模型。其中，</a:t>
            </a:r>
            <a:r>
              <a:rPr lang="en-US" altLang="zh-CN" dirty="0" err="1"/>
              <a:t>i</a:t>
            </a:r>
            <a:r>
              <a:rPr lang="zh-CN" altLang="en-US" dirty="0"/>
              <a:t>是</a:t>
            </a:r>
            <a:r>
              <a:rPr lang="en-US" altLang="zh-CN" sz="1200" dirty="0">
                <a:effectLst/>
                <a:latin typeface="Times New Roman" panose="02020503050405090304" pitchFamily="18" charset="0"/>
                <a:cs typeface="Times New Roman" panose="02020503050405090304" pitchFamily="18" charset="0"/>
              </a:rPr>
              <a:t>OECD</a:t>
            </a:r>
            <a:r>
              <a:rPr lang="zh-CN" altLang="zh-CN" sz="1200" dirty="0">
                <a:effectLst/>
                <a:latin typeface="Times New Roman" panose="02020503050405090304" pitchFamily="18" charset="0"/>
                <a:cs typeface="Times New Roman" panose="02020503050405090304" pitchFamily="18" charset="0"/>
              </a:rPr>
              <a:t>中的</a:t>
            </a:r>
            <a:r>
              <a:rPr lang="en-US" altLang="zh-CN" sz="1200" dirty="0">
                <a:effectLst/>
                <a:latin typeface="Times New Roman" panose="02020503050405090304" pitchFamily="18" charset="0"/>
                <a:cs typeface="Times New Roman" panose="02020503050405090304" pitchFamily="18" charset="0"/>
              </a:rPr>
              <a:t>65</a:t>
            </a:r>
            <a:r>
              <a:rPr lang="zh-CN" altLang="zh-CN" sz="1200" dirty="0">
                <a:effectLst/>
                <a:latin typeface="Times New Roman" panose="02020503050405090304" pitchFamily="18" charset="0"/>
                <a:cs typeface="Times New Roman" panose="02020503050405090304" pitchFamily="18" charset="0"/>
              </a:rPr>
              <a:t>个国家（地区），</a:t>
            </a:r>
            <a:r>
              <a:rPr lang="en-US" altLang="zh-CN" sz="1200" dirty="0">
                <a:effectLst/>
                <a:latin typeface="Times New Roman" panose="02020503050405090304" pitchFamily="18" charset="0"/>
                <a:cs typeface="Times New Roman" panose="02020503050405090304" pitchFamily="18" charset="0"/>
              </a:rPr>
              <a:t>j</a:t>
            </a:r>
            <a:r>
              <a:rPr lang="zh-CN" altLang="zh-CN" sz="1200" dirty="0">
                <a:effectLst/>
                <a:latin typeface="Times New Roman" panose="02020503050405090304" pitchFamily="18" charset="0"/>
                <a:cs typeface="Times New Roman" panose="02020503050405090304" pitchFamily="18" charset="0"/>
              </a:rPr>
              <a:t>是</a:t>
            </a:r>
            <a:r>
              <a:rPr lang="zh-CN" altLang="en-US" sz="1200" dirty="0">
                <a:effectLst/>
                <a:latin typeface="Times New Roman" panose="02020503050405090304" pitchFamily="18" charset="0"/>
                <a:cs typeface="Times New Roman" panose="02020503050405090304" pitchFamily="18" charset="0"/>
              </a:rPr>
              <a:t>本</a:t>
            </a:r>
            <a:r>
              <a:rPr lang="zh-CN" altLang="zh-CN" sz="1200" dirty="0">
                <a:effectLst/>
                <a:latin typeface="Times New Roman" panose="02020503050405090304" pitchFamily="18" charset="0"/>
                <a:cs typeface="Times New Roman" panose="02020503050405090304" pitchFamily="18" charset="0"/>
              </a:rPr>
              <a:t>文细分的</a:t>
            </a:r>
            <a:r>
              <a:rPr lang="en-US" altLang="zh-CN" sz="1200" dirty="0">
                <a:effectLst/>
                <a:latin typeface="Times New Roman" panose="02020503050405090304" pitchFamily="18" charset="0"/>
                <a:cs typeface="Times New Roman" panose="02020503050405090304" pitchFamily="18" charset="0"/>
              </a:rPr>
              <a:t>14</a:t>
            </a:r>
            <a:r>
              <a:rPr lang="zh-CN" altLang="zh-CN" sz="1200" dirty="0">
                <a:effectLst/>
                <a:latin typeface="Times New Roman" panose="02020503050405090304" pitchFamily="18" charset="0"/>
                <a:cs typeface="Times New Roman" panose="02020503050405090304" pitchFamily="18" charset="0"/>
              </a:rPr>
              <a:t>个制造业行业</a:t>
            </a:r>
            <a:r>
              <a:rPr lang="zh-CN" altLang="en-US" sz="1200" dirty="0">
                <a:effectLst/>
                <a:latin typeface="Times New Roman" panose="02020503050405090304" pitchFamily="18" charset="0"/>
                <a:cs typeface="Times New Roman" panose="02020503050405090304" pitchFamily="18" charset="0"/>
              </a:rPr>
              <a:t>，由于数据可得性，</a:t>
            </a:r>
            <a:r>
              <a:rPr lang="en-US" altLang="zh-CN" sz="1200" dirty="0">
                <a:effectLst/>
                <a:latin typeface="Times New Roman" panose="02020503050405090304" pitchFamily="18" charset="0"/>
                <a:cs typeface="Times New Roman" panose="02020503050405090304" pitchFamily="18" charset="0"/>
              </a:rPr>
              <a:t>t</a:t>
            </a:r>
            <a:r>
              <a:rPr lang="zh-CN" altLang="en-US" sz="1200" dirty="0">
                <a:effectLst/>
                <a:latin typeface="Times New Roman" panose="02020503050405090304" pitchFamily="18" charset="0"/>
                <a:cs typeface="Times New Roman" panose="02020503050405090304" pitchFamily="18" charset="0"/>
              </a:rPr>
              <a:t>属于</a:t>
            </a:r>
            <a:r>
              <a:rPr lang="en-US" altLang="zh-CN" sz="1200" dirty="0">
                <a:effectLst/>
                <a:latin typeface="Times New Roman" panose="02020503050405090304" pitchFamily="18" charset="0"/>
                <a:cs typeface="Times New Roman" panose="02020503050405090304" pitchFamily="18" charset="0"/>
              </a:rPr>
              <a:t>2005</a:t>
            </a:r>
            <a:r>
              <a:rPr lang="zh-CN" altLang="en-US" sz="1200" dirty="0">
                <a:effectLst/>
                <a:latin typeface="Times New Roman" panose="02020503050405090304" pitchFamily="18" charset="0"/>
                <a:cs typeface="Times New Roman" panose="02020503050405090304" pitchFamily="18" charset="0"/>
              </a:rPr>
              <a:t>到</a:t>
            </a:r>
            <a:r>
              <a:rPr lang="en-US" altLang="zh-CN" sz="1200" dirty="0">
                <a:effectLst/>
                <a:latin typeface="Times New Roman" panose="02020503050405090304" pitchFamily="18" charset="0"/>
                <a:cs typeface="Times New Roman" panose="02020503050405090304" pitchFamily="18" charset="0"/>
              </a:rPr>
              <a:t>2015</a:t>
            </a:r>
            <a:r>
              <a:rPr lang="zh-CN" altLang="en-US" sz="1200" dirty="0">
                <a:effectLst/>
                <a:latin typeface="Times New Roman" panose="02020503050405090304" pitchFamily="18" charset="0"/>
                <a:cs typeface="Times New Roman" panose="02020503050405090304" pitchFamily="18" charset="0"/>
              </a:rPr>
              <a:t>年，分别加入国家、行业和年份固定效应。并且，</a:t>
            </a:r>
            <a:r>
              <a:rPr lang="zh-CN" altLang="zh-CN" sz="1800" kern="100" dirty="0">
                <a:effectLst/>
                <a:latin typeface="Times New Roman" panose="02020503050405090304" pitchFamily="18" charset="0"/>
                <a:ea typeface="宋体" pitchFamily="2" charset="-122"/>
                <a:cs typeface="Times New Roman" panose="02020503050405090304" pitchFamily="18" charset="0"/>
              </a:rPr>
              <a:t>参考现有研究，选取</a:t>
            </a:r>
            <a:r>
              <a:rPr lang="zh-CN" altLang="en-US" sz="1800" kern="100" dirty="0">
                <a:effectLst/>
                <a:latin typeface="Times New Roman" panose="02020503050405090304" pitchFamily="18" charset="0"/>
                <a:ea typeface="宋体" pitchFamily="2" charset="-122"/>
                <a:cs typeface="Times New Roman" panose="02020503050405090304" pitchFamily="18" charset="0"/>
              </a:rPr>
              <a:t>了</a:t>
            </a:r>
            <a:r>
              <a:rPr lang="zh-CN" altLang="zh-CN" sz="1800" kern="100" dirty="0">
                <a:effectLst/>
                <a:latin typeface="Times New Roman" panose="02020503050405090304" pitchFamily="18" charset="0"/>
                <a:ea typeface="宋体" pitchFamily="2" charset="-122"/>
                <a:cs typeface="Times New Roman" panose="02020503050405090304" pitchFamily="18" charset="0"/>
              </a:rPr>
              <a:t>其他影响劳动收入份额的变量作为控制变量。</a:t>
            </a:r>
            <a:r>
              <a:rPr lang="zh-CN" altLang="zh-CN" sz="1800" dirty="0">
                <a:effectLst/>
                <a:latin typeface="Times New Roman" panose="02020503050405090304" pitchFamily="18" charset="0"/>
                <a:ea typeface="宋体" pitchFamily="2" charset="-122"/>
                <a:cs typeface="Times New Roman" panose="02020503050405090304" pitchFamily="18" charset="0"/>
              </a:rPr>
              <a:t>表</a:t>
            </a:r>
            <a:r>
              <a:rPr lang="en-US" altLang="zh-CN" sz="1800" dirty="0">
                <a:effectLst/>
                <a:latin typeface="Times New Roman" panose="02020503050405090304" pitchFamily="18" charset="0"/>
                <a:ea typeface="宋体" pitchFamily="2" charset="-122"/>
              </a:rPr>
              <a:t>13</a:t>
            </a:r>
            <a:r>
              <a:rPr lang="zh-CN" altLang="zh-CN" sz="1800" dirty="0">
                <a:effectLst/>
                <a:latin typeface="Times New Roman" panose="02020503050405090304" pitchFamily="18" charset="0"/>
                <a:ea typeface="宋体" pitchFamily="2" charset="-122"/>
                <a:cs typeface="Times New Roman" panose="02020503050405090304" pitchFamily="18" charset="0"/>
              </a:rPr>
              <a:t>是对模型所选取变量的简要说明</a:t>
            </a:r>
            <a:r>
              <a:rPr lang="zh-CN" altLang="en-US" sz="1800" dirty="0">
                <a:effectLst/>
                <a:latin typeface="Times New Roman" panose="02020503050405090304" pitchFamily="18" charset="0"/>
                <a:ea typeface="宋体" pitchFamily="2" charset="-122"/>
                <a:cs typeface="Times New Roman" panose="02020503050405090304" pitchFamily="18" charset="0"/>
              </a:rPr>
              <a:t>。其中劳动收入份额是用劳动报酬占增加值的百分比来衡量。</a:t>
            </a:r>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800" kern="100" dirty="0">
              <a:effectLst/>
              <a:latin typeface="Times New Roman" panose="02020503050405090304" pitchFamily="18" charset="0"/>
              <a:ea typeface="宋体" pitchFamily="2" charset="-122"/>
              <a:cs typeface="Times New Roman" panose="0202050305040509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kern="100" dirty="0">
                <a:effectLst/>
                <a:latin typeface="等线" panose="02010600030101010101" pitchFamily="2" charset="-122"/>
                <a:ea typeface="等线" panose="02010600030101010101" pitchFamily="2" charset="-122"/>
                <a:cs typeface="Times New Roman" panose="02020503050405090304" pitchFamily="18" charset="0"/>
              </a:rPr>
              <a:t>表</a:t>
            </a:r>
            <a:r>
              <a:rPr lang="en-US" altLang="zh-CN" sz="1800" kern="100" dirty="0">
                <a:effectLst/>
                <a:latin typeface="等线" panose="02010600030101010101" pitchFamily="2" charset="-122"/>
                <a:ea typeface="等线" panose="02010600030101010101" pitchFamily="2" charset="-122"/>
                <a:cs typeface="Times New Roman" panose="02020503050405090304" pitchFamily="18" charset="0"/>
              </a:rPr>
              <a:t>16</a:t>
            </a:r>
            <a:r>
              <a:rPr lang="zh-CN" altLang="en-US" sz="1800" kern="100" dirty="0">
                <a:effectLst/>
                <a:latin typeface="等线" panose="02010600030101010101" pitchFamily="2" charset="-122"/>
                <a:ea typeface="等线" panose="02010600030101010101" pitchFamily="2" charset="-122"/>
                <a:cs typeface="Times New Roman" panose="02020503050405090304" pitchFamily="18" charset="0"/>
              </a:rPr>
              <a:t>是基准回归结果，本文均使用的是异方差稳健标准误。</a:t>
            </a:r>
            <a:r>
              <a:rPr lang="zh-CN" altLang="zh-CN" sz="1800" dirty="0">
                <a:effectLst/>
                <a:latin typeface="Times New Roman" panose="02020503050405090304" pitchFamily="18" charset="0"/>
                <a:ea typeface="宋体" pitchFamily="2" charset="-122"/>
                <a:cs typeface="Times New Roman" panose="02020503050405090304" pitchFamily="18" charset="0"/>
              </a:rPr>
              <a:t>第（</a:t>
            </a:r>
            <a:r>
              <a:rPr lang="en-US" altLang="zh-CN" sz="1800" dirty="0">
                <a:effectLst/>
                <a:latin typeface="Times New Roman" panose="02020503050405090304" pitchFamily="18" charset="0"/>
                <a:ea typeface="宋体" pitchFamily="2" charset="-122"/>
              </a:rPr>
              <a:t>1</a:t>
            </a:r>
            <a:r>
              <a:rPr lang="zh-CN" altLang="zh-CN" sz="1800" dirty="0">
                <a:effectLst/>
                <a:latin typeface="Times New Roman" panose="02020503050405090304" pitchFamily="18" charset="0"/>
                <a:ea typeface="宋体" pitchFamily="2" charset="-122"/>
                <a:cs typeface="Times New Roman" panose="02020503050405090304" pitchFamily="18" charset="0"/>
              </a:rPr>
              <a:t>）列是仅进行核心解释变量对被解释变量的回归，第（</a:t>
            </a:r>
            <a:r>
              <a:rPr lang="en-US" altLang="zh-CN" sz="1800" dirty="0">
                <a:effectLst/>
                <a:latin typeface="Times New Roman" panose="02020503050405090304" pitchFamily="18" charset="0"/>
                <a:ea typeface="宋体" pitchFamily="2" charset="-122"/>
              </a:rPr>
              <a:t>2</a:t>
            </a:r>
            <a:r>
              <a:rPr lang="zh-CN" altLang="zh-CN" sz="1800" dirty="0">
                <a:effectLst/>
                <a:latin typeface="Times New Roman" panose="02020503050405090304" pitchFamily="18" charset="0"/>
                <a:ea typeface="宋体" pitchFamily="2" charset="-122"/>
                <a:cs typeface="Times New Roman" panose="02020503050405090304" pitchFamily="18" charset="0"/>
              </a:rPr>
              <a:t>）列加入国家</a:t>
            </a:r>
            <a:r>
              <a:rPr lang="en-US" altLang="zh-CN" sz="1800" dirty="0">
                <a:effectLst/>
                <a:latin typeface="Times New Roman" panose="02020503050405090304" pitchFamily="18" charset="0"/>
                <a:ea typeface="宋体" pitchFamily="2" charset="-122"/>
              </a:rPr>
              <a:t>-</a:t>
            </a:r>
            <a:r>
              <a:rPr lang="zh-CN" altLang="zh-CN" sz="1800" dirty="0">
                <a:effectLst/>
                <a:latin typeface="Times New Roman" panose="02020503050405090304" pitchFamily="18" charset="0"/>
                <a:ea typeface="宋体" pitchFamily="2" charset="-122"/>
                <a:cs typeface="Times New Roman" panose="02020503050405090304" pitchFamily="18" charset="0"/>
              </a:rPr>
              <a:t>部门层面的控制变量，第（</a:t>
            </a:r>
            <a:r>
              <a:rPr lang="en-US" altLang="zh-CN" sz="1800" dirty="0">
                <a:effectLst/>
                <a:latin typeface="Times New Roman" panose="02020503050405090304" pitchFamily="18" charset="0"/>
                <a:ea typeface="宋体" pitchFamily="2" charset="-122"/>
              </a:rPr>
              <a:t>3</a:t>
            </a:r>
            <a:r>
              <a:rPr lang="zh-CN" altLang="zh-CN" sz="1800" dirty="0">
                <a:effectLst/>
                <a:latin typeface="Times New Roman" panose="02020503050405090304" pitchFamily="18" charset="0"/>
                <a:ea typeface="宋体" pitchFamily="2" charset="-122"/>
                <a:cs typeface="Times New Roman" panose="02020503050405090304" pitchFamily="18" charset="0"/>
              </a:rPr>
              <a:t>）列加入国家、行业、年份固定效应，第（</a:t>
            </a:r>
            <a:r>
              <a:rPr lang="en-US" altLang="zh-CN" sz="1800" dirty="0">
                <a:effectLst/>
                <a:latin typeface="Times New Roman" panose="02020503050405090304" pitchFamily="18" charset="0"/>
                <a:ea typeface="宋体" pitchFamily="2" charset="-122"/>
              </a:rPr>
              <a:t>4</a:t>
            </a:r>
            <a:r>
              <a:rPr lang="zh-CN" altLang="zh-CN" sz="1800" dirty="0">
                <a:effectLst/>
                <a:latin typeface="Times New Roman" panose="02020503050405090304" pitchFamily="18" charset="0"/>
                <a:ea typeface="宋体" pitchFamily="2" charset="-122"/>
                <a:cs typeface="Times New Roman" panose="02020503050405090304" pitchFamily="18" charset="0"/>
              </a:rPr>
              <a:t>）列进一步加入了国家层面的控制变量。各列回归结果中，核心解释变量</a:t>
            </a:r>
            <a:r>
              <a:rPr lang="zh-CN" altLang="en-US" sz="1800" dirty="0">
                <a:effectLst/>
                <a:latin typeface="Times New Roman" panose="02020503050405090304" pitchFamily="18" charset="0"/>
                <a:ea typeface="宋体" pitchFamily="2" charset="-122"/>
              </a:rPr>
              <a:t>全球价值链位置</a:t>
            </a:r>
            <a:r>
              <a:rPr lang="zh-CN" altLang="zh-CN" sz="1800" dirty="0">
                <a:effectLst/>
                <a:latin typeface="Times New Roman" panose="02020503050405090304" pitchFamily="18" charset="0"/>
                <a:ea typeface="宋体" pitchFamily="2" charset="-122"/>
                <a:cs typeface="Times New Roman" panose="02020503050405090304" pitchFamily="18" charset="0"/>
              </a:rPr>
              <a:t>的系数均显著为负。</a:t>
            </a:r>
            <a:endParaRPr lang="en-US" altLang="zh-CN" sz="1800" dirty="0">
              <a:effectLst/>
              <a:latin typeface="Times New Roman" panose="02020503050405090304" pitchFamily="18" charset="0"/>
              <a:ea typeface="宋体" pitchFamily="2" charset="-122"/>
              <a:cs typeface="Times New Roman" panose="02020503050405090304" pitchFamily="18" charset="0"/>
            </a:endParaRPr>
          </a:p>
        </p:txBody>
      </p:sp>
      <p:sp>
        <p:nvSpPr>
          <p:cNvPr id="4" name="灯片编号占位符 3"/>
          <p:cNvSpPr>
            <a:spLocks noGrp="1"/>
          </p:cNvSpPr>
          <p:nvPr>
            <p:ph type="sldNum" sz="quarter" idx="5"/>
          </p:nvPr>
        </p:nvSpPr>
        <p:spPr/>
        <p:txBody>
          <a:bodyPr/>
          <a:lstStyle/>
          <a:p>
            <a:fld id="{D96642B7-71B7-4C3E-9855-0D0DE388A05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表</a:t>
            </a:r>
            <a:r>
              <a:rPr lang="en-US" altLang="zh-CN" dirty="0"/>
              <a:t>17</a:t>
            </a:r>
            <a:r>
              <a:rPr lang="zh-CN" altLang="en-US" dirty="0"/>
              <a:t>是内生性检验的结果。由于</a:t>
            </a:r>
            <a:r>
              <a:rPr lang="zh-CN" altLang="zh-CN" sz="1800" dirty="0">
                <a:effectLst/>
                <a:latin typeface="Times New Roman" panose="02020503050405090304" pitchFamily="18" charset="0"/>
                <a:ea typeface="宋体" pitchFamily="2" charset="-122"/>
                <a:cs typeface="Times New Roman" panose="02020503050405090304" pitchFamily="18" charset="0"/>
              </a:rPr>
              <a:t>偏向资本进行收入分配通常更有利于引进外资</a:t>
            </a:r>
            <a:r>
              <a:rPr lang="zh-CN" altLang="en-US" sz="1800" dirty="0">
                <a:effectLst/>
                <a:latin typeface="Times New Roman" panose="02020503050405090304" pitchFamily="18" charset="0"/>
                <a:ea typeface="宋体" pitchFamily="2" charset="-122"/>
                <a:cs typeface="Times New Roman" panose="02020503050405090304" pitchFamily="18" charset="0"/>
              </a:rPr>
              <a:t>，</a:t>
            </a:r>
            <a:r>
              <a:rPr lang="zh-CN" altLang="zh-CN" sz="1800" dirty="0">
                <a:effectLst/>
                <a:latin typeface="Times New Roman" panose="02020503050405090304" pitchFamily="18" charset="0"/>
                <a:ea typeface="宋体" pitchFamily="2" charset="-122"/>
                <a:cs typeface="Times New Roman" panose="02020503050405090304" pitchFamily="18" charset="0"/>
              </a:rPr>
              <a:t>这可能会对一国制造业的全球价值链分工位置造成影响，</a:t>
            </a:r>
            <a:r>
              <a:rPr lang="zh-CN" altLang="en-US" sz="1800" dirty="0">
                <a:effectLst/>
                <a:latin typeface="Times New Roman" panose="02020503050405090304" pitchFamily="18" charset="0"/>
                <a:ea typeface="宋体" pitchFamily="2" charset="-122"/>
                <a:cs typeface="Times New Roman" panose="02020503050405090304" pitchFamily="18" charset="0"/>
              </a:rPr>
              <a:t>也就是说</a:t>
            </a:r>
            <a:r>
              <a:rPr lang="zh-CN" altLang="zh-CN" sz="1800" dirty="0">
                <a:effectLst/>
                <a:latin typeface="Times New Roman" panose="02020503050405090304" pitchFamily="18" charset="0"/>
                <a:ea typeface="宋体" pitchFamily="2" charset="-122"/>
                <a:cs typeface="Times New Roman" panose="02020503050405090304" pitchFamily="18" charset="0"/>
              </a:rPr>
              <a:t>全球价值链位置和</a:t>
            </a:r>
            <a:r>
              <a:rPr lang="zh-CN" altLang="en-US" sz="1800" dirty="0">
                <a:effectLst/>
                <a:latin typeface="Times New Roman" panose="02020503050405090304" pitchFamily="18" charset="0"/>
                <a:ea typeface="宋体" pitchFamily="2" charset="-122"/>
                <a:cs typeface="Times New Roman" panose="02020503050405090304" pitchFamily="18" charset="0"/>
              </a:rPr>
              <a:t>劳动收入份额</a:t>
            </a:r>
            <a:r>
              <a:rPr lang="zh-CN" altLang="zh-CN" sz="1800" dirty="0">
                <a:effectLst/>
                <a:latin typeface="Times New Roman" panose="02020503050405090304" pitchFamily="18" charset="0"/>
                <a:ea typeface="宋体" pitchFamily="2" charset="-122"/>
                <a:cs typeface="Times New Roman" panose="02020503050405090304" pitchFamily="18" charset="0"/>
              </a:rPr>
              <a:t>间可能存在反向因果问题。基于此，本文首先，与大多数研究一样，选取</a:t>
            </a:r>
            <a:r>
              <a:rPr lang="en-US" altLang="zh-CN" sz="1800" dirty="0">
                <a:effectLst/>
                <a:latin typeface="Times New Roman" panose="02020503050405090304" pitchFamily="18" charset="0"/>
                <a:ea typeface="宋体" pitchFamily="2" charset="-122"/>
              </a:rPr>
              <a:t>GVCPs</a:t>
            </a:r>
            <a:r>
              <a:rPr lang="zh-CN" altLang="zh-CN" sz="1800" dirty="0">
                <a:effectLst/>
                <a:latin typeface="Times New Roman" panose="02020503050405090304" pitchFamily="18" charset="0"/>
                <a:ea typeface="宋体" pitchFamily="2" charset="-122"/>
                <a:cs typeface="Times New Roman" panose="02020503050405090304" pitchFamily="18" charset="0"/>
              </a:rPr>
              <a:t>的一阶滞后项做工具变量，其次，借鉴</a:t>
            </a:r>
            <a:r>
              <a:rPr lang="zh-CN" altLang="en-US" sz="1800" dirty="0">
                <a:effectLst/>
                <a:latin typeface="Times New Roman" panose="02020503050405090304" pitchFamily="18" charset="0"/>
                <a:ea typeface="宋体" pitchFamily="2" charset="-122"/>
                <a:cs typeface="Times New Roman" panose="02020503050405090304" pitchFamily="18" charset="0"/>
              </a:rPr>
              <a:t>相关学者研究所</a:t>
            </a:r>
            <a:r>
              <a:rPr lang="zh-CN" altLang="zh-CN" sz="1800" dirty="0">
                <a:effectLst/>
                <a:latin typeface="Times New Roman" panose="02020503050405090304" pitchFamily="18" charset="0"/>
                <a:ea typeface="宋体" pitchFamily="2" charset="-122"/>
                <a:cs typeface="Times New Roman" panose="02020503050405090304" pitchFamily="18" charset="0"/>
              </a:rPr>
              <a:t>选取的工具变量，选取</a:t>
            </a:r>
            <a:r>
              <a:rPr lang="zh-CN" altLang="en-US" sz="1800" dirty="0">
                <a:effectLst/>
                <a:latin typeface="Times New Roman" panose="02020503050405090304" pitchFamily="18" charset="0"/>
                <a:ea typeface="宋体" pitchFamily="2" charset="-122"/>
              </a:rPr>
              <a:t>全球价值链位置</a:t>
            </a:r>
            <a:r>
              <a:rPr lang="zh-CN" altLang="zh-CN" sz="1800" dirty="0">
                <a:effectLst/>
                <a:latin typeface="Times New Roman" panose="02020503050405090304" pitchFamily="18" charset="0"/>
                <a:ea typeface="宋体" pitchFamily="2" charset="-122"/>
                <a:cs typeface="Times New Roman" panose="02020503050405090304" pitchFamily="18" charset="0"/>
              </a:rPr>
              <a:t>与其均值差值的三次方作为工具变量，用两阶段最小二乘法进行回归</a:t>
            </a:r>
            <a:r>
              <a:rPr lang="zh-CN" altLang="en-US" sz="1800" dirty="0">
                <a:effectLst/>
                <a:latin typeface="Times New Roman" panose="02020503050405090304" pitchFamily="18" charset="0"/>
                <a:ea typeface="宋体" pitchFamily="2" charset="-122"/>
                <a:cs typeface="Times New Roman" panose="02020503050405090304" pitchFamily="18" charset="0"/>
              </a:rPr>
              <a:t>，（</a:t>
            </a:r>
            <a:r>
              <a:rPr lang="en-US" altLang="zh-CN" sz="1200" dirty="0">
                <a:effectLst/>
                <a:latin typeface="Times New Roman" panose="02020503050405090304" pitchFamily="18" charset="0"/>
                <a:ea typeface="+mn-ea"/>
                <a:cs typeface="Times New Roman" panose="02020503050405090304" pitchFamily="18" charset="0"/>
              </a:rPr>
              <a:t>1</a:t>
            </a:r>
            <a:r>
              <a:rPr lang="zh-CN" altLang="en-US" sz="1200" dirty="0">
                <a:effectLst/>
                <a:latin typeface="Times New Roman" panose="02020503050405090304" pitchFamily="18" charset="0"/>
                <a:ea typeface="+mn-ea"/>
                <a:cs typeface="Times New Roman" panose="02020503050405090304" pitchFamily="18" charset="0"/>
              </a:rPr>
              <a:t>）（</a:t>
            </a:r>
            <a:r>
              <a:rPr lang="en-US" altLang="zh-CN" sz="1200" dirty="0">
                <a:effectLst/>
                <a:latin typeface="Times New Roman" panose="02020503050405090304" pitchFamily="18" charset="0"/>
                <a:ea typeface="+mn-ea"/>
                <a:cs typeface="Times New Roman" panose="02020503050405090304" pitchFamily="18" charset="0"/>
              </a:rPr>
              <a:t>2</a:t>
            </a:r>
            <a:r>
              <a:rPr lang="zh-CN" altLang="en-US" sz="1200" dirty="0">
                <a:effectLst/>
                <a:latin typeface="Times New Roman" panose="02020503050405090304" pitchFamily="18" charset="0"/>
                <a:ea typeface="+mn-ea"/>
                <a:cs typeface="Times New Roman" panose="02020503050405090304" pitchFamily="18" charset="0"/>
              </a:rPr>
              <a:t>）、</a:t>
            </a:r>
            <a:r>
              <a:rPr lang="zh-CN" altLang="zh-CN" sz="1200" dirty="0">
                <a:effectLst/>
                <a:latin typeface="Times New Roman" panose="02020503050405090304" pitchFamily="18" charset="0"/>
                <a:ea typeface="+mn-ea"/>
                <a:cs typeface="Times New Roman" panose="02020503050405090304" pitchFamily="18" charset="0"/>
              </a:rPr>
              <a:t>（</a:t>
            </a:r>
            <a:r>
              <a:rPr lang="en-US" altLang="zh-CN" sz="1200" dirty="0">
                <a:effectLst/>
                <a:latin typeface="Times New Roman" panose="02020503050405090304" pitchFamily="18" charset="0"/>
                <a:ea typeface="+mn-ea"/>
              </a:rPr>
              <a:t>3</a:t>
            </a:r>
            <a:r>
              <a:rPr lang="zh-CN" altLang="zh-CN" sz="1200" dirty="0">
                <a:effectLst/>
                <a:latin typeface="Times New Roman" panose="02020503050405090304" pitchFamily="18" charset="0"/>
                <a:ea typeface="+mn-ea"/>
                <a:cs typeface="Times New Roman" panose="02020503050405090304" pitchFamily="18" charset="0"/>
              </a:rPr>
              <a:t>）（</a:t>
            </a:r>
            <a:r>
              <a:rPr lang="en-US" altLang="zh-CN" sz="1200" dirty="0">
                <a:effectLst/>
                <a:latin typeface="Times New Roman" panose="02020503050405090304" pitchFamily="18" charset="0"/>
                <a:ea typeface="+mn-ea"/>
              </a:rPr>
              <a:t>4</a:t>
            </a:r>
            <a:r>
              <a:rPr lang="zh-CN" altLang="zh-CN" sz="1200" dirty="0">
                <a:effectLst/>
                <a:latin typeface="Times New Roman" panose="02020503050405090304" pitchFamily="18" charset="0"/>
                <a:ea typeface="+mn-ea"/>
                <a:cs typeface="Times New Roman" panose="02020503050405090304" pitchFamily="18" charset="0"/>
              </a:rPr>
              <a:t>）</a:t>
            </a:r>
            <a:r>
              <a:rPr lang="zh-CN" altLang="en-US" sz="1200" dirty="0">
                <a:effectLst/>
                <a:latin typeface="Times New Roman" panose="02020503050405090304" pitchFamily="18" charset="0"/>
                <a:ea typeface="+mn-ea"/>
                <a:cs typeface="Times New Roman" panose="02020503050405090304" pitchFamily="18" charset="0"/>
              </a:rPr>
              <a:t>列是回归结果。</a:t>
            </a:r>
            <a:endParaRPr lang="en-US" altLang="zh-CN" sz="1200" dirty="0">
              <a:effectLst/>
              <a:latin typeface="Times New Roman" panose="02020503050405090304" pitchFamily="18" charset="0"/>
              <a:ea typeface="+mn-ea"/>
              <a:cs typeface="Times New Roman" panose="02020503050405090304" pitchFamily="18" charset="0"/>
            </a:endParaRPr>
          </a:p>
          <a:p>
            <a:r>
              <a:rPr lang="zh-CN" altLang="zh-CN" sz="1800" dirty="0">
                <a:effectLst/>
                <a:latin typeface="Times New Roman" panose="02020503050405090304" pitchFamily="18" charset="0"/>
                <a:ea typeface="宋体" pitchFamily="2" charset="-122"/>
                <a:cs typeface="Times New Roman" panose="02020503050405090304" pitchFamily="18" charset="0"/>
              </a:rPr>
              <a:t>第一阶段回归的</a:t>
            </a:r>
            <a:r>
              <a:rPr lang="en-US" altLang="zh-CN" sz="1800" dirty="0">
                <a:effectLst/>
                <a:latin typeface="Times New Roman" panose="02020503050405090304" pitchFamily="18" charset="0"/>
                <a:ea typeface="宋体" pitchFamily="2" charset="-122"/>
              </a:rPr>
              <a:t>KP LM</a:t>
            </a:r>
            <a:r>
              <a:rPr lang="zh-CN" altLang="zh-CN" sz="1800" dirty="0">
                <a:effectLst/>
                <a:latin typeface="Times New Roman" panose="02020503050405090304" pitchFamily="18" charset="0"/>
                <a:ea typeface="宋体" pitchFamily="2" charset="-122"/>
                <a:cs typeface="Times New Roman" panose="02020503050405090304" pitchFamily="18" charset="0"/>
              </a:rPr>
              <a:t>统计量对应的</a:t>
            </a:r>
            <a:r>
              <a:rPr lang="en-US" altLang="zh-CN" sz="1800" dirty="0">
                <a:effectLst/>
                <a:latin typeface="Times New Roman" panose="02020503050405090304" pitchFamily="18" charset="0"/>
                <a:ea typeface="宋体" pitchFamily="2" charset="-122"/>
              </a:rPr>
              <a:t>p</a:t>
            </a:r>
            <a:r>
              <a:rPr lang="zh-CN" altLang="zh-CN" sz="1800" dirty="0">
                <a:effectLst/>
                <a:latin typeface="Times New Roman" panose="02020503050405090304" pitchFamily="18" charset="0"/>
                <a:ea typeface="宋体" pitchFamily="2" charset="-122"/>
                <a:cs typeface="Times New Roman" panose="02020503050405090304" pitchFamily="18" charset="0"/>
              </a:rPr>
              <a:t>值均为</a:t>
            </a:r>
            <a:r>
              <a:rPr lang="en-US" altLang="zh-CN" sz="1800" dirty="0">
                <a:effectLst/>
                <a:latin typeface="Times New Roman" panose="02020503050405090304" pitchFamily="18" charset="0"/>
                <a:ea typeface="宋体" pitchFamily="2" charset="-122"/>
              </a:rPr>
              <a:t>0.000</a:t>
            </a:r>
            <a:r>
              <a:rPr lang="zh-CN" altLang="zh-CN" sz="1800" dirty="0">
                <a:effectLst/>
                <a:latin typeface="Times New Roman" panose="02020503050405090304" pitchFamily="18" charset="0"/>
                <a:ea typeface="宋体" pitchFamily="2" charset="-122"/>
                <a:cs typeface="Times New Roman" panose="02020503050405090304" pitchFamily="18" charset="0"/>
              </a:rPr>
              <a:t>，表明工具变量可以被识别。</a:t>
            </a:r>
            <a:r>
              <a:rPr lang="en-US" altLang="zh-CN" sz="1800" dirty="0">
                <a:effectLst/>
                <a:latin typeface="Times New Roman" panose="02020503050405090304" pitchFamily="18" charset="0"/>
                <a:ea typeface="宋体" pitchFamily="2" charset="-122"/>
              </a:rPr>
              <a:t>F</a:t>
            </a:r>
            <a:r>
              <a:rPr lang="zh-CN" altLang="zh-CN" sz="1800" dirty="0">
                <a:effectLst/>
                <a:latin typeface="Times New Roman" panose="02020503050405090304" pitchFamily="18" charset="0"/>
                <a:ea typeface="宋体" pitchFamily="2" charset="-122"/>
                <a:cs typeface="Times New Roman" panose="02020503050405090304" pitchFamily="18" charset="0"/>
              </a:rPr>
              <a:t>统计量均远远超过</a:t>
            </a:r>
            <a:r>
              <a:rPr lang="en-US" altLang="zh-CN" sz="1800" dirty="0">
                <a:effectLst/>
                <a:latin typeface="Times New Roman" panose="02020503050405090304" pitchFamily="18" charset="0"/>
                <a:ea typeface="宋体" pitchFamily="2" charset="-122"/>
              </a:rPr>
              <a:t>Stock-</a:t>
            </a:r>
            <a:r>
              <a:rPr lang="en-US" altLang="zh-CN" sz="1800" dirty="0" err="1">
                <a:effectLst/>
                <a:latin typeface="Times New Roman" panose="02020503050405090304" pitchFamily="18" charset="0"/>
                <a:ea typeface="宋体" pitchFamily="2" charset="-122"/>
              </a:rPr>
              <a:t>Yogo</a:t>
            </a:r>
            <a:r>
              <a:rPr lang="zh-CN" altLang="zh-CN" sz="1800" dirty="0">
                <a:effectLst/>
                <a:latin typeface="Times New Roman" panose="02020503050405090304" pitchFamily="18" charset="0"/>
                <a:ea typeface="宋体" pitchFamily="2" charset="-122"/>
                <a:cs typeface="Times New Roman" panose="02020503050405090304" pitchFamily="18" charset="0"/>
              </a:rPr>
              <a:t>弱工具变量检验</a:t>
            </a:r>
            <a:r>
              <a:rPr lang="en-US" altLang="zh-CN" sz="1800" dirty="0">
                <a:effectLst/>
                <a:latin typeface="Times New Roman" panose="02020503050405090304" pitchFamily="18" charset="0"/>
                <a:ea typeface="宋体" pitchFamily="2" charset="-122"/>
              </a:rPr>
              <a:t>10%</a:t>
            </a:r>
            <a:r>
              <a:rPr lang="zh-CN" altLang="zh-CN" sz="1800" dirty="0">
                <a:effectLst/>
                <a:latin typeface="Times New Roman" panose="02020503050405090304" pitchFamily="18" charset="0"/>
                <a:ea typeface="宋体" pitchFamily="2" charset="-122"/>
                <a:cs typeface="Times New Roman" panose="02020503050405090304" pitchFamily="18" charset="0"/>
              </a:rPr>
              <a:t>的临界水平</a:t>
            </a:r>
            <a:r>
              <a:rPr lang="en-US" altLang="zh-CN" sz="1800" dirty="0">
                <a:effectLst/>
                <a:latin typeface="Times New Roman" panose="02020503050405090304" pitchFamily="18" charset="0"/>
                <a:ea typeface="宋体" pitchFamily="2" charset="-122"/>
              </a:rPr>
              <a:t>16.38</a:t>
            </a:r>
            <a:r>
              <a:rPr lang="zh-CN" altLang="zh-CN" sz="1800" dirty="0">
                <a:effectLst/>
                <a:latin typeface="Times New Roman" panose="02020503050405090304" pitchFamily="18" charset="0"/>
                <a:ea typeface="宋体" pitchFamily="2" charset="-122"/>
                <a:cs typeface="Times New Roman" panose="02020503050405090304" pitchFamily="18" charset="0"/>
              </a:rPr>
              <a:t>，表明不存在弱工具变量问题</a:t>
            </a:r>
            <a:r>
              <a:rPr lang="zh-CN" altLang="en-US" sz="1800" dirty="0">
                <a:effectLst/>
                <a:latin typeface="Times New Roman" panose="02020503050405090304" pitchFamily="18" charset="0"/>
                <a:ea typeface="宋体" pitchFamily="2" charset="-122"/>
                <a:cs typeface="Times New Roman" panose="02020503050405090304" pitchFamily="18" charset="0"/>
              </a:rPr>
              <a:t>。第二阶段回归的全球价值链位置系数均显著为负，与基准结果一致。</a:t>
            </a:r>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r>
              <a:rPr lang="zh-CN" altLang="zh-CN" sz="1800" dirty="0">
                <a:effectLst/>
                <a:latin typeface="Times New Roman" panose="02020503050405090304" pitchFamily="18" charset="0"/>
                <a:ea typeface="宋体" pitchFamily="2" charset="-122"/>
                <a:cs typeface="Times New Roman" panose="02020503050405090304" pitchFamily="18" charset="0"/>
              </a:rPr>
              <a:t>考虑到要素分配可能有持续性，本期的劳动收入份额可能受到上期劳动收入份额的影响，在基准模型中加入劳动收入份额的一阶滞后项，采用系统</a:t>
            </a:r>
            <a:r>
              <a:rPr lang="zh-CN" altLang="en-US" sz="1800" dirty="0">
                <a:effectLst/>
                <a:latin typeface="Times New Roman" panose="02020503050405090304" pitchFamily="18" charset="0"/>
                <a:ea typeface="宋体" pitchFamily="2" charset="-122"/>
              </a:rPr>
              <a:t>矩估计</a:t>
            </a:r>
            <a:r>
              <a:rPr lang="zh-CN" altLang="zh-CN" sz="1800" dirty="0">
                <a:effectLst/>
                <a:latin typeface="Times New Roman" panose="02020503050405090304" pitchFamily="18" charset="0"/>
                <a:ea typeface="宋体" pitchFamily="2" charset="-122"/>
                <a:cs typeface="Times New Roman" panose="02020503050405090304" pitchFamily="18" charset="0"/>
              </a:rPr>
              <a:t>，第（</a:t>
            </a:r>
            <a:r>
              <a:rPr lang="en-US" altLang="zh-CN" sz="1800" dirty="0">
                <a:effectLst/>
                <a:latin typeface="Times New Roman" panose="02020503050405090304" pitchFamily="18" charset="0"/>
                <a:ea typeface="宋体" pitchFamily="2" charset="-122"/>
              </a:rPr>
              <a:t>5</a:t>
            </a:r>
            <a:r>
              <a:rPr lang="zh-CN" altLang="zh-CN" sz="1800" dirty="0">
                <a:effectLst/>
                <a:latin typeface="Times New Roman" panose="02020503050405090304" pitchFamily="18" charset="0"/>
                <a:ea typeface="宋体" pitchFamily="2" charset="-122"/>
                <a:cs typeface="Times New Roman" panose="02020503050405090304" pitchFamily="18" charset="0"/>
              </a:rPr>
              <a:t>）列是回归结果。滞后一阶的劳动收入份额系数显著为正，表明劳动收入存在刚性趋势，并且核心解释变量</a:t>
            </a:r>
            <a:r>
              <a:rPr lang="zh-CN" altLang="en-US" sz="1800" dirty="0">
                <a:effectLst/>
                <a:latin typeface="Times New Roman" panose="02020503050405090304" pitchFamily="18" charset="0"/>
                <a:ea typeface="宋体" pitchFamily="2" charset="-122"/>
              </a:rPr>
              <a:t>全球价值链位置</a:t>
            </a:r>
            <a:r>
              <a:rPr lang="zh-CN" altLang="zh-CN" sz="1800" dirty="0">
                <a:effectLst/>
                <a:latin typeface="Times New Roman" panose="02020503050405090304" pitchFamily="18" charset="0"/>
                <a:ea typeface="宋体" pitchFamily="2" charset="-122"/>
                <a:cs typeface="Times New Roman" panose="02020503050405090304" pitchFamily="18" charset="0"/>
              </a:rPr>
              <a:t>的系数显著为负，与基准回归一致。</a:t>
            </a:r>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r>
              <a:rPr lang="zh-CN" altLang="zh-CN" sz="1800" dirty="0">
                <a:effectLst/>
                <a:latin typeface="Times New Roman" panose="02020503050405090304" pitchFamily="18" charset="0"/>
                <a:ea typeface="宋体" pitchFamily="2" charset="-122"/>
                <a:cs typeface="Times New Roman" panose="02020503050405090304" pitchFamily="18" charset="0"/>
              </a:rPr>
              <a:t>针对过度识别检验，回归结果中</a:t>
            </a:r>
            <a:r>
              <a:rPr lang="en-US" altLang="zh-CN" sz="1800" dirty="0">
                <a:effectLst/>
                <a:latin typeface="Times New Roman" panose="02020503050405090304" pitchFamily="18" charset="0"/>
                <a:ea typeface="宋体" pitchFamily="2" charset="-122"/>
              </a:rPr>
              <a:t>Hansen J</a:t>
            </a:r>
            <a:r>
              <a:rPr lang="zh-CN" altLang="zh-CN" sz="1800" dirty="0">
                <a:effectLst/>
                <a:latin typeface="Times New Roman" panose="02020503050405090304" pitchFamily="18" charset="0"/>
                <a:ea typeface="宋体" pitchFamily="2" charset="-122"/>
                <a:cs typeface="Times New Roman" panose="02020503050405090304" pitchFamily="18" charset="0"/>
              </a:rPr>
              <a:t>检验的卡方统计量的</a:t>
            </a:r>
            <a:r>
              <a:rPr lang="en-US" altLang="zh-CN" sz="1800" dirty="0">
                <a:effectLst/>
                <a:latin typeface="Times New Roman" panose="02020503050405090304" pitchFamily="18" charset="0"/>
                <a:ea typeface="宋体" pitchFamily="2" charset="-122"/>
              </a:rPr>
              <a:t>p</a:t>
            </a:r>
            <a:r>
              <a:rPr lang="zh-CN" altLang="zh-CN" sz="1800" dirty="0">
                <a:effectLst/>
                <a:latin typeface="Times New Roman" panose="02020503050405090304" pitchFamily="18" charset="0"/>
                <a:ea typeface="宋体" pitchFamily="2" charset="-122"/>
                <a:cs typeface="Times New Roman" panose="02020503050405090304" pitchFamily="18" charset="0"/>
              </a:rPr>
              <a:t>值为</a:t>
            </a:r>
            <a:r>
              <a:rPr lang="en-US" altLang="zh-CN" sz="1800" dirty="0">
                <a:effectLst/>
                <a:latin typeface="Times New Roman" panose="02020503050405090304" pitchFamily="18" charset="0"/>
                <a:ea typeface="宋体" pitchFamily="2" charset="-122"/>
              </a:rPr>
              <a:t>0.329</a:t>
            </a:r>
            <a:r>
              <a:rPr lang="zh-CN" altLang="zh-CN" sz="1800" dirty="0">
                <a:effectLst/>
                <a:latin typeface="Times New Roman" panose="02020503050405090304" pitchFamily="18" charset="0"/>
                <a:ea typeface="宋体" pitchFamily="2" charset="-122"/>
                <a:cs typeface="Times New Roman" panose="02020503050405090304" pitchFamily="18" charset="0"/>
              </a:rPr>
              <a:t>，不显著，接受原假设关于所有工具变量都是外生的假定，即所采用的工具变量是有效的。针对残差自相关检验，</a:t>
            </a:r>
            <a:r>
              <a:rPr lang="en-US" altLang="zh-CN" sz="1800" dirty="0">
                <a:effectLst/>
                <a:latin typeface="Times New Roman" panose="02020503050405090304" pitchFamily="18" charset="0"/>
                <a:ea typeface="宋体" pitchFamily="2" charset="-122"/>
              </a:rPr>
              <a:t>Arellano-Bond</a:t>
            </a:r>
            <a:r>
              <a:rPr lang="zh-CN" altLang="zh-CN" sz="1800" dirty="0">
                <a:effectLst/>
                <a:latin typeface="Times New Roman" panose="02020503050405090304" pitchFamily="18" charset="0"/>
                <a:ea typeface="宋体" pitchFamily="2" charset="-122"/>
                <a:cs typeface="Times New Roman" panose="02020503050405090304" pitchFamily="18" charset="0"/>
              </a:rPr>
              <a:t>检验的</a:t>
            </a:r>
            <a:r>
              <a:rPr lang="en-US" altLang="zh-CN" sz="1800" dirty="0">
                <a:effectLst/>
                <a:latin typeface="Times New Roman" panose="02020503050405090304" pitchFamily="18" charset="0"/>
                <a:ea typeface="宋体" pitchFamily="2" charset="-122"/>
              </a:rPr>
              <a:t>AR</a:t>
            </a:r>
            <a:r>
              <a:rPr lang="zh-CN" altLang="zh-CN" sz="1800" dirty="0">
                <a:effectLst/>
                <a:latin typeface="Times New Roman" panose="02020503050405090304" pitchFamily="18" charset="0"/>
                <a:ea typeface="宋体" pitchFamily="2" charset="-122"/>
                <a:cs typeface="Times New Roman" panose="02020503050405090304" pitchFamily="18" charset="0"/>
              </a:rPr>
              <a:t>（</a:t>
            </a:r>
            <a:r>
              <a:rPr lang="en-US" altLang="zh-CN" sz="1800" dirty="0">
                <a:effectLst/>
                <a:latin typeface="Times New Roman" panose="02020503050405090304" pitchFamily="18" charset="0"/>
                <a:ea typeface="宋体" pitchFamily="2" charset="-122"/>
              </a:rPr>
              <a:t>1</a:t>
            </a:r>
            <a:r>
              <a:rPr lang="zh-CN" altLang="zh-CN" sz="1800" dirty="0">
                <a:effectLst/>
                <a:latin typeface="Times New Roman" panose="02020503050405090304" pitchFamily="18" charset="0"/>
                <a:ea typeface="宋体" pitchFamily="2" charset="-122"/>
                <a:cs typeface="Times New Roman" panose="02020503050405090304" pitchFamily="18" charset="0"/>
              </a:rPr>
              <a:t>）</a:t>
            </a:r>
            <a:r>
              <a:rPr lang="en-US" altLang="zh-CN" sz="1800" dirty="0">
                <a:effectLst/>
                <a:latin typeface="Times New Roman" panose="02020503050405090304" pitchFamily="18" charset="0"/>
                <a:ea typeface="宋体" pitchFamily="2" charset="-122"/>
              </a:rPr>
              <a:t>p</a:t>
            </a:r>
            <a:r>
              <a:rPr lang="zh-CN" altLang="zh-CN" sz="1800" dirty="0">
                <a:effectLst/>
                <a:latin typeface="Times New Roman" panose="02020503050405090304" pitchFamily="18" charset="0"/>
                <a:ea typeface="宋体" pitchFamily="2" charset="-122"/>
                <a:cs typeface="Times New Roman" panose="02020503050405090304" pitchFamily="18" charset="0"/>
              </a:rPr>
              <a:t>值为</a:t>
            </a:r>
            <a:r>
              <a:rPr lang="en-US" altLang="zh-CN" sz="1800" dirty="0">
                <a:effectLst/>
                <a:latin typeface="Times New Roman" panose="02020503050405090304" pitchFamily="18" charset="0"/>
                <a:ea typeface="宋体" pitchFamily="2" charset="-122"/>
              </a:rPr>
              <a:t>0.000</a:t>
            </a:r>
            <a:r>
              <a:rPr lang="zh-CN" altLang="zh-CN" sz="1800" dirty="0">
                <a:effectLst/>
                <a:latin typeface="Times New Roman" panose="02020503050405090304" pitchFamily="18" charset="0"/>
                <a:ea typeface="宋体" pitchFamily="2" charset="-122"/>
                <a:cs typeface="Times New Roman" panose="02020503050405090304" pitchFamily="18" charset="0"/>
              </a:rPr>
              <a:t>，</a:t>
            </a:r>
            <a:r>
              <a:rPr lang="en-US" altLang="zh-CN" sz="1800" dirty="0">
                <a:effectLst/>
                <a:latin typeface="Times New Roman" panose="02020503050405090304" pitchFamily="18" charset="0"/>
                <a:ea typeface="宋体" pitchFamily="2" charset="-122"/>
              </a:rPr>
              <a:t>AR</a:t>
            </a:r>
            <a:r>
              <a:rPr lang="zh-CN" altLang="zh-CN" sz="1800" dirty="0">
                <a:effectLst/>
                <a:latin typeface="Times New Roman" panose="02020503050405090304" pitchFamily="18" charset="0"/>
                <a:ea typeface="宋体" pitchFamily="2" charset="-122"/>
                <a:cs typeface="Times New Roman" panose="02020503050405090304" pitchFamily="18" charset="0"/>
              </a:rPr>
              <a:t>（</a:t>
            </a:r>
            <a:r>
              <a:rPr lang="en-US" altLang="zh-CN" sz="1800" dirty="0">
                <a:effectLst/>
                <a:latin typeface="Times New Roman" panose="02020503050405090304" pitchFamily="18" charset="0"/>
                <a:ea typeface="宋体" pitchFamily="2" charset="-122"/>
              </a:rPr>
              <a:t>2</a:t>
            </a:r>
            <a:r>
              <a:rPr lang="zh-CN" altLang="zh-CN" sz="1800" dirty="0">
                <a:effectLst/>
                <a:latin typeface="Times New Roman" panose="02020503050405090304" pitchFamily="18" charset="0"/>
                <a:ea typeface="宋体" pitchFamily="2" charset="-122"/>
                <a:cs typeface="Times New Roman" panose="02020503050405090304" pitchFamily="18" charset="0"/>
              </a:rPr>
              <a:t>）值为</a:t>
            </a:r>
            <a:r>
              <a:rPr lang="en-US" altLang="zh-CN" sz="1800" dirty="0">
                <a:effectLst/>
                <a:latin typeface="Times New Roman" panose="02020503050405090304" pitchFamily="18" charset="0"/>
                <a:ea typeface="宋体" pitchFamily="2" charset="-122"/>
              </a:rPr>
              <a:t>0.460</a:t>
            </a:r>
            <a:r>
              <a:rPr lang="zh-CN" altLang="zh-CN" sz="1800" dirty="0">
                <a:effectLst/>
                <a:latin typeface="Times New Roman" panose="02020503050405090304" pitchFamily="18" charset="0"/>
                <a:ea typeface="宋体" pitchFamily="2" charset="-122"/>
                <a:cs typeface="Times New Roman" panose="02020503050405090304" pitchFamily="18" charset="0"/>
              </a:rPr>
              <a:t>，说明扰动项存在显著的一阶自相关，不存在二阶自相关，即系统</a:t>
            </a:r>
            <a:r>
              <a:rPr lang="zh-CN" altLang="en-US" sz="1800" dirty="0">
                <a:effectLst/>
                <a:latin typeface="Times New Roman" panose="02020503050405090304" pitchFamily="18" charset="0"/>
                <a:ea typeface="宋体" pitchFamily="2" charset="-122"/>
              </a:rPr>
              <a:t>矩估计</a:t>
            </a:r>
            <a:r>
              <a:rPr lang="zh-CN" altLang="zh-CN" sz="1800" dirty="0">
                <a:effectLst/>
                <a:latin typeface="Times New Roman" panose="02020503050405090304" pitchFamily="18" charset="0"/>
                <a:ea typeface="宋体" pitchFamily="2" charset="-122"/>
                <a:cs typeface="Times New Roman" panose="02020503050405090304" pitchFamily="18" charset="0"/>
              </a:rPr>
              <a:t>的结果是可靠的。</a:t>
            </a:r>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r>
              <a:rPr lang="zh-CN" altLang="en-US" sz="1800" dirty="0">
                <a:effectLst/>
                <a:latin typeface="Times New Roman" panose="02020503050405090304" pitchFamily="18" charset="0"/>
                <a:ea typeface="宋体" pitchFamily="2" charset="-122"/>
                <a:cs typeface="Times New Roman" panose="02020503050405090304" pitchFamily="18" charset="0"/>
              </a:rPr>
              <a:t>表</a:t>
            </a:r>
            <a:r>
              <a:rPr lang="en-US" altLang="zh-CN" sz="1800" dirty="0">
                <a:effectLst/>
                <a:latin typeface="Times New Roman" panose="02020503050405090304" pitchFamily="18" charset="0"/>
                <a:ea typeface="宋体" pitchFamily="2" charset="-122"/>
                <a:cs typeface="Times New Roman" panose="02020503050405090304" pitchFamily="18" charset="0"/>
              </a:rPr>
              <a:t>18</a:t>
            </a:r>
            <a:r>
              <a:rPr lang="zh-CN" altLang="en-US" sz="1800" dirty="0">
                <a:effectLst/>
                <a:latin typeface="Times New Roman" panose="02020503050405090304" pitchFamily="18" charset="0"/>
                <a:ea typeface="宋体" pitchFamily="2" charset="-122"/>
                <a:cs typeface="Times New Roman" panose="02020503050405090304" pitchFamily="18" charset="0"/>
              </a:rPr>
              <a:t>是稳健性检验的结果。（</a:t>
            </a:r>
            <a:r>
              <a:rPr lang="en-US" altLang="zh-CN" sz="1800" dirty="0">
                <a:effectLst/>
                <a:latin typeface="Times New Roman" panose="02020503050405090304" pitchFamily="18" charset="0"/>
                <a:ea typeface="宋体" pitchFamily="2" charset="-122"/>
                <a:cs typeface="Times New Roman" panose="02020503050405090304" pitchFamily="18" charset="0"/>
              </a:rPr>
              <a:t>1</a:t>
            </a:r>
            <a:r>
              <a:rPr lang="zh-CN" altLang="en-US" sz="1800" dirty="0">
                <a:effectLst/>
                <a:latin typeface="Times New Roman" panose="02020503050405090304" pitchFamily="18" charset="0"/>
                <a:ea typeface="宋体" pitchFamily="2" charset="-122"/>
                <a:cs typeface="Times New Roman" panose="02020503050405090304" pitchFamily="18" charset="0"/>
              </a:rPr>
              <a:t>）（</a:t>
            </a:r>
            <a:r>
              <a:rPr lang="en-US" altLang="zh-CN" sz="1800" dirty="0">
                <a:effectLst/>
                <a:latin typeface="Times New Roman" panose="02020503050405090304" pitchFamily="18" charset="0"/>
                <a:ea typeface="宋体" pitchFamily="2" charset="-122"/>
                <a:cs typeface="Times New Roman" panose="02020503050405090304" pitchFamily="18" charset="0"/>
              </a:rPr>
              <a:t>2</a:t>
            </a:r>
            <a:r>
              <a:rPr lang="zh-CN" altLang="en-US" sz="1800" dirty="0">
                <a:effectLst/>
                <a:latin typeface="Times New Roman" panose="02020503050405090304" pitchFamily="18" charset="0"/>
                <a:ea typeface="宋体" pitchFamily="2" charset="-122"/>
                <a:cs typeface="Times New Roman" panose="02020503050405090304" pitchFamily="18" charset="0"/>
              </a:rPr>
              <a:t>）列是对被解释变量劳动收入份额的衡量方式进行替换的结果。由于劳动收入份额是受限因变量，借鉴魏下海的做法，对劳动收入份额做</a:t>
            </a:r>
            <a:r>
              <a:rPr lang="en-US" altLang="zh-CN" sz="1800" dirty="0" err="1">
                <a:effectLst/>
                <a:latin typeface="Times New Roman" panose="02020503050405090304" pitchFamily="18" charset="0"/>
                <a:ea typeface="宋体" pitchFamily="2" charset="-122"/>
              </a:rPr>
              <a:t>logist</a:t>
            </a:r>
            <a:r>
              <a:rPr lang="zh-CN" altLang="zh-CN" sz="1800" dirty="0">
                <a:effectLst/>
                <a:latin typeface="Times New Roman" panose="02020503050405090304" pitchFamily="18" charset="0"/>
                <a:ea typeface="宋体" pitchFamily="2" charset="-122"/>
                <a:cs typeface="Times New Roman" panose="02020503050405090304" pitchFamily="18" charset="0"/>
              </a:rPr>
              <a:t>转换</a:t>
            </a:r>
            <a:r>
              <a:rPr lang="zh-CN" altLang="en-US" sz="1800" dirty="0">
                <a:effectLst/>
                <a:latin typeface="Times New Roman" panose="02020503050405090304" pitchFamily="18" charset="0"/>
                <a:ea typeface="宋体" pitchFamily="2" charset="-122"/>
                <a:cs typeface="Times New Roman" panose="02020503050405090304" pitchFamily="18" charset="0"/>
              </a:rPr>
              <a:t>，</a:t>
            </a:r>
            <a:r>
              <a:rPr lang="zh-CN" altLang="zh-CN" sz="1800" dirty="0">
                <a:effectLst/>
                <a:latin typeface="Times New Roman" panose="02020503050405090304" pitchFamily="18" charset="0"/>
                <a:ea typeface="宋体" pitchFamily="2" charset="-122"/>
                <a:cs typeface="Times New Roman" panose="02020503050405090304" pitchFamily="18" charset="0"/>
              </a:rPr>
              <a:t>进行回归</a:t>
            </a:r>
            <a:r>
              <a:rPr lang="zh-CN" altLang="en-US" sz="1800" dirty="0">
                <a:effectLst/>
                <a:latin typeface="Times New Roman" panose="02020503050405090304" pitchFamily="18" charset="0"/>
                <a:ea typeface="宋体" pitchFamily="2" charset="-122"/>
                <a:cs typeface="Times New Roman" panose="02020503050405090304" pitchFamily="18" charset="0"/>
              </a:rPr>
              <a:t>。再用总产出替代</a:t>
            </a:r>
            <a:r>
              <a:rPr lang="zh-CN" altLang="zh-CN" sz="1800" dirty="0">
                <a:effectLst/>
                <a:latin typeface="Times New Roman" panose="02020503050405090304" pitchFamily="18" charset="0"/>
                <a:ea typeface="宋体" pitchFamily="2" charset="-122"/>
                <a:cs typeface="Times New Roman" panose="02020503050405090304" pitchFamily="18" charset="0"/>
              </a:rPr>
              <a:t>增加值，用劳动报酬占总产出的比重</a:t>
            </a:r>
            <a:r>
              <a:rPr lang="zh-CN" altLang="en-US" sz="1800" dirty="0">
                <a:effectLst/>
                <a:latin typeface="Times New Roman" panose="02020503050405090304" pitchFamily="18" charset="0"/>
                <a:ea typeface="宋体" pitchFamily="2" charset="-122"/>
                <a:cs typeface="Times New Roman" panose="02020503050405090304" pitchFamily="18" charset="0"/>
              </a:rPr>
              <a:t>做回归的结果。（</a:t>
            </a:r>
            <a:r>
              <a:rPr lang="en-US" altLang="zh-CN" sz="1800" dirty="0">
                <a:effectLst/>
                <a:latin typeface="Times New Roman" panose="02020503050405090304" pitchFamily="18" charset="0"/>
                <a:ea typeface="宋体" pitchFamily="2" charset="-122"/>
                <a:cs typeface="Times New Roman" panose="02020503050405090304" pitchFamily="18" charset="0"/>
              </a:rPr>
              <a:t>3</a:t>
            </a:r>
            <a:r>
              <a:rPr lang="zh-CN" altLang="en-US" sz="1800" dirty="0">
                <a:effectLst/>
                <a:latin typeface="Times New Roman" panose="02020503050405090304" pitchFamily="18" charset="0"/>
                <a:ea typeface="宋体" pitchFamily="2" charset="-122"/>
                <a:cs typeface="Times New Roman" panose="02020503050405090304" pitchFamily="18" charset="0"/>
              </a:rPr>
              <a:t>）列是对解释变量全球价值链位置的衡量方式进行替换的结果。</a:t>
            </a:r>
            <a:r>
              <a:rPr lang="zh-CN" altLang="zh-CN" sz="1800" dirty="0">
                <a:effectLst/>
                <a:latin typeface="Times New Roman" panose="02020503050405090304" pitchFamily="18" charset="0"/>
                <a:ea typeface="宋体" pitchFamily="2" charset="-122"/>
                <a:cs typeface="Times New Roman" panose="02020503050405090304" pitchFamily="18" charset="0"/>
              </a:rPr>
              <a:t>参考</a:t>
            </a:r>
            <a:r>
              <a:rPr lang="en-US" altLang="zh-CN" sz="1800" dirty="0">
                <a:effectLst/>
                <a:latin typeface="Times New Roman" panose="02020503050405090304" pitchFamily="18" charset="0"/>
                <a:ea typeface="宋体" pitchFamily="2" charset="-122"/>
              </a:rPr>
              <a:t>Koopman</a:t>
            </a:r>
            <a:r>
              <a:rPr lang="zh-CN" altLang="zh-CN" sz="1800" dirty="0">
                <a:effectLst/>
                <a:latin typeface="Times New Roman" panose="02020503050405090304" pitchFamily="18" charset="0"/>
                <a:ea typeface="宋体" pitchFamily="2" charset="-122"/>
                <a:cs typeface="Times New Roman" panose="02020503050405090304" pitchFamily="18" charset="0"/>
              </a:rPr>
              <a:t>等（</a:t>
            </a:r>
            <a:r>
              <a:rPr lang="en-US" altLang="zh-CN" sz="1800" dirty="0">
                <a:effectLst/>
                <a:latin typeface="Times New Roman" panose="02020503050405090304" pitchFamily="18" charset="0"/>
                <a:ea typeface="宋体" pitchFamily="2" charset="-122"/>
              </a:rPr>
              <a:t>2010</a:t>
            </a:r>
            <a:r>
              <a:rPr lang="zh-CN" altLang="zh-CN" sz="1800" dirty="0">
                <a:effectLst/>
                <a:latin typeface="Times New Roman" panose="02020503050405090304" pitchFamily="18" charset="0"/>
                <a:ea typeface="宋体" pitchFamily="2" charset="-122"/>
                <a:cs typeface="Times New Roman" panose="02020503050405090304" pitchFamily="18" charset="0"/>
              </a:rPr>
              <a:t>）的做法，以参与度而非生产长度作为核算全球价值链位置的指标</a:t>
            </a:r>
            <a:r>
              <a:rPr lang="zh-CN" altLang="en-US" sz="1800" dirty="0">
                <a:effectLst/>
                <a:latin typeface="Times New Roman" panose="02020503050405090304" pitchFamily="18" charset="0"/>
                <a:ea typeface="宋体" pitchFamily="2" charset="-122"/>
                <a:cs typeface="Times New Roman" panose="02020503050405090304" pitchFamily="18" charset="0"/>
              </a:rPr>
              <a:t>。（</a:t>
            </a:r>
            <a:r>
              <a:rPr lang="en-US" altLang="zh-CN" sz="1800" dirty="0">
                <a:effectLst/>
                <a:latin typeface="Times New Roman" panose="02020503050405090304" pitchFamily="18" charset="0"/>
                <a:ea typeface="宋体" pitchFamily="2" charset="-122"/>
                <a:cs typeface="Times New Roman" panose="02020503050405090304" pitchFamily="18" charset="0"/>
              </a:rPr>
              <a:t>4</a:t>
            </a:r>
            <a:r>
              <a:rPr lang="zh-CN" altLang="en-US" sz="1800" dirty="0">
                <a:effectLst/>
                <a:latin typeface="Times New Roman" panose="02020503050405090304" pitchFamily="18" charset="0"/>
                <a:ea typeface="宋体" pitchFamily="2" charset="-122"/>
                <a:cs typeface="Times New Roman" panose="02020503050405090304" pitchFamily="18" charset="0"/>
              </a:rPr>
              <a:t>）列是变换了估计方法，由于劳动收入份额是受限因变量，采用</a:t>
            </a:r>
            <a:r>
              <a:rPr lang="en-US" altLang="zh-CN" sz="1800" dirty="0">
                <a:effectLst/>
                <a:latin typeface="Times New Roman" panose="02020503050405090304" pitchFamily="18" charset="0"/>
                <a:ea typeface="宋体" pitchFamily="2" charset="-122"/>
                <a:cs typeface="Times New Roman" panose="02020503050405090304" pitchFamily="18" charset="0"/>
              </a:rPr>
              <a:t>Tobit</a:t>
            </a:r>
            <a:r>
              <a:rPr lang="zh-CN" altLang="en-US" sz="1800" dirty="0">
                <a:effectLst/>
                <a:latin typeface="Times New Roman" panose="02020503050405090304" pitchFamily="18" charset="0"/>
                <a:ea typeface="宋体" pitchFamily="2" charset="-122"/>
                <a:cs typeface="Times New Roman" panose="02020503050405090304" pitchFamily="18" charset="0"/>
              </a:rPr>
              <a:t>回归模型利用最大似然估计进行回归。（</a:t>
            </a:r>
            <a:r>
              <a:rPr lang="en-US" altLang="zh-CN" sz="1800" dirty="0">
                <a:effectLst/>
                <a:latin typeface="Times New Roman" panose="02020503050405090304" pitchFamily="18" charset="0"/>
                <a:ea typeface="宋体" pitchFamily="2" charset="-122"/>
                <a:cs typeface="Times New Roman" panose="02020503050405090304" pitchFamily="18" charset="0"/>
              </a:rPr>
              <a:t>5</a:t>
            </a:r>
            <a:r>
              <a:rPr lang="zh-CN" altLang="en-US" sz="1800" dirty="0">
                <a:effectLst/>
                <a:latin typeface="Times New Roman" panose="02020503050405090304" pitchFamily="18" charset="0"/>
                <a:ea typeface="宋体" pitchFamily="2" charset="-122"/>
                <a:cs typeface="Times New Roman" panose="02020503050405090304" pitchFamily="18" charset="0"/>
              </a:rPr>
              <a:t>）、（</a:t>
            </a:r>
            <a:r>
              <a:rPr lang="en-US" altLang="zh-CN" sz="1800" dirty="0">
                <a:effectLst/>
                <a:latin typeface="Times New Roman" panose="02020503050405090304" pitchFamily="18" charset="0"/>
                <a:ea typeface="宋体" pitchFamily="2" charset="-122"/>
                <a:cs typeface="Times New Roman" panose="02020503050405090304" pitchFamily="18" charset="0"/>
              </a:rPr>
              <a:t>6</a:t>
            </a:r>
            <a:r>
              <a:rPr lang="zh-CN" altLang="en-US" sz="1800" dirty="0">
                <a:effectLst/>
                <a:latin typeface="Times New Roman" panose="02020503050405090304" pitchFamily="18" charset="0"/>
                <a:ea typeface="宋体" pitchFamily="2" charset="-122"/>
                <a:cs typeface="Times New Roman" panose="02020503050405090304" pitchFamily="18" charset="0"/>
              </a:rPr>
              <a:t>）列是变换了固定效应，分别纳入行业</a:t>
            </a:r>
            <a:r>
              <a:rPr lang="en-US" altLang="zh-CN" sz="1800" dirty="0">
                <a:effectLst/>
                <a:latin typeface="Times New Roman" panose="02020503050405090304" pitchFamily="18" charset="0"/>
                <a:ea typeface="宋体" pitchFamily="2" charset="-122"/>
                <a:cs typeface="Times New Roman" panose="02020503050405090304" pitchFamily="18" charset="0"/>
              </a:rPr>
              <a:t>-</a:t>
            </a:r>
            <a:r>
              <a:rPr lang="zh-CN" altLang="en-US" sz="1800" dirty="0">
                <a:effectLst/>
                <a:latin typeface="Times New Roman" panose="02020503050405090304" pitchFamily="18" charset="0"/>
                <a:ea typeface="宋体" pitchFamily="2" charset="-122"/>
                <a:cs typeface="Times New Roman" panose="02020503050405090304" pitchFamily="18" charset="0"/>
              </a:rPr>
              <a:t>年份联合固定效应和国家</a:t>
            </a:r>
            <a:r>
              <a:rPr lang="en-US" altLang="zh-CN" sz="1800" dirty="0">
                <a:effectLst/>
                <a:latin typeface="Times New Roman" panose="02020503050405090304" pitchFamily="18" charset="0"/>
                <a:ea typeface="宋体" pitchFamily="2" charset="-122"/>
                <a:cs typeface="Times New Roman" panose="02020503050405090304" pitchFamily="18" charset="0"/>
              </a:rPr>
              <a:t>-</a:t>
            </a:r>
            <a:r>
              <a:rPr lang="zh-CN" altLang="en-US" sz="1800" dirty="0">
                <a:effectLst/>
                <a:latin typeface="Times New Roman" panose="02020503050405090304" pitchFamily="18" charset="0"/>
                <a:ea typeface="宋体" pitchFamily="2" charset="-122"/>
                <a:cs typeface="Times New Roman" panose="02020503050405090304" pitchFamily="18" charset="0"/>
              </a:rPr>
              <a:t>年份联合固定效应。</a:t>
            </a:r>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zh-CN" sz="1800" kern="100" dirty="0">
                <a:effectLst/>
                <a:latin typeface="Times New Roman" panose="02020503050405090304" pitchFamily="18" charset="0"/>
                <a:ea typeface="宋体" pitchFamily="2" charset="-122"/>
                <a:cs typeface="Times New Roman" panose="02020503050405090304" pitchFamily="18" charset="0"/>
              </a:rPr>
              <a:t>核心解释变量的系数均显著为负，与基准回归结果一致，表明本文基准回归的结果是稳健的。</a:t>
            </a:r>
            <a:endParaRPr lang="en-US" altLang="zh-CN" sz="1800" kern="100" dirty="0">
              <a:effectLst/>
              <a:latin typeface="Times New Roman" panose="02020503050405090304" pitchFamily="18" charset="0"/>
              <a:ea typeface="宋体" pitchFamily="2" charset="-122"/>
              <a:cs typeface="Times New Roman" panose="0202050305040509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800" kern="100" dirty="0">
              <a:effectLst/>
              <a:latin typeface="Times New Roman" panose="02020503050405090304" pitchFamily="18" charset="0"/>
              <a:ea typeface="宋体" pitchFamily="2" charset="-122"/>
              <a:cs typeface="Times New Roman" panose="0202050305040509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dirty="0">
                <a:effectLst/>
                <a:latin typeface="Times New Roman" panose="02020503050405090304" pitchFamily="18" charset="0"/>
                <a:ea typeface="宋体" pitchFamily="2" charset="-122"/>
                <a:cs typeface="Times New Roman" panose="02020503050405090304" pitchFamily="18" charset="0"/>
              </a:rPr>
              <a:t>首先，</a:t>
            </a:r>
            <a:r>
              <a:rPr lang="zh-CN" altLang="zh-CN" sz="1800" dirty="0">
                <a:effectLst/>
                <a:latin typeface="Times New Roman" panose="02020503050405090304" pitchFamily="18" charset="0"/>
                <a:ea typeface="宋体" pitchFamily="2" charset="-122"/>
                <a:cs typeface="Times New Roman" panose="02020503050405090304" pitchFamily="18" charset="0"/>
              </a:rPr>
              <a:t>考虑到发达国家往往位于全球价值链的上游位置，发展中国家往往位于全球价值链的中下游位置，基于</a:t>
            </a:r>
            <a:r>
              <a:rPr lang="zh-CN" altLang="en-US" sz="1800" dirty="0">
                <a:effectLst/>
                <a:latin typeface="Times New Roman" panose="02020503050405090304" pitchFamily="18" charset="0"/>
                <a:ea typeface="宋体" pitchFamily="2" charset="-122"/>
                <a:cs typeface="Times New Roman" panose="02020503050405090304" pitchFamily="18" charset="0"/>
              </a:rPr>
              <a:t>机理</a:t>
            </a:r>
            <a:r>
              <a:rPr lang="zh-CN" altLang="zh-CN" sz="1800" dirty="0">
                <a:effectLst/>
                <a:latin typeface="Times New Roman" panose="02020503050405090304" pitchFamily="18" charset="0"/>
                <a:ea typeface="宋体" pitchFamily="2" charset="-122"/>
                <a:cs typeface="Times New Roman" panose="02020503050405090304" pitchFamily="18" charset="0"/>
              </a:rPr>
              <a:t>分析，则发展中国家更容易受到合成谬误、逐底竞争和低端锁定的困境，因此全球价值链位置攀升对发展中国家的劳动收入份额产生的负向影响可能更大。其次，考虑全球价值链参与度的异质性。前向参与度越高的经济体，其生产的中间品更有竞争力，更可能摆脱合成谬误、逐底竞争和低端锁定的困境，后向参与度高的经济体，其上游经济体的依赖性更强，更可能被俘获。因此全球价值链位置攀升对前向参与度高的经济体的劳动收入份额产生的负向影响可能更小，对后向参与度高的经济体的劳动收入份额产生的负向影响可能更大。</a:t>
            </a:r>
            <a:r>
              <a:rPr lang="zh-CN" altLang="en-US" sz="1800" dirty="0">
                <a:effectLst/>
                <a:latin typeface="Times New Roman" panose="02020503050405090304" pitchFamily="18" charset="0"/>
                <a:ea typeface="宋体" pitchFamily="2" charset="-122"/>
                <a:cs typeface="Times New Roman" panose="02020503050405090304" pitchFamily="18" charset="0"/>
              </a:rPr>
              <a:t>分别针对经济体异质性、前向参与度异质性、后向参与度异质性进行分组回归。发展中经济体、前向参与度低的样本、后向参与度高的样本，核心解释变量均显著为负，且</a:t>
            </a:r>
            <a:r>
              <a:rPr lang="zh-CN" altLang="zh-CN" sz="1800" dirty="0">
                <a:effectLst/>
                <a:latin typeface="Times New Roman" panose="02020503050405090304" pitchFamily="18" charset="0"/>
                <a:ea typeface="宋体" pitchFamily="2" charset="-122"/>
                <a:cs typeface="Times New Roman" panose="02020503050405090304" pitchFamily="18" charset="0"/>
              </a:rPr>
              <a:t>费舍尔组合检验的</a:t>
            </a:r>
            <a:r>
              <a:rPr lang="en-US" altLang="zh-CN" sz="1800" dirty="0">
                <a:effectLst/>
                <a:latin typeface="Times New Roman" panose="02020503050405090304" pitchFamily="18" charset="0"/>
                <a:ea typeface="宋体" pitchFamily="2" charset="-122"/>
              </a:rPr>
              <a:t>p</a:t>
            </a:r>
            <a:r>
              <a:rPr lang="zh-CN" altLang="zh-CN" sz="1800" dirty="0">
                <a:effectLst/>
                <a:latin typeface="Times New Roman" panose="02020503050405090304" pitchFamily="18" charset="0"/>
                <a:ea typeface="宋体" pitchFamily="2" charset="-122"/>
                <a:cs typeface="Times New Roman" panose="02020503050405090304" pitchFamily="18" charset="0"/>
              </a:rPr>
              <a:t>值为</a:t>
            </a:r>
            <a:r>
              <a:rPr lang="en-US" altLang="zh-CN" sz="1800" dirty="0">
                <a:effectLst/>
                <a:latin typeface="Times New Roman" panose="02020503050405090304" pitchFamily="18" charset="0"/>
                <a:ea typeface="宋体" pitchFamily="2" charset="-122"/>
              </a:rPr>
              <a:t>0.012</a:t>
            </a:r>
            <a:r>
              <a:rPr lang="zh-CN" altLang="zh-CN" sz="1800" dirty="0">
                <a:effectLst/>
                <a:latin typeface="Times New Roman" panose="02020503050405090304" pitchFamily="18" charset="0"/>
                <a:ea typeface="宋体" pitchFamily="2" charset="-122"/>
                <a:cs typeface="Times New Roman" panose="02020503050405090304" pitchFamily="18" charset="0"/>
              </a:rPr>
              <a:t>，表明组间差异显著</a:t>
            </a:r>
            <a:r>
              <a:rPr lang="zh-CN" altLang="en-US" sz="1800" dirty="0">
                <a:effectLst/>
                <a:latin typeface="Times New Roman" panose="02020503050405090304" pitchFamily="18" charset="0"/>
                <a:ea typeface="宋体" pitchFamily="2" charset="-122"/>
                <a:cs typeface="Times New Roman" panose="02020503050405090304" pitchFamily="18" charset="0"/>
              </a:rPr>
              <a:t>。</a:t>
            </a:r>
            <a:endParaRPr lang="en-US" altLang="zh-CN" sz="1800" kern="100" dirty="0">
              <a:effectLst/>
              <a:latin typeface="Times New Roman" panose="02020503050405090304" pitchFamily="18" charset="0"/>
              <a:ea typeface="宋体" pitchFamily="2" charset="-122"/>
              <a:cs typeface="Times New Roman" panose="0202050305040509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800" kern="100" dirty="0">
              <a:effectLst/>
              <a:latin typeface="Times New Roman" panose="02020503050405090304" pitchFamily="18" charset="0"/>
              <a:ea typeface="宋体" pitchFamily="2" charset="-122"/>
              <a:cs typeface="Times New Roman" panose="0202050305040509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800" kern="100" dirty="0">
              <a:effectLst/>
              <a:latin typeface="Times New Roman" panose="02020503050405090304" pitchFamily="18" charset="0"/>
              <a:ea typeface="宋体" pitchFamily="2" charset="-122"/>
              <a:cs typeface="Times New Roman" panose="0202050305040509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800" kern="100" dirty="0">
              <a:effectLst/>
              <a:latin typeface="Times New Roman" panose="02020503050405090304" pitchFamily="18" charset="0"/>
              <a:ea typeface="宋体" pitchFamily="2" charset="-122"/>
              <a:cs typeface="Times New Roman" panose="0202050305040509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800" kern="100" dirty="0">
              <a:effectLst/>
              <a:latin typeface="Times New Roman" panose="02020503050405090304" pitchFamily="18" charset="0"/>
              <a:ea typeface="宋体" pitchFamily="2" charset="-122"/>
              <a:cs typeface="Times New Roman" panose="0202050305040509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800" kern="100" dirty="0">
              <a:effectLst/>
              <a:latin typeface="Times New Roman" panose="02020503050405090304" pitchFamily="18" charset="0"/>
              <a:ea typeface="宋体" pitchFamily="2" charset="-122"/>
              <a:cs typeface="Times New Roman" panose="0202050305040509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800" kern="100" dirty="0">
              <a:effectLst/>
              <a:latin typeface="Times New Roman" panose="02020503050405090304" pitchFamily="18" charset="0"/>
              <a:ea typeface="宋体" pitchFamily="2" charset="-122"/>
              <a:cs typeface="Times New Roman" panose="0202050305040509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1800" kern="100" dirty="0">
              <a:effectLst/>
              <a:latin typeface="等线" panose="02010600030101010101" pitchFamily="2" charset="-122"/>
              <a:ea typeface="等线" panose="02010600030101010101" pitchFamily="2" charset="-122"/>
              <a:cs typeface="Times New Roman" panose="02020503050405090304" pitchFamily="18" charset="0"/>
            </a:endParaRPr>
          </a:p>
          <a:p>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endParaRPr lang="zh-CN" altLang="en-US" dirty="0"/>
          </a:p>
        </p:txBody>
      </p:sp>
      <p:sp>
        <p:nvSpPr>
          <p:cNvPr id="4" name="灯片编号占位符 3"/>
          <p:cNvSpPr>
            <a:spLocks noGrp="1"/>
          </p:cNvSpPr>
          <p:nvPr>
            <p:ph type="sldNum" sz="quarter" idx="5"/>
          </p:nvPr>
        </p:nvSpPr>
        <p:spPr/>
        <p:txBody>
          <a:bodyPr/>
          <a:lstStyle/>
          <a:p>
            <a:fld id="{D96642B7-71B7-4C3E-9855-0D0DE388A05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表</a:t>
            </a:r>
            <a:r>
              <a:rPr lang="en-US" altLang="zh-CN" dirty="0"/>
              <a:t>17</a:t>
            </a:r>
            <a:r>
              <a:rPr lang="zh-CN" altLang="en-US" dirty="0"/>
              <a:t>是内生性检验的结果。由于</a:t>
            </a:r>
            <a:r>
              <a:rPr lang="zh-CN" altLang="zh-CN" sz="1800" dirty="0">
                <a:effectLst/>
                <a:latin typeface="Times New Roman" panose="02020503050405090304" pitchFamily="18" charset="0"/>
                <a:ea typeface="宋体" pitchFamily="2" charset="-122"/>
                <a:cs typeface="Times New Roman" panose="02020503050405090304" pitchFamily="18" charset="0"/>
              </a:rPr>
              <a:t>偏向资本进行收入分配通常更有利于引进外资</a:t>
            </a:r>
            <a:r>
              <a:rPr lang="zh-CN" altLang="en-US" sz="1800" dirty="0">
                <a:effectLst/>
                <a:latin typeface="Times New Roman" panose="02020503050405090304" pitchFamily="18" charset="0"/>
                <a:ea typeface="宋体" pitchFamily="2" charset="-122"/>
                <a:cs typeface="Times New Roman" panose="02020503050405090304" pitchFamily="18" charset="0"/>
              </a:rPr>
              <a:t>，</a:t>
            </a:r>
            <a:r>
              <a:rPr lang="zh-CN" altLang="zh-CN" sz="1800" dirty="0">
                <a:effectLst/>
                <a:latin typeface="Times New Roman" panose="02020503050405090304" pitchFamily="18" charset="0"/>
                <a:ea typeface="宋体" pitchFamily="2" charset="-122"/>
                <a:cs typeface="Times New Roman" panose="02020503050405090304" pitchFamily="18" charset="0"/>
              </a:rPr>
              <a:t>这可能会对一国制造业的全球价值链分工位置造成影响，</a:t>
            </a:r>
            <a:r>
              <a:rPr lang="zh-CN" altLang="en-US" sz="1800" dirty="0">
                <a:effectLst/>
                <a:latin typeface="Times New Roman" panose="02020503050405090304" pitchFamily="18" charset="0"/>
                <a:ea typeface="宋体" pitchFamily="2" charset="-122"/>
                <a:cs typeface="Times New Roman" panose="02020503050405090304" pitchFamily="18" charset="0"/>
              </a:rPr>
              <a:t>也就是说</a:t>
            </a:r>
            <a:r>
              <a:rPr lang="zh-CN" altLang="zh-CN" sz="1800" dirty="0">
                <a:effectLst/>
                <a:latin typeface="Times New Roman" panose="02020503050405090304" pitchFamily="18" charset="0"/>
                <a:ea typeface="宋体" pitchFamily="2" charset="-122"/>
                <a:cs typeface="Times New Roman" panose="02020503050405090304" pitchFamily="18" charset="0"/>
              </a:rPr>
              <a:t>全球价值链位置和</a:t>
            </a:r>
            <a:r>
              <a:rPr lang="zh-CN" altLang="en-US" sz="1800" dirty="0">
                <a:effectLst/>
                <a:latin typeface="Times New Roman" panose="02020503050405090304" pitchFamily="18" charset="0"/>
                <a:ea typeface="宋体" pitchFamily="2" charset="-122"/>
                <a:cs typeface="Times New Roman" panose="02020503050405090304" pitchFamily="18" charset="0"/>
              </a:rPr>
              <a:t>劳动收入份额</a:t>
            </a:r>
            <a:r>
              <a:rPr lang="zh-CN" altLang="zh-CN" sz="1800" dirty="0">
                <a:effectLst/>
                <a:latin typeface="Times New Roman" panose="02020503050405090304" pitchFamily="18" charset="0"/>
                <a:ea typeface="宋体" pitchFamily="2" charset="-122"/>
                <a:cs typeface="Times New Roman" panose="02020503050405090304" pitchFamily="18" charset="0"/>
              </a:rPr>
              <a:t>间可能存在反向因果问题。基于此，本文首先，与大多数研究一样，选取</a:t>
            </a:r>
            <a:r>
              <a:rPr lang="en-US" altLang="zh-CN" sz="1800" dirty="0">
                <a:effectLst/>
                <a:latin typeface="Times New Roman" panose="02020503050405090304" pitchFamily="18" charset="0"/>
                <a:ea typeface="宋体" pitchFamily="2" charset="-122"/>
              </a:rPr>
              <a:t>GVCPs</a:t>
            </a:r>
            <a:r>
              <a:rPr lang="zh-CN" altLang="zh-CN" sz="1800" dirty="0">
                <a:effectLst/>
                <a:latin typeface="Times New Roman" panose="02020503050405090304" pitchFamily="18" charset="0"/>
                <a:ea typeface="宋体" pitchFamily="2" charset="-122"/>
                <a:cs typeface="Times New Roman" panose="02020503050405090304" pitchFamily="18" charset="0"/>
              </a:rPr>
              <a:t>的一阶滞后项做工具变量，其次，借鉴</a:t>
            </a:r>
            <a:r>
              <a:rPr lang="zh-CN" altLang="en-US" sz="1800" dirty="0">
                <a:effectLst/>
                <a:latin typeface="Times New Roman" panose="02020503050405090304" pitchFamily="18" charset="0"/>
                <a:ea typeface="宋体" pitchFamily="2" charset="-122"/>
                <a:cs typeface="Times New Roman" panose="02020503050405090304" pitchFamily="18" charset="0"/>
              </a:rPr>
              <a:t>相关学者研究所</a:t>
            </a:r>
            <a:r>
              <a:rPr lang="zh-CN" altLang="zh-CN" sz="1800" dirty="0">
                <a:effectLst/>
                <a:latin typeface="Times New Roman" panose="02020503050405090304" pitchFamily="18" charset="0"/>
                <a:ea typeface="宋体" pitchFamily="2" charset="-122"/>
                <a:cs typeface="Times New Roman" panose="02020503050405090304" pitchFamily="18" charset="0"/>
              </a:rPr>
              <a:t>选取的工具变量，选取</a:t>
            </a:r>
            <a:r>
              <a:rPr lang="zh-CN" altLang="en-US" sz="1800" dirty="0">
                <a:effectLst/>
                <a:latin typeface="Times New Roman" panose="02020503050405090304" pitchFamily="18" charset="0"/>
                <a:ea typeface="宋体" pitchFamily="2" charset="-122"/>
              </a:rPr>
              <a:t>全球价值链位置</a:t>
            </a:r>
            <a:r>
              <a:rPr lang="zh-CN" altLang="zh-CN" sz="1800" dirty="0">
                <a:effectLst/>
                <a:latin typeface="Times New Roman" panose="02020503050405090304" pitchFamily="18" charset="0"/>
                <a:ea typeface="宋体" pitchFamily="2" charset="-122"/>
                <a:cs typeface="Times New Roman" panose="02020503050405090304" pitchFamily="18" charset="0"/>
              </a:rPr>
              <a:t>与其均值差值的三次方作为工具变量，用两阶段最小二乘法进行回归</a:t>
            </a:r>
            <a:r>
              <a:rPr lang="zh-CN" altLang="en-US" sz="1800" dirty="0">
                <a:effectLst/>
                <a:latin typeface="Times New Roman" panose="02020503050405090304" pitchFamily="18" charset="0"/>
                <a:ea typeface="宋体" pitchFamily="2" charset="-122"/>
                <a:cs typeface="Times New Roman" panose="02020503050405090304" pitchFamily="18" charset="0"/>
              </a:rPr>
              <a:t>，（</a:t>
            </a:r>
            <a:r>
              <a:rPr lang="en-US" altLang="zh-CN" sz="1200" dirty="0">
                <a:effectLst/>
                <a:latin typeface="Times New Roman" panose="02020503050405090304" pitchFamily="18" charset="0"/>
                <a:ea typeface="+mn-ea"/>
                <a:cs typeface="Times New Roman" panose="02020503050405090304" pitchFamily="18" charset="0"/>
              </a:rPr>
              <a:t>1</a:t>
            </a:r>
            <a:r>
              <a:rPr lang="zh-CN" altLang="en-US" sz="1200" dirty="0">
                <a:effectLst/>
                <a:latin typeface="Times New Roman" panose="02020503050405090304" pitchFamily="18" charset="0"/>
                <a:ea typeface="+mn-ea"/>
                <a:cs typeface="Times New Roman" panose="02020503050405090304" pitchFamily="18" charset="0"/>
              </a:rPr>
              <a:t>）（</a:t>
            </a:r>
            <a:r>
              <a:rPr lang="en-US" altLang="zh-CN" sz="1200" dirty="0">
                <a:effectLst/>
                <a:latin typeface="Times New Roman" panose="02020503050405090304" pitchFamily="18" charset="0"/>
                <a:ea typeface="+mn-ea"/>
                <a:cs typeface="Times New Roman" panose="02020503050405090304" pitchFamily="18" charset="0"/>
              </a:rPr>
              <a:t>2</a:t>
            </a:r>
            <a:r>
              <a:rPr lang="zh-CN" altLang="en-US" sz="1200" dirty="0">
                <a:effectLst/>
                <a:latin typeface="Times New Roman" panose="02020503050405090304" pitchFamily="18" charset="0"/>
                <a:ea typeface="+mn-ea"/>
                <a:cs typeface="Times New Roman" panose="02020503050405090304" pitchFamily="18" charset="0"/>
              </a:rPr>
              <a:t>）、</a:t>
            </a:r>
            <a:r>
              <a:rPr lang="zh-CN" altLang="zh-CN" sz="1200" dirty="0">
                <a:effectLst/>
                <a:latin typeface="Times New Roman" panose="02020503050405090304" pitchFamily="18" charset="0"/>
                <a:ea typeface="+mn-ea"/>
                <a:cs typeface="Times New Roman" panose="02020503050405090304" pitchFamily="18" charset="0"/>
              </a:rPr>
              <a:t>（</a:t>
            </a:r>
            <a:r>
              <a:rPr lang="en-US" altLang="zh-CN" sz="1200" dirty="0">
                <a:effectLst/>
                <a:latin typeface="Times New Roman" panose="02020503050405090304" pitchFamily="18" charset="0"/>
                <a:ea typeface="+mn-ea"/>
              </a:rPr>
              <a:t>3</a:t>
            </a:r>
            <a:r>
              <a:rPr lang="zh-CN" altLang="zh-CN" sz="1200" dirty="0">
                <a:effectLst/>
                <a:latin typeface="Times New Roman" panose="02020503050405090304" pitchFamily="18" charset="0"/>
                <a:ea typeface="+mn-ea"/>
                <a:cs typeface="Times New Roman" panose="02020503050405090304" pitchFamily="18" charset="0"/>
              </a:rPr>
              <a:t>）（</a:t>
            </a:r>
            <a:r>
              <a:rPr lang="en-US" altLang="zh-CN" sz="1200" dirty="0">
                <a:effectLst/>
                <a:latin typeface="Times New Roman" panose="02020503050405090304" pitchFamily="18" charset="0"/>
                <a:ea typeface="+mn-ea"/>
              </a:rPr>
              <a:t>4</a:t>
            </a:r>
            <a:r>
              <a:rPr lang="zh-CN" altLang="zh-CN" sz="1200" dirty="0">
                <a:effectLst/>
                <a:latin typeface="Times New Roman" panose="02020503050405090304" pitchFamily="18" charset="0"/>
                <a:ea typeface="+mn-ea"/>
                <a:cs typeface="Times New Roman" panose="02020503050405090304" pitchFamily="18" charset="0"/>
              </a:rPr>
              <a:t>）</a:t>
            </a:r>
            <a:r>
              <a:rPr lang="zh-CN" altLang="en-US" sz="1200" dirty="0">
                <a:effectLst/>
                <a:latin typeface="Times New Roman" panose="02020503050405090304" pitchFamily="18" charset="0"/>
                <a:ea typeface="+mn-ea"/>
                <a:cs typeface="Times New Roman" panose="02020503050405090304" pitchFamily="18" charset="0"/>
              </a:rPr>
              <a:t>列是回归结果。</a:t>
            </a:r>
            <a:endParaRPr lang="en-US" altLang="zh-CN" sz="1200" dirty="0">
              <a:effectLst/>
              <a:latin typeface="Times New Roman" panose="02020503050405090304" pitchFamily="18" charset="0"/>
              <a:ea typeface="+mn-ea"/>
              <a:cs typeface="Times New Roman" panose="02020503050405090304" pitchFamily="18" charset="0"/>
            </a:endParaRPr>
          </a:p>
          <a:p>
            <a:r>
              <a:rPr lang="zh-CN" altLang="zh-CN" sz="1800" dirty="0">
                <a:effectLst/>
                <a:latin typeface="Times New Roman" panose="02020503050405090304" pitchFamily="18" charset="0"/>
                <a:ea typeface="宋体" pitchFamily="2" charset="-122"/>
                <a:cs typeface="Times New Roman" panose="02020503050405090304" pitchFamily="18" charset="0"/>
              </a:rPr>
              <a:t>第一阶段回归的</a:t>
            </a:r>
            <a:r>
              <a:rPr lang="en-US" altLang="zh-CN" sz="1800" dirty="0">
                <a:effectLst/>
                <a:latin typeface="Times New Roman" panose="02020503050405090304" pitchFamily="18" charset="0"/>
                <a:ea typeface="宋体" pitchFamily="2" charset="-122"/>
              </a:rPr>
              <a:t>KP LM</a:t>
            </a:r>
            <a:r>
              <a:rPr lang="zh-CN" altLang="zh-CN" sz="1800" dirty="0">
                <a:effectLst/>
                <a:latin typeface="Times New Roman" panose="02020503050405090304" pitchFamily="18" charset="0"/>
                <a:ea typeface="宋体" pitchFamily="2" charset="-122"/>
                <a:cs typeface="Times New Roman" panose="02020503050405090304" pitchFamily="18" charset="0"/>
              </a:rPr>
              <a:t>统计量对应的</a:t>
            </a:r>
            <a:r>
              <a:rPr lang="en-US" altLang="zh-CN" sz="1800" dirty="0">
                <a:effectLst/>
                <a:latin typeface="Times New Roman" panose="02020503050405090304" pitchFamily="18" charset="0"/>
                <a:ea typeface="宋体" pitchFamily="2" charset="-122"/>
              </a:rPr>
              <a:t>p</a:t>
            </a:r>
            <a:r>
              <a:rPr lang="zh-CN" altLang="zh-CN" sz="1800" dirty="0">
                <a:effectLst/>
                <a:latin typeface="Times New Roman" panose="02020503050405090304" pitchFamily="18" charset="0"/>
                <a:ea typeface="宋体" pitchFamily="2" charset="-122"/>
                <a:cs typeface="Times New Roman" panose="02020503050405090304" pitchFamily="18" charset="0"/>
              </a:rPr>
              <a:t>值均为</a:t>
            </a:r>
            <a:r>
              <a:rPr lang="en-US" altLang="zh-CN" sz="1800" dirty="0">
                <a:effectLst/>
                <a:latin typeface="Times New Roman" panose="02020503050405090304" pitchFamily="18" charset="0"/>
                <a:ea typeface="宋体" pitchFamily="2" charset="-122"/>
              </a:rPr>
              <a:t>0.000</a:t>
            </a:r>
            <a:r>
              <a:rPr lang="zh-CN" altLang="zh-CN" sz="1800" dirty="0">
                <a:effectLst/>
                <a:latin typeface="Times New Roman" panose="02020503050405090304" pitchFamily="18" charset="0"/>
                <a:ea typeface="宋体" pitchFamily="2" charset="-122"/>
                <a:cs typeface="Times New Roman" panose="02020503050405090304" pitchFamily="18" charset="0"/>
              </a:rPr>
              <a:t>，表明工具变量可以被识别。</a:t>
            </a:r>
            <a:r>
              <a:rPr lang="en-US" altLang="zh-CN" sz="1800" dirty="0">
                <a:effectLst/>
                <a:latin typeface="Times New Roman" panose="02020503050405090304" pitchFamily="18" charset="0"/>
                <a:ea typeface="宋体" pitchFamily="2" charset="-122"/>
              </a:rPr>
              <a:t>F</a:t>
            </a:r>
            <a:r>
              <a:rPr lang="zh-CN" altLang="zh-CN" sz="1800" dirty="0">
                <a:effectLst/>
                <a:latin typeface="Times New Roman" panose="02020503050405090304" pitchFamily="18" charset="0"/>
                <a:ea typeface="宋体" pitchFamily="2" charset="-122"/>
                <a:cs typeface="Times New Roman" panose="02020503050405090304" pitchFamily="18" charset="0"/>
              </a:rPr>
              <a:t>统计量均远远超过</a:t>
            </a:r>
            <a:r>
              <a:rPr lang="en-US" altLang="zh-CN" sz="1800" dirty="0">
                <a:effectLst/>
                <a:latin typeface="Times New Roman" panose="02020503050405090304" pitchFamily="18" charset="0"/>
                <a:ea typeface="宋体" pitchFamily="2" charset="-122"/>
              </a:rPr>
              <a:t>Stock-</a:t>
            </a:r>
            <a:r>
              <a:rPr lang="en-US" altLang="zh-CN" sz="1800" dirty="0" err="1">
                <a:effectLst/>
                <a:latin typeface="Times New Roman" panose="02020503050405090304" pitchFamily="18" charset="0"/>
                <a:ea typeface="宋体" pitchFamily="2" charset="-122"/>
              </a:rPr>
              <a:t>Yogo</a:t>
            </a:r>
            <a:r>
              <a:rPr lang="zh-CN" altLang="zh-CN" sz="1800" dirty="0">
                <a:effectLst/>
                <a:latin typeface="Times New Roman" panose="02020503050405090304" pitchFamily="18" charset="0"/>
                <a:ea typeface="宋体" pitchFamily="2" charset="-122"/>
                <a:cs typeface="Times New Roman" panose="02020503050405090304" pitchFamily="18" charset="0"/>
              </a:rPr>
              <a:t>弱工具变量检验</a:t>
            </a:r>
            <a:r>
              <a:rPr lang="en-US" altLang="zh-CN" sz="1800" dirty="0">
                <a:effectLst/>
                <a:latin typeface="Times New Roman" panose="02020503050405090304" pitchFamily="18" charset="0"/>
                <a:ea typeface="宋体" pitchFamily="2" charset="-122"/>
              </a:rPr>
              <a:t>10%</a:t>
            </a:r>
            <a:r>
              <a:rPr lang="zh-CN" altLang="zh-CN" sz="1800" dirty="0">
                <a:effectLst/>
                <a:latin typeface="Times New Roman" panose="02020503050405090304" pitchFamily="18" charset="0"/>
                <a:ea typeface="宋体" pitchFamily="2" charset="-122"/>
                <a:cs typeface="Times New Roman" panose="02020503050405090304" pitchFamily="18" charset="0"/>
              </a:rPr>
              <a:t>的临界水平</a:t>
            </a:r>
            <a:r>
              <a:rPr lang="en-US" altLang="zh-CN" sz="1800" dirty="0">
                <a:effectLst/>
                <a:latin typeface="Times New Roman" panose="02020503050405090304" pitchFamily="18" charset="0"/>
                <a:ea typeface="宋体" pitchFamily="2" charset="-122"/>
              </a:rPr>
              <a:t>16.38</a:t>
            </a:r>
            <a:r>
              <a:rPr lang="zh-CN" altLang="zh-CN" sz="1800" dirty="0">
                <a:effectLst/>
                <a:latin typeface="Times New Roman" panose="02020503050405090304" pitchFamily="18" charset="0"/>
                <a:ea typeface="宋体" pitchFamily="2" charset="-122"/>
                <a:cs typeface="Times New Roman" panose="02020503050405090304" pitchFamily="18" charset="0"/>
              </a:rPr>
              <a:t>，表明不存在弱工具变量问题</a:t>
            </a:r>
            <a:r>
              <a:rPr lang="zh-CN" altLang="en-US" sz="1800" dirty="0">
                <a:effectLst/>
                <a:latin typeface="Times New Roman" panose="02020503050405090304" pitchFamily="18" charset="0"/>
                <a:ea typeface="宋体" pitchFamily="2" charset="-122"/>
                <a:cs typeface="Times New Roman" panose="02020503050405090304" pitchFamily="18" charset="0"/>
              </a:rPr>
              <a:t>。第二阶段回归的全球价值链位置系数均显著为负，与基准结果一致。</a:t>
            </a:r>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r>
              <a:rPr lang="zh-CN" altLang="zh-CN" sz="1800" dirty="0">
                <a:effectLst/>
                <a:latin typeface="Times New Roman" panose="02020503050405090304" pitchFamily="18" charset="0"/>
                <a:ea typeface="宋体" pitchFamily="2" charset="-122"/>
                <a:cs typeface="Times New Roman" panose="02020503050405090304" pitchFamily="18" charset="0"/>
              </a:rPr>
              <a:t>考虑到要素分配可能有持续性，本期的劳动收入份额可能受到上期劳动收入份额的影响，在基准模型中加入劳动收入份额的一阶滞后项，采用系统</a:t>
            </a:r>
            <a:r>
              <a:rPr lang="zh-CN" altLang="en-US" sz="1800" dirty="0">
                <a:effectLst/>
                <a:latin typeface="Times New Roman" panose="02020503050405090304" pitchFamily="18" charset="0"/>
                <a:ea typeface="宋体" pitchFamily="2" charset="-122"/>
              </a:rPr>
              <a:t>矩估计</a:t>
            </a:r>
            <a:r>
              <a:rPr lang="zh-CN" altLang="zh-CN" sz="1800" dirty="0">
                <a:effectLst/>
                <a:latin typeface="Times New Roman" panose="02020503050405090304" pitchFamily="18" charset="0"/>
                <a:ea typeface="宋体" pitchFamily="2" charset="-122"/>
                <a:cs typeface="Times New Roman" panose="02020503050405090304" pitchFamily="18" charset="0"/>
              </a:rPr>
              <a:t>，第（</a:t>
            </a:r>
            <a:r>
              <a:rPr lang="en-US" altLang="zh-CN" sz="1800" dirty="0">
                <a:effectLst/>
                <a:latin typeface="Times New Roman" panose="02020503050405090304" pitchFamily="18" charset="0"/>
                <a:ea typeface="宋体" pitchFamily="2" charset="-122"/>
              </a:rPr>
              <a:t>5</a:t>
            </a:r>
            <a:r>
              <a:rPr lang="zh-CN" altLang="zh-CN" sz="1800" dirty="0">
                <a:effectLst/>
                <a:latin typeface="Times New Roman" panose="02020503050405090304" pitchFamily="18" charset="0"/>
                <a:ea typeface="宋体" pitchFamily="2" charset="-122"/>
                <a:cs typeface="Times New Roman" panose="02020503050405090304" pitchFamily="18" charset="0"/>
              </a:rPr>
              <a:t>）列是回归结果。滞后一阶的劳动收入份额系数显著为正，表明劳动收入存在刚性趋势，并且核心解释变量</a:t>
            </a:r>
            <a:r>
              <a:rPr lang="zh-CN" altLang="en-US" sz="1800" dirty="0">
                <a:effectLst/>
                <a:latin typeface="Times New Roman" panose="02020503050405090304" pitchFamily="18" charset="0"/>
                <a:ea typeface="宋体" pitchFamily="2" charset="-122"/>
              </a:rPr>
              <a:t>全球价值链位置</a:t>
            </a:r>
            <a:r>
              <a:rPr lang="zh-CN" altLang="zh-CN" sz="1800" dirty="0">
                <a:effectLst/>
                <a:latin typeface="Times New Roman" panose="02020503050405090304" pitchFamily="18" charset="0"/>
                <a:ea typeface="宋体" pitchFamily="2" charset="-122"/>
                <a:cs typeface="Times New Roman" panose="02020503050405090304" pitchFamily="18" charset="0"/>
              </a:rPr>
              <a:t>的系数显著为负，与基准回归一致。</a:t>
            </a:r>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r>
              <a:rPr lang="zh-CN" altLang="zh-CN" sz="1800" dirty="0">
                <a:effectLst/>
                <a:latin typeface="Times New Roman" panose="02020503050405090304" pitchFamily="18" charset="0"/>
                <a:ea typeface="宋体" pitchFamily="2" charset="-122"/>
                <a:cs typeface="Times New Roman" panose="02020503050405090304" pitchFamily="18" charset="0"/>
              </a:rPr>
              <a:t>针对过度识别检验，回归结果中</a:t>
            </a:r>
            <a:r>
              <a:rPr lang="en-US" altLang="zh-CN" sz="1800" dirty="0">
                <a:effectLst/>
                <a:latin typeface="Times New Roman" panose="02020503050405090304" pitchFamily="18" charset="0"/>
                <a:ea typeface="宋体" pitchFamily="2" charset="-122"/>
              </a:rPr>
              <a:t>Hansen J</a:t>
            </a:r>
            <a:r>
              <a:rPr lang="zh-CN" altLang="zh-CN" sz="1800" dirty="0">
                <a:effectLst/>
                <a:latin typeface="Times New Roman" panose="02020503050405090304" pitchFamily="18" charset="0"/>
                <a:ea typeface="宋体" pitchFamily="2" charset="-122"/>
                <a:cs typeface="Times New Roman" panose="02020503050405090304" pitchFamily="18" charset="0"/>
              </a:rPr>
              <a:t>检验的卡方统计量的</a:t>
            </a:r>
            <a:r>
              <a:rPr lang="en-US" altLang="zh-CN" sz="1800" dirty="0">
                <a:effectLst/>
                <a:latin typeface="Times New Roman" panose="02020503050405090304" pitchFamily="18" charset="0"/>
                <a:ea typeface="宋体" pitchFamily="2" charset="-122"/>
              </a:rPr>
              <a:t>p</a:t>
            </a:r>
            <a:r>
              <a:rPr lang="zh-CN" altLang="zh-CN" sz="1800" dirty="0">
                <a:effectLst/>
                <a:latin typeface="Times New Roman" panose="02020503050405090304" pitchFamily="18" charset="0"/>
                <a:ea typeface="宋体" pitchFamily="2" charset="-122"/>
                <a:cs typeface="Times New Roman" panose="02020503050405090304" pitchFamily="18" charset="0"/>
              </a:rPr>
              <a:t>值为</a:t>
            </a:r>
            <a:r>
              <a:rPr lang="en-US" altLang="zh-CN" sz="1800" dirty="0">
                <a:effectLst/>
                <a:latin typeface="Times New Roman" panose="02020503050405090304" pitchFamily="18" charset="0"/>
                <a:ea typeface="宋体" pitchFamily="2" charset="-122"/>
              </a:rPr>
              <a:t>0.329</a:t>
            </a:r>
            <a:r>
              <a:rPr lang="zh-CN" altLang="zh-CN" sz="1800" dirty="0">
                <a:effectLst/>
                <a:latin typeface="Times New Roman" panose="02020503050405090304" pitchFamily="18" charset="0"/>
                <a:ea typeface="宋体" pitchFamily="2" charset="-122"/>
                <a:cs typeface="Times New Roman" panose="02020503050405090304" pitchFamily="18" charset="0"/>
              </a:rPr>
              <a:t>，不显著，接受原假设关于所有工具变量都是外生的假定，即所采用的工具变量是有效的。针对残差自相关检验，</a:t>
            </a:r>
            <a:r>
              <a:rPr lang="en-US" altLang="zh-CN" sz="1800" dirty="0">
                <a:effectLst/>
                <a:latin typeface="Times New Roman" panose="02020503050405090304" pitchFamily="18" charset="0"/>
                <a:ea typeface="宋体" pitchFamily="2" charset="-122"/>
              </a:rPr>
              <a:t>Arellano-Bond</a:t>
            </a:r>
            <a:r>
              <a:rPr lang="zh-CN" altLang="zh-CN" sz="1800" dirty="0">
                <a:effectLst/>
                <a:latin typeface="Times New Roman" panose="02020503050405090304" pitchFamily="18" charset="0"/>
                <a:ea typeface="宋体" pitchFamily="2" charset="-122"/>
                <a:cs typeface="Times New Roman" panose="02020503050405090304" pitchFamily="18" charset="0"/>
              </a:rPr>
              <a:t>检验的</a:t>
            </a:r>
            <a:r>
              <a:rPr lang="en-US" altLang="zh-CN" sz="1800" dirty="0">
                <a:effectLst/>
                <a:latin typeface="Times New Roman" panose="02020503050405090304" pitchFamily="18" charset="0"/>
                <a:ea typeface="宋体" pitchFamily="2" charset="-122"/>
              </a:rPr>
              <a:t>AR</a:t>
            </a:r>
            <a:r>
              <a:rPr lang="zh-CN" altLang="zh-CN" sz="1800" dirty="0">
                <a:effectLst/>
                <a:latin typeface="Times New Roman" panose="02020503050405090304" pitchFamily="18" charset="0"/>
                <a:ea typeface="宋体" pitchFamily="2" charset="-122"/>
                <a:cs typeface="Times New Roman" panose="02020503050405090304" pitchFamily="18" charset="0"/>
              </a:rPr>
              <a:t>（</a:t>
            </a:r>
            <a:r>
              <a:rPr lang="en-US" altLang="zh-CN" sz="1800" dirty="0">
                <a:effectLst/>
                <a:latin typeface="Times New Roman" panose="02020503050405090304" pitchFamily="18" charset="0"/>
                <a:ea typeface="宋体" pitchFamily="2" charset="-122"/>
              </a:rPr>
              <a:t>1</a:t>
            </a:r>
            <a:r>
              <a:rPr lang="zh-CN" altLang="zh-CN" sz="1800" dirty="0">
                <a:effectLst/>
                <a:latin typeface="Times New Roman" panose="02020503050405090304" pitchFamily="18" charset="0"/>
                <a:ea typeface="宋体" pitchFamily="2" charset="-122"/>
                <a:cs typeface="Times New Roman" panose="02020503050405090304" pitchFamily="18" charset="0"/>
              </a:rPr>
              <a:t>）</a:t>
            </a:r>
            <a:r>
              <a:rPr lang="en-US" altLang="zh-CN" sz="1800" dirty="0">
                <a:effectLst/>
                <a:latin typeface="Times New Roman" panose="02020503050405090304" pitchFamily="18" charset="0"/>
                <a:ea typeface="宋体" pitchFamily="2" charset="-122"/>
              </a:rPr>
              <a:t>p</a:t>
            </a:r>
            <a:r>
              <a:rPr lang="zh-CN" altLang="zh-CN" sz="1800" dirty="0">
                <a:effectLst/>
                <a:latin typeface="Times New Roman" panose="02020503050405090304" pitchFamily="18" charset="0"/>
                <a:ea typeface="宋体" pitchFamily="2" charset="-122"/>
                <a:cs typeface="Times New Roman" panose="02020503050405090304" pitchFamily="18" charset="0"/>
              </a:rPr>
              <a:t>值为</a:t>
            </a:r>
            <a:r>
              <a:rPr lang="en-US" altLang="zh-CN" sz="1800" dirty="0">
                <a:effectLst/>
                <a:latin typeface="Times New Roman" panose="02020503050405090304" pitchFamily="18" charset="0"/>
                <a:ea typeface="宋体" pitchFamily="2" charset="-122"/>
              </a:rPr>
              <a:t>0.000</a:t>
            </a:r>
            <a:r>
              <a:rPr lang="zh-CN" altLang="zh-CN" sz="1800" dirty="0">
                <a:effectLst/>
                <a:latin typeface="Times New Roman" panose="02020503050405090304" pitchFamily="18" charset="0"/>
                <a:ea typeface="宋体" pitchFamily="2" charset="-122"/>
                <a:cs typeface="Times New Roman" panose="02020503050405090304" pitchFamily="18" charset="0"/>
              </a:rPr>
              <a:t>，</a:t>
            </a:r>
            <a:r>
              <a:rPr lang="en-US" altLang="zh-CN" sz="1800" dirty="0">
                <a:effectLst/>
                <a:latin typeface="Times New Roman" panose="02020503050405090304" pitchFamily="18" charset="0"/>
                <a:ea typeface="宋体" pitchFamily="2" charset="-122"/>
              </a:rPr>
              <a:t>AR</a:t>
            </a:r>
            <a:r>
              <a:rPr lang="zh-CN" altLang="zh-CN" sz="1800" dirty="0">
                <a:effectLst/>
                <a:latin typeface="Times New Roman" panose="02020503050405090304" pitchFamily="18" charset="0"/>
                <a:ea typeface="宋体" pitchFamily="2" charset="-122"/>
                <a:cs typeface="Times New Roman" panose="02020503050405090304" pitchFamily="18" charset="0"/>
              </a:rPr>
              <a:t>（</a:t>
            </a:r>
            <a:r>
              <a:rPr lang="en-US" altLang="zh-CN" sz="1800" dirty="0">
                <a:effectLst/>
                <a:latin typeface="Times New Roman" panose="02020503050405090304" pitchFamily="18" charset="0"/>
                <a:ea typeface="宋体" pitchFamily="2" charset="-122"/>
              </a:rPr>
              <a:t>2</a:t>
            </a:r>
            <a:r>
              <a:rPr lang="zh-CN" altLang="zh-CN" sz="1800" dirty="0">
                <a:effectLst/>
                <a:latin typeface="Times New Roman" panose="02020503050405090304" pitchFamily="18" charset="0"/>
                <a:ea typeface="宋体" pitchFamily="2" charset="-122"/>
                <a:cs typeface="Times New Roman" panose="02020503050405090304" pitchFamily="18" charset="0"/>
              </a:rPr>
              <a:t>）值为</a:t>
            </a:r>
            <a:r>
              <a:rPr lang="en-US" altLang="zh-CN" sz="1800" dirty="0">
                <a:effectLst/>
                <a:latin typeface="Times New Roman" panose="02020503050405090304" pitchFamily="18" charset="0"/>
                <a:ea typeface="宋体" pitchFamily="2" charset="-122"/>
              </a:rPr>
              <a:t>0.460</a:t>
            </a:r>
            <a:r>
              <a:rPr lang="zh-CN" altLang="zh-CN" sz="1800" dirty="0">
                <a:effectLst/>
                <a:latin typeface="Times New Roman" panose="02020503050405090304" pitchFamily="18" charset="0"/>
                <a:ea typeface="宋体" pitchFamily="2" charset="-122"/>
                <a:cs typeface="Times New Roman" panose="02020503050405090304" pitchFamily="18" charset="0"/>
              </a:rPr>
              <a:t>，说明扰动项存在显著的一阶自相关，不存在二阶自相关，即系统</a:t>
            </a:r>
            <a:r>
              <a:rPr lang="zh-CN" altLang="en-US" sz="1800" dirty="0">
                <a:effectLst/>
                <a:latin typeface="Times New Roman" panose="02020503050405090304" pitchFamily="18" charset="0"/>
                <a:ea typeface="宋体" pitchFamily="2" charset="-122"/>
              </a:rPr>
              <a:t>矩估计</a:t>
            </a:r>
            <a:r>
              <a:rPr lang="zh-CN" altLang="zh-CN" sz="1800" dirty="0">
                <a:effectLst/>
                <a:latin typeface="Times New Roman" panose="02020503050405090304" pitchFamily="18" charset="0"/>
                <a:ea typeface="宋体" pitchFamily="2" charset="-122"/>
                <a:cs typeface="Times New Roman" panose="02020503050405090304" pitchFamily="18" charset="0"/>
              </a:rPr>
              <a:t>的结果是可靠的。</a:t>
            </a:r>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r>
              <a:rPr lang="zh-CN" altLang="en-US" sz="1800" dirty="0">
                <a:effectLst/>
                <a:latin typeface="Times New Roman" panose="02020503050405090304" pitchFamily="18" charset="0"/>
                <a:ea typeface="宋体" pitchFamily="2" charset="-122"/>
                <a:cs typeface="Times New Roman" panose="02020503050405090304" pitchFamily="18" charset="0"/>
              </a:rPr>
              <a:t>表</a:t>
            </a:r>
            <a:r>
              <a:rPr lang="en-US" altLang="zh-CN" sz="1800" dirty="0">
                <a:effectLst/>
                <a:latin typeface="Times New Roman" panose="02020503050405090304" pitchFamily="18" charset="0"/>
                <a:ea typeface="宋体" pitchFamily="2" charset="-122"/>
                <a:cs typeface="Times New Roman" panose="02020503050405090304" pitchFamily="18" charset="0"/>
              </a:rPr>
              <a:t>18</a:t>
            </a:r>
            <a:r>
              <a:rPr lang="zh-CN" altLang="en-US" sz="1800" dirty="0">
                <a:effectLst/>
                <a:latin typeface="Times New Roman" panose="02020503050405090304" pitchFamily="18" charset="0"/>
                <a:ea typeface="宋体" pitchFamily="2" charset="-122"/>
                <a:cs typeface="Times New Roman" panose="02020503050405090304" pitchFamily="18" charset="0"/>
              </a:rPr>
              <a:t>是稳健性检验的结果。（</a:t>
            </a:r>
            <a:r>
              <a:rPr lang="en-US" altLang="zh-CN" sz="1800" dirty="0">
                <a:effectLst/>
                <a:latin typeface="Times New Roman" panose="02020503050405090304" pitchFamily="18" charset="0"/>
                <a:ea typeface="宋体" pitchFamily="2" charset="-122"/>
                <a:cs typeface="Times New Roman" panose="02020503050405090304" pitchFamily="18" charset="0"/>
              </a:rPr>
              <a:t>1</a:t>
            </a:r>
            <a:r>
              <a:rPr lang="zh-CN" altLang="en-US" sz="1800" dirty="0">
                <a:effectLst/>
                <a:latin typeface="Times New Roman" panose="02020503050405090304" pitchFamily="18" charset="0"/>
                <a:ea typeface="宋体" pitchFamily="2" charset="-122"/>
                <a:cs typeface="Times New Roman" panose="02020503050405090304" pitchFamily="18" charset="0"/>
              </a:rPr>
              <a:t>）（</a:t>
            </a:r>
            <a:r>
              <a:rPr lang="en-US" altLang="zh-CN" sz="1800" dirty="0">
                <a:effectLst/>
                <a:latin typeface="Times New Roman" panose="02020503050405090304" pitchFamily="18" charset="0"/>
                <a:ea typeface="宋体" pitchFamily="2" charset="-122"/>
                <a:cs typeface="Times New Roman" panose="02020503050405090304" pitchFamily="18" charset="0"/>
              </a:rPr>
              <a:t>2</a:t>
            </a:r>
            <a:r>
              <a:rPr lang="zh-CN" altLang="en-US" sz="1800" dirty="0">
                <a:effectLst/>
                <a:latin typeface="Times New Roman" panose="02020503050405090304" pitchFamily="18" charset="0"/>
                <a:ea typeface="宋体" pitchFamily="2" charset="-122"/>
                <a:cs typeface="Times New Roman" panose="02020503050405090304" pitchFamily="18" charset="0"/>
              </a:rPr>
              <a:t>）列是对被解释变量劳动收入份额的衡量方式进行替换的结果。由于劳动收入份额是受限因变量，借鉴魏下海的做法，对劳动收入份额做</a:t>
            </a:r>
            <a:r>
              <a:rPr lang="en-US" altLang="zh-CN" sz="1800" dirty="0" err="1">
                <a:effectLst/>
                <a:latin typeface="Times New Roman" panose="02020503050405090304" pitchFamily="18" charset="0"/>
                <a:ea typeface="宋体" pitchFamily="2" charset="-122"/>
              </a:rPr>
              <a:t>logist</a:t>
            </a:r>
            <a:r>
              <a:rPr lang="zh-CN" altLang="zh-CN" sz="1800" dirty="0">
                <a:effectLst/>
                <a:latin typeface="Times New Roman" panose="02020503050405090304" pitchFamily="18" charset="0"/>
                <a:ea typeface="宋体" pitchFamily="2" charset="-122"/>
                <a:cs typeface="Times New Roman" panose="02020503050405090304" pitchFamily="18" charset="0"/>
              </a:rPr>
              <a:t>转换</a:t>
            </a:r>
            <a:r>
              <a:rPr lang="zh-CN" altLang="en-US" sz="1800" dirty="0">
                <a:effectLst/>
                <a:latin typeface="Times New Roman" panose="02020503050405090304" pitchFamily="18" charset="0"/>
                <a:ea typeface="宋体" pitchFamily="2" charset="-122"/>
                <a:cs typeface="Times New Roman" panose="02020503050405090304" pitchFamily="18" charset="0"/>
              </a:rPr>
              <a:t>，</a:t>
            </a:r>
            <a:r>
              <a:rPr lang="zh-CN" altLang="zh-CN" sz="1800" dirty="0">
                <a:effectLst/>
                <a:latin typeface="Times New Roman" panose="02020503050405090304" pitchFamily="18" charset="0"/>
                <a:ea typeface="宋体" pitchFamily="2" charset="-122"/>
                <a:cs typeface="Times New Roman" panose="02020503050405090304" pitchFamily="18" charset="0"/>
              </a:rPr>
              <a:t>进行回归</a:t>
            </a:r>
            <a:r>
              <a:rPr lang="zh-CN" altLang="en-US" sz="1800" dirty="0">
                <a:effectLst/>
                <a:latin typeface="Times New Roman" panose="02020503050405090304" pitchFamily="18" charset="0"/>
                <a:ea typeface="宋体" pitchFamily="2" charset="-122"/>
                <a:cs typeface="Times New Roman" panose="02020503050405090304" pitchFamily="18" charset="0"/>
              </a:rPr>
              <a:t>。再用总产出替代</a:t>
            </a:r>
            <a:r>
              <a:rPr lang="zh-CN" altLang="zh-CN" sz="1800" dirty="0">
                <a:effectLst/>
                <a:latin typeface="Times New Roman" panose="02020503050405090304" pitchFamily="18" charset="0"/>
                <a:ea typeface="宋体" pitchFamily="2" charset="-122"/>
                <a:cs typeface="Times New Roman" panose="02020503050405090304" pitchFamily="18" charset="0"/>
              </a:rPr>
              <a:t>增加值，用劳动报酬占总产出的比重</a:t>
            </a:r>
            <a:r>
              <a:rPr lang="zh-CN" altLang="en-US" sz="1800" dirty="0">
                <a:effectLst/>
                <a:latin typeface="Times New Roman" panose="02020503050405090304" pitchFamily="18" charset="0"/>
                <a:ea typeface="宋体" pitchFamily="2" charset="-122"/>
                <a:cs typeface="Times New Roman" panose="02020503050405090304" pitchFamily="18" charset="0"/>
              </a:rPr>
              <a:t>做回归的结果。（</a:t>
            </a:r>
            <a:r>
              <a:rPr lang="en-US" altLang="zh-CN" sz="1800" dirty="0">
                <a:effectLst/>
                <a:latin typeface="Times New Roman" panose="02020503050405090304" pitchFamily="18" charset="0"/>
                <a:ea typeface="宋体" pitchFamily="2" charset="-122"/>
                <a:cs typeface="Times New Roman" panose="02020503050405090304" pitchFamily="18" charset="0"/>
              </a:rPr>
              <a:t>3</a:t>
            </a:r>
            <a:r>
              <a:rPr lang="zh-CN" altLang="en-US" sz="1800" dirty="0">
                <a:effectLst/>
                <a:latin typeface="Times New Roman" panose="02020503050405090304" pitchFamily="18" charset="0"/>
                <a:ea typeface="宋体" pitchFamily="2" charset="-122"/>
                <a:cs typeface="Times New Roman" panose="02020503050405090304" pitchFamily="18" charset="0"/>
              </a:rPr>
              <a:t>）列是对解释变量全球价值链位置的衡量方式进行替换的结果。</a:t>
            </a:r>
            <a:r>
              <a:rPr lang="zh-CN" altLang="zh-CN" sz="1800" dirty="0">
                <a:effectLst/>
                <a:latin typeface="Times New Roman" panose="02020503050405090304" pitchFamily="18" charset="0"/>
                <a:ea typeface="宋体" pitchFamily="2" charset="-122"/>
                <a:cs typeface="Times New Roman" panose="02020503050405090304" pitchFamily="18" charset="0"/>
              </a:rPr>
              <a:t>参考</a:t>
            </a:r>
            <a:r>
              <a:rPr lang="en-US" altLang="zh-CN" sz="1800" dirty="0">
                <a:effectLst/>
                <a:latin typeface="Times New Roman" panose="02020503050405090304" pitchFamily="18" charset="0"/>
                <a:ea typeface="宋体" pitchFamily="2" charset="-122"/>
              </a:rPr>
              <a:t>Koopman</a:t>
            </a:r>
            <a:r>
              <a:rPr lang="zh-CN" altLang="zh-CN" sz="1800" dirty="0">
                <a:effectLst/>
                <a:latin typeface="Times New Roman" panose="02020503050405090304" pitchFamily="18" charset="0"/>
                <a:ea typeface="宋体" pitchFamily="2" charset="-122"/>
                <a:cs typeface="Times New Roman" panose="02020503050405090304" pitchFamily="18" charset="0"/>
              </a:rPr>
              <a:t>等（</a:t>
            </a:r>
            <a:r>
              <a:rPr lang="en-US" altLang="zh-CN" sz="1800" dirty="0">
                <a:effectLst/>
                <a:latin typeface="Times New Roman" panose="02020503050405090304" pitchFamily="18" charset="0"/>
                <a:ea typeface="宋体" pitchFamily="2" charset="-122"/>
              </a:rPr>
              <a:t>2010</a:t>
            </a:r>
            <a:r>
              <a:rPr lang="zh-CN" altLang="zh-CN" sz="1800" dirty="0">
                <a:effectLst/>
                <a:latin typeface="Times New Roman" panose="02020503050405090304" pitchFamily="18" charset="0"/>
                <a:ea typeface="宋体" pitchFamily="2" charset="-122"/>
                <a:cs typeface="Times New Roman" panose="02020503050405090304" pitchFamily="18" charset="0"/>
              </a:rPr>
              <a:t>）的做法，以参与度而非生产长度作为核算全球价值链位置的指标</a:t>
            </a:r>
            <a:r>
              <a:rPr lang="zh-CN" altLang="en-US" sz="1800" dirty="0">
                <a:effectLst/>
                <a:latin typeface="Times New Roman" panose="02020503050405090304" pitchFamily="18" charset="0"/>
                <a:ea typeface="宋体" pitchFamily="2" charset="-122"/>
                <a:cs typeface="Times New Roman" panose="02020503050405090304" pitchFamily="18" charset="0"/>
              </a:rPr>
              <a:t>。（</a:t>
            </a:r>
            <a:r>
              <a:rPr lang="en-US" altLang="zh-CN" sz="1800" dirty="0">
                <a:effectLst/>
                <a:latin typeface="Times New Roman" panose="02020503050405090304" pitchFamily="18" charset="0"/>
                <a:ea typeface="宋体" pitchFamily="2" charset="-122"/>
                <a:cs typeface="Times New Roman" panose="02020503050405090304" pitchFamily="18" charset="0"/>
              </a:rPr>
              <a:t>4</a:t>
            </a:r>
            <a:r>
              <a:rPr lang="zh-CN" altLang="en-US" sz="1800" dirty="0">
                <a:effectLst/>
                <a:latin typeface="Times New Roman" panose="02020503050405090304" pitchFamily="18" charset="0"/>
                <a:ea typeface="宋体" pitchFamily="2" charset="-122"/>
                <a:cs typeface="Times New Roman" panose="02020503050405090304" pitchFamily="18" charset="0"/>
              </a:rPr>
              <a:t>）列是变换了估计方法，由于劳动收入份额是受限因变量，采用</a:t>
            </a:r>
            <a:r>
              <a:rPr lang="en-US" altLang="zh-CN" sz="1800" dirty="0">
                <a:effectLst/>
                <a:latin typeface="Times New Roman" panose="02020503050405090304" pitchFamily="18" charset="0"/>
                <a:ea typeface="宋体" pitchFamily="2" charset="-122"/>
                <a:cs typeface="Times New Roman" panose="02020503050405090304" pitchFamily="18" charset="0"/>
              </a:rPr>
              <a:t>Tobit</a:t>
            </a:r>
            <a:r>
              <a:rPr lang="zh-CN" altLang="en-US" sz="1800" dirty="0">
                <a:effectLst/>
                <a:latin typeface="Times New Roman" panose="02020503050405090304" pitchFamily="18" charset="0"/>
                <a:ea typeface="宋体" pitchFamily="2" charset="-122"/>
                <a:cs typeface="Times New Roman" panose="02020503050405090304" pitchFamily="18" charset="0"/>
              </a:rPr>
              <a:t>回归模型利用最大似然估计进行回归。（</a:t>
            </a:r>
            <a:r>
              <a:rPr lang="en-US" altLang="zh-CN" sz="1800" dirty="0">
                <a:effectLst/>
                <a:latin typeface="Times New Roman" panose="02020503050405090304" pitchFamily="18" charset="0"/>
                <a:ea typeface="宋体" pitchFamily="2" charset="-122"/>
                <a:cs typeface="Times New Roman" panose="02020503050405090304" pitchFamily="18" charset="0"/>
              </a:rPr>
              <a:t>5</a:t>
            </a:r>
            <a:r>
              <a:rPr lang="zh-CN" altLang="en-US" sz="1800" dirty="0">
                <a:effectLst/>
                <a:latin typeface="Times New Roman" panose="02020503050405090304" pitchFamily="18" charset="0"/>
                <a:ea typeface="宋体" pitchFamily="2" charset="-122"/>
                <a:cs typeface="Times New Roman" panose="02020503050405090304" pitchFamily="18" charset="0"/>
              </a:rPr>
              <a:t>）、（</a:t>
            </a:r>
            <a:r>
              <a:rPr lang="en-US" altLang="zh-CN" sz="1800" dirty="0">
                <a:effectLst/>
                <a:latin typeface="Times New Roman" panose="02020503050405090304" pitchFamily="18" charset="0"/>
                <a:ea typeface="宋体" pitchFamily="2" charset="-122"/>
                <a:cs typeface="Times New Roman" panose="02020503050405090304" pitchFamily="18" charset="0"/>
              </a:rPr>
              <a:t>6</a:t>
            </a:r>
            <a:r>
              <a:rPr lang="zh-CN" altLang="en-US" sz="1800" dirty="0">
                <a:effectLst/>
                <a:latin typeface="Times New Roman" panose="02020503050405090304" pitchFamily="18" charset="0"/>
                <a:ea typeface="宋体" pitchFamily="2" charset="-122"/>
                <a:cs typeface="Times New Roman" panose="02020503050405090304" pitchFamily="18" charset="0"/>
              </a:rPr>
              <a:t>）列是变换了固定效应，分别纳入行业</a:t>
            </a:r>
            <a:r>
              <a:rPr lang="en-US" altLang="zh-CN" sz="1800" dirty="0">
                <a:effectLst/>
                <a:latin typeface="Times New Roman" panose="02020503050405090304" pitchFamily="18" charset="0"/>
                <a:ea typeface="宋体" pitchFamily="2" charset="-122"/>
                <a:cs typeface="Times New Roman" panose="02020503050405090304" pitchFamily="18" charset="0"/>
              </a:rPr>
              <a:t>-</a:t>
            </a:r>
            <a:r>
              <a:rPr lang="zh-CN" altLang="en-US" sz="1800" dirty="0">
                <a:effectLst/>
                <a:latin typeface="Times New Roman" panose="02020503050405090304" pitchFamily="18" charset="0"/>
                <a:ea typeface="宋体" pitchFamily="2" charset="-122"/>
                <a:cs typeface="Times New Roman" panose="02020503050405090304" pitchFamily="18" charset="0"/>
              </a:rPr>
              <a:t>年份联合固定效应和国家</a:t>
            </a:r>
            <a:r>
              <a:rPr lang="en-US" altLang="zh-CN" sz="1800" dirty="0">
                <a:effectLst/>
                <a:latin typeface="Times New Roman" panose="02020503050405090304" pitchFamily="18" charset="0"/>
                <a:ea typeface="宋体" pitchFamily="2" charset="-122"/>
                <a:cs typeface="Times New Roman" panose="02020503050405090304" pitchFamily="18" charset="0"/>
              </a:rPr>
              <a:t>-</a:t>
            </a:r>
            <a:r>
              <a:rPr lang="zh-CN" altLang="en-US" sz="1800" dirty="0">
                <a:effectLst/>
                <a:latin typeface="Times New Roman" panose="02020503050405090304" pitchFamily="18" charset="0"/>
                <a:ea typeface="宋体" pitchFamily="2" charset="-122"/>
                <a:cs typeface="Times New Roman" panose="02020503050405090304" pitchFamily="18" charset="0"/>
              </a:rPr>
              <a:t>年份联合固定效应。</a:t>
            </a:r>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zh-CN" sz="1800" kern="100" dirty="0">
                <a:effectLst/>
                <a:latin typeface="Times New Roman" panose="02020503050405090304" pitchFamily="18" charset="0"/>
                <a:ea typeface="宋体" pitchFamily="2" charset="-122"/>
                <a:cs typeface="Times New Roman" panose="02020503050405090304" pitchFamily="18" charset="0"/>
              </a:rPr>
              <a:t>核心解释变量的系数均显著为负，与基准回归结果一致，表明本文基准回归的结果是稳健的。</a:t>
            </a:r>
            <a:endParaRPr lang="en-US" altLang="zh-CN" sz="1800" kern="100" dirty="0">
              <a:effectLst/>
              <a:latin typeface="Times New Roman" panose="02020503050405090304" pitchFamily="18" charset="0"/>
              <a:ea typeface="宋体" pitchFamily="2" charset="-122"/>
              <a:cs typeface="Times New Roman" panose="0202050305040509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800" kern="100" dirty="0">
              <a:effectLst/>
              <a:latin typeface="Times New Roman" panose="02020503050405090304" pitchFamily="18" charset="0"/>
              <a:ea typeface="宋体" pitchFamily="2" charset="-122"/>
              <a:cs typeface="Times New Roman" panose="0202050305040509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dirty="0">
                <a:effectLst/>
                <a:latin typeface="Times New Roman" panose="02020503050405090304" pitchFamily="18" charset="0"/>
                <a:ea typeface="宋体" pitchFamily="2" charset="-122"/>
                <a:cs typeface="Times New Roman" panose="02020503050405090304" pitchFamily="18" charset="0"/>
              </a:rPr>
              <a:t>首先，</a:t>
            </a:r>
            <a:r>
              <a:rPr lang="zh-CN" altLang="zh-CN" sz="1800" dirty="0">
                <a:effectLst/>
                <a:latin typeface="Times New Roman" panose="02020503050405090304" pitchFamily="18" charset="0"/>
                <a:ea typeface="宋体" pitchFamily="2" charset="-122"/>
                <a:cs typeface="Times New Roman" panose="02020503050405090304" pitchFamily="18" charset="0"/>
              </a:rPr>
              <a:t>考虑到发达国家往往位于全球价值链的上游位置，发展中国家往往位于全球价值链的中下游位置，基于</a:t>
            </a:r>
            <a:r>
              <a:rPr lang="zh-CN" altLang="en-US" sz="1800" dirty="0">
                <a:effectLst/>
                <a:latin typeface="Times New Roman" panose="02020503050405090304" pitchFamily="18" charset="0"/>
                <a:ea typeface="宋体" pitchFamily="2" charset="-122"/>
                <a:cs typeface="Times New Roman" panose="02020503050405090304" pitchFamily="18" charset="0"/>
              </a:rPr>
              <a:t>机理</a:t>
            </a:r>
            <a:r>
              <a:rPr lang="zh-CN" altLang="zh-CN" sz="1800" dirty="0">
                <a:effectLst/>
                <a:latin typeface="Times New Roman" panose="02020503050405090304" pitchFamily="18" charset="0"/>
                <a:ea typeface="宋体" pitchFamily="2" charset="-122"/>
                <a:cs typeface="Times New Roman" panose="02020503050405090304" pitchFamily="18" charset="0"/>
              </a:rPr>
              <a:t>分析，则发展中国家更容易受到合成谬误、逐底竞争和低端锁定的困境，因此全球价值链位置攀升对发展中国家的劳动收入份额产生的负向影响可能更大。其次，考虑全球价值链参与度的异质性。前向参与度越高的经济体，其生产的中间品更有竞争力，更可能摆脱合成谬误、逐底竞争和低端锁定的困境，后向参与度高的经济体，其上游经济体的依赖性更强，更可能被俘获。因此全球价值链位置攀升对前向参与度高的经济体的劳动收入份额产生的负向影响可能更小，对后向参与度高的经济体的劳动收入份额产生的负向影响可能更大。</a:t>
            </a:r>
            <a:r>
              <a:rPr lang="zh-CN" altLang="en-US" sz="1800" dirty="0">
                <a:effectLst/>
                <a:latin typeface="Times New Roman" panose="02020503050405090304" pitchFamily="18" charset="0"/>
                <a:ea typeface="宋体" pitchFamily="2" charset="-122"/>
                <a:cs typeface="Times New Roman" panose="02020503050405090304" pitchFamily="18" charset="0"/>
              </a:rPr>
              <a:t>分别针对经济体异质性、前向参与度异质性、后向参与度异质性进行分组回归。发展中经济体、前向参与度低的样本、后向参与度高的样本，核心解释变量均显著为负，且</a:t>
            </a:r>
            <a:r>
              <a:rPr lang="zh-CN" altLang="zh-CN" sz="1800" dirty="0">
                <a:effectLst/>
                <a:latin typeface="Times New Roman" panose="02020503050405090304" pitchFamily="18" charset="0"/>
                <a:ea typeface="宋体" pitchFamily="2" charset="-122"/>
                <a:cs typeface="Times New Roman" panose="02020503050405090304" pitchFamily="18" charset="0"/>
              </a:rPr>
              <a:t>费舍尔组合检验的</a:t>
            </a:r>
            <a:r>
              <a:rPr lang="en-US" altLang="zh-CN" sz="1800" dirty="0">
                <a:effectLst/>
                <a:latin typeface="Times New Roman" panose="02020503050405090304" pitchFamily="18" charset="0"/>
                <a:ea typeface="宋体" pitchFamily="2" charset="-122"/>
              </a:rPr>
              <a:t>p</a:t>
            </a:r>
            <a:r>
              <a:rPr lang="zh-CN" altLang="zh-CN" sz="1800" dirty="0">
                <a:effectLst/>
                <a:latin typeface="Times New Roman" panose="02020503050405090304" pitchFamily="18" charset="0"/>
                <a:ea typeface="宋体" pitchFamily="2" charset="-122"/>
                <a:cs typeface="Times New Roman" panose="02020503050405090304" pitchFamily="18" charset="0"/>
              </a:rPr>
              <a:t>值为</a:t>
            </a:r>
            <a:r>
              <a:rPr lang="en-US" altLang="zh-CN" sz="1800" dirty="0">
                <a:effectLst/>
                <a:latin typeface="Times New Roman" panose="02020503050405090304" pitchFamily="18" charset="0"/>
                <a:ea typeface="宋体" pitchFamily="2" charset="-122"/>
              </a:rPr>
              <a:t>0.012</a:t>
            </a:r>
            <a:r>
              <a:rPr lang="zh-CN" altLang="zh-CN" sz="1800" dirty="0">
                <a:effectLst/>
                <a:latin typeface="Times New Roman" panose="02020503050405090304" pitchFamily="18" charset="0"/>
                <a:ea typeface="宋体" pitchFamily="2" charset="-122"/>
                <a:cs typeface="Times New Roman" panose="02020503050405090304" pitchFamily="18" charset="0"/>
              </a:rPr>
              <a:t>，表明组间差异显著</a:t>
            </a:r>
            <a:r>
              <a:rPr lang="zh-CN" altLang="en-US" sz="1800" dirty="0">
                <a:effectLst/>
                <a:latin typeface="Times New Roman" panose="02020503050405090304" pitchFamily="18" charset="0"/>
                <a:ea typeface="宋体" pitchFamily="2" charset="-122"/>
                <a:cs typeface="Times New Roman" panose="02020503050405090304" pitchFamily="18" charset="0"/>
              </a:rPr>
              <a:t>。</a:t>
            </a:r>
            <a:endParaRPr lang="en-US" altLang="zh-CN" sz="1800" kern="100" dirty="0">
              <a:effectLst/>
              <a:latin typeface="Times New Roman" panose="02020503050405090304" pitchFamily="18" charset="0"/>
              <a:ea typeface="宋体" pitchFamily="2" charset="-122"/>
              <a:cs typeface="Times New Roman" panose="0202050305040509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800" kern="100" dirty="0">
              <a:effectLst/>
              <a:latin typeface="Times New Roman" panose="02020503050405090304" pitchFamily="18" charset="0"/>
              <a:ea typeface="宋体" pitchFamily="2" charset="-122"/>
              <a:cs typeface="Times New Roman" panose="0202050305040509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800" kern="100" dirty="0">
              <a:effectLst/>
              <a:latin typeface="Times New Roman" panose="02020503050405090304" pitchFamily="18" charset="0"/>
              <a:ea typeface="宋体" pitchFamily="2" charset="-122"/>
              <a:cs typeface="Times New Roman" panose="0202050305040509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800" kern="100" dirty="0">
              <a:effectLst/>
              <a:latin typeface="Times New Roman" panose="02020503050405090304" pitchFamily="18" charset="0"/>
              <a:ea typeface="宋体" pitchFamily="2" charset="-122"/>
              <a:cs typeface="Times New Roman" panose="0202050305040509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800" kern="100" dirty="0">
              <a:effectLst/>
              <a:latin typeface="Times New Roman" panose="02020503050405090304" pitchFamily="18" charset="0"/>
              <a:ea typeface="宋体" pitchFamily="2" charset="-122"/>
              <a:cs typeface="Times New Roman" panose="0202050305040509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800" kern="100" dirty="0">
              <a:effectLst/>
              <a:latin typeface="Times New Roman" panose="02020503050405090304" pitchFamily="18" charset="0"/>
              <a:ea typeface="宋体" pitchFamily="2" charset="-122"/>
              <a:cs typeface="Times New Roman" panose="0202050305040509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800" kern="100" dirty="0">
              <a:effectLst/>
              <a:latin typeface="Times New Roman" panose="02020503050405090304" pitchFamily="18" charset="0"/>
              <a:ea typeface="宋体" pitchFamily="2" charset="-122"/>
              <a:cs typeface="Times New Roman" panose="0202050305040509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1800" kern="100" dirty="0">
              <a:effectLst/>
              <a:latin typeface="等线" panose="02010600030101010101" pitchFamily="2" charset="-122"/>
              <a:ea typeface="等线" panose="02010600030101010101" pitchFamily="2" charset="-122"/>
              <a:cs typeface="Times New Roman" panose="02020503050405090304" pitchFamily="18" charset="0"/>
            </a:endParaRPr>
          </a:p>
          <a:p>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endParaRPr lang="zh-CN" altLang="en-US" dirty="0"/>
          </a:p>
        </p:txBody>
      </p:sp>
      <p:sp>
        <p:nvSpPr>
          <p:cNvPr id="4" name="灯片编号占位符 3"/>
          <p:cNvSpPr>
            <a:spLocks noGrp="1"/>
          </p:cNvSpPr>
          <p:nvPr>
            <p:ph type="sldNum" sz="quarter" idx="5"/>
          </p:nvPr>
        </p:nvSpPr>
        <p:spPr/>
        <p:txBody>
          <a:bodyPr/>
          <a:lstStyle/>
          <a:p>
            <a:fld id="{D96642B7-71B7-4C3E-9855-0D0DE388A05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接着是微观层面的固定效应模型。其中，</a:t>
            </a:r>
            <a:r>
              <a:rPr lang="en-US" altLang="zh-CN" sz="1200" dirty="0" err="1">
                <a:latin typeface="Times New Roman" panose="02020503050405090304" pitchFamily="18" charset="0"/>
                <a:cs typeface="Times New Roman" panose="02020503050405090304" pitchFamily="18" charset="0"/>
              </a:rPr>
              <a:t>i</a:t>
            </a:r>
            <a:r>
              <a:rPr lang="zh-CN" altLang="zh-CN" sz="1200" dirty="0">
                <a:effectLst/>
                <a:latin typeface="Times New Roman" panose="02020503050405090304" pitchFamily="18" charset="0"/>
                <a:cs typeface="Times New Roman" panose="02020503050405090304" pitchFamily="18" charset="0"/>
              </a:rPr>
              <a:t>是</a:t>
            </a:r>
            <a:r>
              <a:rPr lang="en-US" altLang="zh-CN" sz="1200" dirty="0">
                <a:effectLst/>
                <a:latin typeface="Times New Roman" panose="02020503050405090304" pitchFamily="18" charset="0"/>
                <a:cs typeface="Times New Roman" panose="02020503050405090304" pitchFamily="18" charset="0"/>
              </a:rPr>
              <a:t>A</a:t>
            </a:r>
            <a:r>
              <a:rPr lang="zh-CN" altLang="en-US" sz="1200" dirty="0">
                <a:effectLst/>
                <a:latin typeface="Times New Roman" panose="02020503050405090304" pitchFamily="18" charset="0"/>
                <a:cs typeface="Times New Roman" panose="02020503050405090304" pitchFamily="18" charset="0"/>
              </a:rPr>
              <a:t>股制造业上市企业</a:t>
            </a:r>
            <a:r>
              <a:rPr lang="zh-CN" altLang="zh-CN" sz="1200" dirty="0">
                <a:effectLst/>
                <a:latin typeface="Times New Roman" panose="02020503050405090304" pitchFamily="18" charset="0"/>
                <a:cs typeface="Times New Roman" panose="02020503050405090304" pitchFamily="18" charset="0"/>
              </a:rPr>
              <a:t>，</a:t>
            </a:r>
            <a:r>
              <a:rPr lang="en-US" altLang="zh-CN" sz="1200" dirty="0">
                <a:effectLst/>
                <a:latin typeface="Times New Roman" panose="02020503050405090304" pitchFamily="18" charset="0"/>
                <a:cs typeface="Times New Roman" panose="02020503050405090304" pitchFamily="18" charset="0"/>
              </a:rPr>
              <a:t>j</a:t>
            </a:r>
            <a:r>
              <a:rPr lang="zh-CN" altLang="zh-CN" sz="1200" dirty="0">
                <a:effectLst/>
                <a:latin typeface="Times New Roman" panose="02020503050405090304" pitchFamily="18" charset="0"/>
                <a:cs typeface="Times New Roman" panose="02020503050405090304" pitchFamily="18" charset="0"/>
              </a:rPr>
              <a:t>是</a:t>
            </a:r>
            <a:r>
              <a:rPr lang="zh-CN" altLang="en-US" sz="1200" dirty="0">
                <a:effectLst/>
                <a:latin typeface="Times New Roman" panose="02020503050405090304" pitchFamily="18" charset="0"/>
                <a:cs typeface="Times New Roman" panose="02020503050405090304" pitchFamily="18" charset="0"/>
              </a:rPr>
              <a:t>前</a:t>
            </a:r>
            <a:r>
              <a:rPr lang="zh-CN" altLang="zh-CN" sz="1200" dirty="0">
                <a:effectLst/>
                <a:latin typeface="Times New Roman" panose="02020503050405090304" pitchFamily="18" charset="0"/>
                <a:cs typeface="Times New Roman" panose="02020503050405090304" pitchFamily="18" charset="0"/>
              </a:rPr>
              <a:t>文细分的</a:t>
            </a:r>
            <a:r>
              <a:rPr lang="en-US" altLang="zh-CN" sz="1200" dirty="0">
                <a:effectLst/>
                <a:latin typeface="Times New Roman" panose="02020503050405090304" pitchFamily="18" charset="0"/>
                <a:cs typeface="Times New Roman" panose="02020503050405090304" pitchFamily="18" charset="0"/>
              </a:rPr>
              <a:t>14</a:t>
            </a:r>
            <a:r>
              <a:rPr lang="zh-CN" altLang="zh-CN" sz="1200" dirty="0">
                <a:effectLst/>
                <a:latin typeface="Times New Roman" panose="02020503050405090304" pitchFamily="18" charset="0"/>
                <a:cs typeface="Times New Roman" panose="02020503050405090304" pitchFamily="18" charset="0"/>
              </a:rPr>
              <a:t>个制造业</a:t>
            </a:r>
            <a:r>
              <a:rPr lang="zh-CN" altLang="en-US" sz="1200" dirty="0">
                <a:effectLst/>
                <a:latin typeface="Times New Roman" panose="02020503050405090304" pitchFamily="18" charset="0"/>
                <a:cs typeface="Times New Roman" panose="02020503050405090304" pitchFamily="18" charset="0"/>
              </a:rPr>
              <a:t>，由于海关数据数据可得性，</a:t>
            </a:r>
            <a:r>
              <a:rPr lang="en-US" altLang="zh-CN" sz="1200" dirty="0">
                <a:effectLst/>
                <a:latin typeface="Times New Roman" panose="02020503050405090304" pitchFamily="18" charset="0"/>
                <a:cs typeface="Times New Roman" panose="02020503050405090304" pitchFamily="18" charset="0"/>
              </a:rPr>
              <a:t>t</a:t>
            </a:r>
            <a:r>
              <a:rPr lang="zh-CN" altLang="en-US" sz="1200" dirty="0">
                <a:effectLst/>
                <a:latin typeface="Times New Roman" panose="02020503050405090304" pitchFamily="18" charset="0"/>
                <a:cs typeface="Times New Roman" panose="02020503050405090304" pitchFamily="18" charset="0"/>
              </a:rPr>
              <a:t>属于</a:t>
            </a:r>
            <a:r>
              <a:rPr lang="en-US" altLang="zh-CN" sz="1200" dirty="0">
                <a:effectLst/>
                <a:latin typeface="Times New Roman" panose="02020503050405090304" pitchFamily="18" charset="0"/>
                <a:cs typeface="Times New Roman" panose="02020503050405090304" pitchFamily="18" charset="0"/>
              </a:rPr>
              <a:t>2000</a:t>
            </a:r>
            <a:r>
              <a:rPr lang="zh-CN" altLang="en-US" sz="1200" dirty="0">
                <a:effectLst/>
                <a:latin typeface="Times New Roman" panose="02020503050405090304" pitchFamily="18" charset="0"/>
                <a:cs typeface="Times New Roman" panose="02020503050405090304" pitchFamily="18" charset="0"/>
              </a:rPr>
              <a:t>到</a:t>
            </a:r>
            <a:r>
              <a:rPr lang="en-US" altLang="zh-CN" sz="1200" dirty="0">
                <a:effectLst/>
                <a:latin typeface="Times New Roman" panose="02020503050405090304" pitchFamily="18" charset="0"/>
                <a:cs typeface="Times New Roman" panose="02020503050405090304" pitchFamily="18" charset="0"/>
              </a:rPr>
              <a:t>2016</a:t>
            </a:r>
            <a:r>
              <a:rPr lang="zh-CN" altLang="en-US" sz="1200" dirty="0">
                <a:effectLst/>
                <a:latin typeface="Times New Roman" panose="02020503050405090304" pitchFamily="18" charset="0"/>
                <a:cs typeface="Times New Roman" panose="02020503050405090304" pitchFamily="18" charset="0"/>
              </a:rPr>
              <a:t>年，分别加入</a:t>
            </a:r>
            <a:r>
              <a:rPr lang="zh-CN" altLang="en-US" sz="1200" dirty="0">
                <a:latin typeface="Times New Roman" panose="02020503050405090304" pitchFamily="18" charset="0"/>
                <a:cs typeface="Times New Roman" panose="02020503050405090304" pitchFamily="18" charset="0"/>
              </a:rPr>
              <a:t>省份、行业</a:t>
            </a:r>
            <a:r>
              <a:rPr lang="zh-CN" altLang="en-US" sz="1200" dirty="0">
                <a:effectLst/>
                <a:latin typeface="Times New Roman" panose="02020503050405090304" pitchFamily="18" charset="0"/>
                <a:cs typeface="Times New Roman" panose="02020503050405090304" pitchFamily="18" charset="0"/>
              </a:rPr>
              <a:t>和年份固定效应。并且，</a:t>
            </a:r>
            <a:r>
              <a:rPr lang="zh-CN" altLang="zh-CN" sz="1800" kern="100" dirty="0">
                <a:effectLst/>
                <a:latin typeface="Times New Roman" panose="02020503050405090304" pitchFamily="18" charset="0"/>
                <a:ea typeface="宋体" pitchFamily="2" charset="-122"/>
                <a:cs typeface="Times New Roman" panose="02020503050405090304" pitchFamily="18" charset="0"/>
              </a:rPr>
              <a:t>参考现有研究，选取</a:t>
            </a:r>
            <a:r>
              <a:rPr lang="zh-CN" altLang="en-US" sz="1800" kern="100" dirty="0">
                <a:effectLst/>
                <a:latin typeface="Times New Roman" panose="02020503050405090304" pitchFamily="18" charset="0"/>
                <a:ea typeface="宋体" pitchFamily="2" charset="-122"/>
                <a:cs typeface="Times New Roman" panose="02020503050405090304" pitchFamily="18" charset="0"/>
              </a:rPr>
              <a:t>了</a:t>
            </a:r>
            <a:r>
              <a:rPr lang="zh-CN" altLang="zh-CN" sz="1800" kern="100" dirty="0">
                <a:effectLst/>
                <a:latin typeface="Times New Roman" panose="02020503050405090304" pitchFamily="18" charset="0"/>
                <a:ea typeface="宋体" pitchFamily="2" charset="-122"/>
                <a:cs typeface="Times New Roman" panose="02020503050405090304" pitchFamily="18" charset="0"/>
              </a:rPr>
              <a:t>其他影响劳动收入份额的变量作为控制变量。</a:t>
            </a:r>
            <a:r>
              <a:rPr lang="zh-CN" altLang="zh-CN" sz="1800" dirty="0">
                <a:effectLst/>
                <a:latin typeface="Times New Roman" panose="02020503050405090304" pitchFamily="18" charset="0"/>
                <a:ea typeface="宋体" pitchFamily="2" charset="-122"/>
                <a:cs typeface="Times New Roman" panose="02020503050405090304" pitchFamily="18" charset="0"/>
              </a:rPr>
              <a:t>表</a:t>
            </a:r>
            <a:r>
              <a:rPr lang="en-US" altLang="zh-CN" sz="1800" dirty="0">
                <a:effectLst/>
                <a:latin typeface="Times New Roman" panose="02020503050405090304" pitchFamily="18" charset="0"/>
                <a:ea typeface="宋体" pitchFamily="2" charset="-122"/>
                <a:cs typeface="Times New Roman" panose="02020503050405090304" pitchFamily="18" charset="0"/>
              </a:rPr>
              <a:t>20</a:t>
            </a:r>
            <a:r>
              <a:rPr lang="zh-CN" altLang="zh-CN" sz="1800" dirty="0">
                <a:effectLst/>
                <a:latin typeface="Times New Roman" panose="02020503050405090304" pitchFamily="18" charset="0"/>
                <a:ea typeface="宋体" pitchFamily="2" charset="-122"/>
                <a:cs typeface="Times New Roman" panose="02020503050405090304" pitchFamily="18" charset="0"/>
              </a:rPr>
              <a:t>是对模型所选取变量的简要说明</a:t>
            </a:r>
            <a:r>
              <a:rPr lang="zh-CN" altLang="en-US" sz="1800" dirty="0">
                <a:effectLst/>
                <a:latin typeface="Times New Roman" panose="02020503050405090304" pitchFamily="18" charset="0"/>
                <a:ea typeface="宋体" pitchFamily="2" charset="-122"/>
                <a:cs typeface="Times New Roman" panose="02020503050405090304" pitchFamily="18" charset="0"/>
              </a:rPr>
              <a:t>。其中劳动收入份额是用支付给职工以及为职工支付的现金与营业收入之比来衡量。</a:t>
            </a:r>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zh-CN" sz="1800" dirty="0">
                <a:effectLst/>
                <a:latin typeface="Times New Roman" panose="02020503050405090304" pitchFamily="18" charset="0"/>
                <a:ea typeface="宋体" pitchFamily="2" charset="-122"/>
                <a:cs typeface="Times New Roman" panose="02020503050405090304" pitchFamily="18" charset="0"/>
              </a:rPr>
              <a:t>表</a:t>
            </a:r>
            <a:r>
              <a:rPr lang="en-US" altLang="zh-CN" sz="1800" dirty="0">
                <a:effectLst/>
                <a:latin typeface="Times New Roman" panose="02020503050405090304" pitchFamily="18" charset="0"/>
                <a:ea typeface="宋体" pitchFamily="2" charset="-122"/>
              </a:rPr>
              <a:t>23</a:t>
            </a:r>
            <a:r>
              <a:rPr lang="zh-CN" altLang="zh-CN" sz="1800" dirty="0">
                <a:effectLst/>
                <a:latin typeface="Times New Roman" panose="02020503050405090304" pitchFamily="18" charset="0"/>
                <a:ea typeface="宋体" pitchFamily="2" charset="-122"/>
                <a:cs typeface="Times New Roman" panose="02020503050405090304" pitchFamily="18" charset="0"/>
              </a:rPr>
              <a:t>是模型中不断加入控制变量的基准回归结果。第（</a:t>
            </a:r>
            <a:r>
              <a:rPr lang="en-US" altLang="zh-CN" sz="1800" dirty="0">
                <a:effectLst/>
                <a:latin typeface="Times New Roman" panose="02020503050405090304" pitchFamily="18" charset="0"/>
                <a:ea typeface="宋体" pitchFamily="2" charset="-122"/>
              </a:rPr>
              <a:t>1</a:t>
            </a:r>
            <a:r>
              <a:rPr lang="zh-CN" altLang="zh-CN" sz="1800" dirty="0">
                <a:effectLst/>
                <a:latin typeface="Times New Roman" panose="02020503050405090304" pitchFamily="18" charset="0"/>
                <a:ea typeface="宋体" pitchFamily="2" charset="-122"/>
                <a:cs typeface="Times New Roman" panose="02020503050405090304" pitchFamily="18" charset="0"/>
              </a:rPr>
              <a:t>）列是仅进行企业全球价值链位置对企业劳动收入份额的回归，第（</a:t>
            </a:r>
            <a:r>
              <a:rPr lang="en-US" altLang="zh-CN" sz="1800" dirty="0">
                <a:effectLst/>
                <a:latin typeface="Times New Roman" panose="02020503050405090304" pitchFamily="18" charset="0"/>
                <a:ea typeface="宋体" pitchFamily="2" charset="-122"/>
              </a:rPr>
              <a:t>2</a:t>
            </a:r>
            <a:r>
              <a:rPr lang="zh-CN" altLang="zh-CN" sz="1800" dirty="0">
                <a:effectLst/>
                <a:latin typeface="Times New Roman" panose="02020503050405090304" pitchFamily="18" charset="0"/>
                <a:ea typeface="宋体" pitchFamily="2" charset="-122"/>
                <a:cs typeface="Times New Roman" panose="02020503050405090304" pitchFamily="18" charset="0"/>
              </a:rPr>
              <a:t>）列加入了企业基本特征作为控制变量，第（</a:t>
            </a:r>
            <a:r>
              <a:rPr lang="en-US" altLang="zh-CN" sz="1800" dirty="0">
                <a:effectLst/>
                <a:latin typeface="Times New Roman" panose="02020503050405090304" pitchFamily="18" charset="0"/>
                <a:ea typeface="宋体" pitchFamily="2" charset="-122"/>
              </a:rPr>
              <a:t>3</a:t>
            </a:r>
            <a:r>
              <a:rPr lang="zh-CN" altLang="zh-CN" sz="1800" dirty="0">
                <a:effectLst/>
                <a:latin typeface="Times New Roman" panose="02020503050405090304" pitchFamily="18" charset="0"/>
                <a:ea typeface="宋体" pitchFamily="2" charset="-122"/>
                <a:cs typeface="Times New Roman" panose="02020503050405090304" pitchFamily="18" charset="0"/>
              </a:rPr>
              <a:t>）列加入行业、省份、年份固定效应，第（</a:t>
            </a:r>
            <a:r>
              <a:rPr lang="en-US" altLang="zh-CN" sz="1800" dirty="0">
                <a:effectLst/>
                <a:latin typeface="Times New Roman" panose="02020503050405090304" pitchFamily="18" charset="0"/>
                <a:ea typeface="宋体" pitchFamily="2" charset="-122"/>
              </a:rPr>
              <a:t>4</a:t>
            </a:r>
            <a:r>
              <a:rPr lang="zh-CN" altLang="zh-CN" sz="1800" dirty="0">
                <a:effectLst/>
                <a:latin typeface="Times New Roman" panose="02020503050405090304" pitchFamily="18" charset="0"/>
                <a:ea typeface="宋体" pitchFamily="2" charset="-122"/>
                <a:cs typeface="Times New Roman" panose="02020503050405090304" pitchFamily="18" charset="0"/>
              </a:rPr>
              <a:t>）列进一步加入了企业治理和盈利能力作为控制变量。各列回归结果中，核心解释变量的系数均显著为负。</a:t>
            </a:r>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endParaRPr lang="zh-CN" altLang="en-US" dirty="0"/>
          </a:p>
        </p:txBody>
      </p:sp>
      <p:sp>
        <p:nvSpPr>
          <p:cNvPr id="4" name="灯片编号占位符 3"/>
          <p:cNvSpPr>
            <a:spLocks noGrp="1"/>
          </p:cNvSpPr>
          <p:nvPr>
            <p:ph type="sldNum" sz="quarter" idx="5"/>
          </p:nvPr>
        </p:nvSpPr>
        <p:spPr/>
        <p:txBody>
          <a:bodyPr/>
          <a:lstStyle/>
          <a:p>
            <a:fld id="{D96642B7-71B7-4C3E-9855-0D0DE388A05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接着是微观层面的固定效应模型。其中，</a:t>
            </a:r>
            <a:r>
              <a:rPr lang="en-US" altLang="zh-CN" sz="1200" dirty="0" err="1">
                <a:latin typeface="Times New Roman" panose="02020503050405090304" pitchFamily="18" charset="0"/>
                <a:cs typeface="Times New Roman" panose="02020503050405090304" pitchFamily="18" charset="0"/>
              </a:rPr>
              <a:t>i</a:t>
            </a:r>
            <a:r>
              <a:rPr lang="zh-CN" altLang="zh-CN" sz="1200" dirty="0">
                <a:effectLst/>
                <a:latin typeface="Times New Roman" panose="02020503050405090304" pitchFamily="18" charset="0"/>
                <a:cs typeface="Times New Roman" panose="02020503050405090304" pitchFamily="18" charset="0"/>
              </a:rPr>
              <a:t>是</a:t>
            </a:r>
            <a:r>
              <a:rPr lang="en-US" altLang="zh-CN" sz="1200" dirty="0">
                <a:effectLst/>
                <a:latin typeface="Times New Roman" panose="02020503050405090304" pitchFamily="18" charset="0"/>
                <a:cs typeface="Times New Roman" panose="02020503050405090304" pitchFamily="18" charset="0"/>
              </a:rPr>
              <a:t>A</a:t>
            </a:r>
            <a:r>
              <a:rPr lang="zh-CN" altLang="en-US" sz="1200" dirty="0">
                <a:effectLst/>
                <a:latin typeface="Times New Roman" panose="02020503050405090304" pitchFamily="18" charset="0"/>
                <a:cs typeface="Times New Roman" panose="02020503050405090304" pitchFamily="18" charset="0"/>
              </a:rPr>
              <a:t>股制造业上市企业</a:t>
            </a:r>
            <a:r>
              <a:rPr lang="zh-CN" altLang="zh-CN" sz="1200" dirty="0">
                <a:effectLst/>
                <a:latin typeface="Times New Roman" panose="02020503050405090304" pitchFamily="18" charset="0"/>
                <a:cs typeface="Times New Roman" panose="02020503050405090304" pitchFamily="18" charset="0"/>
              </a:rPr>
              <a:t>，</a:t>
            </a:r>
            <a:r>
              <a:rPr lang="en-US" altLang="zh-CN" sz="1200" dirty="0">
                <a:effectLst/>
                <a:latin typeface="Times New Roman" panose="02020503050405090304" pitchFamily="18" charset="0"/>
                <a:cs typeface="Times New Roman" panose="02020503050405090304" pitchFamily="18" charset="0"/>
              </a:rPr>
              <a:t>j</a:t>
            </a:r>
            <a:r>
              <a:rPr lang="zh-CN" altLang="zh-CN" sz="1200" dirty="0">
                <a:effectLst/>
                <a:latin typeface="Times New Roman" panose="02020503050405090304" pitchFamily="18" charset="0"/>
                <a:cs typeface="Times New Roman" panose="02020503050405090304" pitchFamily="18" charset="0"/>
              </a:rPr>
              <a:t>是</a:t>
            </a:r>
            <a:r>
              <a:rPr lang="zh-CN" altLang="en-US" sz="1200" dirty="0">
                <a:effectLst/>
                <a:latin typeface="Times New Roman" panose="02020503050405090304" pitchFamily="18" charset="0"/>
                <a:cs typeface="Times New Roman" panose="02020503050405090304" pitchFamily="18" charset="0"/>
              </a:rPr>
              <a:t>前</a:t>
            </a:r>
            <a:r>
              <a:rPr lang="zh-CN" altLang="zh-CN" sz="1200" dirty="0">
                <a:effectLst/>
                <a:latin typeface="Times New Roman" panose="02020503050405090304" pitchFamily="18" charset="0"/>
                <a:cs typeface="Times New Roman" panose="02020503050405090304" pitchFamily="18" charset="0"/>
              </a:rPr>
              <a:t>文细分的</a:t>
            </a:r>
            <a:r>
              <a:rPr lang="en-US" altLang="zh-CN" sz="1200" dirty="0">
                <a:effectLst/>
                <a:latin typeface="Times New Roman" panose="02020503050405090304" pitchFamily="18" charset="0"/>
                <a:cs typeface="Times New Roman" panose="02020503050405090304" pitchFamily="18" charset="0"/>
              </a:rPr>
              <a:t>14</a:t>
            </a:r>
            <a:r>
              <a:rPr lang="zh-CN" altLang="zh-CN" sz="1200" dirty="0">
                <a:effectLst/>
                <a:latin typeface="Times New Roman" panose="02020503050405090304" pitchFamily="18" charset="0"/>
                <a:cs typeface="Times New Roman" panose="02020503050405090304" pitchFamily="18" charset="0"/>
              </a:rPr>
              <a:t>个制造业</a:t>
            </a:r>
            <a:r>
              <a:rPr lang="zh-CN" altLang="en-US" sz="1200" dirty="0">
                <a:effectLst/>
                <a:latin typeface="Times New Roman" panose="02020503050405090304" pitchFamily="18" charset="0"/>
                <a:cs typeface="Times New Roman" panose="02020503050405090304" pitchFamily="18" charset="0"/>
              </a:rPr>
              <a:t>，由于海关数据数据可得性，</a:t>
            </a:r>
            <a:r>
              <a:rPr lang="en-US" altLang="zh-CN" sz="1200" dirty="0">
                <a:effectLst/>
                <a:latin typeface="Times New Roman" panose="02020503050405090304" pitchFamily="18" charset="0"/>
                <a:cs typeface="Times New Roman" panose="02020503050405090304" pitchFamily="18" charset="0"/>
              </a:rPr>
              <a:t>t</a:t>
            </a:r>
            <a:r>
              <a:rPr lang="zh-CN" altLang="en-US" sz="1200" dirty="0">
                <a:effectLst/>
                <a:latin typeface="Times New Roman" panose="02020503050405090304" pitchFamily="18" charset="0"/>
                <a:cs typeface="Times New Roman" panose="02020503050405090304" pitchFamily="18" charset="0"/>
              </a:rPr>
              <a:t>属于</a:t>
            </a:r>
            <a:r>
              <a:rPr lang="en-US" altLang="zh-CN" sz="1200" dirty="0">
                <a:effectLst/>
                <a:latin typeface="Times New Roman" panose="02020503050405090304" pitchFamily="18" charset="0"/>
                <a:cs typeface="Times New Roman" panose="02020503050405090304" pitchFamily="18" charset="0"/>
              </a:rPr>
              <a:t>2000</a:t>
            </a:r>
            <a:r>
              <a:rPr lang="zh-CN" altLang="en-US" sz="1200" dirty="0">
                <a:effectLst/>
                <a:latin typeface="Times New Roman" panose="02020503050405090304" pitchFamily="18" charset="0"/>
                <a:cs typeface="Times New Roman" panose="02020503050405090304" pitchFamily="18" charset="0"/>
              </a:rPr>
              <a:t>到</a:t>
            </a:r>
            <a:r>
              <a:rPr lang="en-US" altLang="zh-CN" sz="1200" dirty="0">
                <a:effectLst/>
                <a:latin typeface="Times New Roman" panose="02020503050405090304" pitchFamily="18" charset="0"/>
                <a:cs typeface="Times New Roman" panose="02020503050405090304" pitchFamily="18" charset="0"/>
              </a:rPr>
              <a:t>2016</a:t>
            </a:r>
            <a:r>
              <a:rPr lang="zh-CN" altLang="en-US" sz="1200" dirty="0">
                <a:effectLst/>
                <a:latin typeface="Times New Roman" panose="02020503050405090304" pitchFamily="18" charset="0"/>
                <a:cs typeface="Times New Roman" panose="02020503050405090304" pitchFamily="18" charset="0"/>
              </a:rPr>
              <a:t>年，分别加入</a:t>
            </a:r>
            <a:r>
              <a:rPr lang="zh-CN" altLang="en-US" sz="1200" dirty="0">
                <a:latin typeface="Times New Roman" panose="02020503050405090304" pitchFamily="18" charset="0"/>
                <a:cs typeface="Times New Roman" panose="02020503050405090304" pitchFamily="18" charset="0"/>
              </a:rPr>
              <a:t>省份、行业</a:t>
            </a:r>
            <a:r>
              <a:rPr lang="zh-CN" altLang="en-US" sz="1200" dirty="0">
                <a:effectLst/>
                <a:latin typeface="Times New Roman" panose="02020503050405090304" pitchFamily="18" charset="0"/>
                <a:cs typeface="Times New Roman" panose="02020503050405090304" pitchFamily="18" charset="0"/>
              </a:rPr>
              <a:t>和年份固定效应。并且，</a:t>
            </a:r>
            <a:r>
              <a:rPr lang="zh-CN" altLang="zh-CN" sz="1800" kern="100" dirty="0">
                <a:effectLst/>
                <a:latin typeface="Times New Roman" panose="02020503050405090304" pitchFamily="18" charset="0"/>
                <a:ea typeface="宋体" pitchFamily="2" charset="-122"/>
                <a:cs typeface="Times New Roman" panose="02020503050405090304" pitchFamily="18" charset="0"/>
              </a:rPr>
              <a:t>参考现有研究，选取</a:t>
            </a:r>
            <a:r>
              <a:rPr lang="zh-CN" altLang="en-US" sz="1800" kern="100" dirty="0">
                <a:effectLst/>
                <a:latin typeface="Times New Roman" panose="02020503050405090304" pitchFamily="18" charset="0"/>
                <a:ea typeface="宋体" pitchFamily="2" charset="-122"/>
                <a:cs typeface="Times New Roman" panose="02020503050405090304" pitchFamily="18" charset="0"/>
              </a:rPr>
              <a:t>了</a:t>
            </a:r>
            <a:r>
              <a:rPr lang="zh-CN" altLang="zh-CN" sz="1800" kern="100" dirty="0">
                <a:effectLst/>
                <a:latin typeface="Times New Roman" panose="02020503050405090304" pitchFamily="18" charset="0"/>
                <a:ea typeface="宋体" pitchFamily="2" charset="-122"/>
                <a:cs typeface="Times New Roman" panose="02020503050405090304" pitchFamily="18" charset="0"/>
              </a:rPr>
              <a:t>其他影响劳动收入份额的变量作为控制变量。</a:t>
            </a:r>
            <a:r>
              <a:rPr lang="zh-CN" altLang="zh-CN" sz="1800" dirty="0">
                <a:effectLst/>
                <a:latin typeface="Times New Roman" panose="02020503050405090304" pitchFamily="18" charset="0"/>
                <a:ea typeface="宋体" pitchFamily="2" charset="-122"/>
                <a:cs typeface="Times New Roman" panose="02020503050405090304" pitchFamily="18" charset="0"/>
              </a:rPr>
              <a:t>表</a:t>
            </a:r>
            <a:r>
              <a:rPr lang="en-US" altLang="zh-CN" sz="1800" dirty="0">
                <a:effectLst/>
                <a:latin typeface="Times New Roman" panose="02020503050405090304" pitchFamily="18" charset="0"/>
                <a:ea typeface="宋体" pitchFamily="2" charset="-122"/>
                <a:cs typeface="Times New Roman" panose="02020503050405090304" pitchFamily="18" charset="0"/>
              </a:rPr>
              <a:t>20</a:t>
            </a:r>
            <a:r>
              <a:rPr lang="zh-CN" altLang="zh-CN" sz="1800" dirty="0">
                <a:effectLst/>
                <a:latin typeface="Times New Roman" panose="02020503050405090304" pitchFamily="18" charset="0"/>
                <a:ea typeface="宋体" pitchFamily="2" charset="-122"/>
                <a:cs typeface="Times New Roman" panose="02020503050405090304" pitchFamily="18" charset="0"/>
              </a:rPr>
              <a:t>是对模型所选取变量的简要说明</a:t>
            </a:r>
            <a:r>
              <a:rPr lang="zh-CN" altLang="en-US" sz="1800" dirty="0">
                <a:effectLst/>
                <a:latin typeface="Times New Roman" panose="02020503050405090304" pitchFamily="18" charset="0"/>
                <a:ea typeface="宋体" pitchFamily="2" charset="-122"/>
                <a:cs typeface="Times New Roman" panose="02020503050405090304" pitchFamily="18" charset="0"/>
              </a:rPr>
              <a:t>。其中劳动收入份额是用支付给职工以及为职工支付的现金与营业收入之比来衡量。</a:t>
            </a:r>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zh-CN" sz="1800" dirty="0">
                <a:effectLst/>
                <a:latin typeface="Times New Roman" panose="02020503050405090304" pitchFamily="18" charset="0"/>
                <a:ea typeface="宋体" pitchFamily="2" charset="-122"/>
                <a:cs typeface="Times New Roman" panose="02020503050405090304" pitchFamily="18" charset="0"/>
              </a:rPr>
              <a:t>表</a:t>
            </a:r>
            <a:r>
              <a:rPr lang="en-US" altLang="zh-CN" sz="1800" dirty="0">
                <a:effectLst/>
                <a:latin typeface="Times New Roman" panose="02020503050405090304" pitchFamily="18" charset="0"/>
                <a:ea typeface="宋体" pitchFamily="2" charset="-122"/>
              </a:rPr>
              <a:t>23</a:t>
            </a:r>
            <a:r>
              <a:rPr lang="zh-CN" altLang="zh-CN" sz="1800" dirty="0">
                <a:effectLst/>
                <a:latin typeface="Times New Roman" panose="02020503050405090304" pitchFamily="18" charset="0"/>
                <a:ea typeface="宋体" pitchFamily="2" charset="-122"/>
                <a:cs typeface="Times New Roman" panose="02020503050405090304" pitchFamily="18" charset="0"/>
              </a:rPr>
              <a:t>是模型中不断加入控制变量的基准回归结果。第（</a:t>
            </a:r>
            <a:r>
              <a:rPr lang="en-US" altLang="zh-CN" sz="1800" dirty="0">
                <a:effectLst/>
                <a:latin typeface="Times New Roman" panose="02020503050405090304" pitchFamily="18" charset="0"/>
                <a:ea typeface="宋体" pitchFamily="2" charset="-122"/>
              </a:rPr>
              <a:t>1</a:t>
            </a:r>
            <a:r>
              <a:rPr lang="zh-CN" altLang="zh-CN" sz="1800" dirty="0">
                <a:effectLst/>
                <a:latin typeface="Times New Roman" panose="02020503050405090304" pitchFamily="18" charset="0"/>
                <a:ea typeface="宋体" pitchFamily="2" charset="-122"/>
                <a:cs typeface="Times New Roman" panose="02020503050405090304" pitchFamily="18" charset="0"/>
              </a:rPr>
              <a:t>）列是仅进行企业全球价值链位置对企业劳动收入份额的回归，第（</a:t>
            </a:r>
            <a:r>
              <a:rPr lang="en-US" altLang="zh-CN" sz="1800" dirty="0">
                <a:effectLst/>
                <a:latin typeface="Times New Roman" panose="02020503050405090304" pitchFamily="18" charset="0"/>
                <a:ea typeface="宋体" pitchFamily="2" charset="-122"/>
              </a:rPr>
              <a:t>2</a:t>
            </a:r>
            <a:r>
              <a:rPr lang="zh-CN" altLang="zh-CN" sz="1800" dirty="0">
                <a:effectLst/>
                <a:latin typeface="Times New Roman" panose="02020503050405090304" pitchFamily="18" charset="0"/>
                <a:ea typeface="宋体" pitchFamily="2" charset="-122"/>
                <a:cs typeface="Times New Roman" panose="02020503050405090304" pitchFamily="18" charset="0"/>
              </a:rPr>
              <a:t>）列加入了企业基本特征作为控制变量，第（</a:t>
            </a:r>
            <a:r>
              <a:rPr lang="en-US" altLang="zh-CN" sz="1800" dirty="0">
                <a:effectLst/>
                <a:latin typeface="Times New Roman" panose="02020503050405090304" pitchFamily="18" charset="0"/>
                <a:ea typeface="宋体" pitchFamily="2" charset="-122"/>
              </a:rPr>
              <a:t>3</a:t>
            </a:r>
            <a:r>
              <a:rPr lang="zh-CN" altLang="zh-CN" sz="1800" dirty="0">
                <a:effectLst/>
                <a:latin typeface="Times New Roman" panose="02020503050405090304" pitchFamily="18" charset="0"/>
                <a:ea typeface="宋体" pitchFamily="2" charset="-122"/>
                <a:cs typeface="Times New Roman" panose="02020503050405090304" pitchFamily="18" charset="0"/>
              </a:rPr>
              <a:t>）列加入行业、省份、年份固定效应，第（</a:t>
            </a:r>
            <a:r>
              <a:rPr lang="en-US" altLang="zh-CN" sz="1800" dirty="0">
                <a:effectLst/>
                <a:latin typeface="Times New Roman" panose="02020503050405090304" pitchFamily="18" charset="0"/>
                <a:ea typeface="宋体" pitchFamily="2" charset="-122"/>
              </a:rPr>
              <a:t>4</a:t>
            </a:r>
            <a:r>
              <a:rPr lang="zh-CN" altLang="zh-CN" sz="1800" dirty="0">
                <a:effectLst/>
                <a:latin typeface="Times New Roman" panose="02020503050405090304" pitchFamily="18" charset="0"/>
                <a:ea typeface="宋体" pitchFamily="2" charset="-122"/>
                <a:cs typeface="Times New Roman" panose="02020503050405090304" pitchFamily="18" charset="0"/>
              </a:rPr>
              <a:t>）列进一步加入了企业治理和盈利能力作为控制变量。各列回归结果中，核心解释变量的系数均显著为负。</a:t>
            </a:r>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endParaRPr lang="zh-CN" altLang="en-US" dirty="0"/>
          </a:p>
        </p:txBody>
      </p:sp>
      <p:sp>
        <p:nvSpPr>
          <p:cNvPr id="4" name="灯片编号占位符 3"/>
          <p:cNvSpPr>
            <a:spLocks noGrp="1"/>
          </p:cNvSpPr>
          <p:nvPr>
            <p:ph type="sldNum" sz="quarter" idx="5"/>
          </p:nvPr>
        </p:nvSpPr>
        <p:spPr/>
        <p:txBody>
          <a:bodyPr/>
          <a:lstStyle/>
          <a:p>
            <a:fld id="{D96642B7-71B7-4C3E-9855-0D0DE388A05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接着是微观层面的固定效应模型。其中，</a:t>
            </a:r>
            <a:r>
              <a:rPr lang="en-US" altLang="zh-CN" sz="1200" dirty="0" err="1">
                <a:latin typeface="Times New Roman" panose="02020503050405090304" pitchFamily="18" charset="0"/>
                <a:cs typeface="Times New Roman" panose="02020503050405090304" pitchFamily="18" charset="0"/>
              </a:rPr>
              <a:t>i</a:t>
            </a:r>
            <a:r>
              <a:rPr lang="zh-CN" altLang="zh-CN" sz="1200" dirty="0">
                <a:effectLst/>
                <a:latin typeface="Times New Roman" panose="02020503050405090304" pitchFamily="18" charset="0"/>
                <a:cs typeface="Times New Roman" panose="02020503050405090304" pitchFamily="18" charset="0"/>
              </a:rPr>
              <a:t>是</a:t>
            </a:r>
            <a:r>
              <a:rPr lang="en-US" altLang="zh-CN" sz="1200" dirty="0">
                <a:effectLst/>
                <a:latin typeface="Times New Roman" panose="02020503050405090304" pitchFamily="18" charset="0"/>
                <a:cs typeface="Times New Roman" panose="02020503050405090304" pitchFamily="18" charset="0"/>
              </a:rPr>
              <a:t>A</a:t>
            </a:r>
            <a:r>
              <a:rPr lang="zh-CN" altLang="en-US" sz="1200" dirty="0">
                <a:effectLst/>
                <a:latin typeface="Times New Roman" panose="02020503050405090304" pitchFamily="18" charset="0"/>
                <a:cs typeface="Times New Roman" panose="02020503050405090304" pitchFamily="18" charset="0"/>
              </a:rPr>
              <a:t>股制造业上市企业</a:t>
            </a:r>
            <a:r>
              <a:rPr lang="zh-CN" altLang="zh-CN" sz="1200" dirty="0">
                <a:effectLst/>
                <a:latin typeface="Times New Roman" panose="02020503050405090304" pitchFamily="18" charset="0"/>
                <a:cs typeface="Times New Roman" panose="02020503050405090304" pitchFamily="18" charset="0"/>
              </a:rPr>
              <a:t>，</a:t>
            </a:r>
            <a:r>
              <a:rPr lang="en-US" altLang="zh-CN" sz="1200" dirty="0">
                <a:effectLst/>
                <a:latin typeface="Times New Roman" panose="02020503050405090304" pitchFamily="18" charset="0"/>
                <a:cs typeface="Times New Roman" panose="02020503050405090304" pitchFamily="18" charset="0"/>
              </a:rPr>
              <a:t>j</a:t>
            </a:r>
            <a:r>
              <a:rPr lang="zh-CN" altLang="zh-CN" sz="1200" dirty="0">
                <a:effectLst/>
                <a:latin typeface="Times New Roman" panose="02020503050405090304" pitchFamily="18" charset="0"/>
                <a:cs typeface="Times New Roman" panose="02020503050405090304" pitchFamily="18" charset="0"/>
              </a:rPr>
              <a:t>是</a:t>
            </a:r>
            <a:r>
              <a:rPr lang="zh-CN" altLang="en-US" sz="1200" dirty="0">
                <a:effectLst/>
                <a:latin typeface="Times New Roman" panose="02020503050405090304" pitchFamily="18" charset="0"/>
                <a:cs typeface="Times New Roman" panose="02020503050405090304" pitchFamily="18" charset="0"/>
              </a:rPr>
              <a:t>前</a:t>
            </a:r>
            <a:r>
              <a:rPr lang="zh-CN" altLang="zh-CN" sz="1200" dirty="0">
                <a:effectLst/>
                <a:latin typeface="Times New Roman" panose="02020503050405090304" pitchFamily="18" charset="0"/>
                <a:cs typeface="Times New Roman" panose="02020503050405090304" pitchFamily="18" charset="0"/>
              </a:rPr>
              <a:t>文细分的</a:t>
            </a:r>
            <a:r>
              <a:rPr lang="en-US" altLang="zh-CN" sz="1200" dirty="0">
                <a:effectLst/>
                <a:latin typeface="Times New Roman" panose="02020503050405090304" pitchFamily="18" charset="0"/>
                <a:cs typeface="Times New Roman" panose="02020503050405090304" pitchFamily="18" charset="0"/>
              </a:rPr>
              <a:t>14</a:t>
            </a:r>
            <a:r>
              <a:rPr lang="zh-CN" altLang="zh-CN" sz="1200" dirty="0">
                <a:effectLst/>
                <a:latin typeface="Times New Roman" panose="02020503050405090304" pitchFamily="18" charset="0"/>
                <a:cs typeface="Times New Roman" panose="02020503050405090304" pitchFamily="18" charset="0"/>
              </a:rPr>
              <a:t>个制造业</a:t>
            </a:r>
            <a:r>
              <a:rPr lang="zh-CN" altLang="en-US" sz="1200" dirty="0">
                <a:effectLst/>
                <a:latin typeface="Times New Roman" panose="02020503050405090304" pitchFamily="18" charset="0"/>
                <a:cs typeface="Times New Roman" panose="02020503050405090304" pitchFamily="18" charset="0"/>
              </a:rPr>
              <a:t>，由于海关数据数据可得性，</a:t>
            </a:r>
            <a:r>
              <a:rPr lang="en-US" altLang="zh-CN" sz="1200" dirty="0">
                <a:effectLst/>
                <a:latin typeface="Times New Roman" panose="02020503050405090304" pitchFamily="18" charset="0"/>
                <a:cs typeface="Times New Roman" panose="02020503050405090304" pitchFamily="18" charset="0"/>
              </a:rPr>
              <a:t>t</a:t>
            </a:r>
            <a:r>
              <a:rPr lang="zh-CN" altLang="en-US" sz="1200" dirty="0">
                <a:effectLst/>
                <a:latin typeface="Times New Roman" panose="02020503050405090304" pitchFamily="18" charset="0"/>
                <a:cs typeface="Times New Roman" panose="02020503050405090304" pitchFamily="18" charset="0"/>
              </a:rPr>
              <a:t>属于</a:t>
            </a:r>
            <a:r>
              <a:rPr lang="en-US" altLang="zh-CN" sz="1200" dirty="0">
                <a:effectLst/>
                <a:latin typeface="Times New Roman" panose="02020503050405090304" pitchFamily="18" charset="0"/>
                <a:cs typeface="Times New Roman" panose="02020503050405090304" pitchFamily="18" charset="0"/>
              </a:rPr>
              <a:t>2000</a:t>
            </a:r>
            <a:r>
              <a:rPr lang="zh-CN" altLang="en-US" sz="1200" dirty="0">
                <a:effectLst/>
                <a:latin typeface="Times New Roman" panose="02020503050405090304" pitchFamily="18" charset="0"/>
                <a:cs typeface="Times New Roman" panose="02020503050405090304" pitchFamily="18" charset="0"/>
              </a:rPr>
              <a:t>到</a:t>
            </a:r>
            <a:r>
              <a:rPr lang="en-US" altLang="zh-CN" sz="1200" dirty="0">
                <a:effectLst/>
                <a:latin typeface="Times New Roman" panose="02020503050405090304" pitchFamily="18" charset="0"/>
                <a:cs typeface="Times New Roman" panose="02020503050405090304" pitchFamily="18" charset="0"/>
              </a:rPr>
              <a:t>2016</a:t>
            </a:r>
            <a:r>
              <a:rPr lang="zh-CN" altLang="en-US" sz="1200" dirty="0">
                <a:effectLst/>
                <a:latin typeface="Times New Roman" panose="02020503050405090304" pitchFamily="18" charset="0"/>
                <a:cs typeface="Times New Roman" panose="02020503050405090304" pitchFamily="18" charset="0"/>
              </a:rPr>
              <a:t>年，分别加入</a:t>
            </a:r>
            <a:r>
              <a:rPr lang="zh-CN" altLang="en-US" sz="1200" dirty="0">
                <a:latin typeface="Times New Roman" panose="02020503050405090304" pitchFamily="18" charset="0"/>
                <a:cs typeface="Times New Roman" panose="02020503050405090304" pitchFamily="18" charset="0"/>
              </a:rPr>
              <a:t>省份、行业</a:t>
            </a:r>
            <a:r>
              <a:rPr lang="zh-CN" altLang="en-US" sz="1200" dirty="0">
                <a:effectLst/>
                <a:latin typeface="Times New Roman" panose="02020503050405090304" pitchFamily="18" charset="0"/>
                <a:cs typeface="Times New Roman" panose="02020503050405090304" pitchFamily="18" charset="0"/>
              </a:rPr>
              <a:t>和年份固定效应。并且，</a:t>
            </a:r>
            <a:r>
              <a:rPr lang="zh-CN" altLang="zh-CN" sz="1800" kern="100" dirty="0">
                <a:effectLst/>
                <a:latin typeface="Times New Roman" panose="02020503050405090304" pitchFamily="18" charset="0"/>
                <a:ea typeface="宋体" pitchFamily="2" charset="-122"/>
                <a:cs typeface="Times New Roman" panose="02020503050405090304" pitchFamily="18" charset="0"/>
              </a:rPr>
              <a:t>参考现有研究，选取</a:t>
            </a:r>
            <a:r>
              <a:rPr lang="zh-CN" altLang="en-US" sz="1800" kern="100" dirty="0">
                <a:effectLst/>
                <a:latin typeface="Times New Roman" panose="02020503050405090304" pitchFamily="18" charset="0"/>
                <a:ea typeface="宋体" pitchFamily="2" charset="-122"/>
                <a:cs typeface="Times New Roman" panose="02020503050405090304" pitchFamily="18" charset="0"/>
              </a:rPr>
              <a:t>了</a:t>
            </a:r>
            <a:r>
              <a:rPr lang="zh-CN" altLang="zh-CN" sz="1800" kern="100" dirty="0">
                <a:effectLst/>
                <a:latin typeface="Times New Roman" panose="02020503050405090304" pitchFamily="18" charset="0"/>
                <a:ea typeface="宋体" pitchFamily="2" charset="-122"/>
                <a:cs typeface="Times New Roman" panose="02020503050405090304" pitchFamily="18" charset="0"/>
              </a:rPr>
              <a:t>其他影响劳动收入份额的变量作为控制变量。</a:t>
            </a:r>
            <a:r>
              <a:rPr lang="zh-CN" altLang="zh-CN" sz="1800" dirty="0">
                <a:effectLst/>
                <a:latin typeface="Times New Roman" panose="02020503050405090304" pitchFamily="18" charset="0"/>
                <a:ea typeface="宋体" pitchFamily="2" charset="-122"/>
                <a:cs typeface="Times New Roman" panose="02020503050405090304" pitchFamily="18" charset="0"/>
              </a:rPr>
              <a:t>表</a:t>
            </a:r>
            <a:r>
              <a:rPr lang="en-US" altLang="zh-CN" sz="1800" dirty="0">
                <a:effectLst/>
                <a:latin typeface="Times New Roman" panose="02020503050405090304" pitchFamily="18" charset="0"/>
                <a:ea typeface="宋体" pitchFamily="2" charset="-122"/>
                <a:cs typeface="Times New Roman" panose="02020503050405090304" pitchFamily="18" charset="0"/>
              </a:rPr>
              <a:t>20</a:t>
            </a:r>
            <a:r>
              <a:rPr lang="zh-CN" altLang="zh-CN" sz="1800" dirty="0">
                <a:effectLst/>
                <a:latin typeface="Times New Roman" panose="02020503050405090304" pitchFamily="18" charset="0"/>
                <a:ea typeface="宋体" pitchFamily="2" charset="-122"/>
                <a:cs typeface="Times New Roman" panose="02020503050405090304" pitchFamily="18" charset="0"/>
              </a:rPr>
              <a:t>是对模型所选取变量的简要说明</a:t>
            </a:r>
            <a:r>
              <a:rPr lang="zh-CN" altLang="en-US" sz="1800" dirty="0">
                <a:effectLst/>
                <a:latin typeface="Times New Roman" panose="02020503050405090304" pitchFamily="18" charset="0"/>
                <a:ea typeface="宋体" pitchFamily="2" charset="-122"/>
                <a:cs typeface="Times New Roman" panose="02020503050405090304" pitchFamily="18" charset="0"/>
              </a:rPr>
              <a:t>。其中劳动收入份额是用支付给职工以及为职工支付的现金与营业收入之比来衡量。</a:t>
            </a:r>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zh-CN" sz="1800" dirty="0">
                <a:effectLst/>
                <a:latin typeface="Times New Roman" panose="02020503050405090304" pitchFamily="18" charset="0"/>
                <a:ea typeface="宋体" pitchFamily="2" charset="-122"/>
                <a:cs typeface="Times New Roman" panose="02020503050405090304" pitchFamily="18" charset="0"/>
              </a:rPr>
              <a:t>表</a:t>
            </a:r>
            <a:r>
              <a:rPr lang="en-US" altLang="zh-CN" sz="1800" dirty="0">
                <a:effectLst/>
                <a:latin typeface="Times New Roman" panose="02020503050405090304" pitchFamily="18" charset="0"/>
                <a:ea typeface="宋体" pitchFamily="2" charset="-122"/>
              </a:rPr>
              <a:t>23</a:t>
            </a:r>
            <a:r>
              <a:rPr lang="zh-CN" altLang="zh-CN" sz="1800" dirty="0">
                <a:effectLst/>
                <a:latin typeface="Times New Roman" panose="02020503050405090304" pitchFamily="18" charset="0"/>
                <a:ea typeface="宋体" pitchFamily="2" charset="-122"/>
                <a:cs typeface="Times New Roman" panose="02020503050405090304" pitchFamily="18" charset="0"/>
              </a:rPr>
              <a:t>是模型中不断加入控制变量的基准回归结果。第（</a:t>
            </a:r>
            <a:r>
              <a:rPr lang="en-US" altLang="zh-CN" sz="1800" dirty="0">
                <a:effectLst/>
                <a:latin typeface="Times New Roman" panose="02020503050405090304" pitchFamily="18" charset="0"/>
                <a:ea typeface="宋体" pitchFamily="2" charset="-122"/>
              </a:rPr>
              <a:t>1</a:t>
            </a:r>
            <a:r>
              <a:rPr lang="zh-CN" altLang="zh-CN" sz="1800" dirty="0">
                <a:effectLst/>
                <a:latin typeface="Times New Roman" panose="02020503050405090304" pitchFamily="18" charset="0"/>
                <a:ea typeface="宋体" pitchFamily="2" charset="-122"/>
                <a:cs typeface="Times New Roman" panose="02020503050405090304" pitchFamily="18" charset="0"/>
              </a:rPr>
              <a:t>）列是仅进行企业全球价值链位置对企业劳动收入份额的回归，第（</a:t>
            </a:r>
            <a:r>
              <a:rPr lang="en-US" altLang="zh-CN" sz="1800" dirty="0">
                <a:effectLst/>
                <a:latin typeface="Times New Roman" panose="02020503050405090304" pitchFamily="18" charset="0"/>
                <a:ea typeface="宋体" pitchFamily="2" charset="-122"/>
              </a:rPr>
              <a:t>2</a:t>
            </a:r>
            <a:r>
              <a:rPr lang="zh-CN" altLang="zh-CN" sz="1800" dirty="0">
                <a:effectLst/>
                <a:latin typeface="Times New Roman" panose="02020503050405090304" pitchFamily="18" charset="0"/>
                <a:ea typeface="宋体" pitchFamily="2" charset="-122"/>
                <a:cs typeface="Times New Roman" panose="02020503050405090304" pitchFamily="18" charset="0"/>
              </a:rPr>
              <a:t>）列加入了企业基本特征作为控制变量，第（</a:t>
            </a:r>
            <a:r>
              <a:rPr lang="en-US" altLang="zh-CN" sz="1800" dirty="0">
                <a:effectLst/>
                <a:latin typeface="Times New Roman" panose="02020503050405090304" pitchFamily="18" charset="0"/>
                <a:ea typeface="宋体" pitchFamily="2" charset="-122"/>
              </a:rPr>
              <a:t>3</a:t>
            </a:r>
            <a:r>
              <a:rPr lang="zh-CN" altLang="zh-CN" sz="1800" dirty="0">
                <a:effectLst/>
                <a:latin typeface="Times New Roman" panose="02020503050405090304" pitchFamily="18" charset="0"/>
                <a:ea typeface="宋体" pitchFamily="2" charset="-122"/>
                <a:cs typeface="Times New Roman" panose="02020503050405090304" pitchFamily="18" charset="0"/>
              </a:rPr>
              <a:t>）列加入行业、省份、年份固定效应，第（</a:t>
            </a:r>
            <a:r>
              <a:rPr lang="en-US" altLang="zh-CN" sz="1800" dirty="0">
                <a:effectLst/>
                <a:latin typeface="Times New Roman" panose="02020503050405090304" pitchFamily="18" charset="0"/>
                <a:ea typeface="宋体" pitchFamily="2" charset="-122"/>
              </a:rPr>
              <a:t>4</a:t>
            </a:r>
            <a:r>
              <a:rPr lang="zh-CN" altLang="zh-CN" sz="1800" dirty="0">
                <a:effectLst/>
                <a:latin typeface="Times New Roman" panose="02020503050405090304" pitchFamily="18" charset="0"/>
                <a:ea typeface="宋体" pitchFamily="2" charset="-122"/>
                <a:cs typeface="Times New Roman" panose="02020503050405090304" pitchFamily="18" charset="0"/>
              </a:rPr>
              <a:t>）列进一步加入了企业治理和盈利能力作为控制变量。各列回归结果中，核心解释变量的系数均显著为负。</a:t>
            </a:r>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endParaRPr lang="zh-CN" altLang="en-US" dirty="0"/>
          </a:p>
        </p:txBody>
      </p:sp>
      <p:sp>
        <p:nvSpPr>
          <p:cNvPr id="4" name="灯片编号占位符 3"/>
          <p:cNvSpPr>
            <a:spLocks noGrp="1"/>
          </p:cNvSpPr>
          <p:nvPr>
            <p:ph type="sldNum" sz="quarter" idx="5"/>
          </p:nvPr>
        </p:nvSpPr>
        <p:spPr/>
        <p:txBody>
          <a:bodyPr/>
          <a:lstStyle/>
          <a:p>
            <a:fld id="{D96642B7-71B7-4C3E-9855-0D0DE388A05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表</a:t>
            </a:r>
            <a:r>
              <a:rPr lang="en-US" altLang="zh-CN" dirty="0"/>
              <a:t>24</a:t>
            </a:r>
            <a:r>
              <a:rPr lang="zh-CN" altLang="en-US" dirty="0"/>
              <a:t>和</a:t>
            </a:r>
            <a:r>
              <a:rPr lang="en-US" altLang="zh-CN" dirty="0"/>
              <a:t>25</a:t>
            </a:r>
            <a:r>
              <a:rPr lang="zh-CN" altLang="en-US" dirty="0"/>
              <a:t>的内生性和稳健性检验与宏观层面相一致，都通过了检验。</a:t>
            </a:r>
            <a:endParaRPr lang="en-US" altLang="zh-CN" dirty="0"/>
          </a:p>
          <a:p>
            <a:endParaRPr lang="en-US" altLang="zh-CN" dirty="0"/>
          </a:p>
          <a:p>
            <a:r>
              <a:rPr lang="zh-CN" altLang="en-US" dirty="0"/>
              <a:t>表</a:t>
            </a:r>
            <a:r>
              <a:rPr lang="en-US" altLang="zh-CN" dirty="0"/>
              <a:t>26</a:t>
            </a:r>
            <a:r>
              <a:rPr lang="zh-CN" altLang="en-US" dirty="0"/>
              <a:t>是异质性检验，从金融危机、地区、是否外资和行业密集度方面进行了分组回归。结果显示</a:t>
            </a:r>
            <a:r>
              <a:rPr lang="zh-CN" altLang="zh-CN" sz="1800" dirty="0">
                <a:effectLst/>
                <a:latin typeface="Times New Roman" panose="02020503050405090304" pitchFamily="18" charset="0"/>
                <a:ea typeface="宋体" pitchFamily="2" charset="-122"/>
                <a:cs typeface="Times New Roman" panose="02020503050405090304" pitchFamily="18" charset="0"/>
              </a:rPr>
              <a:t>负向影响在金融危机后更大</a:t>
            </a:r>
            <a:r>
              <a:rPr lang="zh-CN" altLang="en-US" sz="1800" dirty="0">
                <a:effectLst/>
                <a:latin typeface="Times New Roman" panose="02020503050405090304" pitchFamily="18" charset="0"/>
                <a:ea typeface="宋体" pitchFamily="2" charset="-122"/>
                <a:cs typeface="Times New Roman" panose="02020503050405090304" pitchFamily="18" charset="0"/>
              </a:rPr>
              <a:t>，可能是由于</a:t>
            </a:r>
            <a:r>
              <a:rPr lang="zh-CN" altLang="zh-CN" sz="1800" dirty="0">
                <a:effectLst/>
                <a:latin typeface="Times New Roman" panose="02020503050405090304" pitchFamily="18" charset="0"/>
                <a:ea typeface="宋体" pitchFamily="2" charset="-122"/>
                <a:cs typeface="Times New Roman" panose="02020503050405090304" pitchFamily="18" charset="0"/>
              </a:rPr>
              <a:t>金融危机及美国的制造业回流计划可能降低中国的劳动力禀赋优势</a:t>
            </a:r>
            <a:r>
              <a:rPr lang="zh-CN" altLang="en-US" sz="1800" dirty="0">
                <a:effectLst/>
                <a:latin typeface="Times New Roman" panose="02020503050405090304" pitchFamily="18" charset="0"/>
                <a:ea typeface="宋体" pitchFamily="2" charset="-122"/>
                <a:cs typeface="Times New Roman" panose="02020503050405090304" pitchFamily="18" charset="0"/>
              </a:rPr>
              <a:t>；负向影响在东部地区更大，</a:t>
            </a:r>
            <a:r>
              <a:rPr lang="zh-CN" altLang="zh-CN" sz="1800" dirty="0">
                <a:effectLst/>
                <a:latin typeface="Times New Roman" panose="02020503050405090304" pitchFamily="18" charset="0"/>
                <a:ea typeface="宋体" pitchFamily="2" charset="-122"/>
                <a:cs typeface="Times New Roman" panose="02020503050405090304" pitchFamily="18" charset="0"/>
              </a:rPr>
              <a:t>可能是由于我国东部制造业企业更多的受到了上游经济体的低端锁定</a:t>
            </a:r>
            <a:r>
              <a:rPr lang="zh-CN" altLang="en-US" sz="1800" dirty="0">
                <a:effectLst/>
                <a:latin typeface="Times New Roman" panose="02020503050405090304" pitchFamily="18" charset="0"/>
                <a:ea typeface="宋体" pitchFamily="2" charset="-122"/>
                <a:cs typeface="Times New Roman" panose="02020503050405090304" pitchFamily="18" charset="0"/>
              </a:rPr>
              <a:t>；负向影响在外资企业更大，可能是</a:t>
            </a:r>
            <a:r>
              <a:rPr lang="zh-CN" altLang="zh-CN" sz="1800" dirty="0">
                <a:effectLst/>
                <a:latin typeface="Times New Roman" panose="02020503050405090304" pitchFamily="18" charset="0"/>
                <a:ea typeface="宋体" pitchFamily="2" charset="-122"/>
                <a:cs typeface="Times New Roman" panose="02020503050405090304" pitchFamily="18" charset="0"/>
              </a:rPr>
              <a:t>外商资本</a:t>
            </a:r>
            <a:r>
              <a:rPr lang="zh-CN" altLang="en-US" sz="1800" dirty="0">
                <a:effectLst/>
                <a:latin typeface="Times New Roman" panose="02020503050405090304" pitchFamily="18" charset="0"/>
                <a:ea typeface="宋体" pitchFamily="2" charset="-122"/>
                <a:cs typeface="Times New Roman" panose="02020503050405090304" pitchFamily="18" charset="0"/>
              </a:rPr>
              <a:t>使</a:t>
            </a:r>
            <a:r>
              <a:rPr lang="zh-CN" altLang="zh-CN" sz="1800" dirty="0">
                <a:effectLst/>
                <a:latin typeface="Times New Roman" panose="02020503050405090304" pitchFamily="18" charset="0"/>
                <a:ea typeface="宋体" pitchFamily="2" charset="-122"/>
                <a:cs typeface="Times New Roman" panose="02020503050405090304" pitchFamily="18" charset="0"/>
              </a:rPr>
              <a:t>外资企业更容易被上游经济体俘获，更容易陷入低端锁定</a:t>
            </a:r>
            <a:r>
              <a:rPr lang="zh-CN" altLang="en-US" sz="1800" dirty="0">
                <a:effectLst/>
                <a:latin typeface="Times New Roman" panose="02020503050405090304" pitchFamily="18" charset="0"/>
                <a:ea typeface="宋体" pitchFamily="2" charset="-122"/>
                <a:cs typeface="Times New Roman" panose="02020503050405090304" pitchFamily="18" charset="0"/>
              </a:rPr>
              <a:t>；针对行业密集度的分组回归，费舍尔组合检验结果不显著，表明对</a:t>
            </a:r>
            <a:r>
              <a:rPr lang="zh-CN" altLang="zh-CN" sz="1800" dirty="0">
                <a:effectLst/>
                <a:latin typeface="Times New Roman" panose="02020503050405090304" pitchFamily="18" charset="0"/>
                <a:ea typeface="宋体" pitchFamily="2" charset="-122"/>
                <a:cs typeface="Times New Roman" panose="02020503050405090304" pitchFamily="18" charset="0"/>
              </a:rPr>
              <a:t>不同行业要素密集度企业的负向影响可能没有很大差距</a:t>
            </a:r>
            <a:r>
              <a:rPr lang="zh-CN" altLang="en-US" sz="1800" dirty="0">
                <a:effectLst/>
                <a:latin typeface="Times New Roman" panose="02020503050405090304" pitchFamily="18" charset="0"/>
                <a:ea typeface="宋体" pitchFamily="2" charset="-122"/>
                <a:cs typeface="Times New Roman" panose="02020503050405090304" pitchFamily="18" charset="0"/>
              </a:rPr>
              <a:t>。</a:t>
            </a:r>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r>
              <a:rPr lang="zh-CN" altLang="en-US" sz="1800" dirty="0">
                <a:effectLst/>
                <a:latin typeface="Times New Roman" panose="02020503050405090304" pitchFamily="18" charset="0"/>
                <a:ea typeface="宋体" pitchFamily="2" charset="-122"/>
                <a:cs typeface="Times New Roman" panose="02020503050405090304" pitchFamily="18" charset="0"/>
              </a:rPr>
              <a:t>表</a:t>
            </a:r>
            <a:r>
              <a:rPr lang="en-US" altLang="zh-CN" sz="1800" dirty="0">
                <a:effectLst/>
                <a:latin typeface="Times New Roman" panose="02020503050405090304" pitchFamily="18" charset="0"/>
                <a:ea typeface="宋体" pitchFamily="2" charset="-122"/>
                <a:cs typeface="Times New Roman" panose="02020503050405090304" pitchFamily="18" charset="0"/>
              </a:rPr>
              <a:t>27</a:t>
            </a:r>
            <a:r>
              <a:rPr lang="zh-CN" altLang="en-US" sz="1800" dirty="0">
                <a:effectLst/>
                <a:latin typeface="Times New Roman" panose="02020503050405090304" pitchFamily="18" charset="0"/>
                <a:ea typeface="宋体" pitchFamily="2" charset="-122"/>
                <a:cs typeface="Times New Roman" panose="02020503050405090304" pitchFamily="18" charset="0"/>
              </a:rPr>
              <a:t>是机制检验，</a:t>
            </a:r>
            <a:r>
              <a:rPr lang="zh-CN" altLang="zh-CN" sz="1800" dirty="0">
                <a:effectLst/>
                <a:latin typeface="Times New Roman" panose="02020503050405090304" pitchFamily="18" charset="0"/>
                <a:ea typeface="宋体" pitchFamily="2" charset="-122"/>
                <a:cs typeface="Times New Roman" panose="02020503050405090304" pitchFamily="18" charset="0"/>
              </a:rPr>
              <a:t>（</a:t>
            </a:r>
            <a:r>
              <a:rPr lang="en-US" altLang="zh-CN" sz="1800" dirty="0">
                <a:effectLst/>
                <a:latin typeface="Times New Roman" panose="02020503050405090304" pitchFamily="18" charset="0"/>
                <a:ea typeface="宋体" pitchFamily="2" charset="-122"/>
              </a:rPr>
              <a:t>1</a:t>
            </a:r>
            <a:r>
              <a:rPr lang="zh-CN" altLang="zh-CN" sz="1800" dirty="0">
                <a:effectLst/>
                <a:latin typeface="Times New Roman" panose="02020503050405090304" pitchFamily="18" charset="0"/>
                <a:ea typeface="宋体" pitchFamily="2" charset="-122"/>
                <a:cs typeface="Times New Roman" panose="02020503050405090304" pitchFamily="18" charset="0"/>
              </a:rPr>
              <a:t>）</a:t>
            </a:r>
            <a:r>
              <a:rPr lang="en-US" altLang="zh-CN" sz="1800" dirty="0">
                <a:effectLst/>
                <a:latin typeface="Times New Roman" panose="02020503050405090304" pitchFamily="18" charset="0"/>
                <a:ea typeface="宋体" pitchFamily="2" charset="-122"/>
              </a:rPr>
              <a:t>-</a:t>
            </a:r>
            <a:r>
              <a:rPr lang="zh-CN" altLang="zh-CN" sz="1800" dirty="0">
                <a:effectLst/>
                <a:latin typeface="Times New Roman" panose="02020503050405090304" pitchFamily="18" charset="0"/>
                <a:ea typeface="宋体" pitchFamily="2" charset="-122"/>
                <a:cs typeface="Times New Roman" panose="02020503050405090304" pitchFamily="18" charset="0"/>
              </a:rPr>
              <a:t>（</a:t>
            </a:r>
            <a:r>
              <a:rPr lang="en-US" altLang="zh-CN" sz="1800" dirty="0">
                <a:effectLst/>
                <a:latin typeface="Times New Roman" panose="02020503050405090304" pitchFamily="18" charset="0"/>
                <a:ea typeface="宋体" pitchFamily="2" charset="-122"/>
              </a:rPr>
              <a:t>3</a:t>
            </a:r>
            <a:r>
              <a:rPr lang="zh-CN" altLang="zh-CN" sz="1800" dirty="0">
                <a:effectLst/>
                <a:latin typeface="Times New Roman" panose="02020503050405090304" pitchFamily="18" charset="0"/>
                <a:ea typeface="宋体" pitchFamily="2" charset="-122"/>
                <a:cs typeface="Times New Roman" panose="02020503050405090304" pitchFamily="18" charset="0"/>
              </a:rPr>
              <a:t>）列的回归是考虑全球价值链位置变动对劳动力工资的影响，其中第一列是全样本回归结果，第二列是全球价值链位置处于中下游企业的样本回归结果，第三列是全球价值链位置处于中上游企业的样本回归结果。全球价值链位置指数的回归系数均显著为负，验证了假说</a:t>
            </a:r>
            <a:r>
              <a:rPr lang="en-US" altLang="zh-CN" sz="1800" dirty="0">
                <a:effectLst/>
                <a:latin typeface="Times New Roman" panose="02020503050405090304" pitchFamily="18" charset="0"/>
                <a:ea typeface="宋体" pitchFamily="2" charset="-122"/>
              </a:rPr>
              <a:t>2</a:t>
            </a:r>
            <a:endParaRPr lang="en-US" altLang="zh-CN" sz="1800" dirty="0">
              <a:effectLst/>
              <a:latin typeface="Times New Roman" panose="02020503050405090304" pitchFamily="18" charset="0"/>
              <a:ea typeface="宋体" pitchFamily="2" charset="-122"/>
            </a:endParaRPr>
          </a:p>
          <a:p>
            <a:r>
              <a:rPr lang="zh-CN" altLang="zh-CN" sz="1800" dirty="0">
                <a:effectLst/>
                <a:latin typeface="Times New Roman" panose="02020503050405090304" pitchFamily="18" charset="0"/>
                <a:ea typeface="宋体" pitchFamily="2" charset="-122"/>
                <a:cs typeface="Times New Roman" panose="02020503050405090304" pitchFamily="18" charset="0"/>
              </a:rPr>
              <a:t>第（</a:t>
            </a:r>
            <a:r>
              <a:rPr lang="en-US" altLang="zh-CN" sz="1800" dirty="0">
                <a:effectLst/>
                <a:latin typeface="Times New Roman" panose="02020503050405090304" pitchFamily="18" charset="0"/>
                <a:ea typeface="宋体" pitchFamily="2" charset="-122"/>
              </a:rPr>
              <a:t>4</a:t>
            </a:r>
            <a:r>
              <a:rPr lang="zh-CN" altLang="zh-CN" sz="1800" dirty="0">
                <a:effectLst/>
                <a:latin typeface="Times New Roman" panose="02020503050405090304" pitchFamily="18" charset="0"/>
                <a:ea typeface="宋体" pitchFamily="2" charset="-122"/>
                <a:cs typeface="Times New Roman" panose="02020503050405090304" pitchFamily="18" charset="0"/>
              </a:rPr>
              <a:t>）</a:t>
            </a:r>
            <a:r>
              <a:rPr lang="zh-CN" altLang="en-US" sz="1800" dirty="0">
                <a:effectLst/>
                <a:latin typeface="Times New Roman" panose="02020503050405090304" pitchFamily="18" charset="0"/>
                <a:ea typeface="宋体" pitchFamily="2" charset="-122"/>
                <a:cs typeface="Times New Roman" panose="02020503050405090304" pitchFamily="18" charset="0"/>
              </a:rPr>
              <a:t>、（</a:t>
            </a:r>
            <a:r>
              <a:rPr lang="en-US" altLang="zh-CN" sz="1800" dirty="0">
                <a:effectLst/>
                <a:latin typeface="Times New Roman" panose="02020503050405090304" pitchFamily="18" charset="0"/>
                <a:ea typeface="宋体" pitchFamily="2" charset="-122"/>
                <a:cs typeface="Times New Roman" panose="02020503050405090304" pitchFamily="18" charset="0"/>
              </a:rPr>
              <a:t>5</a:t>
            </a:r>
            <a:r>
              <a:rPr lang="zh-CN" altLang="en-US" sz="1800" dirty="0">
                <a:effectLst/>
                <a:latin typeface="Times New Roman" panose="02020503050405090304" pitchFamily="18" charset="0"/>
                <a:ea typeface="宋体" pitchFamily="2" charset="-122"/>
                <a:cs typeface="Times New Roman" panose="02020503050405090304" pitchFamily="18" charset="0"/>
              </a:rPr>
              <a:t>）</a:t>
            </a:r>
            <a:r>
              <a:rPr lang="zh-CN" altLang="zh-CN" sz="1800" dirty="0">
                <a:effectLst/>
                <a:latin typeface="Times New Roman" panose="02020503050405090304" pitchFamily="18" charset="0"/>
                <a:ea typeface="宋体" pitchFamily="2" charset="-122"/>
                <a:cs typeface="Times New Roman" panose="02020503050405090304" pitchFamily="18" charset="0"/>
              </a:rPr>
              <a:t>列的回归是考虑全球价值链前</a:t>
            </a:r>
            <a:r>
              <a:rPr lang="zh-CN" altLang="en-US" sz="1800" dirty="0">
                <a:effectLst/>
                <a:latin typeface="Times New Roman" panose="02020503050405090304" pitchFamily="18" charset="0"/>
                <a:ea typeface="宋体" pitchFamily="2" charset="-122"/>
                <a:cs typeface="Times New Roman" panose="02020503050405090304" pitchFamily="18" charset="0"/>
              </a:rPr>
              <a:t>后向</a:t>
            </a:r>
            <a:r>
              <a:rPr lang="zh-CN" altLang="zh-CN" sz="1800" dirty="0">
                <a:effectLst/>
                <a:latin typeface="Times New Roman" panose="02020503050405090304" pitchFamily="18" charset="0"/>
                <a:ea typeface="宋体" pitchFamily="2" charset="-122"/>
                <a:cs typeface="Times New Roman" panose="02020503050405090304" pitchFamily="18" charset="0"/>
              </a:rPr>
              <a:t>参与度在全球价值链位置影响劳动收入份额过程中的作用。回归结果显示，全球价值链位置与全球价值链前向参与度的交互项回归系数在</a:t>
            </a:r>
            <a:r>
              <a:rPr lang="en-US" altLang="zh-CN" sz="1800" dirty="0">
                <a:effectLst/>
                <a:latin typeface="Times New Roman" panose="02020503050405090304" pitchFamily="18" charset="0"/>
                <a:ea typeface="宋体" pitchFamily="2" charset="-122"/>
              </a:rPr>
              <a:t>10%</a:t>
            </a:r>
            <a:r>
              <a:rPr lang="zh-CN" altLang="zh-CN" sz="1800" dirty="0">
                <a:effectLst/>
                <a:latin typeface="Times New Roman" panose="02020503050405090304" pitchFamily="18" charset="0"/>
                <a:ea typeface="宋体" pitchFamily="2" charset="-122"/>
                <a:cs typeface="Times New Roman" panose="02020503050405090304" pitchFamily="18" charset="0"/>
              </a:rPr>
              <a:t>的水平上显著为正，与后向参与度的交互项回归系数在</a:t>
            </a:r>
            <a:r>
              <a:rPr lang="en-US" altLang="zh-CN" sz="1800" dirty="0">
                <a:effectLst/>
                <a:latin typeface="Times New Roman" panose="02020503050405090304" pitchFamily="18" charset="0"/>
                <a:ea typeface="宋体" pitchFamily="2" charset="-122"/>
              </a:rPr>
              <a:t>1%</a:t>
            </a:r>
            <a:r>
              <a:rPr lang="zh-CN" altLang="zh-CN" sz="1800" dirty="0">
                <a:effectLst/>
                <a:latin typeface="Times New Roman" panose="02020503050405090304" pitchFamily="18" charset="0"/>
                <a:ea typeface="宋体" pitchFamily="2" charset="-122"/>
                <a:cs typeface="Times New Roman" panose="02020503050405090304" pitchFamily="18" charset="0"/>
              </a:rPr>
              <a:t>的水平上显著为负，</a:t>
            </a:r>
            <a:r>
              <a:rPr lang="zh-CN" altLang="en-US" sz="1800" dirty="0">
                <a:effectLst/>
                <a:latin typeface="Times New Roman" panose="02020503050405090304" pitchFamily="18" charset="0"/>
                <a:ea typeface="宋体" pitchFamily="2" charset="-122"/>
                <a:cs typeface="Times New Roman" panose="02020503050405090304" pitchFamily="18" charset="0"/>
              </a:rPr>
              <a:t>验证了假说</a:t>
            </a:r>
            <a:r>
              <a:rPr lang="en-US" altLang="zh-CN" sz="1800" dirty="0">
                <a:effectLst/>
                <a:latin typeface="Times New Roman" panose="02020503050405090304" pitchFamily="18" charset="0"/>
                <a:ea typeface="宋体" pitchFamily="2" charset="-122"/>
                <a:cs typeface="Times New Roman" panose="02020503050405090304" pitchFamily="18" charset="0"/>
              </a:rPr>
              <a:t>3</a:t>
            </a:r>
            <a:r>
              <a:rPr lang="zh-CN" altLang="en-US" sz="1800" dirty="0">
                <a:effectLst/>
                <a:latin typeface="Times New Roman" panose="02020503050405090304" pitchFamily="18" charset="0"/>
                <a:ea typeface="宋体" pitchFamily="2" charset="-122"/>
                <a:cs typeface="Times New Roman" panose="02020503050405090304" pitchFamily="18" charset="0"/>
              </a:rPr>
              <a:t>和假说</a:t>
            </a:r>
            <a:r>
              <a:rPr lang="en-US" altLang="zh-CN" sz="1800" dirty="0">
                <a:effectLst/>
                <a:latin typeface="Times New Roman" panose="02020503050405090304" pitchFamily="18" charset="0"/>
                <a:ea typeface="宋体" pitchFamily="2" charset="-122"/>
                <a:cs typeface="Times New Roman" panose="02020503050405090304" pitchFamily="18" charset="0"/>
              </a:rPr>
              <a:t>4</a:t>
            </a:r>
            <a:r>
              <a:rPr lang="zh-CN" altLang="en-US" sz="1800" dirty="0">
                <a:effectLst/>
                <a:latin typeface="Times New Roman" panose="02020503050405090304" pitchFamily="18" charset="0"/>
                <a:ea typeface="宋体" pitchFamily="2" charset="-122"/>
                <a:cs typeface="Times New Roman" panose="02020503050405090304" pitchFamily="18" charset="0"/>
              </a:rPr>
              <a:t>。</a:t>
            </a:r>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endParaRPr lang="zh-CN" altLang="en-US" dirty="0"/>
          </a:p>
        </p:txBody>
      </p:sp>
      <p:sp>
        <p:nvSpPr>
          <p:cNvPr id="4" name="灯片编号占位符 3"/>
          <p:cNvSpPr>
            <a:spLocks noGrp="1"/>
          </p:cNvSpPr>
          <p:nvPr>
            <p:ph type="sldNum" sz="quarter" idx="5"/>
          </p:nvPr>
        </p:nvSpPr>
        <p:spPr/>
        <p:txBody>
          <a:bodyPr/>
          <a:lstStyle/>
          <a:p>
            <a:fld id="{D96642B7-71B7-4C3E-9855-0D0DE388A05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266700" algn="just" defTabSz="914400" rtl="0" eaLnBrk="1" fontAlgn="auto" latinLnBrk="0" hangingPunct="1">
              <a:lnSpc>
                <a:spcPct val="150000"/>
              </a:lnSpc>
              <a:spcBef>
                <a:spcPts val="0"/>
              </a:spcBef>
              <a:spcAft>
                <a:spcPts val="0"/>
              </a:spcAft>
              <a:buClrTx/>
              <a:buSzTx/>
              <a:buFontTx/>
              <a:buNone/>
              <a:defRPr/>
            </a:pPr>
            <a:r>
              <a:rPr lang="zh-CN" altLang="en-US" dirty="0"/>
              <a:t>第</a:t>
            </a:r>
            <a:r>
              <a:rPr lang="en-US" altLang="zh-CN" dirty="0"/>
              <a:t>5</a:t>
            </a:r>
            <a:r>
              <a:rPr lang="zh-CN" altLang="en-US" dirty="0"/>
              <a:t>部分是结论意义。本文得出以下研究结论：</a:t>
            </a:r>
            <a:r>
              <a:rPr lang="zh-CN" altLang="zh-CN" sz="1200" kern="100" dirty="0">
                <a:effectLst/>
                <a:latin typeface="Times New Roman" panose="02020503050405090304" pitchFamily="18" charset="0"/>
                <a:ea typeface="宋体" pitchFamily="2" charset="-122"/>
                <a:cs typeface="Times New Roman" panose="02020503050405090304" pitchFamily="18" charset="0"/>
              </a:rPr>
              <a:t>制造业全球价值链位置指数的提高会对劳动收入份额产生负向影响</a:t>
            </a:r>
            <a:r>
              <a:rPr lang="zh-CN" altLang="en-US" sz="1200" kern="100" dirty="0">
                <a:effectLst/>
                <a:latin typeface="Times New Roman" panose="02020503050405090304" pitchFamily="18" charset="0"/>
                <a:ea typeface="宋体" pitchFamily="2" charset="-122"/>
                <a:cs typeface="Times New Roman" panose="02020503050405090304" pitchFamily="18" charset="0"/>
              </a:rPr>
              <a:t>。通过</a:t>
            </a:r>
            <a:r>
              <a:rPr lang="zh-CN" altLang="zh-CN" sz="1200" kern="100" dirty="0">
                <a:effectLst/>
                <a:latin typeface="Times New Roman" panose="02020503050405090304" pitchFamily="18" charset="0"/>
                <a:ea typeface="宋体" pitchFamily="2" charset="-122"/>
                <a:cs typeface="Times New Roman" panose="02020503050405090304" pitchFamily="18" charset="0"/>
              </a:rPr>
              <a:t>对劳动力工资产生负向影响，进而对劳动收入份额产生负向影响</a:t>
            </a:r>
            <a:r>
              <a:rPr lang="zh-CN" altLang="en-US" sz="1200" kern="100" dirty="0">
                <a:effectLst/>
                <a:latin typeface="Times New Roman" panose="02020503050405090304" pitchFamily="18" charset="0"/>
                <a:ea typeface="宋体" pitchFamily="2" charset="-122"/>
                <a:cs typeface="Times New Roman" panose="02020503050405090304" pitchFamily="18" charset="0"/>
              </a:rPr>
              <a:t>；</a:t>
            </a:r>
            <a:r>
              <a:rPr lang="zh-CN" altLang="zh-CN" sz="1200" dirty="0">
                <a:effectLst/>
                <a:latin typeface="Times New Roman" panose="02020503050405090304" pitchFamily="18" charset="0"/>
                <a:ea typeface="宋体" pitchFamily="2" charset="-122"/>
                <a:cs typeface="Times New Roman" panose="02020503050405090304" pitchFamily="18" charset="0"/>
              </a:rPr>
              <a:t>全球价值链前向参与度对全球价值链位置对劳动收入份额</a:t>
            </a:r>
            <a:r>
              <a:rPr lang="zh-CN" altLang="en-US" sz="1200" dirty="0">
                <a:effectLst/>
                <a:latin typeface="Times New Roman" panose="02020503050405090304" pitchFamily="18" charset="0"/>
                <a:ea typeface="宋体" pitchFamily="2" charset="-122"/>
                <a:cs typeface="Times New Roman" panose="02020503050405090304" pitchFamily="18" charset="0"/>
              </a:rPr>
              <a:t>产生</a:t>
            </a:r>
            <a:r>
              <a:rPr lang="zh-CN" altLang="zh-CN" sz="1200" dirty="0">
                <a:effectLst/>
                <a:latin typeface="Times New Roman" panose="02020503050405090304" pitchFamily="18" charset="0"/>
                <a:ea typeface="宋体" pitchFamily="2" charset="-122"/>
                <a:cs typeface="Times New Roman" panose="02020503050405090304" pitchFamily="18" charset="0"/>
              </a:rPr>
              <a:t>的负向影响具有削弱作用</a:t>
            </a:r>
            <a:r>
              <a:rPr lang="zh-CN" altLang="en-US" sz="1200" dirty="0">
                <a:effectLst/>
                <a:latin typeface="Times New Roman" panose="02020503050405090304" pitchFamily="18" charset="0"/>
                <a:ea typeface="宋体" pitchFamily="2" charset="-122"/>
                <a:cs typeface="Times New Roman" panose="02020503050405090304" pitchFamily="18" charset="0"/>
              </a:rPr>
              <a:t>；</a:t>
            </a:r>
            <a:r>
              <a:rPr lang="zh-CN" altLang="zh-CN" sz="1200" dirty="0">
                <a:effectLst/>
                <a:latin typeface="Times New Roman" panose="02020503050405090304" pitchFamily="18" charset="0"/>
                <a:ea typeface="宋体" pitchFamily="2" charset="-122"/>
                <a:cs typeface="Times New Roman" panose="02020503050405090304" pitchFamily="18" charset="0"/>
              </a:rPr>
              <a:t>后向参与度</a:t>
            </a:r>
            <a:r>
              <a:rPr lang="zh-CN" altLang="en-US" sz="1200" dirty="0">
                <a:effectLst/>
                <a:latin typeface="Times New Roman" panose="02020503050405090304" pitchFamily="18" charset="0"/>
                <a:ea typeface="宋体" pitchFamily="2" charset="-122"/>
                <a:cs typeface="Times New Roman" panose="02020503050405090304" pitchFamily="18" charset="0"/>
              </a:rPr>
              <a:t>则对此</a:t>
            </a:r>
            <a:r>
              <a:rPr lang="zh-CN" altLang="zh-CN" sz="1200" dirty="0">
                <a:effectLst/>
                <a:latin typeface="Times New Roman" panose="02020503050405090304" pitchFamily="18" charset="0"/>
                <a:ea typeface="宋体" pitchFamily="2" charset="-122"/>
                <a:cs typeface="Times New Roman" panose="02020503050405090304" pitchFamily="18" charset="0"/>
              </a:rPr>
              <a:t>具有强化作用。</a:t>
            </a:r>
            <a:endParaRPr lang="en-US" altLang="zh-CN" sz="1200" dirty="0">
              <a:effectLst/>
              <a:latin typeface="Times New Roman" panose="02020503050405090304" pitchFamily="18" charset="0"/>
              <a:ea typeface="宋体" pitchFamily="2" charset="-122"/>
              <a:cs typeface="Times New Roman" panose="02020503050405090304" pitchFamily="18" charset="0"/>
            </a:endParaRPr>
          </a:p>
          <a:p>
            <a:pPr marL="0" marR="0" lvl="0" indent="266700" algn="just" defTabSz="914400" rtl="0" eaLnBrk="1" fontAlgn="auto" latinLnBrk="0" hangingPunct="1">
              <a:lnSpc>
                <a:spcPct val="150000"/>
              </a:lnSpc>
              <a:spcBef>
                <a:spcPts val="0"/>
              </a:spcBef>
              <a:spcAft>
                <a:spcPts val="0"/>
              </a:spcAft>
              <a:buClrTx/>
              <a:buSzTx/>
              <a:buFontTx/>
              <a:buNone/>
              <a:defRPr/>
            </a:pPr>
            <a:endParaRPr lang="en-US" altLang="zh-CN" dirty="0"/>
          </a:p>
          <a:p>
            <a:pPr marL="0" marR="0" lvl="0" indent="266700" algn="just" defTabSz="914400" rtl="0" eaLnBrk="1" fontAlgn="auto" latinLnBrk="0" hangingPunct="1">
              <a:lnSpc>
                <a:spcPct val="150000"/>
              </a:lnSpc>
              <a:spcBef>
                <a:spcPts val="0"/>
              </a:spcBef>
              <a:spcAft>
                <a:spcPts val="0"/>
              </a:spcAft>
              <a:buClrTx/>
              <a:buSzTx/>
              <a:buFontTx/>
              <a:buNone/>
              <a:defRPr/>
            </a:pPr>
            <a:r>
              <a:rPr lang="zh-CN" altLang="en-US" dirty="0"/>
              <a:t>研究的创新点主要在三个方面：</a:t>
            </a:r>
            <a:endParaRPr lang="en-US" altLang="zh-CN" dirty="0"/>
          </a:p>
          <a:p>
            <a:pPr marL="0" marR="0" lvl="0" indent="266700" algn="just" defTabSz="914400" rtl="0" eaLnBrk="1" fontAlgn="auto" latinLnBrk="0" hangingPunct="1">
              <a:lnSpc>
                <a:spcPct val="150000"/>
              </a:lnSpc>
              <a:spcBef>
                <a:spcPts val="0"/>
              </a:spcBef>
              <a:spcAft>
                <a:spcPts val="0"/>
              </a:spcAft>
              <a:buClrTx/>
              <a:buSzTx/>
              <a:buFontTx/>
              <a:buNone/>
              <a:defRPr/>
            </a:pPr>
            <a:r>
              <a:rPr lang="en-US" altLang="zh-CN" kern="100" dirty="0">
                <a:solidFill>
                  <a:srgbClr val="000000"/>
                </a:solidFill>
                <a:latin typeface="Times New Roman" panose="02020503050405090304" pitchFamily="18" charset="0"/>
              </a:rPr>
              <a:t>1.</a:t>
            </a:r>
            <a:r>
              <a:rPr lang="zh-CN" altLang="zh-CN" sz="1200" b="0" kern="100" dirty="0">
                <a:solidFill>
                  <a:srgbClr val="1D4999"/>
                </a:solidFill>
                <a:effectLst/>
                <a:latin typeface="Times New Roman" panose="02020503050405090304" pitchFamily="18" charset="0"/>
                <a:ea typeface="宋体" pitchFamily="2" charset="-122"/>
                <a:cs typeface="Times New Roman" panose="02020503050405090304" pitchFamily="18" charset="0"/>
              </a:rPr>
              <a:t>企业层面全球价值链活动指标的创新</a:t>
            </a:r>
            <a:r>
              <a:rPr lang="zh-CN" altLang="en-US" sz="1200" b="0" kern="100" dirty="0">
                <a:solidFill>
                  <a:srgbClr val="1D4999"/>
                </a:solidFill>
                <a:effectLst/>
                <a:latin typeface="Times New Roman" panose="02020503050405090304" pitchFamily="18" charset="0"/>
                <a:ea typeface="宋体" pitchFamily="2" charset="-122"/>
                <a:cs typeface="Times New Roman" panose="02020503050405090304" pitchFamily="18" charset="0"/>
              </a:rPr>
              <a:t>：</a:t>
            </a:r>
            <a:r>
              <a:rPr lang="zh-CN" altLang="zh-CN" sz="1200" kern="100" dirty="0">
                <a:effectLst/>
                <a:latin typeface="Times New Roman" panose="02020503050405090304" pitchFamily="18" charset="0"/>
                <a:ea typeface="宋体" pitchFamily="2" charset="-122"/>
                <a:cs typeface="Times New Roman" panose="02020503050405090304" pitchFamily="18" charset="0"/>
              </a:rPr>
              <a:t>综合考虑进出口，更契合</a:t>
            </a:r>
            <a:r>
              <a:rPr lang="en-US" altLang="zh-CN" sz="1200" kern="100" dirty="0">
                <a:effectLst/>
                <a:latin typeface="Times New Roman" panose="02020503050405090304" pitchFamily="18" charset="0"/>
                <a:ea typeface="宋体" pitchFamily="2" charset="-122"/>
                <a:cs typeface="Times New Roman" panose="02020503050405090304" pitchFamily="18" charset="0"/>
              </a:rPr>
              <a:t>WWYZ</a:t>
            </a:r>
            <a:r>
              <a:rPr lang="zh-CN" altLang="zh-CN" sz="1200" kern="100" dirty="0">
                <a:effectLst/>
                <a:latin typeface="Times New Roman" panose="02020503050405090304" pitchFamily="18" charset="0"/>
                <a:ea typeface="宋体" pitchFamily="2" charset="-122"/>
                <a:cs typeface="Times New Roman" panose="02020503050405090304" pitchFamily="18" charset="0"/>
              </a:rPr>
              <a:t>法</a:t>
            </a:r>
            <a:r>
              <a:rPr lang="zh-CN" altLang="en-US" sz="1200" kern="100" dirty="0">
                <a:effectLst/>
                <a:latin typeface="Times New Roman" panose="02020503050405090304" pitchFamily="18" charset="0"/>
                <a:ea typeface="宋体" pitchFamily="2" charset="-122"/>
                <a:cs typeface="Times New Roman" panose="02020503050405090304" pitchFamily="18" charset="0"/>
              </a:rPr>
              <a:t>的指标体系</a:t>
            </a:r>
            <a:endParaRPr lang="en-US" altLang="zh-CN" sz="1200" kern="100" dirty="0">
              <a:effectLst/>
              <a:latin typeface="Times New Roman" panose="02020503050405090304" pitchFamily="18" charset="0"/>
              <a:ea typeface="宋体" pitchFamily="2" charset="-122"/>
              <a:cs typeface="Times New Roman" panose="02020503050405090304" pitchFamily="18" charset="0"/>
            </a:endParaRPr>
          </a:p>
          <a:p>
            <a:pPr marL="0" marR="0" lvl="0" indent="266700" algn="just" defTabSz="914400" rtl="0" eaLnBrk="1" fontAlgn="auto" latinLnBrk="0" hangingPunct="1">
              <a:lnSpc>
                <a:spcPct val="150000"/>
              </a:lnSpc>
              <a:spcBef>
                <a:spcPts val="0"/>
              </a:spcBef>
              <a:spcAft>
                <a:spcPts val="0"/>
              </a:spcAft>
              <a:buClrTx/>
              <a:buSzTx/>
              <a:buFontTx/>
              <a:buNone/>
              <a:defRPr/>
            </a:pPr>
            <a:r>
              <a:rPr lang="en-US" altLang="zh-CN" sz="1200" b="0" kern="100" dirty="0">
                <a:solidFill>
                  <a:srgbClr val="000000"/>
                </a:solidFill>
                <a:effectLst/>
                <a:latin typeface="Times New Roman" panose="02020503050405090304" pitchFamily="18" charset="0"/>
                <a:ea typeface="宋体" pitchFamily="2" charset="-122"/>
                <a:cs typeface="Times New Roman" panose="02020503050405090304" pitchFamily="18" charset="0"/>
              </a:rPr>
              <a:t>2.</a:t>
            </a:r>
            <a:r>
              <a:rPr lang="zh-CN" altLang="zh-CN" sz="1200" b="0" kern="100" dirty="0">
                <a:solidFill>
                  <a:srgbClr val="1D4999"/>
                </a:solidFill>
                <a:effectLst/>
                <a:latin typeface="Times New Roman" panose="02020503050405090304" pitchFamily="18" charset="0"/>
                <a:ea typeface="宋体" pitchFamily="2" charset="-122"/>
                <a:cs typeface="Times New Roman" panose="02020503050405090304" pitchFamily="18" charset="0"/>
              </a:rPr>
              <a:t>研究框架的创新</a:t>
            </a:r>
            <a:r>
              <a:rPr lang="zh-CN" altLang="en-US" sz="1200" b="0" kern="100" dirty="0">
                <a:solidFill>
                  <a:srgbClr val="1D4999"/>
                </a:solidFill>
                <a:effectLst/>
                <a:latin typeface="Times New Roman" panose="02020503050405090304" pitchFamily="18" charset="0"/>
                <a:ea typeface="宋体" pitchFamily="2" charset="-122"/>
                <a:cs typeface="Times New Roman" panose="02020503050405090304" pitchFamily="18" charset="0"/>
              </a:rPr>
              <a:t>：</a:t>
            </a:r>
            <a:r>
              <a:rPr lang="zh-CN" altLang="zh-CN" sz="1200" kern="100" dirty="0">
                <a:effectLst/>
                <a:latin typeface="Times New Roman" panose="02020503050405090304" pitchFamily="18" charset="0"/>
                <a:ea typeface="宋体" pitchFamily="2" charset="-122"/>
                <a:cs typeface="Times New Roman" panose="02020503050405090304" pitchFamily="18" charset="0"/>
              </a:rPr>
              <a:t>基于</a:t>
            </a:r>
            <a:r>
              <a:rPr lang="en-US" altLang="zh-CN" sz="1200" kern="100" dirty="0">
                <a:effectLst/>
                <a:latin typeface="Times New Roman" panose="02020503050405090304" pitchFamily="18" charset="0"/>
                <a:ea typeface="宋体" pitchFamily="2" charset="-122"/>
                <a:cs typeface="Times New Roman" panose="02020503050405090304" pitchFamily="18" charset="0"/>
              </a:rPr>
              <a:t>“</a:t>
            </a:r>
            <a:r>
              <a:rPr lang="zh-CN" altLang="zh-CN" sz="1200" kern="100" dirty="0">
                <a:effectLst/>
                <a:latin typeface="Times New Roman" panose="02020503050405090304" pitchFamily="18" charset="0"/>
                <a:ea typeface="宋体" pitchFamily="2" charset="-122"/>
                <a:cs typeface="Times New Roman" panose="02020503050405090304" pitchFamily="18" charset="0"/>
              </a:rPr>
              <a:t>宏观</a:t>
            </a:r>
            <a:r>
              <a:rPr lang="en-US" altLang="zh-CN" sz="1200" kern="100" dirty="0">
                <a:effectLst/>
                <a:latin typeface="Times New Roman" panose="02020503050405090304" pitchFamily="18" charset="0"/>
                <a:ea typeface="宋体" pitchFamily="2" charset="-122"/>
                <a:cs typeface="Times New Roman" panose="02020503050405090304" pitchFamily="18" charset="0"/>
              </a:rPr>
              <a:t>-</a:t>
            </a:r>
            <a:r>
              <a:rPr lang="zh-CN" altLang="zh-CN" sz="1200" kern="100" dirty="0">
                <a:effectLst/>
                <a:latin typeface="Times New Roman" panose="02020503050405090304" pitchFamily="18" charset="0"/>
                <a:ea typeface="宋体" pitchFamily="2" charset="-122"/>
                <a:cs typeface="Times New Roman" panose="02020503050405090304" pitchFamily="18" charset="0"/>
              </a:rPr>
              <a:t>微观</a:t>
            </a:r>
            <a:r>
              <a:rPr lang="en-US" altLang="zh-CN" sz="1200" kern="100" dirty="0">
                <a:effectLst/>
                <a:latin typeface="Times New Roman" panose="02020503050405090304" pitchFamily="18" charset="0"/>
                <a:ea typeface="宋体" pitchFamily="2" charset="-122"/>
                <a:cs typeface="Times New Roman" panose="02020503050405090304" pitchFamily="18" charset="0"/>
              </a:rPr>
              <a:t>”</a:t>
            </a:r>
            <a:r>
              <a:rPr lang="zh-CN" altLang="zh-CN" sz="1200" kern="100" dirty="0">
                <a:effectLst/>
                <a:latin typeface="Times New Roman" panose="02020503050405090304" pitchFamily="18" charset="0"/>
                <a:ea typeface="宋体" pitchFamily="2" charset="-122"/>
                <a:cs typeface="Times New Roman" panose="02020503050405090304" pitchFamily="18" charset="0"/>
              </a:rPr>
              <a:t>双维度视角，更</a:t>
            </a:r>
            <a:r>
              <a:rPr lang="zh-CN" altLang="en-US" sz="1200" kern="100" dirty="0">
                <a:latin typeface="Times New Roman" panose="02020503050405090304" pitchFamily="18" charset="0"/>
                <a:cs typeface="Times New Roman" panose="02020503050405090304" pitchFamily="18" charset="0"/>
              </a:rPr>
              <a:t>全面</a:t>
            </a:r>
            <a:r>
              <a:rPr lang="zh-CN" altLang="zh-CN" sz="1200" kern="100" dirty="0">
                <a:effectLst/>
                <a:latin typeface="Times New Roman" panose="02020503050405090304" pitchFamily="18" charset="0"/>
                <a:ea typeface="宋体" pitchFamily="2" charset="-122"/>
                <a:cs typeface="Times New Roman" panose="02020503050405090304" pitchFamily="18" charset="0"/>
              </a:rPr>
              <a:t>地考察了全球价值链活动对劳动收入份额的影响</a:t>
            </a:r>
            <a:endParaRPr lang="en-US" altLang="zh-CN" sz="1200" kern="100" dirty="0">
              <a:effectLst/>
              <a:latin typeface="Times New Roman" panose="02020503050405090304" pitchFamily="18" charset="0"/>
              <a:ea typeface="宋体" pitchFamily="2" charset="-122"/>
              <a:cs typeface="Times New Roman" panose="02020503050405090304" pitchFamily="18" charset="0"/>
            </a:endParaRPr>
          </a:p>
          <a:p>
            <a:pPr marL="0" marR="0" lvl="0" indent="266700" algn="just" defTabSz="914400" rtl="0" eaLnBrk="1" fontAlgn="auto" latinLnBrk="0" hangingPunct="1">
              <a:lnSpc>
                <a:spcPct val="150000"/>
              </a:lnSpc>
              <a:spcBef>
                <a:spcPts val="0"/>
              </a:spcBef>
              <a:spcAft>
                <a:spcPts val="0"/>
              </a:spcAft>
              <a:buClrTx/>
              <a:buSzTx/>
              <a:buFontTx/>
              <a:buNone/>
              <a:defRPr/>
            </a:pPr>
            <a:r>
              <a:rPr lang="en-US" altLang="zh-CN" sz="1200" b="0" kern="100" dirty="0">
                <a:solidFill>
                  <a:srgbClr val="000000"/>
                </a:solidFill>
                <a:effectLst/>
                <a:latin typeface="Times New Roman" panose="02020503050405090304" pitchFamily="18" charset="0"/>
                <a:ea typeface="宋体" pitchFamily="2" charset="-122"/>
                <a:cs typeface="Times New Roman" panose="02020503050405090304" pitchFamily="18" charset="0"/>
              </a:rPr>
              <a:t>3.</a:t>
            </a:r>
            <a:r>
              <a:rPr lang="zh-CN" altLang="en-US" sz="1200" b="0" kern="100" dirty="0">
                <a:solidFill>
                  <a:srgbClr val="000000"/>
                </a:solidFill>
                <a:effectLst/>
                <a:latin typeface="Times New Roman" panose="02020503050405090304" pitchFamily="18" charset="0"/>
                <a:ea typeface="宋体" pitchFamily="2" charset="-122"/>
                <a:cs typeface="Times New Roman" panose="02020503050405090304" pitchFamily="18" charset="0"/>
              </a:rPr>
              <a:t>机理分析的创新：</a:t>
            </a:r>
            <a:r>
              <a:rPr lang="zh-CN" altLang="zh-CN" sz="1200" kern="100" dirty="0">
                <a:effectLst/>
                <a:latin typeface="Times New Roman" panose="02020503050405090304" pitchFamily="18" charset="0"/>
                <a:ea typeface="宋体" pitchFamily="2" charset="-122"/>
                <a:cs typeface="Times New Roman" panose="02020503050405090304" pitchFamily="18" charset="0"/>
              </a:rPr>
              <a:t>将产业升级模式与全球价值链位置相结合</a:t>
            </a:r>
            <a:r>
              <a:rPr lang="zh-CN" altLang="en-US" sz="1200" kern="100" dirty="0">
                <a:effectLst/>
                <a:latin typeface="Times New Roman" panose="02020503050405090304" pitchFamily="18" charset="0"/>
                <a:ea typeface="宋体" pitchFamily="2" charset="-122"/>
                <a:cs typeface="Times New Roman" panose="02020503050405090304" pitchFamily="18" charset="0"/>
              </a:rPr>
              <a:t>，</a:t>
            </a:r>
            <a:r>
              <a:rPr lang="zh-CN" altLang="zh-CN" sz="1200" kern="100" dirty="0">
                <a:effectLst/>
                <a:latin typeface="Times New Roman" panose="02020503050405090304" pitchFamily="18" charset="0"/>
                <a:ea typeface="宋体" pitchFamily="2" charset="-122"/>
                <a:cs typeface="Times New Roman" panose="02020503050405090304" pitchFamily="18" charset="0"/>
              </a:rPr>
              <a:t>以实现低级产业升级</a:t>
            </a:r>
            <a:r>
              <a:rPr lang="en-US" altLang="zh-CN" sz="1200" kern="100" dirty="0">
                <a:latin typeface="Times New Roman" panose="02020503050405090304" pitchFamily="18" charset="0"/>
                <a:cs typeface="Times New Roman" panose="02020503050405090304" pitchFamily="18" charset="0"/>
              </a:rPr>
              <a:t>(</a:t>
            </a:r>
            <a:r>
              <a:rPr lang="zh-CN" altLang="zh-CN" sz="1200" kern="100" dirty="0">
                <a:effectLst/>
                <a:latin typeface="Times New Roman" panose="02020503050405090304" pitchFamily="18" charset="0"/>
                <a:ea typeface="宋体" pitchFamily="2" charset="-122"/>
                <a:cs typeface="Times New Roman" panose="02020503050405090304" pitchFamily="18" charset="0"/>
              </a:rPr>
              <a:t>工艺升级和产品升级</a:t>
            </a:r>
            <a:r>
              <a:rPr lang="en-US" altLang="zh-CN" sz="1200" kern="100" dirty="0">
                <a:effectLst/>
                <a:latin typeface="Times New Roman" panose="02020503050405090304" pitchFamily="18" charset="0"/>
                <a:ea typeface="宋体" pitchFamily="2" charset="-122"/>
                <a:cs typeface="Times New Roman" panose="02020503050405090304" pitchFamily="18" charset="0"/>
              </a:rPr>
              <a:t>)</a:t>
            </a:r>
            <a:r>
              <a:rPr lang="zh-CN" altLang="zh-CN" sz="1200" kern="100" dirty="0">
                <a:effectLst/>
                <a:latin typeface="Times New Roman" panose="02020503050405090304" pitchFamily="18" charset="0"/>
                <a:ea typeface="宋体" pitchFamily="2" charset="-122"/>
                <a:cs typeface="Times New Roman" panose="02020503050405090304" pitchFamily="18" charset="0"/>
              </a:rPr>
              <a:t>和全球价值链位置指数等于</a:t>
            </a:r>
            <a:r>
              <a:rPr lang="en-US" altLang="zh-CN" sz="1200" kern="100" dirty="0">
                <a:effectLst/>
                <a:latin typeface="Times New Roman" panose="02020503050405090304" pitchFamily="18" charset="0"/>
                <a:ea typeface="宋体" pitchFamily="2" charset="-122"/>
                <a:cs typeface="Times New Roman" panose="02020503050405090304" pitchFamily="18" charset="0"/>
              </a:rPr>
              <a:t>1</a:t>
            </a:r>
            <a:r>
              <a:rPr lang="zh-CN" altLang="zh-CN" sz="1200" kern="100" dirty="0">
                <a:effectLst/>
                <a:latin typeface="Times New Roman" panose="02020503050405090304" pitchFamily="18" charset="0"/>
                <a:ea typeface="宋体" pitchFamily="2" charset="-122"/>
                <a:cs typeface="Times New Roman" panose="02020503050405090304" pitchFamily="18" charset="0"/>
              </a:rPr>
              <a:t>作为分界点</a:t>
            </a:r>
            <a:r>
              <a:rPr lang="zh-CN" altLang="en-US" sz="1200" kern="100" dirty="0">
                <a:effectLst/>
                <a:latin typeface="Times New Roman" panose="02020503050405090304" pitchFamily="18" charset="0"/>
                <a:ea typeface="宋体" pitchFamily="2" charset="-122"/>
                <a:cs typeface="Times New Roman" panose="02020503050405090304" pitchFamily="18" charset="0"/>
              </a:rPr>
              <a:t>，</a:t>
            </a:r>
            <a:r>
              <a:rPr lang="zh-CN" altLang="zh-CN" sz="1200" kern="100" dirty="0">
                <a:effectLst/>
                <a:latin typeface="Times New Roman" panose="02020503050405090304" pitchFamily="18" charset="0"/>
                <a:ea typeface="宋体" pitchFamily="2" charset="-122"/>
                <a:cs typeface="Times New Roman" panose="02020503050405090304" pitchFamily="18" charset="0"/>
              </a:rPr>
              <a:t>从两个层面分别对影响机制进行分析</a:t>
            </a:r>
            <a:r>
              <a:rPr lang="zh-CN" altLang="en-US" sz="1200" kern="100" dirty="0">
                <a:effectLst/>
                <a:latin typeface="Times New Roman" panose="02020503050405090304" pitchFamily="18" charset="0"/>
                <a:ea typeface="宋体" pitchFamily="2" charset="-122"/>
                <a:cs typeface="Times New Roman" panose="02020503050405090304" pitchFamily="18" charset="0"/>
              </a:rPr>
              <a:t>；</a:t>
            </a:r>
            <a:r>
              <a:rPr lang="zh-CN" altLang="zh-CN" sz="1200" kern="100" dirty="0">
                <a:effectLst/>
                <a:latin typeface="Times New Roman" panose="02020503050405090304" pitchFamily="18" charset="0"/>
                <a:ea typeface="宋体" pitchFamily="2" charset="-122"/>
                <a:cs typeface="Times New Roman" panose="02020503050405090304" pitchFamily="18" charset="0"/>
              </a:rPr>
              <a:t>其次，与现有理论机制不同，本文还考虑了全球价值链的前后向参与度在全球价值链影响劳动收入份额中的作用。</a:t>
            </a:r>
            <a:endParaRPr lang="en-US" altLang="zh-CN" b="0" kern="100" dirty="0">
              <a:solidFill>
                <a:srgbClr val="000000"/>
              </a:solidFill>
              <a:latin typeface="Times New Roman" panose="02020503050405090304" pitchFamily="18" charset="0"/>
            </a:endParaRPr>
          </a:p>
          <a:p>
            <a:endParaRPr lang="zh-CN" altLang="en-US" dirty="0"/>
          </a:p>
        </p:txBody>
      </p:sp>
      <p:sp>
        <p:nvSpPr>
          <p:cNvPr id="4" name="灯片编号占位符 3"/>
          <p:cNvSpPr>
            <a:spLocks noGrp="1"/>
          </p:cNvSpPr>
          <p:nvPr>
            <p:ph type="sldNum" sz="quarter" idx="5"/>
          </p:nvPr>
        </p:nvSpPr>
        <p:spPr/>
        <p:txBody>
          <a:bodyPr/>
          <a:lstStyle/>
          <a:p>
            <a:fld id="{D96642B7-71B7-4C3E-9855-0D0DE388A05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266700" algn="just" defTabSz="914400" rtl="0" eaLnBrk="1" fontAlgn="auto" latinLnBrk="0" hangingPunct="1">
              <a:lnSpc>
                <a:spcPct val="150000"/>
              </a:lnSpc>
              <a:spcBef>
                <a:spcPts val="0"/>
              </a:spcBef>
              <a:spcAft>
                <a:spcPts val="0"/>
              </a:spcAft>
              <a:buClrTx/>
              <a:buSzTx/>
              <a:buFontTx/>
              <a:buNone/>
              <a:defRPr/>
            </a:pPr>
            <a:r>
              <a:rPr lang="zh-CN" altLang="en-US" dirty="0"/>
              <a:t>第</a:t>
            </a:r>
            <a:r>
              <a:rPr lang="en-US" altLang="zh-CN" dirty="0"/>
              <a:t>5</a:t>
            </a:r>
            <a:r>
              <a:rPr lang="zh-CN" altLang="en-US" dirty="0"/>
              <a:t>部分是结论意义。本文得出以下研究结论：</a:t>
            </a:r>
            <a:r>
              <a:rPr lang="zh-CN" altLang="zh-CN" sz="1200" kern="100" dirty="0">
                <a:effectLst/>
                <a:latin typeface="Times New Roman" panose="02020503050405090304" pitchFamily="18" charset="0"/>
                <a:ea typeface="宋体" pitchFamily="2" charset="-122"/>
                <a:cs typeface="Times New Roman" panose="02020503050405090304" pitchFamily="18" charset="0"/>
              </a:rPr>
              <a:t>制造业全球价值链位置指数的提高会对劳动收入份额产生负向影响</a:t>
            </a:r>
            <a:r>
              <a:rPr lang="zh-CN" altLang="en-US" sz="1200" kern="100" dirty="0">
                <a:effectLst/>
                <a:latin typeface="Times New Roman" panose="02020503050405090304" pitchFamily="18" charset="0"/>
                <a:ea typeface="宋体" pitchFamily="2" charset="-122"/>
                <a:cs typeface="Times New Roman" panose="02020503050405090304" pitchFamily="18" charset="0"/>
              </a:rPr>
              <a:t>。通过</a:t>
            </a:r>
            <a:r>
              <a:rPr lang="zh-CN" altLang="zh-CN" sz="1200" kern="100" dirty="0">
                <a:effectLst/>
                <a:latin typeface="Times New Roman" panose="02020503050405090304" pitchFamily="18" charset="0"/>
                <a:ea typeface="宋体" pitchFamily="2" charset="-122"/>
                <a:cs typeface="Times New Roman" panose="02020503050405090304" pitchFamily="18" charset="0"/>
              </a:rPr>
              <a:t>对劳动力工资产生负向影响，进而对劳动收入份额产生负向影响</a:t>
            </a:r>
            <a:r>
              <a:rPr lang="zh-CN" altLang="en-US" sz="1200" kern="100" dirty="0">
                <a:effectLst/>
                <a:latin typeface="Times New Roman" panose="02020503050405090304" pitchFamily="18" charset="0"/>
                <a:ea typeface="宋体" pitchFamily="2" charset="-122"/>
                <a:cs typeface="Times New Roman" panose="02020503050405090304" pitchFamily="18" charset="0"/>
              </a:rPr>
              <a:t>；</a:t>
            </a:r>
            <a:r>
              <a:rPr lang="zh-CN" altLang="zh-CN" sz="1200" dirty="0">
                <a:effectLst/>
                <a:latin typeface="Times New Roman" panose="02020503050405090304" pitchFamily="18" charset="0"/>
                <a:ea typeface="宋体" pitchFamily="2" charset="-122"/>
                <a:cs typeface="Times New Roman" panose="02020503050405090304" pitchFamily="18" charset="0"/>
              </a:rPr>
              <a:t>全球价值链前向参与度对全球价值链位置对劳动收入份额</a:t>
            </a:r>
            <a:r>
              <a:rPr lang="zh-CN" altLang="en-US" sz="1200" dirty="0">
                <a:effectLst/>
                <a:latin typeface="Times New Roman" panose="02020503050405090304" pitchFamily="18" charset="0"/>
                <a:ea typeface="宋体" pitchFamily="2" charset="-122"/>
                <a:cs typeface="Times New Roman" panose="02020503050405090304" pitchFamily="18" charset="0"/>
              </a:rPr>
              <a:t>产生</a:t>
            </a:r>
            <a:r>
              <a:rPr lang="zh-CN" altLang="zh-CN" sz="1200" dirty="0">
                <a:effectLst/>
                <a:latin typeface="Times New Roman" panose="02020503050405090304" pitchFamily="18" charset="0"/>
                <a:ea typeface="宋体" pitchFamily="2" charset="-122"/>
                <a:cs typeface="Times New Roman" panose="02020503050405090304" pitchFamily="18" charset="0"/>
              </a:rPr>
              <a:t>的负向影响具有削弱作用</a:t>
            </a:r>
            <a:r>
              <a:rPr lang="zh-CN" altLang="en-US" sz="1200" dirty="0">
                <a:effectLst/>
                <a:latin typeface="Times New Roman" panose="02020503050405090304" pitchFamily="18" charset="0"/>
                <a:ea typeface="宋体" pitchFamily="2" charset="-122"/>
                <a:cs typeface="Times New Roman" panose="02020503050405090304" pitchFamily="18" charset="0"/>
              </a:rPr>
              <a:t>；</a:t>
            </a:r>
            <a:r>
              <a:rPr lang="zh-CN" altLang="zh-CN" sz="1200" dirty="0">
                <a:effectLst/>
                <a:latin typeface="Times New Roman" panose="02020503050405090304" pitchFamily="18" charset="0"/>
                <a:ea typeface="宋体" pitchFamily="2" charset="-122"/>
                <a:cs typeface="Times New Roman" panose="02020503050405090304" pitchFamily="18" charset="0"/>
              </a:rPr>
              <a:t>后向参与度</a:t>
            </a:r>
            <a:r>
              <a:rPr lang="zh-CN" altLang="en-US" sz="1200" dirty="0">
                <a:effectLst/>
                <a:latin typeface="Times New Roman" panose="02020503050405090304" pitchFamily="18" charset="0"/>
                <a:ea typeface="宋体" pitchFamily="2" charset="-122"/>
                <a:cs typeface="Times New Roman" panose="02020503050405090304" pitchFamily="18" charset="0"/>
              </a:rPr>
              <a:t>则对此</a:t>
            </a:r>
            <a:r>
              <a:rPr lang="zh-CN" altLang="zh-CN" sz="1200" dirty="0">
                <a:effectLst/>
                <a:latin typeface="Times New Roman" panose="02020503050405090304" pitchFamily="18" charset="0"/>
                <a:ea typeface="宋体" pitchFamily="2" charset="-122"/>
                <a:cs typeface="Times New Roman" panose="02020503050405090304" pitchFamily="18" charset="0"/>
              </a:rPr>
              <a:t>具有强化作用。</a:t>
            </a:r>
            <a:endParaRPr lang="en-US" altLang="zh-CN" sz="1200" dirty="0">
              <a:effectLst/>
              <a:latin typeface="Times New Roman" panose="02020503050405090304" pitchFamily="18" charset="0"/>
              <a:ea typeface="宋体" pitchFamily="2" charset="-122"/>
              <a:cs typeface="Times New Roman" panose="02020503050405090304" pitchFamily="18" charset="0"/>
            </a:endParaRPr>
          </a:p>
          <a:p>
            <a:pPr marL="0" marR="0" lvl="0" indent="266700" algn="just" defTabSz="914400" rtl="0" eaLnBrk="1" fontAlgn="auto" latinLnBrk="0" hangingPunct="1">
              <a:lnSpc>
                <a:spcPct val="150000"/>
              </a:lnSpc>
              <a:spcBef>
                <a:spcPts val="0"/>
              </a:spcBef>
              <a:spcAft>
                <a:spcPts val="0"/>
              </a:spcAft>
              <a:buClrTx/>
              <a:buSzTx/>
              <a:buFontTx/>
              <a:buNone/>
              <a:defRPr/>
            </a:pPr>
            <a:endParaRPr lang="en-US" altLang="zh-CN" dirty="0"/>
          </a:p>
          <a:p>
            <a:pPr marL="0" marR="0" lvl="0" indent="266700" algn="just" defTabSz="914400" rtl="0" eaLnBrk="1" fontAlgn="auto" latinLnBrk="0" hangingPunct="1">
              <a:lnSpc>
                <a:spcPct val="150000"/>
              </a:lnSpc>
              <a:spcBef>
                <a:spcPts val="0"/>
              </a:spcBef>
              <a:spcAft>
                <a:spcPts val="0"/>
              </a:spcAft>
              <a:buClrTx/>
              <a:buSzTx/>
              <a:buFontTx/>
              <a:buNone/>
              <a:defRPr/>
            </a:pPr>
            <a:r>
              <a:rPr lang="zh-CN" altLang="en-US" dirty="0"/>
              <a:t>研究的创新点主要在三个方面：</a:t>
            </a:r>
            <a:endParaRPr lang="en-US" altLang="zh-CN" dirty="0"/>
          </a:p>
          <a:p>
            <a:pPr marL="0" marR="0" lvl="0" indent="266700" algn="just" defTabSz="914400" rtl="0" eaLnBrk="1" fontAlgn="auto" latinLnBrk="0" hangingPunct="1">
              <a:lnSpc>
                <a:spcPct val="150000"/>
              </a:lnSpc>
              <a:spcBef>
                <a:spcPts val="0"/>
              </a:spcBef>
              <a:spcAft>
                <a:spcPts val="0"/>
              </a:spcAft>
              <a:buClrTx/>
              <a:buSzTx/>
              <a:buFontTx/>
              <a:buNone/>
              <a:defRPr/>
            </a:pPr>
            <a:r>
              <a:rPr lang="en-US" altLang="zh-CN" kern="100" dirty="0">
                <a:solidFill>
                  <a:srgbClr val="000000"/>
                </a:solidFill>
                <a:latin typeface="Times New Roman" panose="02020503050405090304" pitchFamily="18" charset="0"/>
              </a:rPr>
              <a:t>1.</a:t>
            </a:r>
            <a:r>
              <a:rPr lang="zh-CN" altLang="zh-CN" sz="1200" b="0" kern="100" dirty="0">
                <a:solidFill>
                  <a:srgbClr val="1D4999"/>
                </a:solidFill>
                <a:effectLst/>
                <a:latin typeface="Times New Roman" panose="02020503050405090304" pitchFamily="18" charset="0"/>
                <a:ea typeface="宋体" pitchFamily="2" charset="-122"/>
                <a:cs typeface="Times New Roman" panose="02020503050405090304" pitchFamily="18" charset="0"/>
              </a:rPr>
              <a:t>企业层面全球价值链活动指标的创新</a:t>
            </a:r>
            <a:r>
              <a:rPr lang="zh-CN" altLang="en-US" sz="1200" b="0" kern="100" dirty="0">
                <a:solidFill>
                  <a:srgbClr val="1D4999"/>
                </a:solidFill>
                <a:effectLst/>
                <a:latin typeface="Times New Roman" panose="02020503050405090304" pitchFamily="18" charset="0"/>
                <a:ea typeface="宋体" pitchFamily="2" charset="-122"/>
                <a:cs typeface="Times New Roman" panose="02020503050405090304" pitchFamily="18" charset="0"/>
              </a:rPr>
              <a:t>：</a:t>
            </a:r>
            <a:r>
              <a:rPr lang="zh-CN" altLang="zh-CN" sz="1200" kern="100" dirty="0">
                <a:effectLst/>
                <a:latin typeface="Times New Roman" panose="02020503050405090304" pitchFamily="18" charset="0"/>
                <a:ea typeface="宋体" pitchFamily="2" charset="-122"/>
                <a:cs typeface="Times New Roman" panose="02020503050405090304" pitchFamily="18" charset="0"/>
              </a:rPr>
              <a:t>综合考虑进出口，更契合</a:t>
            </a:r>
            <a:r>
              <a:rPr lang="en-US" altLang="zh-CN" sz="1200" kern="100" dirty="0">
                <a:effectLst/>
                <a:latin typeface="Times New Roman" panose="02020503050405090304" pitchFamily="18" charset="0"/>
                <a:ea typeface="宋体" pitchFamily="2" charset="-122"/>
                <a:cs typeface="Times New Roman" panose="02020503050405090304" pitchFamily="18" charset="0"/>
              </a:rPr>
              <a:t>WWYZ</a:t>
            </a:r>
            <a:r>
              <a:rPr lang="zh-CN" altLang="zh-CN" sz="1200" kern="100" dirty="0">
                <a:effectLst/>
                <a:latin typeface="Times New Roman" panose="02020503050405090304" pitchFamily="18" charset="0"/>
                <a:ea typeface="宋体" pitchFamily="2" charset="-122"/>
                <a:cs typeface="Times New Roman" panose="02020503050405090304" pitchFamily="18" charset="0"/>
              </a:rPr>
              <a:t>法</a:t>
            </a:r>
            <a:r>
              <a:rPr lang="zh-CN" altLang="en-US" sz="1200" kern="100" dirty="0">
                <a:effectLst/>
                <a:latin typeface="Times New Roman" panose="02020503050405090304" pitchFamily="18" charset="0"/>
                <a:ea typeface="宋体" pitchFamily="2" charset="-122"/>
                <a:cs typeface="Times New Roman" panose="02020503050405090304" pitchFamily="18" charset="0"/>
              </a:rPr>
              <a:t>的指标体系</a:t>
            </a:r>
            <a:endParaRPr lang="en-US" altLang="zh-CN" sz="1200" kern="100" dirty="0">
              <a:effectLst/>
              <a:latin typeface="Times New Roman" panose="02020503050405090304" pitchFamily="18" charset="0"/>
              <a:ea typeface="宋体" pitchFamily="2" charset="-122"/>
              <a:cs typeface="Times New Roman" panose="02020503050405090304" pitchFamily="18" charset="0"/>
            </a:endParaRPr>
          </a:p>
          <a:p>
            <a:pPr marL="0" marR="0" lvl="0" indent="266700" algn="just" defTabSz="914400" rtl="0" eaLnBrk="1" fontAlgn="auto" latinLnBrk="0" hangingPunct="1">
              <a:lnSpc>
                <a:spcPct val="150000"/>
              </a:lnSpc>
              <a:spcBef>
                <a:spcPts val="0"/>
              </a:spcBef>
              <a:spcAft>
                <a:spcPts val="0"/>
              </a:spcAft>
              <a:buClrTx/>
              <a:buSzTx/>
              <a:buFontTx/>
              <a:buNone/>
              <a:defRPr/>
            </a:pPr>
            <a:r>
              <a:rPr lang="en-US" altLang="zh-CN" sz="1200" b="0" kern="100" dirty="0">
                <a:solidFill>
                  <a:srgbClr val="000000"/>
                </a:solidFill>
                <a:effectLst/>
                <a:latin typeface="Times New Roman" panose="02020503050405090304" pitchFamily="18" charset="0"/>
                <a:ea typeface="宋体" pitchFamily="2" charset="-122"/>
                <a:cs typeface="Times New Roman" panose="02020503050405090304" pitchFamily="18" charset="0"/>
              </a:rPr>
              <a:t>2.</a:t>
            </a:r>
            <a:r>
              <a:rPr lang="zh-CN" altLang="zh-CN" sz="1200" b="0" kern="100" dirty="0">
                <a:solidFill>
                  <a:srgbClr val="1D4999"/>
                </a:solidFill>
                <a:effectLst/>
                <a:latin typeface="Times New Roman" panose="02020503050405090304" pitchFamily="18" charset="0"/>
                <a:ea typeface="宋体" pitchFamily="2" charset="-122"/>
                <a:cs typeface="Times New Roman" panose="02020503050405090304" pitchFamily="18" charset="0"/>
              </a:rPr>
              <a:t>研究框架的创新</a:t>
            </a:r>
            <a:r>
              <a:rPr lang="zh-CN" altLang="en-US" sz="1200" b="0" kern="100" dirty="0">
                <a:solidFill>
                  <a:srgbClr val="1D4999"/>
                </a:solidFill>
                <a:effectLst/>
                <a:latin typeface="Times New Roman" panose="02020503050405090304" pitchFamily="18" charset="0"/>
                <a:ea typeface="宋体" pitchFamily="2" charset="-122"/>
                <a:cs typeface="Times New Roman" panose="02020503050405090304" pitchFamily="18" charset="0"/>
              </a:rPr>
              <a:t>：</a:t>
            </a:r>
            <a:r>
              <a:rPr lang="zh-CN" altLang="zh-CN" sz="1200" kern="100" dirty="0">
                <a:effectLst/>
                <a:latin typeface="Times New Roman" panose="02020503050405090304" pitchFamily="18" charset="0"/>
                <a:ea typeface="宋体" pitchFamily="2" charset="-122"/>
                <a:cs typeface="Times New Roman" panose="02020503050405090304" pitchFamily="18" charset="0"/>
              </a:rPr>
              <a:t>基于</a:t>
            </a:r>
            <a:r>
              <a:rPr lang="en-US" altLang="zh-CN" sz="1200" kern="100" dirty="0">
                <a:effectLst/>
                <a:latin typeface="Times New Roman" panose="02020503050405090304" pitchFamily="18" charset="0"/>
                <a:ea typeface="宋体" pitchFamily="2" charset="-122"/>
                <a:cs typeface="Times New Roman" panose="02020503050405090304" pitchFamily="18" charset="0"/>
              </a:rPr>
              <a:t>“</a:t>
            </a:r>
            <a:r>
              <a:rPr lang="zh-CN" altLang="zh-CN" sz="1200" kern="100" dirty="0">
                <a:effectLst/>
                <a:latin typeface="Times New Roman" panose="02020503050405090304" pitchFamily="18" charset="0"/>
                <a:ea typeface="宋体" pitchFamily="2" charset="-122"/>
                <a:cs typeface="Times New Roman" panose="02020503050405090304" pitchFamily="18" charset="0"/>
              </a:rPr>
              <a:t>宏观</a:t>
            </a:r>
            <a:r>
              <a:rPr lang="en-US" altLang="zh-CN" sz="1200" kern="100" dirty="0">
                <a:effectLst/>
                <a:latin typeface="Times New Roman" panose="02020503050405090304" pitchFamily="18" charset="0"/>
                <a:ea typeface="宋体" pitchFamily="2" charset="-122"/>
                <a:cs typeface="Times New Roman" panose="02020503050405090304" pitchFamily="18" charset="0"/>
              </a:rPr>
              <a:t>-</a:t>
            </a:r>
            <a:r>
              <a:rPr lang="zh-CN" altLang="zh-CN" sz="1200" kern="100" dirty="0">
                <a:effectLst/>
                <a:latin typeface="Times New Roman" panose="02020503050405090304" pitchFamily="18" charset="0"/>
                <a:ea typeface="宋体" pitchFamily="2" charset="-122"/>
                <a:cs typeface="Times New Roman" panose="02020503050405090304" pitchFamily="18" charset="0"/>
              </a:rPr>
              <a:t>微观</a:t>
            </a:r>
            <a:r>
              <a:rPr lang="en-US" altLang="zh-CN" sz="1200" kern="100" dirty="0">
                <a:effectLst/>
                <a:latin typeface="Times New Roman" panose="02020503050405090304" pitchFamily="18" charset="0"/>
                <a:ea typeface="宋体" pitchFamily="2" charset="-122"/>
                <a:cs typeface="Times New Roman" panose="02020503050405090304" pitchFamily="18" charset="0"/>
              </a:rPr>
              <a:t>”</a:t>
            </a:r>
            <a:r>
              <a:rPr lang="zh-CN" altLang="zh-CN" sz="1200" kern="100" dirty="0">
                <a:effectLst/>
                <a:latin typeface="Times New Roman" panose="02020503050405090304" pitchFamily="18" charset="0"/>
                <a:ea typeface="宋体" pitchFamily="2" charset="-122"/>
                <a:cs typeface="Times New Roman" panose="02020503050405090304" pitchFamily="18" charset="0"/>
              </a:rPr>
              <a:t>双维度视角，更</a:t>
            </a:r>
            <a:r>
              <a:rPr lang="zh-CN" altLang="en-US" sz="1200" kern="100" dirty="0">
                <a:latin typeface="Times New Roman" panose="02020503050405090304" pitchFamily="18" charset="0"/>
                <a:cs typeface="Times New Roman" panose="02020503050405090304" pitchFamily="18" charset="0"/>
              </a:rPr>
              <a:t>全面</a:t>
            </a:r>
            <a:r>
              <a:rPr lang="zh-CN" altLang="zh-CN" sz="1200" kern="100" dirty="0">
                <a:effectLst/>
                <a:latin typeface="Times New Roman" panose="02020503050405090304" pitchFamily="18" charset="0"/>
                <a:ea typeface="宋体" pitchFamily="2" charset="-122"/>
                <a:cs typeface="Times New Roman" panose="02020503050405090304" pitchFamily="18" charset="0"/>
              </a:rPr>
              <a:t>地考察了全球价值链活动对劳动收入份额的影响</a:t>
            </a:r>
            <a:endParaRPr lang="en-US" altLang="zh-CN" sz="1200" kern="100" dirty="0">
              <a:effectLst/>
              <a:latin typeface="Times New Roman" panose="02020503050405090304" pitchFamily="18" charset="0"/>
              <a:ea typeface="宋体" pitchFamily="2" charset="-122"/>
              <a:cs typeface="Times New Roman" panose="02020503050405090304" pitchFamily="18" charset="0"/>
            </a:endParaRPr>
          </a:p>
          <a:p>
            <a:pPr marL="0" marR="0" lvl="0" indent="266700" algn="just" defTabSz="914400" rtl="0" eaLnBrk="1" fontAlgn="auto" latinLnBrk="0" hangingPunct="1">
              <a:lnSpc>
                <a:spcPct val="150000"/>
              </a:lnSpc>
              <a:spcBef>
                <a:spcPts val="0"/>
              </a:spcBef>
              <a:spcAft>
                <a:spcPts val="0"/>
              </a:spcAft>
              <a:buClrTx/>
              <a:buSzTx/>
              <a:buFontTx/>
              <a:buNone/>
              <a:defRPr/>
            </a:pPr>
            <a:r>
              <a:rPr lang="en-US" altLang="zh-CN" sz="1200" b="0" kern="100" dirty="0">
                <a:solidFill>
                  <a:srgbClr val="000000"/>
                </a:solidFill>
                <a:effectLst/>
                <a:latin typeface="Times New Roman" panose="02020503050405090304" pitchFamily="18" charset="0"/>
                <a:ea typeface="宋体" pitchFamily="2" charset="-122"/>
                <a:cs typeface="Times New Roman" panose="02020503050405090304" pitchFamily="18" charset="0"/>
              </a:rPr>
              <a:t>3.</a:t>
            </a:r>
            <a:r>
              <a:rPr lang="zh-CN" altLang="en-US" sz="1200" b="0" kern="100" dirty="0">
                <a:solidFill>
                  <a:srgbClr val="000000"/>
                </a:solidFill>
                <a:effectLst/>
                <a:latin typeface="Times New Roman" panose="02020503050405090304" pitchFamily="18" charset="0"/>
                <a:ea typeface="宋体" pitchFamily="2" charset="-122"/>
                <a:cs typeface="Times New Roman" panose="02020503050405090304" pitchFamily="18" charset="0"/>
              </a:rPr>
              <a:t>机理分析的创新：</a:t>
            </a:r>
            <a:r>
              <a:rPr lang="zh-CN" altLang="zh-CN" sz="1200" kern="100" dirty="0">
                <a:effectLst/>
                <a:latin typeface="Times New Roman" panose="02020503050405090304" pitchFamily="18" charset="0"/>
                <a:ea typeface="宋体" pitchFamily="2" charset="-122"/>
                <a:cs typeface="Times New Roman" panose="02020503050405090304" pitchFamily="18" charset="0"/>
              </a:rPr>
              <a:t>将产业升级模式与全球价值链位置相结合</a:t>
            </a:r>
            <a:r>
              <a:rPr lang="zh-CN" altLang="en-US" sz="1200" kern="100" dirty="0">
                <a:effectLst/>
                <a:latin typeface="Times New Roman" panose="02020503050405090304" pitchFamily="18" charset="0"/>
                <a:ea typeface="宋体" pitchFamily="2" charset="-122"/>
                <a:cs typeface="Times New Roman" panose="02020503050405090304" pitchFamily="18" charset="0"/>
              </a:rPr>
              <a:t>，</a:t>
            </a:r>
            <a:r>
              <a:rPr lang="zh-CN" altLang="zh-CN" sz="1200" kern="100" dirty="0">
                <a:effectLst/>
                <a:latin typeface="Times New Roman" panose="02020503050405090304" pitchFamily="18" charset="0"/>
                <a:ea typeface="宋体" pitchFamily="2" charset="-122"/>
                <a:cs typeface="Times New Roman" panose="02020503050405090304" pitchFamily="18" charset="0"/>
              </a:rPr>
              <a:t>以实现低级产业升级</a:t>
            </a:r>
            <a:r>
              <a:rPr lang="en-US" altLang="zh-CN" sz="1200" kern="100" dirty="0">
                <a:latin typeface="Times New Roman" panose="02020503050405090304" pitchFamily="18" charset="0"/>
                <a:cs typeface="Times New Roman" panose="02020503050405090304" pitchFamily="18" charset="0"/>
              </a:rPr>
              <a:t>(</a:t>
            </a:r>
            <a:r>
              <a:rPr lang="zh-CN" altLang="zh-CN" sz="1200" kern="100" dirty="0">
                <a:effectLst/>
                <a:latin typeface="Times New Roman" panose="02020503050405090304" pitchFamily="18" charset="0"/>
                <a:ea typeface="宋体" pitchFamily="2" charset="-122"/>
                <a:cs typeface="Times New Roman" panose="02020503050405090304" pitchFamily="18" charset="0"/>
              </a:rPr>
              <a:t>工艺升级和产品升级</a:t>
            </a:r>
            <a:r>
              <a:rPr lang="en-US" altLang="zh-CN" sz="1200" kern="100" dirty="0">
                <a:effectLst/>
                <a:latin typeface="Times New Roman" panose="02020503050405090304" pitchFamily="18" charset="0"/>
                <a:ea typeface="宋体" pitchFamily="2" charset="-122"/>
                <a:cs typeface="Times New Roman" panose="02020503050405090304" pitchFamily="18" charset="0"/>
              </a:rPr>
              <a:t>)</a:t>
            </a:r>
            <a:r>
              <a:rPr lang="zh-CN" altLang="zh-CN" sz="1200" kern="100" dirty="0">
                <a:effectLst/>
                <a:latin typeface="Times New Roman" panose="02020503050405090304" pitchFamily="18" charset="0"/>
                <a:ea typeface="宋体" pitchFamily="2" charset="-122"/>
                <a:cs typeface="Times New Roman" panose="02020503050405090304" pitchFamily="18" charset="0"/>
              </a:rPr>
              <a:t>和全球价值链位置指数等于</a:t>
            </a:r>
            <a:r>
              <a:rPr lang="en-US" altLang="zh-CN" sz="1200" kern="100" dirty="0">
                <a:effectLst/>
                <a:latin typeface="Times New Roman" panose="02020503050405090304" pitchFamily="18" charset="0"/>
                <a:ea typeface="宋体" pitchFamily="2" charset="-122"/>
                <a:cs typeface="Times New Roman" panose="02020503050405090304" pitchFamily="18" charset="0"/>
              </a:rPr>
              <a:t>1</a:t>
            </a:r>
            <a:r>
              <a:rPr lang="zh-CN" altLang="zh-CN" sz="1200" kern="100" dirty="0">
                <a:effectLst/>
                <a:latin typeface="Times New Roman" panose="02020503050405090304" pitchFamily="18" charset="0"/>
                <a:ea typeface="宋体" pitchFamily="2" charset="-122"/>
                <a:cs typeface="Times New Roman" panose="02020503050405090304" pitchFamily="18" charset="0"/>
              </a:rPr>
              <a:t>作为分界点</a:t>
            </a:r>
            <a:r>
              <a:rPr lang="zh-CN" altLang="en-US" sz="1200" kern="100" dirty="0">
                <a:effectLst/>
                <a:latin typeface="Times New Roman" panose="02020503050405090304" pitchFamily="18" charset="0"/>
                <a:ea typeface="宋体" pitchFamily="2" charset="-122"/>
                <a:cs typeface="Times New Roman" panose="02020503050405090304" pitchFamily="18" charset="0"/>
              </a:rPr>
              <a:t>，</a:t>
            </a:r>
            <a:r>
              <a:rPr lang="zh-CN" altLang="zh-CN" sz="1200" kern="100" dirty="0">
                <a:effectLst/>
                <a:latin typeface="Times New Roman" panose="02020503050405090304" pitchFamily="18" charset="0"/>
                <a:ea typeface="宋体" pitchFamily="2" charset="-122"/>
                <a:cs typeface="Times New Roman" panose="02020503050405090304" pitchFamily="18" charset="0"/>
              </a:rPr>
              <a:t>从两个层面分别对影响机制进行分析</a:t>
            </a:r>
            <a:r>
              <a:rPr lang="zh-CN" altLang="en-US" sz="1200" kern="100" dirty="0">
                <a:effectLst/>
                <a:latin typeface="Times New Roman" panose="02020503050405090304" pitchFamily="18" charset="0"/>
                <a:ea typeface="宋体" pitchFamily="2" charset="-122"/>
                <a:cs typeface="Times New Roman" panose="02020503050405090304" pitchFamily="18" charset="0"/>
              </a:rPr>
              <a:t>；</a:t>
            </a:r>
            <a:r>
              <a:rPr lang="zh-CN" altLang="zh-CN" sz="1200" kern="100" dirty="0">
                <a:effectLst/>
                <a:latin typeface="Times New Roman" panose="02020503050405090304" pitchFamily="18" charset="0"/>
                <a:ea typeface="宋体" pitchFamily="2" charset="-122"/>
                <a:cs typeface="Times New Roman" panose="02020503050405090304" pitchFamily="18" charset="0"/>
              </a:rPr>
              <a:t>其次，与现有理论机制不同，本文还考虑了全球价值链的前后向参与度在全球价值链影响劳动收入份额中的作用。</a:t>
            </a:r>
            <a:endParaRPr lang="en-US" altLang="zh-CN" b="0" kern="100" dirty="0">
              <a:solidFill>
                <a:srgbClr val="000000"/>
              </a:solidFill>
              <a:latin typeface="Times New Roman" panose="02020503050405090304" pitchFamily="18" charset="0"/>
            </a:endParaRPr>
          </a:p>
          <a:p>
            <a:endParaRPr lang="zh-CN" altLang="en-US" dirty="0"/>
          </a:p>
        </p:txBody>
      </p:sp>
      <p:sp>
        <p:nvSpPr>
          <p:cNvPr id="4" name="灯片编号占位符 3"/>
          <p:cNvSpPr>
            <a:spLocks noGrp="1"/>
          </p:cNvSpPr>
          <p:nvPr>
            <p:ph type="sldNum" sz="quarter" idx="5"/>
          </p:nvPr>
        </p:nvSpPr>
        <p:spPr/>
        <p:txBody>
          <a:bodyPr/>
          <a:lstStyle/>
          <a:p>
            <a:fld id="{D96642B7-71B7-4C3E-9855-0D0DE388A05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下面我将从论文的背景综述、指标测度、机理分析、实证分析和结论意义五个方面进行阐述。</a:t>
            </a:r>
            <a:endParaRPr lang="zh-CN" altLang="en-US" dirty="0"/>
          </a:p>
        </p:txBody>
      </p:sp>
      <p:sp>
        <p:nvSpPr>
          <p:cNvPr id="4" name="灯片编号占位符 3"/>
          <p:cNvSpPr>
            <a:spLocks noGrp="1"/>
          </p:cNvSpPr>
          <p:nvPr>
            <p:ph type="sldNum" sz="quarter" idx="5"/>
          </p:nvPr>
        </p:nvSpPr>
        <p:spPr/>
        <p:txBody>
          <a:bodyPr/>
          <a:lstStyle/>
          <a:p>
            <a:fld id="{D96642B7-71B7-4C3E-9855-0D0DE388A05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第一部分是背景和综述。</a:t>
            </a:r>
            <a:r>
              <a:rPr lang="en-US" altLang="zh-CN" dirty="0"/>
              <a:t>20</a:t>
            </a:r>
            <a:r>
              <a:rPr lang="zh-CN" altLang="en-US" dirty="0"/>
              <a:t>世纪</a:t>
            </a:r>
            <a:r>
              <a:rPr lang="en-US" altLang="zh-CN" dirty="0"/>
              <a:t>90</a:t>
            </a:r>
            <a:r>
              <a:rPr lang="zh-CN" altLang="en-US" dirty="0"/>
              <a:t>年代以来，发达国家和发展中国家均经历了劳动收入份额的下降。学者依据</a:t>
            </a:r>
            <a:r>
              <a:rPr lang="en-US" altLang="zh-CN" dirty="0"/>
              <a:t>WIOD</a:t>
            </a:r>
            <a:r>
              <a:rPr lang="zh-CN" altLang="en-US" dirty="0"/>
              <a:t>数据库，</a:t>
            </a:r>
            <a:r>
              <a:rPr lang="zh-CN" altLang="en-US" sz="1200" dirty="0">
                <a:latin typeface="+mn-ea"/>
                <a:ea typeface="+mn-ea"/>
              </a:rPr>
              <a:t>发达国家劳动收入份额在</a:t>
            </a:r>
            <a:r>
              <a:rPr lang="en-US" altLang="zh-CN" sz="1200" dirty="0">
                <a:latin typeface="+mn-ea"/>
                <a:ea typeface="+mn-ea"/>
              </a:rPr>
              <a:t>55%-60%</a:t>
            </a:r>
            <a:r>
              <a:rPr lang="zh-CN" altLang="en-US" sz="1200" dirty="0">
                <a:latin typeface="+mn-ea"/>
                <a:ea typeface="+mn-ea"/>
              </a:rPr>
              <a:t>之间</a:t>
            </a:r>
            <a:r>
              <a:rPr lang="en-US" altLang="zh-CN" sz="1200" dirty="0">
                <a:latin typeface="+mn-ea"/>
                <a:ea typeface="+mn-ea"/>
              </a:rPr>
              <a:t>,</a:t>
            </a:r>
            <a:r>
              <a:rPr lang="zh-CN" altLang="en-US" sz="1200" dirty="0">
                <a:latin typeface="+mn-ea"/>
                <a:ea typeface="+mn-ea"/>
              </a:rPr>
              <a:t>发展中国家劳动收入份额在</a:t>
            </a:r>
            <a:r>
              <a:rPr lang="en-US" altLang="zh-CN" sz="1200" dirty="0">
                <a:latin typeface="+mn-ea"/>
                <a:ea typeface="+mn-ea"/>
              </a:rPr>
              <a:t>45%-55%</a:t>
            </a:r>
            <a:r>
              <a:rPr lang="zh-CN" altLang="en-US" sz="1200" dirty="0">
                <a:latin typeface="+mn-ea"/>
                <a:ea typeface="+mn-ea"/>
              </a:rPr>
              <a:t>之间，而中国劳动收入份额小于</a:t>
            </a:r>
            <a:r>
              <a:rPr lang="en-US" altLang="zh-CN" sz="1200" dirty="0">
                <a:latin typeface="+mn-ea"/>
                <a:ea typeface="+mn-ea"/>
              </a:rPr>
              <a:t>45%</a:t>
            </a:r>
            <a:r>
              <a:rPr lang="zh-CN" altLang="en-US" sz="1200" dirty="0">
                <a:latin typeface="+mn-ea"/>
                <a:ea typeface="+mn-ea"/>
              </a:rPr>
              <a:t>。随着</a:t>
            </a:r>
            <a:r>
              <a:rPr lang="zh-CN" altLang="en-US" sz="1200" dirty="0">
                <a:solidFill>
                  <a:schemeClr val="tx1">
                    <a:lumMod val="95000"/>
                    <a:lumOff val="5000"/>
                  </a:schemeClr>
                </a:solidFill>
                <a:latin typeface="+mn-ea"/>
                <a:ea typeface="+mn-ea"/>
              </a:rPr>
              <a:t>生产垂直化、专业化的发展，全球价值链活动逐渐取代了传统贸易。中国劳动收入份额下降时期，正是生产垂直化、专业化分工转型时期。新的生产格局对要素分配产生了怎样的影响？全球价值链活动怎样影响劳动收入份额？是本文研究的主题。</a:t>
            </a:r>
            <a:endParaRPr lang="en-US" altLang="zh-CN" sz="1200" dirty="0">
              <a:solidFill>
                <a:schemeClr val="tx1">
                  <a:lumMod val="95000"/>
                  <a:lumOff val="5000"/>
                </a:schemeClr>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dirty="0">
                <a:solidFill>
                  <a:schemeClr val="tx1">
                    <a:lumMod val="95000"/>
                    <a:lumOff val="5000"/>
                  </a:schemeClr>
                </a:solidFill>
                <a:latin typeface="+mn-ea"/>
                <a:ea typeface="+mn-ea"/>
              </a:rPr>
              <a:t>首先，针对现有研究进行梳理。一方面，关于全球价值链活动指标测度的发展，从垂直专业化到</a:t>
            </a:r>
            <a:r>
              <a:rPr lang="en-US" altLang="zh-CN" sz="1200" dirty="0">
                <a:solidFill>
                  <a:schemeClr val="tx1">
                    <a:lumMod val="95000"/>
                    <a:lumOff val="5000"/>
                  </a:schemeClr>
                </a:solidFill>
                <a:latin typeface="+mn-ea"/>
                <a:ea typeface="+mn-ea"/>
              </a:rPr>
              <a:t>WWZ</a:t>
            </a:r>
            <a:r>
              <a:rPr lang="zh-CN" altLang="en-US" sz="1200" dirty="0">
                <a:solidFill>
                  <a:schemeClr val="tx1">
                    <a:lumMod val="95000"/>
                    <a:lumOff val="5000"/>
                  </a:schemeClr>
                </a:solidFill>
                <a:latin typeface="+mn-ea"/>
                <a:ea typeface="+mn-ea"/>
              </a:rPr>
              <a:t>分解框架，</a:t>
            </a:r>
            <a:r>
              <a:rPr lang="en-US" altLang="zh-CN" sz="1200" dirty="0">
                <a:solidFill>
                  <a:schemeClr val="tx1">
                    <a:lumMod val="95000"/>
                    <a:lumOff val="5000"/>
                  </a:schemeClr>
                </a:solidFill>
                <a:latin typeface="+mn-ea"/>
                <a:ea typeface="+mn-ea"/>
              </a:rPr>
              <a:t>KWW</a:t>
            </a:r>
            <a:r>
              <a:rPr lang="zh-CN" altLang="en-US" sz="1200" dirty="0">
                <a:solidFill>
                  <a:schemeClr val="tx1">
                    <a:lumMod val="95000"/>
                    <a:lumOff val="5000"/>
                  </a:schemeClr>
                </a:solidFill>
                <a:latin typeface="+mn-ea"/>
                <a:ea typeface="+mn-ea"/>
              </a:rPr>
              <a:t>框架，直到</a:t>
            </a:r>
            <a:r>
              <a:rPr lang="en-US" altLang="zh-CN" sz="1200" dirty="0">
                <a:solidFill>
                  <a:schemeClr val="tx1">
                    <a:lumMod val="95000"/>
                    <a:lumOff val="5000"/>
                  </a:schemeClr>
                </a:solidFill>
                <a:latin typeface="+mn-ea"/>
                <a:ea typeface="+mn-ea"/>
              </a:rPr>
              <a:t>2017</a:t>
            </a:r>
            <a:r>
              <a:rPr lang="zh-CN" altLang="en-US" sz="1200" dirty="0">
                <a:solidFill>
                  <a:schemeClr val="tx1">
                    <a:lumMod val="95000"/>
                    <a:lumOff val="5000"/>
                  </a:schemeClr>
                </a:solidFill>
                <a:latin typeface="+mn-ea"/>
                <a:ea typeface="+mn-ea"/>
              </a:rPr>
              <a:t>年王直等人构建了</a:t>
            </a:r>
            <a:r>
              <a:rPr lang="en-US" altLang="zh-CN" sz="1200" dirty="0">
                <a:solidFill>
                  <a:schemeClr val="tx1">
                    <a:lumMod val="95000"/>
                    <a:lumOff val="5000"/>
                  </a:schemeClr>
                </a:solidFill>
                <a:latin typeface="+mn-ea"/>
                <a:ea typeface="+mn-ea"/>
              </a:rPr>
              <a:t>WWYZ</a:t>
            </a:r>
            <a:r>
              <a:rPr lang="zh-CN" altLang="en-US" sz="1200" dirty="0">
                <a:solidFill>
                  <a:schemeClr val="tx1">
                    <a:lumMod val="95000"/>
                    <a:lumOff val="5000"/>
                  </a:schemeClr>
                </a:solidFill>
                <a:latin typeface="+mn-ea"/>
                <a:ea typeface="+mn-ea"/>
              </a:rPr>
              <a:t>分解框架，综合考虑了前向和后向，也就是出口和进口两个视角，构建了更为合理的全球价值链指标体系：包括</a:t>
            </a:r>
            <a:r>
              <a:rPr lang="en-US" altLang="zh-CN" sz="1200" dirty="0">
                <a:solidFill>
                  <a:schemeClr val="tx1">
                    <a:lumMod val="95000"/>
                    <a:lumOff val="5000"/>
                  </a:schemeClr>
                </a:solidFill>
                <a:latin typeface="+mn-ea"/>
                <a:ea typeface="+mn-ea"/>
              </a:rPr>
              <a:t>GVC</a:t>
            </a:r>
            <a:r>
              <a:rPr lang="zh-CN" altLang="en-US" sz="1200" dirty="0">
                <a:solidFill>
                  <a:schemeClr val="tx1">
                    <a:lumMod val="95000"/>
                    <a:lumOff val="5000"/>
                  </a:schemeClr>
                </a:solidFill>
                <a:latin typeface="+mn-ea"/>
                <a:ea typeface="+mn-ea"/>
              </a:rPr>
              <a:t>前向参与度、</a:t>
            </a:r>
            <a:r>
              <a:rPr lang="en-US" altLang="zh-CN" sz="1200" dirty="0">
                <a:solidFill>
                  <a:schemeClr val="tx1">
                    <a:lumMod val="95000"/>
                    <a:lumOff val="5000"/>
                  </a:schemeClr>
                </a:solidFill>
                <a:latin typeface="+mn-ea"/>
                <a:ea typeface="+mn-ea"/>
              </a:rPr>
              <a:t>GVC</a:t>
            </a:r>
            <a:r>
              <a:rPr lang="zh-CN" altLang="en-US" sz="1200" dirty="0">
                <a:solidFill>
                  <a:schemeClr val="tx1">
                    <a:lumMod val="95000"/>
                    <a:lumOff val="5000"/>
                  </a:schemeClr>
                </a:solidFill>
                <a:latin typeface="+mn-ea"/>
                <a:ea typeface="+mn-ea"/>
              </a:rPr>
              <a:t>后向参与度和</a:t>
            </a:r>
            <a:r>
              <a:rPr lang="en-US" altLang="zh-CN" sz="1200" dirty="0">
                <a:solidFill>
                  <a:schemeClr val="tx1">
                    <a:lumMod val="95000"/>
                    <a:lumOff val="5000"/>
                  </a:schemeClr>
                </a:solidFill>
                <a:latin typeface="+mn-ea"/>
                <a:ea typeface="+mn-ea"/>
              </a:rPr>
              <a:t>GVC</a:t>
            </a:r>
            <a:r>
              <a:rPr lang="zh-CN" altLang="en-US" sz="1200" dirty="0">
                <a:solidFill>
                  <a:schemeClr val="tx1">
                    <a:lumMod val="95000"/>
                    <a:lumOff val="5000"/>
                  </a:schemeClr>
                </a:solidFill>
                <a:latin typeface="+mn-ea"/>
                <a:ea typeface="+mn-ea"/>
              </a:rPr>
              <a:t>位置指标。另一方面，针对全球价值链活动对劳动收入份额的影响，学者们分别从宏微观层面进行了研究。但现有研究所</a:t>
            </a:r>
            <a:r>
              <a:rPr lang="zh-CN" altLang="en-US" sz="1200" dirty="0">
                <a:solidFill>
                  <a:srgbClr val="C00000"/>
                </a:solidFill>
                <a:effectLst>
                  <a:outerShdw blurRad="38100" dist="38100" dir="2700000" algn="tl">
                    <a:srgbClr val="000000">
                      <a:alpha val="43137"/>
                    </a:srgbClr>
                  </a:outerShdw>
                </a:effectLst>
                <a:latin typeface="Times New Roman" panose="02020503050405090304" pitchFamily="18" charset="0"/>
                <a:ea typeface="+mn-ea"/>
                <a:cs typeface="Times New Roman" panose="02020503050405090304" pitchFamily="18" charset="0"/>
              </a:rPr>
              <a:t>采用的</a:t>
            </a:r>
            <a:r>
              <a:rPr lang="en-US" altLang="zh-CN" sz="1200" dirty="0">
                <a:solidFill>
                  <a:srgbClr val="C00000"/>
                </a:solidFill>
                <a:effectLst>
                  <a:outerShdw blurRad="38100" dist="38100" dir="2700000" algn="tl">
                    <a:srgbClr val="000000">
                      <a:alpha val="43137"/>
                    </a:srgbClr>
                  </a:outerShdw>
                </a:effectLst>
                <a:latin typeface="Times New Roman" panose="02020503050405090304" pitchFamily="18" charset="0"/>
                <a:ea typeface="+mn-ea"/>
                <a:cs typeface="Times New Roman" panose="02020503050405090304" pitchFamily="18" charset="0"/>
              </a:rPr>
              <a:t>GVC</a:t>
            </a:r>
            <a:r>
              <a:rPr lang="zh-CN" altLang="en-US" sz="1200" dirty="0">
                <a:solidFill>
                  <a:srgbClr val="C00000"/>
                </a:solidFill>
                <a:effectLst>
                  <a:outerShdw blurRad="38100" dist="38100" dir="2700000" algn="tl">
                    <a:srgbClr val="000000">
                      <a:alpha val="43137"/>
                    </a:srgbClr>
                  </a:outerShdw>
                </a:effectLst>
                <a:latin typeface="Times New Roman" panose="02020503050405090304" pitchFamily="18" charset="0"/>
                <a:ea typeface="+mn-ea"/>
                <a:cs typeface="Times New Roman" panose="02020503050405090304" pitchFamily="18" charset="0"/>
              </a:rPr>
              <a:t>指标多数仅考虑出口，没有考虑进口，其次大多是研究</a:t>
            </a:r>
            <a:r>
              <a:rPr lang="en-US" altLang="zh-CN" sz="1200" dirty="0">
                <a:solidFill>
                  <a:srgbClr val="C00000"/>
                </a:solidFill>
                <a:effectLst>
                  <a:outerShdw blurRad="38100" dist="38100" dir="2700000" algn="tl">
                    <a:srgbClr val="000000">
                      <a:alpha val="43137"/>
                    </a:srgbClr>
                  </a:outerShdw>
                </a:effectLst>
                <a:latin typeface="Times New Roman" panose="02020503050405090304" pitchFamily="18" charset="0"/>
                <a:ea typeface="+mn-ea"/>
                <a:cs typeface="Times New Roman" panose="02020503050405090304" pitchFamily="18" charset="0"/>
              </a:rPr>
              <a:t>GVC</a:t>
            </a:r>
            <a:r>
              <a:rPr lang="zh-CN" altLang="en-US" sz="1200" dirty="0">
                <a:solidFill>
                  <a:srgbClr val="C00000"/>
                </a:solidFill>
                <a:effectLst>
                  <a:outerShdw blurRad="38100" dist="38100" dir="2700000" algn="tl">
                    <a:srgbClr val="000000">
                      <a:alpha val="43137"/>
                    </a:srgbClr>
                  </a:outerShdw>
                </a:effectLst>
                <a:latin typeface="Times New Roman" panose="02020503050405090304" pitchFamily="18" charset="0"/>
                <a:ea typeface="+mn-ea"/>
                <a:cs typeface="Times New Roman" panose="02020503050405090304" pitchFamily="18" charset="0"/>
              </a:rPr>
              <a:t>参与度对劳动收入份额影响，没有考虑</a:t>
            </a:r>
            <a:r>
              <a:rPr lang="en-US" altLang="zh-CN" sz="1200" dirty="0">
                <a:solidFill>
                  <a:srgbClr val="C00000"/>
                </a:solidFill>
                <a:effectLst>
                  <a:outerShdw blurRad="38100" dist="38100" dir="2700000" algn="tl">
                    <a:srgbClr val="000000">
                      <a:alpha val="43137"/>
                    </a:srgbClr>
                  </a:outerShdw>
                </a:effectLst>
                <a:latin typeface="Times New Roman" panose="02020503050405090304" pitchFamily="18" charset="0"/>
                <a:ea typeface="+mn-ea"/>
                <a:cs typeface="Times New Roman" panose="02020503050405090304" pitchFamily="18" charset="0"/>
              </a:rPr>
              <a:t>GVC</a:t>
            </a:r>
            <a:r>
              <a:rPr lang="zh-CN" altLang="en-US" sz="1200" dirty="0">
                <a:solidFill>
                  <a:srgbClr val="C00000"/>
                </a:solidFill>
                <a:effectLst>
                  <a:outerShdw blurRad="38100" dist="38100" dir="2700000" algn="tl">
                    <a:srgbClr val="000000">
                      <a:alpha val="43137"/>
                    </a:srgbClr>
                  </a:outerShdw>
                </a:effectLst>
                <a:latin typeface="Times New Roman" panose="02020503050405090304" pitchFamily="18" charset="0"/>
                <a:ea typeface="+mn-ea"/>
                <a:cs typeface="Times New Roman" panose="02020503050405090304" pitchFamily="18" charset="0"/>
              </a:rPr>
              <a:t>位置的影响，并且学者们观点不一致。基于此，本文使用</a:t>
            </a:r>
            <a:r>
              <a:rPr lang="en-US" altLang="zh-CN" sz="1200" dirty="0">
                <a:solidFill>
                  <a:srgbClr val="C00000"/>
                </a:solidFill>
                <a:effectLst>
                  <a:outerShdw blurRad="38100" dist="38100" dir="2700000" algn="tl">
                    <a:srgbClr val="000000">
                      <a:alpha val="43137"/>
                    </a:srgbClr>
                  </a:outerShdw>
                </a:effectLst>
                <a:latin typeface="Times New Roman" panose="02020503050405090304" pitchFamily="18" charset="0"/>
                <a:ea typeface="+mn-ea"/>
                <a:cs typeface="Times New Roman" panose="02020503050405090304" pitchFamily="18" charset="0"/>
              </a:rPr>
              <a:t>WWYZ</a:t>
            </a:r>
            <a:r>
              <a:rPr lang="zh-CN" altLang="en-US" sz="1200" dirty="0">
                <a:solidFill>
                  <a:srgbClr val="C00000"/>
                </a:solidFill>
                <a:effectLst>
                  <a:outerShdw blurRad="38100" dist="38100" dir="2700000" algn="tl">
                    <a:srgbClr val="000000">
                      <a:alpha val="43137"/>
                    </a:srgbClr>
                  </a:outerShdw>
                </a:effectLst>
                <a:latin typeface="Times New Roman" panose="02020503050405090304" pitchFamily="18" charset="0"/>
                <a:ea typeface="+mn-ea"/>
                <a:cs typeface="Times New Roman" panose="02020503050405090304" pitchFamily="18" charset="0"/>
              </a:rPr>
              <a:t>法，核算全球价值链活动指标，从宏微观两个层面，分别研究全球价值链位置对劳动收入份额的影响，并考虑全球价值链参与度在其中的作用。</a:t>
            </a:r>
            <a:endParaRPr lang="zh-CN" altLang="en-US" sz="1200" dirty="0">
              <a:solidFill>
                <a:schemeClr val="tx1">
                  <a:lumMod val="95000"/>
                  <a:lumOff val="5000"/>
                </a:schemeClr>
              </a:solidFill>
              <a:latin typeface="+mn-ea"/>
              <a:ea typeface="+mn-ea"/>
            </a:endParaRPr>
          </a:p>
          <a:p>
            <a:endParaRPr lang="en-US" altLang="zh-CN" sz="1200" dirty="0">
              <a:latin typeface="+mn-ea"/>
              <a:ea typeface="+mn-ea"/>
            </a:endParaRPr>
          </a:p>
          <a:p>
            <a:endParaRPr lang="zh-CN" altLang="en-US" dirty="0"/>
          </a:p>
        </p:txBody>
      </p:sp>
      <p:sp>
        <p:nvSpPr>
          <p:cNvPr id="4" name="灯片编号占位符 3"/>
          <p:cNvSpPr>
            <a:spLocks noGrp="1"/>
          </p:cNvSpPr>
          <p:nvPr>
            <p:ph type="sldNum" sz="quarter" idx="5"/>
          </p:nvPr>
        </p:nvSpPr>
        <p:spPr/>
        <p:txBody>
          <a:bodyPr/>
          <a:lstStyle/>
          <a:p>
            <a:fld id="{D96642B7-71B7-4C3E-9855-0D0DE388A05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第一部分是背景和综述。</a:t>
            </a:r>
            <a:r>
              <a:rPr lang="en-US" altLang="zh-CN" dirty="0"/>
              <a:t>20</a:t>
            </a:r>
            <a:r>
              <a:rPr lang="zh-CN" altLang="en-US" dirty="0"/>
              <a:t>世纪</a:t>
            </a:r>
            <a:r>
              <a:rPr lang="en-US" altLang="zh-CN" dirty="0"/>
              <a:t>90</a:t>
            </a:r>
            <a:r>
              <a:rPr lang="zh-CN" altLang="en-US" dirty="0"/>
              <a:t>年代以来，发达国家和发展中国家均经历了劳动收入份额的下降。学者依据</a:t>
            </a:r>
            <a:r>
              <a:rPr lang="en-US" altLang="zh-CN" dirty="0"/>
              <a:t>WIOD</a:t>
            </a:r>
            <a:r>
              <a:rPr lang="zh-CN" altLang="en-US" dirty="0"/>
              <a:t>数据库，</a:t>
            </a:r>
            <a:r>
              <a:rPr lang="zh-CN" altLang="en-US" sz="1200" dirty="0">
                <a:latin typeface="+mn-ea"/>
                <a:ea typeface="+mn-ea"/>
              </a:rPr>
              <a:t>发达国家劳动收入份额在</a:t>
            </a:r>
            <a:r>
              <a:rPr lang="en-US" altLang="zh-CN" sz="1200" dirty="0">
                <a:latin typeface="+mn-ea"/>
                <a:ea typeface="+mn-ea"/>
              </a:rPr>
              <a:t>55%-60%</a:t>
            </a:r>
            <a:r>
              <a:rPr lang="zh-CN" altLang="en-US" sz="1200" dirty="0">
                <a:latin typeface="+mn-ea"/>
                <a:ea typeface="+mn-ea"/>
              </a:rPr>
              <a:t>之间</a:t>
            </a:r>
            <a:r>
              <a:rPr lang="en-US" altLang="zh-CN" sz="1200" dirty="0">
                <a:latin typeface="+mn-ea"/>
                <a:ea typeface="+mn-ea"/>
              </a:rPr>
              <a:t>,</a:t>
            </a:r>
            <a:r>
              <a:rPr lang="zh-CN" altLang="en-US" sz="1200" dirty="0">
                <a:latin typeface="+mn-ea"/>
                <a:ea typeface="+mn-ea"/>
              </a:rPr>
              <a:t>发展中国家劳动收入份额在</a:t>
            </a:r>
            <a:r>
              <a:rPr lang="en-US" altLang="zh-CN" sz="1200" dirty="0">
                <a:latin typeface="+mn-ea"/>
                <a:ea typeface="+mn-ea"/>
              </a:rPr>
              <a:t>45%-55%</a:t>
            </a:r>
            <a:r>
              <a:rPr lang="zh-CN" altLang="en-US" sz="1200" dirty="0">
                <a:latin typeface="+mn-ea"/>
                <a:ea typeface="+mn-ea"/>
              </a:rPr>
              <a:t>之间，而中国劳动收入份额小于</a:t>
            </a:r>
            <a:r>
              <a:rPr lang="en-US" altLang="zh-CN" sz="1200" dirty="0">
                <a:latin typeface="+mn-ea"/>
                <a:ea typeface="+mn-ea"/>
              </a:rPr>
              <a:t>45%</a:t>
            </a:r>
            <a:r>
              <a:rPr lang="zh-CN" altLang="en-US" sz="1200" dirty="0">
                <a:latin typeface="+mn-ea"/>
                <a:ea typeface="+mn-ea"/>
              </a:rPr>
              <a:t>。随着</a:t>
            </a:r>
            <a:r>
              <a:rPr lang="zh-CN" altLang="en-US" sz="1200" dirty="0">
                <a:solidFill>
                  <a:schemeClr val="tx1">
                    <a:lumMod val="95000"/>
                    <a:lumOff val="5000"/>
                  </a:schemeClr>
                </a:solidFill>
                <a:latin typeface="+mn-ea"/>
                <a:ea typeface="+mn-ea"/>
              </a:rPr>
              <a:t>生产垂直化、专业化的发展，全球价值链活动逐渐取代了传统贸易。中国劳动收入份额下降时期，正是生产垂直化、专业化分工转型时期。新的生产格局对要素分配产生了怎样的影响？全球价值链活动怎样影响劳动收入份额？是本文研究的主题。</a:t>
            </a:r>
            <a:endParaRPr lang="en-US" altLang="zh-CN" sz="1200" dirty="0">
              <a:solidFill>
                <a:schemeClr val="tx1">
                  <a:lumMod val="95000"/>
                  <a:lumOff val="5000"/>
                </a:schemeClr>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dirty="0">
                <a:solidFill>
                  <a:schemeClr val="tx1">
                    <a:lumMod val="95000"/>
                    <a:lumOff val="5000"/>
                  </a:schemeClr>
                </a:solidFill>
                <a:latin typeface="+mn-ea"/>
                <a:ea typeface="+mn-ea"/>
              </a:rPr>
              <a:t>首先，针对现有研究进行梳理。一方面，关于全球价值链活动指标测度的发展，从垂直专业化到</a:t>
            </a:r>
            <a:r>
              <a:rPr lang="en-US" altLang="zh-CN" sz="1200" dirty="0">
                <a:solidFill>
                  <a:schemeClr val="tx1">
                    <a:lumMod val="95000"/>
                    <a:lumOff val="5000"/>
                  </a:schemeClr>
                </a:solidFill>
                <a:latin typeface="+mn-ea"/>
                <a:ea typeface="+mn-ea"/>
              </a:rPr>
              <a:t>WWZ</a:t>
            </a:r>
            <a:r>
              <a:rPr lang="zh-CN" altLang="en-US" sz="1200" dirty="0">
                <a:solidFill>
                  <a:schemeClr val="tx1">
                    <a:lumMod val="95000"/>
                    <a:lumOff val="5000"/>
                  </a:schemeClr>
                </a:solidFill>
                <a:latin typeface="+mn-ea"/>
                <a:ea typeface="+mn-ea"/>
              </a:rPr>
              <a:t>分解框架，</a:t>
            </a:r>
            <a:r>
              <a:rPr lang="en-US" altLang="zh-CN" sz="1200" dirty="0">
                <a:solidFill>
                  <a:schemeClr val="tx1">
                    <a:lumMod val="95000"/>
                    <a:lumOff val="5000"/>
                  </a:schemeClr>
                </a:solidFill>
                <a:latin typeface="+mn-ea"/>
                <a:ea typeface="+mn-ea"/>
              </a:rPr>
              <a:t>KWW</a:t>
            </a:r>
            <a:r>
              <a:rPr lang="zh-CN" altLang="en-US" sz="1200" dirty="0">
                <a:solidFill>
                  <a:schemeClr val="tx1">
                    <a:lumMod val="95000"/>
                    <a:lumOff val="5000"/>
                  </a:schemeClr>
                </a:solidFill>
                <a:latin typeface="+mn-ea"/>
                <a:ea typeface="+mn-ea"/>
              </a:rPr>
              <a:t>框架，直到</a:t>
            </a:r>
            <a:r>
              <a:rPr lang="en-US" altLang="zh-CN" sz="1200" dirty="0">
                <a:solidFill>
                  <a:schemeClr val="tx1">
                    <a:lumMod val="95000"/>
                    <a:lumOff val="5000"/>
                  </a:schemeClr>
                </a:solidFill>
                <a:latin typeface="+mn-ea"/>
                <a:ea typeface="+mn-ea"/>
              </a:rPr>
              <a:t>2017</a:t>
            </a:r>
            <a:r>
              <a:rPr lang="zh-CN" altLang="en-US" sz="1200" dirty="0">
                <a:solidFill>
                  <a:schemeClr val="tx1">
                    <a:lumMod val="95000"/>
                    <a:lumOff val="5000"/>
                  </a:schemeClr>
                </a:solidFill>
                <a:latin typeface="+mn-ea"/>
                <a:ea typeface="+mn-ea"/>
              </a:rPr>
              <a:t>年王直等人构建了</a:t>
            </a:r>
            <a:r>
              <a:rPr lang="en-US" altLang="zh-CN" sz="1200" dirty="0">
                <a:solidFill>
                  <a:schemeClr val="tx1">
                    <a:lumMod val="95000"/>
                    <a:lumOff val="5000"/>
                  </a:schemeClr>
                </a:solidFill>
                <a:latin typeface="+mn-ea"/>
                <a:ea typeface="+mn-ea"/>
              </a:rPr>
              <a:t>WWYZ</a:t>
            </a:r>
            <a:r>
              <a:rPr lang="zh-CN" altLang="en-US" sz="1200" dirty="0">
                <a:solidFill>
                  <a:schemeClr val="tx1">
                    <a:lumMod val="95000"/>
                    <a:lumOff val="5000"/>
                  </a:schemeClr>
                </a:solidFill>
                <a:latin typeface="+mn-ea"/>
                <a:ea typeface="+mn-ea"/>
              </a:rPr>
              <a:t>分解框架，综合考虑了前向和后向，也就是出口和进口两个视角，构建了更为合理的全球价值链指标体系：包括</a:t>
            </a:r>
            <a:r>
              <a:rPr lang="en-US" altLang="zh-CN" sz="1200" dirty="0">
                <a:solidFill>
                  <a:schemeClr val="tx1">
                    <a:lumMod val="95000"/>
                    <a:lumOff val="5000"/>
                  </a:schemeClr>
                </a:solidFill>
                <a:latin typeface="+mn-ea"/>
                <a:ea typeface="+mn-ea"/>
              </a:rPr>
              <a:t>GVC</a:t>
            </a:r>
            <a:r>
              <a:rPr lang="zh-CN" altLang="en-US" sz="1200" dirty="0">
                <a:solidFill>
                  <a:schemeClr val="tx1">
                    <a:lumMod val="95000"/>
                    <a:lumOff val="5000"/>
                  </a:schemeClr>
                </a:solidFill>
                <a:latin typeface="+mn-ea"/>
                <a:ea typeface="+mn-ea"/>
              </a:rPr>
              <a:t>前向参与度、</a:t>
            </a:r>
            <a:r>
              <a:rPr lang="en-US" altLang="zh-CN" sz="1200" dirty="0">
                <a:solidFill>
                  <a:schemeClr val="tx1">
                    <a:lumMod val="95000"/>
                    <a:lumOff val="5000"/>
                  </a:schemeClr>
                </a:solidFill>
                <a:latin typeface="+mn-ea"/>
                <a:ea typeface="+mn-ea"/>
              </a:rPr>
              <a:t>GVC</a:t>
            </a:r>
            <a:r>
              <a:rPr lang="zh-CN" altLang="en-US" sz="1200" dirty="0">
                <a:solidFill>
                  <a:schemeClr val="tx1">
                    <a:lumMod val="95000"/>
                    <a:lumOff val="5000"/>
                  </a:schemeClr>
                </a:solidFill>
                <a:latin typeface="+mn-ea"/>
                <a:ea typeface="+mn-ea"/>
              </a:rPr>
              <a:t>后向参与度和</a:t>
            </a:r>
            <a:r>
              <a:rPr lang="en-US" altLang="zh-CN" sz="1200" dirty="0">
                <a:solidFill>
                  <a:schemeClr val="tx1">
                    <a:lumMod val="95000"/>
                    <a:lumOff val="5000"/>
                  </a:schemeClr>
                </a:solidFill>
                <a:latin typeface="+mn-ea"/>
                <a:ea typeface="+mn-ea"/>
              </a:rPr>
              <a:t>GVC</a:t>
            </a:r>
            <a:r>
              <a:rPr lang="zh-CN" altLang="en-US" sz="1200" dirty="0">
                <a:solidFill>
                  <a:schemeClr val="tx1">
                    <a:lumMod val="95000"/>
                    <a:lumOff val="5000"/>
                  </a:schemeClr>
                </a:solidFill>
                <a:latin typeface="+mn-ea"/>
                <a:ea typeface="+mn-ea"/>
              </a:rPr>
              <a:t>位置指标。另一方面，针对全球价值链活动对劳动收入份额的影响，学者们分别从宏微观层面进行了研究。但现有研究所</a:t>
            </a:r>
            <a:r>
              <a:rPr lang="zh-CN" altLang="en-US" sz="1200" dirty="0">
                <a:solidFill>
                  <a:srgbClr val="C00000"/>
                </a:solidFill>
                <a:effectLst>
                  <a:outerShdw blurRad="38100" dist="38100" dir="2700000" algn="tl">
                    <a:srgbClr val="000000">
                      <a:alpha val="43137"/>
                    </a:srgbClr>
                  </a:outerShdw>
                </a:effectLst>
                <a:latin typeface="Times New Roman" panose="02020503050405090304" pitchFamily="18" charset="0"/>
                <a:ea typeface="+mn-ea"/>
                <a:cs typeface="Times New Roman" panose="02020503050405090304" pitchFamily="18" charset="0"/>
              </a:rPr>
              <a:t>采用的</a:t>
            </a:r>
            <a:r>
              <a:rPr lang="en-US" altLang="zh-CN" sz="1200" dirty="0">
                <a:solidFill>
                  <a:srgbClr val="C00000"/>
                </a:solidFill>
                <a:effectLst>
                  <a:outerShdw blurRad="38100" dist="38100" dir="2700000" algn="tl">
                    <a:srgbClr val="000000">
                      <a:alpha val="43137"/>
                    </a:srgbClr>
                  </a:outerShdw>
                </a:effectLst>
                <a:latin typeface="Times New Roman" panose="02020503050405090304" pitchFamily="18" charset="0"/>
                <a:ea typeface="+mn-ea"/>
                <a:cs typeface="Times New Roman" panose="02020503050405090304" pitchFamily="18" charset="0"/>
              </a:rPr>
              <a:t>GVC</a:t>
            </a:r>
            <a:r>
              <a:rPr lang="zh-CN" altLang="en-US" sz="1200" dirty="0">
                <a:solidFill>
                  <a:srgbClr val="C00000"/>
                </a:solidFill>
                <a:effectLst>
                  <a:outerShdw blurRad="38100" dist="38100" dir="2700000" algn="tl">
                    <a:srgbClr val="000000">
                      <a:alpha val="43137"/>
                    </a:srgbClr>
                  </a:outerShdw>
                </a:effectLst>
                <a:latin typeface="Times New Roman" panose="02020503050405090304" pitchFamily="18" charset="0"/>
                <a:ea typeface="+mn-ea"/>
                <a:cs typeface="Times New Roman" panose="02020503050405090304" pitchFamily="18" charset="0"/>
              </a:rPr>
              <a:t>指标多数仅考虑出口，没有考虑进口，其次大多是研究</a:t>
            </a:r>
            <a:r>
              <a:rPr lang="en-US" altLang="zh-CN" sz="1200" dirty="0">
                <a:solidFill>
                  <a:srgbClr val="C00000"/>
                </a:solidFill>
                <a:effectLst>
                  <a:outerShdw blurRad="38100" dist="38100" dir="2700000" algn="tl">
                    <a:srgbClr val="000000">
                      <a:alpha val="43137"/>
                    </a:srgbClr>
                  </a:outerShdw>
                </a:effectLst>
                <a:latin typeface="Times New Roman" panose="02020503050405090304" pitchFamily="18" charset="0"/>
                <a:ea typeface="+mn-ea"/>
                <a:cs typeface="Times New Roman" panose="02020503050405090304" pitchFamily="18" charset="0"/>
              </a:rPr>
              <a:t>GVC</a:t>
            </a:r>
            <a:r>
              <a:rPr lang="zh-CN" altLang="en-US" sz="1200" dirty="0">
                <a:solidFill>
                  <a:srgbClr val="C00000"/>
                </a:solidFill>
                <a:effectLst>
                  <a:outerShdw blurRad="38100" dist="38100" dir="2700000" algn="tl">
                    <a:srgbClr val="000000">
                      <a:alpha val="43137"/>
                    </a:srgbClr>
                  </a:outerShdw>
                </a:effectLst>
                <a:latin typeface="Times New Roman" panose="02020503050405090304" pitchFamily="18" charset="0"/>
                <a:ea typeface="+mn-ea"/>
                <a:cs typeface="Times New Roman" panose="02020503050405090304" pitchFamily="18" charset="0"/>
              </a:rPr>
              <a:t>参与度对劳动收入份额影响，没有考虑</a:t>
            </a:r>
            <a:r>
              <a:rPr lang="en-US" altLang="zh-CN" sz="1200" dirty="0">
                <a:solidFill>
                  <a:srgbClr val="C00000"/>
                </a:solidFill>
                <a:effectLst>
                  <a:outerShdw blurRad="38100" dist="38100" dir="2700000" algn="tl">
                    <a:srgbClr val="000000">
                      <a:alpha val="43137"/>
                    </a:srgbClr>
                  </a:outerShdw>
                </a:effectLst>
                <a:latin typeface="Times New Roman" panose="02020503050405090304" pitchFamily="18" charset="0"/>
                <a:ea typeface="+mn-ea"/>
                <a:cs typeface="Times New Roman" panose="02020503050405090304" pitchFamily="18" charset="0"/>
              </a:rPr>
              <a:t>GVC</a:t>
            </a:r>
            <a:r>
              <a:rPr lang="zh-CN" altLang="en-US" sz="1200" dirty="0">
                <a:solidFill>
                  <a:srgbClr val="C00000"/>
                </a:solidFill>
                <a:effectLst>
                  <a:outerShdw blurRad="38100" dist="38100" dir="2700000" algn="tl">
                    <a:srgbClr val="000000">
                      <a:alpha val="43137"/>
                    </a:srgbClr>
                  </a:outerShdw>
                </a:effectLst>
                <a:latin typeface="Times New Roman" panose="02020503050405090304" pitchFamily="18" charset="0"/>
                <a:ea typeface="+mn-ea"/>
                <a:cs typeface="Times New Roman" panose="02020503050405090304" pitchFamily="18" charset="0"/>
              </a:rPr>
              <a:t>位置的影响，并且学者们观点不一致。基于此，本文使用</a:t>
            </a:r>
            <a:r>
              <a:rPr lang="en-US" altLang="zh-CN" sz="1200" dirty="0">
                <a:solidFill>
                  <a:srgbClr val="C00000"/>
                </a:solidFill>
                <a:effectLst>
                  <a:outerShdw blurRad="38100" dist="38100" dir="2700000" algn="tl">
                    <a:srgbClr val="000000">
                      <a:alpha val="43137"/>
                    </a:srgbClr>
                  </a:outerShdw>
                </a:effectLst>
                <a:latin typeface="Times New Roman" panose="02020503050405090304" pitchFamily="18" charset="0"/>
                <a:ea typeface="+mn-ea"/>
                <a:cs typeface="Times New Roman" panose="02020503050405090304" pitchFamily="18" charset="0"/>
              </a:rPr>
              <a:t>WWYZ</a:t>
            </a:r>
            <a:r>
              <a:rPr lang="zh-CN" altLang="en-US" sz="1200" dirty="0">
                <a:solidFill>
                  <a:srgbClr val="C00000"/>
                </a:solidFill>
                <a:effectLst>
                  <a:outerShdw blurRad="38100" dist="38100" dir="2700000" algn="tl">
                    <a:srgbClr val="000000">
                      <a:alpha val="43137"/>
                    </a:srgbClr>
                  </a:outerShdw>
                </a:effectLst>
                <a:latin typeface="Times New Roman" panose="02020503050405090304" pitchFamily="18" charset="0"/>
                <a:ea typeface="+mn-ea"/>
                <a:cs typeface="Times New Roman" panose="02020503050405090304" pitchFamily="18" charset="0"/>
              </a:rPr>
              <a:t>法，核算全球价值链活动指标，从宏微观两个层面，分别研究全球价值链位置对劳动收入份额的影响，并考虑全球价值链参与度在其中的作用。</a:t>
            </a:r>
            <a:endParaRPr lang="zh-CN" altLang="en-US" sz="1200" dirty="0">
              <a:solidFill>
                <a:schemeClr val="tx1">
                  <a:lumMod val="95000"/>
                  <a:lumOff val="5000"/>
                </a:schemeClr>
              </a:solidFill>
              <a:latin typeface="+mn-ea"/>
              <a:ea typeface="+mn-ea"/>
            </a:endParaRPr>
          </a:p>
          <a:p>
            <a:endParaRPr lang="en-US" altLang="zh-CN" sz="1200" dirty="0">
              <a:latin typeface="+mn-ea"/>
              <a:ea typeface="+mn-ea"/>
            </a:endParaRPr>
          </a:p>
          <a:p>
            <a:endParaRPr lang="zh-CN" altLang="en-US" dirty="0"/>
          </a:p>
        </p:txBody>
      </p:sp>
      <p:sp>
        <p:nvSpPr>
          <p:cNvPr id="4" name="灯片编号占位符 3"/>
          <p:cNvSpPr>
            <a:spLocks noGrp="1"/>
          </p:cNvSpPr>
          <p:nvPr>
            <p:ph type="sldNum" sz="quarter" idx="5"/>
          </p:nvPr>
        </p:nvSpPr>
        <p:spPr/>
        <p:txBody>
          <a:bodyPr/>
          <a:lstStyle/>
          <a:p>
            <a:fld id="{D96642B7-71B7-4C3E-9855-0D0DE388A05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kern="100" dirty="0">
                <a:effectLst/>
                <a:latin typeface="Times New Roman" panose="02020503050405090304" pitchFamily="18" charset="0"/>
                <a:ea typeface="宋体" pitchFamily="2" charset="-122"/>
                <a:cs typeface="Times New Roman" panose="02020503050405090304" pitchFamily="18" charset="0"/>
              </a:rPr>
              <a:t>第二部分是指标测度，用的是</a:t>
            </a:r>
            <a:r>
              <a:rPr lang="en-US" altLang="zh-CN" sz="1800" kern="100" dirty="0">
                <a:effectLst/>
                <a:latin typeface="Times New Roman" panose="02020503050405090304" pitchFamily="18" charset="0"/>
                <a:ea typeface="宋体" pitchFamily="2" charset="-122"/>
                <a:cs typeface="Times New Roman" panose="02020503050405090304" pitchFamily="18" charset="0"/>
              </a:rPr>
              <a:t>WWYZ</a:t>
            </a:r>
            <a:r>
              <a:rPr lang="zh-CN" altLang="en-US" sz="1800" kern="100" dirty="0">
                <a:effectLst/>
                <a:latin typeface="Times New Roman" panose="02020503050405090304" pitchFamily="18" charset="0"/>
                <a:ea typeface="宋体" pitchFamily="2" charset="-122"/>
                <a:cs typeface="Times New Roman" panose="02020503050405090304" pitchFamily="18" charset="0"/>
              </a:rPr>
              <a:t>分解框架。</a:t>
            </a:r>
            <a:endParaRPr lang="en-US" altLang="zh-CN" sz="1800" kern="100" dirty="0">
              <a:effectLst/>
              <a:latin typeface="Times New Roman" panose="02020503050405090304" pitchFamily="18" charset="0"/>
              <a:ea typeface="宋体" pitchFamily="2" charset="-122"/>
              <a:cs typeface="Times New Roman" panose="0202050305040509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kern="100" dirty="0">
                <a:effectLst/>
                <a:latin typeface="Times New Roman" panose="02020503050405090304" pitchFamily="18" charset="0"/>
                <a:ea typeface="宋体" pitchFamily="2" charset="-122"/>
                <a:cs typeface="Times New Roman" panose="02020503050405090304" pitchFamily="18" charset="0"/>
              </a:rPr>
              <a:t>假设有</a:t>
            </a:r>
            <a:r>
              <a:rPr lang="en-US" altLang="zh-CN" sz="1800" kern="100" dirty="0">
                <a:effectLst/>
                <a:latin typeface="Times New Roman" panose="02020503050405090304" pitchFamily="18" charset="0"/>
                <a:ea typeface="宋体" pitchFamily="2" charset="-122"/>
                <a:cs typeface="Times New Roman" panose="02020503050405090304" pitchFamily="18" charset="0"/>
              </a:rPr>
              <a:t>G</a:t>
            </a:r>
            <a:r>
              <a:rPr lang="zh-CN" altLang="en-US" sz="1800" kern="100" dirty="0">
                <a:effectLst/>
                <a:latin typeface="Times New Roman" panose="02020503050405090304" pitchFamily="18" charset="0"/>
                <a:ea typeface="宋体" pitchFamily="2" charset="-122"/>
                <a:cs typeface="Times New Roman" panose="02020503050405090304" pitchFamily="18" charset="0"/>
              </a:rPr>
              <a:t>个经济体，</a:t>
            </a:r>
            <a:r>
              <a:rPr lang="en-US" altLang="zh-CN" sz="1800" kern="100" dirty="0">
                <a:effectLst/>
                <a:latin typeface="Times New Roman" panose="02020503050405090304" pitchFamily="18" charset="0"/>
                <a:ea typeface="宋体" pitchFamily="2" charset="-122"/>
                <a:cs typeface="Times New Roman" panose="02020503050405090304" pitchFamily="18" charset="0"/>
              </a:rPr>
              <a:t>N</a:t>
            </a:r>
            <a:r>
              <a:rPr lang="zh-CN" altLang="en-US" sz="1800" kern="100" dirty="0">
                <a:effectLst/>
                <a:latin typeface="Times New Roman" panose="02020503050405090304" pitchFamily="18" charset="0"/>
                <a:ea typeface="宋体" pitchFamily="2" charset="-122"/>
                <a:cs typeface="Times New Roman" panose="02020503050405090304" pitchFamily="18" charset="0"/>
              </a:rPr>
              <a:t>个部门。这是增加值与最终品的分解框架，是一个</a:t>
            </a:r>
            <a:r>
              <a:rPr lang="en-US" altLang="zh-CN" sz="1800" kern="100" dirty="0">
                <a:effectLst/>
                <a:latin typeface="Times New Roman" panose="02020503050405090304" pitchFamily="18" charset="0"/>
                <a:ea typeface="宋体" pitchFamily="2" charset="-122"/>
                <a:cs typeface="Times New Roman" panose="02020503050405090304" pitchFamily="18" charset="0"/>
              </a:rPr>
              <a:t>GN×GN</a:t>
            </a:r>
            <a:r>
              <a:rPr lang="zh-CN" altLang="en-US" sz="1800" kern="100" dirty="0">
                <a:effectLst/>
                <a:latin typeface="Times New Roman" panose="02020503050405090304" pitchFamily="18" charset="0"/>
                <a:ea typeface="宋体" pitchFamily="2" charset="-122"/>
                <a:cs typeface="Times New Roman" panose="02020503050405090304" pitchFamily="18" charset="0"/>
              </a:rPr>
              <a:t>的矩阵。前两项不涉及生产的跨境。第一项是纯国内活动部分的增加值，国内生产并由国内消费；第二项是传统贸易部分的增加值，国内生产并由国外消费；第三部分涉及跨国生产活动，是全球价值链活动的增加值。</a:t>
            </a:r>
            <a:endParaRPr lang="en-US" altLang="zh-CN" sz="1800" kern="100" dirty="0">
              <a:effectLst/>
              <a:latin typeface="Times New Roman" panose="02020503050405090304" pitchFamily="18" charset="0"/>
              <a:ea typeface="宋体" pitchFamily="2" charset="-122"/>
              <a:cs typeface="Times New Roman" panose="0202050305040509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kern="100" dirty="0">
                <a:effectLst/>
                <a:latin typeface="Times New Roman" panose="02020503050405090304" pitchFamily="18" charset="0"/>
                <a:ea typeface="宋体" pitchFamily="2" charset="-122"/>
                <a:cs typeface="Times New Roman" panose="02020503050405090304" pitchFamily="18" charset="0"/>
              </a:rPr>
              <a:t>通过横向加总，得到生产者视角下，基于前向产业联系的增加值分解，是一个</a:t>
            </a:r>
            <a:r>
              <a:rPr lang="en-US" altLang="zh-CN" sz="1800" kern="100" dirty="0">
                <a:effectLst/>
                <a:latin typeface="Times New Roman" panose="02020503050405090304" pitchFamily="18" charset="0"/>
                <a:ea typeface="宋体" pitchFamily="2" charset="-122"/>
                <a:cs typeface="Times New Roman" panose="02020503050405090304" pitchFamily="18" charset="0"/>
              </a:rPr>
              <a:t>GN×1</a:t>
            </a:r>
            <a:r>
              <a:rPr lang="zh-CN" altLang="en-US" sz="1800" kern="100" dirty="0">
                <a:effectLst/>
                <a:latin typeface="Times New Roman" panose="02020503050405090304" pitchFamily="18" charset="0"/>
                <a:ea typeface="宋体" pitchFamily="2" charset="-122"/>
                <a:cs typeface="Times New Roman" panose="02020503050405090304" pitchFamily="18" charset="0"/>
              </a:rPr>
              <a:t>的矩阵，代表一个国家部门投入给全球范围内所有国家部门生产活动的</a:t>
            </a:r>
            <a:r>
              <a:rPr lang="zh-CN" altLang="en-US" sz="1800" kern="100" dirty="0">
                <a:effectLst/>
                <a:latin typeface="Times New Roman" panose="02020503050405090304" pitchFamily="18" charset="0"/>
                <a:ea typeface="+mn-ea"/>
                <a:cs typeface="Times New Roman" panose="02020503050405090304" pitchFamily="18" charset="0"/>
              </a:rPr>
              <a:t>增加值。也分为了三部分，第三项代表全球价值链活动的增加值。</a:t>
            </a:r>
            <a:endParaRPr lang="en-US" altLang="zh-CN" sz="1800" kern="100" dirty="0">
              <a:effectLst/>
              <a:latin typeface="Times New Roman" panose="02020503050405090304" pitchFamily="18" charset="0"/>
              <a:ea typeface="+mn-ea"/>
              <a:cs typeface="Times New Roman" panose="0202050305040509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kern="100" dirty="0">
                <a:effectLst/>
                <a:latin typeface="Times New Roman" panose="02020503050405090304" pitchFamily="18" charset="0"/>
                <a:ea typeface="宋体" pitchFamily="2" charset="-122"/>
                <a:cs typeface="Times New Roman" panose="02020503050405090304" pitchFamily="18" charset="0"/>
              </a:rPr>
              <a:t>通过纵向加总，得到消费者视角下，基于后向产业联系的最终品价值分解，是一个</a:t>
            </a:r>
            <a:r>
              <a:rPr lang="en-US" altLang="zh-CN" sz="1800" kern="100" dirty="0">
                <a:effectLst/>
                <a:latin typeface="Times New Roman" panose="02020503050405090304" pitchFamily="18" charset="0"/>
                <a:ea typeface="宋体" pitchFamily="2" charset="-122"/>
                <a:cs typeface="Times New Roman" panose="02020503050405090304" pitchFamily="18" charset="0"/>
              </a:rPr>
              <a:t>1</a:t>
            </a:r>
            <a:r>
              <a:rPr lang="en-US" altLang="zh-CN" sz="1800" kern="100" dirty="0">
                <a:effectLst/>
                <a:latin typeface="Times New Roman" panose="02020503050405090304" pitchFamily="18" charset="0"/>
                <a:ea typeface="+mn-ea"/>
                <a:cs typeface="Times New Roman" panose="02020503050405090304" pitchFamily="18" charset="0"/>
              </a:rPr>
              <a:t>×GN</a:t>
            </a:r>
            <a:r>
              <a:rPr lang="zh-CN" altLang="en-US" sz="1800" kern="100" dirty="0">
                <a:effectLst/>
                <a:latin typeface="Times New Roman" panose="02020503050405090304" pitchFamily="18" charset="0"/>
                <a:ea typeface="宋体" pitchFamily="2" charset="-122"/>
                <a:cs typeface="Times New Roman" panose="02020503050405090304" pitchFamily="18" charset="0"/>
              </a:rPr>
              <a:t>的矩阵，代表一个国家部门最终品生产所吸收的来自全球范围内所有国家部门投入的</a:t>
            </a:r>
            <a:r>
              <a:rPr lang="zh-CN" altLang="en-US" sz="1800" kern="100" dirty="0">
                <a:effectLst/>
                <a:latin typeface="Times New Roman" panose="02020503050405090304" pitchFamily="18" charset="0"/>
                <a:ea typeface="+mn-ea"/>
                <a:cs typeface="Times New Roman" panose="02020503050405090304" pitchFamily="18" charset="0"/>
              </a:rPr>
              <a:t>增加值。也分为了三部分，第三项代表全球价值链活动的最终品价值。</a:t>
            </a:r>
            <a:endParaRPr lang="en-US" altLang="zh-CN" sz="1800" kern="100" dirty="0">
              <a:effectLst/>
              <a:latin typeface="Times New Roman" panose="02020503050405090304" pitchFamily="18" charset="0"/>
              <a:ea typeface="+mn-ea"/>
              <a:cs typeface="Times New Roman" panose="0202050305040509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800" kern="100" dirty="0">
              <a:effectLst/>
              <a:latin typeface="Times New Roman" panose="02020503050405090304" pitchFamily="18" charset="0"/>
              <a:ea typeface="宋体" pitchFamily="2" charset="-122"/>
              <a:cs typeface="Times New Roman" panose="0202050305040509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zh-CN" sz="1800" kern="100" dirty="0">
                <a:effectLst/>
                <a:latin typeface="Times New Roman" panose="02020503050405090304" pitchFamily="18" charset="0"/>
                <a:ea typeface="宋体" pitchFamily="2" charset="-122"/>
                <a:cs typeface="Times New Roman" panose="02020503050405090304" pitchFamily="18" charset="0"/>
              </a:rPr>
              <a:t>生产长度指的是从一个国家部门的最初投入到一个国家部门的最终产品之间生产阶段的平均次数：它是由一个国家部门使用的最初投入的增值在生产过程中被计算为总产出直到体现为一个国家部门的最终产品的平均次数。</a:t>
            </a:r>
            <a:endParaRPr lang="en-US" altLang="zh-CN" sz="1800" kern="100" dirty="0">
              <a:effectLst/>
              <a:latin typeface="Times New Roman" panose="02020503050405090304" pitchFamily="18" charset="0"/>
              <a:ea typeface="宋体" pitchFamily="2" charset="-122"/>
              <a:cs typeface="Times New Roman" panose="0202050305040509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kern="100" dirty="0">
                <a:effectLst/>
                <a:latin typeface="Times New Roman" panose="02020503050405090304" pitchFamily="18" charset="0"/>
                <a:ea typeface="宋体" pitchFamily="2" charset="-122"/>
                <a:cs typeface="Times New Roman" panose="02020503050405090304" pitchFamily="18" charset="0"/>
              </a:rPr>
              <a:t>这是</a:t>
            </a:r>
            <a:r>
              <a:rPr lang="en-US" altLang="zh-CN" sz="1800" kern="100" dirty="0">
                <a:effectLst/>
                <a:latin typeface="Times New Roman" panose="02020503050405090304" pitchFamily="18" charset="0"/>
                <a:ea typeface="宋体" pitchFamily="2" charset="-122"/>
                <a:cs typeface="Times New Roman" panose="02020503050405090304" pitchFamily="18" charset="0"/>
              </a:rPr>
              <a:t>GVC</a:t>
            </a:r>
            <a:r>
              <a:rPr lang="zh-CN" altLang="en-US" sz="1800" kern="100" dirty="0">
                <a:effectLst/>
                <a:latin typeface="Times New Roman" panose="02020503050405090304" pitchFamily="18" charset="0"/>
                <a:ea typeface="宋体" pitchFamily="2" charset="-122"/>
                <a:cs typeface="Times New Roman" panose="02020503050405090304" pitchFamily="18" charset="0"/>
              </a:rPr>
              <a:t>活动引致的产出。</a:t>
            </a:r>
            <a:endParaRPr lang="en-US" altLang="zh-CN" sz="1800" kern="100" dirty="0">
              <a:effectLst/>
              <a:latin typeface="Times New Roman" panose="02020503050405090304" pitchFamily="18" charset="0"/>
              <a:ea typeface="宋体" pitchFamily="2" charset="-122"/>
              <a:cs typeface="Times New Roman" panose="0202050305040509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kern="100" dirty="0">
                <a:effectLst/>
                <a:latin typeface="Times New Roman" panose="02020503050405090304" pitchFamily="18" charset="0"/>
                <a:ea typeface="宋体" pitchFamily="2" charset="-122"/>
                <a:cs typeface="Times New Roman" panose="02020503050405090304" pitchFamily="18" charset="0"/>
              </a:rPr>
              <a:t>通过横向加总，得到一个国家部门的</a:t>
            </a:r>
            <a:r>
              <a:rPr lang="en-US" altLang="zh-CN" sz="1800" kern="100" dirty="0">
                <a:effectLst/>
                <a:latin typeface="Times New Roman" panose="02020503050405090304" pitchFamily="18" charset="0"/>
                <a:ea typeface="宋体" pitchFamily="2" charset="-122"/>
                <a:cs typeface="Times New Roman" panose="02020503050405090304" pitchFamily="18" charset="0"/>
              </a:rPr>
              <a:t>GVC</a:t>
            </a:r>
            <a:r>
              <a:rPr lang="zh-CN" altLang="en-US" sz="1800" kern="100" dirty="0">
                <a:effectLst/>
                <a:latin typeface="Times New Roman" panose="02020503050405090304" pitchFamily="18" charset="0"/>
                <a:ea typeface="宋体" pitchFamily="2" charset="-122"/>
                <a:cs typeface="Times New Roman" panose="02020503050405090304" pitchFamily="18" charset="0"/>
              </a:rPr>
              <a:t>前向生产长度，即该国该部门的增加值到世界经济中所有最终品这条生产链的平均生产长度。</a:t>
            </a:r>
            <a:endParaRPr lang="en-US" altLang="zh-CN" sz="1800" kern="100" dirty="0">
              <a:effectLst/>
              <a:latin typeface="Times New Roman" panose="02020503050405090304" pitchFamily="18" charset="0"/>
              <a:ea typeface="宋体" pitchFamily="2" charset="-122"/>
              <a:cs typeface="Times New Roman" panose="0202050305040509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00" dirty="0">
                <a:effectLst/>
                <a:latin typeface="Times New Roman" panose="02020503050405090304" pitchFamily="18" charset="0"/>
                <a:ea typeface="宋体" pitchFamily="2" charset="-122"/>
                <a:cs typeface="Times New Roman" panose="02020503050405090304" pitchFamily="18" charset="0"/>
              </a:rPr>
              <a:t>通过纵向加总，得到一个国家部门的</a:t>
            </a:r>
            <a:r>
              <a:rPr lang="en-US" altLang="zh-CN" sz="1200" kern="100" dirty="0">
                <a:effectLst/>
                <a:latin typeface="Times New Roman" panose="02020503050405090304" pitchFamily="18" charset="0"/>
                <a:ea typeface="宋体" pitchFamily="2" charset="-122"/>
                <a:cs typeface="Times New Roman" panose="02020503050405090304" pitchFamily="18" charset="0"/>
              </a:rPr>
              <a:t>GVC</a:t>
            </a:r>
            <a:r>
              <a:rPr lang="zh-CN" altLang="en-US" sz="1200" kern="100" dirty="0">
                <a:effectLst/>
                <a:latin typeface="Times New Roman" panose="02020503050405090304" pitchFamily="18" charset="0"/>
                <a:ea typeface="宋体" pitchFamily="2" charset="-122"/>
                <a:cs typeface="Times New Roman" panose="02020503050405090304" pitchFamily="18" charset="0"/>
              </a:rPr>
              <a:t>后向生产长度，即世界经济中所有增加</a:t>
            </a:r>
            <a:r>
              <a:rPr lang="zh-CN" altLang="en-US" sz="1200" kern="100" dirty="0">
                <a:effectLst/>
                <a:latin typeface="Times New Roman" panose="02020503050405090304" pitchFamily="18" charset="0"/>
                <a:ea typeface="+mn-ea"/>
                <a:cs typeface="Times New Roman" panose="02020503050405090304" pitchFamily="18" charset="0"/>
              </a:rPr>
              <a:t>值到该国该部门的最终品这条生产链的</a:t>
            </a:r>
            <a:r>
              <a:rPr lang="zh-CN" altLang="en-US" sz="1200" kern="100" dirty="0">
                <a:effectLst/>
                <a:latin typeface="Times New Roman" panose="02020503050405090304" pitchFamily="18" charset="0"/>
                <a:ea typeface="宋体" pitchFamily="2" charset="-122"/>
                <a:cs typeface="Times New Roman" panose="02020503050405090304" pitchFamily="18" charset="0"/>
              </a:rPr>
              <a:t>平均生产长度。</a:t>
            </a:r>
            <a:endParaRPr lang="en-US" altLang="zh-CN" sz="1200" kern="100" dirty="0">
              <a:effectLst/>
              <a:latin typeface="Times New Roman" panose="02020503050405090304" pitchFamily="18" charset="0"/>
              <a:ea typeface="宋体" pitchFamily="2" charset="-122"/>
              <a:cs typeface="Times New Roman" panose="0202050305040509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kern="100" dirty="0">
              <a:effectLst/>
              <a:latin typeface="Times New Roman" panose="02020503050405090304" pitchFamily="18" charset="0"/>
              <a:ea typeface="宋体" pitchFamily="2" charset="-122"/>
              <a:cs typeface="Times New Roman" panose="0202050305040509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00" dirty="0">
                <a:effectLst/>
                <a:latin typeface="Times New Roman" panose="02020503050405090304" pitchFamily="18" charset="0"/>
                <a:ea typeface="宋体" pitchFamily="2" charset="-122"/>
                <a:cs typeface="Times New Roman" panose="02020503050405090304" pitchFamily="18" charset="0"/>
              </a:rPr>
              <a:t>由此分解聚合，得到了</a:t>
            </a:r>
            <a:r>
              <a:rPr lang="en-US" altLang="zh-CN" sz="1200" kern="100" dirty="0">
                <a:effectLst/>
                <a:latin typeface="Times New Roman" panose="02020503050405090304" pitchFamily="18" charset="0"/>
                <a:ea typeface="宋体" pitchFamily="2" charset="-122"/>
                <a:cs typeface="Times New Roman" panose="02020503050405090304" pitchFamily="18" charset="0"/>
              </a:rPr>
              <a:t>GVC</a:t>
            </a:r>
            <a:r>
              <a:rPr lang="zh-CN" altLang="en-US" sz="1200" kern="100" dirty="0">
                <a:effectLst/>
                <a:latin typeface="Times New Roman" panose="02020503050405090304" pitchFamily="18" charset="0"/>
                <a:ea typeface="宋体" pitchFamily="2" charset="-122"/>
                <a:cs typeface="Times New Roman" panose="02020503050405090304" pitchFamily="18" charset="0"/>
              </a:rPr>
              <a:t>活动的指标体系：</a:t>
            </a:r>
            <a:endParaRPr lang="en-US" altLang="zh-CN" sz="1200" kern="100" dirty="0">
              <a:effectLst/>
              <a:latin typeface="Times New Roman" panose="02020503050405090304" pitchFamily="18" charset="0"/>
              <a:ea typeface="宋体" pitchFamily="2" charset="-122"/>
              <a:cs typeface="Times New Roman" panose="0202050305040509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kern="100" dirty="0">
                <a:effectLst/>
                <a:latin typeface="Times New Roman" panose="02020503050405090304" pitchFamily="18" charset="0"/>
                <a:ea typeface="宋体" pitchFamily="2" charset="-122"/>
                <a:cs typeface="Times New Roman" panose="02020503050405090304" pitchFamily="18" charset="0"/>
              </a:rPr>
              <a:t>GVC</a:t>
            </a:r>
            <a:r>
              <a:rPr lang="zh-CN" altLang="en-US" sz="1200" kern="100" dirty="0">
                <a:effectLst/>
                <a:latin typeface="Times New Roman" panose="02020503050405090304" pitchFamily="18" charset="0"/>
                <a:ea typeface="宋体" pitchFamily="2" charset="-122"/>
                <a:cs typeface="Times New Roman" panose="02020503050405090304" pitchFamily="18" charset="0"/>
              </a:rPr>
              <a:t>前向参与度，用</a:t>
            </a:r>
            <a:r>
              <a:rPr lang="zh-CN" altLang="zh-CN" sz="1200" b="0" dirty="0">
                <a:solidFill>
                  <a:srgbClr val="1D4999"/>
                </a:solidFill>
                <a:effectLst/>
                <a:latin typeface="Times New Roman" panose="02020503050405090304" pitchFamily="18" charset="0"/>
                <a:ea typeface="宋体" pitchFamily="2" charset="-122"/>
                <a:cs typeface="Times New Roman" panose="02020503050405090304" pitchFamily="18" charset="0"/>
              </a:rPr>
              <a:t>全球价值链活动中创造的增加值占该国该部门创造的总增加值的比重</a:t>
            </a:r>
            <a:r>
              <a:rPr lang="zh-CN" altLang="en-US" sz="1200" b="0" dirty="0">
                <a:solidFill>
                  <a:srgbClr val="1D4999"/>
                </a:solidFill>
                <a:effectLst/>
                <a:latin typeface="Times New Roman" panose="02020503050405090304" pitchFamily="18" charset="0"/>
                <a:ea typeface="宋体" pitchFamily="2" charset="-122"/>
                <a:cs typeface="Times New Roman" panose="02020503050405090304" pitchFamily="18" charset="0"/>
              </a:rPr>
              <a:t>表示。</a:t>
            </a:r>
            <a:endParaRPr lang="en-US" altLang="zh-CN" sz="1200" b="0" dirty="0">
              <a:solidFill>
                <a:srgbClr val="1D4999"/>
              </a:solidFill>
              <a:effectLst/>
              <a:latin typeface="Times New Roman" panose="02020503050405090304" pitchFamily="18" charset="0"/>
              <a:ea typeface="宋体" pitchFamily="2" charset="-122"/>
              <a:cs typeface="Times New Roman" panose="0202050305040509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0" kern="100" dirty="0">
                <a:solidFill>
                  <a:srgbClr val="1D4999"/>
                </a:solidFill>
                <a:effectLst/>
                <a:latin typeface="Times New Roman" panose="02020503050405090304" pitchFamily="18" charset="0"/>
                <a:ea typeface="宋体" pitchFamily="2" charset="-122"/>
                <a:cs typeface="Times New Roman" panose="02020503050405090304" pitchFamily="18" charset="0"/>
              </a:rPr>
              <a:t>GVC</a:t>
            </a:r>
            <a:r>
              <a:rPr lang="zh-CN" altLang="en-US" sz="1200" b="0" kern="100" dirty="0">
                <a:solidFill>
                  <a:srgbClr val="1D4999"/>
                </a:solidFill>
                <a:effectLst/>
                <a:latin typeface="Times New Roman" panose="02020503050405090304" pitchFamily="18" charset="0"/>
                <a:ea typeface="宋体" pitchFamily="2" charset="-122"/>
                <a:cs typeface="Times New Roman" panose="02020503050405090304" pitchFamily="18" charset="0"/>
              </a:rPr>
              <a:t>后向参与度，用</a:t>
            </a:r>
            <a:r>
              <a:rPr lang="zh-CN" altLang="zh-CN" sz="1200" b="0" dirty="0">
                <a:solidFill>
                  <a:srgbClr val="1D4999"/>
                </a:solidFill>
                <a:effectLst/>
                <a:latin typeface="Times New Roman" panose="02020503050405090304" pitchFamily="18" charset="0"/>
                <a:ea typeface="宋体" pitchFamily="2" charset="-122"/>
                <a:cs typeface="Times New Roman" panose="02020503050405090304" pitchFamily="18" charset="0"/>
              </a:rPr>
              <a:t>全球价值链活动中最终品价值占该国该部门生产的总最终品价值的比重</a:t>
            </a:r>
            <a:r>
              <a:rPr lang="zh-CN" altLang="en-US" sz="1200" b="0" dirty="0">
                <a:solidFill>
                  <a:srgbClr val="1D4999"/>
                </a:solidFill>
                <a:effectLst/>
                <a:latin typeface="Times New Roman" panose="02020503050405090304" pitchFamily="18" charset="0"/>
                <a:ea typeface="宋体" pitchFamily="2" charset="-122"/>
                <a:cs typeface="Times New Roman" panose="02020503050405090304" pitchFamily="18" charset="0"/>
              </a:rPr>
              <a:t>表示。</a:t>
            </a:r>
            <a:endParaRPr lang="en-US" altLang="zh-CN" sz="1200" b="0" dirty="0">
              <a:solidFill>
                <a:srgbClr val="1D4999"/>
              </a:solidFill>
              <a:effectLst/>
              <a:latin typeface="Times New Roman" panose="02020503050405090304" pitchFamily="18" charset="0"/>
              <a:ea typeface="宋体" pitchFamily="2" charset="-122"/>
              <a:cs typeface="Times New Roman" panose="0202050305040509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0" kern="100" dirty="0">
                <a:solidFill>
                  <a:srgbClr val="1D4999"/>
                </a:solidFill>
                <a:effectLst/>
                <a:latin typeface="Times New Roman" panose="02020503050405090304" pitchFamily="18" charset="0"/>
                <a:ea typeface="宋体" pitchFamily="2" charset="-122"/>
                <a:cs typeface="Times New Roman" panose="02020503050405090304" pitchFamily="18" charset="0"/>
              </a:rPr>
              <a:t>GVC</a:t>
            </a:r>
            <a:r>
              <a:rPr lang="zh-CN" altLang="en-US" sz="1200" b="0" kern="100" dirty="0">
                <a:solidFill>
                  <a:srgbClr val="1D4999"/>
                </a:solidFill>
                <a:effectLst/>
                <a:latin typeface="Times New Roman" panose="02020503050405090304" pitchFamily="18" charset="0"/>
                <a:ea typeface="宋体" pitchFamily="2" charset="-122"/>
                <a:cs typeface="Times New Roman" panose="02020503050405090304" pitchFamily="18" charset="0"/>
              </a:rPr>
              <a:t>位置指标，用</a:t>
            </a:r>
            <a:r>
              <a:rPr lang="zh-CN" altLang="zh-CN" sz="1200" b="0" dirty="0">
                <a:solidFill>
                  <a:srgbClr val="1D4999"/>
                </a:solidFill>
                <a:effectLst/>
                <a:latin typeface="Times New Roman" panose="02020503050405090304" pitchFamily="18" charset="0"/>
                <a:ea typeface="宋体" pitchFamily="2" charset="-122"/>
                <a:cs typeface="Times New Roman" panose="02020503050405090304" pitchFamily="18" charset="0"/>
              </a:rPr>
              <a:t>一国</a:t>
            </a:r>
            <a:r>
              <a:rPr lang="zh-CN" altLang="en-US" sz="1200" b="0" dirty="0">
                <a:solidFill>
                  <a:srgbClr val="1D4999"/>
                </a:solidFill>
                <a:effectLst/>
                <a:latin typeface="Times New Roman" panose="02020503050405090304" pitchFamily="18" charset="0"/>
                <a:ea typeface="宋体" pitchFamily="2" charset="-122"/>
                <a:cs typeface="Times New Roman" panose="02020503050405090304" pitchFamily="18" charset="0"/>
              </a:rPr>
              <a:t>某</a:t>
            </a:r>
            <a:r>
              <a:rPr lang="zh-CN" altLang="zh-CN" sz="1200" b="0" dirty="0">
                <a:solidFill>
                  <a:srgbClr val="1D4999"/>
                </a:solidFill>
                <a:effectLst/>
                <a:latin typeface="Times New Roman" panose="02020503050405090304" pitchFamily="18" charset="0"/>
                <a:ea typeface="宋体" pitchFamily="2" charset="-122"/>
                <a:cs typeface="Times New Roman" panose="02020503050405090304" pitchFamily="18" charset="0"/>
              </a:rPr>
              <a:t>部门全球价值链活动中到全球价值链两端的</a:t>
            </a:r>
            <a:r>
              <a:rPr lang="zh-CN" altLang="en-US" sz="1200" b="0" dirty="0">
                <a:solidFill>
                  <a:srgbClr val="1D4999"/>
                </a:solidFill>
                <a:effectLst/>
                <a:latin typeface="Times New Roman" panose="02020503050405090304" pitchFamily="18" charset="0"/>
                <a:ea typeface="宋体" pitchFamily="2" charset="-122"/>
                <a:cs typeface="Times New Roman" panose="02020503050405090304" pitchFamily="18" charset="0"/>
              </a:rPr>
              <a:t>相对</a:t>
            </a:r>
            <a:r>
              <a:rPr lang="zh-CN" altLang="zh-CN" sz="1200" b="0" dirty="0">
                <a:solidFill>
                  <a:srgbClr val="1D4999"/>
                </a:solidFill>
                <a:effectLst/>
                <a:latin typeface="Times New Roman" panose="02020503050405090304" pitchFamily="18" charset="0"/>
                <a:ea typeface="宋体" pitchFamily="2" charset="-122"/>
                <a:cs typeface="Times New Roman" panose="02020503050405090304" pitchFamily="18" charset="0"/>
              </a:rPr>
              <a:t>长度</a:t>
            </a:r>
            <a:r>
              <a:rPr lang="zh-CN" altLang="en-US" sz="1200" b="0" dirty="0">
                <a:solidFill>
                  <a:srgbClr val="1D4999"/>
                </a:solidFill>
                <a:effectLst/>
                <a:latin typeface="Times New Roman" panose="02020503050405090304" pitchFamily="18" charset="0"/>
                <a:ea typeface="宋体" pitchFamily="2" charset="-122"/>
                <a:cs typeface="Times New Roman" panose="02020503050405090304" pitchFamily="18" charset="0"/>
              </a:rPr>
              <a:t>表示，也就是一国某部门的</a:t>
            </a:r>
            <a:r>
              <a:rPr lang="en-US" altLang="zh-CN" sz="1200" b="0" dirty="0">
                <a:solidFill>
                  <a:srgbClr val="1D4999"/>
                </a:solidFill>
                <a:effectLst/>
                <a:latin typeface="Times New Roman" panose="02020503050405090304" pitchFamily="18" charset="0"/>
                <a:ea typeface="宋体" pitchFamily="2" charset="-122"/>
                <a:cs typeface="Times New Roman" panose="02020503050405090304" pitchFamily="18" charset="0"/>
              </a:rPr>
              <a:t>GVC</a:t>
            </a:r>
            <a:r>
              <a:rPr lang="zh-CN" altLang="en-US" sz="1200" b="0" dirty="0">
                <a:solidFill>
                  <a:srgbClr val="1D4999"/>
                </a:solidFill>
                <a:effectLst/>
                <a:latin typeface="Times New Roman" panose="02020503050405090304" pitchFamily="18" charset="0"/>
                <a:ea typeface="宋体" pitchFamily="2" charset="-122"/>
                <a:cs typeface="Times New Roman" panose="02020503050405090304" pitchFamily="18" charset="0"/>
              </a:rPr>
              <a:t>前向生产长度与后向生产长度的比值。</a:t>
            </a:r>
            <a:endParaRPr lang="en-US" altLang="zh-CN" sz="1200" b="0" kern="100" dirty="0">
              <a:solidFill>
                <a:srgbClr val="1D4999"/>
              </a:solidFill>
              <a:effectLst/>
              <a:latin typeface="Times New Roman" panose="02020503050405090304" pitchFamily="18" charset="0"/>
              <a:ea typeface="宋体" pitchFamily="2" charset="-122"/>
              <a:cs typeface="Times New Roman" panose="02020503050405090304" pitchFamily="18" charset="0"/>
            </a:endParaRPr>
          </a:p>
          <a:p>
            <a:endParaRPr lang="zh-CN" altLang="en-US" dirty="0"/>
          </a:p>
        </p:txBody>
      </p:sp>
      <p:sp>
        <p:nvSpPr>
          <p:cNvPr id="4" name="灯片编号占位符 3"/>
          <p:cNvSpPr>
            <a:spLocks noGrp="1"/>
          </p:cNvSpPr>
          <p:nvPr>
            <p:ph type="sldNum" sz="quarter" idx="5"/>
          </p:nvPr>
        </p:nvSpPr>
        <p:spPr/>
        <p:txBody>
          <a:bodyPr/>
          <a:lstStyle/>
          <a:p>
            <a:fld id="{D96642B7-71B7-4C3E-9855-0D0DE388A05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前一部分是宏观层面的指标体系，关于微观企业层面的</a:t>
            </a:r>
            <a:r>
              <a:rPr lang="en-US" altLang="zh-CN" dirty="0"/>
              <a:t>GVC</a:t>
            </a:r>
            <a:r>
              <a:rPr lang="zh-CN" altLang="en-US" dirty="0"/>
              <a:t>指标体系，</a:t>
            </a:r>
            <a:r>
              <a:rPr lang="zh-CN" altLang="zh-CN" sz="1200" dirty="0">
                <a:effectLst/>
                <a:latin typeface="Times New Roman" panose="02020503050405090304" pitchFamily="18" charset="0"/>
                <a:ea typeface="宋体" pitchFamily="2" charset="-122"/>
                <a:cs typeface="Times New Roman" panose="02020503050405090304" pitchFamily="18" charset="0"/>
              </a:rPr>
              <a:t>借鉴</a:t>
            </a:r>
            <a:r>
              <a:rPr lang="en-US" altLang="zh-CN" sz="1200" dirty="0">
                <a:effectLst/>
                <a:latin typeface="Times New Roman" panose="02020503050405090304" pitchFamily="18" charset="0"/>
                <a:ea typeface="宋体" pitchFamily="2" charset="-122"/>
              </a:rPr>
              <a:t>Ju and Yu(2015)</a:t>
            </a:r>
            <a:r>
              <a:rPr lang="zh-CN" altLang="zh-CN" sz="1200" dirty="0">
                <a:effectLst/>
                <a:latin typeface="Times New Roman" panose="02020503050405090304" pitchFamily="18" charset="0"/>
                <a:ea typeface="宋体" pitchFamily="2" charset="-122"/>
                <a:cs typeface="Times New Roman" panose="02020503050405090304" pitchFamily="18" charset="0"/>
              </a:rPr>
              <a:t>的研究，考虑到一个企业可能参与多个行业产品的生产，按照企业出口某行业产品占企业总出口的比重作为权重。</a:t>
            </a:r>
            <a:endParaRPr lang="en-US" altLang="zh-CN" sz="1200" dirty="0">
              <a:effectLst/>
              <a:latin typeface="Times New Roman" panose="02020503050405090304" pitchFamily="18" charset="0"/>
              <a:ea typeface="宋体" pitchFamily="2" charset="-122"/>
              <a:cs typeface="Times New Roman" panose="02020503050405090304" pitchFamily="18" charset="0"/>
            </a:endParaRPr>
          </a:p>
          <a:p>
            <a:r>
              <a:rPr lang="zh-CN" altLang="zh-CN" sz="1200" dirty="0">
                <a:effectLst/>
                <a:latin typeface="Times New Roman" panose="02020503050405090304" pitchFamily="18" charset="0"/>
                <a:ea typeface="宋体" pitchFamily="2" charset="-122"/>
                <a:cs typeface="Times New Roman" panose="02020503050405090304" pitchFamily="18" charset="0"/>
              </a:rPr>
              <a:t>由于本文指标是从前向和后向，考虑出口和进口两个方面构造的，因此本文进一步将</a:t>
            </a:r>
            <a:r>
              <a:rPr lang="zh-CN" altLang="zh-CN" sz="1200" b="0" i="0" dirty="0">
                <a:effectLst/>
                <a:latin typeface="Times New Roman" panose="02020503050405090304" pitchFamily="18" charset="0"/>
                <a:ea typeface="宋体" pitchFamily="2" charset="-122"/>
                <a:cs typeface="Times New Roman" panose="02020503050405090304" pitchFamily="18" charset="0"/>
              </a:rPr>
              <a:t>企业出口某行业产品占企业总出口的比重作为前向指标的权重，以及企业进口某行业产品占企业总进口的比重作为后向指标的权重</a:t>
            </a:r>
            <a:r>
              <a:rPr lang="zh-CN" altLang="en-US" sz="1200" dirty="0">
                <a:effectLst/>
                <a:latin typeface="Times New Roman" panose="02020503050405090304" pitchFamily="18" charset="0"/>
                <a:ea typeface="宋体" pitchFamily="2" charset="-122"/>
                <a:cs typeface="Times New Roman" panose="02020503050405090304" pitchFamily="18" charset="0"/>
              </a:rPr>
              <a:t>。</a:t>
            </a:r>
            <a:endParaRPr lang="en-US" altLang="zh-CN" sz="1200" dirty="0">
              <a:latin typeface="Times New Roman" panose="02020503050405090304" pitchFamily="18" charset="0"/>
              <a:cs typeface="Times New Roman" panose="02020503050405090304" pitchFamily="18" charset="0"/>
            </a:endParaRPr>
          </a:p>
          <a:p>
            <a:r>
              <a:rPr lang="zh-CN" altLang="en-US" dirty="0"/>
              <a:t>从而得到了企业层面的</a:t>
            </a:r>
            <a:r>
              <a:rPr lang="en-US" altLang="zh-CN" dirty="0"/>
              <a:t>GVC</a:t>
            </a:r>
            <a:r>
              <a:rPr lang="zh-CN" altLang="en-US" dirty="0"/>
              <a:t>前后向参与度指标和</a:t>
            </a:r>
            <a:r>
              <a:rPr lang="en-US" altLang="zh-CN" dirty="0"/>
              <a:t>GVC</a:t>
            </a:r>
            <a:r>
              <a:rPr lang="zh-CN" altLang="en-US" dirty="0"/>
              <a:t>位置指标。</a:t>
            </a:r>
            <a:endParaRPr lang="en-US" altLang="zh-CN" dirty="0"/>
          </a:p>
          <a:p>
            <a:endParaRPr lang="en-US" altLang="zh-CN" dirty="0"/>
          </a:p>
          <a:p>
            <a:r>
              <a:rPr lang="zh-CN" altLang="en-US" dirty="0"/>
              <a:t>接下来是运用</a:t>
            </a:r>
            <a:r>
              <a:rPr lang="en-US" altLang="zh-CN" dirty="0"/>
              <a:t>R</a:t>
            </a:r>
            <a:r>
              <a:rPr lang="zh-CN" altLang="en-US" dirty="0"/>
              <a:t>和</a:t>
            </a:r>
            <a:r>
              <a:rPr lang="en-US" altLang="zh-CN" dirty="0"/>
              <a:t>python</a:t>
            </a:r>
            <a:r>
              <a:rPr lang="zh-CN" altLang="en-US" dirty="0"/>
              <a:t>对相关数据库的处理。</a:t>
            </a:r>
            <a:endParaRPr lang="en-US" altLang="zh-CN" dirty="0"/>
          </a:p>
          <a:p>
            <a:r>
              <a:rPr lang="zh-CN" altLang="en-US" dirty="0"/>
              <a:t>宏观数据用到的是</a:t>
            </a:r>
            <a:r>
              <a:rPr lang="en-US" altLang="zh-CN" dirty="0"/>
              <a:t>OECD</a:t>
            </a:r>
            <a:r>
              <a:rPr lang="zh-CN" altLang="en-US" dirty="0"/>
              <a:t>的投入产出表，第一步，因为后续没有统一标准的中国台湾地区的劳动收入份额数据，故将</a:t>
            </a:r>
            <a:r>
              <a:rPr lang="zh-CN" altLang="en-US" sz="1200" dirty="0">
                <a:effectLst/>
                <a:latin typeface="Times New Roman" panose="02020503050405090304" pitchFamily="18" charset="0"/>
                <a:ea typeface="宋体" pitchFamily="2" charset="-122"/>
                <a:cs typeface="Times New Roman" panose="02020503050405090304" pitchFamily="18" charset="0"/>
              </a:rPr>
              <a:t>中国台湾地区数据合并至</a:t>
            </a:r>
            <a:r>
              <a:rPr lang="en-US" altLang="zh-CN" sz="1200" dirty="0">
                <a:effectLst/>
                <a:latin typeface="Times New Roman" panose="02020503050405090304" pitchFamily="18" charset="0"/>
                <a:ea typeface="宋体" pitchFamily="2" charset="-122"/>
                <a:cs typeface="Times New Roman" panose="02020503050405090304" pitchFamily="18" charset="0"/>
              </a:rPr>
              <a:t>ROW</a:t>
            </a:r>
            <a:r>
              <a:rPr lang="zh-CN" altLang="en-US" sz="1200" dirty="0">
                <a:effectLst/>
                <a:latin typeface="Times New Roman" panose="02020503050405090304" pitchFamily="18" charset="0"/>
                <a:ea typeface="宋体" pitchFamily="2" charset="-122"/>
                <a:cs typeface="Times New Roman" panose="02020503050405090304" pitchFamily="18" charset="0"/>
              </a:rPr>
              <a:t>（其他国家和地区），由于</a:t>
            </a:r>
            <a:r>
              <a:rPr lang="en-US" altLang="zh-CN" sz="1200" dirty="0">
                <a:effectLst/>
                <a:latin typeface="Times New Roman" panose="02020503050405090304" pitchFamily="18" charset="0"/>
                <a:ea typeface="宋体" pitchFamily="2" charset="-122"/>
                <a:cs typeface="Times New Roman" panose="02020503050405090304" pitchFamily="18" charset="0"/>
              </a:rPr>
              <a:t>OECD</a:t>
            </a:r>
            <a:r>
              <a:rPr lang="zh-CN" altLang="en-US" sz="1200" dirty="0">
                <a:effectLst/>
                <a:latin typeface="Times New Roman" panose="02020503050405090304" pitchFamily="18" charset="0"/>
                <a:ea typeface="宋体" pitchFamily="2" charset="-122"/>
                <a:cs typeface="Times New Roman" panose="02020503050405090304" pitchFamily="18" charset="0"/>
              </a:rPr>
              <a:t>投入产出表中，墨西哥和中国的数据按</a:t>
            </a:r>
            <a:r>
              <a:rPr lang="zh-CN" altLang="en-US" sz="1200" dirty="0">
                <a:effectLst/>
                <a:latin typeface="Times New Roman" panose="02020503050405090304" pitchFamily="18" charset="0"/>
                <a:ea typeface="+mn-ea"/>
                <a:cs typeface="Times New Roman" panose="02020503050405090304" pitchFamily="18" charset="0"/>
              </a:rPr>
              <a:t>加工贸易和其他一般贸易分别</a:t>
            </a:r>
            <a:r>
              <a:rPr lang="zh-CN" altLang="en-US" sz="1200" dirty="0">
                <a:effectLst/>
                <a:latin typeface="Times New Roman" panose="02020503050405090304" pitchFamily="18" charset="0"/>
                <a:ea typeface="宋体" pitchFamily="2" charset="-122"/>
                <a:cs typeface="Times New Roman" panose="02020503050405090304" pitchFamily="18" charset="0"/>
              </a:rPr>
              <a:t>列示的，所以将拆分的数据合并，并且将最终需求细分的</a:t>
            </a:r>
            <a:r>
              <a:rPr lang="en-US" altLang="zh-CN" sz="1200" dirty="0">
                <a:effectLst/>
                <a:latin typeface="Times New Roman" panose="02020503050405090304" pitchFamily="18" charset="0"/>
                <a:ea typeface="宋体" pitchFamily="2" charset="-122"/>
                <a:cs typeface="Times New Roman" panose="02020503050405090304" pitchFamily="18" charset="0"/>
              </a:rPr>
              <a:t>6</a:t>
            </a:r>
            <a:r>
              <a:rPr lang="zh-CN" altLang="en-US" sz="1200" dirty="0">
                <a:latin typeface="Times New Roman" panose="02020503050405090304" pitchFamily="18" charset="0"/>
                <a:cs typeface="Times New Roman" panose="02020503050405090304" pitchFamily="18" charset="0"/>
              </a:rPr>
              <a:t>个</a:t>
            </a:r>
            <a:r>
              <a:rPr lang="zh-CN" altLang="en-US" sz="1200" dirty="0">
                <a:effectLst/>
                <a:latin typeface="Times New Roman" panose="02020503050405090304" pitchFamily="18" charset="0"/>
                <a:ea typeface="宋体" pitchFamily="2" charset="-122"/>
                <a:cs typeface="Times New Roman" panose="02020503050405090304" pitchFamily="18" charset="0"/>
              </a:rPr>
              <a:t>部分合并为</a:t>
            </a:r>
            <a:r>
              <a:rPr lang="en-US" altLang="zh-CN" sz="1200" dirty="0">
                <a:effectLst/>
                <a:latin typeface="Times New Roman" panose="02020503050405090304" pitchFamily="18" charset="0"/>
                <a:ea typeface="宋体" pitchFamily="2" charset="-122"/>
                <a:cs typeface="Times New Roman" panose="02020503050405090304" pitchFamily="18" charset="0"/>
              </a:rPr>
              <a:t>1</a:t>
            </a:r>
            <a:r>
              <a:rPr lang="zh-CN" altLang="en-US" sz="1200" dirty="0">
                <a:effectLst/>
                <a:latin typeface="Times New Roman" panose="02020503050405090304" pitchFamily="18" charset="0"/>
                <a:ea typeface="宋体" pitchFamily="2" charset="-122"/>
                <a:cs typeface="Times New Roman" panose="02020503050405090304" pitchFamily="18" charset="0"/>
              </a:rPr>
              <a:t>项，得到</a:t>
            </a:r>
            <a:r>
              <a:rPr lang="en-US" altLang="zh-CN" sz="1200" dirty="0">
                <a:effectLst/>
                <a:latin typeface="Times New Roman" panose="02020503050405090304" pitchFamily="18" charset="0"/>
                <a:ea typeface="宋体" pitchFamily="2" charset="-122"/>
                <a:cs typeface="Times New Roman" panose="02020503050405090304" pitchFamily="18" charset="0"/>
              </a:rPr>
              <a:t>65</a:t>
            </a:r>
            <a:r>
              <a:rPr lang="zh-CN" altLang="en-US" sz="1200" dirty="0">
                <a:effectLst/>
                <a:latin typeface="Times New Roman" panose="02020503050405090304" pitchFamily="18" charset="0"/>
                <a:ea typeface="宋体" pitchFamily="2" charset="-122"/>
                <a:cs typeface="Times New Roman" panose="02020503050405090304" pitchFamily="18" charset="0"/>
              </a:rPr>
              <a:t>各经济体</a:t>
            </a:r>
            <a:r>
              <a:rPr lang="en-US" altLang="zh-CN" sz="1200" dirty="0">
                <a:effectLst/>
                <a:latin typeface="Times New Roman" panose="02020503050405090304" pitchFamily="18" charset="0"/>
                <a:ea typeface="宋体" pitchFamily="2" charset="-122"/>
                <a:cs typeface="Times New Roman" panose="02020503050405090304" pitchFamily="18" charset="0"/>
              </a:rPr>
              <a:t>45</a:t>
            </a:r>
            <a:r>
              <a:rPr lang="zh-CN" altLang="en-US" sz="1200" dirty="0">
                <a:effectLst/>
                <a:latin typeface="Times New Roman" panose="02020503050405090304" pitchFamily="18" charset="0"/>
                <a:ea typeface="宋体" pitchFamily="2" charset="-122"/>
                <a:cs typeface="Times New Roman" panose="02020503050405090304" pitchFamily="18" charset="0"/>
              </a:rPr>
              <a:t>个行业的投入产出表。第二步，由于本文用到的是制造业的数据，将</a:t>
            </a:r>
            <a:r>
              <a:rPr lang="en-US" altLang="zh-CN" sz="1200" dirty="0">
                <a:effectLst/>
                <a:latin typeface="Times New Roman" panose="02020503050405090304" pitchFamily="18" charset="0"/>
                <a:ea typeface="宋体" pitchFamily="2" charset="-122"/>
                <a:cs typeface="Times New Roman" panose="02020503050405090304" pitchFamily="18" charset="0"/>
              </a:rPr>
              <a:t>45</a:t>
            </a:r>
            <a:r>
              <a:rPr lang="zh-CN" altLang="en-US" sz="1200" dirty="0">
                <a:effectLst/>
                <a:latin typeface="Times New Roman" panose="02020503050405090304" pitchFamily="18" charset="0"/>
                <a:ea typeface="宋体" pitchFamily="2" charset="-122"/>
                <a:cs typeface="Times New Roman" panose="02020503050405090304" pitchFamily="18" charset="0"/>
              </a:rPr>
              <a:t>个行业中</a:t>
            </a:r>
            <a:r>
              <a:rPr lang="zh-CN" altLang="en-US" sz="1200" dirty="0">
                <a:latin typeface="Times New Roman" panose="02020503050405090304" pitchFamily="18" charset="0"/>
                <a:cs typeface="Times New Roman" panose="02020503050405090304" pitchFamily="18" charset="0"/>
              </a:rPr>
              <a:t>除了</a:t>
            </a:r>
            <a:r>
              <a:rPr lang="en-US" altLang="zh-CN" sz="1200" dirty="0">
                <a:latin typeface="Times New Roman" panose="02020503050405090304" pitchFamily="18" charset="0"/>
                <a:cs typeface="Times New Roman" panose="02020503050405090304" pitchFamily="18" charset="0"/>
              </a:rPr>
              <a:t>17</a:t>
            </a:r>
            <a:r>
              <a:rPr lang="zh-CN" altLang="en-US" sz="1200" dirty="0">
                <a:latin typeface="Times New Roman" panose="02020503050405090304" pitchFamily="18" charset="0"/>
                <a:cs typeface="Times New Roman" panose="02020503050405090304" pitchFamily="18" charset="0"/>
              </a:rPr>
              <a:t>个制造业外的</a:t>
            </a:r>
            <a:r>
              <a:rPr lang="en-US" altLang="zh-CN" sz="1200" dirty="0">
                <a:latin typeface="Times New Roman" panose="02020503050405090304" pitchFamily="18" charset="0"/>
                <a:cs typeface="Times New Roman" panose="02020503050405090304" pitchFamily="18" charset="0"/>
              </a:rPr>
              <a:t>28</a:t>
            </a:r>
            <a:r>
              <a:rPr lang="zh-CN" altLang="en-US" sz="1200" dirty="0">
                <a:latin typeface="Times New Roman" panose="02020503050405090304" pitchFamily="18" charset="0"/>
                <a:cs typeface="Times New Roman" panose="02020503050405090304" pitchFamily="18" charset="0"/>
              </a:rPr>
              <a:t>个行业合并；为了与</a:t>
            </a:r>
            <a:r>
              <a:rPr lang="en-US" altLang="zh-CN" sz="1200" dirty="0">
                <a:latin typeface="Times New Roman" panose="02020503050405090304" pitchFamily="18" charset="0"/>
                <a:cs typeface="Times New Roman" panose="02020503050405090304" pitchFamily="18" charset="0"/>
              </a:rPr>
              <a:t>OECD-STAN</a:t>
            </a:r>
            <a:r>
              <a:rPr lang="zh-CN" altLang="en-US" sz="1200" dirty="0">
                <a:latin typeface="Times New Roman" panose="02020503050405090304" pitchFamily="18" charset="0"/>
                <a:cs typeface="Times New Roman" panose="02020503050405090304" pitchFamily="18" charset="0"/>
              </a:rPr>
              <a:t>数据库中劳动收入份额的行业保持一致，将</a:t>
            </a:r>
            <a:r>
              <a:rPr lang="en-US" altLang="zh-CN" sz="1200" dirty="0">
                <a:effectLst/>
                <a:latin typeface="Times New Roman" panose="02020503050405090304" pitchFamily="18" charset="0"/>
                <a:ea typeface="宋体" pitchFamily="2" charset="-122"/>
              </a:rPr>
              <a:t>D20</a:t>
            </a:r>
            <a:r>
              <a:rPr lang="zh-CN" altLang="zh-CN" sz="1200" dirty="0">
                <a:effectLst/>
                <a:latin typeface="Times New Roman" panose="02020503050405090304" pitchFamily="18" charset="0"/>
                <a:ea typeface="宋体" pitchFamily="2" charset="-122"/>
                <a:cs typeface="Times New Roman" panose="02020503050405090304" pitchFamily="18" charset="0"/>
              </a:rPr>
              <a:t>与</a:t>
            </a:r>
            <a:r>
              <a:rPr lang="en-US" altLang="zh-CN" sz="1200" dirty="0">
                <a:effectLst/>
                <a:latin typeface="Times New Roman" panose="02020503050405090304" pitchFamily="18" charset="0"/>
                <a:ea typeface="宋体" pitchFamily="2" charset="-122"/>
              </a:rPr>
              <a:t>D21</a:t>
            </a:r>
            <a:r>
              <a:rPr lang="zh-CN" altLang="zh-CN" sz="1200" dirty="0">
                <a:effectLst/>
                <a:latin typeface="Times New Roman" panose="02020503050405090304" pitchFamily="18" charset="0"/>
                <a:ea typeface="宋体" pitchFamily="2" charset="-122"/>
                <a:cs typeface="Times New Roman" panose="02020503050405090304" pitchFamily="18" charset="0"/>
              </a:rPr>
              <a:t>合并为</a:t>
            </a:r>
            <a:r>
              <a:rPr lang="en-US" altLang="zh-CN" sz="1200" dirty="0">
                <a:effectLst/>
                <a:latin typeface="Times New Roman" panose="02020503050405090304" pitchFamily="18" charset="0"/>
                <a:ea typeface="宋体" pitchFamily="2" charset="-122"/>
              </a:rPr>
              <a:t>D20T21</a:t>
            </a:r>
            <a:r>
              <a:rPr lang="zh-CN" altLang="en-US" sz="1200" dirty="0">
                <a:effectLst/>
                <a:latin typeface="Times New Roman" panose="02020503050405090304" pitchFamily="18" charset="0"/>
                <a:ea typeface="宋体" pitchFamily="2" charset="-122"/>
              </a:rPr>
              <a:t>；与微观数据标准</a:t>
            </a:r>
            <a:r>
              <a:rPr lang="en-US" altLang="zh-CN" sz="1200" dirty="0">
                <a:effectLst/>
                <a:latin typeface="Times New Roman" panose="02020503050405090304" pitchFamily="18" charset="0"/>
                <a:ea typeface="宋体" pitchFamily="2" charset="-122"/>
              </a:rPr>
              <a:t>-</a:t>
            </a:r>
            <a:r>
              <a:rPr lang="zh-CN" altLang="zh-CN" sz="1200" dirty="0">
                <a:effectLst/>
                <a:latin typeface="Times New Roman" panose="02020503050405090304" pitchFamily="18" charset="0"/>
                <a:ea typeface="宋体" pitchFamily="2" charset="-122"/>
                <a:cs typeface="Times New Roman" panose="02020503050405090304" pitchFamily="18" charset="0"/>
              </a:rPr>
              <a:t>证监会</a:t>
            </a:r>
            <a:r>
              <a:rPr lang="en-US" altLang="zh-CN" sz="1200" dirty="0">
                <a:effectLst/>
                <a:latin typeface="Times New Roman" panose="02020503050405090304" pitchFamily="18" charset="0"/>
                <a:ea typeface="宋体" pitchFamily="2" charset="-122"/>
              </a:rPr>
              <a:t>2012</a:t>
            </a:r>
            <a:r>
              <a:rPr lang="zh-CN" altLang="zh-CN" sz="1200" dirty="0">
                <a:effectLst/>
                <a:latin typeface="Times New Roman" panose="02020503050405090304" pitchFamily="18" charset="0"/>
                <a:ea typeface="宋体" pitchFamily="2" charset="-122"/>
                <a:cs typeface="Times New Roman" panose="02020503050405090304" pitchFamily="18" charset="0"/>
              </a:rPr>
              <a:t>版上市公司行业分类</a:t>
            </a:r>
            <a:r>
              <a:rPr lang="zh-CN" altLang="en-US" sz="1200" dirty="0">
                <a:effectLst/>
                <a:latin typeface="Times New Roman" panose="02020503050405090304" pitchFamily="18" charset="0"/>
                <a:ea typeface="宋体" pitchFamily="2" charset="-122"/>
              </a:rPr>
              <a:t>一致，将</a:t>
            </a:r>
            <a:r>
              <a:rPr lang="en-US" altLang="zh-CN" sz="1200" dirty="0">
                <a:effectLst/>
                <a:latin typeface="Times New Roman" panose="02020503050405090304" pitchFamily="18" charset="0"/>
                <a:ea typeface="宋体" pitchFamily="2" charset="-122"/>
              </a:rPr>
              <a:t>D24</a:t>
            </a:r>
            <a:r>
              <a:rPr lang="zh-CN" altLang="zh-CN" sz="1200" dirty="0">
                <a:effectLst/>
                <a:latin typeface="Times New Roman" panose="02020503050405090304" pitchFamily="18" charset="0"/>
                <a:ea typeface="宋体" pitchFamily="2" charset="-122"/>
                <a:cs typeface="Times New Roman" panose="02020503050405090304" pitchFamily="18" charset="0"/>
              </a:rPr>
              <a:t>与</a:t>
            </a:r>
            <a:r>
              <a:rPr lang="en-US" altLang="zh-CN" sz="1200" dirty="0">
                <a:effectLst/>
                <a:latin typeface="Times New Roman" panose="02020503050405090304" pitchFamily="18" charset="0"/>
                <a:ea typeface="宋体" pitchFamily="2" charset="-122"/>
              </a:rPr>
              <a:t>D25</a:t>
            </a:r>
            <a:r>
              <a:rPr lang="zh-CN" altLang="zh-CN" sz="1200" dirty="0">
                <a:effectLst/>
                <a:latin typeface="Times New Roman" panose="02020503050405090304" pitchFamily="18" charset="0"/>
                <a:ea typeface="宋体" pitchFamily="2" charset="-122"/>
                <a:cs typeface="Times New Roman" panose="02020503050405090304" pitchFamily="18" charset="0"/>
              </a:rPr>
              <a:t>合并为</a:t>
            </a:r>
            <a:r>
              <a:rPr lang="en-US" altLang="zh-CN" sz="1200" dirty="0">
                <a:effectLst/>
                <a:latin typeface="Times New Roman" panose="02020503050405090304" pitchFamily="18" charset="0"/>
                <a:ea typeface="宋体" pitchFamily="2" charset="-122"/>
              </a:rPr>
              <a:t>D24T25</a:t>
            </a:r>
            <a:r>
              <a:rPr lang="zh-CN" altLang="zh-CN" sz="1200" dirty="0">
                <a:effectLst/>
                <a:latin typeface="Times New Roman" panose="02020503050405090304" pitchFamily="18" charset="0"/>
                <a:ea typeface="宋体" pitchFamily="2" charset="-122"/>
                <a:cs typeface="Times New Roman" panose="02020503050405090304" pitchFamily="18" charset="0"/>
              </a:rPr>
              <a:t>，</a:t>
            </a:r>
            <a:r>
              <a:rPr lang="en-US" altLang="zh-CN" sz="1200" dirty="0">
                <a:effectLst/>
                <a:latin typeface="Times New Roman" panose="02020503050405090304" pitchFamily="18" charset="0"/>
                <a:ea typeface="宋体" pitchFamily="2" charset="-122"/>
              </a:rPr>
              <a:t>D27</a:t>
            </a:r>
            <a:r>
              <a:rPr lang="zh-CN" altLang="zh-CN" sz="1200" dirty="0">
                <a:effectLst/>
                <a:latin typeface="Times New Roman" panose="02020503050405090304" pitchFamily="18" charset="0"/>
                <a:ea typeface="宋体" pitchFamily="2" charset="-122"/>
                <a:cs typeface="Times New Roman" panose="02020503050405090304" pitchFamily="18" charset="0"/>
              </a:rPr>
              <a:t>与</a:t>
            </a:r>
            <a:r>
              <a:rPr lang="en-US" altLang="zh-CN" sz="1200" dirty="0">
                <a:effectLst/>
                <a:latin typeface="Times New Roman" panose="02020503050405090304" pitchFamily="18" charset="0"/>
                <a:ea typeface="宋体" pitchFamily="2" charset="-122"/>
              </a:rPr>
              <a:t>D28</a:t>
            </a:r>
            <a:r>
              <a:rPr lang="zh-CN" altLang="zh-CN" sz="1200" dirty="0">
                <a:effectLst/>
                <a:latin typeface="Times New Roman" panose="02020503050405090304" pitchFamily="18" charset="0"/>
                <a:ea typeface="宋体" pitchFamily="2" charset="-122"/>
                <a:cs typeface="Times New Roman" panose="02020503050405090304" pitchFamily="18" charset="0"/>
              </a:rPr>
              <a:t>合并为</a:t>
            </a:r>
            <a:r>
              <a:rPr lang="en-US" altLang="zh-CN" sz="1200" dirty="0">
                <a:effectLst/>
                <a:latin typeface="Times New Roman" panose="02020503050405090304" pitchFamily="18" charset="0"/>
                <a:ea typeface="宋体" pitchFamily="2" charset="-122"/>
              </a:rPr>
              <a:t>D27T28</a:t>
            </a:r>
            <a:r>
              <a:rPr lang="zh-CN" altLang="en-US" sz="1200" dirty="0">
                <a:effectLst/>
                <a:latin typeface="Times New Roman" panose="02020503050405090304" pitchFamily="18" charset="0"/>
                <a:ea typeface="宋体" pitchFamily="2" charset="-122"/>
              </a:rPr>
              <a:t>。</a:t>
            </a:r>
            <a:endParaRPr lang="en-US" altLang="zh-CN" sz="1200" dirty="0">
              <a:effectLst/>
              <a:latin typeface="Times New Roman" panose="02020503050405090304" pitchFamily="18" charset="0"/>
              <a:ea typeface="宋体" pitchFamily="2" charset="-122"/>
            </a:endParaRPr>
          </a:p>
          <a:p>
            <a:r>
              <a:rPr lang="zh-CN" altLang="en-US" sz="1200" dirty="0">
                <a:effectLst/>
                <a:latin typeface="Times New Roman" panose="02020503050405090304" pitchFamily="18" charset="0"/>
                <a:ea typeface="宋体" pitchFamily="2" charset="-122"/>
              </a:rPr>
              <a:t>最终得到</a:t>
            </a:r>
            <a:r>
              <a:rPr lang="en-US" altLang="zh-CN" sz="1200" dirty="0">
                <a:effectLst/>
                <a:latin typeface="Times New Roman" panose="02020503050405090304" pitchFamily="18" charset="0"/>
                <a:ea typeface="宋体" pitchFamily="2" charset="-122"/>
                <a:cs typeface="Times New Roman" panose="02020503050405090304" pitchFamily="18" charset="0"/>
              </a:rPr>
              <a:t>65</a:t>
            </a:r>
            <a:r>
              <a:rPr lang="zh-CN" altLang="en-US" sz="1200" dirty="0">
                <a:effectLst/>
                <a:latin typeface="Times New Roman" panose="02020503050405090304" pitchFamily="18" charset="0"/>
                <a:ea typeface="宋体" pitchFamily="2" charset="-122"/>
                <a:cs typeface="Times New Roman" panose="02020503050405090304" pitchFamily="18" charset="0"/>
              </a:rPr>
              <a:t>个经济体</a:t>
            </a:r>
            <a:r>
              <a:rPr lang="en-US" altLang="zh-CN" sz="1200" dirty="0">
                <a:effectLst/>
                <a:latin typeface="Times New Roman" panose="02020503050405090304" pitchFamily="18" charset="0"/>
                <a:ea typeface="宋体" pitchFamily="2" charset="-122"/>
                <a:cs typeface="Times New Roman" panose="02020503050405090304" pitchFamily="18" charset="0"/>
              </a:rPr>
              <a:t>14</a:t>
            </a:r>
            <a:r>
              <a:rPr lang="zh-CN" altLang="en-US" sz="1200" dirty="0">
                <a:effectLst/>
                <a:latin typeface="Times New Roman" panose="02020503050405090304" pitchFamily="18" charset="0"/>
                <a:ea typeface="宋体" pitchFamily="2" charset="-122"/>
                <a:cs typeface="Times New Roman" panose="02020503050405090304" pitchFamily="18" charset="0"/>
              </a:rPr>
              <a:t>个细分制造业的投入产出表。</a:t>
            </a:r>
            <a:endParaRPr lang="en-US" altLang="zh-CN" sz="1200" dirty="0">
              <a:effectLst/>
              <a:latin typeface="Times New Roman" panose="02020503050405090304" pitchFamily="18" charset="0"/>
              <a:ea typeface="宋体" pitchFamily="2" charset="-122"/>
              <a:cs typeface="Times New Roman" panose="02020503050405090304" pitchFamily="18" charset="0"/>
            </a:endParaRPr>
          </a:p>
          <a:p>
            <a:endParaRPr lang="en-US" altLang="zh-CN" sz="1200" dirty="0">
              <a:effectLst/>
              <a:latin typeface="Times New Roman" panose="02020503050405090304" pitchFamily="18" charset="0"/>
              <a:ea typeface="宋体" pitchFamily="2" charset="-122"/>
              <a:cs typeface="Times New Roman" panose="02020503050405090304" pitchFamily="18" charset="0"/>
            </a:endParaRPr>
          </a:p>
          <a:p>
            <a:r>
              <a:rPr lang="zh-CN" altLang="en-US" dirty="0"/>
              <a:t>微观数据用到的是国泰安数据库和中国海关数据库。第一步，将海关月度数据加总到年度，并且删除贸易中间商样本。第二步，由于海关产品编码在本文微观样本区间</a:t>
            </a:r>
            <a:r>
              <a:rPr lang="en-US" altLang="zh-CN" dirty="0"/>
              <a:t>2000</a:t>
            </a:r>
            <a:r>
              <a:rPr lang="zh-CN" altLang="en-US" dirty="0"/>
              <a:t>年</a:t>
            </a:r>
            <a:r>
              <a:rPr lang="en-US" altLang="zh-CN" dirty="0"/>
              <a:t>-2016</a:t>
            </a:r>
            <a:r>
              <a:rPr lang="zh-CN" altLang="en-US" dirty="0"/>
              <a:t>年之间进行过三次调整，先基于联合国贸易统计数据库中的编码转换码，将它们统一到</a:t>
            </a:r>
            <a:r>
              <a:rPr lang="en-US" altLang="zh-CN" dirty="0"/>
              <a:t>HS1996</a:t>
            </a:r>
            <a:r>
              <a:rPr lang="zh-CN" altLang="en-US" dirty="0"/>
              <a:t>版本，再转换成</a:t>
            </a:r>
            <a:r>
              <a:rPr lang="en-US" altLang="zh-CN" dirty="0"/>
              <a:t>OECD</a:t>
            </a:r>
            <a:r>
              <a:rPr lang="zh-CN" altLang="en-US" dirty="0"/>
              <a:t>投入产出表的国际标准行业分类。第三步，国泰安数据库中</a:t>
            </a:r>
            <a:r>
              <a:rPr lang="en-US" altLang="zh-CN" dirty="0"/>
              <a:t>A</a:t>
            </a:r>
            <a:r>
              <a:rPr lang="zh-CN" altLang="en-US" dirty="0"/>
              <a:t>股上市制造业企业和海关数据进行匹配，</a:t>
            </a:r>
            <a:r>
              <a:rPr lang="zh-CN" altLang="en-US" sz="1200" dirty="0">
                <a:latin typeface="Times New Roman" panose="02020503050405090304" pitchFamily="18" charset="0"/>
                <a:cs typeface="Times New Roman" panose="02020503050405090304" pitchFamily="18" charset="0"/>
              </a:rPr>
              <a:t>首先</a:t>
            </a:r>
            <a:r>
              <a:rPr lang="zh-CN" altLang="zh-CN" sz="1200" dirty="0">
                <a:effectLst/>
                <a:latin typeface="Times New Roman" panose="02020503050405090304" pitchFamily="18" charset="0"/>
                <a:ea typeface="宋体" pitchFamily="2" charset="-122"/>
                <a:cs typeface="Times New Roman" panose="02020503050405090304" pitchFamily="18" charset="0"/>
              </a:rPr>
              <a:t>按年份和企业名称进行匹配；然后将剩余样本按年份、邮政编码、及企业电话号码后七位再次进行匹配</a:t>
            </a:r>
            <a:r>
              <a:rPr lang="zh-CN" altLang="en-US" sz="1200" dirty="0">
                <a:effectLst/>
                <a:latin typeface="Times New Roman" panose="02020503050405090304" pitchFamily="18" charset="0"/>
                <a:ea typeface="宋体" pitchFamily="2" charset="-122"/>
                <a:cs typeface="Times New Roman" panose="02020503050405090304" pitchFamily="18" charset="0"/>
              </a:rPr>
              <a:t>，两次匹配结果合并。得到企业产品层面的匹配数据。</a:t>
            </a:r>
            <a:endParaRPr lang="en-US" altLang="zh-CN" dirty="0"/>
          </a:p>
        </p:txBody>
      </p:sp>
      <p:sp>
        <p:nvSpPr>
          <p:cNvPr id="4" name="灯片编号占位符 3"/>
          <p:cNvSpPr>
            <a:spLocks noGrp="1"/>
          </p:cNvSpPr>
          <p:nvPr>
            <p:ph type="sldNum" sz="quarter" idx="5"/>
          </p:nvPr>
        </p:nvSpPr>
        <p:spPr/>
        <p:txBody>
          <a:bodyPr/>
          <a:lstStyle/>
          <a:p>
            <a:fld id="{D96642B7-71B7-4C3E-9855-0D0DE388A05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通过对</a:t>
            </a:r>
            <a:r>
              <a:rPr lang="en-US" altLang="zh-CN" dirty="0"/>
              <a:t>2000</a:t>
            </a:r>
            <a:r>
              <a:rPr lang="zh-CN" altLang="en-US" dirty="0"/>
              <a:t>、</a:t>
            </a:r>
            <a:r>
              <a:rPr lang="en-US" altLang="zh-CN" dirty="0"/>
              <a:t>2005</a:t>
            </a:r>
            <a:r>
              <a:rPr lang="zh-CN" altLang="en-US" dirty="0"/>
              <a:t>、</a:t>
            </a:r>
            <a:r>
              <a:rPr lang="en-US" altLang="zh-CN" dirty="0"/>
              <a:t>2010</a:t>
            </a:r>
            <a:r>
              <a:rPr lang="zh-CN" altLang="en-US" dirty="0"/>
              <a:t>、</a:t>
            </a:r>
            <a:r>
              <a:rPr lang="en-US" altLang="zh-CN" dirty="0"/>
              <a:t>2015</a:t>
            </a:r>
            <a:r>
              <a:rPr lang="zh-CN" altLang="en-US" dirty="0"/>
              <a:t>年各国制造业总体</a:t>
            </a:r>
            <a:r>
              <a:rPr lang="en-US" altLang="zh-CN" dirty="0"/>
              <a:t>GVC</a:t>
            </a:r>
            <a:r>
              <a:rPr lang="zh-CN" altLang="en-US" dirty="0"/>
              <a:t>位置的比较，发现中国一直位于下游位置。位于中国制造业上游的经济体只要分为两种类型，</a:t>
            </a:r>
            <a:r>
              <a:rPr lang="zh-CN" altLang="zh-CN" sz="1800" dirty="0">
                <a:effectLst/>
                <a:latin typeface="Times New Roman" panose="02020503050405090304" pitchFamily="18" charset="0"/>
                <a:ea typeface="宋体" pitchFamily="2" charset="-122"/>
                <a:cs typeface="Times New Roman" panose="02020503050405090304" pitchFamily="18" charset="0"/>
              </a:rPr>
              <a:t>一种是凭借原始禀赋优势，出口本国原材料的资源型经济体，例如俄罗斯、巴西等；另一种是凭借经济技术优势，出口高端技术中间品的发达型经济体，例如美国、日本等。</a:t>
            </a:r>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r>
              <a:rPr lang="zh-CN" altLang="en-US" sz="1800" dirty="0">
                <a:effectLst/>
                <a:latin typeface="Times New Roman" panose="02020503050405090304" pitchFamily="18" charset="0"/>
                <a:ea typeface="宋体" pitchFamily="2" charset="-122"/>
                <a:cs typeface="Times New Roman" panose="02020503050405090304" pitchFamily="18" charset="0"/>
              </a:rPr>
              <a:t>左上角的图是以</a:t>
            </a:r>
            <a:r>
              <a:rPr lang="zh-CN" altLang="zh-CN" sz="1800" dirty="0">
                <a:effectLst/>
                <a:latin typeface="Times New Roman" panose="02020503050405090304" pitchFamily="18" charset="0"/>
                <a:ea typeface="宋体" pitchFamily="2" charset="-122"/>
                <a:cs typeface="Times New Roman" panose="02020503050405090304" pitchFamily="18" charset="0"/>
              </a:rPr>
              <a:t>俄罗斯、巴西、美国、日本、中国、印度为例，</a:t>
            </a:r>
            <a:r>
              <a:rPr lang="zh-CN" altLang="en-US" sz="1800" dirty="0">
                <a:effectLst/>
                <a:latin typeface="Times New Roman" panose="02020503050405090304" pitchFamily="18" charset="0"/>
                <a:ea typeface="宋体" pitchFamily="2" charset="-122"/>
                <a:cs typeface="Times New Roman" panose="02020503050405090304" pitchFamily="18" charset="0"/>
              </a:rPr>
              <a:t>绘制的</a:t>
            </a:r>
            <a:r>
              <a:rPr lang="en-US" altLang="zh-CN" sz="1800" dirty="0">
                <a:effectLst/>
                <a:latin typeface="Times New Roman" panose="02020503050405090304" pitchFamily="18" charset="0"/>
                <a:ea typeface="宋体" pitchFamily="2" charset="-122"/>
              </a:rPr>
              <a:t>2000-2018</a:t>
            </a:r>
            <a:r>
              <a:rPr lang="zh-CN" altLang="zh-CN" sz="1800" dirty="0">
                <a:effectLst/>
                <a:latin typeface="Times New Roman" panose="02020503050405090304" pitchFamily="18" charset="0"/>
                <a:ea typeface="宋体" pitchFamily="2" charset="-122"/>
                <a:cs typeface="Times New Roman" panose="02020503050405090304" pitchFamily="18" charset="0"/>
              </a:rPr>
              <a:t>年制造业全球价值链位置的变化情况</a:t>
            </a:r>
            <a:r>
              <a:rPr lang="zh-CN" altLang="en-US" sz="1800" dirty="0">
                <a:effectLst/>
                <a:latin typeface="Times New Roman" panose="02020503050405090304" pitchFamily="18" charset="0"/>
                <a:ea typeface="宋体" pitchFamily="2" charset="-122"/>
                <a:cs typeface="Times New Roman" panose="02020503050405090304" pitchFamily="18" charset="0"/>
              </a:rPr>
              <a:t>。可以发现，</a:t>
            </a:r>
            <a:r>
              <a:rPr lang="zh-CN" altLang="zh-CN" sz="1800" dirty="0">
                <a:effectLst/>
                <a:latin typeface="Times New Roman" panose="02020503050405090304" pitchFamily="18" charset="0"/>
                <a:ea typeface="宋体" pitchFamily="2" charset="-122"/>
                <a:cs typeface="Times New Roman" panose="02020503050405090304" pitchFamily="18" charset="0"/>
              </a:rPr>
              <a:t>俄罗斯、巴西、美国、日本的制造业全球价值链位置指标大体上大于</a:t>
            </a:r>
            <a:r>
              <a:rPr lang="en-US" altLang="zh-CN" sz="1800" dirty="0">
                <a:effectLst/>
                <a:latin typeface="Times New Roman" panose="02020503050405090304" pitchFamily="18" charset="0"/>
                <a:ea typeface="宋体" pitchFamily="2" charset="-122"/>
              </a:rPr>
              <a:t>1</a:t>
            </a:r>
            <a:r>
              <a:rPr lang="zh-CN" altLang="zh-CN" sz="1800" dirty="0">
                <a:effectLst/>
                <a:latin typeface="Times New Roman" panose="02020503050405090304" pitchFamily="18" charset="0"/>
                <a:ea typeface="宋体" pitchFamily="2" charset="-122"/>
                <a:cs typeface="Times New Roman" panose="02020503050405090304" pitchFamily="18" charset="0"/>
              </a:rPr>
              <a:t>，处于全球价值链生产活动的较上游位置。自</a:t>
            </a:r>
            <a:r>
              <a:rPr lang="en-US" altLang="zh-CN" sz="1800" dirty="0">
                <a:effectLst/>
                <a:latin typeface="Times New Roman" panose="02020503050405090304" pitchFamily="18" charset="0"/>
                <a:ea typeface="宋体" pitchFamily="2" charset="-122"/>
              </a:rPr>
              <a:t>2012</a:t>
            </a:r>
            <a:r>
              <a:rPr lang="zh-CN" altLang="zh-CN" sz="1800" dirty="0">
                <a:effectLst/>
                <a:latin typeface="Times New Roman" panose="02020503050405090304" pitchFamily="18" charset="0"/>
                <a:ea typeface="宋体" pitchFamily="2" charset="-122"/>
                <a:cs typeface="Times New Roman" panose="02020503050405090304" pitchFamily="18" charset="0"/>
              </a:rPr>
              <a:t>年开始，美国制造业全球价值链位置下移，可能是因为金融危机后，美国政府号召制造业回流，建造工厂，将生产线迁回本国，使得制造业后向生产长度增加，制造业全球价值链位置相对下移。中国和印度凭借本国丰富的劳动力禀赋参与全球价值链活动，也就造成了始终处于全球价值链的较下游位置。</a:t>
            </a:r>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r>
              <a:rPr lang="zh-CN" altLang="en-US" dirty="0"/>
              <a:t>左下角的图是这六国的制造业劳动收入份额变化趋势。由于</a:t>
            </a:r>
            <a:r>
              <a:rPr lang="en-US" altLang="zh-CN" dirty="0"/>
              <a:t>OECD-STAN</a:t>
            </a:r>
            <a:r>
              <a:rPr lang="zh-CN" altLang="en-US" dirty="0"/>
              <a:t>数据库中仅有</a:t>
            </a:r>
            <a:r>
              <a:rPr lang="en-US" altLang="zh-CN" dirty="0"/>
              <a:t>2005-2015</a:t>
            </a:r>
            <a:r>
              <a:rPr lang="zh-CN" altLang="en-US" dirty="0"/>
              <a:t>年的劳动收入份额数据，所以绘制了</a:t>
            </a:r>
            <a:r>
              <a:rPr lang="en-US" altLang="zh-CN" dirty="0"/>
              <a:t>2005-2015</a:t>
            </a:r>
            <a:r>
              <a:rPr lang="zh-CN" altLang="en-US" dirty="0"/>
              <a:t>年制造业劳动收入份额的变化情况。</a:t>
            </a:r>
            <a:r>
              <a:rPr lang="zh-CN" altLang="zh-CN" sz="1800" dirty="0">
                <a:effectLst/>
                <a:latin typeface="Times New Roman" panose="02020503050405090304" pitchFamily="18" charset="0"/>
                <a:ea typeface="宋体" pitchFamily="2" charset="-122"/>
                <a:cs typeface="Times New Roman" panose="02020503050405090304" pitchFamily="18" charset="0"/>
              </a:rPr>
              <a:t>总体上，发达国家如美国、日本的制造业劳动收入份额最高，资源型国家如俄罗斯、巴西的制造业劳动收入份额次之，而像中国、印度具有丰富劳动力的发展中国家，制造业劳动收入份额反而最低。</a:t>
            </a:r>
            <a:r>
              <a:rPr lang="en-US" altLang="zh-CN" sz="1800" dirty="0">
                <a:effectLst/>
                <a:latin typeface="Times New Roman" panose="02020503050405090304" pitchFamily="18" charset="0"/>
                <a:ea typeface="宋体" pitchFamily="2" charset="-122"/>
              </a:rPr>
              <a:t>2005</a:t>
            </a:r>
            <a:r>
              <a:rPr lang="zh-CN" altLang="zh-CN" sz="1800" dirty="0">
                <a:effectLst/>
                <a:latin typeface="Times New Roman" panose="02020503050405090304" pitchFamily="18" charset="0"/>
                <a:ea typeface="宋体" pitchFamily="2" charset="-122"/>
                <a:cs typeface="Times New Roman" panose="02020503050405090304" pitchFamily="18" charset="0"/>
              </a:rPr>
              <a:t>年至</a:t>
            </a:r>
            <a:r>
              <a:rPr lang="en-US" altLang="zh-CN" sz="1800" dirty="0">
                <a:effectLst/>
                <a:latin typeface="Times New Roman" panose="02020503050405090304" pitchFamily="18" charset="0"/>
                <a:ea typeface="宋体" pitchFamily="2" charset="-122"/>
              </a:rPr>
              <a:t>2007</a:t>
            </a:r>
            <a:r>
              <a:rPr lang="zh-CN" altLang="zh-CN" sz="1800" dirty="0">
                <a:effectLst/>
                <a:latin typeface="Times New Roman" panose="02020503050405090304" pitchFamily="18" charset="0"/>
                <a:ea typeface="宋体" pitchFamily="2" charset="-122"/>
                <a:cs typeface="Times New Roman" panose="02020503050405090304" pitchFamily="18" charset="0"/>
              </a:rPr>
              <a:t>年，中国制造业劳动收入份额呈下降趋势，</a:t>
            </a:r>
            <a:r>
              <a:rPr lang="en-US" altLang="zh-CN" sz="1800" dirty="0">
                <a:effectLst/>
                <a:latin typeface="Times New Roman" panose="02020503050405090304" pitchFamily="18" charset="0"/>
                <a:ea typeface="宋体" pitchFamily="2" charset="-122"/>
              </a:rPr>
              <a:t>2007</a:t>
            </a:r>
            <a:r>
              <a:rPr lang="zh-CN" altLang="zh-CN" sz="1800" dirty="0">
                <a:effectLst/>
                <a:latin typeface="Times New Roman" panose="02020503050405090304" pitchFamily="18" charset="0"/>
                <a:ea typeface="宋体" pitchFamily="2" charset="-122"/>
                <a:cs typeface="Times New Roman" panose="02020503050405090304" pitchFamily="18" charset="0"/>
              </a:rPr>
              <a:t>年后，中国的制造业劳动收入份额开始反弹</a:t>
            </a:r>
            <a:r>
              <a:rPr lang="zh-CN" altLang="en-US" sz="1800" dirty="0">
                <a:effectLst/>
                <a:latin typeface="Times New Roman" panose="02020503050405090304" pitchFamily="18" charset="0"/>
                <a:ea typeface="宋体" pitchFamily="2" charset="-122"/>
                <a:cs typeface="Times New Roman" panose="02020503050405090304" pitchFamily="18" charset="0"/>
              </a:rPr>
              <a:t>，</a:t>
            </a:r>
            <a:r>
              <a:rPr lang="zh-CN" altLang="zh-CN" sz="1800" kern="100" dirty="0">
                <a:effectLst/>
                <a:latin typeface="Times New Roman" panose="02020503050405090304" pitchFamily="18" charset="0"/>
                <a:ea typeface="宋体" pitchFamily="2" charset="-122"/>
                <a:cs typeface="Times New Roman" panose="02020503050405090304" pitchFamily="18" charset="0"/>
              </a:rPr>
              <a:t>这与刘亚琳（</a:t>
            </a:r>
            <a:r>
              <a:rPr lang="en-US" altLang="zh-CN" sz="1800" kern="100" dirty="0">
                <a:effectLst/>
                <a:latin typeface="Times New Roman" panose="02020503050405090304" pitchFamily="18" charset="0"/>
                <a:ea typeface="宋体" pitchFamily="2" charset="-122"/>
                <a:cs typeface="Times New Roman" panose="02020503050405090304" pitchFamily="18" charset="0"/>
              </a:rPr>
              <a:t>2018</a:t>
            </a:r>
            <a:r>
              <a:rPr lang="zh-CN" altLang="zh-CN" sz="1800" kern="100" dirty="0">
                <a:effectLst/>
                <a:latin typeface="Times New Roman" panose="02020503050405090304" pitchFamily="18" charset="0"/>
                <a:ea typeface="宋体" pitchFamily="2" charset="-122"/>
                <a:cs typeface="Times New Roman" panose="02020503050405090304" pitchFamily="18" charset="0"/>
              </a:rPr>
              <a:t>）基于国家统计局数据绘制的宏观层面整体劳动收入份额变化趋势及盛斌（</a:t>
            </a:r>
            <a:r>
              <a:rPr lang="en-US" altLang="zh-CN" sz="1800" kern="100" dirty="0">
                <a:effectLst/>
                <a:latin typeface="Times New Roman" panose="02020503050405090304" pitchFamily="18" charset="0"/>
                <a:ea typeface="宋体" pitchFamily="2" charset="-122"/>
                <a:cs typeface="Times New Roman" panose="02020503050405090304" pitchFamily="18" charset="0"/>
              </a:rPr>
              <a:t>2022</a:t>
            </a:r>
            <a:r>
              <a:rPr lang="zh-CN" altLang="zh-CN" sz="1800" kern="100" dirty="0">
                <a:effectLst/>
                <a:latin typeface="Times New Roman" panose="02020503050405090304" pitchFamily="18" charset="0"/>
                <a:ea typeface="宋体" pitchFamily="2" charset="-122"/>
                <a:cs typeface="Times New Roman" panose="02020503050405090304" pitchFamily="18" charset="0"/>
              </a:rPr>
              <a:t>）基于</a:t>
            </a:r>
            <a:r>
              <a:rPr lang="en-US" altLang="zh-CN" sz="1800" kern="100" dirty="0">
                <a:effectLst/>
                <a:latin typeface="Times New Roman" panose="02020503050405090304" pitchFamily="18" charset="0"/>
                <a:ea typeface="宋体" pitchFamily="2" charset="-122"/>
                <a:cs typeface="Times New Roman" panose="02020503050405090304" pitchFamily="18" charset="0"/>
              </a:rPr>
              <a:t>WIOD</a:t>
            </a:r>
            <a:r>
              <a:rPr lang="zh-CN" altLang="zh-CN" sz="1800" kern="100" dirty="0">
                <a:effectLst/>
                <a:latin typeface="Times New Roman" panose="02020503050405090304" pitchFamily="18" charset="0"/>
                <a:ea typeface="宋体" pitchFamily="2" charset="-122"/>
                <a:cs typeface="Times New Roman" panose="02020503050405090304" pitchFamily="18" charset="0"/>
              </a:rPr>
              <a:t>数据绘制的劳动收入份额变化趋势类似。</a:t>
            </a:r>
            <a:endParaRPr lang="zh-CN" altLang="zh-CN" sz="1800" kern="100" dirty="0">
              <a:effectLst/>
              <a:latin typeface="等线" panose="02010600030101010101" pitchFamily="2" charset="-122"/>
              <a:ea typeface="等线" panose="02010600030101010101" pitchFamily="2" charset="-122"/>
              <a:cs typeface="Times New Roman" panose="02020503050405090304" pitchFamily="18" charset="0"/>
            </a:endParaRP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由于数据可得性，右上角是微观企业样本</a:t>
            </a:r>
            <a:r>
              <a:rPr lang="en-US" altLang="zh-CN" dirty="0"/>
              <a:t>GVC</a:t>
            </a:r>
            <a:r>
              <a:rPr lang="zh-CN" altLang="en-US" dirty="0"/>
              <a:t>活动指数在</a:t>
            </a:r>
            <a:r>
              <a:rPr lang="en-US" altLang="zh-CN" dirty="0"/>
              <a:t>2000-2016</a:t>
            </a:r>
            <a:r>
              <a:rPr lang="zh-CN" altLang="en-US" dirty="0"/>
              <a:t>年的变化趋势。</a:t>
            </a:r>
            <a:r>
              <a:rPr lang="zh-CN" altLang="zh-CN" sz="1800" dirty="0">
                <a:effectLst/>
                <a:latin typeface="Times New Roman" panose="02020503050405090304" pitchFamily="18" charset="0"/>
                <a:ea typeface="宋体" pitchFamily="2" charset="-122"/>
                <a:cs typeface="Times New Roman" panose="02020503050405090304" pitchFamily="18" charset="0"/>
              </a:rPr>
              <a:t>制造业</a:t>
            </a:r>
            <a:r>
              <a:rPr lang="zh-CN" altLang="en-US" sz="1800" dirty="0">
                <a:effectLst/>
                <a:latin typeface="Times New Roman" panose="02020503050405090304" pitchFamily="18" charset="0"/>
                <a:ea typeface="宋体" pitchFamily="2" charset="-122"/>
                <a:cs typeface="Times New Roman" panose="02020503050405090304" pitchFamily="18" charset="0"/>
              </a:rPr>
              <a:t>样本</a:t>
            </a:r>
            <a:r>
              <a:rPr lang="zh-CN" altLang="zh-CN" sz="1800" dirty="0">
                <a:effectLst/>
                <a:latin typeface="Times New Roman" panose="02020503050405090304" pitchFamily="18" charset="0"/>
                <a:ea typeface="宋体" pitchFamily="2" charset="-122"/>
                <a:cs typeface="Times New Roman" panose="02020503050405090304" pitchFamily="18" charset="0"/>
              </a:rPr>
              <a:t>企业全球价值链位置指数始终小于</a:t>
            </a:r>
            <a:r>
              <a:rPr lang="en-US" altLang="zh-CN" sz="1800" dirty="0">
                <a:effectLst/>
                <a:latin typeface="Times New Roman" panose="02020503050405090304" pitchFamily="18" charset="0"/>
                <a:ea typeface="宋体" pitchFamily="2" charset="-122"/>
              </a:rPr>
              <a:t>1</a:t>
            </a:r>
            <a:r>
              <a:rPr lang="zh-CN" altLang="zh-CN" sz="1800" dirty="0">
                <a:effectLst/>
                <a:latin typeface="Times New Roman" panose="02020503050405090304" pitchFamily="18" charset="0"/>
                <a:ea typeface="宋体" pitchFamily="2" charset="-122"/>
                <a:cs typeface="Times New Roman" panose="02020503050405090304" pitchFamily="18" charset="0"/>
              </a:rPr>
              <a:t>，这与宏观层面中国总体制造业全球价值链位置始终偏下游一致。前向参与度与后向参与度的变化趋势一致，</a:t>
            </a:r>
            <a:r>
              <a:rPr lang="zh-CN" altLang="zh-CN" sz="1800" kern="100" dirty="0">
                <a:effectLst/>
                <a:latin typeface="Times New Roman" panose="02020503050405090304" pitchFamily="18" charset="0"/>
                <a:ea typeface="宋体" pitchFamily="2" charset="-122"/>
                <a:cs typeface="Times New Roman" panose="02020503050405090304" pitchFamily="18" charset="0"/>
              </a:rPr>
              <a:t>后向参与度始终高于前向参与度，也表明了相比于出口中间品，中国制造业企业更多地通过进口中间品的方式参与全球价值链活动。</a:t>
            </a:r>
            <a:endParaRPr lang="en-US" altLang="zh-CN" sz="1800" kern="100" dirty="0">
              <a:effectLst/>
              <a:latin typeface="Times New Roman" panose="02020503050405090304" pitchFamily="18" charset="0"/>
              <a:ea typeface="宋体" pitchFamily="2" charset="-122"/>
              <a:cs typeface="Times New Roman" panose="0202050305040509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800" kern="100" dirty="0">
              <a:effectLst/>
              <a:latin typeface="Times New Roman" panose="02020503050405090304" pitchFamily="18" charset="0"/>
              <a:ea typeface="宋体" pitchFamily="2" charset="-122"/>
              <a:cs typeface="Times New Roman" panose="0202050305040509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kern="100" dirty="0">
                <a:effectLst/>
                <a:latin typeface="Times New Roman" panose="02020503050405090304" pitchFamily="18" charset="0"/>
                <a:ea typeface="宋体" pitchFamily="2" charset="-122"/>
                <a:cs typeface="Times New Roman" panose="02020503050405090304" pitchFamily="18" charset="0"/>
              </a:rPr>
              <a:t>右下角是</a:t>
            </a:r>
            <a:r>
              <a:rPr lang="zh-CN" altLang="en-US" sz="1800" dirty="0"/>
              <a:t>微观企业样本劳动收入份额在</a:t>
            </a:r>
            <a:r>
              <a:rPr lang="en-US" altLang="zh-CN" sz="1800" dirty="0"/>
              <a:t>2000-2016</a:t>
            </a:r>
            <a:r>
              <a:rPr lang="zh-CN" altLang="en-US" sz="1800" dirty="0"/>
              <a:t>年的变化趋势。</a:t>
            </a:r>
            <a:r>
              <a:rPr lang="en-US" altLang="zh-CN" sz="1800" dirty="0"/>
              <a:t>A</a:t>
            </a:r>
            <a:r>
              <a:rPr lang="zh-CN" altLang="en-US" sz="1800" dirty="0"/>
              <a:t>股</a:t>
            </a:r>
            <a:r>
              <a:rPr lang="zh-CN" altLang="zh-CN" sz="1800" kern="100" dirty="0">
                <a:effectLst/>
                <a:latin typeface="Times New Roman" panose="02020503050405090304" pitchFamily="18" charset="0"/>
                <a:ea typeface="宋体" pitchFamily="2" charset="-122"/>
                <a:cs typeface="Times New Roman" panose="02020503050405090304" pitchFamily="18" charset="0"/>
              </a:rPr>
              <a:t>制造业上市公司样本的劳动收入份额远低于宏观层面制造业劳动收入份额，可能是由于上市公司样本中没有自我雇佣者，一般自我雇佣者的劳动收入份额较高，但劳动收入份额的变化和宏观趋势是一致的。</a:t>
            </a:r>
            <a:r>
              <a:rPr lang="en-US" altLang="zh-CN" sz="1800" kern="100" dirty="0">
                <a:effectLst/>
                <a:latin typeface="Times New Roman" panose="02020503050405090304" pitchFamily="18" charset="0"/>
                <a:ea typeface="宋体" pitchFamily="2" charset="-122"/>
                <a:cs typeface="Times New Roman" panose="02020503050405090304" pitchFamily="18" charset="0"/>
              </a:rPr>
              <a:t>2003</a:t>
            </a:r>
            <a:r>
              <a:rPr lang="zh-CN" altLang="zh-CN" sz="1800" kern="100" dirty="0">
                <a:effectLst/>
                <a:latin typeface="Times New Roman" panose="02020503050405090304" pitchFamily="18" charset="0"/>
                <a:ea typeface="宋体" pitchFamily="2" charset="-122"/>
                <a:cs typeface="Times New Roman" panose="02020503050405090304" pitchFamily="18" charset="0"/>
              </a:rPr>
              <a:t>年至</a:t>
            </a:r>
            <a:r>
              <a:rPr lang="en-US" altLang="zh-CN" sz="1800" kern="100" dirty="0">
                <a:effectLst/>
                <a:latin typeface="Times New Roman" panose="02020503050405090304" pitchFamily="18" charset="0"/>
                <a:ea typeface="宋体" pitchFamily="2" charset="-122"/>
                <a:cs typeface="Times New Roman" panose="02020503050405090304" pitchFamily="18" charset="0"/>
              </a:rPr>
              <a:t>2006</a:t>
            </a:r>
            <a:r>
              <a:rPr lang="zh-CN" altLang="zh-CN" sz="1800" kern="100" dirty="0">
                <a:effectLst/>
                <a:latin typeface="Times New Roman" panose="02020503050405090304" pitchFamily="18" charset="0"/>
                <a:ea typeface="宋体" pitchFamily="2" charset="-122"/>
                <a:cs typeface="Times New Roman" panose="02020503050405090304" pitchFamily="18" charset="0"/>
              </a:rPr>
              <a:t>年，样本制造业企业的总体劳动收入份额呈下降趋势，</a:t>
            </a:r>
            <a:r>
              <a:rPr lang="en-US" altLang="zh-CN" sz="1800" kern="100" dirty="0">
                <a:effectLst/>
                <a:latin typeface="Times New Roman" panose="02020503050405090304" pitchFamily="18" charset="0"/>
                <a:ea typeface="宋体" pitchFamily="2" charset="-122"/>
                <a:cs typeface="Times New Roman" panose="02020503050405090304" pitchFamily="18" charset="0"/>
              </a:rPr>
              <a:t>2007</a:t>
            </a:r>
            <a:r>
              <a:rPr lang="zh-CN" altLang="zh-CN" sz="1800" kern="100" dirty="0">
                <a:effectLst/>
                <a:latin typeface="Times New Roman" panose="02020503050405090304" pitchFamily="18" charset="0"/>
                <a:ea typeface="宋体" pitchFamily="2" charset="-122"/>
                <a:cs typeface="Times New Roman" panose="02020503050405090304" pitchFamily="18" charset="0"/>
              </a:rPr>
              <a:t>年后开始反弹。这与施新政（</a:t>
            </a:r>
            <a:r>
              <a:rPr lang="en-US" altLang="zh-CN" sz="1800" kern="100" dirty="0">
                <a:effectLst/>
                <a:latin typeface="Times New Roman" panose="02020503050405090304" pitchFamily="18" charset="0"/>
                <a:ea typeface="宋体" pitchFamily="2" charset="-122"/>
                <a:cs typeface="Times New Roman" panose="02020503050405090304" pitchFamily="18" charset="0"/>
              </a:rPr>
              <a:t>2019</a:t>
            </a:r>
            <a:r>
              <a:rPr lang="zh-CN" altLang="zh-CN" sz="1800" kern="100" dirty="0">
                <a:effectLst/>
                <a:latin typeface="Times New Roman" panose="02020503050405090304" pitchFamily="18" charset="0"/>
                <a:ea typeface="宋体" pitchFamily="2" charset="-122"/>
                <a:cs typeface="Times New Roman" panose="02020503050405090304" pitchFamily="18" charset="0"/>
              </a:rPr>
              <a:t>）用上市公司样本数据绘制的</a:t>
            </a:r>
            <a:r>
              <a:rPr lang="en-US" altLang="zh-CN" sz="1800" kern="100" dirty="0">
                <a:effectLst/>
                <a:latin typeface="Times New Roman" panose="02020503050405090304" pitchFamily="18" charset="0"/>
                <a:ea typeface="宋体" pitchFamily="2" charset="-122"/>
                <a:cs typeface="Times New Roman" panose="02020503050405090304" pitchFamily="18" charset="0"/>
              </a:rPr>
              <a:t>1998-2016</a:t>
            </a:r>
            <a:r>
              <a:rPr lang="zh-CN" altLang="zh-CN" sz="1800" kern="100" dirty="0">
                <a:effectLst/>
                <a:latin typeface="Times New Roman" panose="02020503050405090304" pitchFamily="18" charset="0"/>
                <a:ea typeface="宋体" pitchFamily="2" charset="-122"/>
                <a:cs typeface="Times New Roman" panose="02020503050405090304" pitchFamily="18" charset="0"/>
              </a:rPr>
              <a:t>年劳动收入份额变动趋势类似。</a:t>
            </a:r>
            <a:endParaRPr lang="zh-CN" altLang="zh-CN" sz="1800" kern="100" dirty="0">
              <a:effectLst/>
              <a:latin typeface="等线" panose="02010600030101010101" pitchFamily="2" charset="-122"/>
              <a:ea typeface="等线" panose="02010600030101010101" pitchFamily="2" charset="-122"/>
              <a:cs typeface="Times New Roman" panose="0202050305040509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1800" kern="100" dirty="0">
              <a:effectLst/>
              <a:latin typeface="等线" panose="02010600030101010101" pitchFamily="2" charset="-122"/>
              <a:ea typeface="等线" panose="02010600030101010101" pitchFamily="2" charset="-122"/>
              <a:cs typeface="Times New Roman" panose="02020503050405090304" pitchFamily="18" charset="0"/>
            </a:endParaRPr>
          </a:p>
          <a:p>
            <a:endParaRPr lang="zh-CN" altLang="en-US" dirty="0"/>
          </a:p>
        </p:txBody>
      </p:sp>
      <p:sp>
        <p:nvSpPr>
          <p:cNvPr id="4" name="灯片编号占位符 3"/>
          <p:cNvSpPr>
            <a:spLocks noGrp="1"/>
          </p:cNvSpPr>
          <p:nvPr>
            <p:ph type="sldNum" sz="quarter" idx="5"/>
          </p:nvPr>
        </p:nvSpPr>
        <p:spPr/>
        <p:txBody>
          <a:bodyPr/>
          <a:lstStyle/>
          <a:p>
            <a:fld id="{D96642B7-71B7-4C3E-9855-0D0DE388A05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第三部分是机理分析。</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kern="100" dirty="0">
                <a:effectLst/>
                <a:latin typeface="Times New Roman" panose="02020503050405090304" pitchFamily="18" charset="0"/>
                <a:ea typeface="宋体" pitchFamily="2" charset="-122"/>
                <a:cs typeface="Times New Roman" panose="02020503050405090304" pitchFamily="18" charset="0"/>
              </a:rPr>
              <a:t>Kaplinsky</a:t>
            </a:r>
            <a:r>
              <a:rPr lang="zh-CN" altLang="zh-CN" sz="1800" kern="100" dirty="0">
                <a:effectLst/>
                <a:latin typeface="Times New Roman" panose="02020503050405090304" pitchFamily="18" charset="0"/>
                <a:ea typeface="宋体" pitchFamily="2" charset="-122"/>
                <a:cs typeface="Times New Roman" panose="02020503050405090304" pitchFamily="18" charset="0"/>
              </a:rPr>
              <a:t>（</a:t>
            </a:r>
            <a:r>
              <a:rPr lang="en-US" altLang="zh-CN" sz="1800" kern="100" dirty="0">
                <a:effectLst/>
                <a:latin typeface="Times New Roman" panose="02020503050405090304" pitchFamily="18" charset="0"/>
                <a:ea typeface="宋体" pitchFamily="2" charset="-122"/>
                <a:cs typeface="Times New Roman" panose="02020503050405090304" pitchFamily="18" charset="0"/>
              </a:rPr>
              <a:t>2002</a:t>
            </a:r>
            <a:r>
              <a:rPr lang="zh-CN" altLang="zh-CN" sz="1800" kern="100" dirty="0">
                <a:effectLst/>
                <a:latin typeface="Times New Roman" panose="02020503050405090304" pitchFamily="18" charset="0"/>
                <a:ea typeface="宋体" pitchFamily="2" charset="-122"/>
                <a:cs typeface="Times New Roman" panose="02020503050405090304" pitchFamily="18" charset="0"/>
              </a:rPr>
              <a:t>）在全球价值链框架下，将生产的升级模式划分为工艺升级、产品升级、功能升级和链条升级，其中工艺升级、产品升级是较低级层面的产业升级，功能升级和链条升级是较高级层面的产业升级。基于此，本文在理论层面将全球价值链分工位置对劳动收入份额的影响划分为两个层面进行分析：第一个层面是经济体处于全球价值链位置的中下游阶段中，此时全球价值链活动的前向生产长度小于后向生产长度，即全球价值链位置指数小于</a:t>
            </a:r>
            <a:r>
              <a:rPr lang="en-US" altLang="zh-CN" sz="1800" kern="100" dirty="0">
                <a:effectLst/>
                <a:latin typeface="Times New Roman" panose="02020503050405090304" pitchFamily="18" charset="0"/>
                <a:ea typeface="宋体" pitchFamily="2" charset="-122"/>
                <a:cs typeface="Times New Roman" panose="02020503050405090304" pitchFamily="18" charset="0"/>
              </a:rPr>
              <a:t>1</a:t>
            </a:r>
            <a:r>
              <a:rPr lang="zh-CN" altLang="zh-CN" sz="1800" kern="100" dirty="0">
                <a:effectLst/>
                <a:latin typeface="Times New Roman" panose="02020503050405090304" pitchFamily="18" charset="0"/>
                <a:ea typeface="宋体" pitchFamily="2" charset="-122"/>
                <a:cs typeface="Times New Roman" panose="02020503050405090304" pitchFamily="18" charset="0"/>
              </a:rPr>
              <a:t>，经济体通过参与全球价值链活动进行较低级层面的产业升级。此阶段中，经济体在生产环节中承担低级加工组装任务，通过参与全球价值链活动，模仿学习上游非核心生产技术，通过引进新的生产设备，逐渐改善生产流程和质量，以及引进新的产品，逐渐提升原产品功能，以期实现工艺升级和产品升级，承担中端中间品加工任务。第二个层面是经济体处于全球价值链位置的中上游阶段中，此时全球价值链活动的前向生产长度大于等于后向生产长度，即全球价值链位置指数大于等于</a:t>
            </a:r>
            <a:r>
              <a:rPr lang="en-US" altLang="zh-CN" sz="1800" kern="100" dirty="0">
                <a:effectLst/>
                <a:latin typeface="Times New Roman" panose="02020503050405090304" pitchFamily="18" charset="0"/>
                <a:ea typeface="宋体" pitchFamily="2" charset="-122"/>
                <a:cs typeface="Times New Roman" panose="02020503050405090304" pitchFamily="18" charset="0"/>
              </a:rPr>
              <a:t>1</a:t>
            </a:r>
            <a:r>
              <a:rPr lang="zh-CN" altLang="zh-CN" sz="1800" kern="100" dirty="0">
                <a:effectLst/>
                <a:latin typeface="Times New Roman" panose="02020503050405090304" pitchFamily="18" charset="0"/>
                <a:ea typeface="宋体" pitchFamily="2" charset="-122"/>
                <a:cs typeface="Times New Roman" panose="02020503050405090304" pitchFamily="18" charset="0"/>
              </a:rPr>
              <a:t>，经济体通过参与全球价值链活动进行较高级层面的产业升级。此阶段中，经济体通过前期的自我研发和模仿学习上游非核心生产技术，已经达成了工艺升级和产品升级，此时一国生产部门逐渐通过承担高附加值生产环节，将低附加值生产环节进行分离外包，以及剥离原生产链条，在全球价值链活动中进一步生产研发高端中间品，开发新产业链，以期实现功能升级和链条升级。</a:t>
            </a:r>
            <a:endParaRPr lang="zh-CN" altLang="zh-CN" sz="1800" kern="100" dirty="0">
              <a:effectLst/>
              <a:latin typeface="等线" panose="02010600030101010101" pitchFamily="2" charset="-122"/>
              <a:ea typeface="等线" panose="02010600030101010101" pitchFamily="2" charset="-122"/>
              <a:cs typeface="Times New Roman" panose="02020503050405090304" pitchFamily="18" charset="0"/>
            </a:endParaRPr>
          </a:p>
          <a:p>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r>
              <a:rPr lang="zh-CN" altLang="zh-CN" sz="1800" dirty="0">
                <a:effectLst/>
                <a:latin typeface="Times New Roman" panose="02020503050405090304" pitchFamily="18" charset="0"/>
                <a:ea typeface="宋体" pitchFamily="2" charset="-122"/>
                <a:cs typeface="Times New Roman" panose="02020503050405090304" pitchFamily="18" charset="0"/>
              </a:rPr>
              <a:t>在第一个层面，上游国家为了提升自己的竞争力，帮助下游国家达成价值链中低级的工艺升级及产品升级；下游经济体积极承包上游国家外包的生产环节，通过</a:t>
            </a:r>
            <a:r>
              <a:rPr lang="en-US" altLang="zh-CN" sz="1800" dirty="0">
                <a:effectLst/>
                <a:latin typeface="Times New Roman" panose="02020503050405090304" pitchFamily="18" charset="0"/>
                <a:ea typeface="宋体" pitchFamily="2" charset="-122"/>
              </a:rPr>
              <a:t>“</a:t>
            </a:r>
            <a:r>
              <a:rPr lang="zh-CN" altLang="zh-CN" sz="1800" dirty="0">
                <a:effectLst/>
                <a:latin typeface="Times New Roman" panose="02020503050405090304" pitchFamily="18" charset="0"/>
                <a:ea typeface="宋体" pitchFamily="2" charset="-122"/>
                <a:cs typeface="Times New Roman" panose="02020503050405090304" pitchFamily="18" charset="0"/>
              </a:rPr>
              <a:t>干中学</a:t>
            </a:r>
            <a:r>
              <a:rPr lang="en-US" altLang="zh-CN" sz="1800" dirty="0">
                <a:effectLst/>
                <a:latin typeface="Times New Roman" panose="02020503050405090304" pitchFamily="18" charset="0"/>
                <a:ea typeface="宋体" pitchFamily="2" charset="-122"/>
              </a:rPr>
              <a:t>”</a:t>
            </a:r>
            <a:r>
              <a:rPr lang="zh-CN" altLang="zh-CN" sz="1800" dirty="0">
                <a:effectLst/>
                <a:latin typeface="Times New Roman" panose="02020503050405090304" pitchFamily="18" charset="0"/>
                <a:ea typeface="宋体" pitchFamily="2" charset="-122"/>
                <a:cs typeface="Times New Roman" panose="02020503050405090304" pitchFamily="18" charset="0"/>
              </a:rPr>
              <a:t>模式，学习吸收上游经济体先进技术，改善生产流程、提升产品功能，来实现自身全球价值链地位的攀升。</a:t>
            </a:r>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r>
              <a:rPr lang="zh-CN" altLang="zh-CN" sz="1800" dirty="0">
                <a:effectLst/>
                <a:latin typeface="Times New Roman" panose="02020503050405090304" pitchFamily="18" charset="0"/>
                <a:ea typeface="宋体" pitchFamily="2" charset="-122"/>
                <a:cs typeface="Times New Roman" panose="02020503050405090304" pitchFamily="18" charset="0"/>
              </a:rPr>
              <a:t>然而由于上下游经济体的位置不对称，</a:t>
            </a:r>
            <a:r>
              <a:rPr lang="zh-CN" altLang="en-US" sz="1800" dirty="0">
                <a:effectLst/>
                <a:latin typeface="Times New Roman" panose="02020503050405090304" pitchFamily="18" charset="0"/>
                <a:ea typeface="宋体" pitchFamily="2" charset="-122"/>
                <a:cs typeface="Times New Roman" panose="02020503050405090304" pitchFamily="18" charset="0"/>
              </a:rPr>
              <a:t>首先</a:t>
            </a:r>
            <a:r>
              <a:rPr lang="zh-CN" altLang="zh-CN" sz="1800" dirty="0">
                <a:effectLst/>
                <a:latin typeface="Times New Roman" panose="02020503050405090304" pitchFamily="18" charset="0"/>
                <a:ea typeface="宋体" pitchFamily="2" charset="-122"/>
                <a:cs typeface="Times New Roman" panose="02020503050405090304" pitchFamily="18" charset="0"/>
              </a:rPr>
              <a:t>对价值链上游的经济体来说，由于生产全球化带来的市场竞争效应，为了提升自身的竞争力，这些上游经济体一方面通过价格传递效应，将对产品价格的要求传递给下游承担加工环节的经济体，另一方面出于风险控制的考虑，倾向于将更多下游经济体纳入生产链条。其次，对下游经济体来说，由于加工组装环节的进入壁垒低，会导致市场上同类产品供给的增加。</a:t>
            </a:r>
            <a:r>
              <a:rPr lang="zh-CN" altLang="en-US" sz="1800" dirty="0">
                <a:effectLst/>
                <a:latin typeface="Times New Roman" panose="02020503050405090304" pitchFamily="18" charset="0"/>
                <a:ea typeface="宋体" pitchFamily="2" charset="-122"/>
                <a:cs typeface="Times New Roman" panose="02020503050405090304" pitchFamily="18" charset="0"/>
              </a:rPr>
              <a:t>但</a:t>
            </a:r>
            <a:r>
              <a:rPr lang="zh-CN" altLang="zh-CN" sz="1800" dirty="0">
                <a:effectLst/>
                <a:latin typeface="Times New Roman" panose="02020503050405090304" pitchFamily="18" charset="0"/>
                <a:ea typeface="宋体" pitchFamily="2" charset="-122"/>
                <a:cs typeface="Times New Roman" panose="02020503050405090304" pitchFamily="18" charset="0"/>
              </a:rPr>
              <a:t>下游经济体面临着需求总约束，同类产品供给的过度增加，供过于求，导致</a:t>
            </a:r>
            <a:r>
              <a:rPr lang="en-US" altLang="zh-CN" sz="1800" dirty="0">
                <a:effectLst/>
                <a:latin typeface="Times New Roman" panose="02020503050405090304" pitchFamily="18" charset="0"/>
                <a:ea typeface="宋体" pitchFamily="2" charset="-122"/>
              </a:rPr>
              <a:t>“</a:t>
            </a:r>
            <a:r>
              <a:rPr lang="zh-CN" altLang="zh-CN" sz="1800" dirty="0">
                <a:effectLst/>
                <a:latin typeface="Times New Roman" panose="02020503050405090304" pitchFamily="18" charset="0"/>
                <a:ea typeface="宋体" pitchFamily="2" charset="-122"/>
                <a:cs typeface="Times New Roman" panose="02020503050405090304" pitchFamily="18" charset="0"/>
              </a:rPr>
              <a:t>合成谬误</a:t>
            </a:r>
            <a:r>
              <a:rPr lang="en-US" altLang="zh-CN" sz="1800" dirty="0">
                <a:effectLst/>
                <a:latin typeface="Times New Roman" panose="02020503050405090304" pitchFamily="18" charset="0"/>
                <a:ea typeface="宋体" pitchFamily="2" charset="-122"/>
              </a:rPr>
              <a:t>”</a:t>
            </a:r>
            <a:r>
              <a:rPr lang="zh-CN" altLang="en-US" sz="1800" dirty="0">
                <a:effectLst/>
                <a:latin typeface="Times New Roman" panose="02020503050405090304" pitchFamily="18" charset="0"/>
                <a:ea typeface="宋体" pitchFamily="2" charset="-122"/>
                <a:cs typeface="Times New Roman" panose="02020503050405090304" pitchFamily="18" charset="0"/>
              </a:rPr>
              <a:t>和逐底竞争</a:t>
            </a:r>
            <a:r>
              <a:rPr lang="zh-CN" altLang="zh-CN" sz="1800" dirty="0">
                <a:effectLst/>
                <a:latin typeface="Times New Roman" panose="02020503050405090304" pitchFamily="18" charset="0"/>
                <a:ea typeface="宋体" pitchFamily="2" charset="-122"/>
                <a:cs typeface="Times New Roman" panose="02020503050405090304" pitchFamily="18" charset="0"/>
              </a:rPr>
              <a:t>，</a:t>
            </a:r>
            <a:r>
              <a:rPr lang="zh-CN" altLang="en-US" sz="1800" dirty="0">
                <a:effectLst/>
                <a:latin typeface="Times New Roman" panose="02020503050405090304" pitchFamily="18" charset="0"/>
                <a:ea typeface="宋体" pitchFamily="2" charset="-122"/>
                <a:cs typeface="Times New Roman" panose="02020503050405090304" pitchFamily="18" charset="0"/>
              </a:rPr>
              <a:t>对</a:t>
            </a:r>
            <a:r>
              <a:rPr lang="zh-CN" altLang="zh-CN" sz="1800" dirty="0">
                <a:effectLst/>
                <a:latin typeface="Times New Roman" panose="02020503050405090304" pitchFamily="18" charset="0"/>
                <a:ea typeface="宋体" pitchFamily="2" charset="-122"/>
                <a:cs typeface="Times New Roman" panose="02020503050405090304" pitchFamily="18" charset="0"/>
              </a:rPr>
              <a:t>出口产品价格</a:t>
            </a:r>
            <a:r>
              <a:rPr lang="zh-CN" altLang="en-US" sz="1800" dirty="0">
                <a:effectLst/>
                <a:latin typeface="Times New Roman" panose="02020503050405090304" pitchFamily="18" charset="0"/>
                <a:ea typeface="宋体" pitchFamily="2" charset="-122"/>
                <a:cs typeface="Times New Roman" panose="02020503050405090304" pitchFamily="18" charset="0"/>
              </a:rPr>
              <a:t>产生负向影响</a:t>
            </a:r>
            <a:r>
              <a:rPr lang="zh-CN" altLang="zh-CN" sz="1800" dirty="0">
                <a:effectLst/>
                <a:latin typeface="Times New Roman" panose="02020503050405090304" pitchFamily="18" charset="0"/>
                <a:ea typeface="宋体" pitchFamily="2" charset="-122"/>
                <a:cs typeface="Times New Roman" panose="02020503050405090304" pitchFamily="18" charset="0"/>
              </a:rPr>
              <a:t>，从而</a:t>
            </a:r>
            <a:r>
              <a:rPr lang="zh-CN" altLang="en-US" sz="1800" dirty="0">
                <a:effectLst/>
                <a:latin typeface="Times New Roman" panose="02020503050405090304" pitchFamily="18" charset="0"/>
                <a:ea typeface="宋体" pitchFamily="2" charset="-122"/>
                <a:cs typeface="Times New Roman" panose="02020503050405090304" pitchFamily="18" charset="0"/>
              </a:rPr>
              <a:t>对</a:t>
            </a:r>
            <a:r>
              <a:rPr lang="zh-CN" altLang="zh-CN" sz="1800" dirty="0">
                <a:effectLst/>
                <a:latin typeface="Times New Roman" panose="02020503050405090304" pitchFamily="18" charset="0"/>
                <a:ea typeface="宋体" pitchFamily="2" charset="-122"/>
                <a:cs typeface="Times New Roman" panose="02020503050405090304" pitchFamily="18" charset="0"/>
              </a:rPr>
              <a:t>劳动工资</a:t>
            </a:r>
            <a:r>
              <a:rPr lang="zh-CN" altLang="en-US" sz="1800" dirty="0">
                <a:effectLst/>
                <a:latin typeface="Times New Roman" panose="02020503050405090304" pitchFamily="18" charset="0"/>
                <a:ea typeface="宋体" pitchFamily="2" charset="-122"/>
                <a:cs typeface="Times New Roman" panose="02020503050405090304" pitchFamily="18" charset="0"/>
              </a:rPr>
              <a:t>产生负向影响</a:t>
            </a:r>
            <a:r>
              <a:rPr lang="zh-CN" altLang="zh-CN" sz="1800" dirty="0">
                <a:effectLst/>
                <a:latin typeface="Times New Roman" panose="02020503050405090304" pitchFamily="18" charset="0"/>
                <a:ea typeface="宋体" pitchFamily="2" charset="-122"/>
                <a:cs typeface="Times New Roman" panose="02020503050405090304" pitchFamily="18" charset="0"/>
              </a:rPr>
              <a:t>。</a:t>
            </a:r>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r>
              <a:rPr lang="zh-CN" altLang="zh-CN" sz="1800" dirty="0">
                <a:effectLst/>
                <a:latin typeface="Times New Roman" panose="02020503050405090304" pitchFamily="18" charset="0"/>
                <a:ea typeface="宋体" pitchFamily="2" charset="-122"/>
                <a:cs typeface="Times New Roman" panose="02020503050405090304" pitchFamily="18" charset="0"/>
              </a:rPr>
              <a:t>在第二个层面，达成工艺升级和产品升级的经济体处于全球价值链位置的中上游阶段中，进行较高级层面的产业升级</a:t>
            </a:r>
            <a:r>
              <a:rPr lang="zh-CN" altLang="en-US" sz="1800" dirty="0">
                <a:effectLst/>
                <a:latin typeface="Times New Roman" panose="02020503050405090304" pitchFamily="18" charset="0"/>
                <a:ea typeface="宋体" pitchFamily="2" charset="-122"/>
                <a:cs typeface="Times New Roman" panose="02020503050405090304" pitchFamily="18" charset="0"/>
              </a:rPr>
              <a:t>。</a:t>
            </a:r>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zh-CN" sz="1800" kern="100" dirty="0">
                <a:effectLst/>
                <a:latin typeface="Times New Roman" panose="02020503050405090304" pitchFamily="18" charset="0"/>
                <a:ea typeface="宋体" pitchFamily="2" charset="-122"/>
                <a:cs typeface="Times New Roman" panose="02020503050405090304" pitchFamily="18" charset="0"/>
              </a:rPr>
              <a:t>对于上游经济体来说，当下游经济体进一步进行功能升级和链条升级时，出于自身利益考虑，将实施</a:t>
            </a:r>
            <a:r>
              <a:rPr lang="en-US" altLang="zh-CN" sz="1800" kern="100" dirty="0">
                <a:effectLst/>
                <a:latin typeface="Times New Roman" panose="02020503050405090304" pitchFamily="18" charset="0"/>
                <a:ea typeface="宋体" pitchFamily="2" charset="-122"/>
                <a:cs typeface="Times New Roman" panose="02020503050405090304" pitchFamily="18" charset="0"/>
              </a:rPr>
              <a:t>“</a:t>
            </a:r>
            <a:r>
              <a:rPr lang="zh-CN" altLang="zh-CN" sz="1800" kern="100" dirty="0">
                <a:effectLst/>
                <a:latin typeface="Times New Roman" panose="02020503050405090304" pitchFamily="18" charset="0"/>
                <a:ea typeface="宋体" pitchFamily="2" charset="-122"/>
                <a:cs typeface="Times New Roman" panose="02020503050405090304" pitchFamily="18" charset="0"/>
              </a:rPr>
              <a:t>战略隔绝机制</a:t>
            </a:r>
            <a:r>
              <a:rPr lang="en-US" altLang="zh-CN" sz="1800" kern="100" dirty="0">
                <a:effectLst/>
                <a:latin typeface="Times New Roman" panose="02020503050405090304" pitchFamily="18" charset="0"/>
                <a:ea typeface="宋体" pitchFamily="2" charset="-122"/>
                <a:cs typeface="Times New Roman" panose="02020503050405090304" pitchFamily="18" charset="0"/>
              </a:rPr>
              <a:t>”</a:t>
            </a:r>
            <a:r>
              <a:rPr lang="zh-CN" altLang="zh-CN" sz="1800" kern="100" dirty="0">
                <a:effectLst/>
                <a:latin typeface="Times New Roman" panose="02020503050405090304" pitchFamily="18" charset="0"/>
                <a:ea typeface="宋体" pitchFamily="2" charset="-122"/>
                <a:cs typeface="Times New Roman" panose="02020503050405090304" pitchFamily="18" charset="0"/>
              </a:rPr>
              <a:t>（</a:t>
            </a:r>
            <a:r>
              <a:rPr lang="en-US" altLang="zh-CN" sz="1800" kern="100" dirty="0" err="1">
                <a:effectLst/>
                <a:latin typeface="Times New Roman" panose="02020503050405090304" pitchFamily="18" charset="0"/>
                <a:ea typeface="宋体" pitchFamily="2" charset="-122"/>
                <a:cs typeface="Times New Roman" panose="02020503050405090304" pitchFamily="18" charset="0"/>
              </a:rPr>
              <a:t>Rumelt</a:t>
            </a:r>
            <a:r>
              <a:rPr lang="zh-CN" altLang="zh-CN" sz="1800" kern="100" dirty="0">
                <a:effectLst/>
                <a:latin typeface="Times New Roman" panose="02020503050405090304" pitchFamily="18" charset="0"/>
                <a:ea typeface="宋体" pitchFamily="2" charset="-122"/>
                <a:cs typeface="Times New Roman" panose="02020503050405090304" pitchFamily="18" charset="0"/>
              </a:rPr>
              <a:t>，</a:t>
            </a:r>
            <a:r>
              <a:rPr lang="en-US" altLang="zh-CN" sz="1800" kern="100" dirty="0">
                <a:effectLst/>
                <a:latin typeface="Times New Roman" panose="02020503050405090304" pitchFamily="18" charset="0"/>
                <a:ea typeface="宋体" pitchFamily="2" charset="-122"/>
                <a:cs typeface="Times New Roman" panose="02020503050405090304" pitchFamily="18" charset="0"/>
              </a:rPr>
              <a:t>1984</a:t>
            </a:r>
            <a:r>
              <a:rPr lang="zh-CN" altLang="zh-CN" sz="1800" kern="100" dirty="0">
                <a:effectLst/>
                <a:latin typeface="Times New Roman" panose="02020503050405090304" pitchFamily="18" charset="0"/>
                <a:ea typeface="宋体" pitchFamily="2" charset="-122"/>
                <a:cs typeface="Times New Roman" panose="02020503050405090304" pitchFamily="18" charset="0"/>
              </a:rPr>
              <a:t>）、采取</a:t>
            </a:r>
            <a:r>
              <a:rPr lang="en-US" altLang="zh-CN" sz="1800" kern="100" dirty="0">
                <a:effectLst/>
                <a:latin typeface="Times New Roman" panose="02020503050405090304" pitchFamily="18" charset="0"/>
                <a:ea typeface="宋体" pitchFamily="2" charset="-122"/>
                <a:cs typeface="Times New Roman" panose="02020503050405090304" pitchFamily="18" charset="0"/>
              </a:rPr>
              <a:t>“</a:t>
            </a:r>
            <a:r>
              <a:rPr lang="zh-CN" altLang="zh-CN" sz="1800" kern="100" dirty="0">
                <a:effectLst/>
                <a:latin typeface="Times New Roman" panose="02020503050405090304" pitchFamily="18" charset="0"/>
                <a:ea typeface="宋体" pitchFamily="2" charset="-122"/>
                <a:cs typeface="Times New Roman" panose="02020503050405090304" pitchFamily="18" charset="0"/>
              </a:rPr>
              <a:t>专利丛林法则</a:t>
            </a:r>
            <a:r>
              <a:rPr lang="en-US" altLang="zh-CN" sz="1800" kern="100" dirty="0">
                <a:effectLst/>
                <a:latin typeface="Times New Roman" panose="02020503050405090304" pitchFamily="18" charset="0"/>
                <a:ea typeface="宋体" pitchFamily="2" charset="-122"/>
                <a:cs typeface="Times New Roman" panose="02020503050405090304" pitchFamily="18" charset="0"/>
              </a:rPr>
              <a:t>”</a:t>
            </a:r>
            <a:r>
              <a:rPr lang="zh-CN" altLang="zh-CN" sz="1800" kern="100" dirty="0">
                <a:effectLst/>
                <a:latin typeface="Times New Roman" panose="02020503050405090304" pitchFamily="18" charset="0"/>
                <a:ea typeface="宋体" pitchFamily="2" charset="-122"/>
                <a:cs typeface="Times New Roman" panose="02020503050405090304" pitchFamily="18" charset="0"/>
              </a:rPr>
              <a:t>（张杰，</a:t>
            </a:r>
            <a:r>
              <a:rPr lang="en-US" altLang="zh-CN" sz="1800" kern="100" dirty="0">
                <a:effectLst/>
                <a:latin typeface="Times New Roman" panose="02020503050405090304" pitchFamily="18" charset="0"/>
                <a:ea typeface="宋体" pitchFamily="2" charset="-122"/>
                <a:cs typeface="Times New Roman" panose="02020503050405090304" pitchFamily="18" charset="0"/>
              </a:rPr>
              <a:t>2017</a:t>
            </a:r>
            <a:r>
              <a:rPr lang="zh-CN" altLang="zh-CN" sz="1800" kern="100" dirty="0">
                <a:effectLst/>
                <a:latin typeface="Times New Roman" panose="02020503050405090304" pitchFamily="18" charset="0"/>
                <a:ea typeface="宋体" pitchFamily="2" charset="-122"/>
                <a:cs typeface="Times New Roman" panose="02020503050405090304" pitchFamily="18" charset="0"/>
              </a:rPr>
              <a:t>），对下游经济体设定更严格的技术转移门槛和进行高端技术的封锁。对下游经济体来说，在实现了工艺升级和产品升级后，继续进行较高级的产业升级，向全球价值链上游攀升的过程中，由于受到上游经济体的控制被俘获，从而被上游经济体锁定在全球价值链低端环节，导致产业升级的中断，无法进一步优化资源配置，对劳动边际产出造成负向影响</a:t>
            </a:r>
            <a:r>
              <a:rPr lang="zh-CN" altLang="en-US" sz="1800" kern="100" dirty="0">
                <a:effectLst/>
                <a:latin typeface="Times New Roman" panose="02020503050405090304" pitchFamily="18" charset="0"/>
                <a:ea typeface="宋体" pitchFamily="2" charset="-122"/>
                <a:cs typeface="Times New Roman" panose="02020503050405090304" pitchFamily="18" charset="0"/>
              </a:rPr>
              <a:t>，</a:t>
            </a:r>
            <a:r>
              <a:rPr lang="zh-CN" altLang="zh-CN" sz="1800" kern="100" dirty="0">
                <a:effectLst/>
                <a:latin typeface="Times New Roman" panose="02020503050405090304" pitchFamily="18" charset="0"/>
                <a:ea typeface="宋体" pitchFamily="2" charset="-122"/>
                <a:cs typeface="Times New Roman" panose="02020503050405090304" pitchFamily="18" charset="0"/>
              </a:rPr>
              <a:t>从而对劳动工资产生负向影响。</a:t>
            </a:r>
            <a:endParaRPr lang="zh-CN" altLang="zh-CN" sz="1800" kern="100" dirty="0">
              <a:effectLst/>
              <a:latin typeface="等线" panose="02010600030101010101" pitchFamily="2" charset="-122"/>
              <a:ea typeface="等线" panose="02010600030101010101" pitchFamily="2" charset="-122"/>
              <a:cs typeface="Times New Roman" panose="02020503050405090304" pitchFamily="18" charset="0"/>
            </a:endParaRPr>
          </a:p>
          <a:p>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pPr>
              <a:lnSpc>
                <a:spcPts val="2200"/>
              </a:lnSpc>
            </a:pPr>
            <a:r>
              <a:rPr lang="zh-CN" altLang="en-US" sz="1800" dirty="0">
                <a:effectLst/>
                <a:latin typeface="Times New Roman" panose="02020503050405090304" pitchFamily="18" charset="0"/>
                <a:ea typeface="宋体" pitchFamily="2" charset="-122"/>
                <a:cs typeface="Times New Roman" panose="02020503050405090304" pitchFamily="18" charset="0"/>
              </a:rPr>
              <a:t>由此提出假说</a:t>
            </a:r>
            <a:r>
              <a:rPr lang="en-US" altLang="zh-CN" sz="1800" dirty="0">
                <a:effectLst/>
                <a:latin typeface="Times New Roman" panose="02020503050405090304" pitchFamily="18" charset="0"/>
                <a:ea typeface="宋体" pitchFamily="2" charset="-122"/>
                <a:cs typeface="Times New Roman" panose="02020503050405090304" pitchFamily="18" charset="0"/>
              </a:rPr>
              <a:t>1</a:t>
            </a:r>
            <a:r>
              <a:rPr lang="zh-CN" altLang="en-US" sz="1800" dirty="0">
                <a:effectLst/>
                <a:latin typeface="Times New Roman" panose="02020503050405090304" pitchFamily="18" charset="0"/>
                <a:ea typeface="宋体" pitchFamily="2" charset="-122"/>
                <a:cs typeface="Times New Roman" panose="02020503050405090304" pitchFamily="18" charset="0"/>
              </a:rPr>
              <a:t>和假说</a:t>
            </a:r>
            <a:r>
              <a:rPr lang="en-US" altLang="zh-CN" sz="1800" dirty="0">
                <a:effectLst/>
                <a:latin typeface="Times New Roman" panose="02020503050405090304" pitchFamily="18" charset="0"/>
                <a:ea typeface="宋体" pitchFamily="2" charset="-122"/>
                <a:cs typeface="Times New Roman" panose="02020503050405090304" pitchFamily="18" charset="0"/>
              </a:rPr>
              <a:t>2</a:t>
            </a:r>
            <a:r>
              <a:rPr lang="zh-CN" altLang="en-US" sz="1800" dirty="0">
                <a:effectLst/>
                <a:latin typeface="Times New Roman" panose="02020503050405090304" pitchFamily="18" charset="0"/>
                <a:ea typeface="宋体" pitchFamily="2" charset="-122"/>
                <a:cs typeface="Times New Roman" panose="02020503050405090304" pitchFamily="18" charset="0"/>
              </a:rPr>
              <a:t>：</a:t>
            </a:r>
            <a:r>
              <a:rPr lang="zh-CN" altLang="en-US" sz="1800" dirty="0">
                <a:latin typeface="Times New Roman" panose="02020503050405090304" pitchFamily="18" charset="0"/>
                <a:cs typeface="Times New Roman" panose="02020503050405090304" pitchFamily="18" charset="0"/>
              </a:rPr>
              <a:t>全球价值链位置攀升对劳动收入份额产生负向影响，即经济体的全球价值链位置指数提高时，在一定程度上不利于劳动收入份额的提升。</a:t>
            </a:r>
            <a:r>
              <a:rPr lang="zh-CN" altLang="zh-CN" sz="1800" dirty="0">
                <a:effectLst/>
                <a:latin typeface="Times New Roman" panose="02020503050405090304" pitchFamily="18" charset="0"/>
                <a:ea typeface="宋体" pitchFamily="2" charset="-122"/>
                <a:cs typeface="Times New Roman" panose="02020503050405090304" pitchFamily="18" charset="0"/>
              </a:rPr>
              <a:t>全球价值链位置攀升可以通过负向影响劳动力工资，进而对劳动收入份额产生负向影响</a:t>
            </a:r>
            <a:r>
              <a:rPr lang="zh-CN" altLang="en-US" sz="1800" dirty="0">
                <a:effectLst/>
                <a:latin typeface="Times New Roman" panose="02020503050405090304" pitchFamily="18" charset="0"/>
                <a:ea typeface="宋体" pitchFamily="2" charset="-122"/>
                <a:cs typeface="Times New Roman" panose="02020503050405090304" pitchFamily="18" charset="0"/>
              </a:rPr>
              <a:t>。</a:t>
            </a:r>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pPr>
              <a:lnSpc>
                <a:spcPts val="2200"/>
              </a:lnSpc>
            </a:pPr>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pPr>
              <a:lnSpc>
                <a:spcPts val="2200"/>
              </a:lnSpc>
            </a:pPr>
            <a:r>
              <a:rPr lang="zh-CN" altLang="zh-CN" sz="1800" dirty="0">
                <a:effectLst/>
                <a:latin typeface="Times New Roman" panose="02020503050405090304" pitchFamily="18" charset="0"/>
                <a:ea typeface="宋体" pitchFamily="2" charset="-122"/>
                <a:cs typeface="Times New Roman" panose="02020503050405090304" pitchFamily="18" charset="0"/>
              </a:rPr>
              <a:t>经济体在全球价值链活动中的前向参与度越高，该经济体出口的中间品越有竞争力，越不容易陷入合成谬误困境，越不倾向进行逐底竞争，越可能摆脱低端锁定，则在全球价值链位置攀升过程中，对劳动力工资的负向影响可能更小，从而对劳动收入份额的负向影响更小。</a:t>
            </a:r>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pPr>
              <a:lnSpc>
                <a:spcPts val="2200"/>
              </a:lnSpc>
            </a:pPr>
            <a:r>
              <a:rPr lang="zh-CN" altLang="zh-CN" sz="1800" dirty="0">
                <a:effectLst/>
                <a:latin typeface="Times New Roman" panose="02020503050405090304" pitchFamily="18" charset="0"/>
                <a:ea typeface="宋体" pitchFamily="2" charset="-122"/>
                <a:cs typeface="Times New Roman" panose="02020503050405090304" pitchFamily="18" charset="0"/>
              </a:rPr>
              <a:t>经济体在全球价值链活动中的后向参与度越高，该经济体对上游经济体的依赖性越强，越容易陷入合成谬误困境，越倾向进行逐底竞争，越难摆脱低端锁定，则在全球价值链位置攀升过程中，对劳动力工资的负向影响可能更大，从而对劳动收入份额的负向影响更大。</a:t>
            </a:r>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pPr>
              <a:lnSpc>
                <a:spcPts val="2200"/>
              </a:lnSpc>
            </a:pPr>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pPr>
              <a:lnSpc>
                <a:spcPts val="2200"/>
              </a:lnSpc>
            </a:pPr>
            <a:r>
              <a:rPr lang="zh-CN" altLang="en-US" sz="1800" dirty="0">
                <a:effectLst/>
                <a:latin typeface="Times New Roman" panose="02020503050405090304" pitchFamily="18" charset="0"/>
                <a:ea typeface="宋体" pitchFamily="2" charset="-122"/>
                <a:cs typeface="Times New Roman" panose="02020503050405090304" pitchFamily="18" charset="0"/>
              </a:rPr>
              <a:t>由此提出假说</a:t>
            </a:r>
            <a:r>
              <a:rPr lang="en-US" altLang="zh-CN" sz="1800" dirty="0">
                <a:effectLst/>
                <a:latin typeface="Times New Roman" panose="02020503050405090304" pitchFamily="18" charset="0"/>
                <a:ea typeface="宋体" pitchFamily="2" charset="-122"/>
                <a:cs typeface="Times New Roman" panose="02020503050405090304" pitchFamily="18" charset="0"/>
              </a:rPr>
              <a:t>3</a:t>
            </a:r>
            <a:r>
              <a:rPr lang="zh-CN" altLang="en-US" sz="1800" dirty="0">
                <a:effectLst/>
                <a:latin typeface="Times New Roman" panose="02020503050405090304" pitchFamily="18" charset="0"/>
                <a:ea typeface="宋体" pitchFamily="2" charset="-122"/>
                <a:cs typeface="Times New Roman" panose="02020503050405090304" pitchFamily="18" charset="0"/>
              </a:rPr>
              <a:t>和假说</a:t>
            </a:r>
            <a:r>
              <a:rPr lang="en-US" altLang="zh-CN" sz="1800" dirty="0">
                <a:effectLst/>
                <a:latin typeface="Times New Roman" panose="02020503050405090304" pitchFamily="18" charset="0"/>
                <a:ea typeface="宋体" pitchFamily="2" charset="-122"/>
                <a:cs typeface="Times New Roman" panose="02020503050405090304" pitchFamily="18" charset="0"/>
              </a:rPr>
              <a:t>4</a:t>
            </a:r>
            <a:r>
              <a:rPr lang="zh-CN" altLang="en-US" sz="1800" dirty="0">
                <a:effectLst/>
                <a:latin typeface="Times New Roman" panose="02020503050405090304" pitchFamily="18" charset="0"/>
                <a:ea typeface="宋体" pitchFamily="2" charset="-122"/>
                <a:cs typeface="Times New Roman" panose="02020503050405090304" pitchFamily="18" charset="0"/>
              </a:rPr>
              <a:t>：</a:t>
            </a:r>
            <a:r>
              <a:rPr lang="zh-CN" altLang="zh-CN" sz="1800" dirty="0">
                <a:effectLst/>
                <a:latin typeface="Times New Roman" panose="02020503050405090304" pitchFamily="18" charset="0"/>
                <a:ea typeface="宋体" pitchFamily="2" charset="-122"/>
                <a:cs typeface="Times New Roman" panose="02020503050405090304" pitchFamily="18" charset="0"/>
              </a:rPr>
              <a:t>全球价值链前向参与度对全球价值链位置攀升对劳动收入份额</a:t>
            </a:r>
            <a:r>
              <a:rPr lang="zh-CN" altLang="en-US" sz="1800" dirty="0">
                <a:effectLst/>
                <a:latin typeface="Times New Roman" panose="02020503050405090304" pitchFamily="18" charset="0"/>
                <a:ea typeface="宋体" pitchFamily="2" charset="-122"/>
                <a:cs typeface="Times New Roman" panose="02020503050405090304" pitchFamily="18" charset="0"/>
              </a:rPr>
              <a:t>产生</a:t>
            </a:r>
            <a:r>
              <a:rPr lang="zh-CN" altLang="zh-CN" sz="1800" dirty="0">
                <a:effectLst/>
                <a:latin typeface="Times New Roman" panose="02020503050405090304" pitchFamily="18" charset="0"/>
                <a:ea typeface="宋体" pitchFamily="2" charset="-122"/>
                <a:cs typeface="Times New Roman" panose="02020503050405090304" pitchFamily="18" charset="0"/>
              </a:rPr>
              <a:t>的负向影响具有削弱作用</a:t>
            </a:r>
            <a:r>
              <a:rPr lang="zh-CN" altLang="en-US" sz="1800" dirty="0">
                <a:effectLst/>
                <a:latin typeface="Times New Roman" panose="02020503050405090304" pitchFamily="18" charset="0"/>
                <a:ea typeface="宋体" pitchFamily="2" charset="-122"/>
                <a:cs typeface="Times New Roman" panose="02020503050405090304" pitchFamily="18" charset="0"/>
              </a:rPr>
              <a:t>。</a:t>
            </a:r>
            <a:r>
              <a:rPr lang="zh-CN" altLang="zh-CN" sz="1800" dirty="0">
                <a:effectLst/>
                <a:latin typeface="Times New Roman" panose="02020503050405090304" pitchFamily="18" charset="0"/>
                <a:ea typeface="宋体" pitchFamily="2" charset="-122"/>
                <a:cs typeface="Times New Roman" panose="02020503050405090304" pitchFamily="18" charset="0"/>
              </a:rPr>
              <a:t>全球价值链后向参与度对全球价值链位置攀升对劳动收入份额</a:t>
            </a:r>
            <a:r>
              <a:rPr lang="zh-CN" altLang="en-US" sz="1800" dirty="0">
                <a:effectLst/>
                <a:latin typeface="Times New Roman" panose="02020503050405090304" pitchFamily="18" charset="0"/>
                <a:ea typeface="宋体" pitchFamily="2" charset="-122"/>
                <a:cs typeface="Times New Roman" panose="02020503050405090304" pitchFamily="18" charset="0"/>
              </a:rPr>
              <a:t>产生</a:t>
            </a:r>
            <a:r>
              <a:rPr lang="zh-CN" altLang="zh-CN" sz="1800" dirty="0">
                <a:effectLst/>
                <a:latin typeface="Times New Roman" panose="02020503050405090304" pitchFamily="18" charset="0"/>
                <a:ea typeface="宋体" pitchFamily="2" charset="-122"/>
                <a:cs typeface="Times New Roman" panose="02020503050405090304" pitchFamily="18" charset="0"/>
              </a:rPr>
              <a:t>的负向影响具有强化作用</a:t>
            </a:r>
            <a:r>
              <a:rPr lang="zh-CN" altLang="en-US" sz="1800" dirty="0">
                <a:effectLst/>
                <a:latin typeface="Times New Roman" panose="02020503050405090304" pitchFamily="18" charset="0"/>
                <a:ea typeface="宋体" pitchFamily="2" charset="-122"/>
                <a:cs typeface="Times New Roman" panose="02020503050405090304" pitchFamily="18" charset="0"/>
              </a:rPr>
              <a:t>。</a:t>
            </a:r>
            <a:endParaRPr lang="en-US" altLang="zh-CN" sz="1800" dirty="0">
              <a:latin typeface="Times New Roman" panose="02020503050405090304" pitchFamily="18" charset="0"/>
              <a:cs typeface="Times New Roman" panose="02020503050405090304" pitchFamily="18" charset="0"/>
            </a:endParaRPr>
          </a:p>
          <a:p>
            <a:pPr>
              <a:lnSpc>
                <a:spcPts val="2200"/>
              </a:lnSpc>
            </a:pPr>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endParaRPr lang="zh-CN" altLang="en-US" dirty="0"/>
          </a:p>
        </p:txBody>
      </p:sp>
      <p:sp>
        <p:nvSpPr>
          <p:cNvPr id="4" name="灯片编号占位符 3"/>
          <p:cNvSpPr>
            <a:spLocks noGrp="1"/>
          </p:cNvSpPr>
          <p:nvPr>
            <p:ph type="sldNum" sz="quarter" idx="5"/>
          </p:nvPr>
        </p:nvSpPr>
        <p:spPr/>
        <p:txBody>
          <a:bodyPr/>
          <a:lstStyle/>
          <a:p>
            <a:fld id="{D96642B7-71B7-4C3E-9855-0D0DE388A05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第三部分是机理分析。</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kern="100" dirty="0">
                <a:effectLst/>
                <a:latin typeface="Times New Roman" panose="02020503050405090304" pitchFamily="18" charset="0"/>
                <a:ea typeface="宋体" pitchFamily="2" charset="-122"/>
                <a:cs typeface="Times New Roman" panose="02020503050405090304" pitchFamily="18" charset="0"/>
              </a:rPr>
              <a:t>Kaplinsky</a:t>
            </a:r>
            <a:r>
              <a:rPr lang="zh-CN" altLang="zh-CN" sz="1800" kern="100" dirty="0">
                <a:effectLst/>
                <a:latin typeface="Times New Roman" panose="02020503050405090304" pitchFamily="18" charset="0"/>
                <a:ea typeface="宋体" pitchFamily="2" charset="-122"/>
                <a:cs typeface="Times New Roman" panose="02020503050405090304" pitchFamily="18" charset="0"/>
              </a:rPr>
              <a:t>（</a:t>
            </a:r>
            <a:r>
              <a:rPr lang="en-US" altLang="zh-CN" sz="1800" kern="100" dirty="0">
                <a:effectLst/>
                <a:latin typeface="Times New Roman" panose="02020503050405090304" pitchFamily="18" charset="0"/>
                <a:ea typeface="宋体" pitchFamily="2" charset="-122"/>
                <a:cs typeface="Times New Roman" panose="02020503050405090304" pitchFamily="18" charset="0"/>
              </a:rPr>
              <a:t>2002</a:t>
            </a:r>
            <a:r>
              <a:rPr lang="zh-CN" altLang="zh-CN" sz="1800" kern="100" dirty="0">
                <a:effectLst/>
                <a:latin typeface="Times New Roman" panose="02020503050405090304" pitchFamily="18" charset="0"/>
                <a:ea typeface="宋体" pitchFamily="2" charset="-122"/>
                <a:cs typeface="Times New Roman" panose="02020503050405090304" pitchFamily="18" charset="0"/>
              </a:rPr>
              <a:t>）在全球价值链框架下，将生产的升级模式划分为工艺升级、产品升级、功能升级和链条升级，其中工艺升级、产品升级是较低级层面的产业升级，功能升级和链条升级是较高级层面的产业升级。基于此，本文在理论层面将全球价值链分工位置对劳动收入份额的影响划分为两个层面进行分析：第一个层面是经济体处于全球价值链位置的中下游阶段中，此时全球价值链活动的前向生产长度小于后向生产长度，即全球价值链位置指数小于</a:t>
            </a:r>
            <a:r>
              <a:rPr lang="en-US" altLang="zh-CN" sz="1800" kern="100" dirty="0">
                <a:effectLst/>
                <a:latin typeface="Times New Roman" panose="02020503050405090304" pitchFamily="18" charset="0"/>
                <a:ea typeface="宋体" pitchFamily="2" charset="-122"/>
                <a:cs typeface="Times New Roman" panose="02020503050405090304" pitchFamily="18" charset="0"/>
              </a:rPr>
              <a:t>1</a:t>
            </a:r>
            <a:r>
              <a:rPr lang="zh-CN" altLang="zh-CN" sz="1800" kern="100" dirty="0">
                <a:effectLst/>
                <a:latin typeface="Times New Roman" panose="02020503050405090304" pitchFamily="18" charset="0"/>
                <a:ea typeface="宋体" pitchFamily="2" charset="-122"/>
                <a:cs typeface="Times New Roman" panose="02020503050405090304" pitchFamily="18" charset="0"/>
              </a:rPr>
              <a:t>，经济体通过参与全球价值链活动进行较低级层面的产业升级。此阶段中，经济体在生产环节中承担低级加工组装任务，通过参与全球价值链活动，模仿学习上游非核心生产技术，通过引进新的生产设备，逐渐改善生产流程和质量，以及引进新的产品，逐渐提升原产品功能，以期实现工艺升级和产品升级，承担中端中间品加工任务。第二个层面是经济体处于全球价值链位置的中上游阶段中，此时全球价值链活动的前向生产长度大于等于后向生产长度，即全球价值链位置指数大于等于</a:t>
            </a:r>
            <a:r>
              <a:rPr lang="en-US" altLang="zh-CN" sz="1800" kern="100" dirty="0">
                <a:effectLst/>
                <a:latin typeface="Times New Roman" panose="02020503050405090304" pitchFamily="18" charset="0"/>
                <a:ea typeface="宋体" pitchFamily="2" charset="-122"/>
                <a:cs typeface="Times New Roman" panose="02020503050405090304" pitchFamily="18" charset="0"/>
              </a:rPr>
              <a:t>1</a:t>
            </a:r>
            <a:r>
              <a:rPr lang="zh-CN" altLang="zh-CN" sz="1800" kern="100" dirty="0">
                <a:effectLst/>
                <a:latin typeface="Times New Roman" panose="02020503050405090304" pitchFamily="18" charset="0"/>
                <a:ea typeface="宋体" pitchFamily="2" charset="-122"/>
                <a:cs typeface="Times New Roman" panose="02020503050405090304" pitchFamily="18" charset="0"/>
              </a:rPr>
              <a:t>，经济体通过参与全球价值链活动进行较高级层面的产业升级。此阶段中，经济体通过前期的自我研发和模仿学习上游非核心生产技术，已经达成了工艺升级和产品升级，此时一国生产部门逐渐通过承担高附加值生产环节，将低附加值生产环节进行分离外包，以及剥离原生产链条，在全球价值链活动中进一步生产研发高端中间品，开发新产业链，以期实现功能升级和链条升级。</a:t>
            </a:r>
            <a:endParaRPr lang="zh-CN" altLang="zh-CN" sz="1800" kern="100" dirty="0">
              <a:effectLst/>
              <a:latin typeface="等线" panose="02010600030101010101" pitchFamily="2" charset="-122"/>
              <a:ea typeface="等线" panose="02010600030101010101" pitchFamily="2" charset="-122"/>
              <a:cs typeface="Times New Roman" panose="02020503050405090304" pitchFamily="18" charset="0"/>
            </a:endParaRPr>
          </a:p>
          <a:p>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r>
              <a:rPr lang="zh-CN" altLang="zh-CN" sz="1800" dirty="0">
                <a:effectLst/>
                <a:latin typeface="Times New Roman" panose="02020503050405090304" pitchFamily="18" charset="0"/>
                <a:ea typeface="宋体" pitchFamily="2" charset="-122"/>
                <a:cs typeface="Times New Roman" panose="02020503050405090304" pitchFamily="18" charset="0"/>
              </a:rPr>
              <a:t>在第一个层面，上游国家为了提升自己的竞争力，帮助下游国家达成价值链中低级的工艺升级及产品升级；下游经济体积极承包上游国家外包的生产环节，通过</a:t>
            </a:r>
            <a:r>
              <a:rPr lang="en-US" altLang="zh-CN" sz="1800" dirty="0">
                <a:effectLst/>
                <a:latin typeface="Times New Roman" panose="02020503050405090304" pitchFamily="18" charset="0"/>
                <a:ea typeface="宋体" pitchFamily="2" charset="-122"/>
              </a:rPr>
              <a:t>“</a:t>
            </a:r>
            <a:r>
              <a:rPr lang="zh-CN" altLang="zh-CN" sz="1800" dirty="0">
                <a:effectLst/>
                <a:latin typeface="Times New Roman" panose="02020503050405090304" pitchFamily="18" charset="0"/>
                <a:ea typeface="宋体" pitchFamily="2" charset="-122"/>
                <a:cs typeface="Times New Roman" panose="02020503050405090304" pitchFamily="18" charset="0"/>
              </a:rPr>
              <a:t>干中学</a:t>
            </a:r>
            <a:r>
              <a:rPr lang="en-US" altLang="zh-CN" sz="1800" dirty="0">
                <a:effectLst/>
                <a:latin typeface="Times New Roman" panose="02020503050405090304" pitchFamily="18" charset="0"/>
                <a:ea typeface="宋体" pitchFamily="2" charset="-122"/>
              </a:rPr>
              <a:t>”</a:t>
            </a:r>
            <a:r>
              <a:rPr lang="zh-CN" altLang="zh-CN" sz="1800" dirty="0">
                <a:effectLst/>
                <a:latin typeface="Times New Roman" panose="02020503050405090304" pitchFamily="18" charset="0"/>
                <a:ea typeface="宋体" pitchFamily="2" charset="-122"/>
                <a:cs typeface="Times New Roman" panose="02020503050405090304" pitchFamily="18" charset="0"/>
              </a:rPr>
              <a:t>模式，学习吸收上游经济体先进技术，改善生产流程、提升产品功能，来实现自身全球价值链地位的攀升。</a:t>
            </a:r>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r>
              <a:rPr lang="zh-CN" altLang="zh-CN" sz="1800" dirty="0">
                <a:effectLst/>
                <a:latin typeface="Times New Roman" panose="02020503050405090304" pitchFamily="18" charset="0"/>
                <a:ea typeface="宋体" pitchFamily="2" charset="-122"/>
                <a:cs typeface="Times New Roman" panose="02020503050405090304" pitchFamily="18" charset="0"/>
              </a:rPr>
              <a:t>然而由于上下游经济体的位置不对称，</a:t>
            </a:r>
            <a:r>
              <a:rPr lang="zh-CN" altLang="en-US" sz="1800" dirty="0">
                <a:effectLst/>
                <a:latin typeface="Times New Roman" panose="02020503050405090304" pitchFamily="18" charset="0"/>
                <a:ea typeface="宋体" pitchFamily="2" charset="-122"/>
                <a:cs typeface="Times New Roman" panose="02020503050405090304" pitchFamily="18" charset="0"/>
              </a:rPr>
              <a:t>首先</a:t>
            </a:r>
            <a:r>
              <a:rPr lang="zh-CN" altLang="zh-CN" sz="1800" dirty="0">
                <a:effectLst/>
                <a:latin typeface="Times New Roman" panose="02020503050405090304" pitchFamily="18" charset="0"/>
                <a:ea typeface="宋体" pitchFamily="2" charset="-122"/>
                <a:cs typeface="Times New Roman" panose="02020503050405090304" pitchFamily="18" charset="0"/>
              </a:rPr>
              <a:t>对价值链上游的经济体来说，由于生产全球化带来的市场竞争效应，为了提升自身的竞争力，这些上游经济体一方面通过价格传递效应，将对产品价格的要求传递给下游承担加工环节的经济体，另一方面出于风险控制的考虑，倾向于将更多下游经济体纳入生产链条。其次，对下游经济体来说，由于加工组装环节的进入壁垒低，会导致市场上同类产品供给的增加。</a:t>
            </a:r>
            <a:r>
              <a:rPr lang="zh-CN" altLang="en-US" sz="1800" dirty="0">
                <a:effectLst/>
                <a:latin typeface="Times New Roman" panose="02020503050405090304" pitchFamily="18" charset="0"/>
                <a:ea typeface="宋体" pitchFamily="2" charset="-122"/>
                <a:cs typeface="Times New Roman" panose="02020503050405090304" pitchFamily="18" charset="0"/>
              </a:rPr>
              <a:t>但</a:t>
            </a:r>
            <a:r>
              <a:rPr lang="zh-CN" altLang="zh-CN" sz="1800" dirty="0">
                <a:effectLst/>
                <a:latin typeface="Times New Roman" panose="02020503050405090304" pitchFamily="18" charset="0"/>
                <a:ea typeface="宋体" pitchFamily="2" charset="-122"/>
                <a:cs typeface="Times New Roman" panose="02020503050405090304" pitchFamily="18" charset="0"/>
              </a:rPr>
              <a:t>下游经济体面临着需求总约束，同类产品供给的过度增加，供过于求，导致</a:t>
            </a:r>
            <a:r>
              <a:rPr lang="en-US" altLang="zh-CN" sz="1800" dirty="0">
                <a:effectLst/>
                <a:latin typeface="Times New Roman" panose="02020503050405090304" pitchFamily="18" charset="0"/>
                <a:ea typeface="宋体" pitchFamily="2" charset="-122"/>
              </a:rPr>
              <a:t>“</a:t>
            </a:r>
            <a:r>
              <a:rPr lang="zh-CN" altLang="zh-CN" sz="1800" dirty="0">
                <a:effectLst/>
                <a:latin typeface="Times New Roman" panose="02020503050405090304" pitchFamily="18" charset="0"/>
                <a:ea typeface="宋体" pitchFamily="2" charset="-122"/>
                <a:cs typeface="Times New Roman" panose="02020503050405090304" pitchFamily="18" charset="0"/>
              </a:rPr>
              <a:t>合成谬误</a:t>
            </a:r>
            <a:r>
              <a:rPr lang="en-US" altLang="zh-CN" sz="1800" dirty="0">
                <a:effectLst/>
                <a:latin typeface="Times New Roman" panose="02020503050405090304" pitchFamily="18" charset="0"/>
                <a:ea typeface="宋体" pitchFamily="2" charset="-122"/>
              </a:rPr>
              <a:t>”</a:t>
            </a:r>
            <a:r>
              <a:rPr lang="zh-CN" altLang="en-US" sz="1800" dirty="0">
                <a:effectLst/>
                <a:latin typeface="Times New Roman" panose="02020503050405090304" pitchFamily="18" charset="0"/>
                <a:ea typeface="宋体" pitchFamily="2" charset="-122"/>
                <a:cs typeface="Times New Roman" panose="02020503050405090304" pitchFamily="18" charset="0"/>
              </a:rPr>
              <a:t>和逐底竞争</a:t>
            </a:r>
            <a:r>
              <a:rPr lang="zh-CN" altLang="zh-CN" sz="1800" dirty="0">
                <a:effectLst/>
                <a:latin typeface="Times New Roman" panose="02020503050405090304" pitchFamily="18" charset="0"/>
                <a:ea typeface="宋体" pitchFamily="2" charset="-122"/>
                <a:cs typeface="Times New Roman" panose="02020503050405090304" pitchFamily="18" charset="0"/>
              </a:rPr>
              <a:t>，</a:t>
            </a:r>
            <a:r>
              <a:rPr lang="zh-CN" altLang="en-US" sz="1800" dirty="0">
                <a:effectLst/>
                <a:latin typeface="Times New Roman" panose="02020503050405090304" pitchFamily="18" charset="0"/>
                <a:ea typeface="宋体" pitchFamily="2" charset="-122"/>
                <a:cs typeface="Times New Roman" panose="02020503050405090304" pitchFamily="18" charset="0"/>
              </a:rPr>
              <a:t>对</a:t>
            </a:r>
            <a:r>
              <a:rPr lang="zh-CN" altLang="zh-CN" sz="1800" dirty="0">
                <a:effectLst/>
                <a:latin typeface="Times New Roman" panose="02020503050405090304" pitchFamily="18" charset="0"/>
                <a:ea typeface="宋体" pitchFamily="2" charset="-122"/>
                <a:cs typeface="Times New Roman" panose="02020503050405090304" pitchFamily="18" charset="0"/>
              </a:rPr>
              <a:t>出口产品价格</a:t>
            </a:r>
            <a:r>
              <a:rPr lang="zh-CN" altLang="en-US" sz="1800" dirty="0">
                <a:effectLst/>
                <a:latin typeface="Times New Roman" panose="02020503050405090304" pitchFamily="18" charset="0"/>
                <a:ea typeface="宋体" pitchFamily="2" charset="-122"/>
                <a:cs typeface="Times New Roman" panose="02020503050405090304" pitchFamily="18" charset="0"/>
              </a:rPr>
              <a:t>产生负向影响</a:t>
            </a:r>
            <a:r>
              <a:rPr lang="zh-CN" altLang="zh-CN" sz="1800" dirty="0">
                <a:effectLst/>
                <a:latin typeface="Times New Roman" panose="02020503050405090304" pitchFamily="18" charset="0"/>
                <a:ea typeface="宋体" pitchFamily="2" charset="-122"/>
                <a:cs typeface="Times New Roman" panose="02020503050405090304" pitchFamily="18" charset="0"/>
              </a:rPr>
              <a:t>，从而</a:t>
            </a:r>
            <a:r>
              <a:rPr lang="zh-CN" altLang="en-US" sz="1800" dirty="0">
                <a:effectLst/>
                <a:latin typeface="Times New Roman" panose="02020503050405090304" pitchFamily="18" charset="0"/>
                <a:ea typeface="宋体" pitchFamily="2" charset="-122"/>
                <a:cs typeface="Times New Roman" panose="02020503050405090304" pitchFamily="18" charset="0"/>
              </a:rPr>
              <a:t>对</a:t>
            </a:r>
            <a:r>
              <a:rPr lang="zh-CN" altLang="zh-CN" sz="1800" dirty="0">
                <a:effectLst/>
                <a:latin typeface="Times New Roman" panose="02020503050405090304" pitchFamily="18" charset="0"/>
                <a:ea typeface="宋体" pitchFamily="2" charset="-122"/>
                <a:cs typeface="Times New Roman" panose="02020503050405090304" pitchFamily="18" charset="0"/>
              </a:rPr>
              <a:t>劳动工资</a:t>
            </a:r>
            <a:r>
              <a:rPr lang="zh-CN" altLang="en-US" sz="1800" dirty="0">
                <a:effectLst/>
                <a:latin typeface="Times New Roman" panose="02020503050405090304" pitchFamily="18" charset="0"/>
                <a:ea typeface="宋体" pitchFamily="2" charset="-122"/>
                <a:cs typeface="Times New Roman" panose="02020503050405090304" pitchFamily="18" charset="0"/>
              </a:rPr>
              <a:t>产生负向影响</a:t>
            </a:r>
            <a:r>
              <a:rPr lang="zh-CN" altLang="zh-CN" sz="1800" dirty="0">
                <a:effectLst/>
                <a:latin typeface="Times New Roman" panose="02020503050405090304" pitchFamily="18" charset="0"/>
                <a:ea typeface="宋体" pitchFamily="2" charset="-122"/>
                <a:cs typeface="Times New Roman" panose="02020503050405090304" pitchFamily="18" charset="0"/>
              </a:rPr>
              <a:t>。</a:t>
            </a:r>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r>
              <a:rPr lang="zh-CN" altLang="zh-CN" sz="1800" dirty="0">
                <a:effectLst/>
                <a:latin typeface="Times New Roman" panose="02020503050405090304" pitchFamily="18" charset="0"/>
                <a:ea typeface="宋体" pitchFamily="2" charset="-122"/>
                <a:cs typeface="Times New Roman" panose="02020503050405090304" pitchFamily="18" charset="0"/>
              </a:rPr>
              <a:t>在第二个层面，达成工艺升级和产品升级的经济体处于全球价值链位置的中上游阶段中，进行较高级层面的产业升级</a:t>
            </a:r>
            <a:r>
              <a:rPr lang="zh-CN" altLang="en-US" sz="1800" dirty="0">
                <a:effectLst/>
                <a:latin typeface="Times New Roman" panose="02020503050405090304" pitchFamily="18" charset="0"/>
                <a:ea typeface="宋体" pitchFamily="2" charset="-122"/>
                <a:cs typeface="Times New Roman" panose="02020503050405090304" pitchFamily="18" charset="0"/>
              </a:rPr>
              <a:t>。</a:t>
            </a:r>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zh-CN" sz="1800" kern="100" dirty="0">
                <a:effectLst/>
                <a:latin typeface="Times New Roman" panose="02020503050405090304" pitchFamily="18" charset="0"/>
                <a:ea typeface="宋体" pitchFamily="2" charset="-122"/>
                <a:cs typeface="Times New Roman" panose="02020503050405090304" pitchFamily="18" charset="0"/>
              </a:rPr>
              <a:t>对于上游经济体来说，当下游经济体进一步进行功能升级和链条升级时，出于自身利益考虑，将实施</a:t>
            </a:r>
            <a:r>
              <a:rPr lang="en-US" altLang="zh-CN" sz="1800" kern="100" dirty="0">
                <a:effectLst/>
                <a:latin typeface="Times New Roman" panose="02020503050405090304" pitchFamily="18" charset="0"/>
                <a:ea typeface="宋体" pitchFamily="2" charset="-122"/>
                <a:cs typeface="Times New Roman" panose="02020503050405090304" pitchFamily="18" charset="0"/>
              </a:rPr>
              <a:t>“</a:t>
            </a:r>
            <a:r>
              <a:rPr lang="zh-CN" altLang="zh-CN" sz="1800" kern="100" dirty="0">
                <a:effectLst/>
                <a:latin typeface="Times New Roman" panose="02020503050405090304" pitchFamily="18" charset="0"/>
                <a:ea typeface="宋体" pitchFamily="2" charset="-122"/>
                <a:cs typeface="Times New Roman" panose="02020503050405090304" pitchFamily="18" charset="0"/>
              </a:rPr>
              <a:t>战略隔绝机制</a:t>
            </a:r>
            <a:r>
              <a:rPr lang="en-US" altLang="zh-CN" sz="1800" kern="100" dirty="0">
                <a:effectLst/>
                <a:latin typeface="Times New Roman" panose="02020503050405090304" pitchFamily="18" charset="0"/>
                <a:ea typeface="宋体" pitchFamily="2" charset="-122"/>
                <a:cs typeface="Times New Roman" panose="02020503050405090304" pitchFamily="18" charset="0"/>
              </a:rPr>
              <a:t>”</a:t>
            </a:r>
            <a:r>
              <a:rPr lang="zh-CN" altLang="zh-CN" sz="1800" kern="100" dirty="0">
                <a:effectLst/>
                <a:latin typeface="Times New Roman" panose="02020503050405090304" pitchFamily="18" charset="0"/>
                <a:ea typeface="宋体" pitchFamily="2" charset="-122"/>
                <a:cs typeface="Times New Roman" panose="02020503050405090304" pitchFamily="18" charset="0"/>
              </a:rPr>
              <a:t>（</a:t>
            </a:r>
            <a:r>
              <a:rPr lang="en-US" altLang="zh-CN" sz="1800" kern="100" dirty="0" err="1">
                <a:effectLst/>
                <a:latin typeface="Times New Roman" panose="02020503050405090304" pitchFamily="18" charset="0"/>
                <a:ea typeface="宋体" pitchFamily="2" charset="-122"/>
                <a:cs typeface="Times New Roman" panose="02020503050405090304" pitchFamily="18" charset="0"/>
              </a:rPr>
              <a:t>Rumelt</a:t>
            </a:r>
            <a:r>
              <a:rPr lang="zh-CN" altLang="zh-CN" sz="1800" kern="100" dirty="0">
                <a:effectLst/>
                <a:latin typeface="Times New Roman" panose="02020503050405090304" pitchFamily="18" charset="0"/>
                <a:ea typeface="宋体" pitchFamily="2" charset="-122"/>
                <a:cs typeface="Times New Roman" panose="02020503050405090304" pitchFamily="18" charset="0"/>
              </a:rPr>
              <a:t>，</a:t>
            </a:r>
            <a:r>
              <a:rPr lang="en-US" altLang="zh-CN" sz="1800" kern="100" dirty="0">
                <a:effectLst/>
                <a:latin typeface="Times New Roman" panose="02020503050405090304" pitchFamily="18" charset="0"/>
                <a:ea typeface="宋体" pitchFamily="2" charset="-122"/>
                <a:cs typeface="Times New Roman" panose="02020503050405090304" pitchFamily="18" charset="0"/>
              </a:rPr>
              <a:t>1984</a:t>
            </a:r>
            <a:r>
              <a:rPr lang="zh-CN" altLang="zh-CN" sz="1800" kern="100" dirty="0">
                <a:effectLst/>
                <a:latin typeface="Times New Roman" panose="02020503050405090304" pitchFamily="18" charset="0"/>
                <a:ea typeface="宋体" pitchFamily="2" charset="-122"/>
                <a:cs typeface="Times New Roman" panose="02020503050405090304" pitchFamily="18" charset="0"/>
              </a:rPr>
              <a:t>）、采取</a:t>
            </a:r>
            <a:r>
              <a:rPr lang="en-US" altLang="zh-CN" sz="1800" kern="100" dirty="0">
                <a:effectLst/>
                <a:latin typeface="Times New Roman" panose="02020503050405090304" pitchFamily="18" charset="0"/>
                <a:ea typeface="宋体" pitchFamily="2" charset="-122"/>
                <a:cs typeface="Times New Roman" panose="02020503050405090304" pitchFamily="18" charset="0"/>
              </a:rPr>
              <a:t>“</a:t>
            </a:r>
            <a:r>
              <a:rPr lang="zh-CN" altLang="zh-CN" sz="1800" kern="100" dirty="0">
                <a:effectLst/>
                <a:latin typeface="Times New Roman" panose="02020503050405090304" pitchFamily="18" charset="0"/>
                <a:ea typeface="宋体" pitchFamily="2" charset="-122"/>
                <a:cs typeface="Times New Roman" panose="02020503050405090304" pitchFamily="18" charset="0"/>
              </a:rPr>
              <a:t>专利丛林法则</a:t>
            </a:r>
            <a:r>
              <a:rPr lang="en-US" altLang="zh-CN" sz="1800" kern="100" dirty="0">
                <a:effectLst/>
                <a:latin typeface="Times New Roman" panose="02020503050405090304" pitchFamily="18" charset="0"/>
                <a:ea typeface="宋体" pitchFamily="2" charset="-122"/>
                <a:cs typeface="Times New Roman" panose="02020503050405090304" pitchFamily="18" charset="0"/>
              </a:rPr>
              <a:t>”</a:t>
            </a:r>
            <a:r>
              <a:rPr lang="zh-CN" altLang="zh-CN" sz="1800" kern="100" dirty="0">
                <a:effectLst/>
                <a:latin typeface="Times New Roman" panose="02020503050405090304" pitchFamily="18" charset="0"/>
                <a:ea typeface="宋体" pitchFamily="2" charset="-122"/>
                <a:cs typeface="Times New Roman" panose="02020503050405090304" pitchFamily="18" charset="0"/>
              </a:rPr>
              <a:t>（张杰，</a:t>
            </a:r>
            <a:r>
              <a:rPr lang="en-US" altLang="zh-CN" sz="1800" kern="100" dirty="0">
                <a:effectLst/>
                <a:latin typeface="Times New Roman" panose="02020503050405090304" pitchFamily="18" charset="0"/>
                <a:ea typeface="宋体" pitchFamily="2" charset="-122"/>
                <a:cs typeface="Times New Roman" panose="02020503050405090304" pitchFamily="18" charset="0"/>
              </a:rPr>
              <a:t>2017</a:t>
            </a:r>
            <a:r>
              <a:rPr lang="zh-CN" altLang="zh-CN" sz="1800" kern="100" dirty="0">
                <a:effectLst/>
                <a:latin typeface="Times New Roman" panose="02020503050405090304" pitchFamily="18" charset="0"/>
                <a:ea typeface="宋体" pitchFamily="2" charset="-122"/>
                <a:cs typeface="Times New Roman" panose="02020503050405090304" pitchFamily="18" charset="0"/>
              </a:rPr>
              <a:t>），对下游经济体设定更严格的技术转移门槛和进行高端技术的封锁。对下游经济体来说，在实现了工艺升级和产品升级后，继续进行较高级的产业升级，向全球价值链上游攀升的过程中，由于受到上游经济体的控制被俘获，从而被上游经济体锁定在全球价值链低端环节，导致产业升级的中断，无法进一步优化资源配置，对劳动边际产出造成负向影响</a:t>
            </a:r>
            <a:r>
              <a:rPr lang="zh-CN" altLang="en-US" sz="1800" kern="100" dirty="0">
                <a:effectLst/>
                <a:latin typeface="Times New Roman" panose="02020503050405090304" pitchFamily="18" charset="0"/>
                <a:ea typeface="宋体" pitchFamily="2" charset="-122"/>
                <a:cs typeface="Times New Roman" panose="02020503050405090304" pitchFamily="18" charset="0"/>
              </a:rPr>
              <a:t>，</a:t>
            </a:r>
            <a:r>
              <a:rPr lang="zh-CN" altLang="zh-CN" sz="1800" kern="100" dirty="0">
                <a:effectLst/>
                <a:latin typeface="Times New Roman" panose="02020503050405090304" pitchFamily="18" charset="0"/>
                <a:ea typeface="宋体" pitchFamily="2" charset="-122"/>
                <a:cs typeface="Times New Roman" panose="02020503050405090304" pitchFamily="18" charset="0"/>
              </a:rPr>
              <a:t>从而对劳动工资产生负向影响。</a:t>
            </a:r>
            <a:endParaRPr lang="zh-CN" altLang="zh-CN" sz="1800" kern="100" dirty="0">
              <a:effectLst/>
              <a:latin typeface="等线" panose="02010600030101010101" pitchFamily="2" charset="-122"/>
              <a:ea typeface="等线" panose="02010600030101010101" pitchFamily="2" charset="-122"/>
              <a:cs typeface="Times New Roman" panose="02020503050405090304" pitchFamily="18" charset="0"/>
            </a:endParaRPr>
          </a:p>
          <a:p>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pPr>
              <a:lnSpc>
                <a:spcPts val="2200"/>
              </a:lnSpc>
            </a:pPr>
            <a:r>
              <a:rPr lang="zh-CN" altLang="en-US" sz="1800" dirty="0">
                <a:effectLst/>
                <a:latin typeface="Times New Roman" panose="02020503050405090304" pitchFamily="18" charset="0"/>
                <a:ea typeface="宋体" pitchFamily="2" charset="-122"/>
                <a:cs typeface="Times New Roman" panose="02020503050405090304" pitchFamily="18" charset="0"/>
              </a:rPr>
              <a:t>由此提出假说</a:t>
            </a:r>
            <a:r>
              <a:rPr lang="en-US" altLang="zh-CN" sz="1800" dirty="0">
                <a:effectLst/>
                <a:latin typeface="Times New Roman" panose="02020503050405090304" pitchFamily="18" charset="0"/>
                <a:ea typeface="宋体" pitchFamily="2" charset="-122"/>
                <a:cs typeface="Times New Roman" panose="02020503050405090304" pitchFamily="18" charset="0"/>
              </a:rPr>
              <a:t>1</a:t>
            </a:r>
            <a:r>
              <a:rPr lang="zh-CN" altLang="en-US" sz="1800" dirty="0">
                <a:effectLst/>
                <a:latin typeface="Times New Roman" panose="02020503050405090304" pitchFamily="18" charset="0"/>
                <a:ea typeface="宋体" pitchFamily="2" charset="-122"/>
                <a:cs typeface="Times New Roman" panose="02020503050405090304" pitchFamily="18" charset="0"/>
              </a:rPr>
              <a:t>和假说</a:t>
            </a:r>
            <a:r>
              <a:rPr lang="en-US" altLang="zh-CN" sz="1800" dirty="0">
                <a:effectLst/>
                <a:latin typeface="Times New Roman" panose="02020503050405090304" pitchFamily="18" charset="0"/>
                <a:ea typeface="宋体" pitchFamily="2" charset="-122"/>
                <a:cs typeface="Times New Roman" panose="02020503050405090304" pitchFamily="18" charset="0"/>
              </a:rPr>
              <a:t>2</a:t>
            </a:r>
            <a:r>
              <a:rPr lang="zh-CN" altLang="en-US" sz="1800" dirty="0">
                <a:effectLst/>
                <a:latin typeface="Times New Roman" panose="02020503050405090304" pitchFamily="18" charset="0"/>
                <a:ea typeface="宋体" pitchFamily="2" charset="-122"/>
                <a:cs typeface="Times New Roman" panose="02020503050405090304" pitchFamily="18" charset="0"/>
              </a:rPr>
              <a:t>：</a:t>
            </a:r>
            <a:r>
              <a:rPr lang="zh-CN" altLang="en-US" sz="1800" dirty="0">
                <a:latin typeface="Times New Roman" panose="02020503050405090304" pitchFamily="18" charset="0"/>
                <a:cs typeface="Times New Roman" panose="02020503050405090304" pitchFamily="18" charset="0"/>
              </a:rPr>
              <a:t>全球价值链位置攀升对劳动收入份额产生负向影响，即经济体的全球价值链位置指数提高时，在一定程度上不利于劳动收入份额的提升。</a:t>
            </a:r>
            <a:r>
              <a:rPr lang="zh-CN" altLang="zh-CN" sz="1800" dirty="0">
                <a:effectLst/>
                <a:latin typeface="Times New Roman" panose="02020503050405090304" pitchFamily="18" charset="0"/>
                <a:ea typeface="宋体" pitchFamily="2" charset="-122"/>
                <a:cs typeface="Times New Roman" panose="02020503050405090304" pitchFamily="18" charset="0"/>
              </a:rPr>
              <a:t>全球价值链位置攀升可以通过负向影响劳动力工资，进而对劳动收入份额产生负向影响</a:t>
            </a:r>
            <a:r>
              <a:rPr lang="zh-CN" altLang="en-US" sz="1800" dirty="0">
                <a:effectLst/>
                <a:latin typeface="Times New Roman" panose="02020503050405090304" pitchFamily="18" charset="0"/>
                <a:ea typeface="宋体" pitchFamily="2" charset="-122"/>
                <a:cs typeface="Times New Roman" panose="02020503050405090304" pitchFamily="18" charset="0"/>
              </a:rPr>
              <a:t>。</a:t>
            </a:r>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pPr>
              <a:lnSpc>
                <a:spcPts val="2200"/>
              </a:lnSpc>
            </a:pPr>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pPr>
              <a:lnSpc>
                <a:spcPts val="2200"/>
              </a:lnSpc>
            </a:pPr>
            <a:r>
              <a:rPr lang="zh-CN" altLang="zh-CN" sz="1800" dirty="0">
                <a:effectLst/>
                <a:latin typeface="Times New Roman" panose="02020503050405090304" pitchFamily="18" charset="0"/>
                <a:ea typeface="宋体" pitchFamily="2" charset="-122"/>
                <a:cs typeface="Times New Roman" panose="02020503050405090304" pitchFamily="18" charset="0"/>
              </a:rPr>
              <a:t>经济体在全球价值链活动中的前向参与度越高，该经济体出口的中间品越有竞争力，越不容易陷入合成谬误困境，越不倾向进行逐底竞争，越可能摆脱低端锁定，则在全球价值链位置攀升过程中，对劳动力工资的负向影响可能更小，从而对劳动收入份额的负向影响更小。</a:t>
            </a:r>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pPr>
              <a:lnSpc>
                <a:spcPts val="2200"/>
              </a:lnSpc>
            </a:pPr>
            <a:r>
              <a:rPr lang="zh-CN" altLang="zh-CN" sz="1800" dirty="0">
                <a:effectLst/>
                <a:latin typeface="Times New Roman" panose="02020503050405090304" pitchFamily="18" charset="0"/>
                <a:ea typeface="宋体" pitchFamily="2" charset="-122"/>
                <a:cs typeface="Times New Roman" panose="02020503050405090304" pitchFamily="18" charset="0"/>
              </a:rPr>
              <a:t>经济体在全球价值链活动中的后向参与度越高，该经济体对上游经济体的依赖性越强，越容易陷入合成谬误困境，越倾向进行逐底竞争，越难摆脱低端锁定，则在全球价值链位置攀升过程中，对劳动力工资的负向影响可能更大，从而对劳动收入份额的负向影响更大。</a:t>
            </a:r>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pPr>
              <a:lnSpc>
                <a:spcPts val="2200"/>
              </a:lnSpc>
            </a:pPr>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pPr>
              <a:lnSpc>
                <a:spcPts val="2200"/>
              </a:lnSpc>
            </a:pPr>
            <a:r>
              <a:rPr lang="zh-CN" altLang="en-US" sz="1800" dirty="0">
                <a:effectLst/>
                <a:latin typeface="Times New Roman" panose="02020503050405090304" pitchFamily="18" charset="0"/>
                <a:ea typeface="宋体" pitchFamily="2" charset="-122"/>
                <a:cs typeface="Times New Roman" panose="02020503050405090304" pitchFamily="18" charset="0"/>
              </a:rPr>
              <a:t>由此提出假说</a:t>
            </a:r>
            <a:r>
              <a:rPr lang="en-US" altLang="zh-CN" sz="1800" dirty="0">
                <a:effectLst/>
                <a:latin typeface="Times New Roman" panose="02020503050405090304" pitchFamily="18" charset="0"/>
                <a:ea typeface="宋体" pitchFamily="2" charset="-122"/>
                <a:cs typeface="Times New Roman" panose="02020503050405090304" pitchFamily="18" charset="0"/>
              </a:rPr>
              <a:t>3</a:t>
            </a:r>
            <a:r>
              <a:rPr lang="zh-CN" altLang="en-US" sz="1800" dirty="0">
                <a:effectLst/>
                <a:latin typeface="Times New Roman" panose="02020503050405090304" pitchFamily="18" charset="0"/>
                <a:ea typeface="宋体" pitchFamily="2" charset="-122"/>
                <a:cs typeface="Times New Roman" panose="02020503050405090304" pitchFamily="18" charset="0"/>
              </a:rPr>
              <a:t>和假说</a:t>
            </a:r>
            <a:r>
              <a:rPr lang="en-US" altLang="zh-CN" sz="1800" dirty="0">
                <a:effectLst/>
                <a:latin typeface="Times New Roman" panose="02020503050405090304" pitchFamily="18" charset="0"/>
                <a:ea typeface="宋体" pitchFamily="2" charset="-122"/>
                <a:cs typeface="Times New Roman" panose="02020503050405090304" pitchFamily="18" charset="0"/>
              </a:rPr>
              <a:t>4</a:t>
            </a:r>
            <a:r>
              <a:rPr lang="zh-CN" altLang="en-US" sz="1800" dirty="0">
                <a:effectLst/>
                <a:latin typeface="Times New Roman" panose="02020503050405090304" pitchFamily="18" charset="0"/>
                <a:ea typeface="宋体" pitchFamily="2" charset="-122"/>
                <a:cs typeface="Times New Roman" panose="02020503050405090304" pitchFamily="18" charset="0"/>
              </a:rPr>
              <a:t>：</a:t>
            </a:r>
            <a:r>
              <a:rPr lang="zh-CN" altLang="zh-CN" sz="1800" dirty="0">
                <a:effectLst/>
                <a:latin typeface="Times New Roman" panose="02020503050405090304" pitchFamily="18" charset="0"/>
                <a:ea typeface="宋体" pitchFamily="2" charset="-122"/>
                <a:cs typeface="Times New Roman" panose="02020503050405090304" pitchFamily="18" charset="0"/>
              </a:rPr>
              <a:t>全球价值链前向参与度对全球价值链位置攀升对劳动收入份额</a:t>
            </a:r>
            <a:r>
              <a:rPr lang="zh-CN" altLang="en-US" sz="1800" dirty="0">
                <a:effectLst/>
                <a:latin typeface="Times New Roman" panose="02020503050405090304" pitchFamily="18" charset="0"/>
                <a:ea typeface="宋体" pitchFamily="2" charset="-122"/>
                <a:cs typeface="Times New Roman" panose="02020503050405090304" pitchFamily="18" charset="0"/>
              </a:rPr>
              <a:t>产生</a:t>
            </a:r>
            <a:r>
              <a:rPr lang="zh-CN" altLang="zh-CN" sz="1800" dirty="0">
                <a:effectLst/>
                <a:latin typeface="Times New Roman" panose="02020503050405090304" pitchFamily="18" charset="0"/>
                <a:ea typeface="宋体" pitchFamily="2" charset="-122"/>
                <a:cs typeface="Times New Roman" panose="02020503050405090304" pitchFamily="18" charset="0"/>
              </a:rPr>
              <a:t>的负向影响具有削弱作用</a:t>
            </a:r>
            <a:r>
              <a:rPr lang="zh-CN" altLang="en-US" sz="1800" dirty="0">
                <a:effectLst/>
                <a:latin typeface="Times New Roman" panose="02020503050405090304" pitchFamily="18" charset="0"/>
                <a:ea typeface="宋体" pitchFamily="2" charset="-122"/>
                <a:cs typeface="Times New Roman" panose="02020503050405090304" pitchFamily="18" charset="0"/>
              </a:rPr>
              <a:t>。</a:t>
            </a:r>
            <a:r>
              <a:rPr lang="zh-CN" altLang="zh-CN" sz="1800" dirty="0">
                <a:effectLst/>
                <a:latin typeface="Times New Roman" panose="02020503050405090304" pitchFamily="18" charset="0"/>
                <a:ea typeface="宋体" pitchFamily="2" charset="-122"/>
                <a:cs typeface="Times New Roman" panose="02020503050405090304" pitchFamily="18" charset="0"/>
              </a:rPr>
              <a:t>全球价值链后向参与度对全球价值链位置攀升对劳动收入份额</a:t>
            </a:r>
            <a:r>
              <a:rPr lang="zh-CN" altLang="en-US" sz="1800" dirty="0">
                <a:effectLst/>
                <a:latin typeface="Times New Roman" panose="02020503050405090304" pitchFamily="18" charset="0"/>
                <a:ea typeface="宋体" pitchFamily="2" charset="-122"/>
                <a:cs typeface="Times New Roman" panose="02020503050405090304" pitchFamily="18" charset="0"/>
              </a:rPr>
              <a:t>产生</a:t>
            </a:r>
            <a:r>
              <a:rPr lang="zh-CN" altLang="zh-CN" sz="1800" dirty="0">
                <a:effectLst/>
                <a:latin typeface="Times New Roman" panose="02020503050405090304" pitchFamily="18" charset="0"/>
                <a:ea typeface="宋体" pitchFamily="2" charset="-122"/>
                <a:cs typeface="Times New Roman" panose="02020503050405090304" pitchFamily="18" charset="0"/>
              </a:rPr>
              <a:t>的负向影响具有强化作用</a:t>
            </a:r>
            <a:r>
              <a:rPr lang="zh-CN" altLang="en-US" sz="1800" dirty="0">
                <a:effectLst/>
                <a:latin typeface="Times New Roman" panose="02020503050405090304" pitchFamily="18" charset="0"/>
                <a:ea typeface="宋体" pitchFamily="2" charset="-122"/>
                <a:cs typeface="Times New Roman" panose="02020503050405090304" pitchFamily="18" charset="0"/>
              </a:rPr>
              <a:t>。</a:t>
            </a:r>
            <a:endParaRPr lang="en-US" altLang="zh-CN" sz="1800" dirty="0">
              <a:latin typeface="Times New Roman" panose="02020503050405090304" pitchFamily="18" charset="0"/>
              <a:cs typeface="Times New Roman" panose="02020503050405090304" pitchFamily="18" charset="0"/>
            </a:endParaRPr>
          </a:p>
          <a:p>
            <a:pPr>
              <a:lnSpc>
                <a:spcPts val="2200"/>
              </a:lnSpc>
            </a:pPr>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endParaRPr lang="en-US" altLang="zh-CN" sz="1800" dirty="0">
              <a:effectLst/>
              <a:latin typeface="Times New Roman" panose="02020503050405090304" pitchFamily="18" charset="0"/>
              <a:ea typeface="宋体" pitchFamily="2" charset="-122"/>
              <a:cs typeface="Times New Roman" panose="02020503050405090304" pitchFamily="18" charset="0"/>
            </a:endParaRPr>
          </a:p>
          <a:p>
            <a:endParaRPr lang="zh-CN" altLang="en-US" dirty="0"/>
          </a:p>
        </p:txBody>
      </p:sp>
      <p:sp>
        <p:nvSpPr>
          <p:cNvPr id="4" name="灯片编号占位符 3"/>
          <p:cNvSpPr>
            <a:spLocks noGrp="1"/>
          </p:cNvSpPr>
          <p:nvPr>
            <p:ph type="sldNum" sz="quarter" idx="5"/>
          </p:nvPr>
        </p:nvSpPr>
        <p:spPr/>
        <p:txBody>
          <a:bodyPr/>
          <a:lstStyle/>
          <a:p>
            <a:fld id="{D96642B7-71B7-4C3E-9855-0D0DE388A05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57C86F7A-4C13-4512-9546-7A2E13DD49E4}"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46D5BE2B-728A-4539-B86A-F2CEE53DE51F}"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5DAE2CA6-8D79-400E-AD1E-56E3E0DA2BAA}" type="datetimeFigureOut">
              <a:rPr lang="zh-CN" altLang="en-US" smtClean="0"/>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84D9D1E1-5454-45C3-93DA-86C3DA9ECB48}"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C852424-72F4-440E-8E03-587598E5B119}"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07DF9EC1-C088-4DAC-AB69-D10F40584BD3}"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F9EF9C9-4C84-4072-AFAA-D241A8D58A51}"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E90597D9-2D04-4C83-915B-79D3B5D496F9}"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7FBF59B-3E9F-434D-B5DA-49A74B33259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715F08-224E-4210-B3FF-C2E08CF69489}"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7FBF59B-3E9F-434D-B5DA-49A74B33259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715F08-224E-4210-B3FF-C2E08CF69489}"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7FBF59B-3E9F-434D-B5DA-49A74B33259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715F08-224E-4210-B3FF-C2E08CF69489}"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87FBF59B-3E9F-434D-B5DA-49A74B33259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715F08-224E-4210-B3FF-C2E08CF69489}"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87FBF59B-3E9F-434D-B5DA-49A74B33259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B715F08-224E-4210-B3FF-C2E08CF69489}"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7FBF59B-3E9F-434D-B5DA-49A74B33259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B715F08-224E-4210-B3FF-C2E08CF69489}"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7FBF59B-3E9F-434D-B5DA-49A74B33259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B715F08-224E-4210-B3FF-C2E08CF6948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C928C279-DE8B-468B-BC28-587297351CC5}"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5D58769B-FD91-4354-84DF-C542D236D279}" type="slidenum">
              <a:rPr lang="zh-CN" altLang="en-US"/>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7FBF59B-3E9F-434D-B5DA-49A74B33259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715F08-224E-4210-B3FF-C2E08CF69489}"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7FBF59B-3E9F-434D-B5DA-49A74B33259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715F08-224E-4210-B3FF-C2E08CF69489}"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7FBF59B-3E9F-434D-B5DA-49A74B33259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715F08-224E-4210-B3FF-C2E08CF69489}"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7FBF59B-3E9F-434D-B5DA-49A74B33259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715F08-224E-4210-B3FF-C2E08CF69489}"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FE31A7E-5B99-4F94-82B2-B2A2834FE7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F5379F-5FD2-40BC-A42F-3F51BFCD3C1C}"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FE31A7E-5B99-4F94-82B2-B2A2834FE7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F5379F-5FD2-40BC-A42F-3F51BFCD3C1C}"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FE31A7E-5B99-4F94-82B2-B2A2834FE7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F5379F-5FD2-40BC-A42F-3F51BFCD3C1C}"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5FE31A7E-5B99-4F94-82B2-B2A2834FE7B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F5379F-5FD2-40BC-A42F-3F51BFCD3C1C}"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5FE31A7E-5B99-4F94-82B2-B2A2834FE7B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EF5379F-5FD2-40BC-A42F-3F51BFCD3C1C}"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FE31A7E-5B99-4F94-82B2-B2A2834FE7B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F5379F-5FD2-40BC-A42F-3F51BFCD3C1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vl1pPr>
          </a:lstStyle>
          <a:p>
            <a:pPr>
              <a:defRPr/>
            </a:pPr>
            <a:fld id="{E649DB7B-3909-433D-9621-020AC3631DB6}"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CC02487E-DA75-40AD-AFB9-B7E667800914}" type="slidenum">
              <a:rPr lang="zh-CN" altLang="en-US"/>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FE31A7E-5B99-4F94-82B2-B2A2834FE7B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F5379F-5FD2-40BC-A42F-3F51BFCD3C1C}"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FE31A7E-5B99-4F94-82B2-B2A2834FE7B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F5379F-5FD2-40BC-A42F-3F51BFCD3C1C}"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FE31A7E-5B99-4F94-82B2-B2A2834FE7B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F5379F-5FD2-40BC-A42F-3F51BFCD3C1C}"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FE31A7E-5B99-4F94-82B2-B2A2834FE7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F5379F-5FD2-40BC-A42F-3F51BFCD3C1C}"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FE31A7E-5B99-4F94-82B2-B2A2834FE7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F5379F-5FD2-40BC-A42F-3F51BFCD3C1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357891DE-9EFB-436C-8098-DA346D61F734}" type="datetimeFigureOut">
              <a:rPr lang="zh-CN" altLang="en-US" smtClean="0"/>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C9019AB3-A56A-40DC-B315-4C9AF1D9AEF0}"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2588A4FD-48AA-4EB3-ADAB-90805DF574A9}" type="datetimeFigureOut">
              <a:rPr lang="zh-CN" altLang="en-US" smtClean="0"/>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0219823B-989B-4FE0-A31C-A45838B716C6}"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BCC83F5B-15CF-41AD-AAF7-C365C83FF08D}" type="datetimeFigureOut">
              <a:rPr lang="zh-CN" altLang="en-US" smtClean="0"/>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687C2566-FD93-41C5-8007-9C6D9D8DF86C}"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1">
        <a:schemeClr val="bg1"/>
      </p:bgRef>
    </p:bg>
    <p:spTree>
      <p:nvGrpSpPr>
        <p:cNvPr id="1" name=""/>
        <p:cNvGrpSpPr/>
        <p:nvPr/>
      </p:nvGrpSpPr>
      <p:grpSpPr>
        <a:xfrm>
          <a:off x="0" y="0"/>
          <a:ext cx="0" cy="0"/>
          <a:chOff x="0" y="0"/>
          <a:chExt cx="0" cy="0"/>
        </a:xfrm>
      </p:grpSpPr>
      <p:pic>
        <p:nvPicPr>
          <p:cNvPr id="7" name="图形 6"/>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49855" y="125412"/>
            <a:ext cx="3352800" cy="71437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bg>
      <p:bgRef idx="1001">
        <a:schemeClr val="bg1"/>
      </p:bgRef>
    </p:bg>
    <p:spTree>
      <p:nvGrpSpPr>
        <p:cNvPr id="1" name=""/>
        <p:cNvGrpSpPr/>
        <p:nvPr/>
      </p:nvGrpSpPr>
      <p:grpSpPr>
        <a:xfrm>
          <a:off x="0" y="0"/>
          <a:ext cx="0" cy="0"/>
          <a:chOff x="0" y="0"/>
          <a:chExt cx="0" cy="0"/>
        </a:xfrm>
      </p:grpSpPr>
      <p:pic>
        <p:nvPicPr>
          <p:cNvPr id="7" name="图形 6"/>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49855" y="125412"/>
            <a:ext cx="3352800" cy="71437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FCFA7D9F-B4F6-4B7D-8D30-9FDE43AA2DD2}" type="datetimeFigureOut">
              <a:rPr lang="zh-CN" altLang="en-US" smtClean="0"/>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CCB07F97-2FC2-4714-850C-6700199D6194}"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3.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2" Type="http://schemas.openxmlformats.org/officeDocument/2006/relationships/theme" Target="../theme/theme2.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2" Type="http://schemas.openxmlformats.org/officeDocument/2006/relationships/theme" Target="../theme/theme3.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583BA994-DBC0-4389-9AC3-50B67B3923E1}"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fld id="{DA430D88-0AE5-4EDA-BDD3-1B97B5FCD56A}"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9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9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9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9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9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FBF59B-3E9F-434D-B5DA-49A74B33259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715F08-224E-4210-B3FF-C2E08CF6948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E31A7E-5B99-4F94-82B2-B2A2834FE7B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F5379F-5FD2-40BC-A42F-3F51BFCD3C1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5.sv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7.xml"/><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28.emf"/></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openxmlformats.org/officeDocument/2006/relationships/image" Target="../media/image30.emf"/><Relationship Id="rId1" Type="http://schemas.openxmlformats.org/officeDocument/2006/relationships/image" Target="../media/image29.emf"/></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7.xml"/><Relationship Id="rId2" Type="http://schemas.openxmlformats.org/officeDocument/2006/relationships/image" Target="../media/image32.emf"/><Relationship Id="rId1" Type="http://schemas.openxmlformats.org/officeDocument/2006/relationships/image" Target="../media/image31.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image" Target="../media/image35.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image" Target="../media/image9.svg"/><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7.xml"/><Relationship Id="rId7" Type="http://schemas.openxmlformats.org/officeDocument/2006/relationships/image" Target="../media/image16.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17.emf"/></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image" Target="../media/image18.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20.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image" Target="../media/image23.png"/><Relationship Id="rId1"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矩形 39"/>
          <p:cNvSpPr/>
          <p:nvPr/>
        </p:nvSpPr>
        <p:spPr bwMode="auto">
          <a:xfrm>
            <a:off x="0" y="2576476"/>
            <a:ext cx="12192000" cy="1800226"/>
          </a:xfrm>
          <a:prstGeom prst="rect">
            <a:avLst/>
          </a:prstGeom>
          <a:solidFill>
            <a:srgbClr val="1D4999"/>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D4999"/>
              </a:solidFill>
            </a:endParaRPr>
          </a:p>
        </p:txBody>
      </p:sp>
      <p:sp>
        <p:nvSpPr>
          <p:cNvPr id="19" name="文本框 18"/>
          <p:cNvSpPr txBox="1"/>
          <p:nvPr/>
        </p:nvSpPr>
        <p:spPr>
          <a:xfrm>
            <a:off x="-141149" y="2636221"/>
            <a:ext cx="12476344" cy="1384995"/>
          </a:xfrm>
          <a:prstGeom prst="rect">
            <a:avLst/>
          </a:prstGeom>
          <a:noFill/>
        </p:spPr>
        <p:txBody>
          <a:bodyPr wrap="square">
            <a:spAutoFit/>
          </a:bodyPr>
          <a:lstStyle/>
          <a:p>
            <a:pPr algn="ctr" eaLnBrk="1" fontAlgn="auto" hangingPunct="1">
              <a:spcBef>
                <a:spcPts val="0"/>
              </a:spcBef>
              <a:spcAft>
                <a:spcPts val="0"/>
              </a:spcAft>
              <a:defRPr/>
            </a:pPr>
            <a:r>
              <a:rPr lang="en-US" altLang="zh-CN" sz="4200" b="1" spc="300" dirty="0">
                <a:solidFill>
                  <a:schemeClr val="bg1"/>
                </a:solidFill>
                <a:latin typeface="Times New Roman" panose="02020503050405090304" pitchFamily="18" charset="0"/>
                <a:ea typeface="微软雅黑" panose="020B0503020204020204" pitchFamily="34" charset="-122"/>
                <a:cs typeface="Times New Roman" panose="02020503050405090304" pitchFamily="18" charset="0"/>
              </a:rPr>
              <a:t>Beyond the Linear: Green Technology Innovation, Moderators, and GVC Upgrading</a:t>
            </a:r>
            <a:endParaRPr lang="zh-CN" altLang="en-US" sz="4200" b="1" spc="300" dirty="0">
              <a:solidFill>
                <a:schemeClr val="bg1"/>
              </a:solidFill>
              <a:latin typeface="Times New Roman" panose="02020503050405090304" pitchFamily="18" charset="0"/>
              <a:ea typeface="微软雅黑" panose="020B0503020204020204" pitchFamily="34" charset="-122"/>
              <a:cs typeface="Times New Roman" panose="02020503050405090304" pitchFamily="18" charset="0"/>
            </a:endParaRPr>
          </a:p>
        </p:txBody>
      </p:sp>
      <p:pic>
        <p:nvPicPr>
          <p:cNvPr id="3" name="图形 2"/>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698410" y="764510"/>
            <a:ext cx="6395130" cy="135181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3186" y="1073202"/>
            <a:ext cx="6400512" cy="4190173"/>
          </a:xfrm>
          <a:prstGeom prst="rect">
            <a:avLst/>
          </a:prstGeom>
        </p:spPr>
      </p:pic>
      <p:sp>
        <p:nvSpPr>
          <p:cNvPr id="6" name="矩形 5"/>
          <p:cNvSpPr/>
          <p:nvPr/>
        </p:nvSpPr>
        <p:spPr>
          <a:xfrm>
            <a:off x="635" y="6732000"/>
            <a:ext cx="12191365" cy="126000"/>
          </a:xfrm>
          <a:prstGeom prst="rect">
            <a:avLst/>
          </a:prstGeom>
          <a:solidFill>
            <a:srgbClr val="1D4999"/>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p:nvPr/>
        </p:nvGrpSpPr>
        <p:grpSpPr>
          <a:xfrm>
            <a:off x="635" y="23724"/>
            <a:ext cx="8497508" cy="984279"/>
            <a:chOff x="635" y="23724"/>
            <a:chExt cx="8497508" cy="984279"/>
          </a:xfrm>
        </p:grpSpPr>
        <p:sp>
          <p:nvSpPr>
            <p:cNvPr id="11" name="矩形 10"/>
            <p:cNvSpPr/>
            <p:nvPr/>
          </p:nvSpPr>
          <p:spPr>
            <a:xfrm>
              <a:off x="635" y="254001"/>
              <a:ext cx="609600" cy="126000"/>
            </a:xfrm>
            <a:prstGeom prst="rect">
              <a:avLst/>
            </a:prstGeom>
            <a:solidFill>
              <a:srgbClr val="1D4999"/>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E4A9C"/>
                </a:solidFill>
              </a:endParaRPr>
            </a:p>
          </p:txBody>
        </p:sp>
        <p:grpSp>
          <p:nvGrpSpPr>
            <p:cNvPr id="13" name="组合 12"/>
            <p:cNvGrpSpPr/>
            <p:nvPr/>
          </p:nvGrpSpPr>
          <p:grpSpPr bwMode="auto">
            <a:xfrm>
              <a:off x="630145" y="23724"/>
              <a:ext cx="3895673" cy="984279"/>
              <a:chOff x="551544" y="82976"/>
              <a:chExt cx="3894225" cy="982577"/>
            </a:xfrm>
          </p:grpSpPr>
          <p:sp>
            <p:nvSpPr>
              <p:cNvPr id="15" name="文本框 4"/>
              <p:cNvSpPr txBox="1">
                <a:spLocks noChangeArrowheads="1"/>
              </p:cNvSpPr>
              <p:nvPr/>
            </p:nvSpPr>
            <p:spPr bwMode="auto">
              <a:xfrm>
                <a:off x="1108686" y="113096"/>
                <a:ext cx="3337083" cy="9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itchFamily="2" charset="-122"/>
                  </a:defRPr>
                </a:lvl1pPr>
                <a:lvl2pPr marL="742950" indent="-285750">
                  <a:defRPr sz="2400">
                    <a:solidFill>
                      <a:schemeClr val="tx1"/>
                    </a:solidFill>
                    <a:latin typeface="Calibri" panose="020F0502020204030204" pitchFamily="34" charset="0"/>
                    <a:ea typeface="宋体" pitchFamily="2" charset="-122"/>
                  </a:defRPr>
                </a:lvl2pPr>
                <a:lvl3pPr>
                  <a:defRPr sz="2000">
                    <a:solidFill>
                      <a:schemeClr val="tx1"/>
                    </a:solidFill>
                    <a:latin typeface="Calibri" panose="020F0502020204030204" pitchFamily="34" charset="0"/>
                    <a:ea typeface="宋体" pitchFamily="2" charset="-122"/>
                  </a:defRPr>
                </a:lvl3pPr>
                <a:lvl4pPr>
                  <a:defRPr>
                    <a:solidFill>
                      <a:schemeClr val="tx1"/>
                    </a:solidFill>
                    <a:latin typeface="Calibri" panose="020F0502020204030204" pitchFamily="34" charset="0"/>
                    <a:ea typeface="宋体" pitchFamily="2" charset="-122"/>
                  </a:defRPr>
                </a:lvl4pPr>
                <a:lvl5pPr>
                  <a:defRPr>
                    <a:solidFill>
                      <a:schemeClr val="tx1"/>
                    </a:solidFill>
                    <a:latin typeface="Calibri" panose="020F0502020204030204" pitchFamily="34" charset="0"/>
                    <a:ea typeface="宋体" pitchFamily="2" charset="-122"/>
                  </a:defRPr>
                </a:lvl5pPr>
                <a:lvl6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6pPr>
                <a:lvl7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7pPr>
                <a:lvl8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8pPr>
                <a:lvl9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9pPr>
              </a:lstStyle>
              <a:p>
                <a:pPr algn="ctr" eaLnBrk="1" hangingPunct="1"/>
                <a:r>
                  <a:rPr lang="en-US" altLang="zh-CN" b="1" dirty="0">
                    <a:solidFill>
                      <a:srgbClr val="1D4999"/>
                    </a:solidFill>
                    <a:latin typeface="Times New Roman" panose="02020503050405090304" pitchFamily="18" charset="0"/>
                    <a:ea typeface="微软雅黑" panose="020B0503020204020204" pitchFamily="34" charset="-122"/>
                    <a:cs typeface="Times New Roman" panose="02020503050405090304" pitchFamily="18" charset="0"/>
                  </a:rPr>
                  <a:t>Mechanism Analysis</a:t>
                </a:r>
                <a:endParaRPr lang="zh-CN" altLang="en-US" b="1" dirty="0">
                  <a:solidFill>
                    <a:srgbClr val="1D4999"/>
                  </a:solidFill>
                  <a:latin typeface="Times New Roman" panose="02020503050405090304" pitchFamily="18" charset="0"/>
                  <a:ea typeface="微软雅黑" panose="020B0503020204020204" pitchFamily="34" charset="-122"/>
                  <a:cs typeface="Times New Roman" panose="02020503050405090304" pitchFamily="18" charset="0"/>
                </a:endParaRPr>
              </a:p>
              <a:p>
                <a:pPr algn="ctr" eaLnBrk="1" hangingPunct="1"/>
                <a:endParaRPr lang="zh-CN" altLang="en-US" b="1" dirty="0">
                  <a:solidFill>
                    <a:srgbClr val="1D4999"/>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551544" y="82976"/>
                <a:ext cx="723631" cy="582556"/>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03</a:t>
                </a:r>
                <a:endParaRPr lang="zh-CN" altLang="en-US" sz="3200" dirty="0">
                  <a:solidFill>
                    <a:schemeClr val="bg2">
                      <a:lumMod val="25000"/>
                    </a:schemeClr>
                  </a:solidFill>
                  <a:latin typeface="Impact" panose="020B0806030902050204" pitchFamily="34" charset="0"/>
                  <a:ea typeface="+mn-ea"/>
                </a:endParaRPr>
              </a:p>
            </p:txBody>
          </p:sp>
        </p:grpSp>
        <p:sp>
          <p:nvSpPr>
            <p:cNvPr id="14" name="矩形 13"/>
            <p:cNvSpPr/>
            <p:nvPr/>
          </p:nvSpPr>
          <p:spPr>
            <a:xfrm>
              <a:off x="4596548" y="252647"/>
              <a:ext cx="3901595" cy="125718"/>
            </a:xfrm>
            <a:prstGeom prst="rect">
              <a:avLst/>
            </a:prstGeom>
            <a:solidFill>
              <a:srgbClr val="1D4999"/>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E4A9C"/>
                </a:solidFill>
              </a:endParaRPr>
            </a:p>
          </p:txBody>
        </p:sp>
      </p:grpSp>
      <p:sp>
        <p:nvSpPr>
          <p:cNvPr id="39" name="文本框 38"/>
          <p:cNvSpPr txBox="1"/>
          <p:nvPr/>
        </p:nvSpPr>
        <p:spPr>
          <a:xfrm>
            <a:off x="5933555" y="1364667"/>
            <a:ext cx="5841447" cy="5430333"/>
          </a:xfrm>
          <a:prstGeom prst="rect">
            <a:avLst/>
          </a:prstGeom>
          <a:noFill/>
        </p:spPr>
        <p:txBody>
          <a:bodyPr wrap="square">
            <a:spAutoFit/>
          </a:bodyPr>
          <a:lstStyle/>
          <a:p>
            <a:pPr>
              <a:lnSpc>
                <a:spcPts val="2200"/>
              </a:lnSpc>
            </a:pPr>
            <a:r>
              <a:rPr lang="en-US" altLang="zh-CN" sz="1600" b="1" dirty="0">
                <a:latin typeface="Times New Roman" panose="02020503050405090304" pitchFamily="18" charset="0"/>
                <a:cs typeface="Times New Roman" panose="02020503050405090304" pitchFamily="18" charset="0"/>
              </a:rPr>
              <a:t>Hypothesis 1</a:t>
            </a:r>
            <a:r>
              <a:rPr lang="en-US" altLang="zh-CN" sz="1600" dirty="0">
                <a:latin typeface="Times New Roman" panose="02020503050405090304" pitchFamily="18" charset="0"/>
                <a:cs typeface="Times New Roman" panose="02020503050405090304" pitchFamily="18" charset="0"/>
              </a:rPr>
              <a:t>: Green technology innovation positively impacts the manufacturing industry’s position within global value chains (GVCs). In other words, advancements in green technology innovation enhance the manufacturing industry’s standing within GVCs.</a:t>
            </a:r>
            <a:endParaRPr lang="en-US" altLang="zh-CN" sz="1600" dirty="0">
              <a:latin typeface="Times New Roman" panose="02020503050405090304" pitchFamily="18" charset="0"/>
              <a:cs typeface="Times New Roman" panose="02020503050405090304" pitchFamily="18" charset="0"/>
            </a:endParaRPr>
          </a:p>
          <a:p>
            <a:pPr>
              <a:lnSpc>
                <a:spcPts val="2200"/>
              </a:lnSpc>
            </a:pPr>
            <a:r>
              <a:rPr lang="en-US" altLang="zh-CN" sz="1600" b="1" dirty="0">
                <a:latin typeface="Times New Roman" panose="02020503050405090304" pitchFamily="18" charset="0"/>
                <a:cs typeface="Times New Roman" panose="02020503050405090304" pitchFamily="18" charset="0"/>
              </a:rPr>
              <a:t>Hypothesis 2</a:t>
            </a:r>
            <a:r>
              <a:rPr lang="en-US" altLang="zh-CN" sz="1600" dirty="0">
                <a:latin typeface="Times New Roman" panose="02020503050405090304" pitchFamily="18" charset="0"/>
                <a:cs typeface="Times New Roman" panose="02020503050405090304" pitchFamily="18" charset="0"/>
              </a:rPr>
              <a:t>: Environmental regulation moderates the relationship between green technology innovation and the manufacturing industry’s GVC position in an “inverted U-shaped” manner. This implies that environmental regulation positively moderates the effect of green technology innovation on GVC position only within a specific range of regulatory intensity; beyond this range, the moderating effect becomes negative.</a:t>
            </a:r>
            <a:endParaRPr lang="en-US" altLang="zh-CN" sz="1600" dirty="0">
              <a:latin typeface="Times New Roman" panose="02020503050405090304" pitchFamily="18" charset="0"/>
              <a:cs typeface="Times New Roman" panose="02020503050405090304" pitchFamily="18" charset="0"/>
            </a:endParaRPr>
          </a:p>
          <a:p>
            <a:pPr>
              <a:lnSpc>
                <a:spcPts val="2200"/>
              </a:lnSpc>
            </a:pPr>
            <a:r>
              <a:rPr lang="en-US" altLang="zh-CN" sz="1600" b="1" dirty="0">
                <a:latin typeface="Times New Roman" panose="02020503050405090304" pitchFamily="18" charset="0"/>
                <a:cs typeface="Times New Roman" panose="02020503050405090304" pitchFamily="18" charset="0"/>
              </a:rPr>
              <a:t>Hypothesis 3</a:t>
            </a:r>
            <a:r>
              <a:rPr lang="en-US" altLang="zh-CN" sz="1600" dirty="0">
                <a:latin typeface="Times New Roman" panose="02020503050405090304" pitchFamily="18" charset="0"/>
                <a:cs typeface="Times New Roman" panose="02020503050405090304" pitchFamily="18" charset="0"/>
              </a:rPr>
              <a:t>: Absorptive capacity moderates the relationship between green technology innovation and the manufacturing industry’s GVC position in a “U-shaped” manner. This indicates that absorptive capacity positively moderates the effect of green technology innovation on GVC position only after surpassing a certain threshold.</a:t>
            </a:r>
            <a:endParaRPr lang="en-US" altLang="zh-CN" sz="1600" dirty="0">
              <a:latin typeface="Times New Roman" panose="02020503050405090304" pitchFamily="18" charset="0"/>
              <a:cs typeface="Times New Roman" panose="02020503050405090304" pitchFamily="18" charset="0"/>
            </a:endParaRPr>
          </a:p>
          <a:p>
            <a:pPr>
              <a:lnSpc>
                <a:spcPts val="2200"/>
              </a:lnSpc>
            </a:pPr>
            <a:endParaRPr lang="en-US" altLang="zh-CN" sz="1600" dirty="0">
              <a:latin typeface="Times New Roman" panose="02020503050405090304" pitchFamily="18" charset="0"/>
              <a:cs typeface="Times New Roman" panose="02020503050405090304" pitchFamily="18" charset="0"/>
            </a:endParaRPr>
          </a:p>
        </p:txBody>
      </p:sp>
      <p:sp>
        <p:nvSpPr>
          <p:cNvPr id="60" name="文本框 59"/>
          <p:cNvSpPr txBox="1"/>
          <p:nvPr/>
        </p:nvSpPr>
        <p:spPr>
          <a:xfrm>
            <a:off x="5933555" y="960914"/>
            <a:ext cx="2441899" cy="338554"/>
          </a:xfrm>
          <a:prstGeom prst="rect">
            <a:avLst/>
          </a:prstGeom>
          <a:noFill/>
        </p:spPr>
        <p:txBody>
          <a:bodyPr wrap="square">
            <a:spAutoFit/>
          </a:bodyPr>
          <a:lstStyle/>
          <a:p>
            <a:r>
              <a:rPr lang="en-US" altLang="zh-CN" sz="1600" b="1" kern="100" dirty="0">
                <a:solidFill>
                  <a:srgbClr val="1D4999"/>
                </a:solidFill>
                <a:latin typeface="Times New Roman" panose="02020503050405090304" pitchFamily="18" charset="0"/>
                <a:cs typeface="Times New Roman" panose="02020503050405090304" pitchFamily="18" charset="0"/>
              </a:rPr>
              <a:t>Hypothesis Development:</a:t>
            </a:r>
            <a:endParaRPr lang="en-US" altLang="zh-CN" sz="1600" b="1" kern="100" dirty="0">
              <a:solidFill>
                <a:srgbClr val="1D4999"/>
              </a:solidFill>
              <a:latin typeface="Times New Roman" panose="02020503050405090304" pitchFamily="18" charset="0"/>
              <a:cs typeface="Times New Roman" panose="0202050305040509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35" y="6732000"/>
            <a:ext cx="12191365" cy="126000"/>
          </a:xfrm>
          <a:prstGeom prst="rect">
            <a:avLst/>
          </a:prstGeom>
          <a:solidFill>
            <a:srgbClr val="1D4999"/>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p:nvPr/>
        </p:nvGrpSpPr>
        <p:grpSpPr>
          <a:xfrm>
            <a:off x="635" y="23724"/>
            <a:ext cx="8497508" cy="984279"/>
            <a:chOff x="635" y="23724"/>
            <a:chExt cx="8497508" cy="984279"/>
          </a:xfrm>
        </p:grpSpPr>
        <p:sp>
          <p:nvSpPr>
            <p:cNvPr id="11" name="矩形 10"/>
            <p:cNvSpPr/>
            <p:nvPr/>
          </p:nvSpPr>
          <p:spPr>
            <a:xfrm>
              <a:off x="635" y="254001"/>
              <a:ext cx="609600" cy="126000"/>
            </a:xfrm>
            <a:prstGeom prst="rect">
              <a:avLst/>
            </a:prstGeom>
            <a:solidFill>
              <a:srgbClr val="1D4999"/>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E4A9C"/>
                </a:solidFill>
              </a:endParaRPr>
            </a:p>
          </p:txBody>
        </p:sp>
        <p:grpSp>
          <p:nvGrpSpPr>
            <p:cNvPr id="13" name="组合 12"/>
            <p:cNvGrpSpPr/>
            <p:nvPr/>
          </p:nvGrpSpPr>
          <p:grpSpPr bwMode="auto">
            <a:xfrm>
              <a:off x="630145" y="23724"/>
              <a:ext cx="3695023" cy="984279"/>
              <a:chOff x="551544" y="82976"/>
              <a:chExt cx="3693649" cy="982577"/>
            </a:xfrm>
          </p:grpSpPr>
          <p:sp>
            <p:nvSpPr>
              <p:cNvPr id="15" name="文本框 4"/>
              <p:cNvSpPr txBox="1">
                <a:spLocks noChangeArrowheads="1"/>
              </p:cNvSpPr>
              <p:nvPr/>
            </p:nvSpPr>
            <p:spPr bwMode="auto">
              <a:xfrm>
                <a:off x="1173316" y="113096"/>
                <a:ext cx="3071877" cy="9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itchFamily="2" charset="-122"/>
                  </a:defRPr>
                </a:lvl1pPr>
                <a:lvl2pPr marL="742950" indent="-285750">
                  <a:defRPr sz="2400">
                    <a:solidFill>
                      <a:schemeClr val="tx1"/>
                    </a:solidFill>
                    <a:latin typeface="Calibri" panose="020F0502020204030204" pitchFamily="34" charset="0"/>
                    <a:ea typeface="宋体" pitchFamily="2" charset="-122"/>
                  </a:defRPr>
                </a:lvl2pPr>
                <a:lvl3pPr>
                  <a:defRPr sz="2000">
                    <a:solidFill>
                      <a:schemeClr val="tx1"/>
                    </a:solidFill>
                    <a:latin typeface="Calibri" panose="020F0502020204030204" pitchFamily="34" charset="0"/>
                    <a:ea typeface="宋体" pitchFamily="2" charset="-122"/>
                  </a:defRPr>
                </a:lvl3pPr>
                <a:lvl4pPr>
                  <a:defRPr>
                    <a:solidFill>
                      <a:schemeClr val="tx1"/>
                    </a:solidFill>
                    <a:latin typeface="Calibri" panose="020F0502020204030204" pitchFamily="34" charset="0"/>
                    <a:ea typeface="宋体" pitchFamily="2" charset="-122"/>
                  </a:defRPr>
                </a:lvl4pPr>
                <a:lvl5pPr>
                  <a:defRPr>
                    <a:solidFill>
                      <a:schemeClr val="tx1"/>
                    </a:solidFill>
                    <a:latin typeface="Calibri" panose="020F0502020204030204" pitchFamily="34" charset="0"/>
                    <a:ea typeface="宋体" pitchFamily="2" charset="-122"/>
                  </a:defRPr>
                </a:lvl5pPr>
                <a:lvl6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6pPr>
                <a:lvl7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7pPr>
                <a:lvl8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8pPr>
                <a:lvl9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9pPr>
              </a:lstStyle>
              <a:p>
                <a:pPr algn="ctr" eaLnBrk="1" hangingPunct="1"/>
                <a:r>
                  <a:rPr lang="en-US" altLang="zh-CN" b="1" dirty="0">
                    <a:solidFill>
                      <a:srgbClr val="1D4999"/>
                    </a:solidFill>
                    <a:latin typeface="Times New Roman" panose="02020503050405090304" pitchFamily="18" charset="0"/>
                    <a:ea typeface="微软雅黑" panose="020B0503020204020204" pitchFamily="34" charset="-122"/>
                    <a:cs typeface="Times New Roman" panose="02020503050405090304" pitchFamily="18" charset="0"/>
                  </a:rPr>
                  <a:t>Empirical Analysis </a:t>
                </a:r>
                <a:endParaRPr lang="zh-CN" altLang="en-US" b="1" dirty="0">
                  <a:solidFill>
                    <a:srgbClr val="1D4999"/>
                  </a:solidFill>
                  <a:latin typeface="Times New Roman" panose="02020503050405090304" pitchFamily="18" charset="0"/>
                  <a:ea typeface="微软雅黑" panose="020B0503020204020204" pitchFamily="34" charset="-122"/>
                  <a:cs typeface="Times New Roman" panose="02020503050405090304" pitchFamily="18" charset="0"/>
                </a:endParaRPr>
              </a:p>
              <a:p>
                <a:pPr algn="ctr" eaLnBrk="1" hangingPunct="1"/>
                <a:endParaRPr lang="zh-CN" altLang="en-US" b="1" dirty="0">
                  <a:solidFill>
                    <a:srgbClr val="1D4999"/>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551544" y="82976"/>
                <a:ext cx="723631" cy="582556"/>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04</a:t>
                </a:r>
                <a:endParaRPr lang="zh-CN" altLang="en-US" sz="3200" dirty="0">
                  <a:solidFill>
                    <a:schemeClr val="bg2">
                      <a:lumMod val="25000"/>
                    </a:schemeClr>
                  </a:solidFill>
                  <a:latin typeface="Impact" panose="020B0806030902050204" pitchFamily="34" charset="0"/>
                  <a:ea typeface="+mn-ea"/>
                </a:endParaRPr>
              </a:p>
            </p:txBody>
          </p:sp>
        </p:grpSp>
        <p:sp>
          <p:nvSpPr>
            <p:cNvPr id="14" name="矩形 13"/>
            <p:cNvSpPr/>
            <p:nvPr/>
          </p:nvSpPr>
          <p:spPr>
            <a:xfrm>
              <a:off x="4381266" y="252507"/>
              <a:ext cx="4116877" cy="126000"/>
            </a:xfrm>
            <a:prstGeom prst="rect">
              <a:avLst/>
            </a:prstGeom>
            <a:solidFill>
              <a:srgbClr val="1D4999"/>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E4A9C"/>
                </a:solidFill>
              </a:endParaRPr>
            </a:p>
          </p:txBody>
        </p:sp>
      </p:grpSp>
      <p:sp>
        <p:nvSpPr>
          <p:cNvPr id="39" name="文本框 38"/>
          <p:cNvSpPr txBox="1"/>
          <p:nvPr/>
        </p:nvSpPr>
        <p:spPr>
          <a:xfrm>
            <a:off x="610235" y="918104"/>
            <a:ext cx="9244996" cy="634148"/>
          </a:xfrm>
          <a:prstGeom prst="rect">
            <a:avLst/>
          </a:prstGeom>
          <a:noFill/>
        </p:spPr>
        <p:txBody>
          <a:bodyPr wrap="square">
            <a:spAutoFit/>
          </a:bodyPr>
          <a:lstStyle/>
          <a:p>
            <a:pPr>
              <a:lnSpc>
                <a:spcPts val="2200"/>
              </a:lnSpc>
            </a:pPr>
            <a:r>
              <a:rPr lang="en-US" altLang="zh-CN" sz="1600" dirty="0">
                <a:latin typeface="Times New Roman" panose="02020503050405090304" pitchFamily="18" charset="0"/>
                <a:cs typeface="Times New Roman" panose="02020503050405090304" pitchFamily="18" charset="0"/>
              </a:rPr>
              <a:t>The Hausman test informed the selection of a fixed effects panel model for the analysis. The baseline regression model is specified in Eq. (6).</a:t>
            </a:r>
            <a:endParaRPr lang="en-US" altLang="zh-CN" sz="1600" dirty="0">
              <a:latin typeface="Times New Roman" panose="02020503050405090304" pitchFamily="18" charset="0"/>
              <a:cs typeface="Times New Roman" panose="02020503050405090304" pitchFamily="18" charset="0"/>
            </a:endParaRPr>
          </a:p>
        </p:txBody>
      </p:sp>
      <mc:AlternateContent xmlns:mc="http://schemas.openxmlformats.org/markup-compatibility/2006">
        <mc:Choice xmlns:a14="http://schemas.microsoft.com/office/drawing/2010/main" Requires="a14">
          <p:sp>
            <p:nvSpPr>
              <p:cNvPr id="3" name="文本框 2"/>
              <p:cNvSpPr txBox="1"/>
              <p:nvPr/>
            </p:nvSpPr>
            <p:spPr>
              <a:xfrm>
                <a:off x="1483093" y="1604670"/>
                <a:ext cx="6513903" cy="369332"/>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𝐺𝑉</m:t>
                      </m:r>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𝐶𝑃𝑠</m:t>
                          </m:r>
                        </m:e>
                        <m:sub>
                          <m:r>
                            <a:rPr lang="zh-CN" altLang="en-US" i="1">
                              <a:latin typeface="Cambria Math" panose="02040503050406030204" pitchFamily="18" charset="0"/>
                            </a:rPr>
                            <m:t>𝑖𝑡</m:t>
                          </m:r>
                        </m:sub>
                      </m:sSub>
                      <m:r>
                        <a:rPr lang="zh-CN" altLang="en-US" i="0">
                          <a:latin typeface="Cambria Math" panose="02040503050406030204" pitchFamily="18" charset="0"/>
                        </a:rPr>
                        <m:t>=</m:t>
                      </m:r>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𝛼</m:t>
                          </m:r>
                        </m:e>
                        <m:sub>
                          <m:r>
                            <a:rPr lang="zh-CN" altLang="en-US" i="0">
                              <a:latin typeface="Cambria Math" panose="02040503050406030204" pitchFamily="18" charset="0"/>
                            </a:rPr>
                            <m:t>0</m:t>
                          </m:r>
                        </m:sub>
                      </m:sSub>
                      <m:r>
                        <a:rPr lang="zh-CN" altLang="en-US" i="0">
                          <a:latin typeface="Cambria Math" panose="02040503050406030204" pitchFamily="18" charset="0"/>
                        </a:rPr>
                        <m:t>+</m:t>
                      </m:r>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𝛼</m:t>
                          </m:r>
                        </m:e>
                        <m:sub>
                          <m:r>
                            <a:rPr lang="zh-CN" altLang="en-US" i="0">
                              <a:latin typeface="Cambria Math" panose="02040503050406030204" pitchFamily="18" charset="0"/>
                            </a:rPr>
                            <m:t>1</m:t>
                          </m:r>
                        </m:sub>
                      </m:sSub>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𝑙𝑛𝐺𝑇𝐼</m:t>
                          </m:r>
                        </m:e>
                        <m:sub>
                          <m:r>
                            <a:rPr lang="zh-CN" altLang="en-US" i="1">
                              <a:latin typeface="Cambria Math" panose="02040503050406030204" pitchFamily="18" charset="0"/>
                            </a:rPr>
                            <m:t>𝑖𝑡</m:t>
                          </m:r>
                        </m:sub>
                      </m:sSub>
                      <m:r>
                        <a:rPr lang="zh-CN" altLang="en-US" i="0">
                          <a:latin typeface="Cambria Math" panose="02040503050406030204" pitchFamily="18" charset="0"/>
                        </a:rPr>
                        <m:t>+</m:t>
                      </m:r>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𝛼</m:t>
                          </m:r>
                        </m:e>
                        <m:sub>
                          <m:r>
                            <a:rPr lang="zh-CN" altLang="en-US" i="0">
                              <a:latin typeface="Cambria Math" panose="02040503050406030204" pitchFamily="18" charset="0"/>
                            </a:rPr>
                            <m:t>2</m:t>
                          </m:r>
                        </m:sub>
                      </m:sSub>
                      <m:r>
                        <a:rPr lang="zh-CN" altLang="en-US" i="1">
                          <a:latin typeface="Cambria Math" panose="02040503050406030204" pitchFamily="18" charset="0"/>
                        </a:rPr>
                        <m:t>𝐶𝑜𝑛𝑡𝑟𝑜𝑙</m:t>
                      </m:r>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𝑠</m:t>
                          </m:r>
                        </m:e>
                        <m:sub>
                          <m:r>
                            <a:rPr lang="zh-CN" altLang="en-US" i="1">
                              <a:latin typeface="Cambria Math" panose="02040503050406030204" pitchFamily="18" charset="0"/>
                            </a:rPr>
                            <m:t>𝑖𝑡</m:t>
                          </m:r>
                        </m:sub>
                      </m:sSub>
                      <m:r>
                        <a:rPr lang="zh-CN" altLang="en-US" i="0">
                          <a:latin typeface="Cambria Math" panose="02040503050406030204" pitchFamily="18" charset="0"/>
                        </a:rPr>
                        <m:t>+</m:t>
                      </m:r>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𝛿</m:t>
                          </m:r>
                        </m:e>
                        <m:sub>
                          <m:r>
                            <a:rPr lang="zh-CN" altLang="en-US" i="1">
                              <a:latin typeface="Cambria Math" panose="02040503050406030204" pitchFamily="18" charset="0"/>
                            </a:rPr>
                            <m:t>𝑖</m:t>
                          </m:r>
                        </m:sub>
                      </m:sSub>
                      <m:r>
                        <a:rPr lang="zh-CN" altLang="en-US" i="0">
                          <a:latin typeface="Cambria Math" panose="02040503050406030204" pitchFamily="18" charset="0"/>
                        </a:rPr>
                        <m:t>+</m:t>
                      </m:r>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𝛿</m:t>
                          </m:r>
                        </m:e>
                        <m:sub>
                          <m:r>
                            <a:rPr lang="zh-CN" altLang="en-US" i="1">
                              <a:latin typeface="Cambria Math" panose="02040503050406030204" pitchFamily="18" charset="0"/>
                            </a:rPr>
                            <m:t>𝑡</m:t>
                          </m:r>
                        </m:sub>
                      </m:sSub>
                      <m:r>
                        <a:rPr lang="zh-CN" altLang="en-US" i="0">
                          <a:latin typeface="Cambria Math" panose="02040503050406030204" pitchFamily="18" charset="0"/>
                        </a:rPr>
                        <m:t>+</m:t>
                      </m:r>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𝜀</m:t>
                          </m:r>
                        </m:e>
                        <m:sub>
                          <m:r>
                            <a:rPr lang="zh-CN" altLang="en-US" i="1">
                              <a:latin typeface="Cambria Math" panose="02040503050406030204" pitchFamily="18" charset="0"/>
                            </a:rPr>
                            <m:t>𝑖𝑡</m:t>
                          </m:r>
                        </m:sub>
                      </m:sSub>
                      <m:r>
                        <a:rPr lang="en-US" altLang="zh-CN" b="0" i="0" smtClean="0">
                          <a:latin typeface="Cambria Math" panose="02040503050406030204" pitchFamily="18" charset="0"/>
                        </a:rPr>
                        <m:t>  </m:t>
                      </m:r>
                      <m:d>
                        <m:dPr>
                          <m:ctrlPr>
                            <a:rPr lang="zh-CN" altLang="en-US" i="1">
                              <a:solidFill>
                                <a:srgbClr val="836967"/>
                              </a:solidFill>
                              <a:latin typeface="Cambria Math" panose="02040503050406030204" pitchFamily="18" charset="0"/>
                            </a:rPr>
                          </m:ctrlPr>
                        </m:dPr>
                        <m:e>
                          <m:r>
                            <a:rPr lang="zh-CN" altLang="en-US" i="0">
                              <a:latin typeface="Cambria Math" panose="02040503050406030204" pitchFamily="18" charset="0"/>
                            </a:rPr>
                            <m:t>6</m:t>
                          </m:r>
                        </m:e>
                      </m:d>
                    </m:oMath>
                  </m:oMathPara>
                </a14:m>
                <a:endParaRPr lang="en-US" altLang="zh-CN" dirty="0"/>
              </a:p>
            </p:txBody>
          </p:sp>
        </mc:Choice>
        <mc:Fallback>
          <p:sp>
            <p:nvSpPr>
              <p:cNvPr id="3" name="文本框 2"/>
              <p:cNvSpPr txBox="1">
                <a:spLocks noRot="1" noChangeAspect="1" noMove="1" noResize="1" noEditPoints="1" noAdjustHandles="1" noChangeArrowheads="1" noChangeShapeType="1" noTextEdit="1"/>
              </p:cNvSpPr>
              <p:nvPr/>
            </p:nvSpPr>
            <p:spPr>
              <a:xfrm>
                <a:off x="1483093" y="1604670"/>
                <a:ext cx="6513903" cy="369332"/>
              </a:xfrm>
              <a:prstGeom prst="rect">
                <a:avLst/>
              </a:prstGeom>
              <a:blipFill rotWithShape="1">
                <a:blip r:embed="rId1"/>
                <a:stretch>
                  <a:fillRect l="-6" t="-7" r="7" b="114"/>
                </a:stretch>
              </a:blipFill>
            </p:spPr>
            <p:txBody>
              <a:bodyPr/>
              <a:lstStyle/>
              <a:p>
                <a:r>
                  <a:rPr lang="zh-CN" altLang="en-US">
                    <a:noFill/>
                  </a:rPr>
                  <a:t> </a:t>
                </a:r>
              </a:p>
            </p:txBody>
          </p:sp>
        </mc:Fallback>
      </mc:AlternateContent>
      <p:pic>
        <p:nvPicPr>
          <p:cNvPr id="12" name="图片 11"/>
          <p:cNvPicPr>
            <a:picLocks noChangeAspect="1"/>
          </p:cNvPicPr>
          <p:nvPr/>
        </p:nvPicPr>
        <p:blipFill>
          <a:blip r:embed="rId2"/>
          <a:stretch>
            <a:fillRect/>
          </a:stretch>
        </p:blipFill>
        <p:spPr>
          <a:xfrm>
            <a:off x="630145" y="1988932"/>
            <a:ext cx="8803981" cy="944581"/>
          </a:xfrm>
          <a:prstGeom prst="rect">
            <a:avLst/>
          </a:prstGeom>
        </p:spPr>
      </p:pic>
      <p:pic>
        <p:nvPicPr>
          <p:cNvPr id="18" name="图片 17"/>
          <p:cNvPicPr>
            <a:picLocks noChangeAspect="1"/>
          </p:cNvPicPr>
          <p:nvPr/>
        </p:nvPicPr>
        <p:blipFill>
          <a:blip r:embed="rId3"/>
          <a:stretch>
            <a:fillRect/>
          </a:stretch>
        </p:blipFill>
        <p:spPr>
          <a:xfrm>
            <a:off x="1195287" y="2985931"/>
            <a:ext cx="7785254" cy="401042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4762242" y="3429000"/>
            <a:ext cx="6511265" cy="403487"/>
          </a:xfrm>
          <a:prstGeom prst="rect">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pic>
        <p:nvPicPr>
          <p:cNvPr id="18" name="图片 17"/>
          <p:cNvPicPr>
            <a:picLocks noChangeAspect="1"/>
          </p:cNvPicPr>
          <p:nvPr/>
        </p:nvPicPr>
        <p:blipFill>
          <a:blip r:embed="rId1"/>
          <a:stretch>
            <a:fillRect/>
          </a:stretch>
        </p:blipFill>
        <p:spPr>
          <a:xfrm>
            <a:off x="4169720" y="2805726"/>
            <a:ext cx="7355333" cy="3799767"/>
          </a:xfrm>
          <a:prstGeom prst="rect">
            <a:avLst/>
          </a:prstGeom>
        </p:spPr>
      </p:pic>
      <p:sp>
        <p:nvSpPr>
          <p:cNvPr id="6" name="矩形 5"/>
          <p:cNvSpPr/>
          <p:nvPr/>
        </p:nvSpPr>
        <p:spPr>
          <a:xfrm>
            <a:off x="635" y="6732000"/>
            <a:ext cx="12191365" cy="126000"/>
          </a:xfrm>
          <a:prstGeom prst="rect">
            <a:avLst/>
          </a:prstGeom>
          <a:solidFill>
            <a:srgbClr val="1D4999"/>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2" name="组合 1"/>
          <p:cNvGrpSpPr/>
          <p:nvPr/>
        </p:nvGrpSpPr>
        <p:grpSpPr>
          <a:xfrm>
            <a:off x="635" y="23724"/>
            <a:ext cx="8497508" cy="984279"/>
            <a:chOff x="635" y="23724"/>
            <a:chExt cx="8497508" cy="984279"/>
          </a:xfrm>
        </p:grpSpPr>
        <p:sp>
          <p:nvSpPr>
            <p:cNvPr id="5" name="矩形 4"/>
            <p:cNvSpPr/>
            <p:nvPr/>
          </p:nvSpPr>
          <p:spPr>
            <a:xfrm>
              <a:off x="635" y="254001"/>
              <a:ext cx="609600" cy="126000"/>
            </a:xfrm>
            <a:prstGeom prst="rect">
              <a:avLst/>
            </a:prstGeom>
            <a:solidFill>
              <a:srgbClr val="1D4999"/>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E4A9C"/>
                </a:solidFill>
              </a:endParaRPr>
            </a:p>
          </p:txBody>
        </p:sp>
        <p:grpSp>
          <p:nvGrpSpPr>
            <p:cNvPr id="8" name="组合 7"/>
            <p:cNvGrpSpPr/>
            <p:nvPr/>
          </p:nvGrpSpPr>
          <p:grpSpPr bwMode="auto">
            <a:xfrm>
              <a:off x="630145" y="23724"/>
              <a:ext cx="3695023" cy="984279"/>
              <a:chOff x="551544" y="82976"/>
              <a:chExt cx="3693649" cy="982577"/>
            </a:xfrm>
          </p:grpSpPr>
          <p:sp>
            <p:nvSpPr>
              <p:cNvPr id="12" name="文本框 4"/>
              <p:cNvSpPr txBox="1">
                <a:spLocks noChangeArrowheads="1"/>
              </p:cNvSpPr>
              <p:nvPr/>
            </p:nvSpPr>
            <p:spPr bwMode="auto">
              <a:xfrm>
                <a:off x="1173316" y="113096"/>
                <a:ext cx="3071877" cy="9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itchFamily="2" charset="-122"/>
                  </a:defRPr>
                </a:lvl1pPr>
                <a:lvl2pPr marL="742950" indent="-285750">
                  <a:defRPr sz="2400">
                    <a:solidFill>
                      <a:schemeClr val="tx1"/>
                    </a:solidFill>
                    <a:latin typeface="Calibri" panose="020F0502020204030204" pitchFamily="34" charset="0"/>
                    <a:ea typeface="宋体" pitchFamily="2" charset="-122"/>
                  </a:defRPr>
                </a:lvl2pPr>
                <a:lvl3pPr>
                  <a:defRPr sz="2000">
                    <a:solidFill>
                      <a:schemeClr val="tx1"/>
                    </a:solidFill>
                    <a:latin typeface="Calibri" panose="020F0502020204030204" pitchFamily="34" charset="0"/>
                    <a:ea typeface="宋体" pitchFamily="2" charset="-122"/>
                  </a:defRPr>
                </a:lvl3pPr>
                <a:lvl4pPr>
                  <a:defRPr>
                    <a:solidFill>
                      <a:schemeClr val="tx1"/>
                    </a:solidFill>
                    <a:latin typeface="Calibri" panose="020F0502020204030204" pitchFamily="34" charset="0"/>
                    <a:ea typeface="宋体" pitchFamily="2" charset="-122"/>
                  </a:defRPr>
                </a:lvl4pPr>
                <a:lvl5pPr>
                  <a:defRPr>
                    <a:solidFill>
                      <a:schemeClr val="tx1"/>
                    </a:solidFill>
                    <a:latin typeface="Calibri" panose="020F0502020204030204" pitchFamily="34" charset="0"/>
                    <a:ea typeface="宋体" pitchFamily="2" charset="-122"/>
                  </a:defRPr>
                </a:lvl5pPr>
                <a:lvl6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6pPr>
                <a:lvl7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7pPr>
                <a:lvl8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8pPr>
                <a:lvl9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9pPr>
              </a:lstStyle>
              <a:p>
                <a:pPr algn="ctr" eaLnBrk="1" hangingPunct="1"/>
                <a:r>
                  <a:rPr lang="en-US" altLang="zh-CN" b="1" dirty="0">
                    <a:solidFill>
                      <a:srgbClr val="1D4999"/>
                    </a:solidFill>
                    <a:latin typeface="Times New Roman" panose="02020503050405090304" pitchFamily="18" charset="0"/>
                    <a:ea typeface="微软雅黑" panose="020B0503020204020204" pitchFamily="34" charset="-122"/>
                    <a:cs typeface="Times New Roman" panose="02020503050405090304" pitchFamily="18" charset="0"/>
                  </a:rPr>
                  <a:t>Empirical Analysis </a:t>
                </a:r>
                <a:endParaRPr lang="zh-CN" altLang="en-US" b="1" dirty="0">
                  <a:solidFill>
                    <a:srgbClr val="1D4999"/>
                  </a:solidFill>
                  <a:latin typeface="Times New Roman" panose="02020503050405090304" pitchFamily="18" charset="0"/>
                  <a:ea typeface="微软雅黑" panose="020B0503020204020204" pitchFamily="34" charset="-122"/>
                  <a:cs typeface="Times New Roman" panose="02020503050405090304" pitchFamily="18" charset="0"/>
                </a:endParaRPr>
              </a:p>
              <a:p>
                <a:pPr algn="ctr" eaLnBrk="1" hangingPunct="1"/>
                <a:endParaRPr lang="zh-CN" altLang="en-US" b="1" dirty="0">
                  <a:solidFill>
                    <a:srgbClr val="1D4999"/>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551544" y="82976"/>
                <a:ext cx="723631" cy="582556"/>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04</a:t>
                </a:r>
                <a:endParaRPr lang="zh-CN" altLang="en-US" sz="3200" dirty="0">
                  <a:solidFill>
                    <a:schemeClr val="bg2">
                      <a:lumMod val="25000"/>
                    </a:schemeClr>
                  </a:solidFill>
                  <a:latin typeface="Impact" panose="020B0806030902050204" pitchFamily="34" charset="0"/>
                  <a:ea typeface="+mn-ea"/>
                </a:endParaRPr>
              </a:p>
            </p:txBody>
          </p:sp>
        </p:grpSp>
        <p:sp>
          <p:nvSpPr>
            <p:cNvPr id="10" name="矩形 9"/>
            <p:cNvSpPr/>
            <p:nvPr/>
          </p:nvSpPr>
          <p:spPr>
            <a:xfrm>
              <a:off x="4381266" y="252507"/>
              <a:ext cx="4116877" cy="126000"/>
            </a:xfrm>
            <a:prstGeom prst="rect">
              <a:avLst/>
            </a:prstGeom>
            <a:solidFill>
              <a:srgbClr val="1D4999"/>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E4A9C"/>
                </a:solidFill>
              </a:endParaRPr>
            </a:p>
          </p:txBody>
        </p:sp>
      </p:grpSp>
      <p:sp>
        <p:nvSpPr>
          <p:cNvPr id="7" name="文本框 6"/>
          <p:cNvSpPr txBox="1"/>
          <p:nvPr/>
        </p:nvSpPr>
        <p:spPr>
          <a:xfrm>
            <a:off x="207244" y="822502"/>
            <a:ext cx="10968072" cy="2031325"/>
          </a:xfrm>
          <a:prstGeom prst="rect">
            <a:avLst/>
          </a:prstGeom>
          <a:noFill/>
        </p:spPr>
        <p:txBody>
          <a:bodyPr wrap="square">
            <a:spAutoFit/>
          </a:bodyPr>
          <a:lstStyle/>
          <a:p>
            <a:pPr marL="285750" indent="-285750">
              <a:buFont typeface="Wingdings" panose="05000000000000000000" pitchFamily="2" charset="2"/>
              <a:buChar char="u"/>
            </a:pPr>
            <a:r>
              <a:rPr lang="en-US" altLang="zh-CN" b="1" kern="100" dirty="0">
                <a:solidFill>
                  <a:srgbClr val="1D4999"/>
                </a:solidFill>
                <a:latin typeface="Times New Roman" panose="02020503050405090304" pitchFamily="18" charset="0"/>
                <a:cs typeface="Times New Roman" panose="02020503050405090304" pitchFamily="18" charset="0"/>
              </a:rPr>
              <a:t>Core Regression Results</a:t>
            </a:r>
            <a:endParaRPr lang="en-US" altLang="zh-CN" b="1" kern="100" dirty="0">
              <a:solidFill>
                <a:srgbClr val="1D4999"/>
              </a:solidFill>
              <a:latin typeface="Times New Roman" panose="02020503050405090304" pitchFamily="18" charset="0"/>
              <a:cs typeface="Times New Roman" panose="02020503050405090304" pitchFamily="18" charset="0"/>
            </a:endParaRPr>
          </a:p>
          <a:p>
            <a:r>
              <a:rPr lang="en-US" altLang="zh-CN" b="1" dirty="0">
                <a:latin typeface="Times New Roman" panose="02020503050405090304" pitchFamily="18" charset="0"/>
                <a:cs typeface="Times New Roman" panose="02020503050405090304" pitchFamily="18" charset="0"/>
              </a:rPr>
              <a:t>Primary Finding: </a:t>
            </a:r>
            <a:r>
              <a:rPr lang="en-US" altLang="zh-CN" dirty="0">
                <a:latin typeface="Times New Roman" panose="02020503050405090304" pitchFamily="18" charset="0"/>
                <a:cs typeface="Times New Roman" panose="02020503050405090304" pitchFamily="18" charset="0"/>
              </a:rPr>
              <a:t>Green technology innovation (GTI) significantly improves China's manufacturing GVC position</a:t>
            </a:r>
            <a:endParaRPr lang="en-US" altLang="zh-CN" dirty="0">
              <a:latin typeface="Times New Roman" panose="02020503050405090304" pitchFamily="18" charset="0"/>
              <a:cs typeface="Times New Roman" panose="02020503050405090304" pitchFamily="18" charset="0"/>
            </a:endParaRPr>
          </a:p>
          <a:p>
            <a:pPr marL="285750" indent="-285750">
              <a:buFont typeface="Arial" panose="020B0604020202090204" pitchFamily="34" charset="0"/>
              <a:buChar char="•"/>
            </a:pPr>
            <a:r>
              <a:rPr lang="en-US" altLang="zh-CN" b="1" dirty="0">
                <a:latin typeface="Times New Roman" panose="02020503050405090304" pitchFamily="18" charset="0"/>
                <a:cs typeface="Times New Roman" panose="02020503050405090304" pitchFamily="18" charset="0"/>
              </a:rPr>
              <a:t>Coefficient range: </a:t>
            </a:r>
            <a:r>
              <a:rPr lang="en-US" altLang="zh-CN" dirty="0">
                <a:latin typeface="Times New Roman" panose="02020503050405090304" pitchFamily="18" charset="0"/>
                <a:cs typeface="Times New Roman" panose="02020503050405090304" pitchFamily="18" charset="0"/>
              </a:rPr>
              <a:t>+0.006 to +0.008</a:t>
            </a:r>
            <a:endParaRPr lang="en-US" altLang="zh-CN" dirty="0">
              <a:latin typeface="Times New Roman" panose="02020503050405090304" pitchFamily="18" charset="0"/>
              <a:cs typeface="Times New Roman" panose="02020503050405090304" pitchFamily="18" charset="0"/>
            </a:endParaRPr>
          </a:p>
          <a:p>
            <a:pPr marL="285750" indent="-285750">
              <a:buFont typeface="Arial" panose="020B0604020202090204" pitchFamily="34" charset="0"/>
              <a:buChar char="•"/>
            </a:pPr>
            <a:r>
              <a:rPr lang="en-US" altLang="zh-CN" b="1" dirty="0">
                <a:latin typeface="Times New Roman" panose="02020503050405090304" pitchFamily="18" charset="0"/>
                <a:cs typeface="Times New Roman" panose="02020503050405090304" pitchFamily="18" charset="0"/>
              </a:rPr>
              <a:t>Interpretation: </a:t>
            </a:r>
            <a:r>
              <a:rPr lang="en-US" altLang="zh-CN" dirty="0">
                <a:latin typeface="Times New Roman" panose="02020503050405090304" pitchFamily="18" charset="0"/>
                <a:cs typeface="Times New Roman" panose="02020503050405090304" pitchFamily="18" charset="0"/>
              </a:rPr>
              <a:t>1-unit ↑ in </a:t>
            </a:r>
            <a:r>
              <a:rPr lang="en-US" altLang="zh-CN" dirty="0" err="1">
                <a:latin typeface="Times New Roman" panose="02020503050405090304" pitchFamily="18" charset="0"/>
                <a:cs typeface="Times New Roman" panose="02020503050405090304" pitchFamily="18" charset="0"/>
              </a:rPr>
              <a:t>lnGTI</a:t>
            </a:r>
            <a:r>
              <a:rPr lang="en-US" altLang="zh-CN" dirty="0">
                <a:latin typeface="Times New Roman" panose="02020503050405090304" pitchFamily="18" charset="0"/>
                <a:cs typeface="Times New Roman" panose="02020503050405090304" pitchFamily="18" charset="0"/>
              </a:rPr>
              <a:t> → 0.006-0.008 unit ↑ in GVCP</a:t>
            </a:r>
            <a:endParaRPr lang="en-US" altLang="zh-CN" dirty="0">
              <a:latin typeface="Times New Roman" panose="02020503050405090304" pitchFamily="18" charset="0"/>
              <a:cs typeface="Times New Roman" panose="02020503050405090304" pitchFamily="18" charset="0"/>
            </a:endParaRPr>
          </a:p>
          <a:p>
            <a:endParaRPr lang="en-US" altLang="zh-CN" dirty="0">
              <a:latin typeface="Times New Roman" panose="02020503050405090304" pitchFamily="18" charset="0"/>
              <a:cs typeface="Times New Roman" panose="02020503050405090304" pitchFamily="18" charset="0"/>
            </a:endParaRPr>
          </a:p>
          <a:p>
            <a:endParaRPr lang="en-US" altLang="zh-CN" dirty="0">
              <a:latin typeface="Times New Roman" panose="02020503050405090304" pitchFamily="18" charset="0"/>
              <a:cs typeface="Times New Roman" panose="02020503050405090304" pitchFamily="18" charset="0"/>
            </a:endParaRPr>
          </a:p>
          <a:p>
            <a:endParaRPr lang="en-US" altLang="zh-CN" dirty="0">
              <a:latin typeface="Times New Roman" panose="02020503050405090304" pitchFamily="18" charset="0"/>
              <a:cs typeface="Times New Roman" panose="0202050305040509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2424079" y="965043"/>
            <a:ext cx="6714841" cy="751997"/>
          </a:xfrm>
          <a:prstGeom prst="rect">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pic>
        <p:nvPicPr>
          <p:cNvPr id="21" name="图片 20"/>
          <p:cNvPicPr>
            <a:picLocks noChangeAspect="1"/>
          </p:cNvPicPr>
          <p:nvPr/>
        </p:nvPicPr>
        <p:blipFill>
          <a:blip r:embed="rId1"/>
          <a:stretch>
            <a:fillRect/>
          </a:stretch>
        </p:blipFill>
        <p:spPr>
          <a:xfrm>
            <a:off x="2219209" y="315506"/>
            <a:ext cx="7335963" cy="2975085"/>
          </a:xfrm>
          <a:prstGeom prst="rect">
            <a:avLst/>
          </a:prstGeom>
        </p:spPr>
      </p:pic>
      <p:pic>
        <p:nvPicPr>
          <p:cNvPr id="22" name="图片 21"/>
          <p:cNvPicPr>
            <a:picLocks noChangeAspect="1"/>
          </p:cNvPicPr>
          <p:nvPr/>
        </p:nvPicPr>
        <p:blipFill>
          <a:blip r:embed="rId2"/>
          <a:stretch>
            <a:fillRect/>
          </a:stretch>
        </p:blipFill>
        <p:spPr>
          <a:xfrm>
            <a:off x="1992499" y="2969839"/>
            <a:ext cx="7789381" cy="3766117"/>
          </a:xfrm>
          <a:prstGeom prst="rect">
            <a:avLst/>
          </a:prstGeom>
        </p:spPr>
      </p:pic>
      <p:sp>
        <p:nvSpPr>
          <p:cNvPr id="6" name="矩形 5"/>
          <p:cNvSpPr/>
          <p:nvPr/>
        </p:nvSpPr>
        <p:spPr>
          <a:xfrm>
            <a:off x="635" y="6732000"/>
            <a:ext cx="12191365" cy="126000"/>
          </a:xfrm>
          <a:prstGeom prst="rect">
            <a:avLst/>
          </a:prstGeom>
          <a:solidFill>
            <a:srgbClr val="1D4999"/>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2" name="组合 1"/>
          <p:cNvGrpSpPr/>
          <p:nvPr/>
        </p:nvGrpSpPr>
        <p:grpSpPr>
          <a:xfrm>
            <a:off x="635" y="23724"/>
            <a:ext cx="8497508" cy="984279"/>
            <a:chOff x="635" y="23724"/>
            <a:chExt cx="8497508" cy="984279"/>
          </a:xfrm>
        </p:grpSpPr>
        <p:sp>
          <p:nvSpPr>
            <p:cNvPr id="5" name="矩形 4"/>
            <p:cNvSpPr/>
            <p:nvPr/>
          </p:nvSpPr>
          <p:spPr>
            <a:xfrm>
              <a:off x="635" y="254001"/>
              <a:ext cx="609600" cy="126000"/>
            </a:xfrm>
            <a:prstGeom prst="rect">
              <a:avLst/>
            </a:prstGeom>
            <a:solidFill>
              <a:srgbClr val="1D4999"/>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E4A9C"/>
                </a:solidFill>
              </a:endParaRPr>
            </a:p>
          </p:txBody>
        </p:sp>
        <p:grpSp>
          <p:nvGrpSpPr>
            <p:cNvPr id="8" name="组合 7"/>
            <p:cNvGrpSpPr/>
            <p:nvPr/>
          </p:nvGrpSpPr>
          <p:grpSpPr bwMode="auto">
            <a:xfrm>
              <a:off x="630145" y="23724"/>
              <a:ext cx="3695023" cy="984279"/>
              <a:chOff x="551544" y="82976"/>
              <a:chExt cx="3693649" cy="982577"/>
            </a:xfrm>
          </p:grpSpPr>
          <p:sp>
            <p:nvSpPr>
              <p:cNvPr id="12" name="文本框 4"/>
              <p:cNvSpPr txBox="1">
                <a:spLocks noChangeArrowheads="1"/>
              </p:cNvSpPr>
              <p:nvPr/>
            </p:nvSpPr>
            <p:spPr bwMode="auto">
              <a:xfrm>
                <a:off x="1173316" y="113096"/>
                <a:ext cx="3071877" cy="9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itchFamily="2" charset="-122"/>
                  </a:defRPr>
                </a:lvl1pPr>
                <a:lvl2pPr marL="742950" indent="-285750">
                  <a:defRPr sz="2400">
                    <a:solidFill>
                      <a:schemeClr val="tx1"/>
                    </a:solidFill>
                    <a:latin typeface="Calibri" panose="020F0502020204030204" pitchFamily="34" charset="0"/>
                    <a:ea typeface="宋体" pitchFamily="2" charset="-122"/>
                  </a:defRPr>
                </a:lvl2pPr>
                <a:lvl3pPr>
                  <a:defRPr sz="2000">
                    <a:solidFill>
                      <a:schemeClr val="tx1"/>
                    </a:solidFill>
                    <a:latin typeface="Calibri" panose="020F0502020204030204" pitchFamily="34" charset="0"/>
                    <a:ea typeface="宋体" pitchFamily="2" charset="-122"/>
                  </a:defRPr>
                </a:lvl3pPr>
                <a:lvl4pPr>
                  <a:defRPr>
                    <a:solidFill>
                      <a:schemeClr val="tx1"/>
                    </a:solidFill>
                    <a:latin typeface="Calibri" panose="020F0502020204030204" pitchFamily="34" charset="0"/>
                    <a:ea typeface="宋体" pitchFamily="2" charset="-122"/>
                  </a:defRPr>
                </a:lvl4pPr>
                <a:lvl5pPr>
                  <a:defRPr>
                    <a:solidFill>
                      <a:schemeClr val="tx1"/>
                    </a:solidFill>
                    <a:latin typeface="Calibri" panose="020F0502020204030204" pitchFamily="34" charset="0"/>
                    <a:ea typeface="宋体" pitchFamily="2" charset="-122"/>
                  </a:defRPr>
                </a:lvl5pPr>
                <a:lvl6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6pPr>
                <a:lvl7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7pPr>
                <a:lvl8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8pPr>
                <a:lvl9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9pPr>
              </a:lstStyle>
              <a:p>
                <a:pPr algn="ctr" eaLnBrk="1" hangingPunct="1"/>
                <a:r>
                  <a:rPr lang="en-US" altLang="zh-CN" b="1" dirty="0">
                    <a:solidFill>
                      <a:srgbClr val="1D4999"/>
                    </a:solidFill>
                    <a:latin typeface="Times New Roman" panose="02020503050405090304" pitchFamily="18" charset="0"/>
                    <a:ea typeface="微软雅黑" panose="020B0503020204020204" pitchFamily="34" charset="-122"/>
                    <a:cs typeface="Times New Roman" panose="02020503050405090304" pitchFamily="18" charset="0"/>
                  </a:rPr>
                  <a:t>Empirical Analysis </a:t>
                </a:r>
                <a:endParaRPr lang="zh-CN" altLang="en-US" b="1" dirty="0">
                  <a:solidFill>
                    <a:srgbClr val="1D4999"/>
                  </a:solidFill>
                  <a:latin typeface="Times New Roman" panose="02020503050405090304" pitchFamily="18" charset="0"/>
                  <a:ea typeface="微软雅黑" panose="020B0503020204020204" pitchFamily="34" charset="-122"/>
                  <a:cs typeface="Times New Roman" panose="02020503050405090304" pitchFamily="18" charset="0"/>
                </a:endParaRPr>
              </a:p>
              <a:p>
                <a:pPr algn="ctr" eaLnBrk="1" hangingPunct="1"/>
                <a:endParaRPr lang="zh-CN" altLang="en-US" b="1" dirty="0">
                  <a:solidFill>
                    <a:srgbClr val="1D4999"/>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551544" y="82976"/>
                <a:ext cx="723631" cy="582556"/>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04</a:t>
                </a:r>
                <a:endParaRPr lang="zh-CN" altLang="en-US" sz="3200" dirty="0">
                  <a:solidFill>
                    <a:schemeClr val="bg2">
                      <a:lumMod val="25000"/>
                    </a:schemeClr>
                  </a:solidFill>
                  <a:latin typeface="Impact" panose="020B0806030902050204" pitchFamily="34" charset="0"/>
                  <a:ea typeface="+mn-ea"/>
                </a:endParaRPr>
              </a:p>
            </p:txBody>
          </p:sp>
        </p:grpSp>
        <p:sp>
          <p:nvSpPr>
            <p:cNvPr id="10" name="矩形 9"/>
            <p:cNvSpPr/>
            <p:nvPr/>
          </p:nvSpPr>
          <p:spPr>
            <a:xfrm>
              <a:off x="4381266" y="252507"/>
              <a:ext cx="4116877" cy="126000"/>
            </a:xfrm>
            <a:prstGeom prst="rect">
              <a:avLst/>
            </a:prstGeom>
            <a:solidFill>
              <a:srgbClr val="1D4999"/>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E4A9C"/>
                </a:solidFill>
              </a:endParaRPr>
            </a:p>
          </p:txBody>
        </p:sp>
      </p:grpSp>
      <p:sp>
        <p:nvSpPr>
          <p:cNvPr id="26" name="椭圆 25"/>
          <p:cNvSpPr/>
          <p:nvPr/>
        </p:nvSpPr>
        <p:spPr>
          <a:xfrm>
            <a:off x="5475868" y="4285140"/>
            <a:ext cx="576580" cy="215900"/>
          </a:xfrm>
          <a:prstGeom prst="ellipse">
            <a:avLst/>
          </a:prstGeom>
          <a:noFill/>
          <a:ln w="12700" cap="flat" cmpd="sng" algn="ctr">
            <a:solidFill>
              <a:srgbClr val="FF0000"/>
            </a:solidFill>
            <a:prstDash val="solid"/>
            <a:miter lim="800000"/>
          </a:ln>
          <a:effectLst/>
          <a:extLst>
            <a:ext uri="{909E8E84-426E-40DD-AFC4-6F175D3DCCD1}">
              <a14:hiddenFill xmlns:a14="http://schemas.microsoft.com/office/drawing/2010/main">
                <a:solidFill>
                  <a:schemeClr val="accent1"/>
                </a:solidFill>
              </a14:hiddenFill>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MiSans Demibold" panose="00000700000000000000" charset="-122"/>
              <a:ea typeface="微软雅黑"/>
              <a:cs typeface="+mn-cs"/>
            </a:endParaRPr>
          </a:p>
        </p:txBody>
      </p:sp>
      <p:sp>
        <p:nvSpPr>
          <p:cNvPr id="27" name="椭圆 26"/>
          <p:cNvSpPr/>
          <p:nvPr/>
        </p:nvSpPr>
        <p:spPr>
          <a:xfrm>
            <a:off x="7070443" y="4651344"/>
            <a:ext cx="576580" cy="215900"/>
          </a:xfrm>
          <a:prstGeom prst="ellipse">
            <a:avLst/>
          </a:prstGeom>
          <a:noFill/>
          <a:ln w="12700" cap="flat" cmpd="sng" algn="ctr">
            <a:solidFill>
              <a:srgbClr val="FF0000"/>
            </a:solidFill>
            <a:prstDash val="solid"/>
            <a:miter lim="800000"/>
          </a:ln>
          <a:effectLst/>
          <a:extLst>
            <a:ext uri="{909E8E84-426E-40DD-AFC4-6F175D3DCCD1}">
              <a14:hiddenFill xmlns:a14="http://schemas.microsoft.com/office/drawing/2010/main">
                <a:solidFill>
                  <a:schemeClr val="accent1"/>
                </a:solidFill>
              </a14:hiddenFill>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MiSans Demibold" panose="00000700000000000000" charset="-122"/>
              <a:ea typeface="微软雅黑"/>
              <a:cs typeface="+mn-cs"/>
            </a:endParaRPr>
          </a:p>
        </p:txBody>
      </p:sp>
      <p:sp>
        <p:nvSpPr>
          <p:cNvPr id="28" name="椭圆 27"/>
          <p:cNvSpPr/>
          <p:nvPr/>
        </p:nvSpPr>
        <p:spPr>
          <a:xfrm>
            <a:off x="3976416" y="3877126"/>
            <a:ext cx="576580" cy="215900"/>
          </a:xfrm>
          <a:prstGeom prst="ellipse">
            <a:avLst/>
          </a:prstGeom>
          <a:noFill/>
          <a:ln w="12700" cap="flat" cmpd="sng" algn="ctr">
            <a:solidFill>
              <a:srgbClr val="FF0000"/>
            </a:solidFill>
            <a:prstDash val="solid"/>
            <a:miter lim="800000"/>
          </a:ln>
          <a:effectLst/>
          <a:extLst>
            <a:ext uri="{909E8E84-426E-40DD-AFC4-6F175D3DCCD1}">
              <a14:hiddenFill xmlns:a14="http://schemas.microsoft.com/office/drawing/2010/main">
                <a:solidFill>
                  <a:schemeClr val="accent1"/>
                </a:solidFill>
              </a14:hiddenFill>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MiSans Demibold" panose="00000700000000000000" charset="-122"/>
              <a:ea typeface="微软雅黑"/>
              <a:cs typeface="+mn-cs"/>
            </a:endParaRPr>
          </a:p>
        </p:txBody>
      </p:sp>
      <p:sp>
        <p:nvSpPr>
          <p:cNvPr id="29" name="矩形 28"/>
          <p:cNvSpPr/>
          <p:nvPr/>
        </p:nvSpPr>
        <p:spPr>
          <a:xfrm>
            <a:off x="4062637" y="3428999"/>
            <a:ext cx="5363662" cy="441001"/>
          </a:xfrm>
          <a:prstGeom prst="rect">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0" name="椭圆 29"/>
          <p:cNvSpPr/>
          <p:nvPr/>
        </p:nvSpPr>
        <p:spPr>
          <a:xfrm>
            <a:off x="8689565" y="5080984"/>
            <a:ext cx="576580" cy="215900"/>
          </a:xfrm>
          <a:prstGeom prst="ellipse">
            <a:avLst/>
          </a:prstGeom>
          <a:noFill/>
          <a:ln w="12700" cap="flat" cmpd="sng" algn="ctr">
            <a:solidFill>
              <a:srgbClr val="FF0000"/>
            </a:solidFill>
            <a:prstDash val="solid"/>
            <a:miter lim="800000"/>
          </a:ln>
          <a:effectLst/>
          <a:extLst>
            <a:ext uri="{909E8E84-426E-40DD-AFC4-6F175D3DCCD1}">
              <a14:hiddenFill xmlns:a14="http://schemas.microsoft.com/office/drawing/2010/main">
                <a:solidFill>
                  <a:schemeClr val="accent1"/>
                </a:solidFill>
              </a14:hiddenFill>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MiSans Demibold" panose="00000700000000000000" charset="-122"/>
              <a:ea typeface="微软雅黑"/>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35" y="6732000"/>
            <a:ext cx="12191365" cy="126000"/>
          </a:xfrm>
          <a:prstGeom prst="rect">
            <a:avLst/>
          </a:prstGeom>
          <a:solidFill>
            <a:srgbClr val="1D4999"/>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2" name="组合 1"/>
          <p:cNvGrpSpPr/>
          <p:nvPr/>
        </p:nvGrpSpPr>
        <p:grpSpPr>
          <a:xfrm>
            <a:off x="635" y="23724"/>
            <a:ext cx="8497508" cy="984279"/>
            <a:chOff x="635" y="23724"/>
            <a:chExt cx="8497508" cy="984279"/>
          </a:xfrm>
        </p:grpSpPr>
        <p:sp>
          <p:nvSpPr>
            <p:cNvPr id="5" name="矩形 4"/>
            <p:cNvSpPr/>
            <p:nvPr/>
          </p:nvSpPr>
          <p:spPr>
            <a:xfrm>
              <a:off x="635" y="254001"/>
              <a:ext cx="609600" cy="126000"/>
            </a:xfrm>
            <a:prstGeom prst="rect">
              <a:avLst/>
            </a:prstGeom>
            <a:solidFill>
              <a:srgbClr val="1D4999"/>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E4A9C"/>
                </a:solidFill>
              </a:endParaRPr>
            </a:p>
          </p:txBody>
        </p:sp>
        <p:grpSp>
          <p:nvGrpSpPr>
            <p:cNvPr id="9" name="组合 8"/>
            <p:cNvGrpSpPr/>
            <p:nvPr/>
          </p:nvGrpSpPr>
          <p:grpSpPr bwMode="auto">
            <a:xfrm>
              <a:off x="630145" y="23724"/>
              <a:ext cx="3695023" cy="984279"/>
              <a:chOff x="551544" y="82976"/>
              <a:chExt cx="3693649" cy="982577"/>
            </a:xfrm>
          </p:grpSpPr>
          <p:sp>
            <p:nvSpPr>
              <p:cNvPr id="12" name="文本框 4"/>
              <p:cNvSpPr txBox="1">
                <a:spLocks noChangeArrowheads="1"/>
              </p:cNvSpPr>
              <p:nvPr/>
            </p:nvSpPr>
            <p:spPr bwMode="auto">
              <a:xfrm>
                <a:off x="1173316" y="113096"/>
                <a:ext cx="3071877" cy="9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itchFamily="2" charset="-122"/>
                  </a:defRPr>
                </a:lvl1pPr>
                <a:lvl2pPr marL="742950" indent="-285750">
                  <a:defRPr sz="2400">
                    <a:solidFill>
                      <a:schemeClr val="tx1"/>
                    </a:solidFill>
                    <a:latin typeface="Calibri" panose="020F0502020204030204" pitchFamily="34" charset="0"/>
                    <a:ea typeface="宋体" pitchFamily="2" charset="-122"/>
                  </a:defRPr>
                </a:lvl2pPr>
                <a:lvl3pPr>
                  <a:defRPr sz="2000">
                    <a:solidFill>
                      <a:schemeClr val="tx1"/>
                    </a:solidFill>
                    <a:latin typeface="Calibri" panose="020F0502020204030204" pitchFamily="34" charset="0"/>
                    <a:ea typeface="宋体" pitchFamily="2" charset="-122"/>
                  </a:defRPr>
                </a:lvl3pPr>
                <a:lvl4pPr>
                  <a:defRPr>
                    <a:solidFill>
                      <a:schemeClr val="tx1"/>
                    </a:solidFill>
                    <a:latin typeface="Calibri" panose="020F0502020204030204" pitchFamily="34" charset="0"/>
                    <a:ea typeface="宋体" pitchFamily="2" charset="-122"/>
                  </a:defRPr>
                </a:lvl4pPr>
                <a:lvl5pPr>
                  <a:defRPr>
                    <a:solidFill>
                      <a:schemeClr val="tx1"/>
                    </a:solidFill>
                    <a:latin typeface="Calibri" panose="020F0502020204030204" pitchFamily="34" charset="0"/>
                    <a:ea typeface="宋体" pitchFamily="2" charset="-122"/>
                  </a:defRPr>
                </a:lvl5pPr>
                <a:lvl6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6pPr>
                <a:lvl7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7pPr>
                <a:lvl8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8pPr>
                <a:lvl9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9pPr>
              </a:lstStyle>
              <a:p>
                <a:pPr algn="ctr" eaLnBrk="1" hangingPunct="1"/>
                <a:r>
                  <a:rPr lang="en-US" altLang="zh-CN" b="1" dirty="0">
                    <a:solidFill>
                      <a:srgbClr val="1D4999"/>
                    </a:solidFill>
                    <a:latin typeface="Times New Roman" panose="02020503050405090304" pitchFamily="18" charset="0"/>
                    <a:ea typeface="微软雅黑" panose="020B0503020204020204" pitchFamily="34" charset="-122"/>
                    <a:cs typeface="Times New Roman" panose="02020503050405090304" pitchFamily="18" charset="0"/>
                  </a:rPr>
                  <a:t>Empirical Analysis </a:t>
                </a:r>
                <a:endParaRPr lang="zh-CN" altLang="en-US" b="1" dirty="0">
                  <a:solidFill>
                    <a:srgbClr val="1D4999"/>
                  </a:solidFill>
                  <a:latin typeface="Times New Roman" panose="02020503050405090304" pitchFamily="18" charset="0"/>
                  <a:ea typeface="微软雅黑" panose="020B0503020204020204" pitchFamily="34" charset="-122"/>
                  <a:cs typeface="Times New Roman" panose="02020503050405090304" pitchFamily="18" charset="0"/>
                </a:endParaRPr>
              </a:p>
              <a:p>
                <a:pPr algn="ctr" eaLnBrk="1" hangingPunct="1"/>
                <a:endParaRPr lang="zh-CN" altLang="en-US" b="1" dirty="0">
                  <a:solidFill>
                    <a:srgbClr val="1D4999"/>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551544" y="82976"/>
                <a:ext cx="723631" cy="582556"/>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04</a:t>
                </a:r>
                <a:endParaRPr lang="zh-CN" altLang="en-US" sz="3200" dirty="0">
                  <a:solidFill>
                    <a:schemeClr val="bg2">
                      <a:lumMod val="25000"/>
                    </a:schemeClr>
                  </a:solidFill>
                  <a:latin typeface="Impact" panose="020B0806030902050204" pitchFamily="34" charset="0"/>
                  <a:ea typeface="+mn-ea"/>
                </a:endParaRPr>
              </a:p>
            </p:txBody>
          </p:sp>
        </p:grpSp>
        <p:sp>
          <p:nvSpPr>
            <p:cNvPr id="10" name="矩形 9"/>
            <p:cNvSpPr/>
            <p:nvPr/>
          </p:nvSpPr>
          <p:spPr>
            <a:xfrm>
              <a:off x="4381266" y="252507"/>
              <a:ext cx="4116877" cy="126000"/>
            </a:xfrm>
            <a:prstGeom prst="rect">
              <a:avLst/>
            </a:prstGeom>
            <a:solidFill>
              <a:srgbClr val="1D4999"/>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E4A9C"/>
                </a:solidFill>
              </a:endParaRPr>
            </a:p>
          </p:txBody>
        </p:sp>
      </p:grpSp>
      <p:pic>
        <p:nvPicPr>
          <p:cNvPr id="26" name="图片 25"/>
          <p:cNvPicPr>
            <a:picLocks noChangeAspect="1"/>
          </p:cNvPicPr>
          <p:nvPr/>
        </p:nvPicPr>
        <p:blipFill>
          <a:blip r:embed="rId1"/>
          <a:stretch>
            <a:fillRect/>
          </a:stretch>
        </p:blipFill>
        <p:spPr>
          <a:xfrm>
            <a:off x="2375923" y="252507"/>
            <a:ext cx="6346437" cy="3312000"/>
          </a:xfrm>
          <a:prstGeom prst="rect">
            <a:avLst/>
          </a:prstGeom>
        </p:spPr>
      </p:pic>
      <p:pic>
        <p:nvPicPr>
          <p:cNvPr id="27" name="图片 26"/>
          <p:cNvPicPr>
            <a:picLocks noChangeAspect="1"/>
          </p:cNvPicPr>
          <p:nvPr/>
        </p:nvPicPr>
        <p:blipFill>
          <a:blip r:embed="rId2"/>
          <a:stretch>
            <a:fillRect/>
          </a:stretch>
        </p:blipFill>
        <p:spPr>
          <a:xfrm>
            <a:off x="2315256" y="3238506"/>
            <a:ext cx="6889704" cy="3492000"/>
          </a:xfrm>
          <a:prstGeom prst="rect">
            <a:avLst/>
          </a:prstGeom>
        </p:spPr>
      </p:pic>
      <p:sp>
        <p:nvSpPr>
          <p:cNvPr id="28" name="矩形 27"/>
          <p:cNvSpPr/>
          <p:nvPr/>
        </p:nvSpPr>
        <p:spPr>
          <a:xfrm>
            <a:off x="4122910" y="607289"/>
            <a:ext cx="4538490" cy="430886"/>
          </a:xfrm>
          <a:prstGeom prst="rect">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9" name="椭圆 28"/>
          <p:cNvSpPr/>
          <p:nvPr/>
        </p:nvSpPr>
        <p:spPr>
          <a:xfrm>
            <a:off x="4510256" y="1008003"/>
            <a:ext cx="576580" cy="21590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0" name="椭圆 29"/>
          <p:cNvSpPr/>
          <p:nvPr/>
        </p:nvSpPr>
        <p:spPr>
          <a:xfrm>
            <a:off x="6009248" y="1008003"/>
            <a:ext cx="576580" cy="21590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1" name="椭圆 30"/>
          <p:cNvSpPr/>
          <p:nvPr/>
        </p:nvSpPr>
        <p:spPr>
          <a:xfrm>
            <a:off x="7508240" y="1020886"/>
            <a:ext cx="576580" cy="21590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dirty="0"/>
          </a:p>
        </p:txBody>
      </p:sp>
      <p:sp>
        <p:nvSpPr>
          <p:cNvPr id="32" name="矩形 31"/>
          <p:cNvSpPr/>
          <p:nvPr/>
        </p:nvSpPr>
        <p:spPr>
          <a:xfrm>
            <a:off x="6730999" y="3631917"/>
            <a:ext cx="1483361" cy="432083"/>
          </a:xfrm>
          <a:prstGeom prst="rect">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3" name="椭圆 32"/>
          <p:cNvSpPr/>
          <p:nvPr/>
        </p:nvSpPr>
        <p:spPr>
          <a:xfrm>
            <a:off x="7184389" y="4064000"/>
            <a:ext cx="576580" cy="21590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35" y="6732000"/>
            <a:ext cx="12191365" cy="126000"/>
          </a:xfrm>
          <a:prstGeom prst="rect">
            <a:avLst/>
          </a:prstGeom>
          <a:solidFill>
            <a:srgbClr val="1D4999"/>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mc:AlternateContent xmlns:mc="http://schemas.openxmlformats.org/markup-compatibility/2006">
        <mc:Choice xmlns:a14="http://schemas.microsoft.com/office/drawing/2010/main" Requires="a14">
          <p:sp>
            <p:nvSpPr>
              <p:cNvPr id="39" name="文本框 38"/>
              <p:cNvSpPr txBox="1"/>
              <p:nvPr/>
            </p:nvSpPr>
            <p:spPr>
              <a:xfrm>
                <a:off x="305435" y="811395"/>
                <a:ext cx="9862295" cy="4392997"/>
              </a:xfrm>
              <a:prstGeom prst="rect">
                <a:avLst/>
              </a:prstGeom>
              <a:noFill/>
            </p:spPr>
            <p:txBody>
              <a:bodyPr wrap="square">
                <a:spAutoFit/>
              </a:bodyPr>
              <a:lstStyle/>
              <a:p>
                <a:pPr marL="285750" indent="-285750" eaLnBrk="1" hangingPunct="1">
                  <a:buFont typeface="Wingdings" panose="05000000000000000000" pitchFamily="2" charset="2"/>
                  <a:buChar char="u"/>
                </a:pPr>
                <a:r>
                  <a:rPr lang="en-US" altLang="zh-CN" b="1" kern="100" dirty="0">
                    <a:solidFill>
                      <a:srgbClr val="1D4999"/>
                    </a:solidFill>
                    <a:latin typeface="Times New Roman" panose="02020503050405090304" pitchFamily="18" charset="0"/>
                    <a:cs typeface="Times New Roman" panose="02020503050405090304" pitchFamily="18" charset="0"/>
                  </a:rPr>
                  <a:t>Moderating effect of absorptive capacity </a:t>
                </a:r>
                <a:endParaRPr lang="en-US" altLang="zh-CN" b="1" kern="100" dirty="0">
                  <a:solidFill>
                    <a:srgbClr val="1D4999"/>
                  </a:solidFill>
                  <a:latin typeface="Times New Roman" panose="02020503050405090304" pitchFamily="18" charset="0"/>
                  <a:cs typeface="Times New Roman" panose="02020503050405090304" pitchFamily="18" charset="0"/>
                </a:endParaRPr>
              </a:p>
              <a:p>
                <a:pPr eaLnBrk="1" hangingPunct="1"/>
                <a:endParaRPr lang="en-US" altLang="zh-CN" dirty="0">
                  <a:latin typeface="Times New Roman" panose="02020503050405090304" pitchFamily="18" charset="0"/>
                  <a:cs typeface="Times New Roman" panose="02020503050405090304" pitchFamily="18" charset="0"/>
                </a:endParaRPr>
              </a:p>
              <a:p>
                <a:pPr eaLnBrk="1" hangingPunct="1"/>
                <a:r>
                  <a:rPr lang="en-US" altLang="zh-CN" dirty="0">
                    <a:latin typeface="Times New Roman" panose="02020503050405090304" pitchFamily="18" charset="0"/>
                    <a:cs typeface="Times New Roman" panose="02020503050405090304" pitchFamily="18" charset="0"/>
                  </a:rPr>
                  <a:t>To delve into the analysis of whether absorptive capacity and environmental regulation have a moderating effect in the process of green technological innovation's impact on GVC position, Model (8) builds upon Model (6) by incorporating absorptive capacity (</a:t>
                </a:r>
                <a14:m>
                  <m:oMath xmlns:m="http://schemas.openxmlformats.org/officeDocument/2006/math">
                    <m:r>
                      <a:rPr lang="en-US" altLang="zh-CN" i="1">
                        <a:latin typeface="DejaVu Math TeX Gyre" panose="02000503000000000000" charset="0"/>
                      </a:rPr>
                      <m:t>𝐴𝑇</m:t>
                    </m:r>
                  </m:oMath>
                </a14:m>
                <a:r>
                  <a:rPr lang="en-US" altLang="zh-CN" dirty="0">
                    <a:latin typeface="Times New Roman" panose="02020503050405090304" pitchFamily="18" charset="0"/>
                    <a:cs typeface="Times New Roman" panose="02020503050405090304" pitchFamily="18" charset="0"/>
                  </a:rPr>
                  <a:t>) and the interaction term between absorptive capacity and green technological innovation (</a:t>
                </a:r>
                <a14:m>
                  <m:oMath xmlns:m="http://schemas.openxmlformats.org/officeDocument/2006/math">
                    <m:r>
                      <a:rPr lang="en-US" altLang="zh-CN" i="1">
                        <a:latin typeface="DejaVu Math TeX Gyre" panose="02000503000000000000" charset="0"/>
                      </a:rPr>
                      <m:t>𝐴𝑇</m:t>
                    </m:r>
                    <m:r>
                      <a:rPr lang="en-US" altLang="zh-CN" i="1">
                        <a:latin typeface="DejaVu Math TeX Gyre" panose="02000503000000000000" charset="0"/>
                      </a:rPr>
                      <m:t>×</m:t>
                    </m:r>
                    <m:r>
                      <a:rPr lang="en-US" altLang="zh-CN" i="1">
                        <a:latin typeface="DejaVu Math TeX Gyre" panose="02000503000000000000" charset="0"/>
                      </a:rPr>
                      <m:t>𝐺𝐼𝑇</m:t>
                    </m:r>
                  </m:oMath>
                </a14:m>
                <a:r>
                  <a:rPr lang="en-US" altLang="zh-CN" dirty="0">
                    <a:latin typeface="Times New Roman" panose="02020503050405090304" pitchFamily="18" charset="0"/>
                    <a:cs typeface="Times New Roman" panose="02020503050405090304" pitchFamily="18" charset="0"/>
                  </a:rPr>
                  <a:t>):</a:t>
                </a:r>
                <a:endParaRPr lang="en-US" altLang="zh-CN" dirty="0">
                  <a:latin typeface="Times New Roman" panose="02020503050405090304" pitchFamily="18" charset="0"/>
                  <a:cs typeface="Times New Roman" panose="02020503050405090304" pitchFamily="18" charset="0"/>
                </a:endParaRPr>
              </a:p>
              <a:p>
                <a:pPr eaLnBrk="1" hangingPunct="1"/>
                <a:endParaRPr lang="zh-CN" altLang="zh-CN" sz="1600" dirty="0">
                  <a:effectLst/>
                  <a:latin typeface="Times New Roman" panose="02020503050405090304" pitchFamily="18" charset="0"/>
                  <a:cs typeface="Times New Roman" panose="02020503050405090304" pitchFamily="18" charset="0"/>
                </a:endParaRPr>
              </a:p>
              <a:p>
                <a:pPr eaLnBrk="1" hangingPunct="1"/>
                <a14:m>
                  <m:oMathPara xmlns:m="http://schemas.openxmlformats.org/officeDocument/2006/math">
                    <m:oMathParaPr>
                      <m:jc m:val="centerGroup"/>
                    </m:oMathParaPr>
                    <m:oMath xmlns:m="http://schemas.openxmlformats.org/officeDocument/2006/math">
                      <m:sSub>
                        <m:sSubPr>
                          <m:ctrlPr>
                            <a:rPr lang="zh-CN" altLang="zh-CN" i="1"/>
                          </m:ctrlPr>
                        </m:sSubPr>
                        <m:e>
                          <m:r>
                            <a:rPr lang="en-US" altLang="zh-CN" sz="1600" i="1">
                              <a:latin typeface="DejaVu Math TeX Gyre" panose="02000503000000000000" charset="0"/>
                            </a:rPr>
                            <m:t>𝐺𝑉𝐶𝑃𝑠</m:t>
                          </m:r>
                        </m:e>
                        <m:sub>
                          <m:r>
                            <a:rPr lang="en-US" altLang="zh-CN" sz="1600" i="1">
                              <a:latin typeface="DejaVu Math TeX Gyre" panose="02000503000000000000" charset="0"/>
                            </a:rPr>
                            <m:t>𝑖𝑡</m:t>
                          </m:r>
                        </m:sub>
                      </m:sSub>
                      <m:r>
                        <a:rPr lang="en-US" altLang="zh-CN" sz="1600">
                          <a:latin typeface="DejaVu Math TeX Gyre" panose="02000503000000000000" charset="0"/>
                        </a:rPr>
                        <m:t>=</m:t>
                      </m:r>
                      <m:sSub>
                        <m:sSubPr>
                          <m:ctrlPr>
                            <a:rPr lang="zh-CN" altLang="zh-CN" i="1"/>
                          </m:ctrlPr>
                        </m:sSubPr>
                        <m:e>
                          <m:r>
                            <a:rPr lang="en-US" altLang="zh-CN" sz="1600" i="1">
                              <a:latin typeface="DejaVu Math TeX Gyre" panose="02000503000000000000" charset="0"/>
                            </a:rPr>
                            <m:t>𝛼</m:t>
                          </m:r>
                        </m:e>
                        <m:sub>
                          <m:r>
                            <a:rPr lang="en-US" altLang="zh-CN" sz="1600">
                              <a:latin typeface="DejaVu Math TeX Gyre" panose="02000503000000000000" charset="0"/>
                            </a:rPr>
                            <m:t>0</m:t>
                          </m:r>
                        </m:sub>
                      </m:sSub>
                      <m:r>
                        <a:rPr lang="en-US" altLang="zh-CN" sz="1600">
                          <a:latin typeface="DejaVu Math TeX Gyre" panose="02000503000000000000" charset="0"/>
                        </a:rPr>
                        <m:t>+</m:t>
                      </m:r>
                      <m:sSub>
                        <m:sSubPr>
                          <m:ctrlPr>
                            <a:rPr lang="zh-CN" altLang="zh-CN" i="1"/>
                          </m:ctrlPr>
                        </m:sSubPr>
                        <m:e>
                          <m:r>
                            <a:rPr lang="en-US" altLang="zh-CN" sz="1600" i="1">
                              <a:latin typeface="DejaVu Math TeX Gyre" panose="02000503000000000000" charset="0"/>
                            </a:rPr>
                            <m:t>𝛼</m:t>
                          </m:r>
                        </m:e>
                        <m:sub>
                          <m:r>
                            <a:rPr lang="en-US" altLang="zh-CN" sz="1600">
                              <a:latin typeface="DejaVu Math TeX Gyre" panose="02000503000000000000" charset="0"/>
                            </a:rPr>
                            <m:t>1</m:t>
                          </m:r>
                        </m:sub>
                      </m:sSub>
                      <m:r>
                        <a:rPr lang="en-US" altLang="zh-CN" sz="1600" i="1">
                          <a:latin typeface="DejaVu Math TeX Gyre" panose="02000503000000000000" charset="0"/>
                        </a:rPr>
                        <m:t>𝑙𝑛𝐺𝑇</m:t>
                      </m:r>
                      <m:sSub>
                        <m:sSubPr>
                          <m:ctrlPr>
                            <a:rPr lang="zh-CN" altLang="zh-CN" i="1"/>
                          </m:ctrlPr>
                        </m:sSubPr>
                        <m:e>
                          <m:r>
                            <a:rPr lang="en-US" altLang="zh-CN" sz="1600" i="1">
                              <a:latin typeface="DejaVu Math TeX Gyre" panose="02000503000000000000" charset="0"/>
                            </a:rPr>
                            <m:t>𝐼</m:t>
                          </m:r>
                        </m:e>
                        <m:sub>
                          <m:r>
                            <a:rPr lang="en-US" altLang="zh-CN" sz="1600" i="1">
                              <a:latin typeface="DejaVu Math TeX Gyre" panose="02000503000000000000" charset="0"/>
                            </a:rPr>
                            <m:t>𝑖𝑡</m:t>
                          </m:r>
                        </m:sub>
                      </m:sSub>
                      <m:r>
                        <a:rPr lang="en-US" altLang="zh-CN" sz="1600">
                          <a:latin typeface="DejaVu Math TeX Gyre" panose="02000503000000000000" charset="0"/>
                        </a:rPr>
                        <m:t>+</m:t>
                      </m:r>
                      <m:sSub>
                        <m:sSubPr>
                          <m:ctrlPr>
                            <a:rPr lang="zh-CN" altLang="zh-CN" i="1"/>
                          </m:ctrlPr>
                        </m:sSubPr>
                        <m:e>
                          <m:r>
                            <a:rPr lang="en-US" altLang="zh-CN" sz="1600" i="1">
                              <a:latin typeface="DejaVu Math TeX Gyre" panose="02000503000000000000" charset="0"/>
                            </a:rPr>
                            <m:t>𝛼</m:t>
                          </m:r>
                        </m:e>
                        <m:sub>
                          <m:r>
                            <a:rPr lang="en-US" altLang="zh-CN" sz="1600">
                              <a:latin typeface="DejaVu Math TeX Gyre" panose="02000503000000000000" charset="0"/>
                            </a:rPr>
                            <m:t>2</m:t>
                          </m:r>
                        </m:sub>
                      </m:sSub>
                      <m:r>
                        <a:rPr lang="en-US" altLang="zh-CN" sz="1600" i="1">
                          <a:latin typeface="DejaVu Math TeX Gyre" panose="02000503000000000000" charset="0"/>
                        </a:rPr>
                        <m:t>𝐴𝑇</m:t>
                      </m:r>
                      <m:r>
                        <a:rPr lang="en-US" altLang="zh-CN" sz="1600">
                          <a:latin typeface="DejaVu Math TeX Gyre" panose="02000503000000000000" charset="0"/>
                        </a:rPr>
                        <m:t>+</m:t>
                      </m:r>
                      <m:sSub>
                        <m:sSubPr>
                          <m:ctrlPr>
                            <a:rPr lang="zh-CN" altLang="zh-CN" i="1"/>
                          </m:ctrlPr>
                        </m:sSubPr>
                        <m:e>
                          <m:r>
                            <a:rPr lang="en-US" altLang="zh-CN" sz="1600" i="1">
                              <a:latin typeface="DejaVu Math TeX Gyre" panose="02000503000000000000" charset="0"/>
                            </a:rPr>
                            <m:t>𝛼</m:t>
                          </m:r>
                        </m:e>
                        <m:sub>
                          <m:r>
                            <a:rPr lang="en-US" altLang="zh-CN" sz="1600">
                              <a:latin typeface="DejaVu Math TeX Gyre" panose="02000503000000000000" charset="0"/>
                            </a:rPr>
                            <m:t>3</m:t>
                          </m:r>
                        </m:sub>
                      </m:sSub>
                      <m:r>
                        <a:rPr lang="en-US" altLang="zh-CN" sz="1600" i="1">
                          <a:latin typeface="DejaVu Math TeX Gyre" panose="02000503000000000000" charset="0"/>
                        </a:rPr>
                        <m:t>𝐴𝑇</m:t>
                      </m:r>
                      <m:r>
                        <a:rPr lang="en-US" altLang="zh-CN" sz="1600">
                          <a:latin typeface="DejaVu Math TeX Gyre" panose="02000503000000000000" charset="0"/>
                        </a:rPr>
                        <m:t>×</m:t>
                      </m:r>
                      <m:r>
                        <m:rPr>
                          <m:sty m:val="p"/>
                        </m:rPr>
                        <a:rPr lang="en-US" altLang="zh-CN" sz="1600">
                          <a:latin typeface="DejaVu Math TeX Gyre" panose="02000503000000000000" charset="0"/>
                        </a:rPr>
                        <m:t>lnGTI</m:t>
                      </m:r>
                      <m:r>
                        <a:rPr lang="en-US" altLang="zh-CN" sz="1600">
                          <a:latin typeface="DejaVu Math TeX Gyre" panose="02000503000000000000" charset="0"/>
                        </a:rPr>
                        <m:t>+</m:t>
                      </m:r>
                      <m:sSub>
                        <m:sSubPr>
                          <m:ctrlPr>
                            <a:rPr lang="zh-CN" altLang="zh-CN" i="1"/>
                          </m:ctrlPr>
                        </m:sSubPr>
                        <m:e>
                          <m:r>
                            <a:rPr lang="en-US" altLang="zh-CN" sz="1600" i="1">
                              <a:latin typeface="DejaVu Math TeX Gyre" panose="02000503000000000000" charset="0"/>
                            </a:rPr>
                            <m:t>𝜆</m:t>
                          </m:r>
                        </m:e>
                        <m:sub>
                          <m:r>
                            <a:rPr lang="en-US" altLang="zh-CN" sz="1600" i="1">
                              <a:latin typeface="DejaVu Math TeX Gyre" panose="02000503000000000000" charset="0"/>
                            </a:rPr>
                            <m:t>𝑗</m:t>
                          </m:r>
                        </m:sub>
                      </m:sSub>
                      <m:nary>
                        <m:naryPr>
                          <m:chr m:val="∑"/>
                          <m:grow m:val="on"/>
                          <m:limLoc m:val="undOvr"/>
                          <m:ctrlPr>
                            <a:rPr lang="zh-CN" altLang="zh-CN" i="1"/>
                          </m:ctrlPr>
                        </m:naryPr>
                        <m:sub>
                          <m:r>
                            <a:rPr lang="en-US" altLang="zh-CN" sz="1600" i="1">
                              <a:latin typeface="DejaVu Math TeX Gyre" panose="02000503000000000000" charset="0"/>
                            </a:rPr>
                            <m:t>𝑗</m:t>
                          </m:r>
                          <m:r>
                            <a:rPr lang="en-US" altLang="zh-CN" sz="1600">
                              <a:latin typeface="DejaVu Math TeX Gyre" panose="02000503000000000000" charset="0"/>
                            </a:rPr>
                            <m:t>=</m:t>
                          </m:r>
                          <m:r>
                            <a:rPr lang="en-US" altLang="zh-CN" sz="1600">
                              <a:latin typeface="DejaVu Math TeX Gyre" panose="02000503000000000000" charset="0"/>
                            </a:rPr>
                            <m:t>1</m:t>
                          </m:r>
                        </m:sub>
                        <m:sup>
                          <m:r>
                            <a:rPr lang="en-US" altLang="zh-CN" sz="1600" i="1">
                              <a:latin typeface="DejaVu Math TeX Gyre" panose="02000503000000000000" charset="0"/>
                            </a:rPr>
                            <m:t>𝑚</m:t>
                          </m:r>
                        </m:sup>
                        <m:e>
                          <m:r>
                            <a:rPr lang="en-US" altLang="zh-CN" sz="1600">
                              <a:latin typeface="DejaVu Math TeX Gyre" panose="02000503000000000000" charset="0"/>
                            </a:rPr>
                            <m:t> </m:t>
                          </m:r>
                        </m:e>
                      </m:nary>
                      <m:r>
                        <a:rPr lang="en-US" altLang="zh-CN" sz="1600">
                          <a:latin typeface="DejaVu Math TeX Gyre" panose="02000503000000000000" charset="0"/>
                        </a:rPr>
                        <m:t> </m:t>
                      </m:r>
                      <m:sSub>
                        <m:sSubPr>
                          <m:ctrlPr>
                            <a:rPr lang="zh-CN" altLang="zh-CN" i="1"/>
                          </m:ctrlPr>
                        </m:sSubPr>
                        <m:e>
                          <m:r>
                            <a:rPr lang="en-US" altLang="zh-CN" sz="1600" i="1">
                              <a:latin typeface="DejaVu Math TeX Gyre" panose="02000503000000000000" charset="0"/>
                            </a:rPr>
                            <m:t>𝑍</m:t>
                          </m:r>
                        </m:e>
                        <m:sub>
                          <m:r>
                            <a:rPr lang="en-US" altLang="zh-CN" sz="1600" i="1">
                              <a:latin typeface="DejaVu Math TeX Gyre" panose="02000503000000000000" charset="0"/>
                            </a:rPr>
                            <m:t>𝑗𝐼𝑡</m:t>
                          </m:r>
                        </m:sub>
                      </m:sSub>
                      <m:r>
                        <a:rPr lang="en-US" altLang="zh-CN" sz="1600">
                          <a:latin typeface="DejaVu Math TeX Gyre" panose="02000503000000000000" charset="0"/>
                        </a:rPr>
                        <m:t>+</m:t>
                      </m:r>
                      <m:sSub>
                        <m:sSubPr>
                          <m:ctrlPr>
                            <a:rPr lang="zh-CN" altLang="zh-CN" i="1"/>
                          </m:ctrlPr>
                        </m:sSubPr>
                        <m:e>
                          <m:r>
                            <a:rPr lang="en-US" altLang="zh-CN" sz="1600" i="1">
                              <a:latin typeface="DejaVu Math TeX Gyre" panose="02000503000000000000" charset="0"/>
                            </a:rPr>
                            <m:t>𝑢</m:t>
                          </m:r>
                        </m:e>
                        <m:sub>
                          <m:r>
                            <a:rPr lang="en-US" altLang="zh-CN" sz="1600" i="1">
                              <a:latin typeface="DejaVu Math TeX Gyre" panose="02000503000000000000" charset="0"/>
                            </a:rPr>
                            <m:t>𝑖</m:t>
                          </m:r>
                        </m:sub>
                      </m:sSub>
                      <m:r>
                        <a:rPr lang="en-US" altLang="zh-CN" sz="1600">
                          <a:latin typeface="DejaVu Math TeX Gyre" panose="02000503000000000000" charset="0"/>
                        </a:rPr>
                        <m:t>+</m:t>
                      </m:r>
                      <m:sSub>
                        <m:sSubPr>
                          <m:ctrlPr>
                            <a:rPr lang="zh-CN" altLang="zh-CN" i="1"/>
                          </m:ctrlPr>
                        </m:sSubPr>
                        <m:e>
                          <m:r>
                            <a:rPr lang="en-US" altLang="zh-CN" sz="1600" i="1">
                              <a:latin typeface="DejaVu Math TeX Gyre" panose="02000503000000000000" charset="0"/>
                            </a:rPr>
                            <m:t>𝑣</m:t>
                          </m:r>
                        </m:e>
                        <m:sub>
                          <m:r>
                            <a:rPr lang="en-US" altLang="zh-CN" sz="1600" i="1">
                              <a:latin typeface="DejaVu Math TeX Gyre" panose="02000503000000000000" charset="0"/>
                            </a:rPr>
                            <m:t>𝑡</m:t>
                          </m:r>
                        </m:sub>
                      </m:sSub>
                      <m:r>
                        <a:rPr lang="en-US" altLang="zh-CN" sz="1600">
                          <a:latin typeface="DejaVu Math TeX Gyre" panose="02000503000000000000" charset="0"/>
                        </a:rPr>
                        <m:t>+</m:t>
                      </m:r>
                      <m:sSub>
                        <m:sSubPr>
                          <m:ctrlPr>
                            <a:rPr lang="zh-CN" altLang="zh-CN" i="1"/>
                          </m:ctrlPr>
                        </m:sSubPr>
                        <m:e>
                          <m:r>
                            <a:rPr lang="en-US" altLang="zh-CN" sz="1600" i="1">
                              <a:latin typeface="DejaVu Math TeX Gyre" panose="02000503000000000000" charset="0"/>
                            </a:rPr>
                            <m:t>𝜀</m:t>
                          </m:r>
                        </m:e>
                        <m:sub>
                          <m:r>
                            <a:rPr lang="en-US" altLang="zh-CN" sz="1600" i="1">
                              <a:latin typeface="DejaVu Math TeX Gyre" panose="02000503000000000000" charset="0"/>
                            </a:rPr>
                            <m:t>𝑖𝑡</m:t>
                          </m:r>
                        </m:sub>
                      </m:sSub>
                    </m:oMath>
                  </m:oMathPara>
                </a14:m>
                <a:endParaRPr lang="zh-CN" altLang="zh-CN" sz="1600" dirty="0">
                  <a:effectLst/>
                </a:endParaRPr>
              </a:p>
              <a:p>
                <a:pPr eaLnBrk="1" hangingPunct="1"/>
                <a:endParaRPr lang="en-US" altLang="zh-CN" dirty="0">
                  <a:latin typeface="Times New Roman" panose="02020503050405090304" pitchFamily="18" charset="0"/>
                  <a:cs typeface="Times New Roman" panose="02020503050405090304" pitchFamily="18" charset="0"/>
                </a:endParaRPr>
              </a:p>
              <a:p>
                <a:pPr eaLnBrk="1" hangingPunct="1"/>
                <a:r>
                  <a:rPr lang="en-US" altLang="zh-CN" dirty="0">
                    <a:latin typeface="Times New Roman" panose="02020503050405090304" pitchFamily="18" charset="0"/>
                    <a:cs typeface="Times New Roman" panose="02020503050405090304" pitchFamily="18" charset="0"/>
                  </a:rPr>
                  <a:t>Model (9) further includes the squared term of absorptive capacity (</a:t>
                </a:r>
                <a14:m>
                  <m:oMath xmlns:m="http://schemas.openxmlformats.org/officeDocument/2006/math">
                    <m:sSup>
                      <m:sSupPr>
                        <m:ctrlPr>
                          <a:rPr lang="zh-CN" altLang="zh-CN" i="1"/>
                        </m:ctrlPr>
                      </m:sSupPr>
                      <m:e>
                        <m:r>
                          <a:rPr lang="en-US" altLang="zh-CN" i="1">
                            <a:latin typeface="DejaVu Math TeX Gyre" panose="02000503000000000000" charset="0"/>
                          </a:rPr>
                          <m:t>𝐴𝑇</m:t>
                        </m:r>
                      </m:e>
                      <m:sup>
                        <m:r>
                          <a:rPr lang="en-US" altLang="zh-CN" i="1">
                            <a:latin typeface="DejaVu Math TeX Gyre" panose="02000503000000000000" charset="0"/>
                          </a:rPr>
                          <m:t>2</m:t>
                        </m:r>
                      </m:sup>
                    </m:sSup>
                  </m:oMath>
                </a14:m>
                <a:r>
                  <a:rPr lang="en-US" altLang="zh-CN" dirty="0">
                    <a:latin typeface="Times New Roman" panose="02020503050405090304" pitchFamily="18" charset="0"/>
                    <a:cs typeface="Times New Roman" panose="02020503050405090304" pitchFamily="18" charset="0"/>
                  </a:rPr>
                  <a:t>) and the interaction term between the squared absorptive capacity (</a:t>
                </a:r>
                <a14:m>
                  <m:oMath xmlns:m="http://schemas.openxmlformats.org/officeDocument/2006/math">
                    <m:sSup>
                      <m:sSupPr>
                        <m:ctrlPr>
                          <a:rPr lang="zh-CN" altLang="zh-CN" i="1"/>
                        </m:ctrlPr>
                      </m:sSupPr>
                      <m:e>
                        <m:r>
                          <a:rPr lang="en-US" altLang="zh-CN" i="1">
                            <a:latin typeface="DejaVu Math TeX Gyre" panose="02000503000000000000" charset="0"/>
                          </a:rPr>
                          <m:t>𝐴𝑇</m:t>
                        </m:r>
                      </m:e>
                      <m:sup>
                        <m:r>
                          <a:rPr lang="en-US" altLang="zh-CN" i="1">
                            <a:latin typeface="DejaVu Math TeX Gyre" panose="02000503000000000000" charset="0"/>
                          </a:rPr>
                          <m:t>2</m:t>
                        </m:r>
                      </m:sup>
                    </m:sSup>
                  </m:oMath>
                </a14:m>
                <a:r>
                  <a:rPr lang="en-US" altLang="zh-CN" dirty="0">
                    <a:latin typeface="Times New Roman" panose="02020503050405090304" pitchFamily="18" charset="0"/>
                    <a:cs typeface="Times New Roman" panose="02020503050405090304" pitchFamily="18" charset="0"/>
                  </a:rPr>
                  <a:t>) and green technological innovation (</a:t>
                </a:r>
                <a14:m>
                  <m:oMath xmlns:m="http://schemas.openxmlformats.org/officeDocument/2006/math">
                    <m:sSup>
                      <m:sSupPr>
                        <m:ctrlPr>
                          <a:rPr lang="zh-CN" altLang="zh-CN" i="1"/>
                        </m:ctrlPr>
                      </m:sSupPr>
                      <m:e>
                        <m:r>
                          <a:rPr lang="en-US" altLang="zh-CN" i="1">
                            <a:latin typeface="DejaVu Math TeX Gyre" panose="02000503000000000000" charset="0"/>
                          </a:rPr>
                          <m:t>𝐴𝑇</m:t>
                        </m:r>
                      </m:e>
                      <m:sup>
                        <m:r>
                          <a:rPr lang="en-US" altLang="zh-CN" i="1">
                            <a:latin typeface="DejaVu Math TeX Gyre" panose="02000503000000000000" charset="0"/>
                          </a:rPr>
                          <m:t>2</m:t>
                        </m:r>
                      </m:sup>
                    </m:sSup>
                    <m:r>
                      <a:rPr lang="en-US" altLang="zh-CN" i="1">
                        <a:latin typeface="DejaVu Math TeX Gyre" panose="02000503000000000000" charset="0"/>
                      </a:rPr>
                      <m:t>×</m:t>
                    </m:r>
                    <m:r>
                      <a:rPr lang="en-US" altLang="zh-CN" i="1">
                        <a:latin typeface="DejaVu Math TeX Gyre" panose="02000503000000000000" charset="0"/>
                      </a:rPr>
                      <m:t>𝐺𝐼𝑇</m:t>
                    </m:r>
                  </m:oMath>
                </a14:m>
                <a:r>
                  <a:rPr lang="en-US" altLang="zh-CN" dirty="0">
                    <a:latin typeface="Times New Roman" panose="02020503050405090304" pitchFamily="18" charset="0"/>
                    <a:cs typeface="Times New Roman" panose="02020503050405090304" pitchFamily="18" charset="0"/>
                  </a:rPr>
                  <a:t>): </a:t>
                </a:r>
                <a:endParaRPr lang="zh-CN" altLang="zh-CN" sz="1600" dirty="0">
                  <a:effectLst/>
                  <a:latin typeface="Times New Roman" panose="02020503050405090304" pitchFamily="18" charset="0"/>
                  <a:cs typeface="Times New Roman" panose="02020503050405090304" pitchFamily="18" charset="0"/>
                </a:endParaRPr>
              </a:p>
              <a:p>
                <a14:m>
                  <m:oMathPara xmlns:m="http://schemas.openxmlformats.org/officeDocument/2006/math">
                    <m:oMathParaPr>
                      <m:jc m:val="centerGroup"/>
                    </m:oMathParaPr>
                    <m:oMath xmlns:m="http://schemas.openxmlformats.org/officeDocument/2006/math">
                      <m:sSub>
                        <m:sSubPr>
                          <m:ctrlPr>
                            <a:rPr lang="zh-CN" altLang="zh-CN" i="1"/>
                          </m:ctrlPr>
                        </m:sSubPr>
                        <m:e>
                          <m:r>
                            <a:rPr lang="en-US" altLang="zh-CN" sz="1600" i="1">
                              <a:latin typeface="DejaVu Math TeX Gyre" panose="02000503000000000000" charset="0"/>
                            </a:rPr>
                            <m:t>𝐺𝑉𝐶𝑃𝑠</m:t>
                          </m:r>
                        </m:e>
                        <m:sub>
                          <m:r>
                            <a:rPr lang="en-US" altLang="zh-CN" sz="1600" i="1">
                              <a:latin typeface="DejaVu Math TeX Gyre" panose="02000503000000000000" charset="0"/>
                            </a:rPr>
                            <m:t>𝑖𝑡</m:t>
                          </m:r>
                        </m:sub>
                      </m:sSub>
                      <m:r>
                        <a:rPr lang="en-US" altLang="zh-CN" sz="1600">
                          <a:latin typeface="DejaVu Math TeX Gyre" panose="02000503000000000000" charset="0"/>
                        </a:rPr>
                        <m:t>=</m:t>
                      </m:r>
                      <m:sSub>
                        <m:sSubPr>
                          <m:ctrlPr>
                            <a:rPr lang="zh-CN" altLang="zh-CN" i="1"/>
                          </m:ctrlPr>
                        </m:sSubPr>
                        <m:e>
                          <m:r>
                            <a:rPr lang="en-US" altLang="zh-CN" sz="1600" i="1">
                              <a:latin typeface="DejaVu Math TeX Gyre" panose="02000503000000000000" charset="0"/>
                            </a:rPr>
                            <m:t>𝛼</m:t>
                          </m:r>
                        </m:e>
                        <m:sub>
                          <m:r>
                            <a:rPr lang="en-US" altLang="zh-CN" sz="1600">
                              <a:latin typeface="DejaVu Math TeX Gyre" panose="02000503000000000000" charset="0"/>
                            </a:rPr>
                            <m:t>0</m:t>
                          </m:r>
                        </m:sub>
                      </m:sSub>
                      <m:r>
                        <a:rPr lang="en-US" altLang="zh-CN" sz="1600">
                          <a:latin typeface="DejaVu Math TeX Gyre" panose="02000503000000000000" charset="0"/>
                        </a:rPr>
                        <m:t>+</m:t>
                      </m:r>
                      <m:sSub>
                        <m:sSubPr>
                          <m:ctrlPr>
                            <a:rPr lang="zh-CN" altLang="zh-CN" i="1"/>
                          </m:ctrlPr>
                        </m:sSubPr>
                        <m:e>
                          <m:r>
                            <a:rPr lang="en-US" altLang="zh-CN" sz="1600" i="1">
                              <a:latin typeface="DejaVu Math TeX Gyre" panose="02000503000000000000" charset="0"/>
                            </a:rPr>
                            <m:t>𝛼</m:t>
                          </m:r>
                        </m:e>
                        <m:sub>
                          <m:r>
                            <a:rPr lang="en-US" altLang="zh-CN" sz="1600">
                              <a:latin typeface="DejaVu Math TeX Gyre" panose="02000503000000000000" charset="0"/>
                            </a:rPr>
                            <m:t>1</m:t>
                          </m:r>
                        </m:sub>
                      </m:sSub>
                      <m:r>
                        <a:rPr lang="en-US" altLang="zh-CN" sz="1600" i="1">
                          <a:latin typeface="DejaVu Math TeX Gyre" panose="02000503000000000000" charset="0"/>
                        </a:rPr>
                        <m:t>𝑙𝑛𝐺𝑇</m:t>
                      </m:r>
                      <m:sSub>
                        <m:sSubPr>
                          <m:ctrlPr>
                            <a:rPr lang="zh-CN" altLang="zh-CN" i="1"/>
                          </m:ctrlPr>
                        </m:sSubPr>
                        <m:e>
                          <m:r>
                            <a:rPr lang="en-US" altLang="zh-CN" sz="1600" i="1">
                              <a:latin typeface="DejaVu Math TeX Gyre" panose="02000503000000000000" charset="0"/>
                            </a:rPr>
                            <m:t>𝐼</m:t>
                          </m:r>
                        </m:e>
                        <m:sub>
                          <m:r>
                            <a:rPr lang="en-US" altLang="zh-CN" sz="1600" i="1">
                              <a:latin typeface="DejaVu Math TeX Gyre" panose="02000503000000000000" charset="0"/>
                            </a:rPr>
                            <m:t>𝑖𝑡</m:t>
                          </m:r>
                        </m:sub>
                      </m:sSub>
                      <m:r>
                        <a:rPr lang="en-US" altLang="zh-CN" sz="1600">
                          <a:latin typeface="DejaVu Math TeX Gyre" panose="02000503000000000000" charset="0"/>
                        </a:rPr>
                        <m:t>+</m:t>
                      </m:r>
                      <m:sSub>
                        <m:sSubPr>
                          <m:ctrlPr>
                            <a:rPr lang="zh-CN" altLang="zh-CN" i="1"/>
                          </m:ctrlPr>
                        </m:sSubPr>
                        <m:e>
                          <m:r>
                            <a:rPr lang="en-US" altLang="zh-CN" sz="1600" i="1">
                              <a:latin typeface="DejaVu Math TeX Gyre" panose="02000503000000000000" charset="0"/>
                            </a:rPr>
                            <m:t>𝛼</m:t>
                          </m:r>
                        </m:e>
                        <m:sub>
                          <m:r>
                            <a:rPr lang="en-US" altLang="zh-CN" sz="1600">
                              <a:latin typeface="DejaVu Math TeX Gyre" panose="02000503000000000000" charset="0"/>
                            </a:rPr>
                            <m:t>2</m:t>
                          </m:r>
                        </m:sub>
                      </m:sSub>
                      <m:r>
                        <a:rPr lang="en-US" altLang="zh-CN" sz="1600" i="1">
                          <a:latin typeface="DejaVu Math TeX Gyre" panose="02000503000000000000" charset="0"/>
                        </a:rPr>
                        <m:t>𝐴𝑇</m:t>
                      </m:r>
                      <m:r>
                        <a:rPr lang="en-US" altLang="zh-CN" sz="1600">
                          <a:latin typeface="DejaVu Math TeX Gyre" panose="02000503000000000000" charset="0"/>
                        </a:rPr>
                        <m:t>+</m:t>
                      </m:r>
                      <m:sSub>
                        <m:sSubPr>
                          <m:ctrlPr>
                            <a:rPr lang="zh-CN" altLang="zh-CN" i="1"/>
                          </m:ctrlPr>
                        </m:sSubPr>
                        <m:e>
                          <m:r>
                            <a:rPr lang="en-US" altLang="zh-CN" sz="1600" i="1">
                              <a:latin typeface="DejaVu Math TeX Gyre" panose="02000503000000000000" charset="0"/>
                            </a:rPr>
                            <m:t>𝛼</m:t>
                          </m:r>
                        </m:e>
                        <m:sub>
                          <m:r>
                            <a:rPr lang="en-US" altLang="zh-CN" sz="1600">
                              <a:latin typeface="DejaVu Math TeX Gyre" panose="02000503000000000000" charset="0"/>
                            </a:rPr>
                            <m:t>3</m:t>
                          </m:r>
                        </m:sub>
                      </m:sSub>
                      <m:r>
                        <a:rPr lang="en-US" altLang="zh-CN" sz="1600" i="1">
                          <a:latin typeface="DejaVu Math TeX Gyre" panose="02000503000000000000" charset="0"/>
                        </a:rPr>
                        <m:t>𝐴</m:t>
                      </m:r>
                      <m:sSup>
                        <m:sSupPr>
                          <m:ctrlPr>
                            <a:rPr lang="zh-CN" altLang="zh-CN" i="1"/>
                          </m:ctrlPr>
                        </m:sSupPr>
                        <m:e>
                          <m:r>
                            <a:rPr lang="en-US" altLang="zh-CN" sz="1600" i="1">
                              <a:latin typeface="DejaVu Math TeX Gyre" panose="02000503000000000000" charset="0"/>
                            </a:rPr>
                            <m:t>𝑇</m:t>
                          </m:r>
                        </m:e>
                        <m:sup>
                          <m:r>
                            <a:rPr lang="en-US" altLang="zh-CN" sz="1600" i="1">
                              <a:latin typeface="DejaVu Math TeX Gyre" panose="02000503000000000000" charset="0"/>
                            </a:rPr>
                            <m:t>2</m:t>
                          </m:r>
                        </m:sup>
                      </m:sSup>
                      <m:r>
                        <a:rPr lang="en-US" altLang="zh-CN" sz="1600">
                          <a:latin typeface="DejaVu Math TeX Gyre" panose="02000503000000000000" charset="0"/>
                        </a:rPr>
                        <m:t>+</m:t>
                      </m:r>
                      <m:sSub>
                        <m:sSubPr>
                          <m:ctrlPr>
                            <a:rPr lang="zh-CN" altLang="zh-CN" i="1"/>
                          </m:ctrlPr>
                        </m:sSubPr>
                        <m:e>
                          <m:r>
                            <a:rPr lang="en-US" altLang="zh-CN" sz="1600" i="1">
                              <a:latin typeface="DejaVu Math TeX Gyre" panose="02000503000000000000" charset="0"/>
                            </a:rPr>
                            <m:t>𝛼</m:t>
                          </m:r>
                        </m:e>
                        <m:sub>
                          <m:r>
                            <a:rPr lang="en-US" altLang="zh-CN" sz="1600">
                              <a:latin typeface="DejaVu Math TeX Gyre" panose="02000503000000000000" charset="0"/>
                            </a:rPr>
                            <m:t>4</m:t>
                          </m:r>
                        </m:sub>
                      </m:sSub>
                      <m:r>
                        <a:rPr lang="en-US" altLang="zh-CN" sz="1600" i="1">
                          <a:latin typeface="DejaVu Math TeX Gyre" panose="02000503000000000000" charset="0"/>
                        </a:rPr>
                        <m:t>𝐴𝑇</m:t>
                      </m:r>
                      <m:r>
                        <a:rPr lang="en-US" altLang="zh-CN" sz="1600">
                          <a:latin typeface="DejaVu Math TeX Gyre" panose="02000503000000000000" charset="0"/>
                        </a:rPr>
                        <m:t>×</m:t>
                      </m:r>
                      <m:r>
                        <m:rPr>
                          <m:sty m:val="p"/>
                        </m:rPr>
                        <a:rPr lang="en-US" altLang="zh-CN" sz="1600">
                          <a:latin typeface="DejaVu Math TeX Gyre" panose="02000503000000000000" charset="0"/>
                        </a:rPr>
                        <m:t>lnGTI</m:t>
                      </m:r>
                      <m:r>
                        <a:rPr lang="en-US" altLang="zh-CN" sz="1600">
                          <a:latin typeface="DejaVu Math TeX Gyre" panose="02000503000000000000" charset="0"/>
                        </a:rPr>
                        <m:t>+</m:t>
                      </m:r>
                      <m:sSub>
                        <m:sSubPr>
                          <m:ctrlPr>
                            <a:rPr lang="zh-CN" altLang="zh-CN" i="1"/>
                          </m:ctrlPr>
                        </m:sSubPr>
                        <m:e>
                          <m:r>
                            <a:rPr lang="en-US" altLang="zh-CN" sz="1600" i="1">
                              <a:latin typeface="DejaVu Math TeX Gyre" panose="02000503000000000000" charset="0"/>
                            </a:rPr>
                            <m:t>𝛼</m:t>
                          </m:r>
                        </m:e>
                        <m:sub>
                          <m:r>
                            <a:rPr lang="en-US" altLang="zh-CN" sz="1600">
                              <a:latin typeface="DejaVu Math TeX Gyre" panose="02000503000000000000" charset="0"/>
                            </a:rPr>
                            <m:t>4</m:t>
                          </m:r>
                        </m:sub>
                      </m:sSub>
                      <m:r>
                        <a:rPr lang="en-US" altLang="zh-CN" sz="1600" i="1">
                          <a:latin typeface="DejaVu Math TeX Gyre" panose="02000503000000000000" charset="0"/>
                        </a:rPr>
                        <m:t>𝐴</m:t>
                      </m:r>
                      <m:sSup>
                        <m:sSupPr>
                          <m:ctrlPr>
                            <a:rPr lang="zh-CN" altLang="zh-CN" i="1"/>
                          </m:ctrlPr>
                        </m:sSupPr>
                        <m:e>
                          <m:r>
                            <a:rPr lang="en-US" altLang="zh-CN" sz="1600" i="1">
                              <a:latin typeface="DejaVu Math TeX Gyre" panose="02000503000000000000" charset="0"/>
                            </a:rPr>
                            <m:t>𝑇</m:t>
                          </m:r>
                        </m:e>
                        <m:sup>
                          <m:r>
                            <a:rPr lang="en-US" altLang="zh-CN" sz="1600" i="1">
                              <a:latin typeface="DejaVu Math TeX Gyre" panose="02000503000000000000" charset="0"/>
                            </a:rPr>
                            <m:t>2</m:t>
                          </m:r>
                        </m:sup>
                      </m:sSup>
                      <m:r>
                        <a:rPr lang="en-US" altLang="zh-CN" sz="1600">
                          <a:latin typeface="DejaVu Math TeX Gyre" panose="02000503000000000000" charset="0"/>
                        </a:rPr>
                        <m:t>×</m:t>
                      </m:r>
                      <m:r>
                        <m:rPr>
                          <m:sty m:val="p"/>
                        </m:rPr>
                        <a:rPr lang="en-US" altLang="zh-CN" sz="1600">
                          <a:latin typeface="DejaVu Math TeX Gyre" panose="02000503000000000000" charset="0"/>
                        </a:rPr>
                        <m:t>lnGTI</m:t>
                      </m:r>
                      <m:r>
                        <a:rPr lang="en-US" altLang="zh-CN" sz="1600">
                          <a:latin typeface="DejaVu Math TeX Gyre" panose="02000503000000000000" charset="0"/>
                        </a:rPr>
                        <m:t>+</m:t>
                      </m:r>
                      <m:sSub>
                        <m:sSubPr>
                          <m:ctrlPr>
                            <a:rPr lang="zh-CN" altLang="zh-CN" i="1"/>
                          </m:ctrlPr>
                        </m:sSubPr>
                        <m:e>
                          <m:r>
                            <a:rPr lang="en-US" altLang="zh-CN" sz="1600" i="1">
                              <a:latin typeface="DejaVu Math TeX Gyre" panose="02000503000000000000" charset="0"/>
                            </a:rPr>
                            <m:t>𝜆</m:t>
                          </m:r>
                        </m:e>
                        <m:sub>
                          <m:r>
                            <a:rPr lang="en-US" altLang="zh-CN" sz="1600" i="1">
                              <a:latin typeface="DejaVu Math TeX Gyre" panose="02000503000000000000" charset="0"/>
                            </a:rPr>
                            <m:t>𝑗</m:t>
                          </m:r>
                        </m:sub>
                      </m:sSub>
                      <m:nary>
                        <m:naryPr>
                          <m:chr m:val="∑"/>
                          <m:grow m:val="on"/>
                          <m:limLoc m:val="undOvr"/>
                          <m:ctrlPr>
                            <a:rPr lang="zh-CN" altLang="zh-CN" i="1"/>
                          </m:ctrlPr>
                        </m:naryPr>
                        <m:sub>
                          <m:r>
                            <a:rPr lang="en-US" altLang="zh-CN" sz="1600" i="1">
                              <a:latin typeface="DejaVu Math TeX Gyre" panose="02000503000000000000" charset="0"/>
                            </a:rPr>
                            <m:t>𝑗</m:t>
                          </m:r>
                          <m:r>
                            <a:rPr lang="en-US" altLang="zh-CN" sz="1600">
                              <a:latin typeface="DejaVu Math TeX Gyre" panose="02000503000000000000" charset="0"/>
                            </a:rPr>
                            <m:t>=</m:t>
                          </m:r>
                          <m:r>
                            <a:rPr lang="en-US" altLang="zh-CN" sz="1600">
                              <a:latin typeface="DejaVu Math TeX Gyre" panose="02000503000000000000" charset="0"/>
                            </a:rPr>
                            <m:t>1</m:t>
                          </m:r>
                        </m:sub>
                        <m:sup>
                          <m:r>
                            <a:rPr lang="en-US" altLang="zh-CN" sz="1600" i="1">
                              <a:latin typeface="DejaVu Math TeX Gyre" panose="02000503000000000000" charset="0"/>
                            </a:rPr>
                            <m:t>𝑚</m:t>
                          </m:r>
                        </m:sup>
                        <m:e>
                          <m:r>
                            <a:rPr lang="en-US" altLang="zh-CN" sz="1600">
                              <a:latin typeface="DejaVu Math TeX Gyre" panose="02000503000000000000" charset="0"/>
                            </a:rPr>
                            <m:t> </m:t>
                          </m:r>
                        </m:e>
                      </m:nary>
                      <m:r>
                        <a:rPr lang="en-US" altLang="zh-CN" sz="1600">
                          <a:latin typeface="DejaVu Math TeX Gyre" panose="02000503000000000000" charset="0"/>
                        </a:rPr>
                        <m:t> </m:t>
                      </m:r>
                      <m:sSub>
                        <m:sSubPr>
                          <m:ctrlPr>
                            <a:rPr lang="zh-CN" altLang="zh-CN" i="1"/>
                          </m:ctrlPr>
                        </m:sSubPr>
                        <m:e>
                          <m:r>
                            <a:rPr lang="en-US" altLang="zh-CN" sz="1600" i="1">
                              <a:latin typeface="DejaVu Math TeX Gyre" panose="02000503000000000000" charset="0"/>
                            </a:rPr>
                            <m:t>𝑍</m:t>
                          </m:r>
                        </m:e>
                        <m:sub>
                          <m:r>
                            <a:rPr lang="en-US" altLang="zh-CN" sz="1600" i="1">
                              <a:latin typeface="DejaVu Math TeX Gyre" panose="02000503000000000000" charset="0"/>
                            </a:rPr>
                            <m:t>𝑗𝐼𝑡</m:t>
                          </m:r>
                        </m:sub>
                      </m:sSub>
                      <m:r>
                        <a:rPr lang="en-US" altLang="zh-CN" sz="1600">
                          <a:latin typeface="DejaVu Math TeX Gyre" panose="02000503000000000000" charset="0"/>
                        </a:rPr>
                        <m:t>+</m:t>
                      </m:r>
                      <m:sSub>
                        <m:sSubPr>
                          <m:ctrlPr>
                            <a:rPr lang="zh-CN" altLang="zh-CN" i="1"/>
                          </m:ctrlPr>
                        </m:sSubPr>
                        <m:e>
                          <m:r>
                            <a:rPr lang="en-US" altLang="zh-CN" sz="1600" i="1">
                              <a:latin typeface="DejaVu Math TeX Gyre" panose="02000503000000000000" charset="0"/>
                            </a:rPr>
                            <m:t>𝑢</m:t>
                          </m:r>
                        </m:e>
                        <m:sub>
                          <m:r>
                            <a:rPr lang="en-US" altLang="zh-CN" sz="1600" i="1">
                              <a:latin typeface="DejaVu Math TeX Gyre" panose="02000503000000000000" charset="0"/>
                            </a:rPr>
                            <m:t>𝑖</m:t>
                          </m:r>
                        </m:sub>
                      </m:sSub>
                      <m:r>
                        <a:rPr lang="en-US" altLang="zh-CN" sz="1600">
                          <a:latin typeface="DejaVu Math TeX Gyre" panose="02000503000000000000" charset="0"/>
                        </a:rPr>
                        <m:t>+</m:t>
                      </m:r>
                      <m:sSub>
                        <m:sSubPr>
                          <m:ctrlPr>
                            <a:rPr lang="zh-CN" altLang="zh-CN" i="1"/>
                          </m:ctrlPr>
                        </m:sSubPr>
                        <m:e>
                          <m:r>
                            <a:rPr lang="en-US" altLang="zh-CN" sz="1600" i="1">
                              <a:latin typeface="DejaVu Math TeX Gyre" panose="02000503000000000000" charset="0"/>
                            </a:rPr>
                            <m:t>𝑣</m:t>
                          </m:r>
                        </m:e>
                        <m:sub>
                          <m:r>
                            <a:rPr lang="en-US" altLang="zh-CN" sz="1600" i="1">
                              <a:latin typeface="DejaVu Math TeX Gyre" panose="02000503000000000000" charset="0"/>
                            </a:rPr>
                            <m:t>𝑡</m:t>
                          </m:r>
                        </m:sub>
                      </m:sSub>
                      <m:r>
                        <a:rPr lang="en-US" altLang="zh-CN" sz="1600">
                          <a:latin typeface="DejaVu Math TeX Gyre" panose="02000503000000000000" charset="0"/>
                        </a:rPr>
                        <m:t>+</m:t>
                      </m:r>
                      <m:sSub>
                        <m:sSubPr>
                          <m:ctrlPr>
                            <a:rPr lang="zh-CN" altLang="zh-CN" i="1"/>
                          </m:ctrlPr>
                        </m:sSubPr>
                        <m:e>
                          <m:r>
                            <a:rPr lang="en-US" altLang="zh-CN" sz="1600" i="1">
                              <a:latin typeface="DejaVu Math TeX Gyre" panose="02000503000000000000" charset="0"/>
                            </a:rPr>
                            <m:t>𝜀</m:t>
                          </m:r>
                        </m:e>
                        <m:sub>
                          <m:r>
                            <a:rPr lang="en-US" altLang="zh-CN" sz="1600" i="1">
                              <a:latin typeface="DejaVu Math TeX Gyre" panose="02000503000000000000" charset="0"/>
                            </a:rPr>
                            <m:t>𝑖𝑡</m:t>
                          </m:r>
                        </m:sub>
                      </m:sSub>
                    </m:oMath>
                  </m:oMathPara>
                </a14:m>
                <a:endParaRPr lang="en-US" altLang="zh-CN" sz="1600" dirty="0">
                  <a:latin typeface="Times New Roman" panose="02020503050405090304" pitchFamily="18" charset="0"/>
                  <a:cs typeface="Times New Roman" panose="02020503050405090304" pitchFamily="18" charset="0"/>
                </a:endParaRPr>
              </a:p>
            </p:txBody>
          </p:sp>
        </mc:Choice>
        <mc:Fallback>
          <p:sp>
            <p:nvSpPr>
              <p:cNvPr id="39" name="文本框 38"/>
              <p:cNvSpPr txBox="1">
                <a:spLocks noRot="1" noChangeAspect="1" noMove="1" noResize="1" noEditPoints="1" noAdjustHandles="1" noChangeArrowheads="1" noChangeShapeType="1" noTextEdit="1"/>
              </p:cNvSpPr>
              <p:nvPr/>
            </p:nvSpPr>
            <p:spPr>
              <a:xfrm>
                <a:off x="305435" y="811395"/>
                <a:ext cx="9862295" cy="4392997"/>
              </a:xfrm>
              <a:prstGeom prst="rect">
                <a:avLst/>
              </a:prstGeom>
              <a:blipFill rotWithShape="1">
                <a:blip r:embed="rId1"/>
                <a:stretch>
                  <a:fillRect t="-11" r="1" b="-10452"/>
                </a:stretch>
              </a:blipFill>
            </p:spPr>
            <p:txBody>
              <a:bodyPr/>
              <a:lstStyle/>
              <a:p>
                <a:r>
                  <a:rPr lang="zh-CN" altLang="en-US">
                    <a:noFill/>
                  </a:rPr>
                  <a:t> </a:t>
                </a:r>
              </a:p>
            </p:txBody>
          </p:sp>
        </mc:Fallback>
      </mc:AlternateContent>
      <p:grpSp>
        <p:nvGrpSpPr>
          <p:cNvPr id="2" name="组合 1"/>
          <p:cNvGrpSpPr/>
          <p:nvPr/>
        </p:nvGrpSpPr>
        <p:grpSpPr>
          <a:xfrm>
            <a:off x="635" y="23724"/>
            <a:ext cx="8497508" cy="984279"/>
            <a:chOff x="635" y="23724"/>
            <a:chExt cx="8497508" cy="984279"/>
          </a:xfrm>
        </p:grpSpPr>
        <p:sp>
          <p:nvSpPr>
            <p:cNvPr id="5" name="矩形 4"/>
            <p:cNvSpPr/>
            <p:nvPr/>
          </p:nvSpPr>
          <p:spPr>
            <a:xfrm>
              <a:off x="635" y="254001"/>
              <a:ext cx="609600" cy="126000"/>
            </a:xfrm>
            <a:prstGeom prst="rect">
              <a:avLst/>
            </a:prstGeom>
            <a:solidFill>
              <a:srgbClr val="1D4999"/>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E4A9C"/>
                </a:solidFill>
              </a:endParaRPr>
            </a:p>
          </p:txBody>
        </p:sp>
        <p:grpSp>
          <p:nvGrpSpPr>
            <p:cNvPr id="9" name="组合 8"/>
            <p:cNvGrpSpPr/>
            <p:nvPr/>
          </p:nvGrpSpPr>
          <p:grpSpPr bwMode="auto">
            <a:xfrm>
              <a:off x="630145" y="23724"/>
              <a:ext cx="3695023" cy="984279"/>
              <a:chOff x="551544" y="82976"/>
              <a:chExt cx="3693649" cy="982577"/>
            </a:xfrm>
          </p:grpSpPr>
          <p:sp>
            <p:nvSpPr>
              <p:cNvPr id="12" name="文本框 4"/>
              <p:cNvSpPr txBox="1">
                <a:spLocks noChangeArrowheads="1"/>
              </p:cNvSpPr>
              <p:nvPr/>
            </p:nvSpPr>
            <p:spPr bwMode="auto">
              <a:xfrm>
                <a:off x="1173316" y="113096"/>
                <a:ext cx="3071877" cy="9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itchFamily="2" charset="-122"/>
                  </a:defRPr>
                </a:lvl1pPr>
                <a:lvl2pPr marL="742950" indent="-285750">
                  <a:defRPr sz="2400">
                    <a:solidFill>
                      <a:schemeClr val="tx1"/>
                    </a:solidFill>
                    <a:latin typeface="Calibri" panose="020F0502020204030204" pitchFamily="34" charset="0"/>
                    <a:ea typeface="宋体" pitchFamily="2" charset="-122"/>
                  </a:defRPr>
                </a:lvl2pPr>
                <a:lvl3pPr>
                  <a:defRPr sz="2000">
                    <a:solidFill>
                      <a:schemeClr val="tx1"/>
                    </a:solidFill>
                    <a:latin typeface="Calibri" panose="020F0502020204030204" pitchFamily="34" charset="0"/>
                    <a:ea typeface="宋体" pitchFamily="2" charset="-122"/>
                  </a:defRPr>
                </a:lvl3pPr>
                <a:lvl4pPr>
                  <a:defRPr>
                    <a:solidFill>
                      <a:schemeClr val="tx1"/>
                    </a:solidFill>
                    <a:latin typeface="Calibri" panose="020F0502020204030204" pitchFamily="34" charset="0"/>
                    <a:ea typeface="宋体" pitchFamily="2" charset="-122"/>
                  </a:defRPr>
                </a:lvl4pPr>
                <a:lvl5pPr>
                  <a:defRPr>
                    <a:solidFill>
                      <a:schemeClr val="tx1"/>
                    </a:solidFill>
                    <a:latin typeface="Calibri" panose="020F0502020204030204" pitchFamily="34" charset="0"/>
                    <a:ea typeface="宋体" pitchFamily="2" charset="-122"/>
                  </a:defRPr>
                </a:lvl5pPr>
                <a:lvl6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6pPr>
                <a:lvl7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7pPr>
                <a:lvl8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8pPr>
                <a:lvl9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9pPr>
              </a:lstStyle>
              <a:p>
                <a:pPr algn="ctr" eaLnBrk="1" hangingPunct="1"/>
                <a:r>
                  <a:rPr lang="en-US" altLang="zh-CN" b="1" dirty="0">
                    <a:solidFill>
                      <a:srgbClr val="1D4999"/>
                    </a:solidFill>
                    <a:latin typeface="Times New Roman" panose="02020503050405090304" pitchFamily="18" charset="0"/>
                    <a:ea typeface="微软雅黑" panose="020B0503020204020204" pitchFamily="34" charset="-122"/>
                    <a:cs typeface="Times New Roman" panose="02020503050405090304" pitchFamily="18" charset="0"/>
                  </a:rPr>
                  <a:t>Empirical Analysis </a:t>
                </a:r>
                <a:endParaRPr lang="zh-CN" altLang="en-US" b="1" dirty="0">
                  <a:solidFill>
                    <a:srgbClr val="1D4999"/>
                  </a:solidFill>
                  <a:latin typeface="Times New Roman" panose="02020503050405090304" pitchFamily="18" charset="0"/>
                  <a:ea typeface="微软雅黑" panose="020B0503020204020204" pitchFamily="34" charset="-122"/>
                  <a:cs typeface="Times New Roman" panose="02020503050405090304" pitchFamily="18" charset="0"/>
                </a:endParaRPr>
              </a:p>
              <a:p>
                <a:pPr algn="ctr" eaLnBrk="1" hangingPunct="1"/>
                <a:endParaRPr lang="zh-CN" altLang="en-US" b="1" dirty="0">
                  <a:solidFill>
                    <a:srgbClr val="1D4999"/>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551544" y="82976"/>
                <a:ext cx="723631" cy="582556"/>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04</a:t>
                </a:r>
                <a:endParaRPr lang="zh-CN" altLang="en-US" sz="3200" dirty="0">
                  <a:solidFill>
                    <a:schemeClr val="bg2">
                      <a:lumMod val="25000"/>
                    </a:schemeClr>
                  </a:solidFill>
                  <a:latin typeface="Impact" panose="020B0806030902050204" pitchFamily="34" charset="0"/>
                  <a:ea typeface="+mn-ea"/>
                </a:endParaRPr>
              </a:p>
            </p:txBody>
          </p:sp>
        </p:grpSp>
        <p:sp>
          <p:nvSpPr>
            <p:cNvPr id="10" name="矩形 9"/>
            <p:cNvSpPr/>
            <p:nvPr/>
          </p:nvSpPr>
          <p:spPr>
            <a:xfrm>
              <a:off x="4381266" y="252507"/>
              <a:ext cx="4116877" cy="126000"/>
            </a:xfrm>
            <a:prstGeom prst="rect">
              <a:avLst/>
            </a:prstGeom>
            <a:solidFill>
              <a:srgbClr val="1D4999"/>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E4A9C"/>
                </a:solidFil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35" y="6732000"/>
            <a:ext cx="12191365" cy="126000"/>
          </a:xfrm>
          <a:prstGeom prst="rect">
            <a:avLst/>
          </a:prstGeom>
          <a:solidFill>
            <a:srgbClr val="1D4999"/>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mc:AlternateContent xmlns:mc="http://schemas.openxmlformats.org/markup-compatibility/2006">
        <mc:Choice xmlns:a14="http://schemas.microsoft.com/office/drawing/2010/main" Requires="a14">
          <p:sp>
            <p:nvSpPr>
              <p:cNvPr id="39" name="文本框 38"/>
              <p:cNvSpPr txBox="1"/>
              <p:nvPr/>
            </p:nvSpPr>
            <p:spPr>
              <a:xfrm>
                <a:off x="305435" y="811395"/>
                <a:ext cx="10399008" cy="4471160"/>
              </a:xfrm>
              <a:prstGeom prst="rect">
                <a:avLst/>
              </a:prstGeom>
              <a:noFill/>
            </p:spPr>
            <p:txBody>
              <a:bodyPr wrap="square">
                <a:spAutoFit/>
              </a:bodyPr>
              <a:lstStyle/>
              <a:p>
                <a:pPr marL="285750" indent="-285750" eaLnBrk="1" hangingPunct="1">
                  <a:buFont typeface="Wingdings" panose="05000000000000000000" pitchFamily="2" charset="2"/>
                  <a:buChar char="u"/>
                </a:pPr>
                <a:r>
                  <a:rPr lang="en-US" altLang="zh-CN" b="1" kern="100" dirty="0">
                    <a:solidFill>
                      <a:srgbClr val="1D4999"/>
                    </a:solidFill>
                    <a:latin typeface="Times New Roman" panose="02020503050405090304" pitchFamily="18" charset="0"/>
                    <a:cs typeface="Times New Roman" panose="02020503050405090304" pitchFamily="18" charset="0"/>
                  </a:rPr>
                  <a:t>Moderating effect of environmental regulations</a:t>
                </a:r>
                <a:endParaRPr lang="en-US" altLang="zh-CN" b="1" kern="100" dirty="0">
                  <a:solidFill>
                    <a:srgbClr val="1D4999"/>
                  </a:solidFill>
                  <a:latin typeface="Times New Roman" panose="02020503050405090304" pitchFamily="18" charset="0"/>
                  <a:cs typeface="Times New Roman" panose="02020503050405090304" pitchFamily="18" charset="0"/>
                </a:endParaRPr>
              </a:p>
              <a:p>
                <a:pPr eaLnBrk="1" hangingPunct="1"/>
                <a:r>
                  <a:rPr lang="en-US" altLang="zh-CN" b="1" kern="100" dirty="0">
                    <a:solidFill>
                      <a:srgbClr val="1D4999"/>
                    </a:solidFill>
                    <a:latin typeface="Times New Roman" panose="02020503050405090304" pitchFamily="18" charset="0"/>
                    <a:cs typeface="Times New Roman" panose="02020503050405090304" pitchFamily="18" charset="0"/>
                  </a:rPr>
                  <a:t> </a:t>
                </a:r>
                <a:endParaRPr lang="en-US" altLang="zh-CN" b="1" kern="100" dirty="0">
                  <a:solidFill>
                    <a:srgbClr val="1D4999"/>
                  </a:solidFill>
                  <a:latin typeface="Times New Roman" panose="02020503050405090304" pitchFamily="18" charset="0"/>
                  <a:cs typeface="Times New Roman" panose="02020503050405090304" pitchFamily="18" charset="0"/>
                </a:endParaRPr>
              </a:p>
              <a:p>
                <a:pPr indent="266700" algn="just"/>
                <a:r>
                  <a:rPr lang="en-US" altLang="zh-CN" kern="100" dirty="0">
                    <a:latin typeface="Times New Roman" panose="02020503050405090304" pitchFamily="18" charset="0"/>
                    <a:cs typeface="宋体" pitchFamily="2" charset="-122"/>
                  </a:rPr>
                  <a:t>Building on Model (6), Model (10) is constructed by adding the environmental regulation intensity (</a:t>
                </a:r>
                <a14:m>
                  <m:oMath xmlns:m="http://schemas.openxmlformats.org/officeDocument/2006/math">
                    <m:r>
                      <a:rPr lang="en-US" altLang="zh-CN" i="1" kern="100">
                        <a:latin typeface="Cambria Math" panose="02040503050406030204" pitchFamily="18" charset="0"/>
                        <a:cs typeface="宋体" pitchFamily="2" charset="-122"/>
                      </a:rPr>
                      <m:t>𝐸𝑅𝐼</m:t>
                    </m:r>
                  </m:oMath>
                </a14:m>
                <a:r>
                  <a:rPr lang="en-US" altLang="zh-CN" kern="100" dirty="0">
                    <a:latin typeface="Times New Roman" panose="02020503050405090304" pitchFamily="18" charset="0"/>
                    <a:cs typeface="宋体" pitchFamily="2" charset="-122"/>
                  </a:rPr>
                  <a:t>) and the interaction term between environmental regulation intensity and green technological innovation (</a:t>
                </a:r>
                <a14:m>
                  <m:oMath xmlns:m="http://schemas.openxmlformats.org/officeDocument/2006/math">
                    <m:r>
                      <a:rPr lang="en-US" altLang="zh-CN" i="1" kern="100">
                        <a:latin typeface="Cambria Math" panose="02040503050406030204" pitchFamily="18" charset="0"/>
                        <a:cs typeface="宋体" pitchFamily="2" charset="-122"/>
                      </a:rPr>
                      <m:t>𝐸𝑅𝐼</m:t>
                    </m:r>
                    <m:r>
                      <a:rPr lang="en-US" altLang="zh-CN" i="1" kern="100">
                        <a:latin typeface="Cambria Math" panose="02040503050406030204" pitchFamily="18" charset="0"/>
                        <a:cs typeface="宋体" pitchFamily="2" charset="-122"/>
                      </a:rPr>
                      <m:t>×</m:t>
                    </m:r>
                    <m:r>
                      <a:rPr lang="en-US" altLang="zh-CN" i="1" kern="100">
                        <a:latin typeface="Cambria Math" panose="02040503050406030204" pitchFamily="18" charset="0"/>
                        <a:cs typeface="宋体" pitchFamily="2" charset="-122"/>
                      </a:rPr>
                      <m:t>𝐺𝑇𝐼</m:t>
                    </m:r>
                  </m:oMath>
                </a14:m>
                <a:r>
                  <a:rPr lang="en-US" altLang="zh-CN" kern="100" dirty="0">
                    <a:latin typeface="Times New Roman" panose="02020503050405090304" pitchFamily="18" charset="0"/>
                    <a:cs typeface="宋体" pitchFamily="2" charset="-122"/>
                  </a:rPr>
                  <a:t>): </a:t>
                </a:r>
                <a:endParaRPr lang="en-US" altLang="zh-CN" sz="1600" i="1" dirty="0">
                  <a:latin typeface="Cambria Math" panose="02040503050406030204" pitchFamily="18" charset="0"/>
                </a:endParaRPr>
              </a:p>
              <a:p>
                <a:pPr indent="266700" algn="just"/>
                <a14:m>
                  <m:oMathPara xmlns:m="http://schemas.openxmlformats.org/officeDocument/2006/math">
                    <m:oMathParaPr>
                      <m:jc m:val="centerGroup"/>
                    </m:oMathParaPr>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𝐺𝑉𝐶𝑃𝑠</m:t>
                          </m:r>
                        </m:e>
                        <m:sub>
                          <m:r>
                            <a:rPr lang="en-US" altLang="zh-CN" i="1">
                              <a:latin typeface="Cambria Math" panose="02040503050406030204" pitchFamily="18" charset="0"/>
                            </a:rPr>
                            <m:t>𝑖𝑡</m:t>
                          </m:r>
                        </m:sub>
                      </m:sSub>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a:latin typeface="Cambria Math" panose="02040503050406030204" pitchFamily="18" charset="0"/>
                            </a:rPr>
                            <m:t>0</m:t>
                          </m:r>
                        </m:sub>
                      </m:sSub>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a:latin typeface="Cambria Math" panose="02040503050406030204" pitchFamily="18" charset="0"/>
                            </a:rPr>
                            <m:t>1</m:t>
                          </m:r>
                        </m:sub>
                      </m:sSub>
                      <m:r>
                        <a:rPr lang="en-US" altLang="zh-CN" i="1">
                          <a:latin typeface="Cambria Math" panose="02040503050406030204" pitchFamily="18" charset="0"/>
                        </a:rPr>
                        <m:t>𝑙𝑛𝐺𝑇</m:t>
                      </m:r>
                      <m:sSub>
                        <m:sSubPr>
                          <m:ctrlPr>
                            <a:rPr lang="zh-CN" altLang="zh-CN" i="1">
                              <a:latin typeface="Cambria Math" panose="02040503050406030204" pitchFamily="18" charset="0"/>
                            </a:rPr>
                          </m:ctrlPr>
                        </m:sSubPr>
                        <m:e>
                          <m:r>
                            <a:rPr lang="en-US" altLang="zh-CN" i="1">
                              <a:latin typeface="Cambria Math" panose="02040503050406030204" pitchFamily="18" charset="0"/>
                            </a:rPr>
                            <m:t>𝐼</m:t>
                          </m:r>
                        </m:e>
                        <m:sub>
                          <m:r>
                            <a:rPr lang="en-US" altLang="zh-CN" i="1">
                              <a:latin typeface="Cambria Math" panose="02040503050406030204" pitchFamily="18" charset="0"/>
                            </a:rPr>
                            <m:t>𝑖𝑡</m:t>
                          </m:r>
                        </m:sub>
                      </m:sSub>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a:latin typeface="Cambria Math" panose="02040503050406030204" pitchFamily="18" charset="0"/>
                            </a:rPr>
                            <m:t>2</m:t>
                          </m:r>
                        </m:sub>
                      </m:sSub>
                      <m:r>
                        <a:rPr lang="en-US" altLang="zh-CN" i="1">
                          <a:latin typeface="Cambria Math" panose="02040503050406030204" pitchFamily="18" charset="0"/>
                        </a:rPr>
                        <m:t>𝐸𝑅𝐼</m:t>
                      </m:r>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a:latin typeface="Cambria Math" panose="02040503050406030204" pitchFamily="18" charset="0"/>
                            </a:rPr>
                            <m:t>3</m:t>
                          </m:r>
                        </m:sub>
                      </m:sSub>
                      <m:r>
                        <a:rPr lang="en-US" altLang="zh-CN" i="1">
                          <a:latin typeface="Cambria Math" panose="02040503050406030204" pitchFamily="18" charset="0"/>
                        </a:rPr>
                        <m:t>𝐸𝑅𝐼</m:t>
                      </m:r>
                      <m:r>
                        <a:rPr lang="en-US" altLang="zh-CN">
                          <a:latin typeface="Cambria Math" panose="02040503050406030204" pitchFamily="18" charset="0"/>
                        </a:rPr>
                        <m:t>×</m:t>
                      </m:r>
                      <m:r>
                        <m:rPr>
                          <m:sty m:val="p"/>
                        </m:rPr>
                        <a:rPr lang="en-US" altLang="zh-CN">
                          <a:latin typeface="Cambria Math" panose="02040503050406030204" pitchFamily="18" charset="0"/>
                        </a:rPr>
                        <m:t>lnGTI</m:t>
                      </m:r>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𝜆</m:t>
                          </m:r>
                        </m:e>
                        <m:sub>
                          <m:r>
                            <a:rPr lang="en-US" altLang="zh-CN" i="1">
                              <a:latin typeface="Cambria Math" panose="02040503050406030204" pitchFamily="18" charset="0"/>
                            </a:rPr>
                            <m:t>𝑗</m:t>
                          </m:r>
                        </m:sub>
                      </m:sSub>
                      <m:nary>
                        <m:naryPr>
                          <m:chr m:val="∑"/>
                          <m:grow m:val="on"/>
                          <m:limLoc m:val="undOvr"/>
                          <m:ctrlPr>
                            <a:rPr lang="zh-CN" altLang="zh-CN" i="1">
                              <a:latin typeface="Cambria Math" panose="02040503050406030204" pitchFamily="18" charset="0"/>
                            </a:rPr>
                          </m:ctrlPr>
                        </m:naryPr>
                        <m:sub>
                          <m:r>
                            <a:rPr lang="en-US" altLang="zh-CN" i="1">
                              <a:latin typeface="Cambria Math" panose="02040503050406030204" pitchFamily="18" charset="0"/>
                            </a:rPr>
                            <m:t>𝑗</m:t>
                          </m:r>
                          <m:r>
                            <a:rPr lang="en-US" altLang="zh-CN">
                              <a:latin typeface="Cambria Math" panose="02040503050406030204" pitchFamily="18" charset="0"/>
                            </a:rPr>
                            <m:t>=</m:t>
                          </m:r>
                          <m:r>
                            <a:rPr lang="en-US" altLang="zh-CN">
                              <a:latin typeface="Cambria Math" panose="02040503050406030204" pitchFamily="18" charset="0"/>
                            </a:rPr>
                            <m:t>1</m:t>
                          </m:r>
                        </m:sub>
                        <m:sup>
                          <m:r>
                            <a:rPr lang="en-US" altLang="zh-CN" i="1">
                              <a:latin typeface="Cambria Math" panose="02040503050406030204" pitchFamily="18" charset="0"/>
                            </a:rPr>
                            <m:t>𝑚</m:t>
                          </m:r>
                        </m:sup>
                        <m:e>
                          <m:r>
                            <a:rPr lang="en-US" altLang="zh-CN">
                              <a:latin typeface="Cambria Math" panose="02040503050406030204" pitchFamily="18" charset="0"/>
                            </a:rPr>
                            <m:t> </m:t>
                          </m:r>
                        </m:e>
                      </m:nary>
                      <m:r>
                        <a:rPr lang="en-US" altLang="zh-CN">
                          <a:latin typeface="Cambria Math" panose="02040503050406030204" pitchFamily="18" charset="0"/>
                        </a:rPr>
                        <m:t> </m:t>
                      </m:r>
                      <m:sSub>
                        <m:sSubPr>
                          <m:ctrlPr>
                            <a:rPr lang="zh-CN" altLang="zh-CN" i="1">
                              <a:latin typeface="Cambria Math" panose="02040503050406030204" pitchFamily="18" charset="0"/>
                            </a:rPr>
                          </m:ctrlPr>
                        </m:sSubPr>
                        <m:e>
                          <m:r>
                            <a:rPr lang="en-US" altLang="zh-CN" i="1">
                              <a:latin typeface="Cambria Math" panose="02040503050406030204" pitchFamily="18" charset="0"/>
                            </a:rPr>
                            <m:t>𝑍</m:t>
                          </m:r>
                        </m:e>
                        <m:sub>
                          <m:r>
                            <a:rPr lang="en-US" altLang="zh-CN" i="1">
                              <a:latin typeface="Cambria Math" panose="02040503050406030204" pitchFamily="18" charset="0"/>
                            </a:rPr>
                            <m:t>𝑗𝐼𝑡</m:t>
                          </m:r>
                        </m:sub>
                      </m:sSub>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𝑢</m:t>
                          </m:r>
                        </m:e>
                        <m:sub>
                          <m:r>
                            <a:rPr lang="en-US" altLang="zh-CN" i="1">
                              <a:latin typeface="Cambria Math" panose="02040503050406030204" pitchFamily="18" charset="0"/>
                            </a:rPr>
                            <m:t>𝑖</m:t>
                          </m:r>
                        </m:sub>
                      </m:sSub>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𝑣</m:t>
                          </m:r>
                        </m:e>
                        <m:sub>
                          <m:r>
                            <a:rPr lang="en-US" altLang="zh-CN" i="1">
                              <a:latin typeface="Cambria Math" panose="02040503050406030204" pitchFamily="18" charset="0"/>
                            </a:rPr>
                            <m:t>𝑡</m:t>
                          </m:r>
                        </m:sub>
                      </m:sSub>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𝜀</m:t>
                          </m:r>
                        </m:e>
                        <m:sub>
                          <m:r>
                            <a:rPr lang="en-US" altLang="zh-CN" i="1">
                              <a:latin typeface="Cambria Math" panose="02040503050406030204" pitchFamily="18" charset="0"/>
                            </a:rPr>
                            <m:t>𝑖𝑡</m:t>
                          </m:r>
                        </m:sub>
                      </m:sSub>
                    </m:oMath>
                  </m:oMathPara>
                </a14:m>
                <a:endParaRPr lang="en-US" altLang="zh-CN" kern="100" dirty="0">
                  <a:latin typeface="Times New Roman" panose="02020503050405090304" pitchFamily="18" charset="0"/>
                  <a:cs typeface="宋体" pitchFamily="2" charset="-122"/>
                </a:endParaRPr>
              </a:p>
              <a:p>
                <a:pPr indent="266700" algn="just"/>
                <a:r>
                  <a:rPr lang="en-US" altLang="zh-CN" kern="100" dirty="0">
                    <a:latin typeface="Times New Roman" panose="02020503050405090304" pitchFamily="18" charset="0"/>
                    <a:cs typeface="宋体" pitchFamily="2" charset="-122"/>
                  </a:rPr>
                  <a:t>Model (11) then includes the squared term of environmental regulation intensity (</a:t>
                </a:r>
                <a14:m>
                  <m:oMath xmlns:m="http://schemas.openxmlformats.org/officeDocument/2006/math">
                    <m:sSup>
                      <m:sSupPr>
                        <m:ctrlPr>
                          <a:rPr lang="zh-CN" altLang="zh-CN" sz="1600" i="1">
                            <a:latin typeface="Cambria Math" panose="02040503050406030204" pitchFamily="18" charset="0"/>
                            <a:ea typeface="Cambria Math" panose="02040503050406030204" pitchFamily="18" charset="0"/>
                          </a:rPr>
                        </m:ctrlPr>
                      </m:sSupPr>
                      <m:e>
                        <m:r>
                          <a:rPr lang="en-US" altLang="zh-CN" i="1" kern="100">
                            <a:latin typeface="Cambria Math" panose="02040503050406030204" pitchFamily="18" charset="0"/>
                            <a:cs typeface="宋体" pitchFamily="2" charset="-122"/>
                          </a:rPr>
                          <m:t>𝐸𝑅𝐼</m:t>
                        </m:r>
                      </m:e>
                      <m:sup>
                        <m:r>
                          <a:rPr lang="en-US" altLang="zh-CN" i="1" kern="100">
                            <a:latin typeface="Cambria Math" panose="02040503050406030204" pitchFamily="18" charset="0"/>
                            <a:cs typeface="宋体" pitchFamily="2" charset="-122"/>
                          </a:rPr>
                          <m:t>2</m:t>
                        </m:r>
                      </m:sup>
                    </m:sSup>
                  </m:oMath>
                </a14:m>
                <a:r>
                  <a:rPr lang="en-US" altLang="zh-CN" kern="100" dirty="0">
                    <a:latin typeface="Times New Roman" panose="02020503050405090304" pitchFamily="18" charset="0"/>
                    <a:cs typeface="宋体" pitchFamily="2" charset="-122"/>
                  </a:rPr>
                  <a:t>) and the interaction term between the squared environmental regulation intensity (</a:t>
                </a:r>
                <a14:m>
                  <m:oMath xmlns:m="http://schemas.openxmlformats.org/officeDocument/2006/math">
                    <m:sSup>
                      <m:sSupPr>
                        <m:ctrlPr>
                          <a:rPr lang="zh-CN" altLang="zh-CN" sz="1600" i="1">
                            <a:latin typeface="Cambria Math" panose="02040503050406030204" pitchFamily="18" charset="0"/>
                            <a:ea typeface="Cambria Math" panose="02040503050406030204" pitchFamily="18" charset="0"/>
                          </a:rPr>
                        </m:ctrlPr>
                      </m:sSupPr>
                      <m:e>
                        <m:r>
                          <a:rPr lang="en-US" altLang="zh-CN" i="1" kern="100">
                            <a:latin typeface="Cambria Math" panose="02040503050406030204" pitchFamily="18" charset="0"/>
                            <a:cs typeface="宋体" pitchFamily="2" charset="-122"/>
                          </a:rPr>
                          <m:t>𝐸𝑅𝐼</m:t>
                        </m:r>
                      </m:e>
                      <m:sup>
                        <m:r>
                          <a:rPr lang="en-US" altLang="zh-CN" i="1" kern="100">
                            <a:latin typeface="Cambria Math" panose="02040503050406030204" pitchFamily="18" charset="0"/>
                            <a:cs typeface="宋体" pitchFamily="2" charset="-122"/>
                          </a:rPr>
                          <m:t>2</m:t>
                        </m:r>
                      </m:sup>
                    </m:sSup>
                  </m:oMath>
                </a14:m>
                <a:r>
                  <a:rPr lang="en-US" altLang="zh-CN" kern="100" dirty="0">
                    <a:latin typeface="Times New Roman" panose="02020503050405090304" pitchFamily="18" charset="0"/>
                    <a:cs typeface="宋体" pitchFamily="2" charset="-122"/>
                  </a:rPr>
                  <a:t>) and green technological innovation (</a:t>
                </a:r>
                <a14:m>
                  <m:oMath xmlns:m="http://schemas.openxmlformats.org/officeDocument/2006/math">
                    <m:sSup>
                      <m:sSupPr>
                        <m:ctrlPr>
                          <a:rPr lang="zh-CN" altLang="zh-CN" sz="1600" i="1">
                            <a:latin typeface="Cambria Math" panose="02040503050406030204" pitchFamily="18" charset="0"/>
                            <a:ea typeface="Cambria Math" panose="02040503050406030204" pitchFamily="18" charset="0"/>
                          </a:rPr>
                        </m:ctrlPr>
                      </m:sSupPr>
                      <m:e>
                        <m:r>
                          <a:rPr lang="en-US" altLang="zh-CN" i="1" kern="100">
                            <a:latin typeface="Cambria Math" panose="02040503050406030204" pitchFamily="18" charset="0"/>
                            <a:cs typeface="宋体" pitchFamily="2" charset="-122"/>
                          </a:rPr>
                          <m:t>𝐸𝑅𝐼</m:t>
                        </m:r>
                      </m:e>
                      <m:sup>
                        <m:r>
                          <a:rPr lang="en-US" altLang="zh-CN" i="1" kern="100">
                            <a:latin typeface="Cambria Math" panose="02040503050406030204" pitchFamily="18" charset="0"/>
                            <a:cs typeface="宋体" pitchFamily="2" charset="-122"/>
                          </a:rPr>
                          <m:t>2</m:t>
                        </m:r>
                      </m:sup>
                    </m:sSup>
                    <m:r>
                      <a:rPr lang="en-US" altLang="zh-CN" i="1" kern="100">
                        <a:latin typeface="Cambria Math" panose="02040503050406030204" pitchFamily="18" charset="0"/>
                        <a:cs typeface="宋体" pitchFamily="2" charset="-122"/>
                      </a:rPr>
                      <m:t>×</m:t>
                    </m:r>
                    <m:r>
                      <a:rPr lang="en-US" altLang="zh-CN" i="1" kern="100">
                        <a:latin typeface="Cambria Math" panose="02040503050406030204" pitchFamily="18" charset="0"/>
                        <a:cs typeface="宋体" pitchFamily="2" charset="-122"/>
                      </a:rPr>
                      <m:t>𝐺𝑇𝐼</m:t>
                    </m:r>
                  </m:oMath>
                </a14:m>
                <a:r>
                  <a:rPr lang="en-US" altLang="zh-CN" kern="100" dirty="0">
                    <a:latin typeface="Times New Roman" panose="02020503050405090304" pitchFamily="18" charset="0"/>
                    <a:cs typeface="宋体" pitchFamily="2" charset="-122"/>
                  </a:rPr>
                  <a:t>):</a:t>
                </a:r>
                <a:endParaRPr lang="en-US" altLang="zh-CN" sz="1600" kern="100" dirty="0">
                  <a:latin typeface="Times New Roman" panose="02020503050405090304" pitchFamily="18" charset="0"/>
                  <a:cs typeface="宋体" pitchFamily="2" charset="-122"/>
                </a:endParaRPr>
              </a:p>
              <a:p>
                <a:pPr indent="266700" algn="just"/>
                <a14:m>
                  <m:oMath xmlns:m="http://schemas.openxmlformats.org/officeDocument/2006/math">
                    <m:r>
                      <m:rPr>
                        <m:nor/>
                      </m:rPr>
                      <a:rPr lang="en-US" altLang="zh-CN">
                        <a:latin typeface="DejaVu Math TeX Gyre" panose="02000503000000000000" charset="0"/>
                      </a:rPr>
                      <m:t>	</m:t>
                    </m:r>
                  </m:oMath>
                </a14:m>
                <a:r>
                  <a:rPr lang="zh-CN" altLang="zh-CN" dirty="0"/>
                  <a:t>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𝐺𝑉𝐶𝑃𝑠</m:t>
                        </m:r>
                      </m:e>
                      <m:sub>
                        <m:r>
                          <a:rPr lang="en-US" altLang="zh-CN" i="1">
                            <a:latin typeface="Cambria Math" panose="02040503050406030204" pitchFamily="18" charset="0"/>
                          </a:rPr>
                          <m:t>𝑖𝑡</m:t>
                        </m:r>
                      </m:sub>
                    </m:sSub>
                  </m:oMath>
                </a14:m>
                <a:endParaRPr lang="en-US" altLang="zh-CN" i="1" dirty="0"/>
              </a:p>
              <a:p>
                <a:pPr indent="266700" algn="just"/>
                <a14:m>
                  <m:oMathPara xmlns:m="http://schemas.openxmlformats.org/officeDocument/2006/math">
                    <m:oMathParaPr>
                      <m:jc m:val="centerGroup"/>
                    </m:oMathParaPr>
                    <m:oMath xmlns:m="http://schemas.openxmlformats.org/officeDocument/2006/math">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a:latin typeface="Cambria Math" panose="02040503050406030204" pitchFamily="18" charset="0"/>
                            </a:rPr>
                            <m:t>0</m:t>
                          </m:r>
                        </m:sub>
                      </m:sSub>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a:latin typeface="Cambria Math" panose="02040503050406030204" pitchFamily="18" charset="0"/>
                            </a:rPr>
                            <m:t>1</m:t>
                          </m:r>
                        </m:sub>
                      </m:sSub>
                      <m:r>
                        <a:rPr lang="en-US" altLang="zh-CN" i="1">
                          <a:latin typeface="Cambria Math" panose="02040503050406030204" pitchFamily="18" charset="0"/>
                        </a:rPr>
                        <m:t>𝑙𝑛𝐺𝑇</m:t>
                      </m:r>
                      <m:sSub>
                        <m:sSubPr>
                          <m:ctrlPr>
                            <a:rPr lang="zh-CN" altLang="zh-CN" i="1">
                              <a:latin typeface="Cambria Math" panose="02040503050406030204" pitchFamily="18" charset="0"/>
                            </a:rPr>
                          </m:ctrlPr>
                        </m:sSubPr>
                        <m:e>
                          <m:r>
                            <a:rPr lang="en-US" altLang="zh-CN" i="1">
                              <a:latin typeface="Cambria Math" panose="02040503050406030204" pitchFamily="18" charset="0"/>
                            </a:rPr>
                            <m:t>𝐼</m:t>
                          </m:r>
                        </m:e>
                        <m:sub>
                          <m:r>
                            <a:rPr lang="en-US" altLang="zh-CN" i="1">
                              <a:latin typeface="Cambria Math" panose="02040503050406030204" pitchFamily="18" charset="0"/>
                            </a:rPr>
                            <m:t>𝑖𝑡</m:t>
                          </m:r>
                        </m:sub>
                      </m:sSub>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a:latin typeface="Cambria Math" panose="02040503050406030204" pitchFamily="18" charset="0"/>
                            </a:rPr>
                            <m:t>2</m:t>
                          </m:r>
                        </m:sub>
                      </m:sSub>
                      <m:r>
                        <a:rPr lang="en-US" altLang="zh-CN" i="1">
                          <a:latin typeface="Cambria Math" panose="02040503050406030204" pitchFamily="18" charset="0"/>
                        </a:rPr>
                        <m:t>𝐸𝑅𝐼</m:t>
                      </m:r>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a:latin typeface="Cambria Math" panose="02040503050406030204" pitchFamily="18" charset="0"/>
                            </a:rPr>
                            <m:t>3</m:t>
                          </m:r>
                        </m:sub>
                      </m:sSub>
                      <m:r>
                        <a:rPr lang="en-US" altLang="zh-CN" i="1">
                          <a:latin typeface="Cambria Math" panose="02040503050406030204" pitchFamily="18" charset="0"/>
                        </a:rPr>
                        <m:t>𝐸</m:t>
                      </m:r>
                      <m:sSup>
                        <m:sSupPr>
                          <m:ctrlPr>
                            <a:rPr lang="zh-CN" altLang="zh-CN" i="1">
                              <a:latin typeface="Cambria Math" panose="02040503050406030204" pitchFamily="18" charset="0"/>
                            </a:rPr>
                          </m:ctrlPr>
                        </m:sSupPr>
                        <m:e>
                          <m:r>
                            <a:rPr lang="en-US" altLang="zh-CN" i="1">
                              <a:latin typeface="Cambria Math" panose="02040503050406030204" pitchFamily="18" charset="0"/>
                            </a:rPr>
                            <m:t>𝑅𝐼</m:t>
                          </m:r>
                        </m:e>
                        <m:sup>
                          <m:r>
                            <a:rPr lang="en-US" altLang="zh-CN" i="1">
                              <a:latin typeface="Cambria Math" panose="02040503050406030204" pitchFamily="18" charset="0"/>
                            </a:rPr>
                            <m:t>2</m:t>
                          </m:r>
                        </m:sup>
                      </m:sSup>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a:latin typeface="Cambria Math" panose="02040503050406030204" pitchFamily="18" charset="0"/>
                            </a:rPr>
                            <m:t>4</m:t>
                          </m:r>
                        </m:sub>
                      </m:sSub>
                      <m:r>
                        <a:rPr lang="en-US" altLang="zh-CN" i="1">
                          <a:latin typeface="Cambria Math" panose="02040503050406030204" pitchFamily="18" charset="0"/>
                        </a:rPr>
                        <m:t>𝐸𝑅𝐼</m:t>
                      </m:r>
                      <m:r>
                        <a:rPr lang="en-US" altLang="zh-CN">
                          <a:latin typeface="Cambria Math" panose="02040503050406030204" pitchFamily="18" charset="0"/>
                        </a:rPr>
                        <m:t>×</m:t>
                      </m:r>
                      <m:r>
                        <m:rPr>
                          <m:sty m:val="p"/>
                        </m:rPr>
                        <a:rPr lang="en-US" altLang="zh-CN">
                          <a:latin typeface="Cambria Math" panose="02040503050406030204" pitchFamily="18" charset="0"/>
                        </a:rPr>
                        <m:t>lnGTI</m:t>
                      </m:r>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a:latin typeface="Cambria Math" panose="02040503050406030204" pitchFamily="18" charset="0"/>
                            </a:rPr>
                            <m:t>4</m:t>
                          </m:r>
                        </m:sub>
                      </m:sSub>
                      <m:r>
                        <a:rPr lang="en-US" altLang="zh-CN" i="1">
                          <a:latin typeface="Cambria Math" panose="02040503050406030204" pitchFamily="18" charset="0"/>
                        </a:rPr>
                        <m:t>𝐸</m:t>
                      </m:r>
                      <m:sSup>
                        <m:sSupPr>
                          <m:ctrlPr>
                            <a:rPr lang="zh-CN" altLang="zh-CN" i="1">
                              <a:latin typeface="Cambria Math" panose="02040503050406030204" pitchFamily="18" charset="0"/>
                            </a:rPr>
                          </m:ctrlPr>
                        </m:sSupPr>
                        <m:e>
                          <m:r>
                            <a:rPr lang="en-US" altLang="zh-CN" i="1">
                              <a:latin typeface="Cambria Math" panose="02040503050406030204" pitchFamily="18" charset="0"/>
                            </a:rPr>
                            <m:t>𝑅𝐼</m:t>
                          </m:r>
                        </m:e>
                        <m:sup>
                          <m:r>
                            <a:rPr lang="en-US" altLang="zh-CN" i="1">
                              <a:latin typeface="Cambria Math" panose="02040503050406030204" pitchFamily="18" charset="0"/>
                            </a:rPr>
                            <m:t>2</m:t>
                          </m:r>
                        </m:sup>
                      </m:sSup>
                      <m:r>
                        <a:rPr lang="en-US" altLang="zh-CN">
                          <a:latin typeface="Cambria Math" panose="02040503050406030204" pitchFamily="18" charset="0"/>
                        </a:rPr>
                        <m:t>×</m:t>
                      </m:r>
                      <m:r>
                        <m:rPr>
                          <m:sty m:val="p"/>
                        </m:rPr>
                        <a:rPr lang="en-US" altLang="zh-CN">
                          <a:latin typeface="Cambria Math" panose="02040503050406030204" pitchFamily="18" charset="0"/>
                        </a:rPr>
                        <m:t>lnGTI</m:t>
                      </m:r>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𝜆</m:t>
                          </m:r>
                        </m:e>
                        <m:sub>
                          <m:r>
                            <a:rPr lang="en-US" altLang="zh-CN" i="1">
                              <a:latin typeface="Cambria Math" panose="02040503050406030204" pitchFamily="18" charset="0"/>
                            </a:rPr>
                            <m:t>𝑗</m:t>
                          </m:r>
                        </m:sub>
                      </m:sSub>
                      <m:nary>
                        <m:naryPr>
                          <m:chr m:val="∑"/>
                          <m:grow m:val="on"/>
                          <m:limLoc m:val="undOvr"/>
                          <m:ctrlPr>
                            <a:rPr lang="zh-CN" altLang="zh-CN" i="1">
                              <a:latin typeface="Cambria Math" panose="02040503050406030204" pitchFamily="18" charset="0"/>
                            </a:rPr>
                          </m:ctrlPr>
                        </m:naryPr>
                        <m:sub>
                          <m:r>
                            <a:rPr lang="en-US" altLang="zh-CN" i="1">
                              <a:latin typeface="Cambria Math" panose="02040503050406030204" pitchFamily="18" charset="0"/>
                            </a:rPr>
                            <m:t>𝑗</m:t>
                          </m:r>
                          <m:r>
                            <a:rPr lang="en-US" altLang="zh-CN">
                              <a:latin typeface="Cambria Math" panose="02040503050406030204" pitchFamily="18" charset="0"/>
                            </a:rPr>
                            <m:t>=</m:t>
                          </m:r>
                          <m:r>
                            <a:rPr lang="en-US" altLang="zh-CN">
                              <a:latin typeface="Cambria Math" panose="02040503050406030204" pitchFamily="18" charset="0"/>
                            </a:rPr>
                            <m:t>1</m:t>
                          </m:r>
                        </m:sub>
                        <m:sup>
                          <m:r>
                            <a:rPr lang="en-US" altLang="zh-CN" i="1">
                              <a:latin typeface="Cambria Math" panose="02040503050406030204" pitchFamily="18" charset="0"/>
                            </a:rPr>
                            <m:t>𝑚</m:t>
                          </m:r>
                        </m:sup>
                        <m:e>
                          <m:r>
                            <a:rPr lang="en-US" altLang="zh-CN">
                              <a:latin typeface="Cambria Math" panose="02040503050406030204" pitchFamily="18" charset="0"/>
                            </a:rPr>
                            <m:t> </m:t>
                          </m:r>
                        </m:e>
                      </m:nary>
                      <m:r>
                        <a:rPr lang="en-US" altLang="zh-CN">
                          <a:latin typeface="Cambria Math" panose="02040503050406030204" pitchFamily="18" charset="0"/>
                        </a:rPr>
                        <m:t> </m:t>
                      </m:r>
                      <m:sSub>
                        <m:sSubPr>
                          <m:ctrlPr>
                            <a:rPr lang="zh-CN" altLang="zh-CN" i="1">
                              <a:latin typeface="Cambria Math" panose="02040503050406030204" pitchFamily="18" charset="0"/>
                            </a:rPr>
                          </m:ctrlPr>
                        </m:sSubPr>
                        <m:e>
                          <m:r>
                            <a:rPr lang="en-US" altLang="zh-CN" i="1">
                              <a:latin typeface="Cambria Math" panose="02040503050406030204" pitchFamily="18" charset="0"/>
                            </a:rPr>
                            <m:t>𝑍</m:t>
                          </m:r>
                        </m:e>
                        <m:sub>
                          <m:r>
                            <a:rPr lang="en-US" altLang="zh-CN" i="1">
                              <a:latin typeface="Cambria Math" panose="02040503050406030204" pitchFamily="18" charset="0"/>
                            </a:rPr>
                            <m:t>𝑗𝐼𝑡</m:t>
                          </m:r>
                        </m:sub>
                      </m:sSub>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𝑢</m:t>
                          </m:r>
                        </m:e>
                        <m:sub>
                          <m:r>
                            <a:rPr lang="en-US" altLang="zh-CN" i="1">
                              <a:latin typeface="Cambria Math" panose="02040503050406030204" pitchFamily="18" charset="0"/>
                            </a:rPr>
                            <m:t>𝑖</m:t>
                          </m:r>
                        </m:sub>
                      </m:sSub>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𝑣</m:t>
                          </m:r>
                        </m:e>
                        <m:sub>
                          <m:r>
                            <a:rPr lang="en-US" altLang="zh-CN" i="1">
                              <a:latin typeface="Cambria Math" panose="02040503050406030204" pitchFamily="18" charset="0"/>
                            </a:rPr>
                            <m:t>𝑡</m:t>
                          </m:r>
                        </m:sub>
                      </m:sSub>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𝜀</m:t>
                          </m:r>
                        </m:e>
                        <m:sub>
                          <m:r>
                            <a:rPr lang="en-US" altLang="zh-CN" i="1">
                              <a:latin typeface="Cambria Math" panose="02040503050406030204" pitchFamily="18" charset="0"/>
                            </a:rPr>
                            <m:t>𝑖𝑡</m:t>
                          </m:r>
                        </m:sub>
                      </m:sSub>
                    </m:oMath>
                  </m:oMathPara>
                </a14:m>
                <a:endParaRPr lang="zh-CN" altLang="zh-CN" kern="100" dirty="0">
                  <a:latin typeface="Times New Roman" panose="02020503050405090304" pitchFamily="18" charset="0"/>
                  <a:cs typeface="宋体" pitchFamily="2" charset="-122"/>
                </a:endParaRPr>
              </a:p>
              <a:p>
                <a:pPr eaLnBrk="1" hangingPunct="1"/>
                <a:endParaRPr lang="en-US" altLang="zh-CN" b="1" kern="100" dirty="0">
                  <a:solidFill>
                    <a:srgbClr val="1D4999"/>
                  </a:solidFill>
                  <a:latin typeface="Times New Roman" panose="02020503050405090304" pitchFamily="18" charset="0"/>
                  <a:cs typeface="Times New Roman" panose="02020503050405090304" pitchFamily="18" charset="0"/>
                </a:endParaRPr>
              </a:p>
            </p:txBody>
          </p:sp>
        </mc:Choice>
        <mc:Fallback>
          <p:sp>
            <p:nvSpPr>
              <p:cNvPr id="39" name="文本框 38"/>
              <p:cNvSpPr txBox="1">
                <a:spLocks noRot="1" noChangeAspect="1" noMove="1" noResize="1" noEditPoints="1" noAdjustHandles="1" noChangeArrowheads="1" noChangeShapeType="1" noTextEdit="1"/>
              </p:cNvSpPr>
              <p:nvPr/>
            </p:nvSpPr>
            <p:spPr>
              <a:xfrm>
                <a:off x="305435" y="811395"/>
                <a:ext cx="10399008" cy="4471160"/>
              </a:xfrm>
              <a:prstGeom prst="rect">
                <a:avLst/>
              </a:prstGeom>
              <a:blipFill rotWithShape="1">
                <a:blip r:embed="rId1"/>
                <a:stretch>
                  <a:fillRect t="-11" r="2" b="14"/>
                </a:stretch>
              </a:blipFill>
            </p:spPr>
            <p:txBody>
              <a:bodyPr/>
              <a:lstStyle/>
              <a:p>
                <a:r>
                  <a:rPr lang="zh-CN" altLang="en-US">
                    <a:noFill/>
                  </a:rPr>
                  <a:t> </a:t>
                </a:r>
              </a:p>
            </p:txBody>
          </p:sp>
        </mc:Fallback>
      </mc:AlternateContent>
      <p:grpSp>
        <p:nvGrpSpPr>
          <p:cNvPr id="2" name="组合 1"/>
          <p:cNvGrpSpPr/>
          <p:nvPr/>
        </p:nvGrpSpPr>
        <p:grpSpPr>
          <a:xfrm>
            <a:off x="635" y="23724"/>
            <a:ext cx="8497508" cy="984279"/>
            <a:chOff x="635" y="23724"/>
            <a:chExt cx="8497508" cy="984279"/>
          </a:xfrm>
        </p:grpSpPr>
        <p:sp>
          <p:nvSpPr>
            <p:cNvPr id="5" name="矩形 4"/>
            <p:cNvSpPr/>
            <p:nvPr/>
          </p:nvSpPr>
          <p:spPr>
            <a:xfrm>
              <a:off x="635" y="254001"/>
              <a:ext cx="609600" cy="126000"/>
            </a:xfrm>
            <a:prstGeom prst="rect">
              <a:avLst/>
            </a:prstGeom>
            <a:solidFill>
              <a:srgbClr val="1D4999"/>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E4A9C"/>
                </a:solidFill>
              </a:endParaRPr>
            </a:p>
          </p:txBody>
        </p:sp>
        <p:grpSp>
          <p:nvGrpSpPr>
            <p:cNvPr id="9" name="组合 8"/>
            <p:cNvGrpSpPr/>
            <p:nvPr/>
          </p:nvGrpSpPr>
          <p:grpSpPr bwMode="auto">
            <a:xfrm>
              <a:off x="630145" y="23724"/>
              <a:ext cx="3695023" cy="984279"/>
              <a:chOff x="551544" y="82976"/>
              <a:chExt cx="3693649" cy="982577"/>
            </a:xfrm>
          </p:grpSpPr>
          <p:sp>
            <p:nvSpPr>
              <p:cNvPr id="12" name="文本框 4"/>
              <p:cNvSpPr txBox="1">
                <a:spLocks noChangeArrowheads="1"/>
              </p:cNvSpPr>
              <p:nvPr/>
            </p:nvSpPr>
            <p:spPr bwMode="auto">
              <a:xfrm>
                <a:off x="1173316" y="113096"/>
                <a:ext cx="3071877" cy="9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itchFamily="2" charset="-122"/>
                  </a:defRPr>
                </a:lvl1pPr>
                <a:lvl2pPr marL="742950" indent="-285750">
                  <a:defRPr sz="2400">
                    <a:solidFill>
                      <a:schemeClr val="tx1"/>
                    </a:solidFill>
                    <a:latin typeface="Calibri" panose="020F0502020204030204" pitchFamily="34" charset="0"/>
                    <a:ea typeface="宋体" pitchFamily="2" charset="-122"/>
                  </a:defRPr>
                </a:lvl2pPr>
                <a:lvl3pPr>
                  <a:defRPr sz="2000">
                    <a:solidFill>
                      <a:schemeClr val="tx1"/>
                    </a:solidFill>
                    <a:latin typeface="Calibri" panose="020F0502020204030204" pitchFamily="34" charset="0"/>
                    <a:ea typeface="宋体" pitchFamily="2" charset="-122"/>
                  </a:defRPr>
                </a:lvl3pPr>
                <a:lvl4pPr>
                  <a:defRPr>
                    <a:solidFill>
                      <a:schemeClr val="tx1"/>
                    </a:solidFill>
                    <a:latin typeface="Calibri" panose="020F0502020204030204" pitchFamily="34" charset="0"/>
                    <a:ea typeface="宋体" pitchFamily="2" charset="-122"/>
                  </a:defRPr>
                </a:lvl4pPr>
                <a:lvl5pPr>
                  <a:defRPr>
                    <a:solidFill>
                      <a:schemeClr val="tx1"/>
                    </a:solidFill>
                    <a:latin typeface="Calibri" panose="020F0502020204030204" pitchFamily="34" charset="0"/>
                    <a:ea typeface="宋体" pitchFamily="2" charset="-122"/>
                  </a:defRPr>
                </a:lvl5pPr>
                <a:lvl6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6pPr>
                <a:lvl7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7pPr>
                <a:lvl8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8pPr>
                <a:lvl9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9pPr>
              </a:lstStyle>
              <a:p>
                <a:pPr algn="ctr" eaLnBrk="1" hangingPunct="1"/>
                <a:r>
                  <a:rPr lang="en-US" altLang="zh-CN" b="1" dirty="0">
                    <a:solidFill>
                      <a:srgbClr val="1D4999"/>
                    </a:solidFill>
                    <a:latin typeface="Times New Roman" panose="02020503050405090304" pitchFamily="18" charset="0"/>
                    <a:ea typeface="微软雅黑" panose="020B0503020204020204" pitchFamily="34" charset="-122"/>
                    <a:cs typeface="Times New Roman" panose="02020503050405090304" pitchFamily="18" charset="0"/>
                  </a:rPr>
                  <a:t>Empirical Analysis </a:t>
                </a:r>
                <a:endParaRPr lang="zh-CN" altLang="en-US" b="1" dirty="0">
                  <a:solidFill>
                    <a:srgbClr val="1D4999"/>
                  </a:solidFill>
                  <a:latin typeface="Times New Roman" panose="02020503050405090304" pitchFamily="18" charset="0"/>
                  <a:ea typeface="微软雅黑" panose="020B0503020204020204" pitchFamily="34" charset="-122"/>
                  <a:cs typeface="Times New Roman" panose="02020503050405090304" pitchFamily="18" charset="0"/>
                </a:endParaRPr>
              </a:p>
              <a:p>
                <a:pPr algn="ctr" eaLnBrk="1" hangingPunct="1"/>
                <a:endParaRPr lang="zh-CN" altLang="en-US" b="1" dirty="0">
                  <a:solidFill>
                    <a:srgbClr val="1D4999"/>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551544" y="82976"/>
                <a:ext cx="723631" cy="582556"/>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04</a:t>
                </a:r>
                <a:endParaRPr lang="zh-CN" altLang="en-US" sz="3200" dirty="0">
                  <a:solidFill>
                    <a:schemeClr val="bg2">
                      <a:lumMod val="25000"/>
                    </a:schemeClr>
                  </a:solidFill>
                  <a:latin typeface="Impact" panose="020B0806030902050204" pitchFamily="34" charset="0"/>
                  <a:ea typeface="+mn-ea"/>
                </a:endParaRPr>
              </a:p>
            </p:txBody>
          </p:sp>
        </p:grpSp>
        <p:sp>
          <p:nvSpPr>
            <p:cNvPr id="10" name="矩形 9"/>
            <p:cNvSpPr/>
            <p:nvPr/>
          </p:nvSpPr>
          <p:spPr>
            <a:xfrm>
              <a:off x="4381266" y="252507"/>
              <a:ext cx="4116877" cy="126000"/>
            </a:xfrm>
            <a:prstGeom prst="rect">
              <a:avLst/>
            </a:prstGeom>
            <a:solidFill>
              <a:srgbClr val="1D4999"/>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E4A9C"/>
                </a:solidFil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a:stretch>
            <a:fillRect/>
          </a:stretch>
        </p:blipFill>
        <p:spPr>
          <a:xfrm>
            <a:off x="2419317" y="378507"/>
            <a:ext cx="6647688" cy="6327648"/>
          </a:xfrm>
          <a:prstGeom prst="rect">
            <a:avLst/>
          </a:prstGeom>
        </p:spPr>
      </p:pic>
      <p:sp>
        <p:nvSpPr>
          <p:cNvPr id="6" name="矩形 5"/>
          <p:cNvSpPr/>
          <p:nvPr/>
        </p:nvSpPr>
        <p:spPr>
          <a:xfrm>
            <a:off x="635" y="6732000"/>
            <a:ext cx="12191365" cy="126000"/>
          </a:xfrm>
          <a:prstGeom prst="rect">
            <a:avLst/>
          </a:prstGeom>
          <a:solidFill>
            <a:srgbClr val="1D4999"/>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2" name="组合 1"/>
          <p:cNvGrpSpPr/>
          <p:nvPr/>
        </p:nvGrpSpPr>
        <p:grpSpPr>
          <a:xfrm>
            <a:off x="635" y="23724"/>
            <a:ext cx="8497508" cy="984279"/>
            <a:chOff x="635" y="23724"/>
            <a:chExt cx="8497508" cy="984279"/>
          </a:xfrm>
        </p:grpSpPr>
        <p:sp>
          <p:nvSpPr>
            <p:cNvPr id="3" name="矩形 2"/>
            <p:cNvSpPr/>
            <p:nvPr/>
          </p:nvSpPr>
          <p:spPr>
            <a:xfrm>
              <a:off x="635" y="254001"/>
              <a:ext cx="609600" cy="126000"/>
            </a:xfrm>
            <a:prstGeom prst="rect">
              <a:avLst/>
            </a:prstGeom>
            <a:solidFill>
              <a:srgbClr val="1D4999"/>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E4A9C"/>
                </a:solidFill>
              </a:endParaRPr>
            </a:p>
          </p:txBody>
        </p:sp>
        <p:grpSp>
          <p:nvGrpSpPr>
            <p:cNvPr id="7" name="组合 6"/>
            <p:cNvGrpSpPr/>
            <p:nvPr/>
          </p:nvGrpSpPr>
          <p:grpSpPr bwMode="auto">
            <a:xfrm>
              <a:off x="630145" y="23724"/>
              <a:ext cx="3695023" cy="984279"/>
              <a:chOff x="551544" y="82976"/>
              <a:chExt cx="3693649" cy="982577"/>
            </a:xfrm>
          </p:grpSpPr>
          <p:sp>
            <p:nvSpPr>
              <p:cNvPr id="9" name="文本框 4"/>
              <p:cNvSpPr txBox="1">
                <a:spLocks noChangeArrowheads="1"/>
              </p:cNvSpPr>
              <p:nvPr/>
            </p:nvSpPr>
            <p:spPr bwMode="auto">
              <a:xfrm>
                <a:off x="1173316" y="113096"/>
                <a:ext cx="3071877" cy="9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itchFamily="2" charset="-122"/>
                  </a:defRPr>
                </a:lvl1pPr>
                <a:lvl2pPr marL="742950" indent="-285750">
                  <a:defRPr sz="2400">
                    <a:solidFill>
                      <a:schemeClr val="tx1"/>
                    </a:solidFill>
                    <a:latin typeface="Calibri" panose="020F0502020204030204" pitchFamily="34" charset="0"/>
                    <a:ea typeface="宋体" pitchFamily="2" charset="-122"/>
                  </a:defRPr>
                </a:lvl2pPr>
                <a:lvl3pPr>
                  <a:defRPr sz="2000">
                    <a:solidFill>
                      <a:schemeClr val="tx1"/>
                    </a:solidFill>
                    <a:latin typeface="Calibri" panose="020F0502020204030204" pitchFamily="34" charset="0"/>
                    <a:ea typeface="宋体" pitchFamily="2" charset="-122"/>
                  </a:defRPr>
                </a:lvl3pPr>
                <a:lvl4pPr>
                  <a:defRPr>
                    <a:solidFill>
                      <a:schemeClr val="tx1"/>
                    </a:solidFill>
                    <a:latin typeface="Calibri" panose="020F0502020204030204" pitchFamily="34" charset="0"/>
                    <a:ea typeface="宋体" pitchFamily="2" charset="-122"/>
                  </a:defRPr>
                </a:lvl4pPr>
                <a:lvl5pPr>
                  <a:defRPr>
                    <a:solidFill>
                      <a:schemeClr val="tx1"/>
                    </a:solidFill>
                    <a:latin typeface="Calibri" panose="020F0502020204030204" pitchFamily="34" charset="0"/>
                    <a:ea typeface="宋体" pitchFamily="2" charset="-122"/>
                  </a:defRPr>
                </a:lvl5pPr>
                <a:lvl6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6pPr>
                <a:lvl7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7pPr>
                <a:lvl8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8pPr>
                <a:lvl9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9pPr>
              </a:lstStyle>
              <a:p>
                <a:pPr algn="ctr" eaLnBrk="1" hangingPunct="1"/>
                <a:r>
                  <a:rPr lang="en-US" altLang="zh-CN" b="1" dirty="0">
                    <a:solidFill>
                      <a:srgbClr val="1D4999"/>
                    </a:solidFill>
                    <a:latin typeface="Times New Roman" panose="02020503050405090304" pitchFamily="18" charset="0"/>
                    <a:ea typeface="微软雅黑" panose="020B0503020204020204" pitchFamily="34" charset="-122"/>
                    <a:cs typeface="Times New Roman" panose="02020503050405090304" pitchFamily="18" charset="0"/>
                  </a:rPr>
                  <a:t>Empirical Analysis </a:t>
                </a:r>
                <a:endParaRPr lang="zh-CN" altLang="en-US" b="1" dirty="0">
                  <a:solidFill>
                    <a:srgbClr val="1D4999"/>
                  </a:solidFill>
                  <a:latin typeface="Times New Roman" panose="02020503050405090304" pitchFamily="18" charset="0"/>
                  <a:ea typeface="微软雅黑" panose="020B0503020204020204" pitchFamily="34" charset="-122"/>
                  <a:cs typeface="Times New Roman" panose="02020503050405090304" pitchFamily="18" charset="0"/>
                </a:endParaRPr>
              </a:p>
              <a:p>
                <a:pPr algn="ctr" eaLnBrk="1" hangingPunct="1"/>
                <a:endParaRPr lang="zh-CN" altLang="en-US" b="1" dirty="0">
                  <a:solidFill>
                    <a:srgbClr val="1D4999"/>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551544" y="82976"/>
                <a:ext cx="723631" cy="582556"/>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04</a:t>
                </a:r>
                <a:endParaRPr lang="zh-CN" altLang="en-US" sz="3200" dirty="0">
                  <a:solidFill>
                    <a:schemeClr val="bg2">
                      <a:lumMod val="25000"/>
                    </a:schemeClr>
                  </a:solidFill>
                  <a:latin typeface="Impact" panose="020B0806030902050204" pitchFamily="34" charset="0"/>
                  <a:ea typeface="+mn-ea"/>
                </a:endParaRPr>
              </a:p>
            </p:txBody>
          </p:sp>
        </p:grpSp>
        <p:sp>
          <p:nvSpPr>
            <p:cNvPr id="8" name="矩形 7"/>
            <p:cNvSpPr/>
            <p:nvPr/>
          </p:nvSpPr>
          <p:spPr>
            <a:xfrm>
              <a:off x="4381266" y="252507"/>
              <a:ext cx="4116877" cy="126000"/>
            </a:xfrm>
            <a:prstGeom prst="rect">
              <a:avLst/>
            </a:prstGeom>
            <a:solidFill>
              <a:srgbClr val="1D4999"/>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E4A9C"/>
                </a:solidFill>
              </a:endParaRPr>
            </a:p>
          </p:txBody>
        </p:sp>
      </p:grpSp>
      <p:sp>
        <p:nvSpPr>
          <p:cNvPr id="20" name="矩形 19"/>
          <p:cNvSpPr/>
          <p:nvPr/>
        </p:nvSpPr>
        <p:spPr>
          <a:xfrm>
            <a:off x="4381266" y="776346"/>
            <a:ext cx="1714734" cy="192719"/>
          </a:xfrm>
          <a:prstGeom prst="rect">
            <a:avLst/>
          </a:prstGeom>
          <a:noFill/>
          <a:ln w="57150" cap="flat" cmpd="sng" algn="ctr">
            <a:solidFill>
              <a:srgbClr val="FF0000"/>
            </a:solidFill>
            <a:prstDash val="solid"/>
            <a:miter lim="800000"/>
          </a:ln>
          <a:effectLst/>
          <a:extLst>
            <a:ext uri="{909E8E84-426E-40DD-AFC4-6F175D3DCCD1}">
              <a14:hiddenFill xmlns:a14="http://schemas.microsoft.com/office/drawing/2010/main">
                <a:solidFill>
                  <a:schemeClr val="accent1"/>
                </a:solidFill>
              </a14:hiddenFill>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MiSans Demibold" panose="00000700000000000000" charset="-122"/>
              <a:ea typeface="微软雅黑"/>
              <a:cs typeface="+mn-cs"/>
            </a:endParaRPr>
          </a:p>
        </p:txBody>
      </p:sp>
      <p:sp>
        <p:nvSpPr>
          <p:cNvPr id="21" name="矩形 20"/>
          <p:cNvSpPr/>
          <p:nvPr/>
        </p:nvSpPr>
        <p:spPr>
          <a:xfrm>
            <a:off x="7009467" y="776345"/>
            <a:ext cx="1714734" cy="192719"/>
          </a:xfrm>
          <a:prstGeom prst="rect">
            <a:avLst/>
          </a:prstGeom>
          <a:noFill/>
          <a:ln w="57150" cap="flat" cmpd="sng" algn="ctr">
            <a:solidFill>
              <a:srgbClr val="FF0000"/>
            </a:solidFill>
            <a:prstDash val="solid"/>
            <a:miter lim="800000"/>
          </a:ln>
          <a:effectLst/>
          <a:extLst>
            <a:ext uri="{909E8E84-426E-40DD-AFC4-6F175D3DCCD1}">
              <a14:hiddenFill xmlns:a14="http://schemas.microsoft.com/office/drawing/2010/main">
                <a:solidFill>
                  <a:schemeClr val="accent1"/>
                </a:solidFill>
              </a14:hiddenFill>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MiSans Demibold" panose="00000700000000000000" charset="-122"/>
              <a:ea typeface="微软雅黑"/>
              <a:cs typeface="+mn-cs"/>
            </a:endParaRPr>
          </a:p>
        </p:txBody>
      </p:sp>
      <p:sp>
        <p:nvSpPr>
          <p:cNvPr id="22" name="椭圆 21"/>
          <p:cNvSpPr/>
          <p:nvPr/>
        </p:nvSpPr>
        <p:spPr>
          <a:xfrm>
            <a:off x="6801353" y="969064"/>
            <a:ext cx="576580" cy="215900"/>
          </a:xfrm>
          <a:prstGeom prst="ellipse">
            <a:avLst/>
          </a:prstGeom>
          <a:noFill/>
          <a:ln w="12700" cap="flat" cmpd="sng" algn="ctr">
            <a:solidFill>
              <a:srgbClr val="FF0000"/>
            </a:solidFill>
            <a:prstDash val="solid"/>
            <a:miter lim="800000"/>
          </a:ln>
          <a:effectLst/>
          <a:extLst>
            <a:ext uri="{909E8E84-426E-40DD-AFC4-6F175D3DCCD1}">
              <a14:hiddenFill xmlns:a14="http://schemas.microsoft.com/office/drawing/2010/main">
                <a:solidFill>
                  <a:schemeClr val="accent1"/>
                </a:solidFill>
              </a14:hiddenFill>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MiSans Demibold" panose="00000700000000000000" charset="-122"/>
              <a:ea typeface="微软雅黑"/>
              <a:cs typeface="+mn-cs"/>
            </a:endParaRPr>
          </a:p>
        </p:txBody>
      </p:sp>
      <p:sp>
        <p:nvSpPr>
          <p:cNvPr id="23" name="椭圆 22"/>
          <p:cNvSpPr/>
          <p:nvPr/>
        </p:nvSpPr>
        <p:spPr>
          <a:xfrm>
            <a:off x="6801353" y="3345795"/>
            <a:ext cx="576580" cy="215900"/>
          </a:xfrm>
          <a:prstGeom prst="ellipse">
            <a:avLst/>
          </a:prstGeom>
          <a:noFill/>
          <a:ln w="12700" cap="flat" cmpd="sng" algn="ctr">
            <a:solidFill>
              <a:srgbClr val="FF0000"/>
            </a:solidFill>
            <a:prstDash val="solid"/>
            <a:miter lim="800000"/>
          </a:ln>
          <a:effectLst/>
          <a:extLst>
            <a:ext uri="{909E8E84-426E-40DD-AFC4-6F175D3DCCD1}">
              <a14:hiddenFill xmlns:a14="http://schemas.microsoft.com/office/drawing/2010/main">
                <a:solidFill>
                  <a:schemeClr val="accent1"/>
                </a:solidFill>
              </a14:hiddenFill>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MiSans Demibold" panose="00000700000000000000" charset="-122"/>
              <a:ea typeface="微软雅黑"/>
              <a:cs typeface="+mn-cs"/>
            </a:endParaRPr>
          </a:p>
        </p:txBody>
      </p:sp>
      <p:sp>
        <p:nvSpPr>
          <p:cNvPr id="24" name="椭圆 23"/>
          <p:cNvSpPr/>
          <p:nvPr/>
        </p:nvSpPr>
        <p:spPr>
          <a:xfrm>
            <a:off x="8103380" y="3728690"/>
            <a:ext cx="576580" cy="215900"/>
          </a:xfrm>
          <a:prstGeom prst="ellipse">
            <a:avLst/>
          </a:prstGeom>
          <a:noFill/>
          <a:ln w="12700" cap="flat" cmpd="sng" algn="ctr">
            <a:solidFill>
              <a:srgbClr val="FF0000"/>
            </a:solidFill>
            <a:prstDash val="solid"/>
            <a:miter lim="800000"/>
          </a:ln>
          <a:effectLst/>
          <a:extLst>
            <a:ext uri="{909E8E84-426E-40DD-AFC4-6F175D3DCCD1}">
              <a14:hiddenFill xmlns:a14="http://schemas.microsoft.com/office/drawing/2010/main">
                <a:solidFill>
                  <a:schemeClr val="accent1"/>
                </a:solidFill>
              </a14:hiddenFill>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MiSans Demibold" panose="00000700000000000000" charset="-122"/>
              <a:ea typeface="微软雅黑"/>
              <a:cs typeface="+mn-cs"/>
            </a:endParaRPr>
          </a:p>
        </p:txBody>
      </p:sp>
      <p:sp>
        <p:nvSpPr>
          <p:cNvPr id="25" name="椭圆 24"/>
          <p:cNvSpPr/>
          <p:nvPr/>
        </p:nvSpPr>
        <p:spPr>
          <a:xfrm>
            <a:off x="5454871" y="2315127"/>
            <a:ext cx="576580" cy="215900"/>
          </a:xfrm>
          <a:prstGeom prst="ellipse">
            <a:avLst/>
          </a:prstGeom>
          <a:noFill/>
          <a:ln w="12700" cap="flat" cmpd="sng" algn="ctr">
            <a:solidFill>
              <a:srgbClr val="FF0000"/>
            </a:solidFill>
            <a:prstDash val="solid"/>
            <a:miter lim="800000"/>
          </a:ln>
          <a:effectLst/>
          <a:extLst>
            <a:ext uri="{909E8E84-426E-40DD-AFC4-6F175D3DCCD1}">
              <a14:hiddenFill xmlns:a14="http://schemas.microsoft.com/office/drawing/2010/main">
                <a:solidFill>
                  <a:schemeClr val="accent1"/>
                </a:solidFill>
              </a14:hiddenFill>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MiSans Demibold" panose="00000700000000000000" charset="-122"/>
              <a:ea typeface="微软雅黑"/>
              <a:cs typeface="+mn-cs"/>
            </a:endParaRPr>
          </a:p>
        </p:txBody>
      </p:sp>
      <p:sp>
        <p:nvSpPr>
          <p:cNvPr id="28" name="椭圆 27"/>
          <p:cNvSpPr/>
          <p:nvPr/>
        </p:nvSpPr>
        <p:spPr>
          <a:xfrm>
            <a:off x="4220763" y="1960632"/>
            <a:ext cx="576580" cy="215900"/>
          </a:xfrm>
          <a:prstGeom prst="ellipse">
            <a:avLst/>
          </a:prstGeom>
          <a:noFill/>
          <a:ln w="12700" cap="flat" cmpd="sng" algn="ctr">
            <a:solidFill>
              <a:srgbClr val="FF0000"/>
            </a:solidFill>
            <a:prstDash val="solid"/>
            <a:miter lim="800000"/>
          </a:ln>
          <a:effectLst/>
          <a:extLst>
            <a:ext uri="{909E8E84-426E-40DD-AFC4-6F175D3DCCD1}">
              <a14:hiddenFill xmlns:a14="http://schemas.microsoft.com/office/drawing/2010/main">
                <a:solidFill>
                  <a:schemeClr val="accent1"/>
                </a:solidFill>
              </a14:hiddenFill>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MiSans Demibold" panose="00000700000000000000" charset="-122"/>
              <a:ea typeface="微软雅黑"/>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35" y="6732000"/>
            <a:ext cx="12191365" cy="126000"/>
          </a:xfrm>
          <a:prstGeom prst="rect">
            <a:avLst/>
          </a:prstGeom>
          <a:solidFill>
            <a:srgbClr val="1D4999"/>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矩形: 圆角 7"/>
          <p:cNvSpPr/>
          <p:nvPr/>
        </p:nvSpPr>
        <p:spPr>
          <a:xfrm>
            <a:off x="277090" y="862638"/>
            <a:ext cx="11637817" cy="5741362"/>
          </a:xfrm>
          <a:custGeom>
            <a:avLst/>
            <a:gdLst>
              <a:gd name="connsiteX0" fmla="*/ 0 w 11637817"/>
              <a:gd name="connsiteY0" fmla="*/ 956913 h 5741362"/>
              <a:gd name="connsiteX1" fmla="*/ 956913 w 11637817"/>
              <a:gd name="connsiteY1" fmla="*/ 0 h 5741362"/>
              <a:gd name="connsiteX2" fmla="*/ 10680904 w 11637817"/>
              <a:gd name="connsiteY2" fmla="*/ 0 h 5741362"/>
              <a:gd name="connsiteX3" fmla="*/ 11637817 w 11637817"/>
              <a:gd name="connsiteY3" fmla="*/ 956913 h 5741362"/>
              <a:gd name="connsiteX4" fmla="*/ 11637817 w 11637817"/>
              <a:gd name="connsiteY4" fmla="*/ 4784449 h 5741362"/>
              <a:gd name="connsiteX5" fmla="*/ 10680904 w 11637817"/>
              <a:gd name="connsiteY5" fmla="*/ 5741362 h 5741362"/>
              <a:gd name="connsiteX6" fmla="*/ 956913 w 11637817"/>
              <a:gd name="connsiteY6" fmla="*/ 5741362 h 5741362"/>
              <a:gd name="connsiteX7" fmla="*/ 0 w 11637817"/>
              <a:gd name="connsiteY7" fmla="*/ 4784449 h 5741362"/>
              <a:gd name="connsiteX8" fmla="*/ 0 w 11637817"/>
              <a:gd name="connsiteY8" fmla="*/ 956913 h 574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7817" h="5741362" extrusionOk="0">
                <a:moveTo>
                  <a:pt x="0" y="956913"/>
                </a:moveTo>
                <a:cubicBezTo>
                  <a:pt x="8008" y="426749"/>
                  <a:pt x="467677" y="76891"/>
                  <a:pt x="956913" y="0"/>
                </a:cubicBezTo>
                <a:cubicBezTo>
                  <a:pt x="3218404" y="140863"/>
                  <a:pt x="9173258" y="-15229"/>
                  <a:pt x="10680904" y="0"/>
                </a:cubicBezTo>
                <a:cubicBezTo>
                  <a:pt x="11262925" y="-72837"/>
                  <a:pt x="11657556" y="340796"/>
                  <a:pt x="11637817" y="956913"/>
                </a:cubicBezTo>
                <a:cubicBezTo>
                  <a:pt x="11518764" y="2122562"/>
                  <a:pt x="11600072" y="4157049"/>
                  <a:pt x="11637817" y="4784449"/>
                </a:cubicBezTo>
                <a:cubicBezTo>
                  <a:pt x="11579973" y="5269154"/>
                  <a:pt x="11125499" y="5749391"/>
                  <a:pt x="10680904" y="5741362"/>
                </a:cubicBezTo>
                <a:cubicBezTo>
                  <a:pt x="7597516" y="5801723"/>
                  <a:pt x="4441857" y="5725003"/>
                  <a:pt x="956913" y="5741362"/>
                </a:cubicBezTo>
                <a:cubicBezTo>
                  <a:pt x="445111" y="5766071"/>
                  <a:pt x="4949" y="5306092"/>
                  <a:pt x="0" y="4784449"/>
                </a:cubicBezTo>
                <a:cubicBezTo>
                  <a:pt x="165925" y="3034350"/>
                  <a:pt x="25538" y="1535632"/>
                  <a:pt x="0" y="956913"/>
                </a:cubicBezTo>
                <a:close/>
              </a:path>
            </a:pathLst>
          </a:custGeom>
          <a:noFill/>
          <a:ln w="28575">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610235" y="1013367"/>
            <a:ext cx="11062020" cy="6696064"/>
          </a:xfrm>
          <a:prstGeom prst="rect">
            <a:avLst/>
          </a:prstGeom>
          <a:noFill/>
        </p:spPr>
        <p:txBody>
          <a:bodyPr wrap="square">
            <a:spAutoFit/>
          </a:bodyPr>
          <a:lstStyle/>
          <a:p>
            <a:pPr marL="285750" indent="-285750" algn="just">
              <a:lnSpc>
                <a:spcPct val="150000"/>
              </a:lnSpc>
              <a:buFont typeface="Wingdings" panose="05000000000000000000" pitchFamily="2" charset="2"/>
              <a:buChar char="n"/>
            </a:pPr>
            <a:r>
              <a:rPr lang="en-US" altLang="zh-CN" sz="1600" dirty="0">
                <a:effectLst/>
                <a:latin typeface="Times New Roman" panose="02020503050405090304" pitchFamily="18" charset="0"/>
                <a:ea typeface="宋体" pitchFamily="2" charset="-122"/>
                <a:cs typeface="Times New Roman" panose="02020503050405090304" pitchFamily="18" charset="0"/>
              </a:rPr>
              <a:t>This study shows that green technology innovation has an overall significant positive impact on the GVC position of China’s manufacturing industry, but this effect varies by industry type and pollution level;</a:t>
            </a:r>
            <a:endParaRPr lang="en-US" altLang="zh-CN" sz="1600" dirty="0">
              <a:effectLst/>
              <a:latin typeface="Times New Roman" panose="02020503050405090304" pitchFamily="18" charset="0"/>
              <a:ea typeface="宋体" pitchFamily="2" charset="-122"/>
              <a:cs typeface="Times New Roman" panose="02020503050405090304" pitchFamily="18" charset="0"/>
            </a:endParaRPr>
          </a:p>
          <a:p>
            <a:pPr marL="285750" indent="-285750" algn="just">
              <a:lnSpc>
                <a:spcPct val="150000"/>
              </a:lnSpc>
              <a:buFont typeface="Wingdings" panose="05000000000000000000" pitchFamily="2" charset="2"/>
              <a:buChar char="n"/>
            </a:pPr>
            <a:r>
              <a:rPr lang="en-US" altLang="zh-CN" sz="1600" dirty="0">
                <a:latin typeface="Times New Roman" panose="02020503050405090304" pitchFamily="18" charset="0"/>
                <a:cs typeface="Times New Roman" panose="02020503050405090304" pitchFamily="18" charset="0"/>
              </a:rPr>
              <a:t>I</a:t>
            </a:r>
            <a:r>
              <a:rPr lang="en-US" altLang="zh-CN" sz="1600" dirty="0">
                <a:effectLst/>
                <a:latin typeface="Times New Roman" panose="02020503050405090304" pitchFamily="18" charset="0"/>
                <a:ea typeface="宋体" pitchFamily="2" charset="-122"/>
                <a:cs typeface="Times New Roman" panose="02020503050405090304" pitchFamily="18" charset="0"/>
              </a:rPr>
              <a:t>t has a negative impact on labor-intensive industries, while it promotes capital-intensive and technology-intensive industries, particularly capital-intensive industries; the impact of green technology innovation on high-pollution industries is greater than on low-pollution industries.</a:t>
            </a:r>
            <a:endParaRPr lang="en-US" altLang="zh-CN" sz="1600" dirty="0">
              <a:effectLst/>
              <a:latin typeface="Times New Roman" panose="02020503050405090304" pitchFamily="18" charset="0"/>
              <a:ea typeface="宋体" pitchFamily="2" charset="-122"/>
              <a:cs typeface="Times New Roman" panose="02020503050405090304" pitchFamily="18" charset="0"/>
            </a:endParaRPr>
          </a:p>
          <a:p>
            <a:pPr marL="285750" indent="-285750" algn="just">
              <a:lnSpc>
                <a:spcPct val="150000"/>
              </a:lnSpc>
              <a:buFont typeface="Wingdings" panose="05000000000000000000" pitchFamily="2" charset="2"/>
              <a:buChar char="n"/>
            </a:pPr>
            <a:r>
              <a:rPr lang="en-US" altLang="zh-CN" sz="1600" dirty="0">
                <a:effectLst/>
                <a:latin typeface="Times New Roman" panose="02020503050405090304" pitchFamily="18" charset="0"/>
                <a:ea typeface="宋体" pitchFamily="2" charset="-122"/>
                <a:cs typeface="Times New Roman" panose="02020503050405090304" pitchFamily="18" charset="0"/>
              </a:rPr>
              <a:t>The analysis of moderating effects reveals an “inverted U-shaped” relationship between the intensity of environ-mental regulation and the role of green technology innovation in enhancing GVC position, while absorptive </a:t>
            </a:r>
            <a:r>
              <a:rPr lang="en-US" altLang="zh-CN" sz="1600" dirty="0" err="1">
                <a:effectLst/>
                <a:latin typeface="Times New Roman" panose="02020503050405090304" pitchFamily="18" charset="0"/>
                <a:ea typeface="宋体" pitchFamily="2" charset="-122"/>
                <a:cs typeface="Times New Roman" panose="02020503050405090304" pitchFamily="18" charset="0"/>
              </a:rPr>
              <a:t>capac-ity</a:t>
            </a:r>
            <a:r>
              <a:rPr lang="en-US" altLang="zh-CN" sz="1600" dirty="0">
                <a:effectLst/>
                <a:latin typeface="Times New Roman" panose="02020503050405090304" pitchFamily="18" charset="0"/>
                <a:ea typeface="宋体" pitchFamily="2" charset="-122"/>
                <a:cs typeface="Times New Roman" panose="02020503050405090304" pitchFamily="18" charset="0"/>
              </a:rPr>
              <a:t> exhibits a U-shaped moderating effect.</a:t>
            </a:r>
            <a:endParaRPr lang="en-US" altLang="zh-CN" sz="1600" b="1" kern="100" dirty="0">
              <a:solidFill>
                <a:srgbClr val="1D4999"/>
              </a:solidFill>
              <a:latin typeface="Times New Roman" panose="02020503050405090304" pitchFamily="18" charset="0"/>
              <a:cs typeface="Times New Roman" panose="02020503050405090304" pitchFamily="18" charset="0"/>
            </a:endParaRPr>
          </a:p>
          <a:p>
            <a:pPr marL="285750" indent="-285750" algn="just">
              <a:lnSpc>
                <a:spcPct val="150000"/>
              </a:lnSpc>
              <a:buFont typeface="Wingdings" panose="05000000000000000000" pitchFamily="2" charset="2"/>
              <a:buChar char="p"/>
            </a:pPr>
            <a:r>
              <a:rPr lang="en-US" altLang="zh-CN" sz="1600" b="1" kern="100" dirty="0">
                <a:solidFill>
                  <a:srgbClr val="1D4999"/>
                </a:solidFill>
                <a:latin typeface="Times New Roman" panose="02020503050405090304" pitchFamily="18" charset="0"/>
                <a:cs typeface="Times New Roman" panose="02020503050405090304" pitchFamily="18" charset="0"/>
              </a:rPr>
              <a:t>Industry-Specific Green Innovation Strategies: </a:t>
            </a:r>
            <a:r>
              <a:rPr lang="en-US" altLang="zh-CN" sz="1600" kern="100" dirty="0">
                <a:latin typeface="Times New Roman" panose="02020503050405090304" pitchFamily="18" charset="0"/>
                <a:cs typeface="Times New Roman" panose="02020503050405090304" pitchFamily="18" charset="0"/>
              </a:rPr>
              <a:t>Customize green innovation policies by industry traits (pollution/factor intensity). Capital/technology-intensive sectors focus on R&amp;D and smart tech for competitiveness; labor-intensive sectors avoid uniform restrictions and foster collaboration.</a:t>
            </a:r>
            <a:r>
              <a:rPr lang="zh-CN" altLang="zh-CN" sz="1600" kern="100" dirty="0">
                <a:latin typeface="Times New Roman" panose="02020503050405090304" pitchFamily="18" charset="0"/>
                <a:cs typeface="Times New Roman" panose="02020503050405090304" pitchFamily="18" charset="0"/>
              </a:rPr>
              <a:t> </a:t>
            </a:r>
            <a:endParaRPr lang="en-US" altLang="zh-CN" sz="1600" kern="100" dirty="0">
              <a:latin typeface="Times New Roman" panose="02020503050405090304" pitchFamily="18" charset="0"/>
              <a:cs typeface="Times New Roman" panose="02020503050405090304" pitchFamily="18" charset="0"/>
            </a:endParaRPr>
          </a:p>
          <a:p>
            <a:pPr marL="285750" indent="-285750" algn="just">
              <a:lnSpc>
                <a:spcPct val="150000"/>
              </a:lnSpc>
              <a:buFont typeface="Wingdings" panose="05000000000000000000" pitchFamily="2" charset="2"/>
              <a:buChar char="p"/>
            </a:pPr>
            <a:r>
              <a:rPr lang="en-US" altLang="zh-CN" sz="1600" b="1" kern="100" dirty="0">
                <a:solidFill>
                  <a:srgbClr val="1D4999"/>
                </a:solidFill>
                <a:effectLst/>
                <a:latin typeface="Times New Roman" panose="02020503050405090304" pitchFamily="18" charset="0"/>
                <a:ea typeface="宋体" pitchFamily="2" charset="-122"/>
                <a:cs typeface="Times New Roman" panose="02020503050405090304" pitchFamily="18" charset="0"/>
              </a:rPr>
              <a:t>Optimizing Resource Allocation and Value Chain Upgrading: </a:t>
            </a:r>
            <a:r>
              <a:rPr lang="en-US" altLang="zh-CN" sz="1600" kern="100" dirty="0">
                <a:effectLst/>
                <a:latin typeface="Times New Roman" panose="02020503050405090304" pitchFamily="18" charset="0"/>
                <a:ea typeface="宋体" pitchFamily="2" charset="-122"/>
                <a:cs typeface="Times New Roman" panose="02020503050405090304" pitchFamily="18" charset="0"/>
              </a:rPr>
              <a:t>Enable cross-sector flow of capital, resources, and technology to build efficient production networks driving value chain upgrading.</a:t>
            </a:r>
            <a:r>
              <a:rPr lang="zh-CN" altLang="zh-CN" sz="1600" kern="100" dirty="0">
                <a:effectLst/>
                <a:latin typeface="Times New Roman" panose="02020503050405090304" pitchFamily="18" charset="0"/>
                <a:ea typeface="宋体" pitchFamily="2" charset="-122"/>
                <a:cs typeface="Times New Roman" panose="02020503050405090304" pitchFamily="18" charset="0"/>
              </a:rPr>
              <a:t> </a:t>
            </a:r>
            <a:endParaRPr lang="en-US" altLang="zh-CN" sz="1600" kern="100" dirty="0">
              <a:effectLst/>
              <a:latin typeface="Times New Roman" panose="02020503050405090304" pitchFamily="18" charset="0"/>
              <a:ea typeface="宋体" pitchFamily="2" charset="-122"/>
              <a:cs typeface="Times New Roman" panose="02020503050405090304" pitchFamily="18" charset="0"/>
            </a:endParaRPr>
          </a:p>
          <a:p>
            <a:pPr marL="285750" indent="-285750" algn="just">
              <a:lnSpc>
                <a:spcPct val="150000"/>
              </a:lnSpc>
              <a:buFont typeface="Wingdings" panose="05000000000000000000" pitchFamily="2" charset="2"/>
              <a:buChar char="p"/>
            </a:pPr>
            <a:r>
              <a:rPr lang="en-US" altLang="zh-CN" sz="1600" b="1" kern="100" dirty="0">
                <a:solidFill>
                  <a:srgbClr val="1D4999"/>
                </a:solidFill>
                <a:effectLst/>
                <a:latin typeface="Times New Roman" panose="02020503050405090304" pitchFamily="18" charset="0"/>
                <a:ea typeface="宋体" pitchFamily="2" charset="-122"/>
                <a:cs typeface="Times New Roman" panose="02020503050405090304" pitchFamily="18" charset="0"/>
              </a:rPr>
              <a:t>Strengthening the Green Innovation System:</a:t>
            </a:r>
            <a:r>
              <a:rPr lang="en-US" altLang="zh-CN" sz="1600" b="1" kern="100" dirty="0">
                <a:solidFill>
                  <a:srgbClr val="1D4999"/>
                </a:solidFill>
                <a:latin typeface="Times New Roman" panose="02020503050405090304" pitchFamily="18" charset="0"/>
                <a:cs typeface="Times New Roman" panose="02020503050405090304" pitchFamily="18" charset="0"/>
              </a:rPr>
              <a:t> </a:t>
            </a:r>
            <a:r>
              <a:rPr lang="en-US" altLang="zh-CN" sz="1600" kern="100" dirty="0">
                <a:effectLst/>
                <a:latin typeface="Times New Roman" panose="02020503050405090304" pitchFamily="18" charset="0"/>
                <a:ea typeface="宋体" pitchFamily="2" charset="-122"/>
                <a:cs typeface="Times New Roman" panose="02020503050405090304" pitchFamily="18" charset="0"/>
              </a:rPr>
              <a:t>Government prioritizes efficient clean technologies (screening) while activating green R&amp;D through incentive policies (stimulus).</a:t>
            </a:r>
            <a:endParaRPr lang="en-US" altLang="zh-CN" sz="1600" kern="100" dirty="0">
              <a:effectLst/>
              <a:latin typeface="Times New Roman" panose="02020503050405090304" pitchFamily="18" charset="0"/>
              <a:ea typeface="宋体" pitchFamily="2" charset="-122"/>
              <a:cs typeface="Times New Roman" panose="02020503050405090304" pitchFamily="18" charset="0"/>
            </a:endParaRPr>
          </a:p>
          <a:p>
            <a:pPr marL="285750" indent="-285750" algn="just">
              <a:lnSpc>
                <a:spcPct val="150000"/>
              </a:lnSpc>
              <a:buFont typeface="Wingdings" panose="05000000000000000000" pitchFamily="2" charset="2"/>
              <a:buChar char="p"/>
            </a:pPr>
            <a:r>
              <a:rPr lang="en-US" altLang="zh-CN" sz="1600" b="1" kern="100" dirty="0">
                <a:solidFill>
                  <a:srgbClr val="1D4999"/>
                </a:solidFill>
                <a:latin typeface="Times New Roman" panose="02020503050405090304" pitchFamily="18" charset="0"/>
                <a:cs typeface="Times New Roman" panose="02020503050405090304" pitchFamily="18" charset="0"/>
              </a:rPr>
              <a:t>Bridging the Green Technology Gap through Absorptive Capacity: </a:t>
            </a:r>
            <a:r>
              <a:rPr lang="en-US" altLang="zh-CN" sz="1600" kern="100" dirty="0">
                <a:latin typeface="Times New Roman" panose="02020503050405090304" pitchFamily="18" charset="0"/>
                <a:cs typeface="Times New Roman" panose="02020503050405090304" pitchFamily="18" charset="0"/>
              </a:rPr>
              <a:t>Firms establish platforms, attract talent, and deepen partnerships to internalize knowledge and leverage industrial clusters for closing tech gaps, synergizing GVC advancement with green innovation.</a:t>
            </a:r>
            <a:endParaRPr lang="zh-CN" altLang="zh-CN" sz="1600" kern="100" dirty="0">
              <a:latin typeface="Times New Roman" panose="02020503050405090304" pitchFamily="18" charset="0"/>
              <a:cs typeface="Times New Roman" panose="02020503050405090304" pitchFamily="18" charset="0"/>
            </a:endParaRPr>
          </a:p>
        </p:txBody>
      </p:sp>
      <p:grpSp>
        <p:nvGrpSpPr>
          <p:cNvPr id="4" name="组合 3"/>
          <p:cNvGrpSpPr/>
          <p:nvPr/>
        </p:nvGrpSpPr>
        <p:grpSpPr>
          <a:xfrm>
            <a:off x="635" y="23724"/>
            <a:ext cx="8497508" cy="583565"/>
            <a:chOff x="635" y="23724"/>
            <a:chExt cx="8497508" cy="583565"/>
          </a:xfrm>
        </p:grpSpPr>
        <p:sp>
          <p:nvSpPr>
            <p:cNvPr id="11" name="矩形 10"/>
            <p:cNvSpPr/>
            <p:nvPr/>
          </p:nvSpPr>
          <p:spPr>
            <a:xfrm>
              <a:off x="635" y="254001"/>
              <a:ext cx="609600" cy="126000"/>
            </a:xfrm>
            <a:prstGeom prst="rect">
              <a:avLst/>
            </a:prstGeom>
            <a:solidFill>
              <a:srgbClr val="1D4999"/>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E4A9C"/>
                </a:solidFill>
              </a:endParaRPr>
            </a:p>
          </p:txBody>
        </p:sp>
        <p:grpSp>
          <p:nvGrpSpPr>
            <p:cNvPr id="16" name="组合 15"/>
            <p:cNvGrpSpPr/>
            <p:nvPr/>
          </p:nvGrpSpPr>
          <p:grpSpPr bwMode="auto">
            <a:xfrm>
              <a:off x="630145" y="23724"/>
              <a:ext cx="2505650" cy="583565"/>
              <a:chOff x="551544" y="82976"/>
              <a:chExt cx="2504719" cy="582556"/>
            </a:xfrm>
          </p:grpSpPr>
          <p:sp>
            <p:nvSpPr>
              <p:cNvPr id="18" name="文本框 4"/>
              <p:cNvSpPr txBox="1">
                <a:spLocks noChangeArrowheads="1"/>
              </p:cNvSpPr>
              <p:nvPr/>
            </p:nvSpPr>
            <p:spPr bwMode="auto">
              <a:xfrm>
                <a:off x="1063976" y="103820"/>
                <a:ext cx="1992287" cy="52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itchFamily="2" charset="-122"/>
                  </a:defRPr>
                </a:lvl1pPr>
                <a:lvl2pPr marL="742950" indent="-285750">
                  <a:defRPr sz="2400">
                    <a:solidFill>
                      <a:schemeClr val="tx1"/>
                    </a:solidFill>
                    <a:latin typeface="Calibri" panose="020F0502020204030204" pitchFamily="34" charset="0"/>
                    <a:ea typeface="宋体" pitchFamily="2" charset="-122"/>
                  </a:defRPr>
                </a:lvl2pPr>
                <a:lvl3pPr>
                  <a:defRPr sz="2000">
                    <a:solidFill>
                      <a:schemeClr val="tx1"/>
                    </a:solidFill>
                    <a:latin typeface="Calibri" panose="020F0502020204030204" pitchFamily="34" charset="0"/>
                    <a:ea typeface="宋体" pitchFamily="2" charset="-122"/>
                  </a:defRPr>
                </a:lvl3pPr>
                <a:lvl4pPr>
                  <a:defRPr>
                    <a:solidFill>
                      <a:schemeClr val="tx1"/>
                    </a:solidFill>
                    <a:latin typeface="Calibri" panose="020F0502020204030204" pitchFamily="34" charset="0"/>
                    <a:ea typeface="宋体" pitchFamily="2" charset="-122"/>
                  </a:defRPr>
                </a:lvl4pPr>
                <a:lvl5pPr>
                  <a:defRPr>
                    <a:solidFill>
                      <a:schemeClr val="tx1"/>
                    </a:solidFill>
                    <a:latin typeface="Calibri" panose="020F0502020204030204" pitchFamily="34" charset="0"/>
                    <a:ea typeface="宋体" pitchFamily="2" charset="-122"/>
                  </a:defRPr>
                </a:lvl5pPr>
                <a:lvl6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6pPr>
                <a:lvl7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7pPr>
                <a:lvl8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8pPr>
                <a:lvl9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9pPr>
              </a:lstStyle>
              <a:p>
                <a:pPr algn="ctr" eaLnBrk="1" hangingPunct="1"/>
                <a:r>
                  <a:rPr lang="en-US" altLang="zh-CN" b="1" dirty="0">
                    <a:solidFill>
                      <a:srgbClr val="1D4999"/>
                    </a:solidFill>
                    <a:latin typeface="Times New Roman" panose="02020503050405090304" pitchFamily="18" charset="0"/>
                    <a:ea typeface="微软雅黑" panose="020B0503020204020204" pitchFamily="34" charset="-122"/>
                    <a:cs typeface="Times New Roman" panose="02020503050405090304" pitchFamily="18" charset="0"/>
                  </a:rPr>
                  <a:t>Conclusion</a:t>
                </a:r>
                <a:endParaRPr lang="zh-CN" altLang="en-US" b="1" dirty="0">
                  <a:solidFill>
                    <a:srgbClr val="1D4999"/>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551544" y="82976"/>
                <a:ext cx="723631" cy="582556"/>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05</a:t>
                </a:r>
                <a:endParaRPr lang="zh-CN" altLang="en-US" sz="3200" dirty="0">
                  <a:solidFill>
                    <a:schemeClr val="bg2">
                      <a:lumMod val="25000"/>
                    </a:schemeClr>
                  </a:solidFill>
                  <a:latin typeface="Impact" panose="020B0806030902050204" pitchFamily="34" charset="0"/>
                  <a:ea typeface="+mn-ea"/>
                </a:endParaRPr>
              </a:p>
            </p:txBody>
          </p:sp>
        </p:grpSp>
        <p:sp>
          <p:nvSpPr>
            <p:cNvPr id="17" name="矩形 16"/>
            <p:cNvSpPr/>
            <p:nvPr/>
          </p:nvSpPr>
          <p:spPr>
            <a:xfrm>
              <a:off x="3067662" y="252506"/>
              <a:ext cx="5430481" cy="151681"/>
            </a:xfrm>
            <a:prstGeom prst="rect">
              <a:avLst/>
            </a:prstGeom>
            <a:solidFill>
              <a:srgbClr val="1D4999"/>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E4A9C"/>
                </a:solidFil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35" y="6732000"/>
            <a:ext cx="12191365" cy="126000"/>
          </a:xfrm>
          <a:prstGeom prst="rect">
            <a:avLst/>
          </a:prstGeom>
          <a:solidFill>
            <a:srgbClr val="1D4999"/>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矩形: 圆角 7"/>
          <p:cNvSpPr/>
          <p:nvPr/>
        </p:nvSpPr>
        <p:spPr>
          <a:xfrm>
            <a:off x="277090" y="862638"/>
            <a:ext cx="11637817" cy="5741362"/>
          </a:xfrm>
          <a:custGeom>
            <a:avLst/>
            <a:gdLst>
              <a:gd name="connsiteX0" fmla="*/ 0 w 11637817"/>
              <a:gd name="connsiteY0" fmla="*/ 956913 h 5741362"/>
              <a:gd name="connsiteX1" fmla="*/ 956913 w 11637817"/>
              <a:gd name="connsiteY1" fmla="*/ 0 h 5741362"/>
              <a:gd name="connsiteX2" fmla="*/ 10680904 w 11637817"/>
              <a:gd name="connsiteY2" fmla="*/ 0 h 5741362"/>
              <a:gd name="connsiteX3" fmla="*/ 11637817 w 11637817"/>
              <a:gd name="connsiteY3" fmla="*/ 956913 h 5741362"/>
              <a:gd name="connsiteX4" fmla="*/ 11637817 w 11637817"/>
              <a:gd name="connsiteY4" fmla="*/ 4784449 h 5741362"/>
              <a:gd name="connsiteX5" fmla="*/ 10680904 w 11637817"/>
              <a:gd name="connsiteY5" fmla="*/ 5741362 h 5741362"/>
              <a:gd name="connsiteX6" fmla="*/ 956913 w 11637817"/>
              <a:gd name="connsiteY6" fmla="*/ 5741362 h 5741362"/>
              <a:gd name="connsiteX7" fmla="*/ 0 w 11637817"/>
              <a:gd name="connsiteY7" fmla="*/ 4784449 h 5741362"/>
              <a:gd name="connsiteX8" fmla="*/ 0 w 11637817"/>
              <a:gd name="connsiteY8" fmla="*/ 956913 h 574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7817" h="5741362" extrusionOk="0">
                <a:moveTo>
                  <a:pt x="0" y="956913"/>
                </a:moveTo>
                <a:cubicBezTo>
                  <a:pt x="8008" y="426749"/>
                  <a:pt x="467677" y="76891"/>
                  <a:pt x="956913" y="0"/>
                </a:cubicBezTo>
                <a:cubicBezTo>
                  <a:pt x="3218404" y="140863"/>
                  <a:pt x="9173258" y="-15229"/>
                  <a:pt x="10680904" y="0"/>
                </a:cubicBezTo>
                <a:cubicBezTo>
                  <a:pt x="11262925" y="-72837"/>
                  <a:pt x="11657556" y="340796"/>
                  <a:pt x="11637817" y="956913"/>
                </a:cubicBezTo>
                <a:cubicBezTo>
                  <a:pt x="11518764" y="2122562"/>
                  <a:pt x="11600072" y="4157049"/>
                  <a:pt x="11637817" y="4784449"/>
                </a:cubicBezTo>
                <a:cubicBezTo>
                  <a:pt x="11579973" y="5269154"/>
                  <a:pt x="11125499" y="5749391"/>
                  <a:pt x="10680904" y="5741362"/>
                </a:cubicBezTo>
                <a:cubicBezTo>
                  <a:pt x="7597516" y="5801723"/>
                  <a:pt x="4441857" y="5725003"/>
                  <a:pt x="956913" y="5741362"/>
                </a:cubicBezTo>
                <a:cubicBezTo>
                  <a:pt x="445111" y="5766071"/>
                  <a:pt x="4949" y="5306092"/>
                  <a:pt x="0" y="4784449"/>
                </a:cubicBezTo>
                <a:cubicBezTo>
                  <a:pt x="165925" y="3034350"/>
                  <a:pt x="25538" y="1535632"/>
                  <a:pt x="0" y="956913"/>
                </a:cubicBezTo>
                <a:close/>
              </a:path>
            </a:pathLst>
          </a:custGeom>
          <a:noFill/>
          <a:ln w="28575">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610235" y="1013367"/>
            <a:ext cx="11062020" cy="3741409"/>
          </a:xfrm>
          <a:prstGeom prst="rect">
            <a:avLst/>
          </a:prstGeom>
          <a:noFill/>
        </p:spPr>
        <p:txBody>
          <a:bodyPr wrap="square">
            <a:spAutoFit/>
          </a:bodyPr>
          <a:lstStyle/>
          <a:p>
            <a:pPr marL="285750" indent="-285750" algn="just">
              <a:lnSpc>
                <a:spcPct val="150000"/>
              </a:lnSpc>
              <a:buFont typeface="Wingdings" panose="05000000000000000000" pitchFamily="2" charset="2"/>
              <a:buChar char="p"/>
            </a:pPr>
            <a:r>
              <a:rPr lang="en-US" altLang="zh-CN" sz="1600" b="1" kern="100" dirty="0">
                <a:solidFill>
                  <a:srgbClr val="1D4999"/>
                </a:solidFill>
                <a:latin typeface="Times New Roman" panose="02020503050405090304" pitchFamily="18" charset="0"/>
                <a:cs typeface="Times New Roman" panose="02020503050405090304" pitchFamily="18" charset="0"/>
              </a:rPr>
              <a:t>Industry-Specific Green Innovation Strategies: </a:t>
            </a:r>
            <a:r>
              <a:rPr lang="en-US" altLang="zh-CN" sz="1600" kern="100" dirty="0">
                <a:latin typeface="Times New Roman" panose="02020503050405090304" pitchFamily="18" charset="0"/>
                <a:cs typeface="Times New Roman" panose="02020503050405090304" pitchFamily="18" charset="0"/>
              </a:rPr>
              <a:t>Customize green innovation policies by industry traits (pollution/factor intensity). Capital/technology-intensive sectors focus on R&amp;D and smart tech for competitiveness; labor-intensive sectors avoid uniform restrictions and foster collaboration.</a:t>
            </a:r>
            <a:r>
              <a:rPr lang="zh-CN" altLang="zh-CN" sz="1600" kern="100" dirty="0">
                <a:latin typeface="Times New Roman" panose="02020503050405090304" pitchFamily="18" charset="0"/>
                <a:cs typeface="Times New Roman" panose="02020503050405090304" pitchFamily="18" charset="0"/>
              </a:rPr>
              <a:t> </a:t>
            </a:r>
            <a:endParaRPr lang="en-US" altLang="zh-CN" sz="1600" kern="100" dirty="0">
              <a:latin typeface="Times New Roman" panose="02020503050405090304" pitchFamily="18" charset="0"/>
              <a:cs typeface="Times New Roman" panose="02020503050405090304" pitchFamily="18" charset="0"/>
            </a:endParaRPr>
          </a:p>
          <a:p>
            <a:pPr marL="285750" indent="-285750" algn="just">
              <a:lnSpc>
                <a:spcPct val="150000"/>
              </a:lnSpc>
              <a:buFont typeface="Wingdings" panose="05000000000000000000" pitchFamily="2" charset="2"/>
              <a:buChar char="p"/>
            </a:pPr>
            <a:r>
              <a:rPr lang="en-US" altLang="zh-CN" sz="1600" b="1" kern="100" dirty="0">
                <a:solidFill>
                  <a:srgbClr val="1D4999"/>
                </a:solidFill>
                <a:effectLst/>
                <a:latin typeface="Times New Roman" panose="02020503050405090304" pitchFamily="18" charset="0"/>
                <a:ea typeface="宋体" pitchFamily="2" charset="-122"/>
                <a:cs typeface="Times New Roman" panose="02020503050405090304" pitchFamily="18" charset="0"/>
              </a:rPr>
              <a:t>Optimizing Resource Allocation and Value Chain Upgrading: </a:t>
            </a:r>
            <a:r>
              <a:rPr lang="en-US" altLang="zh-CN" sz="1600" kern="100" dirty="0">
                <a:effectLst/>
                <a:latin typeface="Times New Roman" panose="02020503050405090304" pitchFamily="18" charset="0"/>
                <a:ea typeface="宋体" pitchFamily="2" charset="-122"/>
                <a:cs typeface="Times New Roman" panose="02020503050405090304" pitchFamily="18" charset="0"/>
              </a:rPr>
              <a:t>Enable cross-sector flow of capital, resources, and technology to build efficient production networks driving value chain upgrading.</a:t>
            </a:r>
            <a:r>
              <a:rPr lang="zh-CN" altLang="zh-CN" sz="1600" kern="100" dirty="0">
                <a:effectLst/>
                <a:latin typeface="Times New Roman" panose="02020503050405090304" pitchFamily="18" charset="0"/>
                <a:ea typeface="宋体" pitchFamily="2" charset="-122"/>
                <a:cs typeface="Times New Roman" panose="02020503050405090304" pitchFamily="18" charset="0"/>
              </a:rPr>
              <a:t> </a:t>
            </a:r>
            <a:endParaRPr lang="en-US" altLang="zh-CN" sz="1600" kern="100" dirty="0">
              <a:effectLst/>
              <a:latin typeface="Times New Roman" panose="02020503050405090304" pitchFamily="18" charset="0"/>
              <a:ea typeface="宋体" pitchFamily="2" charset="-122"/>
              <a:cs typeface="Times New Roman" panose="02020503050405090304" pitchFamily="18" charset="0"/>
            </a:endParaRPr>
          </a:p>
          <a:p>
            <a:pPr marL="285750" indent="-285750" algn="just">
              <a:lnSpc>
                <a:spcPct val="150000"/>
              </a:lnSpc>
              <a:buFont typeface="Wingdings" panose="05000000000000000000" pitchFamily="2" charset="2"/>
              <a:buChar char="p"/>
            </a:pPr>
            <a:r>
              <a:rPr lang="en-US" altLang="zh-CN" sz="1600" b="1" kern="100" dirty="0">
                <a:solidFill>
                  <a:srgbClr val="1D4999"/>
                </a:solidFill>
                <a:effectLst/>
                <a:latin typeface="Times New Roman" panose="02020503050405090304" pitchFamily="18" charset="0"/>
                <a:ea typeface="宋体" pitchFamily="2" charset="-122"/>
                <a:cs typeface="Times New Roman" panose="02020503050405090304" pitchFamily="18" charset="0"/>
              </a:rPr>
              <a:t>Strengthening the Green Innovation System:</a:t>
            </a:r>
            <a:r>
              <a:rPr lang="en-US" altLang="zh-CN" sz="1600" b="1" kern="100" dirty="0">
                <a:solidFill>
                  <a:srgbClr val="1D4999"/>
                </a:solidFill>
                <a:latin typeface="Times New Roman" panose="02020503050405090304" pitchFamily="18" charset="0"/>
                <a:cs typeface="Times New Roman" panose="02020503050405090304" pitchFamily="18" charset="0"/>
              </a:rPr>
              <a:t> </a:t>
            </a:r>
            <a:r>
              <a:rPr lang="en-US" altLang="zh-CN" sz="1600" kern="100" dirty="0">
                <a:effectLst/>
                <a:latin typeface="Times New Roman" panose="02020503050405090304" pitchFamily="18" charset="0"/>
                <a:ea typeface="宋体" pitchFamily="2" charset="-122"/>
                <a:cs typeface="Times New Roman" panose="02020503050405090304" pitchFamily="18" charset="0"/>
              </a:rPr>
              <a:t>Government prioritizes efficient clean technologies (screening) while activating green R&amp;D through incentive policies (stimulus).</a:t>
            </a:r>
            <a:endParaRPr lang="en-US" altLang="zh-CN" sz="1600" kern="100" dirty="0">
              <a:effectLst/>
              <a:latin typeface="Times New Roman" panose="02020503050405090304" pitchFamily="18" charset="0"/>
              <a:ea typeface="宋体" pitchFamily="2" charset="-122"/>
              <a:cs typeface="Times New Roman" panose="02020503050405090304" pitchFamily="18" charset="0"/>
            </a:endParaRPr>
          </a:p>
          <a:p>
            <a:pPr marL="285750" indent="-285750" algn="just">
              <a:lnSpc>
                <a:spcPct val="150000"/>
              </a:lnSpc>
              <a:buFont typeface="Wingdings" panose="05000000000000000000" pitchFamily="2" charset="2"/>
              <a:buChar char="p"/>
            </a:pPr>
            <a:r>
              <a:rPr lang="en-US" altLang="zh-CN" sz="1600" b="1" kern="100" dirty="0">
                <a:solidFill>
                  <a:srgbClr val="1D4999"/>
                </a:solidFill>
                <a:latin typeface="Times New Roman" panose="02020503050405090304" pitchFamily="18" charset="0"/>
                <a:cs typeface="Times New Roman" panose="02020503050405090304" pitchFamily="18" charset="0"/>
              </a:rPr>
              <a:t>Bridging the Green Technology Gap through Absorptive Capacity: </a:t>
            </a:r>
            <a:r>
              <a:rPr lang="en-US" altLang="zh-CN" sz="1600" kern="100" dirty="0">
                <a:latin typeface="Times New Roman" panose="02020503050405090304" pitchFamily="18" charset="0"/>
                <a:cs typeface="Times New Roman" panose="02020503050405090304" pitchFamily="18" charset="0"/>
              </a:rPr>
              <a:t>Firms establish platforms, attract talent, and deepen partnerships to internalize knowledge and leverage industrial clusters for closing tech gaps, synergizing GVC advancement with green innovation.</a:t>
            </a:r>
            <a:endParaRPr lang="zh-CN" altLang="zh-CN" sz="1600" kern="100" dirty="0">
              <a:latin typeface="Times New Roman" panose="02020503050405090304" pitchFamily="18" charset="0"/>
              <a:cs typeface="Times New Roman" panose="02020503050405090304" pitchFamily="18" charset="0"/>
            </a:endParaRPr>
          </a:p>
        </p:txBody>
      </p:sp>
      <p:grpSp>
        <p:nvGrpSpPr>
          <p:cNvPr id="4" name="组合 3"/>
          <p:cNvGrpSpPr/>
          <p:nvPr/>
        </p:nvGrpSpPr>
        <p:grpSpPr>
          <a:xfrm>
            <a:off x="635" y="23724"/>
            <a:ext cx="8497508" cy="583565"/>
            <a:chOff x="635" y="23724"/>
            <a:chExt cx="8497508" cy="583565"/>
          </a:xfrm>
        </p:grpSpPr>
        <p:sp>
          <p:nvSpPr>
            <p:cNvPr id="11" name="矩形 10"/>
            <p:cNvSpPr/>
            <p:nvPr/>
          </p:nvSpPr>
          <p:spPr>
            <a:xfrm>
              <a:off x="635" y="254001"/>
              <a:ext cx="609600" cy="126000"/>
            </a:xfrm>
            <a:prstGeom prst="rect">
              <a:avLst/>
            </a:prstGeom>
            <a:solidFill>
              <a:srgbClr val="1D4999"/>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E4A9C"/>
                </a:solidFill>
              </a:endParaRPr>
            </a:p>
          </p:txBody>
        </p:sp>
        <p:grpSp>
          <p:nvGrpSpPr>
            <p:cNvPr id="16" name="组合 15"/>
            <p:cNvGrpSpPr/>
            <p:nvPr/>
          </p:nvGrpSpPr>
          <p:grpSpPr bwMode="auto">
            <a:xfrm>
              <a:off x="630145" y="23724"/>
              <a:ext cx="2610011" cy="583565"/>
              <a:chOff x="551544" y="82976"/>
              <a:chExt cx="2609041" cy="582556"/>
            </a:xfrm>
          </p:grpSpPr>
          <p:sp>
            <p:nvSpPr>
              <p:cNvPr id="18" name="文本框 4"/>
              <p:cNvSpPr txBox="1">
                <a:spLocks noChangeArrowheads="1"/>
              </p:cNvSpPr>
              <p:nvPr/>
            </p:nvSpPr>
            <p:spPr bwMode="auto">
              <a:xfrm>
                <a:off x="1063975" y="113096"/>
                <a:ext cx="2096610" cy="52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itchFamily="2" charset="-122"/>
                  </a:defRPr>
                </a:lvl1pPr>
                <a:lvl2pPr marL="742950" indent="-285750">
                  <a:defRPr sz="2400">
                    <a:solidFill>
                      <a:schemeClr val="tx1"/>
                    </a:solidFill>
                    <a:latin typeface="Calibri" panose="020F0502020204030204" pitchFamily="34" charset="0"/>
                    <a:ea typeface="宋体" pitchFamily="2" charset="-122"/>
                  </a:defRPr>
                </a:lvl2pPr>
                <a:lvl3pPr>
                  <a:defRPr sz="2000">
                    <a:solidFill>
                      <a:schemeClr val="tx1"/>
                    </a:solidFill>
                    <a:latin typeface="Calibri" panose="020F0502020204030204" pitchFamily="34" charset="0"/>
                    <a:ea typeface="宋体" pitchFamily="2" charset="-122"/>
                  </a:defRPr>
                </a:lvl3pPr>
                <a:lvl4pPr>
                  <a:defRPr>
                    <a:solidFill>
                      <a:schemeClr val="tx1"/>
                    </a:solidFill>
                    <a:latin typeface="Calibri" panose="020F0502020204030204" pitchFamily="34" charset="0"/>
                    <a:ea typeface="宋体" pitchFamily="2" charset="-122"/>
                  </a:defRPr>
                </a:lvl4pPr>
                <a:lvl5pPr>
                  <a:defRPr>
                    <a:solidFill>
                      <a:schemeClr val="tx1"/>
                    </a:solidFill>
                    <a:latin typeface="Calibri" panose="020F0502020204030204" pitchFamily="34" charset="0"/>
                    <a:ea typeface="宋体" pitchFamily="2" charset="-122"/>
                  </a:defRPr>
                </a:lvl5pPr>
                <a:lvl6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6pPr>
                <a:lvl7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7pPr>
                <a:lvl8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8pPr>
                <a:lvl9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9pPr>
              </a:lstStyle>
              <a:p>
                <a:pPr algn="ctr" eaLnBrk="1" hangingPunct="1"/>
                <a:r>
                  <a:rPr lang="en-US" altLang="zh-CN" b="1" dirty="0">
                    <a:solidFill>
                      <a:srgbClr val="1D4999"/>
                    </a:solidFill>
                    <a:latin typeface="Times New Roman" panose="02020503050405090304" pitchFamily="18" charset="0"/>
                    <a:ea typeface="微软雅黑" panose="020B0503020204020204" pitchFamily="34" charset="-122"/>
                    <a:cs typeface="Times New Roman" panose="02020503050405090304" pitchFamily="18" charset="0"/>
                  </a:rPr>
                  <a:t>Implications </a:t>
                </a:r>
                <a:endParaRPr lang="zh-CN" altLang="en-US" b="1" dirty="0">
                  <a:solidFill>
                    <a:srgbClr val="1D4999"/>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551544" y="82976"/>
                <a:ext cx="723631" cy="582556"/>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05</a:t>
                </a:r>
                <a:endParaRPr lang="zh-CN" altLang="en-US" sz="3200" dirty="0">
                  <a:solidFill>
                    <a:schemeClr val="bg2">
                      <a:lumMod val="25000"/>
                    </a:schemeClr>
                  </a:solidFill>
                  <a:latin typeface="Impact" panose="020B0806030902050204" pitchFamily="34" charset="0"/>
                  <a:ea typeface="+mn-ea"/>
                </a:endParaRPr>
              </a:p>
            </p:txBody>
          </p:sp>
        </p:grpSp>
        <p:sp>
          <p:nvSpPr>
            <p:cNvPr id="17" name="矩形 16"/>
            <p:cNvSpPr/>
            <p:nvPr/>
          </p:nvSpPr>
          <p:spPr>
            <a:xfrm>
              <a:off x="3240158" y="252506"/>
              <a:ext cx="5257985" cy="127495"/>
            </a:xfrm>
            <a:prstGeom prst="rect">
              <a:avLst/>
            </a:prstGeom>
            <a:solidFill>
              <a:srgbClr val="1D4999"/>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E4A9C"/>
                </a:solidFil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51931" y="375313"/>
            <a:ext cx="6688138" cy="1107996"/>
          </a:xfrm>
          <a:prstGeom prst="rect">
            <a:avLst/>
          </a:prstGeom>
          <a:noFill/>
        </p:spPr>
        <p:txBody>
          <a:bodyPr wrap="square">
            <a:spAutoFit/>
          </a:bodyPr>
          <a:lstStyle/>
          <a:p>
            <a:pPr algn="ctr" eaLnBrk="1" fontAlgn="auto" hangingPunct="1">
              <a:spcBef>
                <a:spcPts val="0"/>
              </a:spcBef>
              <a:spcAft>
                <a:spcPts val="0"/>
              </a:spcAft>
              <a:defRPr/>
            </a:pPr>
            <a:r>
              <a:rPr lang="en-US" altLang="zh-CN" sz="6600" b="1" dirty="0">
                <a:solidFill>
                  <a:srgbClr val="1D4999"/>
                </a:solidFill>
                <a:latin typeface="Times New Roman" panose="02020503050405090304" pitchFamily="18" charset="0"/>
                <a:ea typeface="+mn-ea"/>
                <a:cs typeface="Times New Roman" panose="02020503050405090304" pitchFamily="18" charset="0"/>
              </a:rPr>
              <a:t>Contents</a:t>
            </a:r>
            <a:endParaRPr lang="zh-CN" altLang="en-US" sz="6600" b="1" dirty="0">
              <a:solidFill>
                <a:srgbClr val="1D4999"/>
              </a:solidFill>
              <a:latin typeface="Times New Roman" panose="02020503050405090304" pitchFamily="18" charset="0"/>
              <a:ea typeface="+mn-ea"/>
              <a:cs typeface="Times New Roman" panose="02020503050405090304" pitchFamily="18" charset="0"/>
            </a:endParaRPr>
          </a:p>
        </p:txBody>
      </p:sp>
      <p:cxnSp>
        <p:nvCxnSpPr>
          <p:cNvPr id="5" name="直接连接符 4"/>
          <p:cNvCxnSpPr/>
          <p:nvPr/>
        </p:nvCxnSpPr>
        <p:spPr bwMode="auto">
          <a:xfrm flipV="1">
            <a:off x="3709194" y="1530701"/>
            <a:ext cx="4773612" cy="0"/>
          </a:xfrm>
          <a:prstGeom prst="line">
            <a:avLst/>
          </a:prstGeom>
          <a:ln w="25400">
            <a:solidFill>
              <a:srgbClr val="044875"/>
            </a:solidFill>
          </a:ln>
        </p:spPr>
        <p:style>
          <a:lnRef idx="1">
            <a:schemeClr val="accent1"/>
          </a:lnRef>
          <a:fillRef idx="0">
            <a:schemeClr val="accent1"/>
          </a:fillRef>
          <a:effectRef idx="0">
            <a:schemeClr val="accent1"/>
          </a:effectRef>
          <a:fontRef idx="minor">
            <a:schemeClr val="tx1"/>
          </a:fontRef>
        </p:style>
      </p:cxnSp>
      <p:grpSp>
        <p:nvGrpSpPr>
          <p:cNvPr id="62" name="组合 61"/>
          <p:cNvGrpSpPr/>
          <p:nvPr/>
        </p:nvGrpSpPr>
        <p:grpSpPr>
          <a:xfrm>
            <a:off x="3472586" y="2029155"/>
            <a:ext cx="5246827" cy="2489804"/>
            <a:chOff x="3432828" y="1586652"/>
            <a:chExt cx="5246827" cy="2489804"/>
          </a:xfrm>
        </p:grpSpPr>
        <p:grpSp>
          <p:nvGrpSpPr>
            <p:cNvPr id="6" name="组合 5"/>
            <p:cNvGrpSpPr/>
            <p:nvPr/>
          </p:nvGrpSpPr>
          <p:grpSpPr bwMode="auto">
            <a:xfrm>
              <a:off x="3432829" y="1586652"/>
              <a:ext cx="5246826" cy="712788"/>
              <a:chOff x="6297909" y="1397569"/>
              <a:chExt cx="5245666" cy="712882"/>
            </a:xfrm>
          </p:grpSpPr>
          <p:sp>
            <p:nvSpPr>
              <p:cNvPr id="21" name="文本框 20"/>
              <p:cNvSpPr txBox="1">
                <a:spLocks noChangeArrowheads="1"/>
              </p:cNvSpPr>
              <p:nvPr/>
            </p:nvSpPr>
            <p:spPr bwMode="auto">
              <a:xfrm>
                <a:off x="7474415" y="1492256"/>
                <a:ext cx="3782784" cy="52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itchFamily="2" charset="-122"/>
                  </a:defRPr>
                </a:lvl1pPr>
                <a:lvl2pPr marL="742950" indent="-285750">
                  <a:defRPr sz="2400">
                    <a:solidFill>
                      <a:schemeClr val="tx1"/>
                    </a:solidFill>
                    <a:latin typeface="Calibri" panose="020F0502020204030204" pitchFamily="34" charset="0"/>
                    <a:ea typeface="宋体" pitchFamily="2" charset="-122"/>
                  </a:defRPr>
                </a:lvl2pPr>
                <a:lvl3pPr>
                  <a:defRPr sz="2000">
                    <a:solidFill>
                      <a:schemeClr val="tx1"/>
                    </a:solidFill>
                    <a:latin typeface="Calibri" panose="020F0502020204030204" pitchFamily="34" charset="0"/>
                    <a:ea typeface="宋体" pitchFamily="2" charset="-122"/>
                  </a:defRPr>
                </a:lvl3pPr>
                <a:lvl4pPr>
                  <a:defRPr>
                    <a:solidFill>
                      <a:schemeClr val="tx1"/>
                    </a:solidFill>
                    <a:latin typeface="Calibri" panose="020F0502020204030204" pitchFamily="34" charset="0"/>
                    <a:ea typeface="宋体" pitchFamily="2" charset="-122"/>
                  </a:defRPr>
                </a:lvl4pPr>
                <a:lvl5pPr>
                  <a:defRPr>
                    <a:solidFill>
                      <a:schemeClr val="tx1"/>
                    </a:solidFill>
                    <a:latin typeface="Calibri" panose="020F0502020204030204" pitchFamily="34" charset="0"/>
                    <a:ea typeface="宋体" pitchFamily="2" charset="-122"/>
                  </a:defRPr>
                </a:lvl5pPr>
                <a:lvl6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6pPr>
                <a:lvl7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7pPr>
                <a:lvl8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8pPr>
                <a:lvl9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9pPr>
              </a:lstStyle>
              <a:p>
                <a:pPr algn="ctr" eaLnBrk="1" hangingPunct="1"/>
                <a:r>
                  <a:rPr lang="en-US" altLang="zh-CN" b="1" dirty="0">
                    <a:solidFill>
                      <a:srgbClr val="1D4999"/>
                    </a:solidFill>
                    <a:latin typeface="Times New Roman" panose="02020503050405090304" pitchFamily="18" charset="0"/>
                    <a:ea typeface="微软雅黑" panose="020B0503020204020204" pitchFamily="34" charset="-122"/>
                    <a:cs typeface="Times New Roman" panose="02020503050405090304" pitchFamily="18" charset="0"/>
                  </a:rPr>
                  <a:t>Research Background</a:t>
                </a:r>
                <a:endParaRPr lang="en-US" altLang="zh-CN" b="1" dirty="0">
                  <a:solidFill>
                    <a:srgbClr val="1D4999"/>
                  </a:solidFill>
                  <a:latin typeface="Times New Roman" panose="02020503050405090304" pitchFamily="18" charset="0"/>
                  <a:ea typeface="微软雅黑" panose="020B0503020204020204" pitchFamily="34" charset="-122"/>
                  <a:cs typeface="Times New Roman" panose="02020503050405090304" pitchFamily="18" charset="0"/>
                </a:endParaRPr>
              </a:p>
            </p:txBody>
          </p:sp>
          <p:sp>
            <p:nvSpPr>
              <p:cNvPr id="22" name="矩形 21"/>
              <p:cNvSpPr/>
              <p:nvPr/>
            </p:nvSpPr>
            <p:spPr>
              <a:xfrm>
                <a:off x="7180504" y="1397569"/>
                <a:ext cx="4363071" cy="712882"/>
              </a:xfrm>
              <a:prstGeom prst="rect">
                <a:avLst/>
              </a:prstGeom>
              <a:noFill/>
              <a:ln w="25400">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D4999"/>
                  </a:solidFill>
                </a:endParaRPr>
              </a:p>
            </p:txBody>
          </p:sp>
          <p:grpSp>
            <p:nvGrpSpPr>
              <p:cNvPr id="24" name="组合 68"/>
              <p:cNvGrpSpPr/>
              <p:nvPr/>
            </p:nvGrpSpPr>
            <p:grpSpPr bwMode="auto">
              <a:xfrm>
                <a:off x="6297909" y="1397569"/>
                <a:ext cx="919239" cy="712882"/>
                <a:chOff x="6191229" y="1397569"/>
                <a:chExt cx="919239" cy="712882"/>
              </a:xfrm>
            </p:grpSpPr>
            <p:sp>
              <p:nvSpPr>
                <p:cNvPr id="25" name="矩形 24"/>
                <p:cNvSpPr/>
                <p:nvPr/>
              </p:nvSpPr>
              <p:spPr>
                <a:xfrm>
                  <a:off x="6294533" y="1397569"/>
                  <a:ext cx="712631" cy="712882"/>
                </a:xfrm>
                <a:prstGeom prst="rect">
                  <a:avLst/>
                </a:prstGeom>
                <a:noFill/>
                <a:ln w="25400">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D4999"/>
                    </a:solidFill>
                  </a:endParaRPr>
                </a:p>
              </p:txBody>
            </p:sp>
            <p:sp>
              <p:nvSpPr>
                <p:cNvPr id="26" name="文本框 18"/>
                <p:cNvSpPr txBox="1">
                  <a:spLocks noChangeArrowheads="1"/>
                </p:cNvSpPr>
                <p:nvPr/>
              </p:nvSpPr>
              <p:spPr bwMode="auto">
                <a:xfrm>
                  <a:off x="6191229" y="1434211"/>
                  <a:ext cx="9192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itchFamily="2" charset="-122"/>
                    </a:defRPr>
                  </a:lvl1pPr>
                  <a:lvl2pPr marL="742950" indent="-285750">
                    <a:defRPr sz="2400">
                      <a:solidFill>
                        <a:schemeClr val="tx1"/>
                      </a:solidFill>
                      <a:latin typeface="Calibri" panose="020F0502020204030204" pitchFamily="34" charset="0"/>
                      <a:ea typeface="宋体" pitchFamily="2" charset="-122"/>
                    </a:defRPr>
                  </a:lvl2pPr>
                  <a:lvl3pPr>
                    <a:defRPr sz="2000">
                      <a:solidFill>
                        <a:schemeClr val="tx1"/>
                      </a:solidFill>
                      <a:latin typeface="Calibri" panose="020F0502020204030204" pitchFamily="34" charset="0"/>
                      <a:ea typeface="宋体" pitchFamily="2" charset="-122"/>
                    </a:defRPr>
                  </a:lvl3pPr>
                  <a:lvl4pPr>
                    <a:defRPr>
                      <a:solidFill>
                        <a:schemeClr val="tx1"/>
                      </a:solidFill>
                      <a:latin typeface="Calibri" panose="020F0502020204030204" pitchFamily="34" charset="0"/>
                      <a:ea typeface="宋体" pitchFamily="2" charset="-122"/>
                    </a:defRPr>
                  </a:lvl4pPr>
                  <a:lvl5pPr>
                    <a:defRPr>
                      <a:solidFill>
                        <a:schemeClr val="tx1"/>
                      </a:solidFill>
                      <a:latin typeface="Calibri" panose="020F0502020204030204" pitchFamily="34" charset="0"/>
                      <a:ea typeface="宋体" pitchFamily="2" charset="-122"/>
                    </a:defRPr>
                  </a:lvl5pPr>
                  <a:lvl6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6pPr>
                  <a:lvl7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7pPr>
                  <a:lvl8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8pPr>
                  <a:lvl9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9pPr>
                </a:lstStyle>
                <a:p>
                  <a:pPr algn="ctr" eaLnBrk="1" hangingPunct="1"/>
                  <a:r>
                    <a:rPr lang="en-US" altLang="zh-CN" sz="3600" dirty="0">
                      <a:solidFill>
                        <a:srgbClr val="1D4999"/>
                      </a:solidFill>
                      <a:latin typeface="Impact" panose="020B0806030902050204" pitchFamily="34" charset="0"/>
                    </a:rPr>
                    <a:t>01</a:t>
                  </a:r>
                  <a:endParaRPr lang="zh-CN" altLang="en-US" sz="3600" dirty="0">
                    <a:solidFill>
                      <a:srgbClr val="1D4999"/>
                    </a:solidFill>
                    <a:latin typeface="Impact" panose="020B0806030902050204" pitchFamily="34" charset="0"/>
                  </a:endParaRPr>
                </a:p>
              </p:txBody>
            </p:sp>
          </p:grpSp>
        </p:grpSp>
        <p:grpSp>
          <p:nvGrpSpPr>
            <p:cNvPr id="38" name="组合 37"/>
            <p:cNvGrpSpPr/>
            <p:nvPr/>
          </p:nvGrpSpPr>
          <p:grpSpPr bwMode="auto">
            <a:xfrm>
              <a:off x="3432829" y="2466638"/>
              <a:ext cx="5246826" cy="712788"/>
              <a:chOff x="6297909" y="1397569"/>
              <a:chExt cx="5245666" cy="712882"/>
            </a:xfrm>
          </p:grpSpPr>
          <p:sp>
            <p:nvSpPr>
              <p:cNvPr id="39" name="文本框 38"/>
              <p:cNvSpPr txBox="1">
                <a:spLocks noChangeArrowheads="1"/>
              </p:cNvSpPr>
              <p:nvPr/>
            </p:nvSpPr>
            <p:spPr bwMode="auto">
              <a:xfrm>
                <a:off x="7477674" y="1492365"/>
                <a:ext cx="3921676" cy="52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itchFamily="2" charset="-122"/>
                  </a:defRPr>
                </a:lvl1pPr>
                <a:lvl2pPr marL="742950" indent="-285750">
                  <a:defRPr sz="2400">
                    <a:solidFill>
                      <a:schemeClr val="tx1"/>
                    </a:solidFill>
                    <a:latin typeface="Calibri" panose="020F0502020204030204" pitchFamily="34" charset="0"/>
                    <a:ea typeface="宋体" pitchFamily="2" charset="-122"/>
                  </a:defRPr>
                </a:lvl2pPr>
                <a:lvl3pPr>
                  <a:defRPr sz="2000">
                    <a:solidFill>
                      <a:schemeClr val="tx1"/>
                    </a:solidFill>
                    <a:latin typeface="Calibri" panose="020F0502020204030204" pitchFamily="34" charset="0"/>
                    <a:ea typeface="宋体" pitchFamily="2" charset="-122"/>
                  </a:defRPr>
                </a:lvl3pPr>
                <a:lvl4pPr>
                  <a:defRPr>
                    <a:solidFill>
                      <a:schemeClr val="tx1"/>
                    </a:solidFill>
                    <a:latin typeface="Calibri" panose="020F0502020204030204" pitchFamily="34" charset="0"/>
                    <a:ea typeface="宋体" pitchFamily="2" charset="-122"/>
                  </a:defRPr>
                </a:lvl4pPr>
                <a:lvl5pPr>
                  <a:defRPr>
                    <a:solidFill>
                      <a:schemeClr val="tx1"/>
                    </a:solidFill>
                    <a:latin typeface="Calibri" panose="020F0502020204030204" pitchFamily="34" charset="0"/>
                    <a:ea typeface="宋体" pitchFamily="2" charset="-122"/>
                  </a:defRPr>
                </a:lvl5pPr>
                <a:lvl6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6pPr>
                <a:lvl7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7pPr>
                <a:lvl8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8pPr>
                <a:lvl9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9pPr>
              </a:lstStyle>
              <a:p>
                <a:pPr algn="ctr" eaLnBrk="1" hangingPunct="1"/>
                <a:r>
                  <a:rPr lang="en-US" altLang="zh-CN" b="1" dirty="0">
                    <a:solidFill>
                      <a:srgbClr val="1D4999"/>
                    </a:solidFill>
                    <a:latin typeface="Times New Roman" panose="02020503050405090304" pitchFamily="18" charset="0"/>
                    <a:ea typeface="微软雅黑" panose="020B0503020204020204" pitchFamily="34" charset="-122"/>
                    <a:cs typeface="Times New Roman" panose="02020503050405090304" pitchFamily="18" charset="0"/>
                  </a:rPr>
                  <a:t>Indicator Measurement</a:t>
                </a:r>
                <a:endParaRPr lang="zh-CN" altLang="en-US" b="1" dirty="0">
                  <a:solidFill>
                    <a:srgbClr val="1D4999"/>
                  </a:solidFill>
                  <a:latin typeface="Times New Roman" panose="02020503050405090304" pitchFamily="18" charset="0"/>
                  <a:ea typeface="微软雅黑" panose="020B0503020204020204" pitchFamily="34" charset="-122"/>
                  <a:cs typeface="Times New Roman" panose="02020503050405090304" pitchFamily="18" charset="0"/>
                </a:endParaRPr>
              </a:p>
            </p:txBody>
          </p:sp>
          <p:sp>
            <p:nvSpPr>
              <p:cNvPr id="40" name="矩形 39"/>
              <p:cNvSpPr/>
              <p:nvPr/>
            </p:nvSpPr>
            <p:spPr>
              <a:xfrm>
                <a:off x="7180504" y="1397569"/>
                <a:ext cx="4363071" cy="712882"/>
              </a:xfrm>
              <a:prstGeom prst="rect">
                <a:avLst/>
              </a:prstGeom>
              <a:noFill/>
              <a:ln w="25400">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D4999"/>
                  </a:solidFill>
                </a:endParaRPr>
              </a:p>
            </p:txBody>
          </p:sp>
          <p:grpSp>
            <p:nvGrpSpPr>
              <p:cNvPr id="41" name="组合 68"/>
              <p:cNvGrpSpPr/>
              <p:nvPr/>
            </p:nvGrpSpPr>
            <p:grpSpPr bwMode="auto">
              <a:xfrm>
                <a:off x="6297909" y="1397569"/>
                <a:ext cx="919239" cy="712882"/>
                <a:chOff x="6191229" y="1397569"/>
                <a:chExt cx="919239" cy="712882"/>
              </a:xfrm>
            </p:grpSpPr>
            <p:sp>
              <p:nvSpPr>
                <p:cNvPr id="42" name="矩形 41"/>
                <p:cNvSpPr/>
                <p:nvPr/>
              </p:nvSpPr>
              <p:spPr>
                <a:xfrm>
                  <a:off x="6294533" y="1397569"/>
                  <a:ext cx="712631" cy="712882"/>
                </a:xfrm>
                <a:prstGeom prst="rect">
                  <a:avLst/>
                </a:prstGeom>
                <a:noFill/>
                <a:ln w="25400">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D4999"/>
                    </a:solidFill>
                  </a:endParaRPr>
                </a:p>
              </p:txBody>
            </p:sp>
            <p:sp>
              <p:nvSpPr>
                <p:cNvPr id="43" name="文本框 18"/>
                <p:cNvSpPr txBox="1">
                  <a:spLocks noChangeArrowheads="1"/>
                </p:cNvSpPr>
                <p:nvPr/>
              </p:nvSpPr>
              <p:spPr bwMode="auto">
                <a:xfrm>
                  <a:off x="6191229" y="1434211"/>
                  <a:ext cx="9192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itchFamily="2" charset="-122"/>
                    </a:defRPr>
                  </a:lvl1pPr>
                  <a:lvl2pPr marL="742950" indent="-285750">
                    <a:defRPr sz="2400">
                      <a:solidFill>
                        <a:schemeClr val="tx1"/>
                      </a:solidFill>
                      <a:latin typeface="Calibri" panose="020F0502020204030204" pitchFamily="34" charset="0"/>
                      <a:ea typeface="宋体" pitchFamily="2" charset="-122"/>
                    </a:defRPr>
                  </a:lvl2pPr>
                  <a:lvl3pPr>
                    <a:defRPr sz="2000">
                      <a:solidFill>
                        <a:schemeClr val="tx1"/>
                      </a:solidFill>
                      <a:latin typeface="Calibri" panose="020F0502020204030204" pitchFamily="34" charset="0"/>
                      <a:ea typeface="宋体" pitchFamily="2" charset="-122"/>
                    </a:defRPr>
                  </a:lvl3pPr>
                  <a:lvl4pPr>
                    <a:defRPr>
                      <a:solidFill>
                        <a:schemeClr val="tx1"/>
                      </a:solidFill>
                      <a:latin typeface="Calibri" panose="020F0502020204030204" pitchFamily="34" charset="0"/>
                      <a:ea typeface="宋体" pitchFamily="2" charset="-122"/>
                    </a:defRPr>
                  </a:lvl4pPr>
                  <a:lvl5pPr>
                    <a:defRPr>
                      <a:solidFill>
                        <a:schemeClr val="tx1"/>
                      </a:solidFill>
                      <a:latin typeface="Calibri" panose="020F0502020204030204" pitchFamily="34" charset="0"/>
                      <a:ea typeface="宋体" pitchFamily="2" charset="-122"/>
                    </a:defRPr>
                  </a:lvl5pPr>
                  <a:lvl6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6pPr>
                  <a:lvl7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7pPr>
                  <a:lvl8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8pPr>
                  <a:lvl9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9pPr>
                </a:lstStyle>
                <a:p>
                  <a:pPr algn="ctr" eaLnBrk="1" hangingPunct="1"/>
                  <a:r>
                    <a:rPr lang="en-US" altLang="zh-CN" sz="3600" dirty="0">
                      <a:solidFill>
                        <a:srgbClr val="1D4999"/>
                      </a:solidFill>
                      <a:latin typeface="Impact" panose="020B0806030902050204" pitchFamily="34" charset="0"/>
                    </a:rPr>
                    <a:t>02</a:t>
                  </a:r>
                  <a:endParaRPr lang="zh-CN" altLang="en-US" sz="3600" dirty="0">
                    <a:solidFill>
                      <a:srgbClr val="1D4999"/>
                    </a:solidFill>
                    <a:latin typeface="Impact" panose="020B0806030902050204" pitchFamily="34" charset="0"/>
                  </a:endParaRPr>
                </a:p>
              </p:txBody>
            </p:sp>
          </p:grpSp>
        </p:grpSp>
        <p:grpSp>
          <p:nvGrpSpPr>
            <p:cNvPr id="44" name="组合 43"/>
            <p:cNvGrpSpPr/>
            <p:nvPr/>
          </p:nvGrpSpPr>
          <p:grpSpPr bwMode="auto">
            <a:xfrm>
              <a:off x="3432828" y="3363668"/>
              <a:ext cx="5246827" cy="712788"/>
              <a:chOff x="6297908" y="1397569"/>
              <a:chExt cx="5245667" cy="712882"/>
            </a:xfrm>
          </p:grpSpPr>
          <p:sp>
            <p:nvSpPr>
              <p:cNvPr id="45" name="文本框 44"/>
              <p:cNvSpPr txBox="1">
                <a:spLocks noChangeArrowheads="1"/>
              </p:cNvSpPr>
              <p:nvPr/>
            </p:nvSpPr>
            <p:spPr bwMode="auto">
              <a:xfrm>
                <a:off x="7474415" y="1492365"/>
                <a:ext cx="3746141" cy="52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itchFamily="2" charset="-122"/>
                  </a:defRPr>
                </a:lvl1pPr>
                <a:lvl2pPr marL="742950" indent="-285750">
                  <a:defRPr sz="2400">
                    <a:solidFill>
                      <a:schemeClr val="tx1"/>
                    </a:solidFill>
                    <a:latin typeface="Calibri" panose="020F0502020204030204" pitchFamily="34" charset="0"/>
                    <a:ea typeface="宋体" pitchFamily="2" charset="-122"/>
                  </a:defRPr>
                </a:lvl2pPr>
                <a:lvl3pPr>
                  <a:defRPr sz="2000">
                    <a:solidFill>
                      <a:schemeClr val="tx1"/>
                    </a:solidFill>
                    <a:latin typeface="Calibri" panose="020F0502020204030204" pitchFamily="34" charset="0"/>
                    <a:ea typeface="宋体" pitchFamily="2" charset="-122"/>
                  </a:defRPr>
                </a:lvl3pPr>
                <a:lvl4pPr>
                  <a:defRPr>
                    <a:solidFill>
                      <a:schemeClr val="tx1"/>
                    </a:solidFill>
                    <a:latin typeface="Calibri" panose="020F0502020204030204" pitchFamily="34" charset="0"/>
                    <a:ea typeface="宋体" pitchFamily="2" charset="-122"/>
                  </a:defRPr>
                </a:lvl4pPr>
                <a:lvl5pPr>
                  <a:defRPr>
                    <a:solidFill>
                      <a:schemeClr val="tx1"/>
                    </a:solidFill>
                    <a:latin typeface="Calibri" panose="020F0502020204030204" pitchFamily="34" charset="0"/>
                    <a:ea typeface="宋体" pitchFamily="2" charset="-122"/>
                  </a:defRPr>
                </a:lvl5pPr>
                <a:lvl6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6pPr>
                <a:lvl7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7pPr>
                <a:lvl8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8pPr>
                <a:lvl9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9pPr>
              </a:lstStyle>
              <a:p>
                <a:pPr algn="ctr" eaLnBrk="1" hangingPunct="1"/>
                <a:r>
                  <a:rPr lang="en-US" altLang="zh-CN" b="1" dirty="0">
                    <a:solidFill>
                      <a:srgbClr val="1D4999"/>
                    </a:solidFill>
                    <a:latin typeface="Times New Roman" panose="02020503050405090304" pitchFamily="18" charset="0"/>
                    <a:ea typeface="微软雅黑" panose="020B0503020204020204" pitchFamily="34" charset="-122"/>
                    <a:cs typeface="Times New Roman" panose="02020503050405090304" pitchFamily="18" charset="0"/>
                  </a:rPr>
                  <a:t>Mechanism Analysis</a:t>
                </a:r>
                <a:endParaRPr lang="zh-CN" altLang="en-US" b="1" dirty="0">
                  <a:solidFill>
                    <a:srgbClr val="1D4999"/>
                  </a:solidFill>
                  <a:latin typeface="Times New Roman" panose="02020503050405090304" pitchFamily="18" charset="0"/>
                  <a:ea typeface="微软雅黑" panose="020B0503020204020204" pitchFamily="34" charset="-122"/>
                  <a:cs typeface="Times New Roman" panose="02020503050405090304" pitchFamily="18" charset="0"/>
                </a:endParaRPr>
              </a:p>
            </p:txBody>
          </p:sp>
          <p:sp>
            <p:nvSpPr>
              <p:cNvPr id="46" name="矩形 45"/>
              <p:cNvSpPr/>
              <p:nvPr/>
            </p:nvSpPr>
            <p:spPr>
              <a:xfrm>
                <a:off x="7180504" y="1397569"/>
                <a:ext cx="4363071" cy="712882"/>
              </a:xfrm>
              <a:prstGeom prst="rect">
                <a:avLst/>
              </a:prstGeom>
              <a:noFill/>
              <a:ln w="25400">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D4999"/>
                  </a:solidFill>
                </a:endParaRPr>
              </a:p>
            </p:txBody>
          </p:sp>
          <p:grpSp>
            <p:nvGrpSpPr>
              <p:cNvPr id="47" name="组合 68"/>
              <p:cNvGrpSpPr/>
              <p:nvPr/>
            </p:nvGrpSpPr>
            <p:grpSpPr bwMode="auto">
              <a:xfrm>
                <a:off x="6297908" y="1397569"/>
                <a:ext cx="919239" cy="712882"/>
                <a:chOff x="6191228" y="1397569"/>
                <a:chExt cx="919239" cy="712882"/>
              </a:xfrm>
            </p:grpSpPr>
            <p:sp>
              <p:nvSpPr>
                <p:cNvPr id="48" name="矩形 47"/>
                <p:cNvSpPr/>
                <p:nvPr/>
              </p:nvSpPr>
              <p:spPr>
                <a:xfrm>
                  <a:off x="6294533" y="1397569"/>
                  <a:ext cx="712631" cy="712882"/>
                </a:xfrm>
                <a:prstGeom prst="rect">
                  <a:avLst/>
                </a:prstGeom>
                <a:noFill/>
                <a:ln w="25400">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D4999"/>
                    </a:solidFill>
                  </a:endParaRPr>
                </a:p>
              </p:txBody>
            </p:sp>
            <p:sp>
              <p:nvSpPr>
                <p:cNvPr id="49" name="文本框 18"/>
                <p:cNvSpPr txBox="1">
                  <a:spLocks noChangeArrowheads="1"/>
                </p:cNvSpPr>
                <p:nvPr/>
              </p:nvSpPr>
              <p:spPr bwMode="auto">
                <a:xfrm>
                  <a:off x="6191228" y="1434212"/>
                  <a:ext cx="9192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itchFamily="2" charset="-122"/>
                    </a:defRPr>
                  </a:lvl1pPr>
                  <a:lvl2pPr marL="742950" indent="-285750">
                    <a:defRPr sz="2400">
                      <a:solidFill>
                        <a:schemeClr val="tx1"/>
                      </a:solidFill>
                      <a:latin typeface="Calibri" panose="020F0502020204030204" pitchFamily="34" charset="0"/>
                      <a:ea typeface="宋体" pitchFamily="2" charset="-122"/>
                    </a:defRPr>
                  </a:lvl2pPr>
                  <a:lvl3pPr>
                    <a:defRPr sz="2000">
                      <a:solidFill>
                        <a:schemeClr val="tx1"/>
                      </a:solidFill>
                      <a:latin typeface="Calibri" panose="020F0502020204030204" pitchFamily="34" charset="0"/>
                      <a:ea typeface="宋体" pitchFamily="2" charset="-122"/>
                    </a:defRPr>
                  </a:lvl3pPr>
                  <a:lvl4pPr>
                    <a:defRPr>
                      <a:solidFill>
                        <a:schemeClr val="tx1"/>
                      </a:solidFill>
                      <a:latin typeface="Calibri" panose="020F0502020204030204" pitchFamily="34" charset="0"/>
                      <a:ea typeface="宋体" pitchFamily="2" charset="-122"/>
                    </a:defRPr>
                  </a:lvl4pPr>
                  <a:lvl5pPr>
                    <a:defRPr>
                      <a:solidFill>
                        <a:schemeClr val="tx1"/>
                      </a:solidFill>
                      <a:latin typeface="Calibri" panose="020F0502020204030204" pitchFamily="34" charset="0"/>
                      <a:ea typeface="宋体" pitchFamily="2" charset="-122"/>
                    </a:defRPr>
                  </a:lvl5pPr>
                  <a:lvl6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6pPr>
                  <a:lvl7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7pPr>
                  <a:lvl8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8pPr>
                  <a:lvl9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9pPr>
                </a:lstStyle>
                <a:p>
                  <a:pPr algn="ctr" eaLnBrk="1" hangingPunct="1"/>
                  <a:r>
                    <a:rPr lang="en-US" altLang="zh-CN" sz="3600" dirty="0">
                      <a:solidFill>
                        <a:srgbClr val="1D4999"/>
                      </a:solidFill>
                      <a:latin typeface="Impact" panose="020B0806030902050204" pitchFamily="34" charset="0"/>
                    </a:rPr>
                    <a:t>03</a:t>
                  </a:r>
                  <a:endParaRPr lang="zh-CN" altLang="en-US" sz="3600" dirty="0">
                    <a:solidFill>
                      <a:srgbClr val="1D4999"/>
                    </a:solidFill>
                    <a:latin typeface="Impact" panose="020B0806030902050204" pitchFamily="34" charset="0"/>
                  </a:endParaRPr>
                </a:p>
              </p:txBody>
            </p:sp>
          </p:grpSp>
        </p:grpSp>
      </p:grpSp>
      <p:grpSp>
        <p:nvGrpSpPr>
          <p:cNvPr id="8" name="组合 7"/>
          <p:cNvGrpSpPr/>
          <p:nvPr/>
        </p:nvGrpSpPr>
        <p:grpSpPr>
          <a:xfrm>
            <a:off x="3474423" y="4726533"/>
            <a:ext cx="5281642" cy="726093"/>
            <a:chOff x="3474423" y="4726533"/>
            <a:chExt cx="5281642" cy="726093"/>
          </a:xfrm>
        </p:grpSpPr>
        <p:sp>
          <p:nvSpPr>
            <p:cNvPr id="3" name="矩形 2"/>
            <p:cNvSpPr/>
            <p:nvPr/>
          </p:nvSpPr>
          <p:spPr bwMode="auto">
            <a:xfrm>
              <a:off x="4392029" y="4726533"/>
              <a:ext cx="4364036" cy="712788"/>
            </a:xfrm>
            <a:prstGeom prst="rect">
              <a:avLst/>
            </a:prstGeom>
            <a:noFill/>
            <a:ln w="25400">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D4999"/>
                </a:solidFill>
              </a:endParaRPr>
            </a:p>
          </p:txBody>
        </p:sp>
        <p:sp>
          <p:nvSpPr>
            <p:cNvPr id="7" name="矩形 6"/>
            <p:cNvSpPr/>
            <p:nvPr/>
          </p:nvSpPr>
          <p:spPr bwMode="auto">
            <a:xfrm>
              <a:off x="3575914" y="4739838"/>
              <a:ext cx="712788" cy="712788"/>
            </a:xfrm>
            <a:prstGeom prst="rect">
              <a:avLst/>
            </a:prstGeom>
            <a:noFill/>
            <a:ln w="25400">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D4999"/>
                </a:solidFill>
              </a:endParaRPr>
            </a:p>
          </p:txBody>
        </p:sp>
        <p:sp>
          <p:nvSpPr>
            <p:cNvPr id="9" name="文本框 18"/>
            <p:cNvSpPr txBox="1">
              <a:spLocks noChangeArrowheads="1"/>
            </p:cNvSpPr>
            <p:nvPr/>
          </p:nvSpPr>
          <p:spPr bwMode="auto">
            <a:xfrm>
              <a:off x="3474423" y="4759804"/>
              <a:ext cx="919442" cy="64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itchFamily="2" charset="-122"/>
                </a:defRPr>
              </a:lvl1pPr>
              <a:lvl2pPr marL="742950" indent="-285750">
                <a:defRPr sz="2400">
                  <a:solidFill>
                    <a:schemeClr val="tx1"/>
                  </a:solidFill>
                  <a:latin typeface="Calibri" panose="020F0502020204030204" pitchFamily="34" charset="0"/>
                  <a:ea typeface="宋体" pitchFamily="2" charset="-122"/>
                </a:defRPr>
              </a:lvl2pPr>
              <a:lvl3pPr>
                <a:defRPr sz="2000">
                  <a:solidFill>
                    <a:schemeClr val="tx1"/>
                  </a:solidFill>
                  <a:latin typeface="Calibri" panose="020F0502020204030204" pitchFamily="34" charset="0"/>
                  <a:ea typeface="宋体" pitchFamily="2" charset="-122"/>
                </a:defRPr>
              </a:lvl3pPr>
              <a:lvl4pPr>
                <a:defRPr>
                  <a:solidFill>
                    <a:schemeClr val="tx1"/>
                  </a:solidFill>
                  <a:latin typeface="Calibri" panose="020F0502020204030204" pitchFamily="34" charset="0"/>
                  <a:ea typeface="宋体" pitchFamily="2" charset="-122"/>
                </a:defRPr>
              </a:lvl4pPr>
              <a:lvl5pPr>
                <a:defRPr>
                  <a:solidFill>
                    <a:schemeClr val="tx1"/>
                  </a:solidFill>
                  <a:latin typeface="Calibri" panose="020F0502020204030204" pitchFamily="34" charset="0"/>
                  <a:ea typeface="宋体" pitchFamily="2" charset="-122"/>
                </a:defRPr>
              </a:lvl5pPr>
              <a:lvl6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6pPr>
              <a:lvl7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7pPr>
              <a:lvl8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8pPr>
              <a:lvl9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9pPr>
            </a:lstStyle>
            <a:p>
              <a:pPr algn="ctr" eaLnBrk="1" hangingPunct="1"/>
              <a:r>
                <a:rPr lang="en-US" altLang="zh-CN" sz="3600" dirty="0">
                  <a:solidFill>
                    <a:srgbClr val="1D4999"/>
                  </a:solidFill>
                  <a:latin typeface="Impact" panose="020B0806030902050204" pitchFamily="34" charset="0"/>
                </a:rPr>
                <a:t>04</a:t>
              </a:r>
              <a:endParaRPr lang="zh-CN" altLang="en-US" sz="3600" dirty="0">
                <a:solidFill>
                  <a:srgbClr val="1D4999"/>
                </a:solidFill>
                <a:latin typeface="Impact" panose="020B0806030902050204" pitchFamily="34" charset="0"/>
              </a:endParaRPr>
            </a:p>
          </p:txBody>
        </p:sp>
        <p:sp>
          <p:nvSpPr>
            <p:cNvPr id="11" name="文本框 10"/>
            <p:cNvSpPr txBox="1"/>
            <p:nvPr/>
          </p:nvSpPr>
          <p:spPr>
            <a:xfrm>
              <a:off x="5041513" y="4821317"/>
              <a:ext cx="3677900" cy="523220"/>
            </a:xfrm>
            <a:prstGeom prst="rect">
              <a:avLst/>
            </a:prstGeom>
            <a:noFill/>
          </p:spPr>
          <p:txBody>
            <a:bodyPr wrap="square">
              <a:spAutoFit/>
            </a:bodyPr>
            <a:lstStyle/>
            <a:p>
              <a:r>
                <a:rPr lang="en-US" altLang="zh-CN" sz="2800" b="1" dirty="0">
                  <a:solidFill>
                    <a:srgbClr val="1D4999"/>
                  </a:solidFill>
                  <a:latin typeface="Times New Roman" panose="02020503050405090304" pitchFamily="18" charset="0"/>
                  <a:ea typeface="微软雅黑" panose="020B0503020204020204" pitchFamily="34" charset="-122"/>
                  <a:cs typeface="Times New Roman" panose="02020503050405090304" pitchFamily="18" charset="0"/>
                </a:rPr>
                <a:t>Empirical Analysis </a:t>
              </a:r>
              <a:endParaRPr lang="zh-CN" altLang="en-US" sz="2800" b="1" dirty="0">
                <a:solidFill>
                  <a:srgbClr val="1D4999"/>
                </a:solidFill>
                <a:latin typeface="Times New Roman" panose="02020503050405090304" pitchFamily="18" charset="0"/>
                <a:ea typeface="微软雅黑" panose="020B0503020204020204" pitchFamily="34" charset="-122"/>
                <a:cs typeface="Times New Roman" panose="02020503050405090304" pitchFamily="18" charset="0"/>
              </a:endParaRPr>
            </a:p>
          </p:txBody>
        </p:sp>
      </p:grpSp>
      <p:grpSp>
        <p:nvGrpSpPr>
          <p:cNvPr id="10" name="组合 9"/>
          <p:cNvGrpSpPr/>
          <p:nvPr/>
        </p:nvGrpSpPr>
        <p:grpSpPr>
          <a:xfrm>
            <a:off x="3474423" y="5619826"/>
            <a:ext cx="5490132" cy="726093"/>
            <a:chOff x="3474423" y="4726533"/>
            <a:chExt cx="5490132" cy="726093"/>
          </a:xfrm>
        </p:grpSpPr>
        <p:sp>
          <p:nvSpPr>
            <p:cNvPr id="12" name="矩形 11"/>
            <p:cNvSpPr/>
            <p:nvPr/>
          </p:nvSpPr>
          <p:spPr bwMode="auto">
            <a:xfrm>
              <a:off x="4392029" y="4726533"/>
              <a:ext cx="4364036" cy="712788"/>
            </a:xfrm>
            <a:prstGeom prst="rect">
              <a:avLst/>
            </a:prstGeom>
            <a:noFill/>
            <a:ln w="25400">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D4999"/>
                </a:solidFill>
              </a:endParaRPr>
            </a:p>
          </p:txBody>
        </p:sp>
        <p:sp>
          <p:nvSpPr>
            <p:cNvPr id="13" name="矩形 12"/>
            <p:cNvSpPr/>
            <p:nvPr/>
          </p:nvSpPr>
          <p:spPr bwMode="auto">
            <a:xfrm>
              <a:off x="3575914" y="4739838"/>
              <a:ext cx="712788" cy="712788"/>
            </a:xfrm>
            <a:prstGeom prst="rect">
              <a:avLst/>
            </a:prstGeom>
            <a:noFill/>
            <a:ln w="25400">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D4999"/>
                </a:solidFill>
              </a:endParaRPr>
            </a:p>
          </p:txBody>
        </p:sp>
        <p:sp>
          <p:nvSpPr>
            <p:cNvPr id="14" name="文本框 18"/>
            <p:cNvSpPr txBox="1">
              <a:spLocks noChangeArrowheads="1"/>
            </p:cNvSpPr>
            <p:nvPr/>
          </p:nvSpPr>
          <p:spPr bwMode="auto">
            <a:xfrm>
              <a:off x="3474423" y="4759804"/>
              <a:ext cx="919442" cy="64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itchFamily="2" charset="-122"/>
                </a:defRPr>
              </a:lvl1pPr>
              <a:lvl2pPr marL="742950" indent="-285750">
                <a:defRPr sz="2400">
                  <a:solidFill>
                    <a:schemeClr val="tx1"/>
                  </a:solidFill>
                  <a:latin typeface="Calibri" panose="020F0502020204030204" pitchFamily="34" charset="0"/>
                  <a:ea typeface="宋体" pitchFamily="2" charset="-122"/>
                </a:defRPr>
              </a:lvl2pPr>
              <a:lvl3pPr>
                <a:defRPr sz="2000">
                  <a:solidFill>
                    <a:schemeClr val="tx1"/>
                  </a:solidFill>
                  <a:latin typeface="Calibri" panose="020F0502020204030204" pitchFamily="34" charset="0"/>
                  <a:ea typeface="宋体" pitchFamily="2" charset="-122"/>
                </a:defRPr>
              </a:lvl3pPr>
              <a:lvl4pPr>
                <a:defRPr>
                  <a:solidFill>
                    <a:schemeClr val="tx1"/>
                  </a:solidFill>
                  <a:latin typeface="Calibri" panose="020F0502020204030204" pitchFamily="34" charset="0"/>
                  <a:ea typeface="宋体" pitchFamily="2" charset="-122"/>
                </a:defRPr>
              </a:lvl4pPr>
              <a:lvl5pPr>
                <a:defRPr>
                  <a:solidFill>
                    <a:schemeClr val="tx1"/>
                  </a:solidFill>
                  <a:latin typeface="Calibri" panose="020F0502020204030204" pitchFamily="34" charset="0"/>
                  <a:ea typeface="宋体" pitchFamily="2" charset="-122"/>
                </a:defRPr>
              </a:lvl5pPr>
              <a:lvl6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6pPr>
              <a:lvl7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7pPr>
              <a:lvl8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8pPr>
              <a:lvl9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9pPr>
            </a:lstStyle>
            <a:p>
              <a:pPr algn="ctr" eaLnBrk="1" hangingPunct="1"/>
              <a:r>
                <a:rPr lang="en-US" altLang="zh-CN" sz="3600" dirty="0">
                  <a:solidFill>
                    <a:srgbClr val="1D4999"/>
                  </a:solidFill>
                  <a:latin typeface="Impact" panose="020B0806030902050204" pitchFamily="34" charset="0"/>
                </a:rPr>
                <a:t>05</a:t>
              </a:r>
              <a:endParaRPr lang="zh-CN" altLang="en-US" sz="3600" dirty="0">
                <a:solidFill>
                  <a:srgbClr val="1D4999"/>
                </a:solidFill>
                <a:latin typeface="Impact" panose="020B0806030902050204" pitchFamily="34" charset="0"/>
              </a:endParaRPr>
            </a:p>
          </p:txBody>
        </p:sp>
        <p:sp>
          <p:nvSpPr>
            <p:cNvPr id="15" name="文本框 14"/>
            <p:cNvSpPr txBox="1"/>
            <p:nvPr/>
          </p:nvSpPr>
          <p:spPr>
            <a:xfrm>
              <a:off x="4495356" y="4830264"/>
              <a:ext cx="4469199" cy="523220"/>
            </a:xfrm>
            <a:prstGeom prst="rect">
              <a:avLst/>
            </a:prstGeom>
            <a:noFill/>
          </p:spPr>
          <p:txBody>
            <a:bodyPr wrap="square">
              <a:spAutoFit/>
            </a:bodyPr>
            <a:lstStyle/>
            <a:p>
              <a:r>
                <a:rPr lang="en-US" altLang="zh-CN" sz="2800" b="1" dirty="0">
                  <a:solidFill>
                    <a:srgbClr val="1D4999"/>
                  </a:solidFill>
                  <a:latin typeface="Times New Roman" panose="02020503050405090304" pitchFamily="18" charset="0"/>
                  <a:ea typeface="微软雅黑" panose="020B0503020204020204" pitchFamily="34" charset="-122"/>
                  <a:cs typeface="Times New Roman" panose="02020503050405090304" pitchFamily="18" charset="0"/>
                </a:rPr>
                <a:t>Conclusion &amp; Implications</a:t>
              </a:r>
              <a:endParaRPr lang="zh-CN" altLang="en-US" sz="2800" b="1" dirty="0">
                <a:solidFill>
                  <a:srgbClr val="1D4999"/>
                </a:solidFill>
                <a:latin typeface="Times New Roman" panose="02020503050405090304" pitchFamily="18" charset="0"/>
                <a:ea typeface="微软雅黑" panose="020B0503020204020204" pitchFamily="34" charset="-122"/>
                <a:cs typeface="Times New Roman" panose="02020503050405090304" pitchFamily="18"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35" y="6732000"/>
            <a:ext cx="12191365" cy="126000"/>
          </a:xfrm>
          <a:prstGeom prst="rect">
            <a:avLst/>
          </a:prstGeom>
          <a:solidFill>
            <a:srgbClr val="1D4999"/>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文本框 6"/>
          <p:cNvSpPr txBox="1"/>
          <p:nvPr/>
        </p:nvSpPr>
        <p:spPr>
          <a:xfrm>
            <a:off x="6871211" y="898585"/>
            <a:ext cx="4862311" cy="830997"/>
          </a:xfrm>
          <a:prstGeom prst="rect">
            <a:avLst/>
          </a:prstGeom>
          <a:noFill/>
        </p:spPr>
        <p:txBody>
          <a:bodyPr wrap="square">
            <a:spAutoFit/>
          </a:bodyPr>
          <a:lstStyle/>
          <a:p>
            <a:pPr algn="just"/>
            <a:r>
              <a:rPr lang="en-US" altLang="zh-CN" sz="1600" dirty="0">
                <a:solidFill>
                  <a:schemeClr val="tx1">
                    <a:lumMod val="95000"/>
                    <a:lumOff val="5000"/>
                  </a:schemeClr>
                </a:solidFill>
                <a:latin typeface="Times New Roman" panose="02020503050405090304" pitchFamily="18" charset="0"/>
                <a:ea typeface="+mn-ea"/>
                <a:cs typeface="Times New Roman" panose="02020503050405090304" pitchFamily="18" charset="0"/>
              </a:rPr>
              <a:t>Yuan and Dai (2017) found that green technology innovation has a positive impact by promoting industry clustering through the Matthew effect.</a:t>
            </a:r>
            <a:endParaRPr lang="zh-CN" altLang="en-US" sz="1600" dirty="0">
              <a:solidFill>
                <a:srgbClr val="A2A2A2"/>
              </a:solidFill>
              <a:latin typeface="+mn-ea"/>
              <a:ea typeface="+mn-ea"/>
            </a:endParaRPr>
          </a:p>
        </p:txBody>
      </p:sp>
      <p:grpSp>
        <p:nvGrpSpPr>
          <p:cNvPr id="4" name="组合 3"/>
          <p:cNvGrpSpPr/>
          <p:nvPr/>
        </p:nvGrpSpPr>
        <p:grpSpPr>
          <a:xfrm>
            <a:off x="635" y="23724"/>
            <a:ext cx="8522056" cy="583565"/>
            <a:chOff x="635" y="23724"/>
            <a:chExt cx="8522056" cy="583565"/>
          </a:xfrm>
        </p:grpSpPr>
        <p:sp>
          <p:nvSpPr>
            <p:cNvPr id="3" name="矩形 2"/>
            <p:cNvSpPr/>
            <p:nvPr/>
          </p:nvSpPr>
          <p:spPr>
            <a:xfrm>
              <a:off x="635" y="254001"/>
              <a:ext cx="609600" cy="126000"/>
            </a:xfrm>
            <a:prstGeom prst="rect">
              <a:avLst/>
            </a:prstGeom>
            <a:solidFill>
              <a:srgbClr val="1D4999"/>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E4A9C"/>
                </a:solidFill>
              </a:endParaRPr>
            </a:p>
          </p:txBody>
        </p:sp>
        <p:grpSp>
          <p:nvGrpSpPr>
            <p:cNvPr id="5" name="组合 4"/>
            <p:cNvGrpSpPr/>
            <p:nvPr/>
          </p:nvGrpSpPr>
          <p:grpSpPr bwMode="auto">
            <a:xfrm>
              <a:off x="630145" y="23724"/>
              <a:ext cx="4284514" cy="583565"/>
              <a:chOff x="551544" y="82976"/>
              <a:chExt cx="4282922" cy="582556"/>
            </a:xfrm>
          </p:grpSpPr>
          <p:sp>
            <p:nvSpPr>
              <p:cNvPr id="9" name="文本框 4"/>
              <p:cNvSpPr txBox="1">
                <a:spLocks noChangeArrowheads="1"/>
              </p:cNvSpPr>
              <p:nvPr/>
            </p:nvSpPr>
            <p:spPr bwMode="auto">
              <a:xfrm>
                <a:off x="942043" y="113096"/>
                <a:ext cx="3892423" cy="52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itchFamily="2" charset="-122"/>
                  </a:defRPr>
                </a:lvl1pPr>
                <a:lvl2pPr marL="742950" indent="-285750">
                  <a:defRPr sz="2400">
                    <a:solidFill>
                      <a:schemeClr val="tx1"/>
                    </a:solidFill>
                    <a:latin typeface="Calibri" panose="020F0502020204030204" pitchFamily="34" charset="0"/>
                    <a:ea typeface="宋体" pitchFamily="2" charset="-122"/>
                  </a:defRPr>
                </a:lvl2pPr>
                <a:lvl3pPr>
                  <a:defRPr sz="2000">
                    <a:solidFill>
                      <a:schemeClr val="tx1"/>
                    </a:solidFill>
                    <a:latin typeface="Calibri" panose="020F0502020204030204" pitchFamily="34" charset="0"/>
                    <a:ea typeface="宋体" pitchFamily="2" charset="-122"/>
                  </a:defRPr>
                </a:lvl3pPr>
                <a:lvl4pPr>
                  <a:defRPr>
                    <a:solidFill>
                      <a:schemeClr val="tx1"/>
                    </a:solidFill>
                    <a:latin typeface="Calibri" panose="020F0502020204030204" pitchFamily="34" charset="0"/>
                    <a:ea typeface="宋体" pitchFamily="2" charset="-122"/>
                  </a:defRPr>
                </a:lvl4pPr>
                <a:lvl5pPr>
                  <a:defRPr>
                    <a:solidFill>
                      <a:schemeClr val="tx1"/>
                    </a:solidFill>
                    <a:latin typeface="Calibri" panose="020F0502020204030204" pitchFamily="34" charset="0"/>
                    <a:ea typeface="宋体" pitchFamily="2" charset="-122"/>
                  </a:defRPr>
                </a:lvl5pPr>
                <a:lvl6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6pPr>
                <a:lvl7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7pPr>
                <a:lvl8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8pPr>
                <a:lvl9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9pPr>
              </a:lstStyle>
              <a:p>
                <a:pPr algn="ctr" eaLnBrk="1" hangingPunct="1"/>
                <a:r>
                  <a:rPr lang="en-US" altLang="zh-CN" b="1" dirty="0">
                    <a:solidFill>
                      <a:srgbClr val="1D4999"/>
                    </a:solidFill>
                    <a:latin typeface="Times New Roman" panose="02020503050405090304" pitchFamily="18" charset="0"/>
                    <a:ea typeface="微软雅黑" panose="020B0503020204020204" pitchFamily="34" charset="-122"/>
                    <a:cs typeface="Times New Roman" panose="02020503050405090304" pitchFamily="18" charset="0"/>
                  </a:rPr>
                  <a:t>Research Background</a:t>
                </a:r>
                <a:endParaRPr lang="en-US" altLang="zh-CN" b="1" dirty="0">
                  <a:solidFill>
                    <a:srgbClr val="1D4999"/>
                  </a:solidFill>
                  <a:latin typeface="Times New Roman" panose="02020503050405090304" pitchFamily="18" charset="0"/>
                  <a:ea typeface="微软雅黑" panose="020B0503020204020204" pitchFamily="34" charset="-122"/>
                  <a:cs typeface="Times New Roman" panose="02020503050405090304" pitchFamily="18" charset="0"/>
                </a:endParaRPr>
              </a:p>
            </p:txBody>
          </p:sp>
          <p:sp>
            <p:nvSpPr>
              <p:cNvPr id="10" name="文本框 9"/>
              <p:cNvSpPr txBox="1"/>
              <p:nvPr/>
            </p:nvSpPr>
            <p:spPr>
              <a:xfrm>
                <a:off x="551544" y="82976"/>
                <a:ext cx="723631" cy="582556"/>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01</a:t>
                </a:r>
                <a:endParaRPr lang="zh-CN" altLang="en-US" sz="3200" dirty="0">
                  <a:solidFill>
                    <a:schemeClr val="bg2">
                      <a:lumMod val="25000"/>
                    </a:schemeClr>
                  </a:solidFill>
                  <a:latin typeface="Impact" panose="020B0806030902050204" pitchFamily="34" charset="0"/>
                  <a:ea typeface="+mn-ea"/>
                </a:endParaRPr>
              </a:p>
            </p:txBody>
          </p:sp>
        </p:grpSp>
        <p:sp>
          <p:nvSpPr>
            <p:cNvPr id="2" name="矩形 1"/>
            <p:cNvSpPr/>
            <p:nvPr/>
          </p:nvSpPr>
          <p:spPr>
            <a:xfrm>
              <a:off x="4872709" y="254001"/>
              <a:ext cx="3649982" cy="127495"/>
            </a:xfrm>
            <a:prstGeom prst="rect">
              <a:avLst/>
            </a:prstGeom>
            <a:solidFill>
              <a:srgbClr val="1D4999"/>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E4A9C"/>
                </a:solidFill>
              </a:endParaRPr>
            </a:p>
          </p:txBody>
        </p:sp>
      </p:grpSp>
      <p:sp>
        <p:nvSpPr>
          <p:cNvPr id="20" name="文本框 19"/>
          <p:cNvSpPr txBox="1"/>
          <p:nvPr/>
        </p:nvSpPr>
        <p:spPr>
          <a:xfrm>
            <a:off x="281700" y="875286"/>
            <a:ext cx="5372044" cy="830997"/>
          </a:xfrm>
          <a:prstGeom prst="rect">
            <a:avLst/>
          </a:prstGeom>
          <a:noFill/>
        </p:spPr>
        <p:txBody>
          <a:bodyPr wrap="square">
            <a:spAutoFit/>
          </a:bodyPr>
          <a:lstStyle/>
          <a:p>
            <a:pPr algn="just"/>
            <a:r>
              <a:rPr lang="en-US" altLang="zh-CN" sz="1600" dirty="0">
                <a:latin typeface="Times New Roman" panose="02020503050405090304" pitchFamily="18" charset="0"/>
                <a:ea typeface="+mn-ea"/>
                <a:cs typeface="Times New Roman" panose="02020503050405090304" pitchFamily="18" charset="0"/>
              </a:rPr>
              <a:t>The impact of green technology innovation on manufacturing GVCs is not a simple linear relationship but may involve complex non-linear effects.</a:t>
            </a:r>
            <a:r>
              <a:rPr lang="en-US" altLang="zh-CN" sz="1600" dirty="0">
                <a:solidFill>
                  <a:srgbClr val="A2A2A2"/>
                </a:solidFill>
                <a:latin typeface="Times New Roman" panose="02020503050405090304" pitchFamily="18" charset="0"/>
                <a:ea typeface="+mn-ea"/>
                <a:cs typeface="Times New Roman" panose="02020503050405090304" pitchFamily="18" charset="0"/>
              </a:rPr>
              <a:t>(Li</a:t>
            </a:r>
            <a:r>
              <a:rPr lang="zh-CN" altLang="en-US" sz="1600" dirty="0">
                <a:solidFill>
                  <a:srgbClr val="A2A2A2"/>
                </a:solidFill>
                <a:latin typeface="Times New Roman" panose="02020503050405090304" pitchFamily="18" charset="0"/>
                <a:ea typeface="+mn-ea"/>
                <a:cs typeface="Times New Roman" panose="02020503050405090304" pitchFamily="18" charset="0"/>
              </a:rPr>
              <a:t> </a:t>
            </a:r>
            <a:r>
              <a:rPr lang="en-US" altLang="zh-CN" sz="1600" dirty="0">
                <a:solidFill>
                  <a:srgbClr val="A2A2A2"/>
                </a:solidFill>
                <a:latin typeface="Times New Roman" panose="02020503050405090304" pitchFamily="18" charset="0"/>
                <a:ea typeface="+mn-ea"/>
                <a:cs typeface="Times New Roman" panose="02020503050405090304" pitchFamily="18" charset="0"/>
              </a:rPr>
              <a:t>et</a:t>
            </a:r>
            <a:r>
              <a:rPr lang="zh-CN" altLang="en-US" sz="1600" dirty="0">
                <a:solidFill>
                  <a:srgbClr val="A2A2A2"/>
                </a:solidFill>
                <a:latin typeface="Times New Roman" panose="02020503050405090304" pitchFamily="18" charset="0"/>
                <a:ea typeface="+mn-ea"/>
                <a:cs typeface="Times New Roman" panose="02020503050405090304" pitchFamily="18" charset="0"/>
              </a:rPr>
              <a:t> </a:t>
            </a:r>
            <a:r>
              <a:rPr lang="en-US" altLang="zh-CN" sz="1600" dirty="0">
                <a:solidFill>
                  <a:srgbClr val="A2A2A2"/>
                </a:solidFill>
                <a:latin typeface="Times New Roman" panose="02020503050405090304" pitchFamily="18" charset="0"/>
                <a:ea typeface="+mn-ea"/>
                <a:cs typeface="Times New Roman" panose="02020503050405090304" pitchFamily="18" charset="0"/>
              </a:rPr>
              <a:t>al.,</a:t>
            </a:r>
            <a:r>
              <a:rPr lang="zh-CN" altLang="en-US" sz="1600" dirty="0">
                <a:solidFill>
                  <a:srgbClr val="A2A2A2"/>
                </a:solidFill>
                <a:latin typeface="Times New Roman" panose="02020503050405090304" pitchFamily="18" charset="0"/>
                <a:ea typeface="+mn-ea"/>
                <a:cs typeface="Times New Roman" panose="02020503050405090304" pitchFamily="18" charset="0"/>
              </a:rPr>
              <a:t> </a:t>
            </a:r>
            <a:r>
              <a:rPr lang="en-US" altLang="zh-CN" sz="1600" dirty="0">
                <a:solidFill>
                  <a:srgbClr val="A2A2A2"/>
                </a:solidFill>
                <a:latin typeface="Times New Roman" panose="02020503050405090304" pitchFamily="18" charset="0"/>
                <a:ea typeface="+mn-ea"/>
                <a:cs typeface="Times New Roman" panose="02020503050405090304" pitchFamily="18" charset="0"/>
              </a:rPr>
              <a:t>2022; Song et al., 2021)</a:t>
            </a:r>
            <a:endParaRPr lang="en-US" altLang="zh-CN" sz="1600" dirty="0">
              <a:solidFill>
                <a:srgbClr val="A2A2A2"/>
              </a:solidFill>
              <a:latin typeface="Times New Roman" panose="02020503050405090304" pitchFamily="18" charset="0"/>
              <a:ea typeface="+mn-ea"/>
              <a:cs typeface="Times New Roman" panose="02020503050405090304" pitchFamily="18" charset="0"/>
            </a:endParaRPr>
          </a:p>
        </p:txBody>
      </p:sp>
      <p:pic>
        <p:nvPicPr>
          <p:cNvPr id="39" name="图形 38" descr="问号 纯色填充"/>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5691902" y="1637350"/>
            <a:ext cx="808195" cy="830997"/>
          </a:xfrm>
          <a:prstGeom prst="rect">
            <a:avLst/>
          </a:prstGeom>
          <a:effectLst>
            <a:glow rad="63500">
              <a:schemeClr val="accent3">
                <a:satMod val="175000"/>
                <a:alpha val="40000"/>
              </a:schemeClr>
            </a:glow>
            <a:outerShdw blurRad="44450" dist="27940" dir="5400000" algn="ctr">
              <a:srgbClr val="000000">
                <a:alpha val="32000"/>
              </a:srgbClr>
            </a:outerShdw>
            <a:reflection blurRad="6350" stA="50000" endA="300" endPos="55000" dir="5400000" sy="-100000" algn="bl" rotWithShape="0"/>
          </a:effectLst>
          <a:scene3d>
            <a:camera prst="orthographicFront"/>
            <a:lightRig rig="balanced" dir="t">
              <a:rot lat="0" lon="0" rev="8700000"/>
            </a:lightRig>
          </a:scene3d>
          <a:sp3d>
            <a:bevelT w="190500" h="38100"/>
          </a:sp3d>
        </p:spPr>
      </p:pic>
      <p:pic>
        <p:nvPicPr>
          <p:cNvPr id="41" name="图形 40" descr="箭头: 轻微弯曲 纯色填充"/>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5351785" y="2155581"/>
            <a:ext cx="1481175" cy="698372"/>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sp>
        <p:nvSpPr>
          <p:cNvPr id="22" name="文本框 21"/>
          <p:cNvSpPr txBox="1"/>
          <p:nvPr/>
        </p:nvSpPr>
        <p:spPr>
          <a:xfrm>
            <a:off x="864875" y="1965398"/>
            <a:ext cx="4316851" cy="954107"/>
          </a:xfrm>
          <a:prstGeom prst="rect">
            <a:avLst/>
          </a:prstGeom>
          <a:noFill/>
          <a:ln>
            <a:noFill/>
          </a:ln>
        </p:spPr>
        <p:txBody>
          <a:bodyPr wrap="square" rtlCol="0">
            <a:spAutoFit/>
          </a:bodyPr>
          <a:lstStyle/>
          <a:p>
            <a:pPr algn="ctr"/>
            <a:r>
              <a:rPr lang="en-US" altLang="zh-CN" sz="2800" b="1" dirty="0">
                <a:solidFill>
                  <a:srgbClr val="C00000"/>
                </a:solidFill>
                <a:effectLst>
                  <a:outerShdw blurRad="38100" dist="38100" dir="2700000" algn="tl">
                    <a:srgbClr val="000000">
                      <a:alpha val="43137"/>
                    </a:srgbClr>
                  </a:outerShdw>
                </a:effectLst>
                <a:latin typeface="Adobe 黑体 Std R" panose="020B0400000000000000" pitchFamily="34" charset="-122"/>
                <a:ea typeface="Adobe 黑体 Std R" panose="020B0400000000000000" pitchFamily="34" charset="-122"/>
              </a:rPr>
              <a:t>Global value chain (GVC) position</a:t>
            </a:r>
            <a:endParaRPr lang="zh-CN" altLang="en-US" sz="2800" b="1" dirty="0">
              <a:solidFill>
                <a:srgbClr val="C00000"/>
              </a:solidFill>
              <a:effectLst>
                <a:outerShdw blurRad="38100" dist="38100" dir="2700000" algn="tl">
                  <a:srgbClr val="000000">
                    <a:alpha val="43137"/>
                  </a:srgbClr>
                </a:outerShdw>
              </a:effectLst>
              <a:latin typeface="Adobe 黑体 Std R" panose="020B0400000000000000" pitchFamily="34" charset="-122"/>
              <a:ea typeface="Adobe 黑体 Std R" panose="020B0400000000000000" pitchFamily="34" charset="-122"/>
            </a:endParaRPr>
          </a:p>
        </p:txBody>
      </p:sp>
      <p:sp>
        <p:nvSpPr>
          <p:cNvPr id="25" name="文本框 24"/>
          <p:cNvSpPr txBox="1"/>
          <p:nvPr/>
        </p:nvSpPr>
        <p:spPr>
          <a:xfrm>
            <a:off x="7169450" y="1965398"/>
            <a:ext cx="4071734" cy="1077218"/>
          </a:xfrm>
          <a:prstGeom prst="rect">
            <a:avLst/>
          </a:prstGeom>
          <a:noFill/>
          <a:ln>
            <a:noFill/>
          </a:ln>
        </p:spPr>
        <p:txBody>
          <a:bodyPr wrap="square" rtlCol="0">
            <a:spAutoFit/>
          </a:bodyPr>
          <a:lstStyle/>
          <a:p>
            <a:pPr algn="ctr"/>
            <a:r>
              <a:rPr lang="en-US" altLang="zh-CN" sz="3200" b="1" dirty="0">
                <a:solidFill>
                  <a:srgbClr val="C00000"/>
                </a:solidFill>
                <a:effectLst>
                  <a:outerShdw blurRad="38100" dist="38100" dir="2700000" algn="tl">
                    <a:srgbClr val="000000">
                      <a:alpha val="43137"/>
                    </a:srgbClr>
                  </a:outerShdw>
                </a:effectLst>
                <a:latin typeface="Adobe 黑体 Std R" panose="020B0400000000000000" pitchFamily="34" charset="-122"/>
                <a:ea typeface="Adobe 黑体 Std R" panose="020B0400000000000000" pitchFamily="34" charset="-122"/>
              </a:rPr>
              <a:t>Green technology innovation</a:t>
            </a:r>
            <a:endParaRPr lang="zh-CN" altLang="en-US" sz="3200" b="1" dirty="0">
              <a:solidFill>
                <a:srgbClr val="C00000"/>
              </a:solidFill>
              <a:effectLst>
                <a:outerShdw blurRad="38100" dist="38100" dir="2700000" algn="tl">
                  <a:srgbClr val="000000">
                    <a:alpha val="43137"/>
                  </a:srgbClr>
                </a:outerShdw>
              </a:effectLst>
              <a:latin typeface="Adobe 黑体 Std R" panose="020B0400000000000000" pitchFamily="34" charset="-122"/>
              <a:ea typeface="Adobe 黑体 Std R" panose="020B0400000000000000" pitchFamily="34" charset="-122"/>
            </a:endParaRPr>
          </a:p>
        </p:txBody>
      </p:sp>
      <p:sp>
        <p:nvSpPr>
          <p:cNvPr id="26" name="矩形: 圆角 25"/>
          <p:cNvSpPr/>
          <p:nvPr/>
        </p:nvSpPr>
        <p:spPr>
          <a:xfrm>
            <a:off x="220921" y="863387"/>
            <a:ext cx="5493603" cy="901392"/>
          </a:xfrm>
          <a:prstGeom prst="roundRect">
            <a:avLst/>
          </a:prstGeom>
          <a:noFill/>
          <a:ln>
            <a:solidFill>
              <a:schemeClr val="bg1">
                <a:lumMod val="6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圆角 36"/>
          <p:cNvSpPr/>
          <p:nvPr/>
        </p:nvSpPr>
        <p:spPr>
          <a:xfrm>
            <a:off x="6750097" y="865258"/>
            <a:ext cx="4983428" cy="862670"/>
          </a:xfrm>
          <a:prstGeom prst="roundRect">
            <a:avLst/>
          </a:prstGeom>
          <a:noFill/>
          <a:ln>
            <a:solidFill>
              <a:schemeClr val="bg1">
                <a:lumMod val="6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圆角 51"/>
          <p:cNvSpPr/>
          <p:nvPr/>
        </p:nvSpPr>
        <p:spPr>
          <a:xfrm>
            <a:off x="122738" y="3170617"/>
            <a:ext cx="11979254" cy="3433383"/>
          </a:xfrm>
          <a:prstGeom prst="roundRect">
            <a:avLst/>
          </a:prstGeom>
          <a:noFill/>
          <a:ln w="19050">
            <a:solidFill>
              <a:srgbClr val="2E75B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52"/>
          <p:cNvSpPr txBox="1"/>
          <p:nvPr/>
        </p:nvSpPr>
        <p:spPr>
          <a:xfrm>
            <a:off x="220921" y="3380040"/>
            <a:ext cx="12098281" cy="3223959"/>
          </a:xfrm>
          <a:prstGeom prst="rect">
            <a:avLst/>
          </a:prstGeom>
          <a:noFill/>
        </p:spPr>
        <p:txBody>
          <a:bodyPr wrap="square" rtlCol="0">
            <a:spAutoFit/>
          </a:bodyPr>
          <a:lstStyle/>
          <a:p>
            <a:pPr>
              <a:lnSpc>
                <a:spcPts val="2500"/>
              </a:lnSpc>
            </a:pPr>
            <a:r>
              <a:rPr lang="en-US" altLang="zh-CN" b="1" dirty="0">
                <a:solidFill>
                  <a:srgbClr val="1D4999"/>
                </a:solidFill>
                <a:latin typeface="Times New Roman" panose="02020503050405090304" pitchFamily="18" charset="0"/>
                <a:ea typeface="+mn-ea"/>
                <a:cs typeface="Times New Roman" panose="02020503050405090304" pitchFamily="18" charset="0"/>
              </a:rPr>
              <a:t>Research on GVC measurement</a:t>
            </a:r>
            <a:r>
              <a:rPr lang="zh-CN" altLang="en-US" sz="1600" b="1" dirty="0">
                <a:solidFill>
                  <a:srgbClr val="1D4999"/>
                </a:solidFill>
                <a:latin typeface="Times New Roman" panose="02020503050405090304" pitchFamily="18" charset="0"/>
                <a:ea typeface="+mn-ea"/>
                <a:cs typeface="Times New Roman" panose="02020503050405090304" pitchFamily="18" charset="0"/>
              </a:rPr>
              <a:t>：</a:t>
            </a:r>
            <a:r>
              <a:rPr lang="en-US" altLang="zh-CN" sz="1600" b="1" dirty="0">
                <a:latin typeface="Times New Roman" panose="02020503050405090304" pitchFamily="18" charset="0"/>
                <a:ea typeface="+mn-ea"/>
                <a:cs typeface="Times New Roman" panose="02020503050405090304" pitchFamily="18" charset="0"/>
              </a:rPr>
              <a:t>VS</a:t>
            </a:r>
            <a:r>
              <a:rPr lang="en-US" altLang="zh-CN" sz="1600" dirty="0">
                <a:latin typeface="Times New Roman" panose="02020503050405090304" pitchFamily="18" charset="0"/>
                <a:ea typeface="+mn-ea"/>
                <a:cs typeface="Times New Roman" panose="02020503050405090304" pitchFamily="18" charset="0"/>
              </a:rPr>
              <a:t> </a:t>
            </a:r>
            <a:r>
              <a:rPr lang="en-US" altLang="zh-CN" sz="1600" dirty="0">
                <a:solidFill>
                  <a:schemeClr val="bg1">
                    <a:lumMod val="50000"/>
                  </a:schemeClr>
                </a:solidFill>
                <a:latin typeface="Times New Roman" panose="02020503050405090304" pitchFamily="18" charset="0"/>
                <a:ea typeface="+mn-ea"/>
                <a:cs typeface="Times New Roman" panose="02020503050405090304" pitchFamily="18" charset="0"/>
              </a:rPr>
              <a:t>[</a:t>
            </a:r>
            <a:r>
              <a:rPr lang="en-US" altLang="zh-CN" sz="1600" dirty="0">
                <a:solidFill>
                  <a:schemeClr val="bg1">
                    <a:lumMod val="50000"/>
                  </a:schemeClr>
                </a:solidFill>
                <a:effectLst/>
                <a:latin typeface="Times New Roman" panose="02020503050405090304" pitchFamily="18" charset="0"/>
                <a:ea typeface="+mn-ea"/>
                <a:cs typeface="Times New Roman" panose="02020503050405090304" pitchFamily="18" charset="0"/>
              </a:rPr>
              <a:t>Hummels(2001</a:t>
            </a:r>
            <a:r>
              <a:rPr lang="en-US" altLang="zh-CN" sz="1600" dirty="0">
                <a:solidFill>
                  <a:schemeClr val="bg1">
                    <a:lumMod val="50000"/>
                  </a:schemeClr>
                </a:solidFill>
                <a:latin typeface="Times New Roman" panose="02020503050405090304" pitchFamily="18" charset="0"/>
                <a:ea typeface="+mn-ea"/>
                <a:cs typeface="Times New Roman" panose="02020503050405090304" pitchFamily="18" charset="0"/>
              </a:rPr>
              <a:t>)</a:t>
            </a:r>
            <a:r>
              <a:rPr lang="en-US" altLang="zh-CN" sz="1600" dirty="0">
                <a:solidFill>
                  <a:schemeClr val="bg1">
                    <a:lumMod val="50000"/>
                  </a:schemeClr>
                </a:solidFill>
                <a:effectLst/>
                <a:latin typeface="Times New Roman" panose="02020503050405090304" pitchFamily="18" charset="0"/>
                <a:ea typeface="+mn-ea"/>
                <a:cs typeface="Times New Roman" panose="02020503050405090304" pitchFamily="18" charset="0"/>
              </a:rPr>
              <a:t>]</a:t>
            </a:r>
            <a:r>
              <a:rPr lang="zh-CN" altLang="en-US" sz="1600" b="1" dirty="0">
                <a:solidFill>
                  <a:schemeClr val="tx1">
                    <a:lumMod val="95000"/>
                    <a:lumOff val="5000"/>
                  </a:schemeClr>
                </a:solidFill>
                <a:effectLst/>
                <a:latin typeface="Times New Roman" panose="02020503050405090304" pitchFamily="18" charset="0"/>
                <a:ea typeface="+mn-ea"/>
                <a:cs typeface="Times New Roman" panose="02020503050405090304" pitchFamily="18" charset="0"/>
              </a:rPr>
              <a:t>→</a:t>
            </a:r>
            <a:r>
              <a:rPr lang="en-US" altLang="zh-CN" sz="1600" b="1" dirty="0">
                <a:latin typeface="Times New Roman" panose="02020503050405090304" pitchFamily="18" charset="0"/>
                <a:ea typeface="+mn-ea"/>
                <a:cs typeface="Times New Roman" panose="02020503050405090304" pitchFamily="18" charset="0"/>
              </a:rPr>
              <a:t>WWZ</a:t>
            </a:r>
            <a:r>
              <a:rPr lang="en-US" altLang="zh-CN" sz="1600" dirty="0">
                <a:latin typeface="Times New Roman" panose="02020503050405090304" pitchFamily="18" charset="0"/>
                <a:ea typeface="+mn-ea"/>
                <a:cs typeface="Times New Roman" panose="02020503050405090304" pitchFamily="18" charset="0"/>
              </a:rPr>
              <a:t> </a:t>
            </a:r>
            <a:r>
              <a:rPr lang="en-US" altLang="zh-CN" sz="1600" dirty="0">
                <a:solidFill>
                  <a:schemeClr val="bg1">
                    <a:lumMod val="50000"/>
                  </a:schemeClr>
                </a:solidFill>
                <a:latin typeface="Times New Roman" panose="02020503050405090304" pitchFamily="18" charset="0"/>
                <a:ea typeface="+mn-ea"/>
                <a:cs typeface="Times New Roman" panose="02020503050405090304" pitchFamily="18" charset="0"/>
              </a:rPr>
              <a:t>[</a:t>
            </a:r>
            <a:r>
              <a:rPr lang="en-US" altLang="zh-CN" sz="1600" dirty="0">
                <a:solidFill>
                  <a:schemeClr val="bg1">
                    <a:lumMod val="50000"/>
                  </a:schemeClr>
                </a:solidFill>
                <a:effectLst/>
                <a:latin typeface="Times New Roman" panose="02020503050405090304" pitchFamily="18" charset="0"/>
                <a:ea typeface="+mn-ea"/>
                <a:cs typeface="Times New Roman" panose="02020503050405090304" pitchFamily="18" charset="0"/>
              </a:rPr>
              <a:t>Wang</a:t>
            </a:r>
            <a:r>
              <a:rPr lang="en-US" altLang="zh-CN" sz="1600" dirty="0">
                <a:solidFill>
                  <a:schemeClr val="bg1">
                    <a:lumMod val="50000"/>
                  </a:schemeClr>
                </a:solidFill>
                <a:latin typeface="Times New Roman" panose="02020503050405090304" pitchFamily="18" charset="0"/>
                <a:ea typeface="+mn-ea"/>
                <a:cs typeface="Times New Roman" panose="02020503050405090304" pitchFamily="18" charset="0"/>
              </a:rPr>
              <a:t>(</a:t>
            </a:r>
            <a:r>
              <a:rPr lang="en-US" altLang="zh-CN" sz="1600" dirty="0">
                <a:solidFill>
                  <a:schemeClr val="bg1">
                    <a:lumMod val="50000"/>
                  </a:schemeClr>
                </a:solidFill>
                <a:effectLst/>
                <a:latin typeface="Times New Roman" panose="02020503050405090304" pitchFamily="18" charset="0"/>
                <a:ea typeface="+mn-ea"/>
                <a:cs typeface="Times New Roman" panose="02020503050405090304" pitchFamily="18" charset="0"/>
              </a:rPr>
              <a:t>2013</a:t>
            </a:r>
            <a:r>
              <a:rPr lang="en-US" altLang="zh-CN" sz="1600" dirty="0">
                <a:solidFill>
                  <a:schemeClr val="bg1">
                    <a:lumMod val="50000"/>
                  </a:schemeClr>
                </a:solidFill>
                <a:latin typeface="Times New Roman" panose="02020503050405090304" pitchFamily="18" charset="0"/>
                <a:ea typeface="+mn-ea"/>
                <a:cs typeface="Times New Roman" panose="02020503050405090304" pitchFamily="18" charset="0"/>
              </a:rPr>
              <a:t>)]</a:t>
            </a:r>
            <a:r>
              <a:rPr lang="zh-CN" altLang="en-US" sz="1600" b="1" dirty="0">
                <a:solidFill>
                  <a:schemeClr val="tx1">
                    <a:lumMod val="95000"/>
                    <a:lumOff val="5000"/>
                  </a:schemeClr>
                </a:solidFill>
                <a:effectLst/>
                <a:latin typeface="Times New Roman" panose="02020503050405090304" pitchFamily="18" charset="0"/>
                <a:ea typeface="+mn-ea"/>
                <a:cs typeface="Times New Roman" panose="02020503050405090304" pitchFamily="18" charset="0"/>
              </a:rPr>
              <a:t> → </a:t>
            </a:r>
            <a:r>
              <a:rPr lang="en-US" altLang="zh-CN" sz="1600" b="1" dirty="0">
                <a:latin typeface="Times New Roman" panose="02020503050405090304" pitchFamily="18" charset="0"/>
                <a:ea typeface="+mn-ea"/>
                <a:cs typeface="Times New Roman" panose="02020503050405090304" pitchFamily="18" charset="0"/>
              </a:rPr>
              <a:t>KWW</a:t>
            </a:r>
            <a:r>
              <a:rPr lang="en-US" altLang="zh-CN" sz="1600" dirty="0">
                <a:latin typeface="Times New Roman" panose="02020503050405090304" pitchFamily="18" charset="0"/>
                <a:ea typeface="+mn-ea"/>
                <a:cs typeface="Times New Roman" panose="02020503050405090304" pitchFamily="18" charset="0"/>
              </a:rPr>
              <a:t> </a:t>
            </a:r>
            <a:r>
              <a:rPr lang="en-US" altLang="zh-CN" sz="1600" dirty="0">
                <a:solidFill>
                  <a:schemeClr val="bg1">
                    <a:lumMod val="50000"/>
                  </a:schemeClr>
                </a:solidFill>
                <a:latin typeface="Times New Roman" panose="02020503050405090304" pitchFamily="18" charset="0"/>
                <a:ea typeface="+mn-ea"/>
                <a:cs typeface="Times New Roman" panose="02020503050405090304" pitchFamily="18" charset="0"/>
              </a:rPr>
              <a:t>[</a:t>
            </a:r>
            <a:r>
              <a:rPr lang="en-US" altLang="zh-CN" sz="1600" dirty="0">
                <a:solidFill>
                  <a:schemeClr val="bg1">
                    <a:lumMod val="50000"/>
                  </a:schemeClr>
                </a:solidFill>
                <a:effectLst/>
                <a:latin typeface="Times New Roman" panose="02020503050405090304" pitchFamily="18" charset="0"/>
                <a:ea typeface="+mn-ea"/>
                <a:cs typeface="Times New Roman" panose="02020503050405090304" pitchFamily="18" charset="0"/>
              </a:rPr>
              <a:t>Koopman</a:t>
            </a:r>
            <a:r>
              <a:rPr lang="en-US" altLang="zh-CN" sz="1600" dirty="0">
                <a:solidFill>
                  <a:schemeClr val="bg1">
                    <a:lumMod val="50000"/>
                  </a:schemeClr>
                </a:solidFill>
                <a:latin typeface="Times New Roman" panose="02020503050405090304" pitchFamily="18" charset="0"/>
                <a:ea typeface="+mn-ea"/>
                <a:cs typeface="Times New Roman" panose="02020503050405090304" pitchFamily="18" charset="0"/>
              </a:rPr>
              <a:t>(</a:t>
            </a:r>
            <a:r>
              <a:rPr lang="en-US" altLang="zh-CN" sz="1600" dirty="0">
                <a:solidFill>
                  <a:schemeClr val="bg1">
                    <a:lumMod val="50000"/>
                  </a:schemeClr>
                </a:solidFill>
                <a:effectLst/>
                <a:latin typeface="Times New Roman" panose="02020503050405090304" pitchFamily="18" charset="0"/>
                <a:ea typeface="+mn-ea"/>
                <a:cs typeface="Times New Roman" panose="02020503050405090304" pitchFamily="18" charset="0"/>
              </a:rPr>
              <a:t>2014</a:t>
            </a:r>
            <a:r>
              <a:rPr lang="en-US" altLang="zh-CN" sz="1600" dirty="0">
                <a:solidFill>
                  <a:schemeClr val="bg1">
                    <a:lumMod val="50000"/>
                  </a:schemeClr>
                </a:solidFill>
                <a:latin typeface="Times New Roman" panose="02020503050405090304" pitchFamily="18" charset="0"/>
                <a:ea typeface="+mn-ea"/>
                <a:cs typeface="Times New Roman" panose="02020503050405090304" pitchFamily="18" charset="0"/>
              </a:rPr>
              <a:t>)</a:t>
            </a:r>
            <a:r>
              <a:rPr lang="en-US" altLang="zh-CN" sz="1600" dirty="0">
                <a:solidFill>
                  <a:schemeClr val="bg1">
                    <a:lumMod val="50000"/>
                  </a:schemeClr>
                </a:solidFill>
                <a:effectLst/>
                <a:latin typeface="Times New Roman" panose="02020503050405090304" pitchFamily="18" charset="0"/>
                <a:ea typeface="+mn-ea"/>
                <a:cs typeface="Times New Roman" panose="02020503050405090304" pitchFamily="18" charset="0"/>
              </a:rPr>
              <a:t>]</a:t>
            </a:r>
            <a:r>
              <a:rPr lang="en-US" altLang="zh-CN" sz="1600" dirty="0">
                <a:solidFill>
                  <a:schemeClr val="bg1">
                    <a:lumMod val="50000"/>
                  </a:schemeClr>
                </a:solidFill>
                <a:latin typeface="Times New Roman" panose="02020503050405090304" pitchFamily="18" charset="0"/>
                <a:ea typeface="+mn-ea"/>
                <a:cs typeface="Times New Roman" panose="02020503050405090304" pitchFamily="18" charset="0"/>
              </a:rPr>
              <a:t> </a:t>
            </a:r>
            <a:r>
              <a:rPr lang="zh-CN" altLang="en-US" sz="1600" b="1" dirty="0">
                <a:solidFill>
                  <a:schemeClr val="tx1">
                    <a:lumMod val="95000"/>
                    <a:lumOff val="5000"/>
                  </a:schemeClr>
                </a:solidFill>
                <a:effectLst/>
                <a:latin typeface="Times New Roman" panose="02020503050405090304" pitchFamily="18" charset="0"/>
                <a:ea typeface="+mn-ea"/>
                <a:cs typeface="Times New Roman" panose="02020503050405090304" pitchFamily="18" charset="0"/>
              </a:rPr>
              <a:t>→ </a:t>
            </a:r>
            <a:r>
              <a:rPr lang="en-US" altLang="zh-CN" sz="1600" b="1" dirty="0">
                <a:latin typeface="Times New Roman" panose="02020503050405090304" pitchFamily="18" charset="0"/>
                <a:ea typeface="+mn-ea"/>
                <a:cs typeface="Times New Roman" panose="02020503050405090304" pitchFamily="18" charset="0"/>
              </a:rPr>
              <a:t>WWYZ</a:t>
            </a:r>
            <a:r>
              <a:rPr lang="en-US" altLang="zh-CN" sz="1600" dirty="0">
                <a:latin typeface="Times New Roman" panose="02020503050405090304" pitchFamily="18" charset="0"/>
                <a:ea typeface="+mn-ea"/>
                <a:cs typeface="Times New Roman" panose="02020503050405090304" pitchFamily="18" charset="0"/>
              </a:rPr>
              <a:t> </a:t>
            </a:r>
            <a:r>
              <a:rPr lang="en-US" altLang="zh-CN" sz="1600" dirty="0">
                <a:solidFill>
                  <a:schemeClr val="bg1">
                    <a:lumMod val="50000"/>
                  </a:schemeClr>
                </a:solidFill>
                <a:latin typeface="Times New Roman" panose="02020503050405090304" pitchFamily="18" charset="0"/>
                <a:ea typeface="+mn-ea"/>
                <a:cs typeface="Times New Roman" panose="02020503050405090304" pitchFamily="18" charset="0"/>
              </a:rPr>
              <a:t>[</a:t>
            </a:r>
            <a:r>
              <a:rPr lang="en-US" altLang="zh-CN" sz="1600" dirty="0">
                <a:solidFill>
                  <a:schemeClr val="bg1">
                    <a:lumMod val="50000"/>
                  </a:schemeClr>
                </a:solidFill>
                <a:effectLst/>
                <a:latin typeface="Times New Roman" panose="02020503050405090304" pitchFamily="18" charset="0"/>
                <a:ea typeface="+mn-ea"/>
                <a:cs typeface="Times New Roman" panose="02020503050405090304" pitchFamily="18" charset="0"/>
              </a:rPr>
              <a:t>Wang(2017</a:t>
            </a:r>
            <a:r>
              <a:rPr lang="en-US" altLang="zh-CN" sz="1600" dirty="0">
                <a:solidFill>
                  <a:schemeClr val="bg1">
                    <a:lumMod val="50000"/>
                  </a:schemeClr>
                </a:solidFill>
                <a:latin typeface="Times New Roman" panose="02020503050405090304" pitchFamily="18" charset="0"/>
                <a:ea typeface="+mn-ea"/>
                <a:cs typeface="Times New Roman" panose="02020503050405090304" pitchFamily="18" charset="0"/>
              </a:rPr>
              <a:t>)]</a:t>
            </a:r>
            <a:endParaRPr lang="en-US" altLang="zh-CN" sz="1600" dirty="0">
              <a:solidFill>
                <a:schemeClr val="bg1">
                  <a:lumMod val="50000"/>
                </a:schemeClr>
              </a:solidFill>
              <a:latin typeface="Times New Roman" panose="02020503050405090304" pitchFamily="18" charset="0"/>
              <a:ea typeface="+mn-ea"/>
              <a:cs typeface="Times New Roman" panose="02020503050405090304" pitchFamily="18" charset="0"/>
            </a:endParaRPr>
          </a:p>
          <a:p>
            <a:pPr>
              <a:lnSpc>
                <a:spcPts val="2500"/>
              </a:lnSpc>
            </a:pPr>
            <a:r>
              <a:rPr lang="en-US" altLang="zh-CN" b="1" dirty="0">
                <a:solidFill>
                  <a:srgbClr val="1D4999"/>
                </a:solidFill>
                <a:latin typeface="Times New Roman" panose="02020503050405090304" pitchFamily="18" charset="0"/>
                <a:ea typeface="+mn-ea"/>
                <a:cs typeface="Times New Roman" panose="02020503050405090304" pitchFamily="18" charset="0"/>
              </a:rPr>
              <a:t>Two reasons may account for the divergence in research conclusions:</a:t>
            </a:r>
            <a:endParaRPr lang="en-US" altLang="zh-CN" b="1" dirty="0">
              <a:solidFill>
                <a:srgbClr val="1D4999"/>
              </a:solidFill>
              <a:latin typeface="Times New Roman" panose="02020503050405090304" pitchFamily="18" charset="0"/>
              <a:ea typeface="+mn-ea"/>
              <a:cs typeface="Times New Roman" panose="02020503050405090304" pitchFamily="18" charset="0"/>
            </a:endParaRPr>
          </a:p>
          <a:p>
            <a:pPr marL="285750" indent="-285750">
              <a:lnSpc>
                <a:spcPts val="2500"/>
              </a:lnSpc>
              <a:buFont typeface="Wingdings" panose="05000000000000000000" pitchFamily="2" charset="2"/>
              <a:buChar char="Ø"/>
            </a:pPr>
            <a:r>
              <a:rPr lang="en-US" altLang="zh-CN" sz="1600" b="1" dirty="0">
                <a:latin typeface="Times New Roman" panose="02020503050405090304" pitchFamily="18" charset="0"/>
                <a:ea typeface="+mn-ea"/>
                <a:cs typeface="Times New Roman" panose="02020503050405090304" pitchFamily="18" charset="0"/>
              </a:rPr>
              <a:t>Measurement indicators</a:t>
            </a:r>
            <a:endParaRPr lang="en-US" altLang="zh-CN" sz="1600" b="1" dirty="0">
              <a:latin typeface="Times New Roman" panose="02020503050405090304" pitchFamily="18" charset="0"/>
              <a:ea typeface="+mn-ea"/>
              <a:cs typeface="Times New Roman" panose="02020503050405090304" pitchFamily="18" charset="0"/>
            </a:endParaRPr>
          </a:p>
          <a:p>
            <a:pPr>
              <a:lnSpc>
                <a:spcPts val="2500"/>
              </a:lnSpc>
            </a:pPr>
            <a:r>
              <a:rPr lang="en-US" altLang="zh-CN" sz="1600" dirty="0">
                <a:solidFill>
                  <a:schemeClr val="tx1">
                    <a:lumMod val="95000"/>
                    <a:lumOff val="5000"/>
                  </a:schemeClr>
                </a:solidFill>
                <a:latin typeface="Times New Roman" panose="02020503050405090304" pitchFamily="18" charset="0"/>
                <a:ea typeface="+mn-ea"/>
                <a:cs typeface="Times New Roman" panose="02020503050405090304" pitchFamily="18" charset="0"/>
              </a:rPr>
              <a:t>The indicators used in current research to measure green technological innovation(SFA, DEA or single-indicator measures) lack directness and clarity, and show weak correlations with policies and technologies;</a:t>
            </a:r>
            <a:endParaRPr lang="en-US" altLang="zh-CN" sz="1600" dirty="0">
              <a:solidFill>
                <a:schemeClr val="tx1">
                  <a:lumMod val="95000"/>
                  <a:lumOff val="5000"/>
                </a:schemeClr>
              </a:solidFill>
              <a:latin typeface="Times New Roman" panose="02020503050405090304" pitchFamily="18" charset="0"/>
              <a:ea typeface="+mn-ea"/>
              <a:cs typeface="Times New Roman" panose="02020503050405090304" pitchFamily="18" charset="0"/>
            </a:endParaRPr>
          </a:p>
          <a:p>
            <a:pPr>
              <a:lnSpc>
                <a:spcPts val="2500"/>
              </a:lnSpc>
            </a:pPr>
            <a:r>
              <a:rPr lang="en-US" altLang="zh-CN" sz="1600" dirty="0">
                <a:solidFill>
                  <a:schemeClr val="tx1">
                    <a:lumMod val="95000"/>
                    <a:lumOff val="5000"/>
                  </a:schemeClr>
                </a:solidFill>
                <a:latin typeface="Times New Roman" panose="02020503050405090304" pitchFamily="18" charset="0"/>
                <a:ea typeface="+mn-ea"/>
                <a:cs typeface="Times New Roman" panose="02020503050405090304" pitchFamily="18" charset="0"/>
              </a:rPr>
              <a:t>GVC position measures often overlook forward and backward participation in GVCs based on value-added shares.</a:t>
            </a:r>
            <a:endParaRPr lang="en-US" altLang="zh-CN" sz="1600" dirty="0">
              <a:solidFill>
                <a:schemeClr val="tx1">
                  <a:lumMod val="95000"/>
                  <a:lumOff val="5000"/>
                </a:schemeClr>
              </a:solidFill>
              <a:latin typeface="Times New Roman" panose="02020503050405090304" pitchFamily="18" charset="0"/>
              <a:ea typeface="+mn-ea"/>
              <a:cs typeface="Times New Roman" panose="02020503050405090304" pitchFamily="18" charset="0"/>
            </a:endParaRPr>
          </a:p>
          <a:p>
            <a:pPr marL="285750" indent="-285750">
              <a:lnSpc>
                <a:spcPts val="2500"/>
              </a:lnSpc>
              <a:buFont typeface="Wingdings" panose="05000000000000000000" pitchFamily="2" charset="2"/>
              <a:buChar char="Ø"/>
            </a:pPr>
            <a:r>
              <a:rPr lang="en-US" altLang="zh-CN" sz="1600" b="1" dirty="0">
                <a:latin typeface="Times New Roman" panose="02020503050405090304" pitchFamily="18" charset="0"/>
                <a:ea typeface="+mn-ea"/>
                <a:cs typeface="Times New Roman" panose="02020503050405090304" pitchFamily="18" charset="0"/>
              </a:rPr>
              <a:t>Moderating effect</a:t>
            </a:r>
            <a:endParaRPr lang="en-US" altLang="zh-CN" sz="1600" dirty="0">
              <a:solidFill>
                <a:schemeClr val="tx1">
                  <a:lumMod val="95000"/>
                  <a:lumOff val="5000"/>
                </a:schemeClr>
              </a:solidFill>
              <a:latin typeface="Times New Roman" panose="02020503050405090304" pitchFamily="18" charset="0"/>
              <a:ea typeface="+mn-ea"/>
              <a:cs typeface="Times New Roman" panose="02020503050405090304" pitchFamily="18" charset="0"/>
            </a:endParaRPr>
          </a:p>
          <a:p>
            <a:pPr>
              <a:lnSpc>
                <a:spcPts val="2500"/>
              </a:lnSpc>
            </a:pPr>
            <a:r>
              <a:rPr lang="en-US" altLang="zh-CN" sz="1600" dirty="0">
                <a:solidFill>
                  <a:schemeClr val="tx1">
                    <a:lumMod val="95000"/>
                    <a:lumOff val="5000"/>
                  </a:schemeClr>
                </a:solidFill>
                <a:latin typeface="Times New Roman" panose="02020503050405090304" pitchFamily="18" charset="0"/>
                <a:ea typeface="+mn-ea"/>
                <a:cs typeface="Times New Roman" panose="02020503050405090304" pitchFamily="18" charset="0"/>
              </a:rPr>
              <a:t>The non-linear relationship between green technology innovation and GVC position disclosed by the empirical analyses may be a result of the presence of certain moderating effects.</a:t>
            </a:r>
            <a:endParaRPr lang="en-US" altLang="zh-CN" sz="1600" dirty="0">
              <a:solidFill>
                <a:schemeClr val="tx1">
                  <a:lumMod val="95000"/>
                  <a:lumOff val="5000"/>
                </a:schemeClr>
              </a:solidFill>
              <a:latin typeface="Times New Roman" panose="02020503050405090304" pitchFamily="18" charset="0"/>
              <a:ea typeface="+mn-ea"/>
              <a:cs typeface="Times New Roman" panose="02020503050405090304" pitchFamily="18" charset="0"/>
            </a:endParaRPr>
          </a:p>
          <a:p>
            <a:endParaRPr lang="en-US" altLang="zh-CN" sz="1600" dirty="0">
              <a:solidFill>
                <a:schemeClr val="tx1">
                  <a:lumMod val="95000"/>
                  <a:lumOff val="5000"/>
                </a:schemeClr>
              </a:solidFill>
              <a:latin typeface="Times New Roman" panose="02020503050405090304" pitchFamily="18" charset="0"/>
              <a:ea typeface="+mn-ea"/>
              <a:cs typeface="Times New Roman" panose="0202050305040509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35" y="6732000"/>
            <a:ext cx="12191365" cy="126000"/>
          </a:xfrm>
          <a:prstGeom prst="rect">
            <a:avLst/>
          </a:prstGeom>
          <a:solidFill>
            <a:srgbClr val="1D4999"/>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p:nvPr/>
        </p:nvGrpSpPr>
        <p:grpSpPr>
          <a:xfrm>
            <a:off x="635" y="23724"/>
            <a:ext cx="8522056" cy="583565"/>
            <a:chOff x="635" y="23724"/>
            <a:chExt cx="8522056" cy="583565"/>
          </a:xfrm>
        </p:grpSpPr>
        <p:sp>
          <p:nvSpPr>
            <p:cNvPr id="3" name="矩形 2"/>
            <p:cNvSpPr/>
            <p:nvPr/>
          </p:nvSpPr>
          <p:spPr>
            <a:xfrm>
              <a:off x="635" y="254001"/>
              <a:ext cx="609600" cy="126000"/>
            </a:xfrm>
            <a:prstGeom prst="rect">
              <a:avLst/>
            </a:prstGeom>
            <a:solidFill>
              <a:srgbClr val="1D4999"/>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E4A9C"/>
                </a:solidFill>
              </a:endParaRPr>
            </a:p>
          </p:txBody>
        </p:sp>
        <p:grpSp>
          <p:nvGrpSpPr>
            <p:cNvPr id="5" name="组合 4"/>
            <p:cNvGrpSpPr/>
            <p:nvPr/>
          </p:nvGrpSpPr>
          <p:grpSpPr bwMode="auto">
            <a:xfrm>
              <a:off x="630145" y="23724"/>
              <a:ext cx="4284514" cy="583565"/>
              <a:chOff x="551544" y="82976"/>
              <a:chExt cx="4282922" cy="582556"/>
            </a:xfrm>
          </p:grpSpPr>
          <p:sp>
            <p:nvSpPr>
              <p:cNvPr id="9" name="文本框 4"/>
              <p:cNvSpPr txBox="1">
                <a:spLocks noChangeArrowheads="1"/>
              </p:cNvSpPr>
              <p:nvPr/>
            </p:nvSpPr>
            <p:spPr bwMode="auto">
              <a:xfrm>
                <a:off x="942043" y="113096"/>
                <a:ext cx="3892423" cy="52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itchFamily="2" charset="-122"/>
                  </a:defRPr>
                </a:lvl1pPr>
                <a:lvl2pPr marL="742950" indent="-285750">
                  <a:defRPr sz="2400">
                    <a:solidFill>
                      <a:schemeClr val="tx1"/>
                    </a:solidFill>
                    <a:latin typeface="Calibri" panose="020F0502020204030204" pitchFamily="34" charset="0"/>
                    <a:ea typeface="宋体" pitchFamily="2" charset="-122"/>
                  </a:defRPr>
                </a:lvl2pPr>
                <a:lvl3pPr>
                  <a:defRPr sz="2000">
                    <a:solidFill>
                      <a:schemeClr val="tx1"/>
                    </a:solidFill>
                    <a:latin typeface="Calibri" panose="020F0502020204030204" pitchFamily="34" charset="0"/>
                    <a:ea typeface="宋体" pitchFamily="2" charset="-122"/>
                  </a:defRPr>
                </a:lvl3pPr>
                <a:lvl4pPr>
                  <a:defRPr>
                    <a:solidFill>
                      <a:schemeClr val="tx1"/>
                    </a:solidFill>
                    <a:latin typeface="Calibri" panose="020F0502020204030204" pitchFamily="34" charset="0"/>
                    <a:ea typeface="宋体" pitchFamily="2" charset="-122"/>
                  </a:defRPr>
                </a:lvl4pPr>
                <a:lvl5pPr>
                  <a:defRPr>
                    <a:solidFill>
                      <a:schemeClr val="tx1"/>
                    </a:solidFill>
                    <a:latin typeface="Calibri" panose="020F0502020204030204" pitchFamily="34" charset="0"/>
                    <a:ea typeface="宋体" pitchFamily="2" charset="-122"/>
                  </a:defRPr>
                </a:lvl5pPr>
                <a:lvl6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6pPr>
                <a:lvl7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7pPr>
                <a:lvl8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8pPr>
                <a:lvl9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9pPr>
              </a:lstStyle>
              <a:p>
                <a:pPr algn="ctr" eaLnBrk="1" hangingPunct="1"/>
                <a:r>
                  <a:rPr lang="en-US" altLang="zh-CN" b="1" dirty="0">
                    <a:solidFill>
                      <a:srgbClr val="1D4999"/>
                    </a:solidFill>
                    <a:latin typeface="Times New Roman" panose="02020503050405090304" pitchFamily="18" charset="0"/>
                    <a:ea typeface="微软雅黑" panose="020B0503020204020204" pitchFamily="34" charset="-122"/>
                    <a:cs typeface="Times New Roman" panose="02020503050405090304" pitchFamily="18" charset="0"/>
                  </a:rPr>
                  <a:t>Research Background</a:t>
                </a:r>
                <a:endParaRPr lang="en-US" altLang="zh-CN" b="1" dirty="0">
                  <a:solidFill>
                    <a:srgbClr val="1D4999"/>
                  </a:solidFill>
                  <a:latin typeface="Times New Roman" panose="02020503050405090304" pitchFamily="18" charset="0"/>
                  <a:ea typeface="微软雅黑" panose="020B0503020204020204" pitchFamily="34" charset="-122"/>
                  <a:cs typeface="Times New Roman" panose="02020503050405090304" pitchFamily="18" charset="0"/>
                </a:endParaRPr>
              </a:p>
            </p:txBody>
          </p:sp>
          <p:sp>
            <p:nvSpPr>
              <p:cNvPr id="10" name="文本框 9"/>
              <p:cNvSpPr txBox="1"/>
              <p:nvPr/>
            </p:nvSpPr>
            <p:spPr>
              <a:xfrm>
                <a:off x="551544" y="82976"/>
                <a:ext cx="723631" cy="582556"/>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01</a:t>
                </a:r>
                <a:endParaRPr lang="zh-CN" altLang="en-US" sz="3200" dirty="0">
                  <a:solidFill>
                    <a:schemeClr val="bg2">
                      <a:lumMod val="25000"/>
                    </a:schemeClr>
                  </a:solidFill>
                  <a:latin typeface="Impact" panose="020B0806030902050204" pitchFamily="34" charset="0"/>
                  <a:ea typeface="+mn-ea"/>
                </a:endParaRPr>
              </a:p>
            </p:txBody>
          </p:sp>
        </p:grpSp>
        <p:sp>
          <p:nvSpPr>
            <p:cNvPr id="2" name="矩形 1"/>
            <p:cNvSpPr/>
            <p:nvPr/>
          </p:nvSpPr>
          <p:spPr>
            <a:xfrm>
              <a:off x="4872709" y="254001"/>
              <a:ext cx="3649982" cy="127495"/>
            </a:xfrm>
            <a:prstGeom prst="rect">
              <a:avLst/>
            </a:prstGeom>
            <a:solidFill>
              <a:srgbClr val="1D4999"/>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E4A9C"/>
                </a:solidFill>
              </a:endParaRPr>
            </a:p>
          </p:txBody>
        </p:sp>
      </p:grpSp>
      <p:sp>
        <p:nvSpPr>
          <p:cNvPr id="8" name="文本框 7"/>
          <p:cNvSpPr txBox="1"/>
          <p:nvPr>
            <p:custDataLst>
              <p:tags r:id="rId1"/>
            </p:custDataLst>
          </p:nvPr>
        </p:nvSpPr>
        <p:spPr>
          <a:xfrm>
            <a:off x="390473" y="1148694"/>
            <a:ext cx="10999636" cy="5041900"/>
          </a:xfrm>
          <a:prstGeom prst="rect">
            <a:avLst/>
          </a:prstGeom>
          <a:noFill/>
        </p:spPr>
        <p:txBody>
          <a:bodyPr wrap="square" rtlCol="0">
            <a:normAutofit/>
          </a:bodyPr>
          <a:lstStyle/>
          <a:p>
            <a:pPr marL="457200" indent="-457200" algn="just">
              <a:buFont typeface="Arial" panose="020B0604020202090204" pitchFamily="34" charset="0"/>
              <a:buChar char="•"/>
            </a:pPr>
            <a:r>
              <a:rPr lang="en-US" altLang="zh-CN" sz="2000" b="1" kern="100" dirty="0">
                <a:solidFill>
                  <a:srgbClr val="C00000"/>
                </a:solidFill>
                <a:latin typeface="Times New Roman" panose="02020503050405090304" pitchFamily="18" charset="0"/>
                <a:cs typeface="宋体" pitchFamily="2" charset="-122"/>
              </a:rPr>
              <a:t>Innovation of index measurement</a:t>
            </a:r>
            <a:endParaRPr lang="en-US" altLang="zh-CN" sz="2000" b="1" kern="100" dirty="0">
              <a:solidFill>
                <a:srgbClr val="C00000"/>
              </a:solidFill>
              <a:latin typeface="Times New Roman" panose="02020503050405090304" pitchFamily="18" charset="0"/>
              <a:cs typeface="宋体" pitchFamily="2" charset="-122"/>
            </a:endParaRPr>
          </a:p>
          <a:p>
            <a:pPr indent="457200" algn="just"/>
            <a:r>
              <a:rPr lang="en-US" altLang="zh-CN" sz="1600" dirty="0">
                <a:effectLst/>
                <a:latin typeface="Times New Roman" panose="02020503050405090304" pitchFamily="18" charset="0"/>
                <a:ea typeface="宋体" pitchFamily="2" charset="-122"/>
              </a:rPr>
              <a:t>By integrating the patent cooperation treaty (PCT) data with the Organization for Economic Co-operation and Development (OECD)’s search strategy for green patent applications, this study provides a more direct, precise and policy-relevant measure of GTI in the manufacturing sector. </a:t>
            </a:r>
            <a:endParaRPr lang="en-US" altLang="zh-CN" sz="1600" dirty="0">
              <a:effectLst/>
              <a:latin typeface="Times New Roman" panose="02020503050405090304" pitchFamily="18" charset="0"/>
              <a:ea typeface="宋体" pitchFamily="2" charset="-122"/>
            </a:endParaRPr>
          </a:p>
          <a:p>
            <a:pPr indent="457200" algn="just"/>
            <a:r>
              <a:rPr lang="en-US" altLang="zh-CN" sz="1600" dirty="0">
                <a:effectLst/>
                <a:latin typeface="Times New Roman" panose="02020503050405090304" pitchFamily="18" charset="0"/>
                <a:ea typeface="宋体" pitchFamily="2" charset="-122"/>
              </a:rPr>
              <a:t>Moreover, by incorporating insights from WWYZ (2017a, 2017b) and Koopman et al. (2010), the refined GVC position index offers a more accurate measure of the GVC position of China’s manufacturing industry from a value-added accounting perspective.</a:t>
            </a:r>
            <a:endParaRPr lang="en-US" altLang="zh-CN" dirty="0">
              <a:latin typeface="Times New Roman" panose="02020503050405090304" pitchFamily="18" charset="0"/>
              <a:ea typeface="+mn-ea"/>
              <a:cs typeface="Times New Roman" panose="02020503050405090304" pitchFamily="18" charset="0"/>
            </a:endParaRPr>
          </a:p>
          <a:p>
            <a:pPr marL="457200" indent="-457200" algn="just">
              <a:buFont typeface="Arial" panose="020B0604020202090204" pitchFamily="34" charset="0"/>
              <a:buChar char="•"/>
            </a:pPr>
            <a:r>
              <a:rPr lang="en-US" altLang="zh-CN" sz="2000" b="1" kern="100" dirty="0">
                <a:solidFill>
                  <a:srgbClr val="C00000"/>
                </a:solidFill>
                <a:latin typeface="Times New Roman" panose="02020503050405090304" pitchFamily="18" charset="0"/>
                <a:cs typeface="宋体" pitchFamily="2" charset="-122"/>
              </a:rPr>
              <a:t>Innovation of research framework</a:t>
            </a:r>
            <a:endParaRPr lang="en-US" altLang="zh-CN" sz="2000" b="1" kern="100" dirty="0">
              <a:solidFill>
                <a:srgbClr val="C00000"/>
              </a:solidFill>
              <a:latin typeface="Times New Roman" panose="02020503050405090304" pitchFamily="18" charset="0"/>
              <a:cs typeface="宋体" pitchFamily="2" charset="-122"/>
            </a:endParaRPr>
          </a:p>
          <a:p>
            <a:pPr indent="457200" algn="just"/>
            <a:r>
              <a:rPr lang="en-US" altLang="zh-CN" sz="1600" dirty="0">
                <a:latin typeface="Times New Roman" panose="02020503050405090304" pitchFamily="18" charset="0"/>
              </a:rPr>
              <a:t>T</a:t>
            </a:r>
            <a:r>
              <a:rPr lang="en-US" altLang="zh-CN" sz="1600" dirty="0">
                <a:effectLst/>
                <a:latin typeface="Times New Roman" panose="02020503050405090304" pitchFamily="18" charset="0"/>
                <a:ea typeface="宋体" pitchFamily="2" charset="-122"/>
              </a:rPr>
              <a:t>his study advances the research framework by incorporating environmental regulation and absorptive capacity as moderating variables to examine the impact of GTI on China’s manufacturing GVC position. By revealing the non-linear nature of this relationship, which varies with the level of absorptive capacity and environmental regulation, this study provides valuable insights for targeted policy formulation.</a:t>
            </a:r>
            <a:endParaRPr lang="zh-CN" altLang="zh-CN" kern="100" dirty="0">
              <a:effectLst/>
              <a:latin typeface="Times New Roman" panose="02020503050405090304" pitchFamily="18" charset="0"/>
              <a:ea typeface="宋体" pitchFamily="2" charset="-122"/>
              <a:cs typeface="宋体"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35" y="6732000"/>
            <a:ext cx="12191365" cy="126000"/>
          </a:xfrm>
          <a:prstGeom prst="rect">
            <a:avLst/>
          </a:prstGeom>
          <a:solidFill>
            <a:srgbClr val="1D4999"/>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8" name="组合 7"/>
          <p:cNvGrpSpPr/>
          <p:nvPr/>
        </p:nvGrpSpPr>
        <p:grpSpPr>
          <a:xfrm>
            <a:off x="635" y="23724"/>
            <a:ext cx="8497508" cy="583565"/>
            <a:chOff x="635" y="23724"/>
            <a:chExt cx="8497508" cy="583565"/>
          </a:xfrm>
        </p:grpSpPr>
        <p:sp>
          <p:nvSpPr>
            <p:cNvPr id="11" name="矩形 10"/>
            <p:cNvSpPr/>
            <p:nvPr/>
          </p:nvSpPr>
          <p:spPr>
            <a:xfrm>
              <a:off x="635" y="254001"/>
              <a:ext cx="609600" cy="126000"/>
            </a:xfrm>
            <a:prstGeom prst="rect">
              <a:avLst/>
            </a:prstGeom>
            <a:solidFill>
              <a:srgbClr val="1D4999"/>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E4A9C"/>
                </a:solidFill>
              </a:endParaRPr>
            </a:p>
          </p:txBody>
        </p:sp>
        <p:grpSp>
          <p:nvGrpSpPr>
            <p:cNvPr id="13" name="组合 12"/>
            <p:cNvGrpSpPr/>
            <p:nvPr/>
          </p:nvGrpSpPr>
          <p:grpSpPr bwMode="auto">
            <a:xfrm>
              <a:off x="630145" y="23724"/>
              <a:ext cx="4377575" cy="583565"/>
              <a:chOff x="551544" y="82976"/>
              <a:chExt cx="4375948" cy="582556"/>
            </a:xfrm>
          </p:grpSpPr>
          <p:sp>
            <p:nvSpPr>
              <p:cNvPr id="16" name="文本框 4"/>
              <p:cNvSpPr txBox="1">
                <a:spLocks noChangeArrowheads="1"/>
              </p:cNvSpPr>
              <p:nvPr/>
            </p:nvSpPr>
            <p:spPr bwMode="auto">
              <a:xfrm>
                <a:off x="1108685" y="113096"/>
                <a:ext cx="3818807" cy="52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itchFamily="2" charset="-122"/>
                  </a:defRPr>
                </a:lvl1pPr>
                <a:lvl2pPr marL="742950" indent="-285750">
                  <a:defRPr sz="2400">
                    <a:solidFill>
                      <a:schemeClr val="tx1"/>
                    </a:solidFill>
                    <a:latin typeface="Calibri" panose="020F0502020204030204" pitchFamily="34" charset="0"/>
                    <a:ea typeface="宋体" pitchFamily="2" charset="-122"/>
                  </a:defRPr>
                </a:lvl2pPr>
                <a:lvl3pPr>
                  <a:defRPr sz="2000">
                    <a:solidFill>
                      <a:schemeClr val="tx1"/>
                    </a:solidFill>
                    <a:latin typeface="Calibri" panose="020F0502020204030204" pitchFamily="34" charset="0"/>
                    <a:ea typeface="宋体" pitchFamily="2" charset="-122"/>
                  </a:defRPr>
                </a:lvl3pPr>
                <a:lvl4pPr>
                  <a:defRPr>
                    <a:solidFill>
                      <a:schemeClr val="tx1"/>
                    </a:solidFill>
                    <a:latin typeface="Calibri" panose="020F0502020204030204" pitchFamily="34" charset="0"/>
                    <a:ea typeface="宋体" pitchFamily="2" charset="-122"/>
                  </a:defRPr>
                </a:lvl4pPr>
                <a:lvl5pPr>
                  <a:defRPr>
                    <a:solidFill>
                      <a:schemeClr val="tx1"/>
                    </a:solidFill>
                    <a:latin typeface="Calibri" panose="020F0502020204030204" pitchFamily="34" charset="0"/>
                    <a:ea typeface="宋体" pitchFamily="2" charset="-122"/>
                  </a:defRPr>
                </a:lvl5pPr>
                <a:lvl6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6pPr>
                <a:lvl7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7pPr>
                <a:lvl8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8pPr>
                <a:lvl9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9pPr>
              </a:lstStyle>
              <a:p>
                <a:pPr algn="ctr" eaLnBrk="1" hangingPunct="1"/>
                <a:r>
                  <a:rPr lang="en-US" altLang="zh-CN" b="1" dirty="0">
                    <a:solidFill>
                      <a:srgbClr val="1D4999"/>
                    </a:solidFill>
                    <a:latin typeface="Times New Roman" panose="02020503050405090304" pitchFamily="18" charset="0"/>
                    <a:ea typeface="微软雅黑" panose="020B0503020204020204" pitchFamily="34" charset="-122"/>
                    <a:cs typeface="Times New Roman" panose="02020503050405090304" pitchFamily="18" charset="0"/>
                  </a:rPr>
                  <a:t>Indicator Measurement</a:t>
                </a:r>
                <a:endParaRPr lang="en-US" altLang="zh-CN" b="1" dirty="0">
                  <a:solidFill>
                    <a:srgbClr val="1D4999"/>
                  </a:solidFill>
                  <a:latin typeface="Times New Roman" panose="02020503050405090304" pitchFamily="18" charset="0"/>
                  <a:ea typeface="微软雅黑" panose="020B0503020204020204" pitchFamily="34" charset="-122"/>
                  <a:cs typeface="Times New Roman" panose="02020503050405090304" pitchFamily="18" charset="0"/>
                </a:endParaRPr>
              </a:p>
            </p:txBody>
          </p:sp>
          <p:sp>
            <p:nvSpPr>
              <p:cNvPr id="17" name="文本框 16"/>
              <p:cNvSpPr txBox="1"/>
              <p:nvPr/>
            </p:nvSpPr>
            <p:spPr>
              <a:xfrm>
                <a:off x="551544" y="82976"/>
                <a:ext cx="723631" cy="582556"/>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02</a:t>
                </a:r>
                <a:endParaRPr lang="zh-CN" altLang="en-US" sz="3200" dirty="0">
                  <a:solidFill>
                    <a:schemeClr val="bg2">
                      <a:lumMod val="25000"/>
                    </a:schemeClr>
                  </a:solidFill>
                  <a:latin typeface="Impact" panose="020B0806030902050204" pitchFamily="34" charset="0"/>
                  <a:ea typeface="+mn-ea"/>
                </a:endParaRPr>
              </a:p>
            </p:txBody>
          </p:sp>
        </p:grpSp>
        <p:sp>
          <p:nvSpPr>
            <p:cNvPr id="15" name="矩形 14"/>
            <p:cNvSpPr/>
            <p:nvPr/>
          </p:nvSpPr>
          <p:spPr>
            <a:xfrm>
              <a:off x="5007720" y="252506"/>
              <a:ext cx="3490423" cy="123589"/>
            </a:xfrm>
            <a:prstGeom prst="rect">
              <a:avLst/>
            </a:prstGeom>
            <a:solidFill>
              <a:srgbClr val="1D4999"/>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E4A9C"/>
                </a:solidFill>
              </a:endParaRPr>
            </a:p>
          </p:txBody>
        </p:sp>
      </p:grpSp>
      <mc:AlternateContent xmlns:mc="http://schemas.openxmlformats.org/markup-compatibility/2006">
        <mc:Choice xmlns:a14="http://schemas.microsoft.com/office/drawing/2010/main" Requires="a14">
          <p:sp>
            <p:nvSpPr>
              <p:cNvPr id="23" name="文本框 22"/>
              <p:cNvSpPr txBox="1"/>
              <p:nvPr/>
            </p:nvSpPr>
            <p:spPr>
              <a:xfrm>
                <a:off x="305434" y="4793415"/>
                <a:ext cx="8761805" cy="369332"/>
              </a:xfrm>
              <a:prstGeom prst="rect">
                <a:avLst/>
              </a:prstGeom>
              <a:noFill/>
            </p:spPr>
            <p:txBody>
              <a:bodyPr wrap="square">
                <a:spAutoFit/>
              </a:bodyPr>
              <a:lstStyle/>
              <a:p>
                <a:r>
                  <a:rPr lang="en-US" altLang="zh-CN" b="1" dirty="0">
                    <a:solidFill>
                      <a:srgbClr val="1D4999"/>
                    </a:solidFill>
                    <a:effectLst/>
                    <a:latin typeface="Times New Roman" panose="02020503050405090304" pitchFamily="18" charset="0"/>
                    <a:cs typeface="Times New Roman" panose="02020503050405090304" pitchFamily="18" charset="0"/>
                  </a:rPr>
                  <a:t>1.</a:t>
                </a:r>
                <a:r>
                  <a:rPr lang="zh-CN" altLang="en-US" b="1" dirty="0">
                    <a:solidFill>
                      <a:srgbClr val="1D4999"/>
                    </a:solidFill>
                    <a:effectLst/>
                    <a:latin typeface="Times New Roman" panose="02020503050405090304" pitchFamily="18" charset="0"/>
                    <a:cs typeface="Times New Roman" panose="02020503050405090304" pitchFamily="18" charset="0"/>
                  </a:rPr>
                  <a:t> </a:t>
                </a:r>
                <a:r>
                  <a:rPr lang="en-US" altLang="zh-CN" b="1" dirty="0">
                    <a:solidFill>
                      <a:srgbClr val="1D4999"/>
                    </a:solidFill>
                    <a:effectLst/>
                    <a:latin typeface="Times New Roman" panose="02020503050405090304" pitchFamily="18" charset="0"/>
                    <a:cs typeface="Times New Roman" panose="02020503050405090304" pitchFamily="18" charset="0"/>
                  </a:rPr>
                  <a:t>GVC participation based on forward linkage</a:t>
                </a:r>
                <a:r>
                  <a:rPr lang="zh-CN" altLang="en-US" b="1" dirty="0">
                    <a:solidFill>
                      <a:srgbClr val="C00000"/>
                    </a:solidFill>
                    <a:effectLst/>
                    <a:latin typeface="Times New Roman" panose="02020503050405090304" pitchFamily="18" charset="0"/>
                    <a:cs typeface="Times New Roman" panose="02020503050405090304" pitchFamily="18" charset="0"/>
                  </a:rPr>
                  <a:t>（</a:t>
                </a:r>
                <a:r>
                  <a:rPr lang="en-US" altLang="zh-CN" b="1" dirty="0"/>
                  <a:t> </a:t>
                </a:r>
                <a14:m>
                  <m:oMath xmlns:m="http://schemas.openxmlformats.org/officeDocument/2006/math">
                    <m:r>
                      <a:rPr lang="en-US" altLang="zh-CN" b="1" i="1" smtClean="0">
                        <a:solidFill>
                          <a:srgbClr val="C00000"/>
                        </a:solidFill>
                        <a:latin typeface="Cambria Math" panose="02040503050406030204" pitchFamily="18" charset="0"/>
                      </a:rPr>
                      <m:t>𝑮𝑽𝑪𝑷</m:t>
                    </m:r>
                    <m:sSub>
                      <m:sSubPr>
                        <m:ctrlPr>
                          <a:rPr lang="zh-CN" altLang="zh-CN" b="1" i="1">
                            <a:solidFill>
                              <a:srgbClr val="C00000"/>
                            </a:solidFill>
                            <a:latin typeface="Cambria Math" panose="02040503050406030204" pitchFamily="18" charset="0"/>
                          </a:rPr>
                        </m:ctrlPr>
                      </m:sSubPr>
                      <m:e>
                        <m:r>
                          <a:rPr lang="en-US" altLang="zh-CN" b="1" i="1">
                            <a:solidFill>
                              <a:srgbClr val="C00000"/>
                            </a:solidFill>
                            <a:latin typeface="Cambria Math" panose="02040503050406030204" pitchFamily="18" charset="0"/>
                          </a:rPr>
                          <m:t>𝒕</m:t>
                        </m:r>
                      </m:e>
                      <m:sub>
                        <m:r>
                          <a:rPr lang="en-US" altLang="zh-CN" b="1" i="1">
                            <a:solidFill>
                              <a:srgbClr val="C00000"/>
                            </a:solidFill>
                            <a:latin typeface="Cambria Math" panose="02040503050406030204" pitchFamily="18" charset="0"/>
                          </a:rPr>
                          <m:t>−</m:t>
                        </m:r>
                      </m:sub>
                    </m:sSub>
                    <m:r>
                      <a:rPr lang="en-US" altLang="zh-CN" b="1" i="1">
                        <a:solidFill>
                          <a:srgbClr val="C00000"/>
                        </a:solidFill>
                        <a:latin typeface="Cambria Math" panose="02040503050406030204" pitchFamily="18" charset="0"/>
                      </a:rPr>
                      <m:t>𝒇</m:t>
                    </m:r>
                    <m:r>
                      <a:rPr lang="en-US" altLang="zh-CN" b="1" i="1">
                        <a:solidFill>
                          <a:srgbClr val="C00000"/>
                        </a:solidFill>
                        <a:latin typeface="Cambria Math" panose="02040503050406030204" pitchFamily="18" charset="0"/>
                      </a:rPr>
                      <m:t> </m:t>
                    </m:r>
                  </m:oMath>
                </a14:m>
                <a:r>
                  <a:rPr lang="zh-CN" altLang="en-US" b="1" kern="100" dirty="0">
                    <a:solidFill>
                      <a:srgbClr val="C00000"/>
                    </a:solidFill>
                    <a:latin typeface="Times New Roman" panose="02020503050405090304" pitchFamily="18" charset="0"/>
                    <a:cs typeface="Times New Roman" panose="02020503050405090304" pitchFamily="18" charset="0"/>
                  </a:rPr>
                  <a:t>）：</a:t>
                </a:r>
                <a:endParaRPr lang="en-US" altLang="zh-CN" b="1" dirty="0">
                  <a:solidFill>
                    <a:srgbClr val="C00000"/>
                  </a:solidFill>
                  <a:latin typeface="Times New Roman" panose="02020503050405090304" pitchFamily="18" charset="0"/>
                  <a:cs typeface="Times New Roman" panose="02020503050405090304" pitchFamily="18" charset="0"/>
                </a:endParaRPr>
              </a:p>
            </p:txBody>
          </p:sp>
        </mc:Choice>
        <mc:Fallback>
          <p:sp>
            <p:nvSpPr>
              <p:cNvPr id="23" name="文本框 22"/>
              <p:cNvSpPr txBox="1">
                <a:spLocks noRot="1" noChangeAspect="1" noMove="1" noResize="1" noEditPoints="1" noAdjustHandles="1" noChangeArrowheads="1" noChangeShapeType="1" noTextEdit="1"/>
              </p:cNvSpPr>
              <p:nvPr/>
            </p:nvSpPr>
            <p:spPr>
              <a:xfrm>
                <a:off x="305434" y="4793415"/>
                <a:ext cx="8761805" cy="369332"/>
              </a:xfrm>
              <a:prstGeom prst="rect">
                <a:avLst/>
              </a:prstGeom>
              <a:blipFill rotWithShape="1">
                <a:blip r:embed="rId1"/>
                <a:stretch>
                  <a:fillRect l="-7" t="-118" r="1" b="5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5" name="文本框 24"/>
              <p:cNvSpPr txBox="1"/>
              <p:nvPr/>
            </p:nvSpPr>
            <p:spPr>
              <a:xfrm>
                <a:off x="297720" y="5401696"/>
                <a:ext cx="8883225" cy="369332"/>
              </a:xfrm>
              <a:prstGeom prst="rect">
                <a:avLst/>
              </a:prstGeom>
              <a:noFill/>
            </p:spPr>
            <p:txBody>
              <a:bodyPr wrap="square">
                <a:spAutoFit/>
              </a:bodyPr>
              <a:lstStyle/>
              <a:p>
                <a:r>
                  <a:rPr lang="en-US" altLang="zh-CN" b="1" dirty="0">
                    <a:solidFill>
                      <a:srgbClr val="1D4999"/>
                    </a:solidFill>
                    <a:effectLst/>
                    <a:latin typeface="Times New Roman" panose="02020503050405090304" pitchFamily="18" charset="0"/>
                    <a:cs typeface="Times New Roman" panose="02020503050405090304" pitchFamily="18" charset="0"/>
                  </a:rPr>
                  <a:t>2. GVC participation based on backward linkage</a:t>
                </a:r>
                <a:r>
                  <a:rPr lang="zh-CN" altLang="en-US" b="1" dirty="0">
                    <a:solidFill>
                      <a:srgbClr val="C00000"/>
                    </a:solidFill>
                    <a:effectLst/>
                    <a:latin typeface="Times New Roman" panose="02020503050405090304" pitchFamily="18" charset="0"/>
                    <a:cs typeface="Times New Roman" panose="02020503050405090304" pitchFamily="18" charset="0"/>
                  </a:rPr>
                  <a:t>（</a:t>
                </a:r>
                <a:r>
                  <a:rPr lang="en-US" altLang="zh-CN" b="1" dirty="0"/>
                  <a:t> </a:t>
                </a:r>
                <a14:m>
                  <m:oMath xmlns:m="http://schemas.openxmlformats.org/officeDocument/2006/math">
                    <m:r>
                      <a:rPr lang="en-US" altLang="zh-CN" b="1" i="1" smtClean="0">
                        <a:solidFill>
                          <a:srgbClr val="C00000"/>
                        </a:solidFill>
                        <a:latin typeface="Cambria Math" panose="02040503050406030204" pitchFamily="18" charset="0"/>
                      </a:rPr>
                      <m:t>𝑮𝑽𝑪𝑷</m:t>
                    </m:r>
                    <m:sSub>
                      <m:sSubPr>
                        <m:ctrlPr>
                          <a:rPr lang="zh-CN" altLang="zh-CN" b="1" i="1">
                            <a:solidFill>
                              <a:srgbClr val="C00000"/>
                            </a:solidFill>
                            <a:latin typeface="Cambria Math" panose="02040503050406030204" pitchFamily="18" charset="0"/>
                          </a:rPr>
                        </m:ctrlPr>
                      </m:sSubPr>
                      <m:e>
                        <m:r>
                          <a:rPr lang="en-US" altLang="zh-CN" b="1" i="1">
                            <a:solidFill>
                              <a:srgbClr val="C00000"/>
                            </a:solidFill>
                            <a:latin typeface="Cambria Math" panose="02040503050406030204" pitchFamily="18" charset="0"/>
                          </a:rPr>
                          <m:t>𝒕</m:t>
                        </m:r>
                      </m:e>
                      <m:sub>
                        <m:r>
                          <a:rPr lang="en-US" altLang="zh-CN" b="1" i="1">
                            <a:solidFill>
                              <a:srgbClr val="C00000"/>
                            </a:solidFill>
                            <a:latin typeface="Cambria Math" panose="02040503050406030204" pitchFamily="18" charset="0"/>
                          </a:rPr>
                          <m:t>−</m:t>
                        </m:r>
                      </m:sub>
                    </m:sSub>
                    <m:r>
                      <a:rPr lang="en-US" altLang="zh-CN" b="1" i="1">
                        <a:solidFill>
                          <a:srgbClr val="C00000"/>
                        </a:solidFill>
                        <a:latin typeface="Cambria Math" panose="02040503050406030204" pitchFamily="18" charset="0"/>
                      </a:rPr>
                      <m:t>𝒃</m:t>
                    </m:r>
                    <m:r>
                      <a:rPr lang="en-US" altLang="zh-CN" b="1" i="1">
                        <a:solidFill>
                          <a:srgbClr val="C00000"/>
                        </a:solidFill>
                        <a:latin typeface="Cambria Math" panose="02040503050406030204" pitchFamily="18" charset="0"/>
                      </a:rPr>
                      <m:t> </m:t>
                    </m:r>
                  </m:oMath>
                </a14:m>
                <a:r>
                  <a:rPr lang="zh-CN" altLang="en-US" b="1" kern="100" dirty="0">
                    <a:solidFill>
                      <a:srgbClr val="C00000"/>
                    </a:solidFill>
                    <a:latin typeface="Times New Roman" panose="02020503050405090304" pitchFamily="18" charset="0"/>
                    <a:cs typeface="Times New Roman" panose="02020503050405090304" pitchFamily="18" charset="0"/>
                  </a:rPr>
                  <a:t>）：</a:t>
                </a:r>
                <a:endParaRPr lang="en-US" altLang="zh-CN" b="1" dirty="0">
                  <a:solidFill>
                    <a:srgbClr val="C00000"/>
                  </a:solidFill>
                  <a:latin typeface="Times New Roman" panose="02020503050405090304" pitchFamily="18" charset="0"/>
                  <a:cs typeface="Times New Roman" panose="02020503050405090304" pitchFamily="18" charset="0"/>
                </a:endParaRPr>
              </a:p>
            </p:txBody>
          </p:sp>
        </mc:Choice>
        <mc:Fallback>
          <p:sp>
            <p:nvSpPr>
              <p:cNvPr id="25" name="文本框 24"/>
              <p:cNvSpPr txBox="1">
                <a:spLocks noRot="1" noChangeAspect="1" noMove="1" noResize="1" noEditPoints="1" noAdjustHandles="1" noChangeArrowheads="1" noChangeShapeType="1" noTextEdit="1"/>
              </p:cNvSpPr>
              <p:nvPr/>
            </p:nvSpPr>
            <p:spPr>
              <a:xfrm>
                <a:off x="297720" y="5401696"/>
                <a:ext cx="8883225" cy="369332"/>
              </a:xfrm>
              <a:prstGeom prst="rect">
                <a:avLst/>
              </a:prstGeom>
              <a:blipFill rotWithShape="1">
                <a:blip r:embed="rId2"/>
                <a:stretch>
                  <a:fillRect l="-6" t="-105" r="1" b="4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0" name="文本框 29"/>
              <p:cNvSpPr txBox="1"/>
              <p:nvPr/>
            </p:nvSpPr>
            <p:spPr>
              <a:xfrm>
                <a:off x="305434" y="6009977"/>
                <a:ext cx="7702493" cy="369332"/>
              </a:xfrm>
              <a:prstGeom prst="rect">
                <a:avLst/>
              </a:prstGeom>
              <a:noFill/>
            </p:spPr>
            <p:txBody>
              <a:bodyPr wrap="square">
                <a:spAutoFit/>
              </a:bodyPr>
              <a:lstStyle/>
              <a:p>
                <a:r>
                  <a:rPr lang="en-US" altLang="zh-CN" b="1" dirty="0">
                    <a:solidFill>
                      <a:srgbClr val="1D4999"/>
                    </a:solidFill>
                    <a:effectLst/>
                    <a:latin typeface="Times New Roman" panose="02020503050405090304" pitchFamily="18" charset="0"/>
                    <a:cs typeface="Times New Roman" panose="02020503050405090304" pitchFamily="18" charset="0"/>
                  </a:rPr>
                  <a:t>3. GVC position Index</a:t>
                </a:r>
                <a:r>
                  <a:rPr lang="zh-CN" altLang="en-US" b="1" dirty="0">
                    <a:solidFill>
                      <a:srgbClr val="C00000"/>
                    </a:solidFill>
                    <a:effectLst/>
                    <a:latin typeface="Times New Roman" panose="02020503050405090304" pitchFamily="18" charset="0"/>
                    <a:cs typeface="Times New Roman" panose="02020503050405090304" pitchFamily="18" charset="0"/>
                  </a:rPr>
                  <a:t>（</a:t>
                </a:r>
                <a:r>
                  <a:rPr lang="en-US" altLang="zh-CN" b="1" dirty="0"/>
                  <a:t> </a:t>
                </a:r>
                <a14:m>
                  <m:oMath xmlns:m="http://schemas.openxmlformats.org/officeDocument/2006/math">
                    <m:r>
                      <a:rPr lang="en-US" altLang="zh-CN" b="1" i="1" smtClean="0">
                        <a:solidFill>
                          <a:srgbClr val="C00000"/>
                        </a:solidFill>
                        <a:latin typeface="Cambria Math" panose="02040503050406030204" pitchFamily="18" charset="0"/>
                      </a:rPr>
                      <m:t>𝑮𝑽𝑪𝑷𝒔</m:t>
                    </m:r>
                    <m:r>
                      <a:rPr lang="en-US" altLang="zh-CN" b="1" i="1">
                        <a:latin typeface="Cambria Math" panose="02040503050406030204" pitchFamily="18" charset="0"/>
                      </a:rPr>
                      <m:t> </m:t>
                    </m:r>
                  </m:oMath>
                </a14:m>
                <a:r>
                  <a:rPr lang="zh-CN" altLang="en-US" b="1" kern="100" dirty="0">
                    <a:solidFill>
                      <a:srgbClr val="C00000"/>
                    </a:solidFill>
                    <a:latin typeface="Times New Roman" panose="02020503050405090304" pitchFamily="18" charset="0"/>
                    <a:cs typeface="Times New Roman" panose="02020503050405090304" pitchFamily="18" charset="0"/>
                  </a:rPr>
                  <a:t>）：</a:t>
                </a:r>
                <a:endParaRPr lang="en-US" altLang="zh-CN" b="1" dirty="0">
                  <a:solidFill>
                    <a:srgbClr val="C00000"/>
                  </a:solidFill>
                  <a:latin typeface="Times New Roman" panose="02020503050405090304" pitchFamily="18" charset="0"/>
                  <a:cs typeface="Times New Roman" panose="02020503050405090304" pitchFamily="18" charset="0"/>
                </a:endParaRPr>
              </a:p>
            </p:txBody>
          </p:sp>
        </mc:Choice>
        <mc:Fallback>
          <p:sp>
            <p:nvSpPr>
              <p:cNvPr id="30" name="文本框 29"/>
              <p:cNvSpPr txBox="1">
                <a:spLocks noRot="1" noChangeAspect="1" noMove="1" noResize="1" noEditPoints="1" noAdjustHandles="1" noChangeArrowheads="1" noChangeShapeType="1" noTextEdit="1"/>
              </p:cNvSpPr>
              <p:nvPr/>
            </p:nvSpPr>
            <p:spPr>
              <a:xfrm>
                <a:off x="305434" y="6009977"/>
                <a:ext cx="7702493" cy="369332"/>
              </a:xfrm>
              <a:prstGeom prst="rect">
                <a:avLst/>
              </a:prstGeom>
              <a:blipFill rotWithShape="1">
                <a:blip r:embed="rId3"/>
                <a:stretch>
                  <a:fillRect l="-8" t="-91" r="7" b="27"/>
                </a:stretch>
              </a:blipFill>
            </p:spPr>
            <p:txBody>
              <a:bodyPr/>
              <a:lstStyle/>
              <a:p>
                <a:r>
                  <a:rPr lang="zh-CN" altLang="en-US">
                    <a:noFill/>
                  </a:rPr>
                  <a:t> </a:t>
                </a:r>
              </a:p>
            </p:txBody>
          </p:sp>
        </mc:Fallback>
      </mc:AlternateContent>
      <p:cxnSp>
        <p:nvCxnSpPr>
          <p:cNvPr id="36" name="直接连接符 35"/>
          <p:cNvCxnSpPr/>
          <p:nvPr/>
        </p:nvCxnSpPr>
        <p:spPr>
          <a:xfrm>
            <a:off x="426027" y="4478482"/>
            <a:ext cx="11468253" cy="0"/>
          </a:xfrm>
          <a:prstGeom prst="line">
            <a:avLst/>
          </a:prstGeom>
          <a:ln w="28575">
            <a:solidFill>
              <a:schemeClr val="accent4">
                <a:lumMod val="60000"/>
                <a:lumOff val="40000"/>
              </a:schemeClr>
            </a:solidFill>
            <a:prstDash val="lg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 name="文本框 1"/>
              <p:cNvSpPr txBox="1"/>
              <p:nvPr/>
            </p:nvSpPr>
            <p:spPr>
              <a:xfrm>
                <a:off x="426027" y="1004250"/>
                <a:ext cx="10417797" cy="4489926"/>
              </a:xfrm>
              <a:prstGeom prst="rect">
                <a:avLst/>
              </a:prstGeom>
            </p:spPr>
            <p:txBody>
              <a:bodyPr>
                <a:noAutofit/>
              </a:bodyPr>
              <a:lstStyle/>
              <a:p>
                <a:pPr algn="just"/>
                <a:r>
                  <a:rPr lang="en-US" altLang="zh-CN" kern="100" dirty="0">
                    <a:latin typeface="Times New Roman" panose="02020503050405090304" pitchFamily="18" charset="0"/>
                    <a:cs typeface="Times New Roman" panose="02020503050405090304" pitchFamily="18" charset="0"/>
                  </a:rPr>
                  <a:t>Firstly, the total added value is decomposed from the perspective of supply and demand :</a:t>
                </a:r>
                <a:endParaRPr lang="en-US" altLang="zh-CN" sz="1600" kern="100" dirty="0">
                  <a:latin typeface="Times New Roman" panose="02020503050405090304" pitchFamily="18" charset="0"/>
                  <a:cs typeface="Times New Roman" panose="02020503050405090304" pitchFamily="18" charset="0"/>
                </a:endParaRPr>
              </a:p>
              <a:p>
                <a:r>
                  <a:rPr lang="en-US" altLang="zh-CN" b="1" kern="100" dirty="0">
                    <a:effectLst/>
                    <a:latin typeface="Times New Roman" panose="02020503050405090304" pitchFamily="18" charset="0"/>
                    <a:ea typeface="宋体" pitchFamily="2" charset="-122"/>
                    <a:cs typeface="宋体" pitchFamily="2" charset="-122"/>
                  </a:rPr>
                  <a:t>From the supply perspective</a:t>
                </a:r>
                <a:r>
                  <a:rPr lang="en-US" altLang="zh-CN" kern="100" dirty="0">
                    <a:effectLst/>
                    <a:latin typeface="Times New Roman" panose="02020503050405090304" pitchFamily="18" charset="0"/>
                    <a:ea typeface="宋体" pitchFamily="2" charset="-122"/>
                    <a:cs typeface="宋体" pitchFamily="2" charset="-122"/>
                  </a:rPr>
                  <a:t>, the gross value added of the national sector is obtained by horizontally summing the value formula as follows: </a:t>
                </a:r>
                <a:endParaRPr lang="en-US" altLang="zh-CN" sz="1600" kern="100" dirty="0">
                  <a:effectLst/>
                  <a:latin typeface="Times New Roman" panose="02020503050405090304" pitchFamily="18" charset="0"/>
                  <a:ea typeface="宋体" pitchFamily="2" charset="-122"/>
                  <a:cs typeface="宋体" pitchFamily="2" charset="-122"/>
                </a:endParaRPr>
              </a:p>
              <a:p>
                <a:endParaRPr lang="en-US" altLang="zh-CN" dirty="0"/>
              </a:p>
              <a:p>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𝑉</m:t>
                      </m:r>
                      <m:sSup>
                        <m:sSupPr>
                          <m:ctrlPr>
                            <a:rPr lang="zh-CN" altLang="zh-CN" i="1">
                              <a:latin typeface="Cambria Math" panose="02040503050406030204" pitchFamily="18" charset="0"/>
                            </a:rPr>
                          </m:ctrlPr>
                        </m:sSupPr>
                        <m:e>
                          <m:r>
                            <a:rPr lang="en-US" altLang="zh-CN" i="1">
                              <a:latin typeface="Cambria Math" panose="02040503050406030204" pitchFamily="18" charset="0"/>
                            </a:rPr>
                            <m:t>𝑎</m:t>
                          </m:r>
                        </m:e>
                        <m:sup>
                          <m:r>
                            <a:rPr lang="en-US" altLang="zh-CN" i="1">
                              <a:latin typeface="Cambria Math" panose="02040503050406030204" pitchFamily="18" charset="0"/>
                            </a:rPr>
                            <m:t>𝑇</m:t>
                          </m:r>
                        </m:sup>
                      </m:sSup>
                      <m:r>
                        <a:rPr lang="en-US" altLang="zh-CN">
                          <a:latin typeface="Cambria Math" panose="02040503050406030204" pitchFamily="18" charset="0"/>
                        </a:rPr>
                        <m:t>=</m:t>
                      </m:r>
                      <m:acc>
                        <m:accPr>
                          <m:chr m:val="ˆ"/>
                          <m:ctrlPr>
                            <a:rPr lang="zh-CN" altLang="zh-CN" i="1">
                              <a:latin typeface="Cambria Math" panose="02040503050406030204" pitchFamily="18" charset="0"/>
                            </a:rPr>
                          </m:ctrlPr>
                        </m:accPr>
                        <m:e>
                          <m:r>
                            <a:rPr lang="en-US" altLang="zh-CN" i="1">
                              <a:latin typeface="Cambria Math" panose="02040503050406030204" pitchFamily="18" charset="0"/>
                            </a:rPr>
                            <m:t>𝑉</m:t>
                          </m:r>
                        </m:e>
                      </m:acc>
                      <m:r>
                        <a:rPr lang="en-US" altLang="zh-CN" i="1">
                          <a:latin typeface="Cambria Math" panose="02040503050406030204" pitchFamily="18" charset="0"/>
                        </a:rPr>
                        <m:t>𝐵𝑌</m:t>
                      </m:r>
                      <m:r>
                        <a:rPr lang="en-US" altLang="zh-CN">
                          <a:latin typeface="Cambria Math" panose="02040503050406030204" pitchFamily="18" charset="0"/>
                        </a:rPr>
                        <m:t>=</m:t>
                      </m:r>
                      <m:limLow>
                        <m:limLowPr>
                          <m:ctrlPr>
                            <a:rPr lang="zh-CN" altLang="zh-CN" i="1">
                              <a:latin typeface="Cambria Math" panose="02040503050406030204" pitchFamily="18" charset="0"/>
                            </a:rPr>
                          </m:ctrlPr>
                        </m:limLowPr>
                        <m:e>
                          <m:groupChr>
                            <m:groupChrPr>
                              <m:ctrlPr>
                                <a:rPr lang="zh-CN" altLang="zh-CN" i="1">
                                  <a:latin typeface="Cambria Math" panose="02040503050406030204" pitchFamily="18" charset="0"/>
                                </a:rPr>
                              </m:ctrlPr>
                            </m:groupChrPr>
                            <m:e>
                              <m:acc>
                                <m:accPr>
                                  <m:chr m:val="ˆ"/>
                                  <m:ctrlPr>
                                    <a:rPr lang="zh-CN" altLang="zh-CN" i="1">
                                      <a:latin typeface="Cambria Math" panose="02040503050406030204" pitchFamily="18" charset="0"/>
                                    </a:rPr>
                                  </m:ctrlPr>
                                </m:accPr>
                                <m:e>
                                  <m:r>
                                    <a:rPr lang="en-US" altLang="zh-CN" i="1">
                                      <a:latin typeface="Cambria Math" panose="02040503050406030204" pitchFamily="18" charset="0"/>
                                    </a:rPr>
                                    <m:t>𝑉</m:t>
                                  </m:r>
                                </m:e>
                              </m:acc>
                              <m:r>
                                <a:rPr lang="en-US" altLang="zh-CN" i="1">
                                  <a:latin typeface="Cambria Math" panose="02040503050406030204" pitchFamily="18" charset="0"/>
                                </a:rPr>
                                <m:t>𝐿</m:t>
                              </m:r>
                              <m:sSup>
                                <m:sSupPr>
                                  <m:ctrlPr>
                                    <a:rPr lang="zh-CN" altLang="zh-CN" i="1">
                                      <a:latin typeface="Cambria Math" panose="02040503050406030204" pitchFamily="18" charset="0"/>
                                    </a:rPr>
                                  </m:ctrlPr>
                                </m:sSupPr>
                                <m:e>
                                  <m:r>
                                    <a:rPr lang="en-US" altLang="zh-CN" i="1">
                                      <a:latin typeface="Cambria Math" panose="02040503050406030204" pitchFamily="18" charset="0"/>
                                    </a:rPr>
                                    <m:t>𝑌</m:t>
                                  </m:r>
                                </m:e>
                                <m:sup>
                                  <m:r>
                                    <a:rPr lang="en-US" altLang="zh-CN" i="1">
                                      <a:latin typeface="Cambria Math" panose="02040503050406030204" pitchFamily="18" charset="0"/>
                                    </a:rPr>
                                    <m:t>𝐷</m:t>
                                  </m:r>
                                </m:sup>
                              </m:sSup>
                            </m:e>
                          </m:groupChr>
                        </m:e>
                        <m:lim>
                          <m:r>
                            <a:rPr lang="en-US" altLang="zh-CN">
                              <a:latin typeface="Cambria Math" panose="02040503050406030204" pitchFamily="18" charset="0"/>
                            </a:rPr>
                            <m:t>(</m:t>
                          </m:r>
                          <m:r>
                            <a:rPr lang="en-US" altLang="zh-CN">
                              <a:latin typeface="Cambria Math" panose="02040503050406030204" pitchFamily="18" charset="0"/>
                            </a:rPr>
                            <m:t>1</m:t>
                          </m:r>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m:t>
                              </m:r>
                            </m:sub>
                          </m:sSub>
                          <m:r>
                            <a:rPr lang="en-US" altLang="zh-CN" i="1">
                              <a:latin typeface="Cambria Math" panose="02040503050406030204" pitchFamily="18" charset="0"/>
                            </a:rPr>
                            <m:t>𝐷</m:t>
                          </m:r>
                        </m:lim>
                      </m:limLow>
                      <m:r>
                        <a:rPr lang="en-US" altLang="zh-CN">
                          <a:latin typeface="Cambria Math" panose="02040503050406030204" pitchFamily="18" charset="0"/>
                        </a:rPr>
                        <m:t>+</m:t>
                      </m:r>
                      <m:limLow>
                        <m:limLowPr>
                          <m:ctrlPr>
                            <a:rPr lang="zh-CN" altLang="zh-CN" i="1">
                              <a:latin typeface="Cambria Math" panose="02040503050406030204" pitchFamily="18" charset="0"/>
                            </a:rPr>
                          </m:ctrlPr>
                        </m:limLowPr>
                        <m:e>
                          <m:groupChr>
                            <m:groupChrPr>
                              <m:ctrlPr>
                                <a:rPr lang="zh-CN" altLang="zh-CN" i="1">
                                  <a:latin typeface="Cambria Math" panose="02040503050406030204" pitchFamily="18" charset="0"/>
                                </a:rPr>
                              </m:ctrlPr>
                            </m:groupChrPr>
                            <m:e>
                              <m:acc>
                                <m:accPr>
                                  <m:chr m:val="ˆ"/>
                                  <m:ctrlPr>
                                    <a:rPr lang="zh-CN" altLang="zh-CN" i="1">
                                      <a:latin typeface="Cambria Math" panose="02040503050406030204" pitchFamily="18" charset="0"/>
                                    </a:rPr>
                                  </m:ctrlPr>
                                </m:accPr>
                                <m:e>
                                  <m:r>
                                    <a:rPr lang="en-US" altLang="zh-CN" i="1">
                                      <a:latin typeface="Cambria Math" panose="02040503050406030204" pitchFamily="18" charset="0"/>
                                    </a:rPr>
                                    <m:t>𝑉</m:t>
                                  </m:r>
                                </m:e>
                              </m:acc>
                              <m:r>
                                <a:rPr lang="en-US" altLang="zh-CN" i="1">
                                  <a:latin typeface="Cambria Math" panose="02040503050406030204" pitchFamily="18" charset="0"/>
                                </a:rPr>
                                <m:t>𝐿</m:t>
                              </m:r>
                              <m:sSup>
                                <m:sSupPr>
                                  <m:ctrlPr>
                                    <a:rPr lang="zh-CN" altLang="zh-CN" i="1">
                                      <a:latin typeface="Cambria Math" panose="02040503050406030204" pitchFamily="18" charset="0"/>
                                    </a:rPr>
                                  </m:ctrlPr>
                                </m:sSupPr>
                                <m:e>
                                  <m:r>
                                    <a:rPr lang="en-US" altLang="zh-CN" i="1">
                                      <a:latin typeface="Cambria Math" panose="02040503050406030204" pitchFamily="18" charset="0"/>
                                    </a:rPr>
                                    <m:t>𝑌</m:t>
                                  </m:r>
                                </m:e>
                                <m:sup>
                                  <m:r>
                                    <a:rPr lang="en-US" altLang="zh-CN" i="1">
                                      <a:latin typeface="Cambria Math" panose="02040503050406030204" pitchFamily="18" charset="0"/>
                                    </a:rPr>
                                    <m:t>𝐹</m:t>
                                  </m:r>
                                </m:sup>
                              </m:sSup>
                            </m:e>
                          </m:groupChr>
                        </m:e>
                        <m:lim>
                          <m:r>
                            <a:rPr lang="en-US" altLang="zh-CN">
                              <a:latin typeface="Cambria Math" panose="02040503050406030204" pitchFamily="18" charset="0"/>
                            </a:rPr>
                            <m:t>(</m:t>
                          </m:r>
                          <m:r>
                            <a:rPr lang="en-US" altLang="zh-CN">
                              <a:latin typeface="Cambria Math" panose="02040503050406030204" pitchFamily="18" charset="0"/>
                            </a:rPr>
                            <m:t>2</m:t>
                          </m:r>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m:t>
                              </m:r>
                            </m:sub>
                          </m:sSub>
                          <m:r>
                            <a:rPr lang="en-US" altLang="zh-CN" i="1">
                              <a:latin typeface="Cambria Math" panose="02040503050406030204" pitchFamily="18" charset="0"/>
                            </a:rPr>
                            <m:t>𝑅𝑇</m:t>
                          </m:r>
                        </m:lim>
                      </m:limLow>
                      <m:r>
                        <a:rPr lang="en-US" altLang="zh-CN">
                          <a:latin typeface="Cambria Math" panose="02040503050406030204" pitchFamily="18" charset="0"/>
                        </a:rPr>
                        <m:t>+</m:t>
                      </m:r>
                      <m:limLow>
                        <m:limLowPr>
                          <m:ctrlPr>
                            <a:rPr lang="zh-CN" altLang="zh-CN" i="1">
                              <a:latin typeface="Cambria Math" panose="02040503050406030204" pitchFamily="18" charset="0"/>
                            </a:rPr>
                          </m:ctrlPr>
                        </m:limLowPr>
                        <m:e>
                          <m:groupChr>
                            <m:groupChrPr>
                              <m:ctrlPr>
                                <a:rPr lang="zh-CN" altLang="zh-CN" i="1">
                                  <a:latin typeface="Cambria Math" panose="02040503050406030204" pitchFamily="18" charset="0"/>
                                </a:rPr>
                              </m:ctrlPr>
                            </m:groupChrPr>
                            <m:e>
                              <m:acc>
                                <m:accPr>
                                  <m:chr m:val="ˆ"/>
                                  <m:ctrlPr>
                                    <a:rPr lang="zh-CN" altLang="zh-CN" i="1">
                                      <a:latin typeface="Cambria Math" panose="02040503050406030204" pitchFamily="18" charset="0"/>
                                    </a:rPr>
                                  </m:ctrlPr>
                                </m:accPr>
                                <m:e>
                                  <m:r>
                                    <a:rPr lang="en-US" altLang="zh-CN" i="1">
                                      <a:latin typeface="Cambria Math" panose="02040503050406030204" pitchFamily="18" charset="0"/>
                                    </a:rPr>
                                    <m:t>𝑉</m:t>
                                  </m:r>
                                </m:e>
                              </m:acc>
                              <m:r>
                                <a:rPr lang="en-US" altLang="zh-CN" i="1">
                                  <a:latin typeface="Cambria Math" panose="02040503050406030204" pitchFamily="18" charset="0"/>
                                </a:rPr>
                                <m:t>𝐿</m:t>
                              </m:r>
                              <m:sSup>
                                <m:sSupPr>
                                  <m:ctrlPr>
                                    <a:rPr lang="zh-CN" altLang="zh-CN" i="1">
                                      <a:latin typeface="Cambria Math" panose="02040503050406030204" pitchFamily="18" charset="0"/>
                                    </a:rPr>
                                  </m:ctrlPr>
                                </m:sSupPr>
                                <m:e>
                                  <m:r>
                                    <a:rPr lang="en-US" altLang="zh-CN" i="1">
                                      <a:latin typeface="Cambria Math" panose="02040503050406030204" pitchFamily="18" charset="0"/>
                                    </a:rPr>
                                    <m:t>𝐴</m:t>
                                  </m:r>
                                </m:e>
                                <m:sup>
                                  <m:r>
                                    <a:rPr lang="en-US" altLang="zh-CN" i="1">
                                      <a:latin typeface="Cambria Math" panose="02040503050406030204" pitchFamily="18" charset="0"/>
                                    </a:rPr>
                                    <m:t>𝐹</m:t>
                                  </m:r>
                                </m:sup>
                              </m:sSup>
                              <m:r>
                                <a:rPr lang="en-US" altLang="zh-CN" i="1">
                                  <a:latin typeface="Cambria Math" panose="02040503050406030204" pitchFamily="18" charset="0"/>
                                </a:rPr>
                                <m:t>𝐿</m:t>
                              </m:r>
                              <m:sSup>
                                <m:sSupPr>
                                  <m:ctrlPr>
                                    <a:rPr lang="zh-CN" altLang="zh-CN" i="1">
                                      <a:latin typeface="Cambria Math" panose="02040503050406030204" pitchFamily="18" charset="0"/>
                                    </a:rPr>
                                  </m:ctrlPr>
                                </m:sSupPr>
                                <m:e>
                                  <m:r>
                                    <a:rPr lang="en-US" altLang="zh-CN" i="1">
                                      <a:latin typeface="Cambria Math" panose="02040503050406030204" pitchFamily="18" charset="0"/>
                                    </a:rPr>
                                    <m:t>𝑌</m:t>
                                  </m:r>
                                </m:e>
                                <m:sup>
                                  <m:r>
                                    <a:rPr lang="en-US" altLang="zh-CN" i="1">
                                      <a:latin typeface="Cambria Math" panose="02040503050406030204" pitchFamily="18" charset="0"/>
                                    </a:rPr>
                                    <m:t>𝐷</m:t>
                                  </m:r>
                                </m:sup>
                              </m:sSup>
                            </m:e>
                          </m:groupChr>
                        </m:e>
                        <m:lim>
                          <m:r>
                            <a:rPr lang="en-US" altLang="zh-CN">
                              <a:latin typeface="Cambria Math" panose="02040503050406030204" pitchFamily="18" charset="0"/>
                            </a:rPr>
                            <m:t>(</m:t>
                          </m:r>
                          <m:r>
                            <a:rPr lang="en-US" altLang="zh-CN">
                              <a:latin typeface="Cambria Math" panose="02040503050406030204" pitchFamily="18" charset="0"/>
                            </a:rPr>
                            <m:t>3</m:t>
                          </m:r>
                          <m:r>
                            <a:rPr lang="en-US" altLang="zh-CN" i="1">
                              <a:latin typeface="Cambria Math" panose="02040503050406030204" pitchFamily="18" charset="0"/>
                            </a:rPr>
                            <m:t>𝑎</m:t>
                          </m:r>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m:t>
                              </m:r>
                            </m:sub>
                          </m:sSub>
                          <m:r>
                            <a:rPr lang="en-US" altLang="zh-CN" i="1">
                              <a:latin typeface="Cambria Math" panose="02040503050406030204" pitchFamily="18" charset="0"/>
                            </a:rPr>
                            <m:t>𝐺𝑉</m:t>
                          </m:r>
                          <m:sSub>
                            <m:sSubPr>
                              <m:ctrlPr>
                                <a:rPr lang="zh-CN"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i="1">
                                  <a:latin typeface="Cambria Math" panose="02040503050406030204" pitchFamily="18" charset="0"/>
                                </a:rPr>
                                <m:t>−</m:t>
                              </m:r>
                            </m:sub>
                          </m:sSub>
                          <m:r>
                            <a:rPr lang="en-US" altLang="zh-CN" i="1">
                              <a:latin typeface="Cambria Math" panose="02040503050406030204" pitchFamily="18" charset="0"/>
                            </a:rPr>
                            <m:t>𝑆</m:t>
                          </m:r>
                        </m:lim>
                      </m:limLow>
                      <m:r>
                        <a:rPr lang="en-US" altLang="zh-CN">
                          <a:latin typeface="Cambria Math" panose="02040503050406030204" pitchFamily="18" charset="0"/>
                        </a:rPr>
                        <m:t>+</m:t>
                      </m:r>
                      <m:limLow>
                        <m:limLowPr>
                          <m:ctrlPr>
                            <a:rPr lang="zh-CN" altLang="zh-CN" i="1">
                              <a:latin typeface="Cambria Math" panose="02040503050406030204" pitchFamily="18" charset="0"/>
                            </a:rPr>
                          </m:ctrlPr>
                        </m:limLowPr>
                        <m:e>
                          <m:groupChr>
                            <m:groupChrPr>
                              <m:ctrlPr>
                                <a:rPr lang="zh-CN" altLang="zh-CN" i="1">
                                  <a:latin typeface="Cambria Math" panose="02040503050406030204" pitchFamily="18" charset="0"/>
                                </a:rPr>
                              </m:ctrlPr>
                            </m:groupChrPr>
                            <m:e>
                              <m:acc>
                                <m:accPr>
                                  <m:chr m:val="ˆ"/>
                                  <m:ctrlPr>
                                    <a:rPr lang="zh-CN" altLang="zh-CN" i="1">
                                      <a:latin typeface="Cambria Math" panose="02040503050406030204" pitchFamily="18" charset="0"/>
                                    </a:rPr>
                                  </m:ctrlPr>
                                </m:accPr>
                                <m:e>
                                  <m:r>
                                    <a:rPr lang="en-US" altLang="zh-CN" i="1">
                                      <a:latin typeface="Cambria Math" panose="02040503050406030204" pitchFamily="18" charset="0"/>
                                    </a:rPr>
                                    <m:t>𝑉</m:t>
                                  </m:r>
                                </m:e>
                              </m:acc>
                              <m:r>
                                <a:rPr lang="en-US" altLang="zh-CN" i="1">
                                  <a:latin typeface="Cambria Math" panose="02040503050406030204" pitchFamily="18" charset="0"/>
                                </a:rPr>
                                <m:t>𝐿</m:t>
                              </m:r>
                              <m:sSup>
                                <m:sSupPr>
                                  <m:ctrlPr>
                                    <a:rPr lang="zh-CN" altLang="zh-CN" i="1">
                                      <a:latin typeface="Cambria Math" panose="02040503050406030204" pitchFamily="18" charset="0"/>
                                    </a:rPr>
                                  </m:ctrlPr>
                                </m:sSupPr>
                                <m:e>
                                  <m:r>
                                    <a:rPr lang="en-US" altLang="zh-CN" i="1">
                                      <a:latin typeface="Cambria Math" panose="02040503050406030204" pitchFamily="18" charset="0"/>
                                    </a:rPr>
                                    <m:t>𝐴</m:t>
                                  </m:r>
                                </m:e>
                                <m:sup>
                                  <m:r>
                                    <a:rPr lang="en-US" altLang="zh-CN" i="1">
                                      <a:latin typeface="Cambria Math" panose="02040503050406030204" pitchFamily="18" charset="0"/>
                                    </a:rPr>
                                    <m:t>𝐹</m:t>
                                  </m:r>
                                </m:sup>
                              </m:sSup>
                              <m:d>
                                <m:dPr>
                                  <m:ctrlPr>
                                    <a:rPr lang="zh-CN" altLang="zh-CN" i="1">
                                      <a:latin typeface="Cambria Math" panose="02040503050406030204" pitchFamily="18" charset="0"/>
                                    </a:rPr>
                                  </m:ctrlPr>
                                </m:dPr>
                                <m:e>
                                  <m:r>
                                    <a:rPr lang="en-US" altLang="zh-CN" i="1">
                                      <a:latin typeface="Cambria Math" panose="02040503050406030204" pitchFamily="18" charset="0"/>
                                    </a:rPr>
                                    <m:t>𝐵𝑌</m:t>
                                  </m:r>
                                  <m:r>
                                    <a:rPr lang="en-US" altLang="zh-CN" i="1">
                                      <a:latin typeface="Cambria Math" panose="02040503050406030204" pitchFamily="18" charset="0"/>
                                    </a:rPr>
                                    <m:t>−</m:t>
                                  </m:r>
                                  <m:r>
                                    <a:rPr lang="en-US" altLang="zh-CN" i="1">
                                      <a:latin typeface="Cambria Math" panose="02040503050406030204" pitchFamily="18" charset="0"/>
                                    </a:rPr>
                                    <m:t>𝐿</m:t>
                                  </m:r>
                                  <m:sSup>
                                    <m:sSupPr>
                                      <m:ctrlPr>
                                        <a:rPr lang="zh-CN" altLang="zh-CN" i="1">
                                          <a:latin typeface="Cambria Math" panose="02040503050406030204" pitchFamily="18" charset="0"/>
                                        </a:rPr>
                                      </m:ctrlPr>
                                    </m:sSupPr>
                                    <m:e>
                                      <m:r>
                                        <a:rPr lang="en-US" altLang="zh-CN" i="1">
                                          <a:latin typeface="Cambria Math" panose="02040503050406030204" pitchFamily="18" charset="0"/>
                                        </a:rPr>
                                        <m:t>𝑌</m:t>
                                      </m:r>
                                    </m:e>
                                    <m:sup>
                                      <m:r>
                                        <a:rPr lang="en-US" altLang="zh-CN" i="1">
                                          <a:latin typeface="Cambria Math" panose="02040503050406030204" pitchFamily="18" charset="0"/>
                                        </a:rPr>
                                        <m:t>𝐷</m:t>
                                      </m:r>
                                    </m:sup>
                                  </m:sSup>
                                </m:e>
                              </m:d>
                            </m:e>
                          </m:groupChr>
                        </m:e>
                        <m:lim>
                          <m:r>
                            <a:rPr lang="en-US" altLang="zh-CN">
                              <a:latin typeface="Cambria Math" panose="02040503050406030204" pitchFamily="18" charset="0"/>
                            </a:rPr>
                            <m:t>(</m:t>
                          </m:r>
                          <m:r>
                            <a:rPr lang="en-US" altLang="zh-CN">
                              <a:latin typeface="Cambria Math" panose="02040503050406030204" pitchFamily="18" charset="0"/>
                            </a:rPr>
                            <m:t>3</m:t>
                          </m:r>
                          <m:r>
                            <a:rPr lang="en-US" altLang="zh-CN" i="1">
                              <a:latin typeface="Cambria Math" panose="02040503050406030204" pitchFamily="18" charset="0"/>
                            </a:rPr>
                            <m:t>𝑏</m:t>
                          </m:r>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m:t>
                              </m:r>
                            </m:sub>
                          </m:sSub>
                          <m:r>
                            <a:rPr lang="en-US" altLang="zh-CN" i="1">
                              <a:latin typeface="Cambria Math" panose="02040503050406030204" pitchFamily="18" charset="0"/>
                            </a:rPr>
                            <m:t>𝐺𝑉</m:t>
                          </m:r>
                          <m:sSub>
                            <m:sSubPr>
                              <m:ctrlPr>
                                <a:rPr lang="zh-CN"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i="1">
                                  <a:latin typeface="Cambria Math" panose="02040503050406030204" pitchFamily="18" charset="0"/>
                                </a:rPr>
                                <m:t>−</m:t>
                              </m:r>
                            </m:sub>
                          </m:sSub>
                          <m:r>
                            <a:rPr lang="en-US" altLang="zh-CN" i="1">
                              <a:latin typeface="Cambria Math" panose="02040503050406030204" pitchFamily="18" charset="0"/>
                            </a:rPr>
                            <m:t>𝐶</m:t>
                          </m:r>
                        </m:lim>
                      </m:limLow>
                    </m:oMath>
                  </m:oMathPara>
                </a14:m>
                <a:endParaRPr lang="en-US" altLang="zh-CN" dirty="0"/>
              </a:p>
              <a:p>
                <a:endParaRPr lang="en-US" altLang="zh-CN" kern="100" dirty="0">
                  <a:latin typeface="Times New Roman" panose="02020503050405090304" pitchFamily="18" charset="0"/>
                  <a:cs typeface="宋体" pitchFamily="2" charset="-122"/>
                </a:endParaRPr>
              </a:p>
              <a:p>
                <a:r>
                  <a:rPr lang="en-US" altLang="zh-CN" b="1" kern="100" dirty="0">
                    <a:effectLst/>
                    <a:latin typeface="Times New Roman" panose="02020503050405090304" pitchFamily="18" charset="0"/>
                    <a:ea typeface="宋体" pitchFamily="2" charset="-122"/>
                    <a:cs typeface="宋体" pitchFamily="2" charset="-122"/>
                  </a:rPr>
                  <a:t>From the demand perspective</a:t>
                </a:r>
                <a:r>
                  <a:rPr lang="en-US" altLang="zh-CN" kern="100" dirty="0">
                    <a:effectLst/>
                    <a:latin typeface="Times New Roman" panose="02020503050405090304" pitchFamily="18" charset="0"/>
                    <a:ea typeface="宋体" pitchFamily="2" charset="-122"/>
                    <a:cs typeface="宋体" pitchFamily="2" charset="-122"/>
                  </a:rPr>
                  <a:t>, </a:t>
                </a:r>
                <a:r>
                  <a:rPr lang="en-US" altLang="zh-CN" kern="100" dirty="0">
                    <a:latin typeface="Times New Roman" panose="02020503050405090304" pitchFamily="18" charset="0"/>
                    <a:cs typeface="宋体" pitchFamily="2" charset="-122"/>
                  </a:rPr>
                  <a:t>t</a:t>
                </a:r>
                <a:r>
                  <a:rPr lang="en-US" altLang="zh-CN" kern="100" dirty="0">
                    <a:effectLst/>
                    <a:latin typeface="Times New Roman" panose="02020503050405090304" pitchFamily="18" charset="0"/>
                    <a:ea typeface="宋体" pitchFamily="2" charset="-122"/>
                    <a:cs typeface="宋体" pitchFamily="2" charset="-122"/>
                  </a:rPr>
                  <a:t>he final output at the national sector level can be obtained by vertically summing the value decomposition of total output: </a:t>
                </a:r>
                <a:endParaRPr lang="en-US" altLang="zh-CN" sz="1600" kern="100" dirty="0">
                  <a:effectLst/>
                  <a:latin typeface="Times New Roman" panose="02020503050405090304" pitchFamily="18" charset="0"/>
                  <a:ea typeface="宋体" pitchFamily="2" charset="-122"/>
                  <a:cs typeface="宋体" pitchFamily="2" charset="-122"/>
                </a:endParaRPr>
              </a:p>
              <a:p>
                <a:endParaRPr lang="en-US" altLang="zh-CN" kern="100" dirty="0">
                  <a:effectLst/>
                  <a:latin typeface="Times New Roman" panose="02020503050405090304" pitchFamily="18" charset="0"/>
                  <a:ea typeface="宋体" pitchFamily="2" charset="-122"/>
                  <a:cs typeface="宋体" pitchFamily="2" charset="-122"/>
                </a:endParaRPr>
              </a:p>
              <a:p>
                <a14:m>
                  <m:oMathPara xmlns:m="http://schemas.openxmlformats.org/officeDocument/2006/math">
                    <m:oMathParaPr>
                      <m:jc m:val="centerGroup"/>
                    </m:oMathParaPr>
                    <m:oMath xmlns:m="http://schemas.openxmlformats.org/officeDocument/2006/math">
                      <m:sSup>
                        <m:sSupPr>
                          <m:ctrlPr>
                            <a:rPr lang="zh-CN" altLang="zh-CN" i="1">
                              <a:latin typeface="Cambria Math" panose="02040503050406030204" pitchFamily="18" charset="0"/>
                            </a:rPr>
                          </m:ctrlPr>
                        </m:sSupPr>
                        <m:e>
                          <m:r>
                            <a:rPr lang="en-US" altLang="zh-CN" i="1">
                              <a:latin typeface="Cambria Math" panose="02040503050406030204" pitchFamily="18" charset="0"/>
                            </a:rPr>
                            <m:t>𝑌</m:t>
                          </m:r>
                        </m:e>
                        <m:sup>
                          <m:r>
                            <a:rPr lang="en-US" altLang="zh-CN" i="1">
                              <a:latin typeface="Cambria Math" panose="02040503050406030204" pitchFamily="18" charset="0"/>
                            </a:rPr>
                            <m:t>𝑇</m:t>
                          </m:r>
                        </m:sup>
                      </m:sSup>
                      <m:r>
                        <a:rPr lang="en-US" altLang="zh-CN">
                          <a:latin typeface="Cambria Math" panose="02040503050406030204" pitchFamily="18" charset="0"/>
                        </a:rPr>
                        <m:t>=</m:t>
                      </m:r>
                      <m:r>
                        <a:rPr lang="en-US" altLang="zh-CN" i="1">
                          <a:latin typeface="Cambria Math" panose="02040503050406030204" pitchFamily="18" charset="0"/>
                        </a:rPr>
                        <m:t>𝑉𝐵</m:t>
                      </m:r>
                      <m:acc>
                        <m:accPr>
                          <m:chr m:val="ˆ"/>
                          <m:ctrlPr>
                            <a:rPr lang="zh-CN" altLang="zh-CN" i="1">
                              <a:latin typeface="Cambria Math" panose="02040503050406030204" pitchFamily="18" charset="0"/>
                            </a:rPr>
                          </m:ctrlPr>
                        </m:accPr>
                        <m:e>
                          <m:r>
                            <a:rPr lang="en-US" altLang="zh-CN" i="1">
                              <a:latin typeface="Cambria Math" panose="02040503050406030204" pitchFamily="18" charset="0"/>
                            </a:rPr>
                            <m:t>𝑌</m:t>
                          </m:r>
                        </m:e>
                      </m:acc>
                      <m:r>
                        <a:rPr lang="en-US" altLang="zh-CN">
                          <a:latin typeface="Cambria Math" panose="02040503050406030204" pitchFamily="18" charset="0"/>
                        </a:rPr>
                        <m:t>=</m:t>
                      </m:r>
                      <m:limLow>
                        <m:limLowPr>
                          <m:ctrlPr>
                            <a:rPr lang="zh-CN" altLang="zh-CN" i="1">
                              <a:latin typeface="Cambria Math" panose="02040503050406030204" pitchFamily="18" charset="0"/>
                            </a:rPr>
                          </m:ctrlPr>
                        </m:limLowPr>
                        <m:e>
                          <m:groupChr>
                            <m:groupChrPr>
                              <m:ctrlPr>
                                <a:rPr lang="zh-CN" altLang="zh-CN" i="1">
                                  <a:latin typeface="Cambria Math" panose="02040503050406030204" pitchFamily="18" charset="0"/>
                                </a:rPr>
                              </m:ctrlPr>
                            </m:groupChrPr>
                            <m:e>
                              <m:r>
                                <a:rPr lang="en-US" altLang="zh-CN" i="1">
                                  <a:latin typeface="Cambria Math" panose="02040503050406030204" pitchFamily="18" charset="0"/>
                                </a:rPr>
                                <m:t>𝑉𝐿</m:t>
                              </m:r>
                              <m:sSup>
                                <m:sSupPr>
                                  <m:ctrlPr>
                                    <a:rPr lang="zh-CN" altLang="zh-CN" i="1">
                                      <a:latin typeface="Cambria Math" panose="02040503050406030204" pitchFamily="18" charset="0"/>
                                    </a:rPr>
                                  </m:ctrlPr>
                                </m:sSupPr>
                                <m:e>
                                  <m:acc>
                                    <m:accPr>
                                      <m:chr m:val="ˆ"/>
                                      <m:ctrlPr>
                                        <a:rPr lang="zh-CN" altLang="zh-CN" i="1">
                                          <a:latin typeface="Cambria Math" panose="02040503050406030204" pitchFamily="18" charset="0"/>
                                        </a:rPr>
                                      </m:ctrlPr>
                                    </m:accPr>
                                    <m:e>
                                      <m:r>
                                        <a:rPr lang="en-US" altLang="zh-CN" i="1">
                                          <a:latin typeface="Cambria Math" panose="02040503050406030204" pitchFamily="18" charset="0"/>
                                        </a:rPr>
                                        <m:t>𝑌</m:t>
                                      </m:r>
                                    </m:e>
                                  </m:acc>
                                </m:e>
                                <m:sup>
                                  <m:r>
                                    <a:rPr lang="en-US" altLang="zh-CN" i="1">
                                      <a:latin typeface="Cambria Math" panose="02040503050406030204" pitchFamily="18" charset="0"/>
                                    </a:rPr>
                                    <m:t>𝐷</m:t>
                                  </m:r>
                                </m:sup>
                              </m:sSup>
                            </m:e>
                          </m:groupChr>
                        </m:e>
                        <m:lim>
                          <m:r>
                            <a:rPr lang="en-US" altLang="zh-CN">
                              <a:latin typeface="Cambria Math" panose="02040503050406030204" pitchFamily="18" charset="0"/>
                            </a:rPr>
                            <m:t>(</m:t>
                          </m:r>
                          <m:r>
                            <a:rPr lang="en-US" altLang="zh-CN">
                              <a:latin typeface="Cambria Math" panose="02040503050406030204" pitchFamily="18" charset="0"/>
                            </a:rPr>
                            <m:t>1</m:t>
                          </m:r>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𝑌</m:t>
                              </m:r>
                            </m:e>
                            <m:sub>
                              <m:r>
                                <a:rPr lang="en-US" altLang="zh-CN" i="1">
                                  <a:latin typeface="Cambria Math" panose="02040503050406030204" pitchFamily="18" charset="0"/>
                                </a:rPr>
                                <m:t>−</m:t>
                              </m:r>
                            </m:sub>
                          </m:sSub>
                          <m:r>
                            <a:rPr lang="en-US" altLang="zh-CN" i="1">
                              <a:latin typeface="Cambria Math" panose="02040503050406030204" pitchFamily="18" charset="0"/>
                            </a:rPr>
                            <m:t>𝐷</m:t>
                          </m:r>
                        </m:lim>
                      </m:limLow>
                      <m:r>
                        <a:rPr lang="en-US" altLang="zh-CN">
                          <a:latin typeface="Cambria Math" panose="02040503050406030204" pitchFamily="18" charset="0"/>
                        </a:rPr>
                        <m:t>+</m:t>
                      </m:r>
                      <m:limLow>
                        <m:limLowPr>
                          <m:ctrlPr>
                            <a:rPr lang="zh-CN" altLang="zh-CN" i="1">
                              <a:latin typeface="Cambria Math" panose="02040503050406030204" pitchFamily="18" charset="0"/>
                            </a:rPr>
                          </m:ctrlPr>
                        </m:limLowPr>
                        <m:e>
                          <m:groupChr>
                            <m:groupChrPr>
                              <m:ctrlPr>
                                <a:rPr lang="zh-CN" altLang="zh-CN" i="1">
                                  <a:latin typeface="Cambria Math" panose="02040503050406030204" pitchFamily="18" charset="0"/>
                                </a:rPr>
                              </m:ctrlPr>
                            </m:groupChrPr>
                            <m:e>
                              <m:r>
                                <a:rPr lang="en-US" altLang="zh-CN" i="1">
                                  <a:latin typeface="Cambria Math" panose="02040503050406030204" pitchFamily="18" charset="0"/>
                                </a:rPr>
                                <m:t>𝑉𝐿</m:t>
                              </m:r>
                              <m:sSup>
                                <m:sSupPr>
                                  <m:ctrlPr>
                                    <a:rPr lang="zh-CN" altLang="zh-CN" i="1">
                                      <a:latin typeface="Cambria Math" panose="02040503050406030204" pitchFamily="18" charset="0"/>
                                    </a:rPr>
                                  </m:ctrlPr>
                                </m:sSupPr>
                                <m:e>
                                  <m:acc>
                                    <m:accPr>
                                      <m:chr m:val="ˆ"/>
                                      <m:ctrlPr>
                                        <a:rPr lang="zh-CN" altLang="zh-CN" i="1">
                                          <a:latin typeface="Cambria Math" panose="02040503050406030204" pitchFamily="18" charset="0"/>
                                        </a:rPr>
                                      </m:ctrlPr>
                                    </m:accPr>
                                    <m:e>
                                      <m:r>
                                        <a:rPr lang="en-US" altLang="zh-CN" i="1">
                                          <a:latin typeface="Cambria Math" panose="02040503050406030204" pitchFamily="18" charset="0"/>
                                        </a:rPr>
                                        <m:t>𝑌</m:t>
                                      </m:r>
                                    </m:e>
                                  </m:acc>
                                </m:e>
                                <m:sup>
                                  <m:r>
                                    <a:rPr lang="en-US" altLang="zh-CN" i="1">
                                      <a:latin typeface="Cambria Math" panose="02040503050406030204" pitchFamily="18" charset="0"/>
                                    </a:rPr>
                                    <m:t>𝐹</m:t>
                                  </m:r>
                                </m:sup>
                              </m:sSup>
                            </m:e>
                          </m:groupChr>
                        </m:e>
                        <m:lim>
                          <m:r>
                            <a:rPr lang="en-US" altLang="zh-CN">
                              <a:latin typeface="Cambria Math" panose="02040503050406030204" pitchFamily="18" charset="0"/>
                            </a:rPr>
                            <m:t>(</m:t>
                          </m:r>
                          <m:r>
                            <a:rPr lang="en-US" altLang="zh-CN">
                              <a:latin typeface="Cambria Math" panose="02040503050406030204" pitchFamily="18" charset="0"/>
                            </a:rPr>
                            <m:t>2</m:t>
                          </m:r>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𝑌</m:t>
                              </m:r>
                            </m:e>
                            <m:sub>
                              <m:r>
                                <a:rPr lang="en-US" altLang="zh-CN" i="1">
                                  <a:latin typeface="Cambria Math" panose="02040503050406030204" pitchFamily="18" charset="0"/>
                                </a:rPr>
                                <m:t>−</m:t>
                              </m:r>
                            </m:sub>
                          </m:sSub>
                          <m:r>
                            <a:rPr lang="en-US" altLang="zh-CN" i="1">
                              <a:latin typeface="Cambria Math" panose="02040503050406030204" pitchFamily="18" charset="0"/>
                            </a:rPr>
                            <m:t>𝑅𝑇</m:t>
                          </m:r>
                        </m:lim>
                      </m:limLow>
                      <m:r>
                        <a:rPr lang="en-US" altLang="zh-CN">
                          <a:latin typeface="Cambria Math" panose="02040503050406030204" pitchFamily="18" charset="0"/>
                        </a:rPr>
                        <m:t>+</m:t>
                      </m:r>
                      <m:limLow>
                        <m:limLowPr>
                          <m:ctrlPr>
                            <a:rPr lang="zh-CN" altLang="zh-CN" i="1">
                              <a:latin typeface="Cambria Math" panose="02040503050406030204" pitchFamily="18" charset="0"/>
                            </a:rPr>
                          </m:ctrlPr>
                        </m:limLowPr>
                        <m:e>
                          <m:groupChr>
                            <m:groupChrPr>
                              <m:ctrlPr>
                                <a:rPr lang="zh-CN" altLang="zh-CN" i="1">
                                  <a:latin typeface="Cambria Math" panose="02040503050406030204" pitchFamily="18" charset="0"/>
                                </a:rPr>
                              </m:ctrlPr>
                            </m:groupChrPr>
                            <m:e>
                              <m:r>
                                <a:rPr lang="en-US" altLang="zh-CN" i="1">
                                  <a:latin typeface="Cambria Math" panose="02040503050406030204" pitchFamily="18" charset="0"/>
                                </a:rPr>
                                <m:t>𝑉𝐿</m:t>
                              </m:r>
                              <m:sSup>
                                <m:sSupPr>
                                  <m:ctrlPr>
                                    <a:rPr lang="zh-CN" altLang="zh-CN" i="1">
                                      <a:latin typeface="Cambria Math" panose="02040503050406030204" pitchFamily="18" charset="0"/>
                                    </a:rPr>
                                  </m:ctrlPr>
                                </m:sSupPr>
                                <m:e>
                                  <m:r>
                                    <a:rPr lang="en-US" altLang="zh-CN" i="1">
                                      <a:latin typeface="Cambria Math" panose="02040503050406030204" pitchFamily="18" charset="0"/>
                                    </a:rPr>
                                    <m:t>𝐴</m:t>
                                  </m:r>
                                </m:e>
                                <m:sup>
                                  <m:r>
                                    <a:rPr lang="en-US" altLang="zh-CN" i="1">
                                      <a:latin typeface="Cambria Math" panose="02040503050406030204" pitchFamily="18" charset="0"/>
                                    </a:rPr>
                                    <m:t>𝐹</m:t>
                                  </m:r>
                                </m:sup>
                              </m:sSup>
                              <m:r>
                                <a:rPr lang="en-US" altLang="zh-CN" i="1">
                                  <a:latin typeface="Cambria Math" panose="02040503050406030204" pitchFamily="18" charset="0"/>
                                </a:rPr>
                                <m:t>𝐿</m:t>
                              </m:r>
                              <m:sSup>
                                <m:sSupPr>
                                  <m:ctrlPr>
                                    <a:rPr lang="zh-CN" altLang="zh-CN" i="1">
                                      <a:latin typeface="Cambria Math" panose="02040503050406030204" pitchFamily="18" charset="0"/>
                                    </a:rPr>
                                  </m:ctrlPr>
                                </m:sSupPr>
                                <m:e>
                                  <m:acc>
                                    <m:accPr>
                                      <m:chr m:val="ˆ"/>
                                      <m:ctrlPr>
                                        <a:rPr lang="zh-CN" altLang="zh-CN" i="1">
                                          <a:latin typeface="Cambria Math" panose="02040503050406030204" pitchFamily="18" charset="0"/>
                                        </a:rPr>
                                      </m:ctrlPr>
                                    </m:accPr>
                                    <m:e>
                                      <m:r>
                                        <a:rPr lang="en-US" altLang="zh-CN" i="1">
                                          <a:latin typeface="Cambria Math" panose="02040503050406030204" pitchFamily="18" charset="0"/>
                                        </a:rPr>
                                        <m:t>𝑌</m:t>
                                      </m:r>
                                    </m:e>
                                  </m:acc>
                                </m:e>
                                <m:sup>
                                  <m:r>
                                    <a:rPr lang="en-US" altLang="zh-CN" i="1">
                                      <a:latin typeface="Cambria Math" panose="02040503050406030204" pitchFamily="18" charset="0"/>
                                    </a:rPr>
                                    <m:t>𝐷</m:t>
                                  </m:r>
                                </m:sup>
                              </m:sSup>
                            </m:e>
                          </m:groupChr>
                        </m:e>
                        <m:lim>
                          <m:r>
                            <a:rPr lang="en-US" altLang="zh-CN">
                              <a:latin typeface="Cambria Math" panose="02040503050406030204" pitchFamily="18" charset="0"/>
                            </a:rPr>
                            <m:t>(</m:t>
                          </m:r>
                          <m:r>
                            <a:rPr lang="en-US" altLang="zh-CN">
                              <a:latin typeface="Cambria Math" panose="02040503050406030204" pitchFamily="18" charset="0"/>
                            </a:rPr>
                            <m:t>3</m:t>
                          </m:r>
                          <m:r>
                            <a:rPr lang="en-US" altLang="zh-CN" i="1">
                              <a:latin typeface="Cambria Math" panose="02040503050406030204" pitchFamily="18" charset="0"/>
                            </a:rPr>
                            <m:t>𝑎</m:t>
                          </m:r>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𝑌</m:t>
                              </m:r>
                            </m:e>
                            <m:sub>
                              <m:r>
                                <a:rPr lang="en-US" altLang="zh-CN" i="1">
                                  <a:latin typeface="Cambria Math" panose="02040503050406030204" pitchFamily="18" charset="0"/>
                                </a:rPr>
                                <m:t>−</m:t>
                              </m:r>
                            </m:sub>
                          </m:sSub>
                          <m:r>
                            <a:rPr lang="en-US" altLang="zh-CN" i="1">
                              <a:latin typeface="Cambria Math" panose="02040503050406030204" pitchFamily="18" charset="0"/>
                            </a:rPr>
                            <m:t>𝐺𝑉</m:t>
                          </m:r>
                          <m:sSub>
                            <m:sSubPr>
                              <m:ctrlPr>
                                <a:rPr lang="zh-CN"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i="1">
                                  <a:latin typeface="Cambria Math" panose="02040503050406030204" pitchFamily="18" charset="0"/>
                                </a:rPr>
                                <m:t>−</m:t>
                              </m:r>
                            </m:sub>
                          </m:sSub>
                          <m:r>
                            <a:rPr lang="en-US" altLang="zh-CN" i="1">
                              <a:latin typeface="Cambria Math" panose="02040503050406030204" pitchFamily="18" charset="0"/>
                            </a:rPr>
                            <m:t>𝑆</m:t>
                          </m:r>
                        </m:lim>
                      </m:limLow>
                      <m:r>
                        <a:rPr lang="en-US" altLang="zh-CN">
                          <a:latin typeface="Cambria Math" panose="02040503050406030204" pitchFamily="18" charset="0"/>
                        </a:rPr>
                        <m:t>+</m:t>
                      </m:r>
                      <m:limLow>
                        <m:limLowPr>
                          <m:ctrlPr>
                            <a:rPr lang="zh-CN" altLang="zh-CN" i="1">
                              <a:latin typeface="Cambria Math" panose="02040503050406030204" pitchFamily="18" charset="0"/>
                            </a:rPr>
                          </m:ctrlPr>
                        </m:limLowPr>
                        <m:e>
                          <m:groupChr>
                            <m:groupChrPr>
                              <m:ctrlPr>
                                <a:rPr lang="zh-CN" altLang="zh-CN" i="1">
                                  <a:latin typeface="Cambria Math" panose="02040503050406030204" pitchFamily="18" charset="0"/>
                                </a:rPr>
                              </m:ctrlPr>
                            </m:groupChrPr>
                            <m:e>
                              <m:r>
                                <a:rPr lang="en-US" altLang="zh-CN" i="1">
                                  <a:latin typeface="Cambria Math" panose="02040503050406030204" pitchFamily="18" charset="0"/>
                                </a:rPr>
                                <m:t>𝑉𝐿</m:t>
                              </m:r>
                              <m:sSup>
                                <m:sSupPr>
                                  <m:ctrlPr>
                                    <a:rPr lang="zh-CN" altLang="zh-CN" i="1">
                                      <a:latin typeface="Cambria Math" panose="02040503050406030204" pitchFamily="18" charset="0"/>
                                    </a:rPr>
                                  </m:ctrlPr>
                                </m:sSupPr>
                                <m:e>
                                  <m:r>
                                    <a:rPr lang="en-US" altLang="zh-CN" i="1">
                                      <a:latin typeface="Cambria Math" panose="02040503050406030204" pitchFamily="18" charset="0"/>
                                    </a:rPr>
                                    <m:t>𝐴</m:t>
                                  </m:r>
                                </m:e>
                                <m:sup>
                                  <m:r>
                                    <a:rPr lang="en-US" altLang="zh-CN" i="1">
                                      <a:latin typeface="Cambria Math" panose="02040503050406030204" pitchFamily="18" charset="0"/>
                                    </a:rPr>
                                    <m:t>𝐹</m:t>
                                  </m:r>
                                </m:sup>
                              </m:sSup>
                              <m:d>
                                <m:dPr>
                                  <m:ctrlPr>
                                    <a:rPr lang="zh-CN" altLang="zh-CN" i="1">
                                      <a:latin typeface="Cambria Math" panose="02040503050406030204" pitchFamily="18" charset="0"/>
                                    </a:rPr>
                                  </m:ctrlPr>
                                </m:dPr>
                                <m:e>
                                  <m:r>
                                    <a:rPr lang="en-US" altLang="zh-CN" i="1">
                                      <a:latin typeface="Cambria Math" panose="02040503050406030204" pitchFamily="18" charset="0"/>
                                    </a:rPr>
                                    <m:t>𝐵</m:t>
                                  </m:r>
                                  <m:acc>
                                    <m:accPr>
                                      <m:chr m:val="ˆ"/>
                                      <m:ctrlPr>
                                        <a:rPr lang="zh-CN" altLang="zh-CN" i="1">
                                          <a:latin typeface="Cambria Math" panose="02040503050406030204" pitchFamily="18" charset="0"/>
                                        </a:rPr>
                                      </m:ctrlPr>
                                    </m:accPr>
                                    <m:e>
                                      <m:r>
                                        <a:rPr lang="en-US" altLang="zh-CN" i="1">
                                          <a:latin typeface="Cambria Math" panose="02040503050406030204" pitchFamily="18" charset="0"/>
                                        </a:rPr>
                                        <m:t>𝑌</m:t>
                                      </m:r>
                                    </m:e>
                                  </m:acc>
                                  <m:r>
                                    <a:rPr lang="en-US" altLang="zh-CN" i="1">
                                      <a:latin typeface="Cambria Math" panose="02040503050406030204" pitchFamily="18" charset="0"/>
                                    </a:rPr>
                                    <m:t>−</m:t>
                                  </m:r>
                                  <m:r>
                                    <a:rPr lang="en-US" altLang="zh-CN" i="1">
                                      <a:latin typeface="Cambria Math" panose="02040503050406030204" pitchFamily="18" charset="0"/>
                                    </a:rPr>
                                    <m:t>𝐿</m:t>
                                  </m:r>
                                  <m:sSup>
                                    <m:sSupPr>
                                      <m:ctrlPr>
                                        <a:rPr lang="zh-CN" altLang="zh-CN" i="1">
                                          <a:latin typeface="Cambria Math" panose="02040503050406030204" pitchFamily="18" charset="0"/>
                                        </a:rPr>
                                      </m:ctrlPr>
                                    </m:sSupPr>
                                    <m:e>
                                      <m:acc>
                                        <m:accPr>
                                          <m:chr m:val="ˆ"/>
                                          <m:ctrlPr>
                                            <a:rPr lang="zh-CN" altLang="zh-CN" i="1">
                                              <a:latin typeface="Cambria Math" panose="02040503050406030204" pitchFamily="18" charset="0"/>
                                            </a:rPr>
                                          </m:ctrlPr>
                                        </m:accPr>
                                        <m:e>
                                          <m:r>
                                            <a:rPr lang="en-US" altLang="zh-CN" i="1">
                                              <a:latin typeface="Cambria Math" panose="02040503050406030204" pitchFamily="18" charset="0"/>
                                            </a:rPr>
                                            <m:t>𝑌</m:t>
                                          </m:r>
                                        </m:e>
                                      </m:acc>
                                    </m:e>
                                    <m:sup>
                                      <m:r>
                                        <a:rPr lang="en-US" altLang="zh-CN" i="1">
                                          <a:latin typeface="Cambria Math" panose="02040503050406030204" pitchFamily="18" charset="0"/>
                                        </a:rPr>
                                        <m:t>𝐷</m:t>
                                      </m:r>
                                    </m:sup>
                                  </m:sSup>
                                </m:e>
                              </m:d>
                            </m:e>
                          </m:groupChr>
                        </m:e>
                        <m:lim>
                          <m:r>
                            <a:rPr lang="en-US" altLang="zh-CN">
                              <a:latin typeface="Cambria Math" panose="02040503050406030204" pitchFamily="18" charset="0"/>
                            </a:rPr>
                            <m:t>(</m:t>
                          </m:r>
                          <m:r>
                            <a:rPr lang="en-US" altLang="zh-CN">
                              <a:latin typeface="Cambria Math" panose="02040503050406030204" pitchFamily="18" charset="0"/>
                            </a:rPr>
                            <m:t>3</m:t>
                          </m:r>
                          <m:r>
                            <a:rPr lang="en-US" altLang="zh-CN" i="1">
                              <a:latin typeface="Cambria Math" panose="02040503050406030204" pitchFamily="18" charset="0"/>
                            </a:rPr>
                            <m:t>𝑏</m:t>
                          </m:r>
                          <m:r>
                            <a:rPr lang="en-US" altLang="zh-CN">
                              <a:latin typeface="Cambria Math" panose="02040503050406030204" pitchFamily="18" charset="0"/>
                            </a:rPr>
                            <m:t>)</m:t>
                          </m:r>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𝐺𝑉</m:t>
                          </m:r>
                          <m:sSub>
                            <m:sSubPr>
                              <m:ctrlPr>
                                <a:rPr lang="zh-CN"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i="1">
                                  <a:latin typeface="Cambria Math" panose="02040503050406030204" pitchFamily="18" charset="0"/>
                                </a:rPr>
                                <m:t>−</m:t>
                              </m:r>
                            </m:sub>
                          </m:sSub>
                          <m:r>
                            <a:rPr lang="en-US" altLang="zh-CN" i="1">
                              <a:latin typeface="Cambria Math" panose="02040503050406030204" pitchFamily="18" charset="0"/>
                            </a:rPr>
                            <m:t>𝐶</m:t>
                          </m:r>
                        </m:lim>
                      </m:limLow>
                    </m:oMath>
                  </m:oMathPara>
                </a14:m>
                <a:endParaRPr lang="zh-CN" altLang="zh-CN" kern="100" dirty="0">
                  <a:effectLst/>
                  <a:latin typeface="Times New Roman" panose="02020503050405090304" pitchFamily="18" charset="0"/>
                  <a:ea typeface="宋体" pitchFamily="2" charset="-122"/>
                  <a:cs typeface="Times New Roman" panose="02020503050405090304" pitchFamily="18" charset="0"/>
                </a:endParaRPr>
              </a:p>
              <a:p>
                <a:pPr marL="0" indent="266700" algn="just" defTabSz="266700">
                  <a:spcBef>
                    <a:spcPct val="0"/>
                  </a:spcBef>
                  <a:spcAft>
                    <a:spcPct val="0"/>
                  </a:spcAft>
                </a:pPr>
                <a:endParaRPr lang="zh-CN" altLang="en-US" dirty="0">
                  <a:latin typeface="Times New Roman" panose="02020503050405090304"/>
                  <a:ea typeface="宋体"/>
                </a:endParaRPr>
              </a:p>
            </p:txBody>
          </p:sp>
        </mc:Choice>
        <mc:Fallback>
          <p:sp>
            <p:nvSpPr>
              <p:cNvPr id="2" name="文本框 1"/>
              <p:cNvSpPr txBox="1">
                <a:spLocks noRot="1" noChangeAspect="1" noMove="1" noResize="1" noEditPoints="1" noAdjustHandles="1" noChangeArrowheads="1" noChangeShapeType="1" noTextEdit="1"/>
              </p:cNvSpPr>
              <p:nvPr/>
            </p:nvSpPr>
            <p:spPr>
              <a:xfrm>
                <a:off x="426027" y="1004250"/>
                <a:ext cx="10417797" cy="4489926"/>
              </a:xfrm>
              <a:prstGeom prst="rect">
                <a:avLst/>
              </a:prstGeom>
              <a:blipFill rotWithShape="1">
                <a:blip r:embed="rId4"/>
                <a:stretch>
                  <a:fillRect l="-6" t="-7" r="5" b="3"/>
                </a:stretch>
              </a:blipFill>
            </p:spPr>
            <p:txBody>
              <a:bodyPr/>
              <a:lstStyle/>
              <a:p>
                <a:r>
                  <a:rPr lang="zh-CN" altLang="en-US">
                    <a:noFill/>
                  </a:rPr>
                  <a:t> </a:t>
                </a:r>
              </a:p>
            </p:txBody>
          </p:sp>
        </mc:Fallback>
      </mc:AlternateContent>
      <p:sp>
        <p:nvSpPr>
          <p:cNvPr id="10" name="文本框 9"/>
          <p:cNvSpPr txBox="1"/>
          <p:nvPr/>
        </p:nvSpPr>
        <p:spPr>
          <a:xfrm>
            <a:off x="390841" y="663636"/>
            <a:ext cx="7611183" cy="369332"/>
          </a:xfrm>
          <a:prstGeom prst="rect">
            <a:avLst/>
          </a:prstGeom>
          <a:noFill/>
        </p:spPr>
        <p:txBody>
          <a:bodyPr wrap="square">
            <a:spAutoFit/>
          </a:bodyPr>
          <a:lstStyle/>
          <a:p>
            <a:pPr marL="285750" indent="-285750">
              <a:buFont typeface="Wingdings" panose="05000000000000000000" pitchFamily="2" charset="2"/>
              <a:buChar char="u"/>
            </a:pPr>
            <a:r>
              <a:rPr lang="en-US" altLang="zh-CN" b="1" kern="100" dirty="0">
                <a:solidFill>
                  <a:srgbClr val="1D4999"/>
                </a:solidFill>
                <a:latin typeface="Times New Roman" panose="02020503050405090304" pitchFamily="18" charset="0"/>
                <a:cs typeface="Times New Roman" panose="02020503050405090304" pitchFamily="18" charset="0"/>
              </a:rPr>
              <a:t>GVC position and its measurement</a:t>
            </a:r>
            <a:endParaRPr lang="en-US" altLang="zh-CN" b="1" kern="100" dirty="0">
              <a:solidFill>
                <a:srgbClr val="1D4999"/>
              </a:solidFill>
              <a:latin typeface="Times New Roman" panose="02020503050405090304" pitchFamily="18" charset="0"/>
              <a:cs typeface="Times New Roman" panose="02020503050405090304" pitchFamily="18" charset="0"/>
            </a:endParaRPr>
          </a:p>
        </p:txBody>
      </p:sp>
      <mc:AlternateContent xmlns:mc="http://schemas.openxmlformats.org/markup-compatibility/2006">
        <mc:Choice xmlns:a14="http://schemas.microsoft.com/office/drawing/2010/main" Requires="a14">
          <p:sp>
            <p:nvSpPr>
              <p:cNvPr id="20" name="文本框 19"/>
              <p:cNvSpPr txBox="1"/>
              <p:nvPr/>
            </p:nvSpPr>
            <p:spPr>
              <a:xfrm>
                <a:off x="5662813" y="4700601"/>
                <a:ext cx="6103160" cy="554960"/>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r>
                        <a:rPr lang="en-US" altLang="zh-CN" sz="1600" i="1" smtClean="0">
                          <a:latin typeface="Cambria Math" panose="02040503050406030204" pitchFamily="18" charset="0"/>
                        </a:rPr>
                        <m:t>𝐺𝑉𝐶𝑃</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𝑡</m:t>
                          </m:r>
                        </m:e>
                        <m:sub>
                          <m:r>
                            <a:rPr lang="en-US" altLang="zh-CN" sz="1600" i="1">
                              <a:latin typeface="Cambria Math" panose="02040503050406030204" pitchFamily="18" charset="0"/>
                            </a:rPr>
                            <m:t>−</m:t>
                          </m:r>
                        </m:sub>
                      </m:sSub>
                      <m:r>
                        <a:rPr lang="en-US" altLang="zh-CN" sz="1600" i="1">
                          <a:latin typeface="Cambria Math" panose="02040503050406030204" pitchFamily="18" charset="0"/>
                        </a:rPr>
                        <m:t>𝑓</m:t>
                      </m:r>
                      <m:r>
                        <a:rPr lang="en-US" altLang="zh-CN" sz="1600">
                          <a:latin typeface="Cambria Math" panose="02040503050406030204" pitchFamily="18" charset="0"/>
                        </a:rPr>
                        <m:t>=</m:t>
                      </m:r>
                      <m:f>
                        <m:fPr>
                          <m:ctrlPr>
                            <a:rPr lang="zh-CN" altLang="zh-CN" sz="1600" i="1">
                              <a:latin typeface="Cambria Math" panose="02040503050406030204" pitchFamily="18" charset="0"/>
                            </a:rPr>
                          </m:ctrlPr>
                        </m:fPr>
                        <m:num>
                          <m:r>
                            <a:rPr lang="en-US" altLang="zh-CN" sz="1600" i="1">
                              <a:latin typeface="Cambria Math" panose="02040503050406030204" pitchFamily="18" charset="0"/>
                            </a:rPr>
                            <m:t>𝑉</m:t>
                          </m:r>
                          <m:r>
                            <a:rPr lang="en-US" altLang="zh-CN" sz="1600">
                              <a:latin typeface="Cambria Math" panose="02040503050406030204" pitchFamily="18" charset="0"/>
                            </a:rPr>
                            <m:t>_</m:t>
                          </m:r>
                          <m:r>
                            <a:rPr lang="en-US" altLang="zh-CN" sz="1600" i="1">
                              <a:latin typeface="Cambria Math" panose="02040503050406030204" pitchFamily="18" charset="0"/>
                            </a:rPr>
                            <m:t>𝐺𝑉𝐶</m:t>
                          </m:r>
                        </m:num>
                        <m:den>
                          <m:r>
                            <a:rPr lang="en-US" altLang="zh-CN" sz="1600" i="1">
                              <a:latin typeface="Cambria Math" panose="02040503050406030204" pitchFamily="18" charset="0"/>
                            </a:rPr>
                            <m:t>𝑉</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𝑎</m:t>
                              </m:r>
                            </m:e>
                            <m:sup>
                              <m:r>
                                <a:rPr lang="en-US" altLang="zh-CN" sz="1600" i="1">
                                  <a:latin typeface="Cambria Math" panose="02040503050406030204" pitchFamily="18" charset="0"/>
                                </a:rPr>
                                <m:t>𝑇</m:t>
                              </m:r>
                            </m:sup>
                          </m:sSup>
                        </m:den>
                      </m:f>
                      <m:r>
                        <a:rPr lang="en-US" altLang="zh-CN" sz="1600">
                          <a:latin typeface="Cambria Math" panose="02040503050406030204" pitchFamily="18" charset="0"/>
                        </a:rPr>
                        <m:t>=</m:t>
                      </m:r>
                      <m:f>
                        <m:fPr>
                          <m:ctrlPr>
                            <a:rPr lang="zh-CN" altLang="zh-CN" sz="1600" i="1">
                              <a:latin typeface="Cambria Math" panose="02040503050406030204" pitchFamily="18" charset="0"/>
                            </a:rPr>
                          </m:ctrlPr>
                        </m:fPr>
                        <m:num>
                          <m:r>
                            <a:rPr lang="en-US" altLang="zh-CN" sz="1600" i="1">
                              <a:latin typeface="Cambria Math" panose="02040503050406030204" pitchFamily="18" charset="0"/>
                            </a:rPr>
                            <m:t>𝑉</m:t>
                          </m:r>
                          <m:r>
                            <a:rPr lang="en-US" altLang="zh-CN" sz="1600">
                              <a:latin typeface="Cambria Math" panose="02040503050406030204" pitchFamily="18" charset="0"/>
                            </a:rPr>
                            <m:t>_</m:t>
                          </m:r>
                          <m:r>
                            <a:rPr lang="en-US" altLang="zh-CN" sz="1600" i="1">
                              <a:latin typeface="Cambria Math" panose="02040503050406030204" pitchFamily="18" charset="0"/>
                            </a:rPr>
                            <m:t>𝐺𝑉</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𝐶</m:t>
                              </m:r>
                            </m:e>
                            <m:sub>
                              <m:r>
                                <a:rPr lang="en-US" altLang="zh-CN" sz="1600" i="1">
                                  <a:latin typeface="Cambria Math" panose="02040503050406030204" pitchFamily="18" charset="0"/>
                                </a:rPr>
                                <m:t>−</m:t>
                              </m:r>
                            </m:sub>
                          </m:sSub>
                          <m:r>
                            <a:rPr lang="en-US" altLang="zh-CN" sz="1600" i="1">
                              <a:latin typeface="Cambria Math" panose="02040503050406030204" pitchFamily="18" charset="0"/>
                            </a:rPr>
                            <m:t>𝑆</m:t>
                          </m:r>
                        </m:num>
                        <m:den>
                          <m:r>
                            <a:rPr lang="en-US" altLang="zh-CN" sz="1600" i="1">
                              <a:latin typeface="Cambria Math" panose="02040503050406030204" pitchFamily="18" charset="0"/>
                            </a:rPr>
                            <m:t>𝑉</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𝑎</m:t>
                              </m:r>
                            </m:e>
                            <m:sup>
                              <m:r>
                                <a:rPr lang="en-US" altLang="zh-CN" sz="1600" i="1">
                                  <a:latin typeface="Cambria Math" panose="02040503050406030204" pitchFamily="18" charset="0"/>
                                </a:rPr>
                                <m:t>𝑇</m:t>
                              </m:r>
                            </m:sup>
                          </m:sSup>
                        </m:den>
                      </m:f>
                      <m:r>
                        <a:rPr lang="en-US" altLang="zh-CN" sz="1600">
                          <a:latin typeface="Cambria Math" panose="02040503050406030204" pitchFamily="18" charset="0"/>
                        </a:rPr>
                        <m:t>+</m:t>
                      </m:r>
                      <m:f>
                        <m:fPr>
                          <m:ctrlPr>
                            <a:rPr lang="zh-CN" altLang="zh-CN" sz="1600" i="1">
                              <a:latin typeface="Cambria Math" panose="02040503050406030204" pitchFamily="18" charset="0"/>
                            </a:rPr>
                          </m:ctrlPr>
                        </m:fPr>
                        <m:num>
                          <m:r>
                            <a:rPr lang="en-US" altLang="zh-CN" sz="1600" i="1">
                              <a:latin typeface="Cambria Math" panose="02040503050406030204" pitchFamily="18" charset="0"/>
                            </a:rPr>
                            <m:t>𝑉</m:t>
                          </m:r>
                          <m:r>
                            <a:rPr lang="en-US" altLang="zh-CN" sz="1600">
                              <a:latin typeface="Cambria Math" panose="02040503050406030204" pitchFamily="18" charset="0"/>
                            </a:rPr>
                            <m:t>_</m:t>
                          </m:r>
                          <m:r>
                            <a:rPr lang="en-US" altLang="zh-CN" sz="1600" i="1">
                              <a:latin typeface="Cambria Math" panose="02040503050406030204" pitchFamily="18" charset="0"/>
                            </a:rPr>
                            <m:t>𝐺𝑉</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𝐶</m:t>
                              </m:r>
                            </m:e>
                            <m:sub>
                              <m:r>
                                <a:rPr lang="en-US" altLang="zh-CN" sz="1600" i="1">
                                  <a:latin typeface="Cambria Math" panose="02040503050406030204" pitchFamily="18" charset="0"/>
                                </a:rPr>
                                <m:t>−</m:t>
                              </m:r>
                            </m:sub>
                          </m:sSub>
                          <m:r>
                            <a:rPr lang="en-US" altLang="zh-CN" sz="1600" i="1">
                              <a:latin typeface="Cambria Math" panose="02040503050406030204" pitchFamily="18" charset="0"/>
                            </a:rPr>
                            <m:t>𝐶</m:t>
                          </m:r>
                        </m:num>
                        <m:den>
                          <m:r>
                            <a:rPr lang="en-US" altLang="zh-CN" sz="1600" i="1">
                              <a:latin typeface="Cambria Math" panose="02040503050406030204" pitchFamily="18" charset="0"/>
                            </a:rPr>
                            <m:t>𝑉</m:t>
                          </m:r>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𝑎</m:t>
                              </m:r>
                            </m:e>
                            <m:sup>
                              <m:r>
                                <a:rPr lang="en-US" altLang="zh-CN" sz="1600" i="1">
                                  <a:latin typeface="Cambria Math" panose="02040503050406030204" pitchFamily="18" charset="0"/>
                                </a:rPr>
                                <m:t>𝑇</m:t>
                              </m:r>
                            </m:sup>
                          </m:sSup>
                        </m:den>
                      </m:f>
                    </m:oMath>
                  </m:oMathPara>
                </a14:m>
                <a:endParaRPr lang="zh-CN" altLang="en-US" sz="1600" dirty="0"/>
              </a:p>
            </p:txBody>
          </p:sp>
        </mc:Choice>
        <mc:Fallback>
          <p:sp>
            <p:nvSpPr>
              <p:cNvPr id="20" name="文本框 19"/>
              <p:cNvSpPr txBox="1">
                <a:spLocks noRot="1" noChangeAspect="1" noMove="1" noResize="1" noEditPoints="1" noAdjustHandles="1" noChangeArrowheads="1" noChangeShapeType="1" noTextEdit="1"/>
              </p:cNvSpPr>
              <p:nvPr/>
            </p:nvSpPr>
            <p:spPr>
              <a:xfrm>
                <a:off x="5662813" y="4700601"/>
                <a:ext cx="6103160" cy="554960"/>
              </a:xfrm>
              <a:prstGeom prst="rect">
                <a:avLst/>
              </a:prstGeom>
              <a:blipFill rotWithShape="1">
                <a:blip r:embed="rId5"/>
                <a:stretch>
                  <a:fillRect l="-8" t="-60" r="1" b="5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1" name="文本框 30"/>
              <p:cNvSpPr txBox="1"/>
              <p:nvPr/>
            </p:nvSpPr>
            <p:spPr>
              <a:xfrm>
                <a:off x="5963421" y="5300393"/>
                <a:ext cx="6103160" cy="553357"/>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r>
                        <a:rPr lang="en-US" altLang="zh-CN" sz="1600" i="1" smtClean="0">
                          <a:latin typeface="Cambria Math" panose="02040503050406030204" pitchFamily="18" charset="0"/>
                        </a:rPr>
                        <m:t>𝐺𝑉𝐶𝑃</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𝑡</m:t>
                          </m:r>
                        </m:e>
                        <m:sub>
                          <m:r>
                            <a:rPr lang="en-US" altLang="zh-CN" sz="1600" i="1">
                              <a:latin typeface="Cambria Math" panose="02040503050406030204" pitchFamily="18" charset="0"/>
                            </a:rPr>
                            <m:t>−</m:t>
                          </m:r>
                        </m:sub>
                      </m:sSub>
                      <m:r>
                        <a:rPr lang="en-US" altLang="zh-CN" sz="1600" i="1">
                          <a:latin typeface="Cambria Math" panose="02040503050406030204" pitchFamily="18" charset="0"/>
                        </a:rPr>
                        <m:t>𝑏</m:t>
                      </m:r>
                      <m:r>
                        <a:rPr lang="en-US" altLang="zh-CN" sz="1600">
                          <a:latin typeface="Cambria Math" panose="02040503050406030204" pitchFamily="18" charset="0"/>
                        </a:rPr>
                        <m:t>=</m:t>
                      </m:r>
                      <m:f>
                        <m:fPr>
                          <m:ctrlPr>
                            <a:rPr lang="zh-CN" altLang="zh-CN" sz="1600" i="1">
                              <a:latin typeface="Cambria Math" panose="02040503050406030204" pitchFamily="18" charset="0"/>
                            </a:rPr>
                          </m:ctrlPr>
                        </m:fPr>
                        <m:num>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𝑌</m:t>
                              </m:r>
                            </m:e>
                            <m:sub>
                              <m:r>
                                <a:rPr lang="en-US" altLang="zh-CN" sz="1600" i="1">
                                  <a:latin typeface="Cambria Math" panose="02040503050406030204" pitchFamily="18" charset="0"/>
                                </a:rPr>
                                <m:t>−</m:t>
                              </m:r>
                            </m:sub>
                          </m:sSub>
                          <m:r>
                            <a:rPr lang="en-US" altLang="zh-CN" sz="1600" i="1">
                              <a:latin typeface="Cambria Math" panose="02040503050406030204" pitchFamily="18" charset="0"/>
                            </a:rPr>
                            <m:t>𝐺𝑉𝐶</m:t>
                          </m:r>
                        </m:num>
                        <m:den>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𝑌</m:t>
                              </m:r>
                            </m:e>
                            <m:sup>
                              <m:r>
                                <a:rPr lang="en-US" altLang="zh-CN" sz="1600" i="1">
                                  <a:latin typeface="Cambria Math" panose="02040503050406030204" pitchFamily="18" charset="0"/>
                                </a:rPr>
                                <m:t>𝑇</m:t>
                              </m:r>
                            </m:sup>
                          </m:sSup>
                        </m:den>
                      </m:f>
                      <m:r>
                        <a:rPr lang="en-US" altLang="zh-CN" sz="1600">
                          <a:latin typeface="Cambria Math" panose="02040503050406030204" pitchFamily="18" charset="0"/>
                        </a:rPr>
                        <m:t>=</m:t>
                      </m:r>
                      <m:f>
                        <m:fPr>
                          <m:ctrlPr>
                            <a:rPr lang="zh-CN" altLang="zh-CN" sz="1600" i="1">
                              <a:latin typeface="Cambria Math" panose="02040503050406030204" pitchFamily="18" charset="0"/>
                            </a:rPr>
                          </m:ctrlPr>
                        </m:fPr>
                        <m:num>
                          <m:r>
                            <a:rPr lang="en-US" altLang="zh-CN" sz="1600" i="1">
                              <a:latin typeface="Cambria Math" panose="02040503050406030204" pitchFamily="18" charset="0"/>
                            </a:rPr>
                            <m:t>𝑌</m:t>
                          </m:r>
                          <m:r>
                            <a:rPr lang="en-US" altLang="zh-CN" sz="1600" i="1">
                              <a:latin typeface="Cambria Math" panose="02040503050406030204" pitchFamily="18" charset="0"/>
                            </a:rPr>
                            <m:t>−</m:t>
                          </m:r>
                          <m:r>
                            <a:rPr lang="en-US" altLang="zh-CN" sz="1600" i="1">
                              <a:latin typeface="Cambria Math" panose="02040503050406030204" pitchFamily="18" charset="0"/>
                            </a:rPr>
                            <m:t>𝐺𝑉</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𝐶</m:t>
                              </m:r>
                            </m:e>
                            <m:sub>
                              <m:r>
                                <a:rPr lang="en-US" altLang="zh-CN" sz="1600" i="1">
                                  <a:latin typeface="Cambria Math" panose="02040503050406030204" pitchFamily="18" charset="0"/>
                                </a:rPr>
                                <m:t>−</m:t>
                              </m:r>
                            </m:sub>
                          </m:sSub>
                          <m:r>
                            <a:rPr lang="en-US" altLang="zh-CN" sz="1600" i="1">
                              <a:latin typeface="Cambria Math" panose="02040503050406030204" pitchFamily="18" charset="0"/>
                            </a:rPr>
                            <m:t>𝑆</m:t>
                          </m:r>
                        </m:num>
                        <m:den>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𝑌</m:t>
                              </m:r>
                            </m:e>
                            <m:sup>
                              <m:r>
                                <a:rPr lang="en-US" altLang="zh-CN" sz="1600" i="1">
                                  <a:latin typeface="Cambria Math" panose="02040503050406030204" pitchFamily="18" charset="0"/>
                                </a:rPr>
                                <m:t>𝑇</m:t>
                              </m:r>
                            </m:sup>
                          </m:sSup>
                        </m:den>
                      </m:f>
                      <m:r>
                        <a:rPr lang="en-US" altLang="zh-CN" sz="1600">
                          <a:latin typeface="Cambria Math" panose="02040503050406030204" pitchFamily="18" charset="0"/>
                        </a:rPr>
                        <m:t>+</m:t>
                      </m:r>
                      <m:f>
                        <m:fPr>
                          <m:ctrlPr>
                            <a:rPr lang="zh-CN" altLang="zh-CN" sz="1600" i="1">
                              <a:latin typeface="Cambria Math" panose="02040503050406030204" pitchFamily="18" charset="0"/>
                            </a:rPr>
                          </m:ctrlPr>
                        </m:fPr>
                        <m:num>
                          <m:r>
                            <a:rPr lang="en-US" altLang="zh-CN" sz="1600" i="1">
                              <a:latin typeface="Cambria Math" panose="02040503050406030204" pitchFamily="18" charset="0"/>
                            </a:rPr>
                            <m:t>𝑌</m:t>
                          </m:r>
                          <m:r>
                            <a:rPr lang="en-US" altLang="zh-CN" sz="1600" i="1">
                              <a:latin typeface="Cambria Math" panose="02040503050406030204" pitchFamily="18" charset="0"/>
                            </a:rPr>
                            <m:t>−</m:t>
                          </m:r>
                          <m:r>
                            <a:rPr lang="en-US" altLang="zh-CN" sz="1600" i="1">
                              <a:latin typeface="Cambria Math" panose="02040503050406030204" pitchFamily="18" charset="0"/>
                            </a:rPr>
                            <m:t>𝐺𝑉</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𝐶</m:t>
                              </m:r>
                            </m:e>
                            <m:sub>
                              <m:r>
                                <a:rPr lang="en-US" altLang="zh-CN" sz="1600" i="1">
                                  <a:latin typeface="Cambria Math" panose="02040503050406030204" pitchFamily="18" charset="0"/>
                                </a:rPr>
                                <m:t>−</m:t>
                              </m:r>
                            </m:sub>
                          </m:sSub>
                          <m:r>
                            <a:rPr lang="en-US" altLang="zh-CN" sz="1600" i="1">
                              <a:latin typeface="Cambria Math" panose="02040503050406030204" pitchFamily="18" charset="0"/>
                            </a:rPr>
                            <m:t>𝐶</m:t>
                          </m:r>
                        </m:num>
                        <m:den>
                          <m:sSup>
                            <m:sSupPr>
                              <m:ctrlPr>
                                <a:rPr lang="zh-CN" altLang="zh-CN" sz="1600" i="1">
                                  <a:latin typeface="Cambria Math" panose="02040503050406030204" pitchFamily="18" charset="0"/>
                                </a:rPr>
                              </m:ctrlPr>
                            </m:sSupPr>
                            <m:e>
                              <m:r>
                                <a:rPr lang="en-US" altLang="zh-CN" sz="1600" i="1">
                                  <a:latin typeface="Cambria Math" panose="02040503050406030204" pitchFamily="18" charset="0"/>
                                </a:rPr>
                                <m:t>𝑌</m:t>
                              </m:r>
                            </m:e>
                            <m:sup>
                              <m:r>
                                <a:rPr lang="en-US" altLang="zh-CN" sz="1600" i="1">
                                  <a:latin typeface="Cambria Math" panose="02040503050406030204" pitchFamily="18" charset="0"/>
                                </a:rPr>
                                <m:t>𝑇</m:t>
                              </m:r>
                            </m:sup>
                          </m:sSup>
                        </m:den>
                      </m:f>
                    </m:oMath>
                  </m:oMathPara>
                </a14:m>
                <a:endParaRPr lang="zh-CN" altLang="en-US" sz="1600" dirty="0"/>
              </a:p>
            </p:txBody>
          </p:sp>
        </mc:Choice>
        <mc:Fallback>
          <p:sp>
            <p:nvSpPr>
              <p:cNvPr id="31" name="文本框 30"/>
              <p:cNvSpPr txBox="1">
                <a:spLocks noRot="1" noChangeAspect="1" noMove="1" noResize="1" noEditPoints="1" noAdjustHandles="1" noChangeArrowheads="1" noChangeShapeType="1" noTextEdit="1"/>
              </p:cNvSpPr>
              <p:nvPr/>
            </p:nvSpPr>
            <p:spPr>
              <a:xfrm>
                <a:off x="5963421" y="5300393"/>
                <a:ext cx="6103160" cy="553357"/>
              </a:xfrm>
              <a:prstGeom prst="rect">
                <a:avLst/>
              </a:prstGeom>
              <a:blipFill rotWithShape="1">
                <a:blip r:embed="rId6"/>
                <a:stretch>
                  <a:fillRect l="-2" t="-9" r="5" b="58"/>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3" name="文本框 32"/>
              <p:cNvSpPr txBox="1"/>
              <p:nvPr/>
            </p:nvSpPr>
            <p:spPr>
              <a:xfrm>
                <a:off x="3596181" y="6005007"/>
                <a:ext cx="6103160" cy="369332"/>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𝐺𝑉𝐶𝑃𝑠</m:t>
                      </m:r>
                      <m:r>
                        <a:rPr lang="en-US" altLang="zh-CN">
                          <a:latin typeface="Cambria Math" panose="02040503050406030204" pitchFamily="18" charset="0"/>
                        </a:rPr>
                        <m:t>=</m:t>
                      </m:r>
                      <m:r>
                        <m:rPr>
                          <m:sty m:val="p"/>
                        </m:rPr>
                        <a:rPr lang="en-US" altLang="zh-CN">
                          <a:latin typeface="Cambria Math" panose="02040503050406030204" pitchFamily="18" charset="0"/>
                        </a:rPr>
                        <m:t>ln</m:t>
                      </m:r>
                      <m:d>
                        <m:dPr>
                          <m:ctrlPr>
                            <a:rPr lang="zh-CN" altLang="zh-CN" i="1">
                              <a:latin typeface="Cambria Math" panose="02040503050406030204" pitchFamily="18" charset="0"/>
                            </a:rPr>
                          </m:ctrlPr>
                        </m:dPr>
                        <m:e>
                          <m:r>
                            <a:rPr lang="en-US" altLang="zh-CN">
                              <a:latin typeface="Cambria Math" panose="02040503050406030204" pitchFamily="18" charset="0"/>
                            </a:rPr>
                            <m:t>1</m:t>
                          </m:r>
                          <m:r>
                            <a:rPr lang="en-US" altLang="zh-CN">
                              <a:latin typeface="Cambria Math" panose="02040503050406030204" pitchFamily="18" charset="0"/>
                            </a:rPr>
                            <m:t>+</m:t>
                          </m:r>
                          <m:r>
                            <a:rPr lang="en-US" altLang="zh-CN" i="1">
                              <a:latin typeface="Cambria Math" panose="02040503050406030204" pitchFamily="18" charset="0"/>
                            </a:rPr>
                            <m:t>𝐺𝑉𝐶𝑃</m:t>
                          </m:r>
                          <m:sSub>
                            <m:sSubPr>
                              <m:ctrlPr>
                                <a:rPr lang="zh-CN"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m:t>
                              </m:r>
                            </m:sub>
                          </m:sSub>
                          <m:r>
                            <a:rPr lang="en-US" altLang="zh-CN" i="1">
                              <a:latin typeface="Cambria Math" panose="02040503050406030204" pitchFamily="18" charset="0"/>
                            </a:rPr>
                            <m:t>𝑓</m:t>
                          </m:r>
                        </m:e>
                      </m:d>
                      <m:r>
                        <a:rPr lang="en-US" altLang="zh-CN" i="1">
                          <a:latin typeface="Cambria Math" panose="02040503050406030204" pitchFamily="18" charset="0"/>
                        </a:rPr>
                        <m:t>−</m:t>
                      </m:r>
                      <m:r>
                        <m:rPr>
                          <m:sty m:val="p"/>
                        </m:rPr>
                        <a:rPr lang="en-US" altLang="zh-CN">
                          <a:latin typeface="Cambria Math" panose="02040503050406030204" pitchFamily="18" charset="0"/>
                        </a:rPr>
                        <m:t>ln</m:t>
                      </m:r>
                      <m:d>
                        <m:dPr>
                          <m:ctrlPr>
                            <a:rPr lang="zh-CN" altLang="zh-CN" i="1">
                              <a:latin typeface="Cambria Math" panose="02040503050406030204" pitchFamily="18" charset="0"/>
                            </a:rPr>
                          </m:ctrlPr>
                        </m:dPr>
                        <m:e>
                          <m:r>
                            <a:rPr lang="en-US" altLang="zh-CN">
                              <a:latin typeface="Cambria Math" panose="02040503050406030204" pitchFamily="18" charset="0"/>
                            </a:rPr>
                            <m:t>1</m:t>
                          </m:r>
                          <m:r>
                            <a:rPr lang="en-US" altLang="zh-CN">
                              <a:latin typeface="Cambria Math" panose="02040503050406030204" pitchFamily="18" charset="0"/>
                            </a:rPr>
                            <m:t>+</m:t>
                          </m:r>
                          <m:r>
                            <a:rPr lang="en-US" altLang="zh-CN" i="1">
                              <a:latin typeface="Cambria Math" panose="02040503050406030204" pitchFamily="18" charset="0"/>
                            </a:rPr>
                            <m:t>𝐺𝑉𝐶𝑃</m:t>
                          </m:r>
                          <m:sSub>
                            <m:sSubPr>
                              <m:ctrlPr>
                                <a:rPr lang="zh-CN"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m:t>
                              </m:r>
                            </m:sub>
                          </m:sSub>
                          <m:r>
                            <a:rPr lang="en-US" altLang="zh-CN" i="1">
                              <a:latin typeface="Cambria Math" panose="02040503050406030204" pitchFamily="18" charset="0"/>
                            </a:rPr>
                            <m:t>𝑏</m:t>
                          </m:r>
                        </m:e>
                      </m:d>
                      <m:r>
                        <a:rPr lang="en-US" altLang="zh-CN">
                          <a:latin typeface="Cambria Math" panose="02040503050406030204" pitchFamily="18" charset="0"/>
                        </a:rPr>
                        <m:t>+</m:t>
                      </m:r>
                      <m:r>
                        <a:rPr lang="en-US" altLang="zh-CN">
                          <a:latin typeface="Cambria Math" panose="02040503050406030204" pitchFamily="18" charset="0"/>
                        </a:rPr>
                        <m:t>1</m:t>
                      </m:r>
                    </m:oMath>
                  </m:oMathPara>
                </a14:m>
                <a:endParaRPr lang="zh-CN" altLang="zh-CN" kern="100" dirty="0">
                  <a:effectLst/>
                  <a:latin typeface="Times New Roman" panose="02020503050405090304" pitchFamily="18" charset="0"/>
                  <a:cs typeface="宋体" pitchFamily="2" charset="-122"/>
                </a:endParaRPr>
              </a:p>
            </p:txBody>
          </p:sp>
        </mc:Choice>
        <mc:Fallback>
          <p:sp>
            <p:nvSpPr>
              <p:cNvPr id="33" name="文本框 32"/>
              <p:cNvSpPr txBox="1">
                <a:spLocks noRot="1" noChangeAspect="1" noMove="1" noResize="1" noEditPoints="1" noAdjustHandles="1" noChangeArrowheads="1" noChangeShapeType="1" noTextEdit="1"/>
              </p:cNvSpPr>
              <p:nvPr/>
            </p:nvSpPr>
            <p:spPr>
              <a:xfrm>
                <a:off x="3596181" y="6005007"/>
                <a:ext cx="6103160" cy="369332"/>
              </a:xfrm>
              <a:prstGeom prst="rect">
                <a:avLst/>
              </a:prstGeom>
              <a:blipFill rotWithShape="1">
                <a:blip r:embed="rId7"/>
                <a:stretch>
                  <a:fillRect l="-3" t="-121" r="6" b="57"/>
                </a:stretch>
              </a:blipFill>
            </p:spPr>
            <p:txBody>
              <a:bodyPr/>
              <a:lstStyle/>
              <a:p>
                <a:r>
                  <a:rPr lang="zh-CN" alt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35" y="6732000"/>
            <a:ext cx="12191365" cy="126000"/>
          </a:xfrm>
          <a:prstGeom prst="rect">
            <a:avLst/>
          </a:prstGeom>
          <a:solidFill>
            <a:srgbClr val="1D4999"/>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文本框 6"/>
          <p:cNvSpPr txBox="1"/>
          <p:nvPr/>
        </p:nvSpPr>
        <p:spPr>
          <a:xfrm>
            <a:off x="486653" y="1069063"/>
            <a:ext cx="11547833" cy="2031325"/>
          </a:xfrm>
          <a:prstGeom prst="rect">
            <a:avLst/>
          </a:prstGeom>
          <a:noFill/>
        </p:spPr>
        <p:txBody>
          <a:bodyPr wrap="square">
            <a:spAutoFit/>
          </a:bodyPr>
          <a:lstStyle/>
          <a:p>
            <a:pPr indent="457200" algn="just"/>
            <a:r>
              <a:rPr lang="en-US" altLang="zh-CN" dirty="0">
                <a:latin typeface="Times New Roman" panose="02020503050405090304" pitchFamily="18" charset="0"/>
              </a:rPr>
              <a:t>Previous studies typically measure GTI using methods such </a:t>
            </a:r>
            <a:r>
              <a:rPr lang="en-US" altLang="zh-CN" kern="100" dirty="0">
                <a:latin typeface="Times New Roman" panose="02020503050405090304" pitchFamily="18" charset="0"/>
                <a:cs typeface="宋体" pitchFamily="2" charset="-122"/>
              </a:rPr>
              <a:t>SFA (Stochastic Frontier Analysis), DEA (Data Envelopment Analysis), and single-indicator measurement. In this paper, we refer to the studies of Qi et al. (2018) and Song et al. (2022) to use the total number of green patent applications as the indicator of green technology innovation (GTI).</a:t>
            </a:r>
            <a:endParaRPr lang="en-US" altLang="zh-CN" kern="100" dirty="0">
              <a:latin typeface="Times New Roman" panose="02020503050405090304" pitchFamily="18" charset="0"/>
              <a:cs typeface="宋体" pitchFamily="2" charset="-122"/>
            </a:endParaRPr>
          </a:p>
          <a:p>
            <a:pPr indent="457200" algn="just"/>
            <a:r>
              <a:rPr lang="en-US" altLang="zh-CN" kern="100" dirty="0">
                <a:latin typeface="Times New Roman" panose="02020503050405090304" pitchFamily="18" charset="0"/>
                <a:cs typeface="宋体" pitchFamily="2" charset="-122"/>
              </a:rPr>
              <a:t>By combining PCT (Patent Cooperation Treaty) data with the OECD’s search strategy to account for green patent applications, which is used to measure green technology innovation in the manufacturing industry, it can provide a better and more direct understanding of green technology innovation in the manufacturing sub-industry, and has a clearer policy relevance.</a:t>
            </a:r>
            <a:endParaRPr lang="en-US" altLang="zh-CN" kern="100" dirty="0">
              <a:latin typeface="Times New Roman" panose="02020503050405090304" pitchFamily="18" charset="0"/>
              <a:cs typeface="宋体" pitchFamily="2" charset="-122"/>
            </a:endParaRPr>
          </a:p>
        </p:txBody>
      </p:sp>
      <p:cxnSp>
        <p:nvCxnSpPr>
          <p:cNvPr id="24" name="直接连接符 23"/>
          <p:cNvCxnSpPr/>
          <p:nvPr/>
        </p:nvCxnSpPr>
        <p:spPr>
          <a:xfrm>
            <a:off x="610235" y="3100388"/>
            <a:ext cx="11095112" cy="0"/>
          </a:xfrm>
          <a:prstGeom prst="line">
            <a:avLst/>
          </a:prstGeom>
          <a:ln w="28575">
            <a:solidFill>
              <a:schemeClr val="accent4">
                <a:lumMod val="60000"/>
                <a:lumOff val="4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486653" y="3244334"/>
            <a:ext cx="4254714" cy="369332"/>
          </a:xfrm>
          <a:prstGeom prst="rect">
            <a:avLst/>
          </a:prstGeom>
          <a:noFill/>
        </p:spPr>
        <p:txBody>
          <a:bodyPr wrap="square">
            <a:spAutoFit/>
          </a:bodyPr>
          <a:lstStyle/>
          <a:p>
            <a:r>
              <a:rPr lang="en-US" altLang="zh-CN" b="1" dirty="0">
                <a:solidFill>
                  <a:srgbClr val="1D4999"/>
                </a:solidFill>
                <a:latin typeface="Times New Roman" panose="02020503050405090304" pitchFamily="18" charset="0"/>
                <a:cs typeface="Times New Roman" panose="02020503050405090304" pitchFamily="18" charset="0"/>
              </a:rPr>
              <a:t>D</a:t>
            </a:r>
            <a:r>
              <a:rPr lang="en-US" altLang="zh-CN" sz="1800" b="1" dirty="0">
                <a:solidFill>
                  <a:srgbClr val="1D4999"/>
                </a:solidFill>
                <a:effectLst/>
                <a:latin typeface="Times New Roman" panose="02020503050405090304" pitchFamily="18" charset="0"/>
                <a:ea typeface="宋体" pitchFamily="2" charset="-122"/>
                <a:cs typeface="Times New Roman" panose="02020503050405090304" pitchFamily="18" charset="0"/>
              </a:rPr>
              <a:t>ata processing</a:t>
            </a:r>
            <a:r>
              <a:rPr lang="zh-CN" altLang="en-US" sz="1800" b="1" dirty="0">
                <a:solidFill>
                  <a:srgbClr val="1D4999"/>
                </a:solidFill>
                <a:effectLst/>
                <a:latin typeface="Times New Roman" panose="02020503050405090304" pitchFamily="18" charset="0"/>
                <a:ea typeface="宋体" pitchFamily="2" charset="-122"/>
                <a:cs typeface="Times New Roman" panose="02020503050405090304" pitchFamily="18" charset="0"/>
              </a:rPr>
              <a:t>（</a:t>
            </a:r>
            <a:r>
              <a:rPr lang="en-US" altLang="zh-CN" sz="1800" b="1" dirty="0">
                <a:solidFill>
                  <a:srgbClr val="1D4999"/>
                </a:solidFill>
                <a:effectLst/>
                <a:latin typeface="Times New Roman" panose="02020503050405090304" pitchFamily="18" charset="0"/>
                <a:ea typeface="宋体" pitchFamily="2" charset="-122"/>
                <a:cs typeface="Times New Roman" panose="02020503050405090304" pitchFamily="18" charset="0"/>
              </a:rPr>
              <a:t>OECD</a:t>
            </a:r>
            <a:r>
              <a:rPr lang="zh-CN" altLang="en-US" b="1" dirty="0">
                <a:solidFill>
                  <a:srgbClr val="1D4999"/>
                </a:solidFill>
                <a:latin typeface="Times New Roman" panose="02020503050405090304" pitchFamily="18" charset="0"/>
                <a:cs typeface="Times New Roman" panose="02020503050405090304" pitchFamily="18" charset="0"/>
              </a:rPr>
              <a:t> </a:t>
            </a:r>
            <a:r>
              <a:rPr lang="en-US" altLang="zh-CN" b="1" dirty="0">
                <a:solidFill>
                  <a:srgbClr val="1D4999"/>
                </a:solidFill>
                <a:latin typeface="Times New Roman" panose="02020503050405090304" pitchFamily="18" charset="0"/>
                <a:cs typeface="Times New Roman" panose="02020503050405090304" pitchFamily="18" charset="0"/>
              </a:rPr>
              <a:t>&amp;</a:t>
            </a:r>
            <a:r>
              <a:rPr lang="zh-CN" altLang="en-US" b="1" dirty="0">
                <a:solidFill>
                  <a:srgbClr val="1D4999"/>
                </a:solidFill>
                <a:latin typeface="Times New Roman" panose="02020503050405090304" pitchFamily="18" charset="0"/>
                <a:cs typeface="Times New Roman" panose="02020503050405090304" pitchFamily="18" charset="0"/>
              </a:rPr>
              <a:t> </a:t>
            </a:r>
            <a:r>
              <a:rPr lang="en-US" altLang="zh-CN" b="1" dirty="0">
                <a:solidFill>
                  <a:srgbClr val="1D4999"/>
                </a:solidFill>
                <a:latin typeface="Times New Roman" panose="02020503050405090304" pitchFamily="18" charset="0"/>
                <a:cs typeface="Times New Roman" panose="02020503050405090304" pitchFamily="18" charset="0"/>
              </a:rPr>
              <a:t>CNRDS </a:t>
            </a:r>
            <a:r>
              <a:rPr lang="zh-CN" altLang="en-US" sz="1800" b="1" dirty="0">
                <a:solidFill>
                  <a:srgbClr val="1D4999"/>
                </a:solidFill>
                <a:effectLst/>
                <a:latin typeface="Times New Roman" panose="02020503050405090304" pitchFamily="18" charset="0"/>
                <a:ea typeface="宋体" pitchFamily="2" charset="-122"/>
                <a:cs typeface="Times New Roman" panose="02020503050405090304" pitchFamily="18" charset="0"/>
              </a:rPr>
              <a:t>）：</a:t>
            </a:r>
            <a:endParaRPr lang="en-US" altLang="zh-CN" b="1" dirty="0">
              <a:solidFill>
                <a:srgbClr val="1D4999"/>
              </a:solidFill>
              <a:latin typeface="Times New Roman" panose="02020503050405090304" pitchFamily="18" charset="0"/>
              <a:cs typeface="Times New Roman" panose="02020503050405090304" pitchFamily="18" charset="0"/>
            </a:endParaRPr>
          </a:p>
        </p:txBody>
      </p:sp>
      <p:sp>
        <p:nvSpPr>
          <p:cNvPr id="28" name="文本框 27"/>
          <p:cNvSpPr txBox="1"/>
          <p:nvPr/>
        </p:nvSpPr>
        <p:spPr>
          <a:xfrm>
            <a:off x="390841" y="3779915"/>
            <a:ext cx="5265579" cy="2308324"/>
          </a:xfrm>
          <a:prstGeom prst="rect">
            <a:avLst/>
          </a:prstGeom>
          <a:noFill/>
        </p:spPr>
        <p:txBody>
          <a:bodyPr wrap="square">
            <a:spAutoFit/>
          </a:bodyPr>
          <a:lstStyle/>
          <a:p>
            <a:pPr algn="just"/>
            <a:r>
              <a:rPr lang="en-US" altLang="zh-CN" sz="1600" dirty="0">
                <a:latin typeface="Times New Roman" panose="02020503050405090304" pitchFamily="18" charset="0"/>
                <a:cs typeface="Times New Roman" panose="02020503050405090304" pitchFamily="18" charset="0"/>
              </a:rPr>
              <a:t>The OECD ICIO (2021) data, classified according to ISIC Rev 4.0, are initially consolidated into 16 sub-sectors of China’s manufacturing industry. Due to data availability and inconsistencies in statistical categories, adjustments are necessary. Specifically, due to data aggregation in China’s Industrial Statistics Yearbook after 2012, the manufacturing of motor vehicles, trailers, semi-trailers, and other transportation equipment are combined into a single “transport equipment” category.</a:t>
            </a:r>
            <a:endParaRPr lang="en-US" altLang="zh-CN" sz="1600" dirty="0">
              <a:latin typeface="Times New Roman" panose="02020503050405090304" pitchFamily="18" charset="0"/>
              <a:cs typeface="Times New Roman" panose="02020503050405090304" pitchFamily="18" charset="0"/>
            </a:endParaRPr>
          </a:p>
        </p:txBody>
      </p:sp>
      <p:cxnSp>
        <p:nvCxnSpPr>
          <p:cNvPr id="39" name="直接连接符 38"/>
          <p:cNvCxnSpPr/>
          <p:nvPr/>
        </p:nvCxnSpPr>
        <p:spPr>
          <a:xfrm>
            <a:off x="5854615" y="3215742"/>
            <a:ext cx="0" cy="3436671"/>
          </a:xfrm>
          <a:prstGeom prst="line">
            <a:avLst/>
          </a:prstGeom>
          <a:ln w="28575">
            <a:solidFill>
              <a:srgbClr val="FFD966"/>
            </a:solidFill>
            <a:prstDash val="lgDash"/>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635" y="23724"/>
            <a:ext cx="8497508" cy="583565"/>
            <a:chOff x="635" y="23724"/>
            <a:chExt cx="8497508" cy="583565"/>
          </a:xfrm>
        </p:grpSpPr>
        <p:sp>
          <p:nvSpPr>
            <p:cNvPr id="3" name="矩形 2"/>
            <p:cNvSpPr/>
            <p:nvPr/>
          </p:nvSpPr>
          <p:spPr>
            <a:xfrm>
              <a:off x="635" y="254001"/>
              <a:ext cx="609600" cy="126000"/>
            </a:xfrm>
            <a:prstGeom prst="rect">
              <a:avLst/>
            </a:prstGeom>
            <a:solidFill>
              <a:srgbClr val="1D4999"/>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E4A9C"/>
                </a:solidFill>
              </a:endParaRPr>
            </a:p>
          </p:txBody>
        </p:sp>
        <p:grpSp>
          <p:nvGrpSpPr>
            <p:cNvPr id="5" name="组合 4"/>
            <p:cNvGrpSpPr/>
            <p:nvPr/>
          </p:nvGrpSpPr>
          <p:grpSpPr bwMode="auto">
            <a:xfrm>
              <a:off x="630145" y="23724"/>
              <a:ext cx="4377575" cy="583565"/>
              <a:chOff x="551544" y="82976"/>
              <a:chExt cx="4375948" cy="582556"/>
            </a:xfrm>
          </p:grpSpPr>
          <p:sp>
            <p:nvSpPr>
              <p:cNvPr id="12" name="文本框 4"/>
              <p:cNvSpPr txBox="1">
                <a:spLocks noChangeArrowheads="1"/>
              </p:cNvSpPr>
              <p:nvPr/>
            </p:nvSpPr>
            <p:spPr bwMode="auto">
              <a:xfrm>
                <a:off x="1108685" y="113096"/>
                <a:ext cx="3818807" cy="52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itchFamily="2" charset="-122"/>
                  </a:defRPr>
                </a:lvl1pPr>
                <a:lvl2pPr marL="742950" indent="-285750">
                  <a:defRPr sz="2400">
                    <a:solidFill>
                      <a:schemeClr val="tx1"/>
                    </a:solidFill>
                    <a:latin typeface="Calibri" panose="020F0502020204030204" pitchFamily="34" charset="0"/>
                    <a:ea typeface="宋体" pitchFamily="2" charset="-122"/>
                  </a:defRPr>
                </a:lvl2pPr>
                <a:lvl3pPr>
                  <a:defRPr sz="2000">
                    <a:solidFill>
                      <a:schemeClr val="tx1"/>
                    </a:solidFill>
                    <a:latin typeface="Calibri" panose="020F0502020204030204" pitchFamily="34" charset="0"/>
                    <a:ea typeface="宋体" pitchFamily="2" charset="-122"/>
                  </a:defRPr>
                </a:lvl3pPr>
                <a:lvl4pPr>
                  <a:defRPr>
                    <a:solidFill>
                      <a:schemeClr val="tx1"/>
                    </a:solidFill>
                    <a:latin typeface="Calibri" panose="020F0502020204030204" pitchFamily="34" charset="0"/>
                    <a:ea typeface="宋体" pitchFamily="2" charset="-122"/>
                  </a:defRPr>
                </a:lvl4pPr>
                <a:lvl5pPr>
                  <a:defRPr>
                    <a:solidFill>
                      <a:schemeClr val="tx1"/>
                    </a:solidFill>
                    <a:latin typeface="Calibri" panose="020F0502020204030204" pitchFamily="34" charset="0"/>
                    <a:ea typeface="宋体" pitchFamily="2" charset="-122"/>
                  </a:defRPr>
                </a:lvl5pPr>
                <a:lvl6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6pPr>
                <a:lvl7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7pPr>
                <a:lvl8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8pPr>
                <a:lvl9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9pPr>
              </a:lstStyle>
              <a:p>
                <a:pPr algn="ctr" eaLnBrk="1" hangingPunct="1"/>
                <a:r>
                  <a:rPr lang="en-US" altLang="zh-CN" b="1" dirty="0">
                    <a:solidFill>
                      <a:srgbClr val="1D4999"/>
                    </a:solidFill>
                    <a:latin typeface="Times New Roman" panose="02020503050405090304" pitchFamily="18" charset="0"/>
                    <a:ea typeface="微软雅黑" panose="020B0503020204020204" pitchFamily="34" charset="-122"/>
                    <a:cs typeface="Times New Roman" panose="02020503050405090304" pitchFamily="18" charset="0"/>
                  </a:rPr>
                  <a:t>Indicator Measurement</a:t>
                </a:r>
                <a:endParaRPr lang="en-US" altLang="zh-CN" b="1" dirty="0">
                  <a:solidFill>
                    <a:srgbClr val="1D4999"/>
                  </a:solidFill>
                  <a:latin typeface="Times New Roman" panose="02020503050405090304" pitchFamily="18" charset="0"/>
                  <a:ea typeface="微软雅黑" panose="020B0503020204020204" pitchFamily="34" charset="-122"/>
                  <a:cs typeface="Times New Roman" panose="02020503050405090304" pitchFamily="18" charset="0"/>
                </a:endParaRPr>
              </a:p>
            </p:txBody>
          </p:sp>
          <p:sp>
            <p:nvSpPr>
              <p:cNvPr id="14" name="文本框 13"/>
              <p:cNvSpPr txBox="1"/>
              <p:nvPr/>
            </p:nvSpPr>
            <p:spPr>
              <a:xfrm>
                <a:off x="551544" y="82976"/>
                <a:ext cx="723631" cy="582556"/>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02</a:t>
                </a:r>
                <a:endParaRPr lang="zh-CN" altLang="en-US" sz="3200" dirty="0">
                  <a:solidFill>
                    <a:schemeClr val="bg2">
                      <a:lumMod val="25000"/>
                    </a:schemeClr>
                  </a:solidFill>
                  <a:latin typeface="Impact" panose="020B0806030902050204" pitchFamily="34" charset="0"/>
                  <a:ea typeface="+mn-ea"/>
                </a:endParaRPr>
              </a:p>
            </p:txBody>
          </p:sp>
        </p:grpSp>
        <p:sp>
          <p:nvSpPr>
            <p:cNvPr id="10" name="矩形 9"/>
            <p:cNvSpPr/>
            <p:nvPr/>
          </p:nvSpPr>
          <p:spPr>
            <a:xfrm>
              <a:off x="5007720" y="252506"/>
              <a:ext cx="3490423" cy="123589"/>
            </a:xfrm>
            <a:prstGeom prst="rect">
              <a:avLst/>
            </a:prstGeom>
            <a:solidFill>
              <a:srgbClr val="1D4999"/>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E4A9C"/>
                </a:solidFill>
              </a:endParaRPr>
            </a:p>
          </p:txBody>
        </p:sp>
      </p:grpSp>
      <p:sp>
        <p:nvSpPr>
          <p:cNvPr id="30" name="文本框 29"/>
          <p:cNvSpPr txBox="1"/>
          <p:nvPr/>
        </p:nvSpPr>
        <p:spPr>
          <a:xfrm>
            <a:off x="390841" y="663636"/>
            <a:ext cx="7611183" cy="369332"/>
          </a:xfrm>
          <a:prstGeom prst="rect">
            <a:avLst/>
          </a:prstGeom>
          <a:noFill/>
        </p:spPr>
        <p:txBody>
          <a:bodyPr wrap="square">
            <a:spAutoFit/>
          </a:bodyPr>
          <a:lstStyle/>
          <a:p>
            <a:pPr marL="285750" indent="-285750" algn="just">
              <a:buFont typeface="Wingdings" panose="05000000000000000000" pitchFamily="2" charset="2"/>
              <a:buChar char="u"/>
            </a:pPr>
            <a:r>
              <a:rPr lang="en-US" altLang="zh-CN" b="1" kern="100" dirty="0">
                <a:solidFill>
                  <a:srgbClr val="1D4999"/>
                </a:solidFill>
                <a:latin typeface="Times New Roman" panose="02020503050405090304" pitchFamily="18" charset="0"/>
                <a:cs typeface="Times New Roman" panose="02020503050405090304" pitchFamily="18" charset="0"/>
              </a:rPr>
              <a:t>GTI and its measurement </a:t>
            </a:r>
            <a:endParaRPr lang="en-US" altLang="zh-CN" b="1" kern="100" dirty="0">
              <a:solidFill>
                <a:srgbClr val="1D4999"/>
              </a:solidFill>
              <a:latin typeface="Times New Roman" panose="02020503050405090304" pitchFamily="18" charset="0"/>
              <a:cs typeface="Times New Roman" panose="02020503050405090304" pitchFamily="18" charset="0"/>
            </a:endParaRPr>
          </a:p>
        </p:txBody>
      </p:sp>
      <p:pic>
        <p:nvPicPr>
          <p:cNvPr id="31" name="图片 30"/>
          <p:cNvPicPr>
            <a:picLocks noChangeAspect="1"/>
          </p:cNvPicPr>
          <p:nvPr/>
        </p:nvPicPr>
        <p:blipFill>
          <a:blip r:embed="rId1"/>
          <a:srcRect r="1994" b="4216"/>
          <a:stretch>
            <a:fillRect/>
          </a:stretch>
        </p:blipFill>
        <p:spPr>
          <a:xfrm>
            <a:off x="6052811" y="3173455"/>
            <a:ext cx="5447249" cy="352596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35" y="6732000"/>
            <a:ext cx="12191365" cy="126000"/>
          </a:xfrm>
          <a:prstGeom prst="rect">
            <a:avLst/>
          </a:prstGeom>
          <a:solidFill>
            <a:srgbClr val="1D4999"/>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19" name="直接连接符 18"/>
          <p:cNvCxnSpPr/>
          <p:nvPr/>
        </p:nvCxnSpPr>
        <p:spPr>
          <a:xfrm>
            <a:off x="5927200" y="738124"/>
            <a:ext cx="0" cy="5814631"/>
          </a:xfrm>
          <a:prstGeom prst="line">
            <a:avLst/>
          </a:prstGeom>
          <a:ln w="28575">
            <a:solidFill>
              <a:srgbClr val="FFD966"/>
            </a:solidFill>
            <a:prstDash val="lgDash"/>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635" y="23724"/>
            <a:ext cx="8497508" cy="583565"/>
            <a:chOff x="635" y="23724"/>
            <a:chExt cx="8497508" cy="583565"/>
          </a:xfrm>
        </p:grpSpPr>
        <p:sp>
          <p:nvSpPr>
            <p:cNvPr id="7" name="矩形 6"/>
            <p:cNvSpPr/>
            <p:nvPr/>
          </p:nvSpPr>
          <p:spPr>
            <a:xfrm>
              <a:off x="635" y="254001"/>
              <a:ext cx="609600" cy="126000"/>
            </a:xfrm>
            <a:prstGeom prst="rect">
              <a:avLst/>
            </a:prstGeom>
            <a:solidFill>
              <a:srgbClr val="1D4999"/>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E4A9C"/>
                </a:solidFill>
              </a:endParaRPr>
            </a:p>
          </p:txBody>
        </p:sp>
        <p:grpSp>
          <p:nvGrpSpPr>
            <p:cNvPr id="9" name="组合 8"/>
            <p:cNvGrpSpPr/>
            <p:nvPr/>
          </p:nvGrpSpPr>
          <p:grpSpPr bwMode="auto">
            <a:xfrm>
              <a:off x="630145" y="23724"/>
              <a:ext cx="4377575" cy="583565"/>
              <a:chOff x="551544" y="82976"/>
              <a:chExt cx="4375948" cy="582556"/>
            </a:xfrm>
          </p:grpSpPr>
          <p:sp>
            <p:nvSpPr>
              <p:cNvPr id="18" name="文本框 4"/>
              <p:cNvSpPr txBox="1">
                <a:spLocks noChangeArrowheads="1"/>
              </p:cNvSpPr>
              <p:nvPr/>
            </p:nvSpPr>
            <p:spPr bwMode="auto">
              <a:xfrm>
                <a:off x="1108685" y="113096"/>
                <a:ext cx="3818807" cy="52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itchFamily="2" charset="-122"/>
                  </a:defRPr>
                </a:lvl1pPr>
                <a:lvl2pPr marL="742950" indent="-285750">
                  <a:defRPr sz="2400">
                    <a:solidFill>
                      <a:schemeClr val="tx1"/>
                    </a:solidFill>
                    <a:latin typeface="Calibri" panose="020F0502020204030204" pitchFamily="34" charset="0"/>
                    <a:ea typeface="宋体" pitchFamily="2" charset="-122"/>
                  </a:defRPr>
                </a:lvl2pPr>
                <a:lvl3pPr>
                  <a:defRPr sz="2000">
                    <a:solidFill>
                      <a:schemeClr val="tx1"/>
                    </a:solidFill>
                    <a:latin typeface="Calibri" panose="020F0502020204030204" pitchFamily="34" charset="0"/>
                    <a:ea typeface="宋体" pitchFamily="2" charset="-122"/>
                  </a:defRPr>
                </a:lvl3pPr>
                <a:lvl4pPr>
                  <a:defRPr>
                    <a:solidFill>
                      <a:schemeClr val="tx1"/>
                    </a:solidFill>
                    <a:latin typeface="Calibri" panose="020F0502020204030204" pitchFamily="34" charset="0"/>
                    <a:ea typeface="宋体" pitchFamily="2" charset="-122"/>
                  </a:defRPr>
                </a:lvl4pPr>
                <a:lvl5pPr>
                  <a:defRPr>
                    <a:solidFill>
                      <a:schemeClr val="tx1"/>
                    </a:solidFill>
                    <a:latin typeface="Calibri" panose="020F0502020204030204" pitchFamily="34" charset="0"/>
                    <a:ea typeface="宋体" pitchFamily="2" charset="-122"/>
                  </a:defRPr>
                </a:lvl5pPr>
                <a:lvl6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6pPr>
                <a:lvl7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7pPr>
                <a:lvl8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8pPr>
                <a:lvl9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9pPr>
              </a:lstStyle>
              <a:p>
                <a:pPr algn="ctr" eaLnBrk="1" hangingPunct="1"/>
                <a:r>
                  <a:rPr lang="en-US" altLang="zh-CN" b="1" dirty="0">
                    <a:solidFill>
                      <a:srgbClr val="1D4999"/>
                    </a:solidFill>
                    <a:latin typeface="Times New Roman" panose="02020503050405090304" pitchFamily="18" charset="0"/>
                    <a:ea typeface="微软雅黑" panose="020B0503020204020204" pitchFamily="34" charset="-122"/>
                    <a:cs typeface="Times New Roman" panose="02020503050405090304" pitchFamily="18" charset="0"/>
                  </a:rPr>
                  <a:t>Indicator Measurement</a:t>
                </a:r>
                <a:endParaRPr lang="en-US" altLang="zh-CN" b="1" dirty="0">
                  <a:solidFill>
                    <a:srgbClr val="1D4999"/>
                  </a:solidFill>
                  <a:latin typeface="Times New Roman" panose="02020503050405090304" pitchFamily="18" charset="0"/>
                  <a:ea typeface="微软雅黑" panose="020B0503020204020204" pitchFamily="34" charset="-122"/>
                  <a:cs typeface="Times New Roman" panose="02020503050405090304" pitchFamily="18" charset="0"/>
                </a:endParaRPr>
              </a:p>
            </p:txBody>
          </p:sp>
          <p:sp>
            <p:nvSpPr>
              <p:cNvPr id="20" name="文本框 19"/>
              <p:cNvSpPr txBox="1"/>
              <p:nvPr/>
            </p:nvSpPr>
            <p:spPr>
              <a:xfrm>
                <a:off x="551544" y="82976"/>
                <a:ext cx="723631" cy="582556"/>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02</a:t>
                </a:r>
                <a:endParaRPr lang="zh-CN" altLang="en-US" sz="3200" dirty="0">
                  <a:solidFill>
                    <a:schemeClr val="bg2">
                      <a:lumMod val="25000"/>
                    </a:schemeClr>
                  </a:solidFill>
                  <a:latin typeface="Impact" panose="020B0806030902050204" pitchFamily="34" charset="0"/>
                  <a:ea typeface="+mn-ea"/>
                </a:endParaRPr>
              </a:p>
            </p:txBody>
          </p:sp>
        </p:grpSp>
        <p:sp>
          <p:nvSpPr>
            <p:cNvPr id="14" name="矩形 13"/>
            <p:cNvSpPr/>
            <p:nvPr/>
          </p:nvSpPr>
          <p:spPr>
            <a:xfrm>
              <a:off x="5007720" y="252506"/>
              <a:ext cx="3490423" cy="123589"/>
            </a:xfrm>
            <a:prstGeom prst="rect">
              <a:avLst/>
            </a:prstGeom>
            <a:solidFill>
              <a:srgbClr val="1D4999"/>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E4A9C"/>
                </a:solidFill>
              </a:endParaRPr>
            </a:p>
          </p:txBody>
        </p:sp>
      </p:grpSp>
      <p:pic>
        <p:nvPicPr>
          <p:cNvPr id="22" name="图片 21"/>
          <p:cNvPicPr>
            <a:picLocks noChangeAspect="1"/>
          </p:cNvPicPr>
          <p:nvPr/>
        </p:nvPicPr>
        <p:blipFill>
          <a:blip r:embed="rId1" cstate="print">
            <a:extLst>
              <a:ext uri="{28A0092B-C50C-407E-A947-70E740481C1C}">
                <a14:useLocalDpi xmlns:a14="http://schemas.microsoft.com/office/drawing/2010/main" val="0"/>
              </a:ext>
            </a:extLst>
          </a:blip>
          <a:srcRect l="5732" b="1120"/>
          <a:stretch>
            <a:fillRect/>
          </a:stretch>
        </p:blipFill>
        <p:spPr>
          <a:xfrm>
            <a:off x="6186009" y="1113114"/>
            <a:ext cx="5900796" cy="4876513"/>
          </a:xfrm>
          <a:prstGeom prst="rect">
            <a:avLst/>
          </a:prstGeom>
        </p:spPr>
      </p:pic>
      <p:pic>
        <p:nvPicPr>
          <p:cNvPr id="24" name="图片 23"/>
          <p:cNvPicPr>
            <a:picLocks noChangeAspect="1"/>
          </p:cNvPicPr>
          <p:nvPr/>
        </p:nvPicPr>
        <p:blipFill>
          <a:blip r:embed="rId2" cstate="print">
            <a:extLst>
              <a:ext uri="{28A0092B-C50C-407E-A947-70E740481C1C}">
                <a14:useLocalDpi xmlns:a14="http://schemas.microsoft.com/office/drawing/2010/main" val="0"/>
              </a:ext>
            </a:extLst>
          </a:blip>
          <a:srcRect l="6167" b="-591"/>
          <a:stretch>
            <a:fillRect/>
          </a:stretch>
        </p:blipFill>
        <p:spPr>
          <a:xfrm>
            <a:off x="233202" y="1245846"/>
            <a:ext cx="5622149" cy="461216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35" y="6732000"/>
            <a:ext cx="12191365" cy="126000"/>
          </a:xfrm>
          <a:prstGeom prst="rect">
            <a:avLst/>
          </a:prstGeom>
          <a:solidFill>
            <a:srgbClr val="1D4999"/>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p:nvPr/>
        </p:nvGrpSpPr>
        <p:grpSpPr>
          <a:xfrm>
            <a:off x="635" y="23724"/>
            <a:ext cx="8497508" cy="984279"/>
            <a:chOff x="635" y="23724"/>
            <a:chExt cx="8497508" cy="984279"/>
          </a:xfrm>
        </p:grpSpPr>
        <p:sp>
          <p:nvSpPr>
            <p:cNvPr id="11" name="矩形 10"/>
            <p:cNvSpPr/>
            <p:nvPr/>
          </p:nvSpPr>
          <p:spPr>
            <a:xfrm>
              <a:off x="635" y="254001"/>
              <a:ext cx="609600" cy="126000"/>
            </a:xfrm>
            <a:prstGeom prst="rect">
              <a:avLst/>
            </a:prstGeom>
            <a:solidFill>
              <a:srgbClr val="1D4999"/>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E4A9C"/>
                </a:solidFill>
              </a:endParaRPr>
            </a:p>
          </p:txBody>
        </p:sp>
        <p:grpSp>
          <p:nvGrpSpPr>
            <p:cNvPr id="13" name="组合 12"/>
            <p:cNvGrpSpPr/>
            <p:nvPr/>
          </p:nvGrpSpPr>
          <p:grpSpPr bwMode="auto">
            <a:xfrm>
              <a:off x="630145" y="23724"/>
              <a:ext cx="3895673" cy="984279"/>
              <a:chOff x="551544" y="82976"/>
              <a:chExt cx="3894225" cy="982577"/>
            </a:xfrm>
          </p:grpSpPr>
          <p:sp>
            <p:nvSpPr>
              <p:cNvPr id="15" name="文本框 4"/>
              <p:cNvSpPr txBox="1">
                <a:spLocks noChangeArrowheads="1"/>
              </p:cNvSpPr>
              <p:nvPr/>
            </p:nvSpPr>
            <p:spPr bwMode="auto">
              <a:xfrm>
                <a:off x="1108686" y="113096"/>
                <a:ext cx="3337083" cy="9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itchFamily="2" charset="-122"/>
                  </a:defRPr>
                </a:lvl1pPr>
                <a:lvl2pPr marL="742950" indent="-285750">
                  <a:defRPr sz="2400">
                    <a:solidFill>
                      <a:schemeClr val="tx1"/>
                    </a:solidFill>
                    <a:latin typeface="Calibri" panose="020F0502020204030204" pitchFamily="34" charset="0"/>
                    <a:ea typeface="宋体" pitchFamily="2" charset="-122"/>
                  </a:defRPr>
                </a:lvl2pPr>
                <a:lvl3pPr>
                  <a:defRPr sz="2000">
                    <a:solidFill>
                      <a:schemeClr val="tx1"/>
                    </a:solidFill>
                    <a:latin typeface="Calibri" panose="020F0502020204030204" pitchFamily="34" charset="0"/>
                    <a:ea typeface="宋体" pitchFamily="2" charset="-122"/>
                  </a:defRPr>
                </a:lvl3pPr>
                <a:lvl4pPr>
                  <a:defRPr>
                    <a:solidFill>
                      <a:schemeClr val="tx1"/>
                    </a:solidFill>
                    <a:latin typeface="Calibri" panose="020F0502020204030204" pitchFamily="34" charset="0"/>
                    <a:ea typeface="宋体" pitchFamily="2" charset="-122"/>
                  </a:defRPr>
                </a:lvl4pPr>
                <a:lvl5pPr>
                  <a:defRPr>
                    <a:solidFill>
                      <a:schemeClr val="tx1"/>
                    </a:solidFill>
                    <a:latin typeface="Calibri" panose="020F0502020204030204" pitchFamily="34" charset="0"/>
                    <a:ea typeface="宋体" pitchFamily="2" charset="-122"/>
                  </a:defRPr>
                </a:lvl5pPr>
                <a:lvl6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6pPr>
                <a:lvl7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7pPr>
                <a:lvl8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8pPr>
                <a:lvl9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9pPr>
              </a:lstStyle>
              <a:p>
                <a:pPr algn="ctr" eaLnBrk="1" hangingPunct="1"/>
                <a:r>
                  <a:rPr lang="en-US" altLang="zh-CN" b="1" dirty="0">
                    <a:solidFill>
                      <a:srgbClr val="1D4999"/>
                    </a:solidFill>
                    <a:latin typeface="Times New Roman" panose="02020503050405090304" pitchFamily="18" charset="0"/>
                    <a:ea typeface="微软雅黑" panose="020B0503020204020204" pitchFamily="34" charset="-122"/>
                    <a:cs typeface="Times New Roman" panose="02020503050405090304" pitchFamily="18" charset="0"/>
                  </a:rPr>
                  <a:t>Mechanism Analysis</a:t>
                </a:r>
                <a:endParaRPr lang="zh-CN" altLang="en-US" b="1" dirty="0">
                  <a:solidFill>
                    <a:srgbClr val="1D4999"/>
                  </a:solidFill>
                  <a:latin typeface="Times New Roman" panose="02020503050405090304" pitchFamily="18" charset="0"/>
                  <a:ea typeface="微软雅黑" panose="020B0503020204020204" pitchFamily="34" charset="-122"/>
                  <a:cs typeface="Times New Roman" panose="02020503050405090304" pitchFamily="18" charset="0"/>
                </a:endParaRPr>
              </a:p>
              <a:p>
                <a:pPr algn="ctr" eaLnBrk="1" hangingPunct="1"/>
                <a:endParaRPr lang="zh-CN" altLang="en-US" b="1" dirty="0">
                  <a:solidFill>
                    <a:srgbClr val="1D4999"/>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551544" y="82976"/>
                <a:ext cx="723631" cy="582556"/>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03</a:t>
                </a:r>
                <a:endParaRPr lang="zh-CN" altLang="en-US" sz="3200" dirty="0">
                  <a:solidFill>
                    <a:schemeClr val="bg2">
                      <a:lumMod val="25000"/>
                    </a:schemeClr>
                  </a:solidFill>
                  <a:latin typeface="Impact" panose="020B0806030902050204" pitchFamily="34" charset="0"/>
                  <a:ea typeface="+mn-ea"/>
                </a:endParaRPr>
              </a:p>
            </p:txBody>
          </p:sp>
        </p:grpSp>
        <p:sp>
          <p:nvSpPr>
            <p:cNvPr id="14" name="矩形 13"/>
            <p:cNvSpPr/>
            <p:nvPr/>
          </p:nvSpPr>
          <p:spPr>
            <a:xfrm>
              <a:off x="4596548" y="252647"/>
              <a:ext cx="3901595" cy="125718"/>
            </a:xfrm>
            <a:prstGeom prst="rect">
              <a:avLst/>
            </a:prstGeom>
            <a:solidFill>
              <a:srgbClr val="1D4999"/>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E4A9C"/>
                </a:solidFill>
              </a:endParaRPr>
            </a:p>
          </p:txBody>
        </p:sp>
      </p:grpSp>
      <p:pic>
        <p:nvPicPr>
          <p:cNvPr id="18" name="图片 17"/>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305435" y="1216545"/>
            <a:ext cx="5699845" cy="2649777"/>
          </a:xfrm>
          <a:prstGeom prst="rect">
            <a:avLst/>
          </a:prstGeom>
        </p:spPr>
      </p:pic>
      <p:sp>
        <p:nvSpPr>
          <p:cNvPr id="37" name="文本框 36"/>
          <p:cNvSpPr txBox="1"/>
          <p:nvPr/>
        </p:nvSpPr>
        <p:spPr>
          <a:xfrm>
            <a:off x="5998265" y="1181940"/>
            <a:ext cx="6285068" cy="2062103"/>
          </a:xfrm>
          <a:prstGeom prst="rect">
            <a:avLst/>
          </a:prstGeom>
          <a:noFill/>
        </p:spPr>
        <p:txBody>
          <a:bodyPr wrap="square">
            <a:spAutoFit/>
          </a:bodyPr>
          <a:lstStyle/>
          <a:p>
            <a:r>
              <a:rPr lang="en-US" altLang="zh-CN" sz="1600" b="1" kern="100" dirty="0">
                <a:latin typeface="Times New Roman" panose="02020503050405090304" pitchFamily="18" charset="0"/>
                <a:cs typeface="Times New Roman" panose="02020503050405090304" pitchFamily="18" charset="0"/>
              </a:rPr>
              <a:t>Compensation Effect</a:t>
            </a:r>
            <a:endParaRPr lang="en-US" altLang="zh-CN" sz="1600" b="1" kern="100" dirty="0">
              <a:latin typeface="Times New Roman" panose="02020503050405090304" pitchFamily="18" charset="0"/>
              <a:cs typeface="Times New Roman" panose="02020503050405090304" pitchFamily="18" charset="0"/>
            </a:endParaRPr>
          </a:p>
          <a:p>
            <a:pPr marL="285750" indent="-285750">
              <a:buFont typeface="Arial" panose="020B0604020202090204" pitchFamily="34" charset="0"/>
              <a:buChar char="•"/>
            </a:pPr>
            <a:r>
              <a:rPr lang="en-US" altLang="zh-CN" sz="1600" b="1" dirty="0">
                <a:latin typeface="Times New Roman" panose="02020503050405090304" pitchFamily="18" charset="0"/>
                <a:cs typeface="Times New Roman" panose="02020503050405090304" pitchFamily="18" charset="0"/>
              </a:rPr>
              <a:t>Mechanisms:</a:t>
            </a:r>
            <a:r>
              <a:rPr lang="en-US" altLang="zh-CN" sz="1600" dirty="0">
                <a:latin typeface="Times New Roman" panose="02020503050405090304" pitchFamily="18" charset="0"/>
                <a:cs typeface="Times New Roman" panose="02020503050405090304" pitchFamily="18" charset="0"/>
              </a:rPr>
              <a:t> Increased costs, regulatory pressure, and fiscal incentives.</a:t>
            </a:r>
            <a:endParaRPr lang="en-US" altLang="zh-CN" sz="1600" dirty="0">
              <a:latin typeface="Times New Roman" panose="02020503050405090304" pitchFamily="18" charset="0"/>
              <a:cs typeface="Times New Roman" panose="02020503050405090304" pitchFamily="18" charset="0"/>
            </a:endParaRPr>
          </a:p>
          <a:p>
            <a:pPr marL="285750" indent="-285750">
              <a:buFont typeface="Arial" panose="020B0604020202090204" pitchFamily="34" charset="0"/>
              <a:buChar char="•"/>
            </a:pPr>
            <a:r>
              <a:rPr lang="en-US" altLang="zh-CN" sz="1600" b="1" dirty="0">
                <a:latin typeface="Times New Roman" panose="02020503050405090304" pitchFamily="18" charset="0"/>
                <a:cs typeface="Times New Roman" panose="02020503050405090304" pitchFamily="18" charset="0"/>
              </a:rPr>
              <a:t>Corporate Response:</a:t>
            </a:r>
            <a:r>
              <a:rPr lang="en-US" altLang="zh-CN" sz="1600" dirty="0">
                <a:latin typeface="Times New Roman" panose="02020503050405090304" pitchFamily="18" charset="0"/>
                <a:cs typeface="Times New Roman" panose="02020503050405090304" pitchFamily="18" charset="0"/>
              </a:rPr>
              <a:t> Adoption of efficient/cleaner technologies and green product development.</a:t>
            </a:r>
            <a:endParaRPr lang="en-US" altLang="zh-CN" sz="1600" dirty="0">
              <a:latin typeface="Times New Roman" panose="02020503050405090304" pitchFamily="18" charset="0"/>
              <a:cs typeface="Times New Roman" panose="02020503050405090304" pitchFamily="18" charset="0"/>
            </a:endParaRPr>
          </a:p>
          <a:p>
            <a:pPr marL="285750" indent="-285750">
              <a:buFont typeface="Arial" panose="020B0604020202090204" pitchFamily="34" charset="0"/>
              <a:buChar char="•"/>
            </a:pPr>
            <a:r>
              <a:rPr lang="en-US" altLang="zh-CN" sz="1600" b="1" dirty="0">
                <a:latin typeface="Times New Roman" panose="02020503050405090304" pitchFamily="18" charset="0"/>
                <a:cs typeface="Times New Roman" panose="02020503050405090304" pitchFamily="18" charset="0"/>
              </a:rPr>
              <a:t>Outcomes:</a:t>
            </a:r>
            <a:r>
              <a:rPr lang="en-US" altLang="zh-CN" sz="1600" dirty="0">
                <a:latin typeface="Times New Roman" panose="02020503050405090304" pitchFamily="18" charset="0"/>
                <a:cs typeface="Times New Roman" panose="02020503050405090304" pitchFamily="18" charset="0"/>
              </a:rPr>
              <a:t> Improved competitiveness, industrial upgrading, and green innovation.</a:t>
            </a:r>
            <a:endParaRPr lang="en-US" altLang="zh-CN" sz="1600" dirty="0">
              <a:latin typeface="Times New Roman" panose="02020503050405090304" pitchFamily="18" charset="0"/>
              <a:cs typeface="Times New Roman" panose="02020503050405090304" pitchFamily="18" charset="0"/>
            </a:endParaRPr>
          </a:p>
          <a:p>
            <a:endParaRPr lang="en-US" altLang="zh-CN" sz="1600" kern="100" dirty="0">
              <a:latin typeface="Times New Roman" panose="02020503050405090304" pitchFamily="18" charset="0"/>
              <a:cs typeface="Times New Roman" panose="02020503050405090304" pitchFamily="18" charset="0"/>
            </a:endParaRPr>
          </a:p>
        </p:txBody>
      </p:sp>
      <p:sp>
        <p:nvSpPr>
          <p:cNvPr id="60" name="文本框 59"/>
          <p:cNvSpPr txBox="1"/>
          <p:nvPr/>
        </p:nvSpPr>
        <p:spPr>
          <a:xfrm>
            <a:off x="681634" y="682623"/>
            <a:ext cx="5316631" cy="646331"/>
          </a:xfrm>
          <a:prstGeom prst="rect">
            <a:avLst/>
          </a:prstGeom>
          <a:noFill/>
        </p:spPr>
        <p:txBody>
          <a:bodyPr wrap="square">
            <a:spAutoFit/>
          </a:bodyPr>
          <a:lstStyle/>
          <a:p>
            <a:pPr marL="285750" indent="-285750">
              <a:buFont typeface="Wingdings" panose="05000000000000000000" pitchFamily="2" charset="2"/>
              <a:buChar char="u"/>
            </a:pPr>
            <a:r>
              <a:rPr lang="en-US" altLang="zh-CN" b="1" kern="100" dirty="0">
                <a:solidFill>
                  <a:srgbClr val="1D4999"/>
                </a:solidFill>
                <a:latin typeface="Times New Roman" panose="02020503050405090304" pitchFamily="18" charset="0"/>
                <a:cs typeface="Times New Roman" panose="02020503050405090304" pitchFamily="18" charset="0"/>
              </a:rPr>
              <a:t>Analysis of the role of environmental regulations</a:t>
            </a:r>
            <a:endParaRPr lang="en-US" altLang="zh-CN" b="1" kern="100" dirty="0">
              <a:solidFill>
                <a:srgbClr val="1D4999"/>
              </a:solidFill>
              <a:latin typeface="Times New Roman" panose="02020503050405090304" pitchFamily="18" charset="0"/>
              <a:cs typeface="Times New Roman" panose="02020503050405090304" pitchFamily="18" charset="0"/>
            </a:endParaRPr>
          </a:p>
          <a:p>
            <a:endParaRPr lang="en-US" altLang="zh-CN" b="1" kern="100" dirty="0">
              <a:solidFill>
                <a:srgbClr val="1D4999"/>
              </a:solidFill>
              <a:effectLst/>
              <a:latin typeface="Times New Roman" panose="02020503050405090304" pitchFamily="18" charset="0"/>
              <a:ea typeface="宋体" pitchFamily="2" charset="-122"/>
              <a:cs typeface="Times New Roman" panose="02020503050405090304" pitchFamily="18" charset="0"/>
            </a:endParaRPr>
          </a:p>
        </p:txBody>
      </p:sp>
      <p:sp>
        <p:nvSpPr>
          <p:cNvPr id="10" name="文本框 9"/>
          <p:cNvSpPr txBox="1"/>
          <p:nvPr/>
        </p:nvSpPr>
        <p:spPr>
          <a:xfrm>
            <a:off x="495967" y="4249559"/>
            <a:ext cx="5509313" cy="2554545"/>
          </a:xfrm>
          <a:prstGeom prst="rect">
            <a:avLst/>
          </a:prstGeom>
          <a:noFill/>
        </p:spPr>
        <p:txBody>
          <a:bodyPr wrap="square">
            <a:spAutoFit/>
          </a:bodyPr>
          <a:lstStyle/>
          <a:p>
            <a:r>
              <a:rPr lang="en-US" altLang="zh-CN" sz="1600" b="1" kern="100" dirty="0">
                <a:latin typeface="Times New Roman" panose="02020503050405090304" pitchFamily="18" charset="0"/>
                <a:cs typeface="Times New Roman" panose="02020503050405090304" pitchFamily="18" charset="0"/>
              </a:rPr>
              <a:t>Offsetting Effect</a:t>
            </a:r>
            <a:endParaRPr lang="en-US" altLang="zh-CN" sz="1600" b="1" kern="100" dirty="0">
              <a:latin typeface="Times New Roman" panose="02020503050405090304" pitchFamily="18" charset="0"/>
              <a:cs typeface="Times New Roman" panose="02020503050405090304" pitchFamily="18" charset="0"/>
            </a:endParaRPr>
          </a:p>
          <a:p>
            <a:pPr marL="285750" indent="-285750">
              <a:buFont typeface="Arial" panose="020B0604020202090204" pitchFamily="34" charset="0"/>
              <a:buChar char="•"/>
            </a:pPr>
            <a:r>
              <a:rPr lang="en-US" altLang="zh-CN" sz="1600" b="1" dirty="0">
                <a:latin typeface="Times New Roman" panose="02020503050405090304" pitchFamily="18" charset="0"/>
                <a:cs typeface="Times New Roman" panose="02020503050405090304" pitchFamily="18" charset="0"/>
              </a:rPr>
              <a:t>Mechanisms:</a:t>
            </a:r>
            <a:r>
              <a:rPr lang="en-US" altLang="zh-CN" sz="1600" dirty="0">
                <a:latin typeface="Times New Roman" panose="02020503050405090304" pitchFamily="18" charset="0"/>
                <a:cs typeface="Times New Roman" panose="02020503050405090304" pitchFamily="18" charset="0"/>
              </a:rPr>
              <a:t> Resource competition, operational constraints, regulatory arbitrage, economic uncertainty.</a:t>
            </a:r>
            <a:endParaRPr lang="en-US" altLang="zh-CN" sz="1600" dirty="0">
              <a:latin typeface="Times New Roman" panose="02020503050405090304" pitchFamily="18" charset="0"/>
              <a:cs typeface="Times New Roman" panose="02020503050405090304" pitchFamily="18" charset="0"/>
            </a:endParaRPr>
          </a:p>
          <a:p>
            <a:pPr marL="285750" indent="-285750">
              <a:buFont typeface="Arial" panose="020B0604020202090204" pitchFamily="34" charset="0"/>
              <a:buChar char="•"/>
            </a:pPr>
            <a:r>
              <a:rPr lang="en-US" altLang="zh-CN" sz="1600" b="1" dirty="0">
                <a:latin typeface="Times New Roman" panose="02020503050405090304" pitchFamily="18" charset="0"/>
                <a:cs typeface="Times New Roman" panose="02020503050405090304" pitchFamily="18" charset="0"/>
              </a:rPr>
              <a:t>Firm Response:</a:t>
            </a:r>
            <a:r>
              <a:rPr lang="en-US" altLang="zh-CN" sz="1600" dirty="0">
                <a:latin typeface="Times New Roman" panose="02020503050405090304" pitchFamily="18" charset="0"/>
                <a:cs typeface="Times New Roman" panose="02020503050405090304" pitchFamily="18" charset="0"/>
              </a:rPr>
              <a:t> Reduced innovation spending, potential relocation, risk aversion regarding green tech.</a:t>
            </a:r>
            <a:endParaRPr lang="en-US" altLang="zh-CN" sz="1600" dirty="0">
              <a:latin typeface="Times New Roman" panose="02020503050405090304" pitchFamily="18" charset="0"/>
              <a:cs typeface="Times New Roman" panose="02020503050405090304" pitchFamily="18" charset="0"/>
            </a:endParaRPr>
          </a:p>
          <a:p>
            <a:pPr marL="285750" indent="-285750">
              <a:buFont typeface="Arial" panose="020B0604020202090204" pitchFamily="34" charset="0"/>
              <a:buChar char="•"/>
            </a:pPr>
            <a:r>
              <a:rPr lang="en-US" altLang="zh-CN" sz="1600" b="1" dirty="0">
                <a:latin typeface="Times New Roman" panose="02020503050405090304" pitchFamily="18" charset="0"/>
                <a:cs typeface="Times New Roman" panose="02020503050405090304" pitchFamily="18" charset="0"/>
              </a:rPr>
              <a:t>Outcomes:</a:t>
            </a:r>
            <a:r>
              <a:rPr lang="en-US" altLang="zh-CN" sz="1600" dirty="0">
                <a:latin typeface="Times New Roman" panose="02020503050405090304" pitchFamily="18" charset="0"/>
                <a:cs typeface="Times New Roman" panose="02020503050405090304" pitchFamily="18" charset="0"/>
              </a:rPr>
              <a:t> Constrained innovation, lower productivity/profits, inhibited green transition.</a:t>
            </a:r>
            <a:endParaRPr lang="en-US" altLang="zh-CN" sz="1600" dirty="0">
              <a:latin typeface="Times New Roman" panose="02020503050405090304" pitchFamily="18" charset="0"/>
              <a:cs typeface="Times New Roman" panose="02020503050405090304" pitchFamily="18" charset="0"/>
            </a:endParaRPr>
          </a:p>
          <a:p>
            <a:endParaRPr lang="en-US" altLang="zh-CN" sz="1600" b="1" kern="100" dirty="0">
              <a:latin typeface="Times New Roman" panose="02020503050405090304" pitchFamily="18" charset="0"/>
              <a:cs typeface="Times New Roman" panose="02020503050405090304" pitchFamily="18" charset="0"/>
            </a:endParaRPr>
          </a:p>
          <a:p>
            <a:endParaRPr lang="en-US" altLang="zh-CN" sz="1600" dirty="0">
              <a:latin typeface="Times New Roman" panose="02020503050405090304" pitchFamily="18" charset="0"/>
              <a:cs typeface="Times New Roman" panose="02020503050405090304" pitchFamily="18" charset="0"/>
            </a:endParaRPr>
          </a:p>
          <a:p>
            <a:endParaRPr lang="en-US" altLang="zh-CN" sz="1600" kern="100" dirty="0">
              <a:latin typeface="Times New Roman" panose="02020503050405090304" pitchFamily="18" charset="0"/>
              <a:cs typeface="Times New Roman" panose="02020503050405090304" pitchFamily="18" charset="0"/>
            </a:endParaRPr>
          </a:p>
        </p:txBody>
      </p:sp>
      <p:sp>
        <p:nvSpPr>
          <p:cNvPr id="16" name="矩形: 圆角 15"/>
          <p:cNvSpPr/>
          <p:nvPr/>
        </p:nvSpPr>
        <p:spPr>
          <a:xfrm>
            <a:off x="6096000" y="3244043"/>
            <a:ext cx="6005992" cy="3359957"/>
          </a:xfrm>
          <a:prstGeom prst="roundRect">
            <a:avLst/>
          </a:prstGeom>
          <a:noFill/>
          <a:ln w="19050">
            <a:solidFill>
              <a:srgbClr val="2E75B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19" name="文本框 18"/>
              <p:cNvSpPr txBox="1"/>
              <p:nvPr/>
            </p:nvSpPr>
            <p:spPr>
              <a:xfrm>
                <a:off x="6267784" y="3360279"/>
                <a:ext cx="5834208" cy="3580917"/>
              </a:xfrm>
              <a:prstGeom prst="rect">
                <a:avLst/>
              </a:prstGeom>
              <a:noFill/>
            </p:spPr>
            <p:txBody>
              <a:bodyPr wrap="square" rtlCol="0">
                <a:spAutoFit/>
              </a:bodyPr>
              <a:lstStyle/>
              <a:p>
                <a:pPr>
                  <a:lnSpc>
                    <a:spcPts val="2500"/>
                  </a:lnSpc>
                </a:pPr>
                <a:r>
                  <a:rPr lang="en-US" altLang="zh-CN" b="1" dirty="0">
                    <a:solidFill>
                      <a:srgbClr val="1D4999"/>
                    </a:solidFill>
                    <a:latin typeface="Times New Roman" panose="02020503050405090304" pitchFamily="18" charset="0"/>
                    <a:ea typeface="+mn-ea"/>
                    <a:cs typeface="Times New Roman" panose="02020503050405090304" pitchFamily="18" charset="0"/>
                  </a:rPr>
                  <a:t>ERI </a:t>
                </a:r>
                <a:r>
                  <a:rPr lang="en-US" altLang="zh-CN" b="1" kern="100" dirty="0">
                    <a:solidFill>
                      <a:srgbClr val="1D4999"/>
                    </a:solidFill>
                    <a:latin typeface="Times New Roman" panose="02020503050405090304" pitchFamily="18" charset="0"/>
                    <a:cs typeface="Times New Roman" panose="02020503050405090304" pitchFamily="18" charset="0"/>
                  </a:rPr>
                  <a:t>measurement</a:t>
                </a:r>
                <a:r>
                  <a:rPr lang="zh-CN" altLang="en-US" sz="1600" b="1" dirty="0">
                    <a:solidFill>
                      <a:srgbClr val="1D4999"/>
                    </a:solidFill>
                    <a:latin typeface="Times New Roman" panose="02020503050405090304" pitchFamily="18" charset="0"/>
                    <a:ea typeface="+mn-ea"/>
                    <a:cs typeface="Times New Roman" panose="02020503050405090304" pitchFamily="18" charset="0"/>
                  </a:rPr>
                  <a:t>：</a:t>
                </a:r>
                <a:endParaRPr lang="en-US" altLang="zh-CN" sz="1600" b="1" dirty="0">
                  <a:solidFill>
                    <a:schemeClr val="tx1">
                      <a:lumMod val="95000"/>
                      <a:lumOff val="5000"/>
                    </a:schemeClr>
                  </a:solidFill>
                  <a:latin typeface="Times New Roman" panose="02020503050405090304" pitchFamily="18" charset="0"/>
                  <a:ea typeface="+mn-ea"/>
                  <a:cs typeface="Times New Roman" panose="02020503050405090304" pitchFamily="18" charset="0"/>
                </a:endParaRPr>
              </a:p>
              <a:p>
                <a:pPr>
                  <a:lnSpc>
                    <a:spcPts val="2500"/>
                  </a:lnSpc>
                </a:pPr>
                <a:r>
                  <a:rPr lang="en-US" altLang="zh-CN" sz="1600" dirty="0">
                    <a:latin typeface="Times New Roman" panose="02020503050405090304" pitchFamily="18" charset="0"/>
                    <a:cs typeface="Times New Roman" panose="02020503050405090304" pitchFamily="18" charset="0"/>
                  </a:rPr>
                  <a:t>We calculate the ERI for each manufacturing sub-sector using the measurement method proposed by Li (2016). </a:t>
                </a:r>
                <a:endParaRPr lang="en-US" altLang="zh-CN" sz="1600" dirty="0">
                  <a:latin typeface="Times New Roman" panose="02020503050405090304" pitchFamily="18" charset="0"/>
                  <a:cs typeface="Times New Roman" panose="02020503050405090304" pitchFamily="18" charset="0"/>
                </a:endParaRPr>
              </a:p>
              <a:p>
                <a:pPr>
                  <a:lnSpc>
                    <a:spcPts val="2500"/>
                  </a:lnSpc>
                </a:pPr>
                <a:endParaRPr lang="en-US" altLang="zh-CN" sz="1600" dirty="0">
                  <a:latin typeface="Times New Roman" panose="02020503050405090304" pitchFamily="18" charset="0"/>
                  <a:cs typeface="Times New Roman" panose="02020503050405090304" pitchFamily="18" charset="0"/>
                </a:endParaRPr>
              </a:p>
              <a:p>
                <a:pPr>
                  <a:lnSpc>
                    <a:spcPts val="2500"/>
                  </a:lnSpc>
                </a:pPr>
                <a14:m>
                  <m:oMathPara xmlns:m="http://schemas.openxmlformats.org/officeDocument/2006/math">
                    <m:oMathParaPr>
                      <m:jc m:val="centerGroup"/>
                    </m:oMathParaPr>
                    <m:oMath xmlns:m="http://schemas.openxmlformats.org/officeDocument/2006/math">
                      <m:r>
                        <a:rPr lang="en-US" altLang="zh-CN" sz="1600" i="1">
                          <a:latin typeface="Cambria Math" panose="02040503050406030204" pitchFamily="18" charset="0"/>
                        </a:rPr>
                        <m:t>𝐸</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𝑅𝐼</m:t>
                          </m:r>
                        </m:e>
                        <m:sub>
                          <m:r>
                            <a:rPr lang="en-US" altLang="zh-CN" sz="1600" i="1">
                              <a:latin typeface="Cambria Math" panose="02040503050406030204" pitchFamily="18" charset="0"/>
                            </a:rPr>
                            <m:t>𝑖𝑡</m:t>
                          </m:r>
                        </m:sub>
                      </m:sSub>
                      <m:r>
                        <a:rPr lang="en-US" altLang="zh-CN" sz="1600">
                          <a:latin typeface="Cambria Math" panose="02040503050406030204" pitchFamily="18" charset="0"/>
                        </a:rPr>
                        <m:t>=</m:t>
                      </m:r>
                      <m:d>
                        <m:dPr>
                          <m:ctrlPr>
                            <a:rPr lang="zh-CN" altLang="zh-CN" sz="1600" i="1">
                              <a:latin typeface="Cambria Math" panose="02040503050406030204" pitchFamily="18" charset="0"/>
                            </a:rPr>
                          </m:ctrlPr>
                        </m:dPr>
                        <m:e>
                          <m:f>
                            <m:fPr>
                              <m:ctrlPr>
                                <a:rPr lang="zh-CN" altLang="zh-CN" sz="1600" i="1">
                                  <a:latin typeface="Cambria Math" panose="02040503050406030204" pitchFamily="18" charset="0"/>
                                </a:rPr>
                              </m:ctrlPr>
                            </m:fPr>
                            <m:num>
                              <m:r>
                                <a:rPr lang="en-US" altLang="zh-CN" sz="1600" i="1">
                                  <a:latin typeface="Cambria Math" panose="02040503050406030204" pitchFamily="18" charset="0"/>
                                </a:rPr>
                                <m:t>𝐸</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𝑊</m:t>
                                  </m:r>
                                </m:e>
                                <m:sub>
                                  <m:r>
                                    <a:rPr lang="en-US" altLang="zh-CN" sz="1600" i="1">
                                      <a:latin typeface="Cambria Math" panose="02040503050406030204" pitchFamily="18" charset="0"/>
                                    </a:rPr>
                                    <m:t>𝑖𝑡</m:t>
                                  </m:r>
                                </m:sub>
                              </m:sSub>
                              <m:r>
                                <a:rPr lang="en-US" altLang="zh-CN" sz="1600">
                                  <a:latin typeface="Cambria Math" panose="02040503050406030204" pitchFamily="18" charset="0"/>
                                </a:rPr>
                                <m:t>+</m:t>
                              </m:r>
                              <m:r>
                                <a:rPr lang="en-US" altLang="zh-CN" sz="1600" i="1">
                                  <a:latin typeface="Cambria Math" panose="02040503050406030204" pitchFamily="18" charset="0"/>
                                </a:rPr>
                                <m:t>𝐸</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𝐺</m:t>
                                  </m:r>
                                </m:e>
                                <m:sub>
                                  <m:r>
                                    <a:rPr lang="en-US" altLang="zh-CN" sz="1600" i="1">
                                      <a:latin typeface="Cambria Math" panose="02040503050406030204" pitchFamily="18" charset="0"/>
                                    </a:rPr>
                                    <m:t>𝑖𝑡</m:t>
                                  </m:r>
                                </m:sub>
                              </m:sSub>
                            </m:num>
                            <m:den>
                              <m:r>
                                <a:rPr lang="en-US" altLang="zh-CN" sz="1600" i="1">
                                  <a:latin typeface="Cambria Math" panose="02040503050406030204" pitchFamily="18" charset="0"/>
                                </a:rPr>
                                <m:t>𝐺𝐼</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𝑃</m:t>
                                  </m:r>
                                </m:e>
                                <m:sub>
                                  <m:r>
                                    <a:rPr lang="en-US" altLang="zh-CN" sz="1600" i="1">
                                      <a:latin typeface="Cambria Math" panose="02040503050406030204" pitchFamily="18" charset="0"/>
                                    </a:rPr>
                                    <m:t>𝑖𝑡</m:t>
                                  </m:r>
                                </m:sub>
                              </m:sSub>
                            </m:den>
                          </m:f>
                        </m:e>
                      </m:d>
                      <m:r>
                        <a:rPr lang="en-US" altLang="zh-CN" sz="1600">
                          <a:latin typeface="Cambria Math" panose="02040503050406030204" pitchFamily="18" charset="0"/>
                        </a:rPr>
                        <m:t>×</m:t>
                      </m:r>
                      <m:r>
                        <a:rPr lang="en-US" altLang="zh-CN" sz="1600">
                          <a:latin typeface="Cambria Math" panose="02040503050406030204" pitchFamily="18" charset="0"/>
                        </a:rPr>
                        <m:t>100</m:t>
                      </m:r>
                    </m:oMath>
                  </m:oMathPara>
                </a14:m>
                <a:endParaRPr lang="en-US" altLang="zh-CN" sz="1400" dirty="0">
                  <a:latin typeface="Times New Roman" panose="02020503050405090304" pitchFamily="18" charset="0"/>
                  <a:cs typeface="Times New Roman" panose="02020503050405090304" pitchFamily="18" charset="0"/>
                </a:endParaRPr>
              </a:p>
              <a:p>
                <a:pPr>
                  <a:lnSpc>
                    <a:spcPts val="2500"/>
                  </a:lnSpc>
                </a:pPr>
                <a:endParaRPr lang="en-US" altLang="zh-CN" sz="1400" dirty="0">
                  <a:latin typeface="Times New Roman" panose="02020503050405090304" pitchFamily="18" charset="0"/>
                  <a:cs typeface="Times New Roman" panose="02020503050405090304" pitchFamily="18" charset="0"/>
                </a:endParaRPr>
              </a:p>
              <a:p>
                <a:pPr>
                  <a:lnSpc>
                    <a:spcPts val="2500"/>
                  </a:lnSpc>
                </a:pPr>
                <a:r>
                  <a:rPr lang="en-US" altLang="zh-CN" sz="1400" dirty="0">
                    <a:latin typeface="Times New Roman" panose="02020503050405090304" pitchFamily="18" charset="0"/>
                    <a:cs typeface="Times New Roman" panose="02020503050405090304" pitchFamily="18" charset="0"/>
                  </a:rPr>
                  <a:t>Wherein, </a:t>
                </a:r>
                <a14:m>
                  <m:oMath xmlns:m="http://schemas.openxmlformats.org/officeDocument/2006/math">
                    <m:r>
                      <a:rPr lang="en-US" altLang="zh-CN" sz="1400" i="1">
                        <a:latin typeface="Cambria Math" panose="02040503050406030204" pitchFamily="18" charset="0"/>
                      </a:rPr>
                      <m:t>𝐸</m:t>
                    </m:r>
                    <m:sSub>
                      <m:sSubPr>
                        <m:ctrlPr>
                          <a:rPr lang="zh-CN" altLang="zh-CN" sz="1400" i="1">
                            <a:latin typeface="Cambria Math" panose="02040503050406030204" pitchFamily="18" charset="0"/>
                          </a:rPr>
                        </m:ctrlPr>
                      </m:sSubPr>
                      <m:e>
                        <m:r>
                          <a:rPr lang="en-US" altLang="zh-CN" sz="1400" i="1">
                            <a:latin typeface="Cambria Math" panose="02040503050406030204" pitchFamily="18" charset="0"/>
                          </a:rPr>
                          <m:t>𝑅𝐼</m:t>
                        </m:r>
                      </m:e>
                      <m:sub>
                        <m:r>
                          <a:rPr lang="en-US" altLang="zh-CN" sz="1400" i="1">
                            <a:latin typeface="Cambria Math" panose="02040503050406030204" pitchFamily="18" charset="0"/>
                          </a:rPr>
                          <m:t>𝑖𝑡</m:t>
                        </m:r>
                      </m:sub>
                    </m:sSub>
                  </m:oMath>
                </a14:m>
                <a:r>
                  <a:rPr lang="en-US" altLang="zh-CN" sz="1400" dirty="0">
                    <a:latin typeface="Times New Roman" panose="02020503050405090304" pitchFamily="18" charset="0"/>
                    <a:cs typeface="Times New Roman" panose="02020503050405090304" pitchFamily="18" charset="0"/>
                  </a:rPr>
                  <a:t> denotes the environmental regulation intensity for industry </a:t>
                </a:r>
                <a14:m>
                  <m:oMath xmlns:m="http://schemas.openxmlformats.org/officeDocument/2006/math">
                    <m:r>
                      <m:rPr>
                        <m:sty m:val="p"/>
                      </m:rPr>
                      <a:rPr lang="en-US" altLang="zh-CN" sz="1400">
                        <a:latin typeface="Cambria Math" panose="02040503050406030204" pitchFamily="18" charset="0"/>
                      </a:rPr>
                      <m:t>i</m:t>
                    </m:r>
                  </m:oMath>
                </a14:m>
                <a:r>
                  <a:rPr lang="en-US" altLang="zh-CN" sz="1400" dirty="0">
                    <a:latin typeface="Times New Roman" panose="02020503050405090304" pitchFamily="18" charset="0"/>
                    <a:cs typeface="Times New Roman" panose="02020503050405090304" pitchFamily="18" charset="0"/>
                  </a:rPr>
                  <a:t> in year </a:t>
                </a:r>
                <a14:m>
                  <m:oMath xmlns:m="http://schemas.openxmlformats.org/officeDocument/2006/math">
                    <m:r>
                      <m:rPr>
                        <m:sty m:val="p"/>
                      </m:rPr>
                      <a:rPr lang="en-US" altLang="zh-CN" sz="1400">
                        <a:latin typeface="Cambria Math" panose="02040503050406030204" pitchFamily="18" charset="0"/>
                      </a:rPr>
                      <m:t>t</m:t>
                    </m:r>
                  </m:oMath>
                </a14:m>
                <a:r>
                  <a:rPr lang="en-US" altLang="zh-CN" sz="1400" dirty="0">
                    <a:latin typeface="Times New Roman" panose="02020503050405090304" pitchFamily="18" charset="0"/>
                    <a:cs typeface="Times New Roman" panose="02020503050405090304" pitchFamily="18" charset="0"/>
                  </a:rPr>
                  <a:t>, </a:t>
                </a:r>
                <a14:m>
                  <m:oMath xmlns:m="http://schemas.openxmlformats.org/officeDocument/2006/math">
                    <m:r>
                      <a:rPr lang="en-US" altLang="zh-CN" sz="1400" i="1">
                        <a:latin typeface="Cambria Math" panose="02040503050406030204" pitchFamily="18" charset="0"/>
                      </a:rPr>
                      <m:t>𝐺𝐼</m:t>
                    </m:r>
                    <m:sSub>
                      <m:sSubPr>
                        <m:ctrlPr>
                          <a:rPr lang="zh-CN" altLang="zh-CN" sz="1400" i="1">
                            <a:latin typeface="Cambria Math" panose="02040503050406030204" pitchFamily="18" charset="0"/>
                          </a:rPr>
                        </m:ctrlPr>
                      </m:sSubPr>
                      <m:e>
                        <m:r>
                          <a:rPr lang="en-US" altLang="zh-CN" sz="1400" i="1">
                            <a:latin typeface="Cambria Math" panose="02040503050406030204" pitchFamily="18" charset="0"/>
                          </a:rPr>
                          <m:t>𝑃</m:t>
                        </m:r>
                      </m:e>
                      <m:sub>
                        <m:r>
                          <a:rPr lang="en-US" altLang="zh-CN" sz="1400" i="1">
                            <a:latin typeface="Cambria Math" panose="02040503050406030204" pitchFamily="18" charset="0"/>
                          </a:rPr>
                          <m:t>𝑖𝑡</m:t>
                        </m:r>
                      </m:sub>
                    </m:sSub>
                  </m:oMath>
                </a14:m>
                <a:r>
                  <a:rPr lang="en-US" altLang="zh-CN" sz="1400" dirty="0">
                    <a:latin typeface="Times New Roman" panose="02020503050405090304" pitchFamily="18" charset="0"/>
                    <a:cs typeface="Times New Roman" panose="02020503050405090304" pitchFamily="18" charset="0"/>
                  </a:rPr>
                  <a:t> represents the industrial output value, </a:t>
                </a:r>
                <a14:m>
                  <m:oMath xmlns:m="http://schemas.openxmlformats.org/officeDocument/2006/math">
                    <m:r>
                      <a:rPr lang="en-US" altLang="zh-CN" sz="1400" i="1">
                        <a:latin typeface="Cambria Math" panose="02040503050406030204" pitchFamily="18" charset="0"/>
                      </a:rPr>
                      <m:t>𝐸</m:t>
                    </m:r>
                    <m:sSub>
                      <m:sSubPr>
                        <m:ctrlPr>
                          <a:rPr lang="zh-CN" altLang="zh-CN" sz="1400" i="1">
                            <a:latin typeface="Cambria Math" panose="02040503050406030204" pitchFamily="18" charset="0"/>
                          </a:rPr>
                        </m:ctrlPr>
                      </m:sSubPr>
                      <m:e>
                        <m:r>
                          <a:rPr lang="en-US" altLang="zh-CN" sz="1400" i="1">
                            <a:latin typeface="Cambria Math" panose="02040503050406030204" pitchFamily="18" charset="0"/>
                          </a:rPr>
                          <m:t>𝑊</m:t>
                        </m:r>
                      </m:e>
                      <m:sub>
                        <m:r>
                          <a:rPr lang="en-US" altLang="zh-CN" sz="1400" i="1">
                            <a:latin typeface="Cambria Math" panose="02040503050406030204" pitchFamily="18" charset="0"/>
                          </a:rPr>
                          <m:t>𝑖𝑡</m:t>
                        </m:r>
                      </m:sub>
                    </m:sSub>
                  </m:oMath>
                </a14:m>
                <a:r>
                  <a:rPr lang="en-US" altLang="zh-CN" sz="1400" dirty="0">
                    <a:latin typeface="Times New Roman" panose="02020503050405090304" pitchFamily="18" charset="0"/>
                    <a:cs typeface="Times New Roman" panose="02020503050405090304" pitchFamily="18" charset="0"/>
                  </a:rPr>
                  <a:t> signifies the operating costs for industrial wastewater treatment, and </a:t>
                </a:r>
                <a14:m>
                  <m:oMath xmlns:m="http://schemas.openxmlformats.org/officeDocument/2006/math">
                    <m:sSub>
                      <m:sSubPr>
                        <m:ctrlPr>
                          <a:rPr lang="zh-CN" altLang="zh-CN" sz="1400" i="1">
                            <a:latin typeface="Cambria Math" panose="02040503050406030204" pitchFamily="18" charset="0"/>
                          </a:rPr>
                        </m:ctrlPr>
                      </m:sSubPr>
                      <m:e>
                        <m:r>
                          <m:rPr>
                            <m:sty m:val="p"/>
                          </m:rPr>
                          <a:rPr lang="en-US" altLang="zh-CN" sz="1400">
                            <a:latin typeface="Cambria Math" panose="02040503050406030204" pitchFamily="18" charset="0"/>
                          </a:rPr>
                          <m:t>EG</m:t>
                        </m:r>
                      </m:e>
                      <m:sub>
                        <m:r>
                          <m:rPr>
                            <m:sty m:val="p"/>
                          </m:rPr>
                          <a:rPr lang="en-US" altLang="zh-CN" sz="1400">
                            <a:latin typeface="Cambria Math" panose="02040503050406030204" pitchFamily="18" charset="0"/>
                          </a:rPr>
                          <m:t>it</m:t>
                        </m:r>
                      </m:sub>
                    </m:sSub>
                  </m:oMath>
                </a14:m>
                <a:r>
                  <a:rPr lang="en-US" altLang="zh-CN" sz="1400" dirty="0">
                    <a:latin typeface="Times New Roman" panose="02020503050405090304" pitchFamily="18" charset="0"/>
                    <a:cs typeface="Times New Roman" panose="02020503050405090304" pitchFamily="18" charset="0"/>
                  </a:rPr>
                  <a:t> indicates the operating expenses for industrial waste gas treatment in industry </a:t>
                </a:r>
                <a14:m>
                  <m:oMath xmlns:m="http://schemas.openxmlformats.org/officeDocument/2006/math">
                    <m:r>
                      <m:rPr>
                        <m:sty m:val="p"/>
                      </m:rPr>
                      <a:rPr lang="en-US" altLang="zh-CN" sz="1400">
                        <a:latin typeface="Cambria Math" panose="02040503050406030204" pitchFamily="18" charset="0"/>
                      </a:rPr>
                      <m:t>i</m:t>
                    </m:r>
                  </m:oMath>
                </a14:m>
                <a:r>
                  <a:rPr lang="en-US" altLang="zh-CN" sz="1400" dirty="0">
                    <a:latin typeface="Times New Roman" panose="02020503050405090304" pitchFamily="18" charset="0"/>
                    <a:cs typeface="Times New Roman" panose="02020503050405090304" pitchFamily="18" charset="0"/>
                  </a:rPr>
                  <a:t> in year </a:t>
                </a:r>
                <a14:m>
                  <m:oMath xmlns:m="http://schemas.openxmlformats.org/officeDocument/2006/math">
                    <m:r>
                      <a:rPr lang="en-US" altLang="zh-CN" sz="1400" i="1">
                        <a:latin typeface="Cambria Math" panose="02040503050406030204" pitchFamily="18" charset="0"/>
                      </a:rPr>
                      <m:t>𝑡</m:t>
                    </m:r>
                  </m:oMath>
                </a14:m>
                <a:r>
                  <a:rPr lang="en-US" altLang="zh-CN" sz="1400" dirty="0">
                    <a:latin typeface="Times New Roman" panose="02020503050405090304" pitchFamily="18" charset="0"/>
                    <a:cs typeface="Times New Roman" panose="02020503050405090304" pitchFamily="18" charset="0"/>
                  </a:rPr>
                  <a:t>.</a:t>
                </a:r>
                <a:endParaRPr lang="zh-CN" altLang="zh-CN" sz="1400" dirty="0">
                  <a:latin typeface="Times New Roman" panose="02020503050405090304" pitchFamily="18" charset="0"/>
                  <a:cs typeface="Times New Roman" panose="02020503050405090304" pitchFamily="18" charset="0"/>
                </a:endParaRPr>
              </a:p>
              <a:p>
                <a:pPr>
                  <a:lnSpc>
                    <a:spcPts val="2500"/>
                  </a:lnSpc>
                </a:pPr>
                <a:endParaRPr lang="en-US" altLang="zh-CN" sz="1400" dirty="0">
                  <a:latin typeface="Times New Roman" panose="02020503050405090304" pitchFamily="18" charset="0"/>
                  <a:cs typeface="Times New Roman" panose="02020503050405090304" pitchFamily="18" charset="0"/>
                </a:endParaRPr>
              </a:p>
            </p:txBody>
          </p:sp>
        </mc:Choice>
        <mc:Fallback>
          <p:sp>
            <p:nvSpPr>
              <p:cNvPr id="19" name="文本框 18"/>
              <p:cNvSpPr txBox="1">
                <a:spLocks noRot="1" noChangeAspect="1" noMove="1" noResize="1" noEditPoints="1" noAdjustHandles="1" noChangeArrowheads="1" noChangeShapeType="1" noTextEdit="1"/>
              </p:cNvSpPr>
              <p:nvPr/>
            </p:nvSpPr>
            <p:spPr>
              <a:xfrm>
                <a:off x="6267784" y="3360279"/>
                <a:ext cx="5834208" cy="3580917"/>
              </a:xfrm>
              <a:prstGeom prst="rect">
                <a:avLst/>
              </a:prstGeom>
              <a:blipFill rotWithShape="1">
                <a:blip r:embed="rId2"/>
                <a:stretch>
                  <a:fillRect l="-6" t="-14" r="3"/>
                </a:stretch>
              </a:blipFill>
            </p:spPr>
            <p:txBody>
              <a:bodyPr/>
              <a:lstStyle/>
              <a:p>
                <a:r>
                  <a:rPr lang="zh-CN" alt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35" y="6732000"/>
            <a:ext cx="12191365" cy="126000"/>
          </a:xfrm>
          <a:prstGeom prst="rect">
            <a:avLst/>
          </a:prstGeom>
          <a:solidFill>
            <a:srgbClr val="1D4999"/>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p:nvPr/>
        </p:nvGrpSpPr>
        <p:grpSpPr>
          <a:xfrm>
            <a:off x="635" y="23724"/>
            <a:ext cx="8497508" cy="984279"/>
            <a:chOff x="635" y="23724"/>
            <a:chExt cx="8497508" cy="984279"/>
          </a:xfrm>
        </p:grpSpPr>
        <p:sp>
          <p:nvSpPr>
            <p:cNvPr id="11" name="矩形 10"/>
            <p:cNvSpPr/>
            <p:nvPr/>
          </p:nvSpPr>
          <p:spPr>
            <a:xfrm>
              <a:off x="635" y="254001"/>
              <a:ext cx="609600" cy="126000"/>
            </a:xfrm>
            <a:prstGeom prst="rect">
              <a:avLst/>
            </a:prstGeom>
            <a:solidFill>
              <a:srgbClr val="1D4999"/>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E4A9C"/>
                </a:solidFill>
              </a:endParaRPr>
            </a:p>
          </p:txBody>
        </p:sp>
        <p:grpSp>
          <p:nvGrpSpPr>
            <p:cNvPr id="13" name="组合 12"/>
            <p:cNvGrpSpPr/>
            <p:nvPr/>
          </p:nvGrpSpPr>
          <p:grpSpPr bwMode="auto">
            <a:xfrm>
              <a:off x="630145" y="23724"/>
              <a:ext cx="3895673" cy="984279"/>
              <a:chOff x="551544" y="82976"/>
              <a:chExt cx="3894225" cy="982577"/>
            </a:xfrm>
          </p:grpSpPr>
          <p:sp>
            <p:nvSpPr>
              <p:cNvPr id="15" name="文本框 4"/>
              <p:cNvSpPr txBox="1">
                <a:spLocks noChangeArrowheads="1"/>
              </p:cNvSpPr>
              <p:nvPr/>
            </p:nvSpPr>
            <p:spPr bwMode="auto">
              <a:xfrm>
                <a:off x="1108686" y="113096"/>
                <a:ext cx="3337083" cy="95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itchFamily="2" charset="-122"/>
                  </a:defRPr>
                </a:lvl1pPr>
                <a:lvl2pPr marL="742950" indent="-285750">
                  <a:defRPr sz="2400">
                    <a:solidFill>
                      <a:schemeClr val="tx1"/>
                    </a:solidFill>
                    <a:latin typeface="Calibri" panose="020F0502020204030204" pitchFamily="34" charset="0"/>
                    <a:ea typeface="宋体" pitchFamily="2" charset="-122"/>
                  </a:defRPr>
                </a:lvl2pPr>
                <a:lvl3pPr>
                  <a:defRPr sz="2000">
                    <a:solidFill>
                      <a:schemeClr val="tx1"/>
                    </a:solidFill>
                    <a:latin typeface="Calibri" panose="020F0502020204030204" pitchFamily="34" charset="0"/>
                    <a:ea typeface="宋体" pitchFamily="2" charset="-122"/>
                  </a:defRPr>
                </a:lvl3pPr>
                <a:lvl4pPr>
                  <a:defRPr>
                    <a:solidFill>
                      <a:schemeClr val="tx1"/>
                    </a:solidFill>
                    <a:latin typeface="Calibri" panose="020F0502020204030204" pitchFamily="34" charset="0"/>
                    <a:ea typeface="宋体" pitchFamily="2" charset="-122"/>
                  </a:defRPr>
                </a:lvl4pPr>
                <a:lvl5pPr>
                  <a:defRPr>
                    <a:solidFill>
                      <a:schemeClr val="tx1"/>
                    </a:solidFill>
                    <a:latin typeface="Calibri" panose="020F0502020204030204" pitchFamily="34" charset="0"/>
                    <a:ea typeface="宋体" pitchFamily="2" charset="-122"/>
                  </a:defRPr>
                </a:lvl5pPr>
                <a:lvl6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6pPr>
                <a:lvl7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7pPr>
                <a:lvl8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8pPr>
                <a:lvl9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9pPr>
              </a:lstStyle>
              <a:p>
                <a:pPr algn="ctr" eaLnBrk="1" hangingPunct="1"/>
                <a:r>
                  <a:rPr lang="en-US" altLang="zh-CN" b="1" dirty="0">
                    <a:solidFill>
                      <a:srgbClr val="1D4999"/>
                    </a:solidFill>
                    <a:latin typeface="Times New Roman" panose="02020503050405090304" pitchFamily="18" charset="0"/>
                    <a:ea typeface="微软雅黑" panose="020B0503020204020204" pitchFamily="34" charset="-122"/>
                    <a:cs typeface="Times New Roman" panose="02020503050405090304" pitchFamily="18" charset="0"/>
                  </a:rPr>
                  <a:t>Mechanism Analysis</a:t>
                </a:r>
                <a:endParaRPr lang="zh-CN" altLang="en-US" b="1" dirty="0">
                  <a:solidFill>
                    <a:srgbClr val="1D4999"/>
                  </a:solidFill>
                  <a:latin typeface="Times New Roman" panose="02020503050405090304" pitchFamily="18" charset="0"/>
                  <a:ea typeface="微软雅黑" panose="020B0503020204020204" pitchFamily="34" charset="-122"/>
                  <a:cs typeface="Times New Roman" panose="02020503050405090304" pitchFamily="18" charset="0"/>
                </a:endParaRPr>
              </a:p>
              <a:p>
                <a:pPr algn="ctr" eaLnBrk="1" hangingPunct="1"/>
                <a:endParaRPr lang="zh-CN" altLang="en-US" b="1" dirty="0">
                  <a:solidFill>
                    <a:srgbClr val="1D4999"/>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551544" y="82976"/>
                <a:ext cx="723631" cy="582556"/>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03</a:t>
                </a:r>
                <a:endParaRPr lang="zh-CN" altLang="en-US" sz="3200" dirty="0">
                  <a:solidFill>
                    <a:schemeClr val="bg2">
                      <a:lumMod val="25000"/>
                    </a:schemeClr>
                  </a:solidFill>
                  <a:latin typeface="Impact" panose="020B0806030902050204" pitchFamily="34" charset="0"/>
                  <a:ea typeface="+mn-ea"/>
                </a:endParaRPr>
              </a:p>
            </p:txBody>
          </p:sp>
        </p:grpSp>
        <p:sp>
          <p:nvSpPr>
            <p:cNvPr id="14" name="矩形 13"/>
            <p:cNvSpPr/>
            <p:nvPr/>
          </p:nvSpPr>
          <p:spPr>
            <a:xfrm>
              <a:off x="4596548" y="252647"/>
              <a:ext cx="3901595" cy="125718"/>
            </a:xfrm>
            <a:prstGeom prst="rect">
              <a:avLst/>
            </a:prstGeom>
            <a:solidFill>
              <a:srgbClr val="1D4999"/>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E4A9C"/>
                </a:solidFill>
              </a:endParaRPr>
            </a:p>
          </p:txBody>
        </p:sp>
      </p:grpSp>
      <p:pic>
        <p:nvPicPr>
          <p:cNvPr id="18" name="图片 17"/>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90008" y="1202100"/>
            <a:ext cx="5988760" cy="2776910"/>
          </a:xfrm>
          <a:prstGeom prst="rect">
            <a:avLst/>
          </a:prstGeom>
        </p:spPr>
      </p:pic>
      <p:sp>
        <p:nvSpPr>
          <p:cNvPr id="37" name="文本框 36"/>
          <p:cNvSpPr txBox="1"/>
          <p:nvPr/>
        </p:nvSpPr>
        <p:spPr>
          <a:xfrm>
            <a:off x="5998265" y="1181940"/>
            <a:ext cx="6285068" cy="1569660"/>
          </a:xfrm>
          <a:prstGeom prst="rect">
            <a:avLst/>
          </a:prstGeom>
          <a:noFill/>
        </p:spPr>
        <p:txBody>
          <a:bodyPr wrap="square">
            <a:spAutoFit/>
          </a:bodyPr>
          <a:lstStyle/>
          <a:p>
            <a:r>
              <a:rPr lang="en-US" altLang="zh-CN" sz="1600" b="1" dirty="0">
                <a:latin typeface="Times New Roman" panose="02020503050405090304" pitchFamily="18" charset="0"/>
                <a:cs typeface="Times New Roman" panose="02020503050405090304" pitchFamily="18" charset="0"/>
              </a:rPr>
              <a:t>Squeeze Effect Due to Insufficient Capacity</a:t>
            </a:r>
            <a:endParaRPr lang="en-US" altLang="zh-CN" sz="1600" b="1" dirty="0">
              <a:latin typeface="Times New Roman" panose="02020503050405090304" pitchFamily="18" charset="0"/>
              <a:cs typeface="Times New Roman" panose="02020503050405090304" pitchFamily="18" charset="0"/>
            </a:endParaRPr>
          </a:p>
          <a:p>
            <a:pPr marL="285750" indent="-285750">
              <a:buFont typeface="Arial" panose="020B0604020202090204" pitchFamily="34" charset="0"/>
              <a:buChar char="•"/>
            </a:pPr>
            <a:r>
              <a:rPr lang="en-US" altLang="zh-CN" sz="1600" b="1" dirty="0">
                <a:latin typeface="Times New Roman" panose="02020503050405090304" pitchFamily="18" charset="0"/>
                <a:cs typeface="Times New Roman" panose="02020503050405090304" pitchFamily="18" charset="0"/>
              </a:rPr>
              <a:t>Core Problem:</a:t>
            </a:r>
            <a:r>
              <a:rPr lang="en-US" altLang="zh-CN" sz="1600" dirty="0">
                <a:latin typeface="Times New Roman" panose="02020503050405090304" pitchFamily="18" charset="0"/>
                <a:cs typeface="Times New Roman" panose="02020503050405090304" pitchFamily="18" charset="0"/>
              </a:rPr>
              <a:t> Absorptive capacity gaps block effective tech learning.</a:t>
            </a:r>
            <a:endParaRPr lang="en-US" altLang="zh-CN" sz="1600" dirty="0">
              <a:latin typeface="Times New Roman" panose="02020503050405090304" pitchFamily="18" charset="0"/>
              <a:cs typeface="Times New Roman" panose="02020503050405090304" pitchFamily="18" charset="0"/>
            </a:endParaRPr>
          </a:p>
          <a:p>
            <a:pPr marL="285750" indent="-285750">
              <a:buFont typeface="Arial" panose="020B0604020202090204" pitchFamily="34" charset="0"/>
              <a:buChar char="•"/>
            </a:pPr>
            <a:r>
              <a:rPr lang="en-US" altLang="zh-CN" sz="1600" b="1" dirty="0">
                <a:latin typeface="Times New Roman" panose="02020503050405090304" pitchFamily="18" charset="0"/>
                <a:cs typeface="Times New Roman" panose="02020503050405090304" pitchFamily="18" charset="0"/>
              </a:rPr>
              <a:t>Theoretical Basis:</a:t>
            </a:r>
            <a:r>
              <a:rPr lang="en-US" altLang="zh-CN" sz="1600" dirty="0">
                <a:latin typeface="Times New Roman" panose="02020503050405090304" pitchFamily="18" charset="0"/>
                <a:cs typeface="Times New Roman" panose="02020503050405090304" pitchFamily="18" charset="0"/>
              </a:rPr>
              <a:t> Dynamic capability theory’s 3-stage process (decode → transform → reconfigure).</a:t>
            </a:r>
            <a:endParaRPr lang="en-US" altLang="zh-CN" sz="1600" dirty="0">
              <a:latin typeface="Times New Roman" panose="02020503050405090304" pitchFamily="18" charset="0"/>
              <a:cs typeface="Times New Roman" panose="02020503050405090304" pitchFamily="18" charset="0"/>
            </a:endParaRPr>
          </a:p>
          <a:p>
            <a:pPr marL="285750" indent="-285750">
              <a:buFont typeface="Arial" panose="020B0604020202090204" pitchFamily="34" charset="0"/>
              <a:buChar char="•"/>
            </a:pPr>
            <a:r>
              <a:rPr lang="en-US" altLang="zh-CN" sz="1600" b="1" dirty="0">
                <a:latin typeface="Times New Roman" panose="02020503050405090304" pitchFamily="18" charset="0"/>
                <a:cs typeface="Times New Roman" panose="02020503050405090304" pitchFamily="18" charset="0"/>
              </a:rPr>
              <a:t>Impact:</a:t>
            </a:r>
            <a:r>
              <a:rPr lang="en-US" altLang="zh-CN" sz="1600" dirty="0">
                <a:latin typeface="Times New Roman" panose="02020503050405090304" pitchFamily="18" charset="0"/>
                <a:cs typeface="Times New Roman" panose="02020503050405090304" pitchFamily="18" charset="0"/>
              </a:rPr>
              <a:t> Self-reinforcing technological disadvantage ("amplification effect").</a:t>
            </a:r>
            <a:endParaRPr lang="en-US" altLang="zh-CN" sz="1600" kern="100" dirty="0">
              <a:latin typeface="Times New Roman" panose="02020503050405090304" pitchFamily="18" charset="0"/>
              <a:cs typeface="Times New Roman" panose="02020503050405090304" pitchFamily="18" charset="0"/>
            </a:endParaRPr>
          </a:p>
        </p:txBody>
      </p:sp>
      <p:sp>
        <p:nvSpPr>
          <p:cNvPr id="60" name="文本框 59"/>
          <p:cNvSpPr txBox="1"/>
          <p:nvPr/>
        </p:nvSpPr>
        <p:spPr>
          <a:xfrm>
            <a:off x="681634" y="682623"/>
            <a:ext cx="5316631" cy="369332"/>
          </a:xfrm>
          <a:prstGeom prst="rect">
            <a:avLst/>
          </a:prstGeom>
          <a:noFill/>
        </p:spPr>
        <p:txBody>
          <a:bodyPr wrap="square">
            <a:spAutoFit/>
          </a:bodyPr>
          <a:lstStyle/>
          <a:p>
            <a:pPr marL="285750" indent="-285750">
              <a:buFont typeface="Wingdings" panose="05000000000000000000" pitchFamily="2" charset="2"/>
              <a:buChar char="u"/>
            </a:pPr>
            <a:r>
              <a:rPr lang="en-US" altLang="zh-CN" b="1" kern="100" dirty="0">
                <a:solidFill>
                  <a:srgbClr val="1D4999"/>
                </a:solidFill>
                <a:latin typeface="Times New Roman" panose="02020503050405090304" pitchFamily="18" charset="0"/>
                <a:cs typeface="Times New Roman" panose="02020503050405090304" pitchFamily="18" charset="0"/>
              </a:rPr>
              <a:t>Analysis of the role of absorptive capacity</a:t>
            </a:r>
            <a:endParaRPr lang="en-US" altLang="zh-CN" b="1" kern="100" dirty="0">
              <a:solidFill>
                <a:srgbClr val="1D4999"/>
              </a:solidFill>
              <a:latin typeface="Times New Roman" panose="02020503050405090304" pitchFamily="18" charset="0"/>
              <a:cs typeface="Times New Roman" panose="02020503050405090304" pitchFamily="18" charset="0"/>
            </a:endParaRPr>
          </a:p>
        </p:txBody>
      </p:sp>
      <p:sp>
        <p:nvSpPr>
          <p:cNvPr id="10" name="文本框 9"/>
          <p:cNvSpPr txBox="1"/>
          <p:nvPr/>
        </p:nvSpPr>
        <p:spPr>
          <a:xfrm>
            <a:off x="495967" y="4249559"/>
            <a:ext cx="5509313" cy="2308324"/>
          </a:xfrm>
          <a:prstGeom prst="rect">
            <a:avLst/>
          </a:prstGeom>
          <a:noFill/>
        </p:spPr>
        <p:txBody>
          <a:bodyPr wrap="square">
            <a:spAutoFit/>
          </a:bodyPr>
          <a:lstStyle/>
          <a:p>
            <a:r>
              <a:rPr lang="en-US" altLang="zh-CN" sz="1600" b="1" dirty="0">
                <a:latin typeface="Times New Roman" panose="02020503050405090304" pitchFamily="18" charset="0"/>
                <a:cs typeface="Times New Roman" panose="02020503050405090304" pitchFamily="18" charset="0"/>
              </a:rPr>
              <a:t>Synergistic Amplification Effect</a:t>
            </a:r>
            <a:endParaRPr lang="en-US" altLang="zh-CN" sz="1600" b="1" dirty="0">
              <a:latin typeface="Times New Roman" panose="02020503050405090304" pitchFamily="18" charset="0"/>
              <a:cs typeface="Times New Roman" panose="02020503050405090304" pitchFamily="18" charset="0"/>
            </a:endParaRPr>
          </a:p>
          <a:p>
            <a:pPr marL="285750" indent="-285750">
              <a:buFont typeface="Arial" panose="020B0604020202090204" pitchFamily="34" charset="0"/>
              <a:buChar char="•"/>
            </a:pPr>
            <a:r>
              <a:rPr lang="en-US" altLang="zh-CN" sz="1600" b="1" dirty="0">
                <a:latin typeface="Times New Roman" panose="02020503050405090304" pitchFamily="18" charset="0"/>
                <a:cs typeface="Times New Roman" panose="02020503050405090304" pitchFamily="18" charset="0"/>
              </a:rPr>
              <a:t>Catalyst:</a:t>
            </a:r>
            <a:r>
              <a:rPr lang="en-US" altLang="zh-CN" sz="1600" dirty="0">
                <a:latin typeface="Times New Roman" panose="02020503050405090304" pitchFamily="18" charset="0"/>
                <a:cs typeface="Times New Roman" panose="02020503050405090304" pitchFamily="18" charset="0"/>
              </a:rPr>
              <a:t> Sufficient absorptive capacity unlocks system-level synergies.</a:t>
            </a:r>
            <a:endParaRPr lang="en-US" altLang="zh-CN" sz="1600" dirty="0">
              <a:latin typeface="Times New Roman" panose="02020503050405090304" pitchFamily="18" charset="0"/>
              <a:cs typeface="Times New Roman" panose="02020503050405090304" pitchFamily="18" charset="0"/>
            </a:endParaRPr>
          </a:p>
          <a:p>
            <a:pPr marL="285750" indent="-285750">
              <a:buFont typeface="Arial" panose="020B0604020202090204" pitchFamily="34" charset="0"/>
              <a:buChar char="•"/>
            </a:pPr>
            <a:r>
              <a:rPr lang="en-US" altLang="zh-CN" sz="1600" b="1" dirty="0">
                <a:latin typeface="Times New Roman" panose="02020503050405090304" pitchFamily="18" charset="0"/>
                <a:cs typeface="Times New Roman" panose="02020503050405090304" pitchFamily="18" charset="0"/>
              </a:rPr>
              <a:t>Impact:</a:t>
            </a:r>
            <a:r>
              <a:rPr lang="en-US" altLang="zh-CN" sz="1600" dirty="0">
                <a:latin typeface="Times New Roman" panose="02020503050405090304" pitchFamily="18" charset="0"/>
                <a:cs typeface="Times New Roman" panose="02020503050405090304" pitchFamily="18" charset="0"/>
              </a:rPr>
              <a:t> Disproportionate returns on innovation and upgrading efforts ("non-linear enhancement").</a:t>
            </a:r>
            <a:endParaRPr lang="en-US" altLang="zh-CN" sz="1600" dirty="0">
              <a:latin typeface="Times New Roman" panose="02020503050405090304" pitchFamily="18" charset="0"/>
              <a:cs typeface="Times New Roman" panose="02020503050405090304" pitchFamily="18" charset="0"/>
            </a:endParaRPr>
          </a:p>
          <a:p>
            <a:pPr marL="285750" indent="-285750">
              <a:buFont typeface="Arial" panose="020B0604020202090204" pitchFamily="34" charset="0"/>
              <a:buChar char="•"/>
            </a:pPr>
            <a:r>
              <a:rPr lang="en-US" altLang="zh-CN" sz="1600" b="1" dirty="0">
                <a:latin typeface="Times New Roman" panose="02020503050405090304" pitchFamily="18" charset="0"/>
                <a:cs typeface="Times New Roman" panose="02020503050405090304" pitchFamily="18" charset="0"/>
              </a:rPr>
              <a:t>Evidence:</a:t>
            </a:r>
            <a:r>
              <a:rPr lang="en-US" altLang="zh-CN" sz="1600" dirty="0">
                <a:latin typeface="Times New Roman" panose="02020503050405090304" pitchFamily="18" charset="0"/>
                <a:cs typeface="Times New Roman" panose="02020503050405090304" pitchFamily="18" charset="0"/>
              </a:rPr>
              <a:t> Documented in green tech/GVC contexts.</a:t>
            </a:r>
            <a:endParaRPr lang="en-US" altLang="zh-CN" sz="1600" dirty="0">
              <a:latin typeface="Times New Roman" panose="02020503050405090304" pitchFamily="18" charset="0"/>
              <a:cs typeface="Times New Roman" panose="02020503050405090304" pitchFamily="18" charset="0"/>
            </a:endParaRPr>
          </a:p>
          <a:p>
            <a:endParaRPr lang="en-US" altLang="zh-CN" sz="1600" b="1" kern="100" dirty="0">
              <a:latin typeface="Times New Roman" panose="02020503050405090304" pitchFamily="18" charset="0"/>
              <a:cs typeface="Times New Roman" panose="02020503050405090304" pitchFamily="18" charset="0"/>
            </a:endParaRPr>
          </a:p>
          <a:p>
            <a:endParaRPr lang="en-US" altLang="zh-CN" sz="1600" dirty="0">
              <a:latin typeface="Times New Roman" panose="02020503050405090304" pitchFamily="18" charset="0"/>
              <a:cs typeface="Times New Roman" panose="02020503050405090304" pitchFamily="18" charset="0"/>
            </a:endParaRPr>
          </a:p>
          <a:p>
            <a:endParaRPr lang="en-US" altLang="zh-CN" sz="1600" kern="100" dirty="0">
              <a:latin typeface="Times New Roman" panose="02020503050405090304" pitchFamily="18" charset="0"/>
              <a:cs typeface="Times New Roman" panose="02020503050405090304" pitchFamily="18" charset="0"/>
            </a:endParaRPr>
          </a:p>
        </p:txBody>
      </p:sp>
      <p:sp>
        <p:nvSpPr>
          <p:cNvPr id="16" name="矩形: 圆角 15"/>
          <p:cNvSpPr/>
          <p:nvPr/>
        </p:nvSpPr>
        <p:spPr>
          <a:xfrm>
            <a:off x="6096000" y="3244043"/>
            <a:ext cx="6005992" cy="3359957"/>
          </a:xfrm>
          <a:prstGeom prst="roundRect">
            <a:avLst/>
          </a:prstGeom>
          <a:noFill/>
          <a:ln w="19050">
            <a:solidFill>
              <a:srgbClr val="2E75B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19" name="文本框 18"/>
              <p:cNvSpPr txBox="1"/>
              <p:nvPr/>
            </p:nvSpPr>
            <p:spPr>
              <a:xfrm>
                <a:off x="6178691" y="3458452"/>
                <a:ext cx="5924216" cy="2939716"/>
              </a:xfrm>
              <a:prstGeom prst="rect">
                <a:avLst/>
              </a:prstGeom>
              <a:noFill/>
            </p:spPr>
            <p:txBody>
              <a:bodyPr wrap="square" rtlCol="0">
                <a:spAutoFit/>
              </a:bodyPr>
              <a:lstStyle/>
              <a:p>
                <a:pPr>
                  <a:lnSpc>
                    <a:spcPts val="2500"/>
                  </a:lnSpc>
                </a:pPr>
                <a:r>
                  <a:rPr lang="en-US" altLang="zh-CN" b="1" dirty="0">
                    <a:solidFill>
                      <a:srgbClr val="1D4999"/>
                    </a:solidFill>
                    <a:latin typeface="Times New Roman" panose="02020503050405090304" pitchFamily="18" charset="0"/>
                    <a:ea typeface="+mn-ea"/>
                    <a:cs typeface="Times New Roman" panose="02020503050405090304" pitchFamily="18" charset="0"/>
                  </a:rPr>
                  <a:t>AI </a:t>
                </a:r>
                <a:r>
                  <a:rPr lang="en-US" altLang="zh-CN" b="1" kern="100" dirty="0">
                    <a:solidFill>
                      <a:srgbClr val="1D4999"/>
                    </a:solidFill>
                    <a:latin typeface="Times New Roman" panose="02020503050405090304" pitchFamily="18" charset="0"/>
                    <a:cs typeface="Times New Roman" panose="02020503050405090304" pitchFamily="18" charset="0"/>
                  </a:rPr>
                  <a:t>measurement</a:t>
                </a:r>
                <a:r>
                  <a:rPr lang="zh-CN" altLang="en-US" sz="1600" b="1" dirty="0">
                    <a:solidFill>
                      <a:srgbClr val="1D4999"/>
                    </a:solidFill>
                    <a:latin typeface="Times New Roman" panose="02020503050405090304" pitchFamily="18" charset="0"/>
                    <a:ea typeface="+mn-ea"/>
                    <a:cs typeface="Times New Roman" panose="02020503050405090304" pitchFamily="18" charset="0"/>
                  </a:rPr>
                  <a:t>：</a:t>
                </a:r>
                <a:endParaRPr lang="en-US" altLang="zh-CN" sz="1600" b="1" dirty="0">
                  <a:solidFill>
                    <a:schemeClr val="tx1">
                      <a:lumMod val="95000"/>
                      <a:lumOff val="5000"/>
                    </a:schemeClr>
                  </a:solidFill>
                  <a:latin typeface="Times New Roman" panose="02020503050405090304" pitchFamily="18" charset="0"/>
                  <a:ea typeface="+mn-ea"/>
                  <a:cs typeface="Times New Roman" panose="02020503050405090304" pitchFamily="18" charset="0"/>
                </a:endParaRPr>
              </a:p>
              <a:p>
                <a:pPr>
                  <a:lnSpc>
                    <a:spcPts val="2500"/>
                  </a:lnSpc>
                </a:pPr>
                <a:r>
                  <a:rPr lang="en-US" altLang="zh-CN" sz="1600" dirty="0">
                    <a:latin typeface="Times New Roman" panose="02020503050405090304" pitchFamily="18" charset="0"/>
                    <a:cs typeface="Times New Roman" panose="02020503050405090304" pitchFamily="18" charset="0"/>
                  </a:rPr>
                  <a:t>Absorptive capacity (AT) is measured using R&amp;D intensity, following the approach of Schmidt (2005).</a:t>
                </a:r>
                <a:endParaRPr lang="en-US" altLang="zh-CN" sz="1600" dirty="0">
                  <a:latin typeface="Times New Roman" panose="02020503050405090304" pitchFamily="18" charset="0"/>
                  <a:cs typeface="Times New Roman" panose="02020503050405090304" pitchFamily="18" charset="0"/>
                </a:endParaRPr>
              </a:p>
              <a:p>
                <a:pPr>
                  <a:lnSpc>
                    <a:spcPts val="2500"/>
                  </a:lnSpc>
                </a:pPr>
                <a:endParaRPr lang="en-US" altLang="zh-CN" sz="1600" dirty="0">
                  <a:latin typeface="Times New Roman" panose="02020503050405090304" pitchFamily="18" charset="0"/>
                  <a:cs typeface="Times New Roman" panose="02020503050405090304" pitchFamily="18" charset="0"/>
                </a:endParaRPr>
              </a:p>
              <a:p>
                <a:pPr>
                  <a:lnSpc>
                    <a:spcPts val="2500"/>
                  </a:lnSpc>
                </a:pPr>
                <a14:m>
                  <m:oMathPara xmlns:m="http://schemas.openxmlformats.org/officeDocument/2006/math">
                    <m:oMathParaPr>
                      <m:jc m:val="centerGroup"/>
                    </m:oMathParaPr>
                    <m:oMath xmlns:m="http://schemas.openxmlformats.org/officeDocument/2006/math">
                      <m:r>
                        <a:rPr lang="en-US" altLang="zh-CN" sz="1400" i="1" smtClean="0">
                          <a:latin typeface="Cambria Math" panose="02040503050406030204" pitchFamily="18" charset="0"/>
                          <a:cs typeface="Times New Roman" panose="02020503050405090304" pitchFamily="18" charset="0"/>
                        </a:rPr>
                        <m:t> </m:t>
                      </m:r>
                      <m:r>
                        <a:rPr lang="en-US" altLang="zh-CN" sz="1400" b="0" i="1" smtClean="0">
                          <a:latin typeface="Cambria Math" panose="02040503050406030204" pitchFamily="18" charset="0"/>
                          <a:cs typeface="Times New Roman" panose="02020503050405090304" pitchFamily="18" charset="0"/>
                        </a:rPr>
                        <m:t>𝐴𝑇</m:t>
                      </m:r>
                      <m:r>
                        <a:rPr lang="en-US" altLang="zh-CN" sz="1400" b="0" i="1" smtClean="0">
                          <a:latin typeface="Cambria Math" panose="02040503050406030204" pitchFamily="18" charset="0"/>
                          <a:cs typeface="Times New Roman" panose="02020503050405090304" pitchFamily="18" charset="0"/>
                        </a:rPr>
                        <m:t>=</m:t>
                      </m:r>
                      <m:f>
                        <m:fPr>
                          <m:ctrlPr>
                            <a:rPr lang="en-US" altLang="zh-CN" sz="1400" i="1" smtClean="0">
                              <a:latin typeface="Cambria Math" panose="02040503050406030204" pitchFamily="18" charset="0"/>
                              <a:cs typeface="Times New Roman" panose="02020503050405090304" pitchFamily="18" charset="0"/>
                            </a:rPr>
                          </m:ctrlPr>
                        </m:fPr>
                        <m:num>
                          <m:r>
                            <a:rPr lang="en-US" altLang="zh-CN" sz="1400" i="1">
                              <a:latin typeface="Cambria Math" panose="02040503050406030204" pitchFamily="18" charset="0"/>
                              <a:cs typeface="Times New Roman" panose="02020503050405090304" pitchFamily="18" charset="0"/>
                            </a:rPr>
                            <m:t>𝐼𝑛𝑡𝑒𝑟𝑛𝑎𝑙</m:t>
                          </m:r>
                          <m:r>
                            <a:rPr lang="en-US" altLang="zh-CN" sz="1400" i="1">
                              <a:latin typeface="Cambria Math" panose="02040503050406030204" pitchFamily="18" charset="0"/>
                              <a:cs typeface="Times New Roman" panose="02020503050405090304" pitchFamily="18" charset="0"/>
                            </a:rPr>
                            <m:t> </m:t>
                          </m:r>
                          <m:r>
                            <a:rPr lang="en-US" altLang="zh-CN" sz="1400" i="1">
                              <a:latin typeface="Cambria Math" panose="02040503050406030204" pitchFamily="18" charset="0"/>
                              <a:cs typeface="Times New Roman" panose="02020503050405090304" pitchFamily="18" charset="0"/>
                            </a:rPr>
                            <m:t>𝑅</m:t>
                          </m:r>
                          <m:r>
                            <a:rPr lang="en-US" altLang="zh-CN" sz="1400" i="1">
                              <a:latin typeface="Cambria Math" panose="02040503050406030204" pitchFamily="18" charset="0"/>
                              <a:cs typeface="Times New Roman" panose="02020503050405090304" pitchFamily="18" charset="0"/>
                            </a:rPr>
                            <m:t>&amp;</m:t>
                          </m:r>
                          <m:r>
                            <a:rPr lang="en-US" altLang="zh-CN" sz="1400" i="1">
                              <a:latin typeface="Cambria Math" panose="02040503050406030204" pitchFamily="18" charset="0"/>
                              <a:cs typeface="Times New Roman" panose="02020503050405090304" pitchFamily="18" charset="0"/>
                            </a:rPr>
                            <m:t>𝐷</m:t>
                          </m:r>
                          <m:r>
                            <a:rPr lang="en-US" altLang="zh-CN" sz="1400" i="1">
                              <a:latin typeface="Cambria Math" panose="02040503050406030204" pitchFamily="18" charset="0"/>
                              <a:cs typeface="Times New Roman" panose="02020503050405090304" pitchFamily="18" charset="0"/>
                            </a:rPr>
                            <m:t> </m:t>
                          </m:r>
                          <m:r>
                            <a:rPr lang="en-US" altLang="zh-CN" sz="1400" i="1">
                              <a:latin typeface="Cambria Math" panose="02040503050406030204" pitchFamily="18" charset="0"/>
                              <a:cs typeface="Times New Roman" panose="02020503050405090304" pitchFamily="18" charset="0"/>
                            </a:rPr>
                            <m:t>𝑒𝑥𝑝𝑒𝑛𝑑𝑖𝑡𝑢𝑟𝑒</m:t>
                          </m:r>
                          <m:r>
                            <a:rPr lang="en-US" altLang="zh-CN" sz="1400" i="1">
                              <a:latin typeface="Cambria Math" panose="02040503050406030204" pitchFamily="18" charset="0"/>
                              <a:cs typeface="Times New Roman" panose="02020503050405090304" pitchFamily="18" charset="0"/>
                            </a:rPr>
                            <m:t> </m:t>
                          </m:r>
                          <m:r>
                            <a:rPr lang="en-US" altLang="zh-CN" sz="1400" i="1">
                              <a:latin typeface="Cambria Math" panose="02040503050406030204" pitchFamily="18" charset="0"/>
                              <a:cs typeface="Times New Roman" panose="02020503050405090304" pitchFamily="18" charset="0"/>
                            </a:rPr>
                            <m:t>𝑜𝑓</m:t>
                          </m:r>
                          <m:r>
                            <a:rPr lang="en-US" altLang="zh-CN" sz="1400" i="1">
                              <a:latin typeface="Cambria Math" panose="02040503050406030204" pitchFamily="18" charset="0"/>
                              <a:cs typeface="Times New Roman" panose="02020503050405090304" pitchFamily="18" charset="0"/>
                            </a:rPr>
                            <m:t> </m:t>
                          </m:r>
                          <m:r>
                            <a:rPr lang="en-US" altLang="zh-CN" sz="1400" i="1">
                              <a:latin typeface="Cambria Math" panose="02040503050406030204" pitchFamily="18" charset="0"/>
                              <a:cs typeface="Times New Roman" panose="02020503050405090304" pitchFamily="18" charset="0"/>
                            </a:rPr>
                            <m:t>𝑡ℎ𝑒</m:t>
                          </m:r>
                          <m:r>
                            <a:rPr lang="en-US" altLang="zh-CN" sz="1400" i="1">
                              <a:latin typeface="Cambria Math" panose="02040503050406030204" pitchFamily="18" charset="0"/>
                              <a:cs typeface="Times New Roman" panose="02020503050405090304" pitchFamily="18" charset="0"/>
                            </a:rPr>
                            <m:t> </m:t>
                          </m:r>
                          <m:r>
                            <a:rPr lang="en-US" altLang="zh-CN" sz="1400" i="1">
                              <a:latin typeface="Cambria Math" panose="02040503050406030204" pitchFamily="18" charset="0"/>
                              <a:cs typeface="Times New Roman" panose="02020503050405090304" pitchFamily="18" charset="0"/>
                            </a:rPr>
                            <m:t>𝑖𝑛</m:t>
                          </m:r>
                          <m:r>
                            <a:rPr lang="en-US" altLang="zh-CN" sz="1400" i="1" smtClean="0">
                              <a:latin typeface="Cambria Math" panose="02040503050406030204" pitchFamily="18" charset="0"/>
                              <a:cs typeface="Times New Roman" panose="02020503050405090304" pitchFamily="18" charset="0"/>
                            </a:rPr>
                            <m:t>−</m:t>
                          </m:r>
                          <m:r>
                            <a:rPr lang="en-US" altLang="zh-CN" sz="1400" i="1">
                              <a:latin typeface="Cambria Math" panose="02040503050406030204" pitchFamily="18" charset="0"/>
                              <a:cs typeface="Times New Roman" panose="02020503050405090304" pitchFamily="18" charset="0"/>
                            </a:rPr>
                            <m:t>𝑑𝑢𝑠𝑡𝑟𝑦</m:t>
                          </m:r>
                        </m:num>
                        <m:den>
                          <m:r>
                            <a:rPr lang="en-US" altLang="zh-CN" sz="1400" i="1">
                              <a:latin typeface="Cambria Math" panose="02040503050406030204" pitchFamily="18" charset="0"/>
                              <a:cs typeface="Times New Roman" panose="02020503050405090304" pitchFamily="18" charset="0"/>
                            </a:rPr>
                            <m:t>𝑇𝑜𝑡𝑎𝑙</m:t>
                          </m:r>
                          <m:r>
                            <a:rPr lang="en-US" altLang="zh-CN" sz="1400" i="1">
                              <a:latin typeface="Cambria Math" panose="02040503050406030204" pitchFamily="18" charset="0"/>
                              <a:cs typeface="Times New Roman" panose="02020503050405090304" pitchFamily="18" charset="0"/>
                            </a:rPr>
                            <m:t> </m:t>
                          </m:r>
                          <m:r>
                            <a:rPr lang="en-US" altLang="zh-CN" sz="1400" i="1">
                              <a:latin typeface="Cambria Math" panose="02040503050406030204" pitchFamily="18" charset="0"/>
                              <a:cs typeface="Times New Roman" panose="02020503050405090304" pitchFamily="18" charset="0"/>
                            </a:rPr>
                            <m:t>𝑜𝑢𝑡𝑝𝑢𝑡</m:t>
                          </m:r>
                          <m:r>
                            <a:rPr lang="en-US" altLang="zh-CN" sz="1400" i="1">
                              <a:latin typeface="Cambria Math" panose="02040503050406030204" pitchFamily="18" charset="0"/>
                              <a:cs typeface="Times New Roman" panose="02020503050405090304" pitchFamily="18" charset="0"/>
                            </a:rPr>
                            <m:t> </m:t>
                          </m:r>
                          <m:r>
                            <a:rPr lang="en-US" altLang="zh-CN" sz="1400" i="1">
                              <a:latin typeface="Cambria Math" panose="02040503050406030204" pitchFamily="18" charset="0"/>
                              <a:cs typeface="Times New Roman" panose="02020503050405090304" pitchFamily="18" charset="0"/>
                            </a:rPr>
                            <m:t>𝑣𝑎𝑙𝑢𝑒</m:t>
                          </m:r>
                          <m:r>
                            <a:rPr lang="en-US" altLang="zh-CN" sz="1400" i="1">
                              <a:latin typeface="Cambria Math" panose="02040503050406030204" pitchFamily="18" charset="0"/>
                              <a:cs typeface="Times New Roman" panose="02020503050405090304" pitchFamily="18" charset="0"/>
                            </a:rPr>
                            <m:t> </m:t>
                          </m:r>
                          <m:r>
                            <a:rPr lang="en-US" altLang="zh-CN" sz="1400" i="1">
                              <a:latin typeface="Cambria Math" panose="02040503050406030204" pitchFamily="18" charset="0"/>
                              <a:cs typeface="Times New Roman" panose="02020503050405090304" pitchFamily="18" charset="0"/>
                            </a:rPr>
                            <m:t>𝑜𝑓</m:t>
                          </m:r>
                          <m:r>
                            <a:rPr lang="en-US" altLang="zh-CN" sz="1400" i="1">
                              <a:latin typeface="Cambria Math" panose="02040503050406030204" pitchFamily="18" charset="0"/>
                              <a:cs typeface="Times New Roman" panose="02020503050405090304" pitchFamily="18" charset="0"/>
                            </a:rPr>
                            <m:t> </m:t>
                          </m:r>
                          <m:r>
                            <a:rPr lang="en-US" altLang="zh-CN" sz="1400" i="1">
                              <a:latin typeface="Cambria Math" panose="02040503050406030204" pitchFamily="18" charset="0"/>
                              <a:cs typeface="Times New Roman" panose="02020503050405090304" pitchFamily="18" charset="0"/>
                            </a:rPr>
                            <m:t>𝑖𝑛𝑑𝑢𝑠𝑡𝑟𝑦</m:t>
                          </m:r>
                        </m:den>
                      </m:f>
                    </m:oMath>
                  </m:oMathPara>
                </a14:m>
                <a:endParaRPr lang="en-US" altLang="zh-CN" sz="1400" dirty="0">
                  <a:latin typeface="Times New Roman" panose="02020503050405090304" pitchFamily="18" charset="0"/>
                  <a:cs typeface="Times New Roman" panose="02020503050405090304" pitchFamily="18" charset="0"/>
                </a:endParaRPr>
              </a:p>
              <a:p>
                <a:pPr>
                  <a:lnSpc>
                    <a:spcPts val="2500"/>
                  </a:lnSpc>
                </a:pPr>
                <a:endParaRPr lang="en-US" altLang="zh-CN" sz="1400" dirty="0">
                  <a:latin typeface="Times New Roman" panose="02020503050405090304" pitchFamily="18" charset="0"/>
                  <a:cs typeface="Times New Roman" panose="02020503050405090304" pitchFamily="18" charset="0"/>
                </a:endParaRPr>
              </a:p>
              <a:p>
                <a:pPr>
                  <a:lnSpc>
                    <a:spcPts val="2500"/>
                  </a:lnSpc>
                </a:pPr>
                <a:r>
                  <a:rPr lang="en-US" altLang="zh-CN" sz="1600" dirty="0">
                    <a:latin typeface="Times New Roman" panose="02020503050405090304" pitchFamily="18" charset="0"/>
                    <a:cs typeface="Times New Roman" panose="02020503050405090304" pitchFamily="18" charset="0"/>
                  </a:rPr>
                  <a:t>This aligns with the work of Cohen (1990) and others, who argue that R&amp;D investment is crucial for green technology innovation and serves as a reliable indicator of a firm’s capacity to absorb knowledge. </a:t>
                </a:r>
                <a:endParaRPr lang="en-US" altLang="zh-CN" sz="1600" dirty="0">
                  <a:latin typeface="Times New Roman" panose="02020503050405090304" pitchFamily="18" charset="0"/>
                  <a:cs typeface="Times New Roman" panose="02020503050405090304" pitchFamily="18" charset="0"/>
                </a:endParaRPr>
              </a:p>
            </p:txBody>
          </p:sp>
        </mc:Choice>
        <mc:Fallback>
          <p:sp>
            <p:nvSpPr>
              <p:cNvPr id="19" name="文本框 18"/>
              <p:cNvSpPr txBox="1">
                <a:spLocks noRot="1" noChangeAspect="1" noMove="1" noResize="1" noEditPoints="1" noAdjustHandles="1" noChangeArrowheads="1" noChangeShapeType="1" noTextEdit="1"/>
              </p:cNvSpPr>
              <p:nvPr/>
            </p:nvSpPr>
            <p:spPr>
              <a:xfrm>
                <a:off x="6178691" y="3458452"/>
                <a:ext cx="5924216" cy="2939716"/>
              </a:xfrm>
              <a:prstGeom prst="rect">
                <a:avLst/>
              </a:prstGeom>
              <a:blipFill rotWithShape="1">
                <a:blip r:embed="rId2"/>
                <a:stretch>
                  <a:fillRect l="-2" t="-8" r="7" b="18"/>
                </a:stretch>
              </a:blipFill>
            </p:spPr>
            <p:txBody>
              <a:bodyPr/>
              <a:lstStyle/>
              <a:p>
                <a:r>
                  <a:rPr lang="zh-CN" altLang="en-US">
                    <a:noFill/>
                  </a:rPr>
                  <a:t> </a:t>
                </a:r>
              </a:p>
            </p:txBody>
          </p:sp>
        </mc:Fallback>
      </mc:AlternateContent>
    </p:spTree>
  </p:cSld>
  <p:clrMapOvr>
    <a:masterClrMapping/>
  </p:clrMapOvr>
</p:sld>
</file>

<file path=ppt/tags/tag1.xml><?xml version="1.0" encoding="utf-8"?>
<p:tagLst xmlns:p="http://schemas.openxmlformats.org/presentationml/2006/main">
  <p:tag name="KSO_WM_UNIT_INDEX" val="2"/>
  <p:tag name="KSO_WM_UNIT_TEXT_SUBTYPE" val="a"/>
  <p:tag name="KSO_WM_UNIT_SUBTYPE" val="a"/>
  <p:tag name="KSO_WM_UNIT_TYPE" val="f"/>
  <p:tag name="KSO_WM_BEAUTIFY_FLAG" val="#wm#"/>
</p:tagLst>
</file>

<file path=ppt/tags/tag2.xml><?xml version="1.0" encoding="utf-8"?>
<p:tagLst xmlns:p="http://schemas.openxmlformats.org/presentationml/2006/main">
  <p:tag name="COMMONDATA" val="eyJoZGlkIjoiMTM3NTQ5NmM3ZTAxY2RmMDFiNTMzYzViMDU1OWEyYTcifQ=="/>
  <p:tag name="KSO_WPP_MARK_KEY" val="b2857361-7fa4-4e24-bbf3-d0d886b27cd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13108</Words>
  <Application>WPS PDF</Application>
  <PresentationFormat>宽屏</PresentationFormat>
  <Paragraphs>255</Paragraphs>
  <Slides>19</Slides>
  <Notes>19</Notes>
  <HiddenSlides>0</HiddenSlides>
  <MMClips>0</MMClips>
  <ScaleCrop>false</ScaleCrop>
  <HeadingPairs>
    <vt:vector size="6" baseType="variant">
      <vt:variant>
        <vt:lpstr>已用的字体</vt:lpstr>
      </vt:variant>
      <vt:variant>
        <vt:i4>29</vt:i4>
      </vt:variant>
      <vt:variant>
        <vt:lpstr>主题</vt:lpstr>
      </vt:variant>
      <vt:variant>
        <vt:i4>3</vt:i4>
      </vt:variant>
      <vt:variant>
        <vt:lpstr>幻灯片标题</vt:lpstr>
      </vt:variant>
      <vt:variant>
        <vt:i4>19</vt:i4>
      </vt:variant>
    </vt:vector>
  </HeadingPairs>
  <TitlesOfParts>
    <vt:vector size="51" baseType="lpstr">
      <vt:lpstr>Arial</vt:lpstr>
      <vt:lpstr>宋体</vt:lpstr>
      <vt:lpstr>Wingdings</vt:lpstr>
      <vt:lpstr>Calibri</vt:lpstr>
      <vt:lpstr>Helvetica Neue</vt:lpstr>
      <vt:lpstr>汉仪书宋二KW</vt:lpstr>
      <vt:lpstr>Calibri Light</vt:lpstr>
      <vt:lpstr>Times New Roman</vt:lpstr>
      <vt:lpstr>微软雅黑</vt:lpstr>
      <vt:lpstr>汉仪旗黑</vt:lpstr>
      <vt:lpstr>Impact</vt:lpstr>
      <vt:lpstr>Adobe 黑体 Std R</vt:lpstr>
      <vt:lpstr>Cambria Math</vt:lpstr>
      <vt:lpstr>Times New Roman</vt:lpstr>
      <vt:lpstr>宋体</vt:lpstr>
      <vt:lpstr>等线</vt:lpstr>
      <vt:lpstr>MiSans Demibold</vt:lpstr>
      <vt:lpstr>微软雅黑</vt:lpstr>
      <vt:lpstr>DejaVu Math TeX Gyre</vt:lpstr>
      <vt:lpstr>宋体</vt:lpstr>
      <vt:lpstr>Arial Unicode MS</vt:lpstr>
      <vt:lpstr>等线 Light</vt:lpstr>
      <vt:lpstr>汉仪中等线KW</vt:lpstr>
      <vt:lpstr>汉仪中黑KW</vt:lpstr>
      <vt:lpstr>Kingsoft Math</vt:lpstr>
      <vt:lpstr>Adobe 黑体 Std R</vt:lpstr>
      <vt:lpstr>Wingdings</vt:lpstr>
      <vt:lpstr>微软雅黑</vt:lpstr>
      <vt:lpstr>等线</vt:lpstr>
      <vt:lpstr>Office 主题</vt:lpstr>
      <vt:lpstr>1_自定义设计方案</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yanan peng</dc:creator>
  <cp:lastModifiedBy>kaiyaowu</cp:lastModifiedBy>
  <cp:revision>657</cp:revision>
  <dcterms:created xsi:type="dcterms:W3CDTF">2025-06-30T07:02:49Z</dcterms:created>
  <dcterms:modified xsi:type="dcterms:W3CDTF">2025-06-30T07:02:49Z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FD1391EBAD45C39A993662686505941A_43</vt:lpwstr>
  </property>
  <property fmtid="{D5CDD505-2E9C-101B-9397-08002B2CF9AE}" pid="3" name="KSOProductBuildVer">
    <vt:lpwstr>2052-7.2.2.8955</vt:lpwstr>
  </property>
</Properties>
</file>