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9"/>
  </p:notesMasterIdLst>
  <p:handoutMasterIdLst>
    <p:handoutMasterId r:id="rId20"/>
  </p:handoutMasterIdLst>
  <p:sldIdLst>
    <p:sldId id="313" r:id="rId5"/>
    <p:sldId id="329" r:id="rId6"/>
    <p:sldId id="358" r:id="rId7"/>
    <p:sldId id="332" r:id="rId8"/>
    <p:sldId id="359" r:id="rId9"/>
    <p:sldId id="311" r:id="rId10"/>
    <p:sldId id="315" r:id="rId11"/>
    <p:sldId id="360" r:id="rId12"/>
    <p:sldId id="361" r:id="rId13"/>
    <p:sldId id="362" r:id="rId14"/>
    <p:sldId id="363" r:id="rId15"/>
    <p:sldId id="364" r:id="rId16"/>
    <p:sldId id="316" r:id="rId17"/>
    <p:sldId id="318" r:id="rId18"/>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121F037-DC00-3C81-4253-4F7F5159B6CC}" name="Chepeliev, Maksym G" initials="CMG" userId="S::mchepeli@purdue.edu::4aff21db-fd88-423a-9e18-1cb0b6d9518d" providerId="AD"/>
  <p188:author id="{75E8B04E-61CE-81C0-6BB9-F96E2C1B1990}" name="Anita Hafner" initials="AH" userId="Anita Hafner" providerId="None"/>
  <p188:author id="{76140EC5-37B6-367E-5F66-9834D2F0B144}" name="Chepeliev, Maksym G" initials="CG" userId="S::mchepeli_purdue.edu#ext#@worldbankgroup.onmicrosoft.com::b26b7474-11a5-439a-aaff-43ce92891575" providerId="AD"/>
  <p188:author id="{ABE94EE5-89DE-0439-F684-6C2599610A88}" name="Andrea Liverani" initials="AL" userId="S::aliverani@worldbank.org::a101c0bf-0b2f-428e-ad44-67bc6eb77e87" providerId="AD"/>
  <p188:author id="{37857DF7-2F1A-D935-AA40-FBE5EEA69000}" name="Arvind Nair" initials="AN" userId="S::anair3@worldbank.org::0d9a3127-dc33-4872-8e6c-d2bf87b86d8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atta, Ginger L" initials="BGL" lastIdx="2" clrIdx="0">
    <p:extLst>
      <p:ext uri="{19B8F6BF-5375-455C-9EA6-DF929625EA0E}">
        <p15:presenceInfo xmlns:p15="http://schemas.microsoft.com/office/powerpoint/2012/main" userId="S-1-5-21-1861847230-2120372063-3483355800-15194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4273"/>
    <a:srgbClr val="666767"/>
    <a:srgbClr val="F1BA20"/>
    <a:srgbClr val="F38F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383" autoAdjust="0"/>
    <p:restoredTop sz="96357" autoAdjust="0"/>
  </p:normalViewPr>
  <p:slideViewPr>
    <p:cSldViewPr snapToGrid="0">
      <p:cViewPr varScale="1">
        <p:scale>
          <a:sx n="109" d="100"/>
          <a:sy n="109" d="100"/>
        </p:scale>
        <p:origin x="336" y="10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epeliev, Maksym G" userId="4aff21db-fd88-423a-9e18-1cb0b6d9518d" providerId="ADAL" clId="{7A5A06D8-7150-4A79-9526-B8D1CC284683}"/>
    <pc:docChg chg="custSel addSld modSld sldOrd">
      <pc:chgData name="Chepeliev, Maksym G" userId="4aff21db-fd88-423a-9e18-1cb0b6d9518d" providerId="ADAL" clId="{7A5A06D8-7150-4A79-9526-B8D1CC284683}" dt="2024-10-30T18:45:11.048" v="61" actId="1076"/>
      <pc:docMkLst>
        <pc:docMk/>
      </pc:docMkLst>
      <pc:sldChg chg="addSp modSp mod">
        <pc:chgData name="Chepeliev, Maksym G" userId="4aff21db-fd88-423a-9e18-1cb0b6d9518d" providerId="ADAL" clId="{7A5A06D8-7150-4A79-9526-B8D1CC284683}" dt="2024-10-30T18:45:11.048" v="61" actId="1076"/>
        <pc:sldMkLst>
          <pc:docMk/>
          <pc:sldMk cId="831183319" sldId="313"/>
        </pc:sldMkLst>
        <pc:spChg chg="mod">
          <ac:chgData name="Chepeliev, Maksym G" userId="4aff21db-fd88-423a-9e18-1cb0b6d9518d" providerId="ADAL" clId="{7A5A06D8-7150-4A79-9526-B8D1CC284683}" dt="2024-10-30T18:41:07.317" v="1" actId="27636"/>
          <ac:spMkLst>
            <pc:docMk/>
            <pc:sldMk cId="831183319" sldId="313"/>
            <ac:spMk id="3" creationId="{00000000-0000-0000-0000-000000000000}"/>
          </ac:spMkLst>
        </pc:spChg>
        <pc:picChg chg="add mod">
          <ac:chgData name="Chepeliev, Maksym G" userId="4aff21db-fd88-423a-9e18-1cb0b6d9518d" providerId="ADAL" clId="{7A5A06D8-7150-4A79-9526-B8D1CC284683}" dt="2024-10-30T18:45:11.048" v="61" actId="1076"/>
          <ac:picMkLst>
            <pc:docMk/>
            <pc:sldMk cId="831183319" sldId="313"/>
            <ac:picMk id="5" creationId="{80CF27A0-EC2C-4BF0-8E8F-77EEFC8C418E}"/>
          </ac:picMkLst>
        </pc:picChg>
      </pc:sldChg>
      <pc:sldChg chg="ord">
        <pc:chgData name="Chepeliev, Maksym G" userId="4aff21db-fd88-423a-9e18-1cb0b6d9518d" providerId="ADAL" clId="{7A5A06D8-7150-4A79-9526-B8D1CC284683}" dt="2024-10-30T18:41:25.989" v="3"/>
        <pc:sldMkLst>
          <pc:docMk/>
          <pc:sldMk cId="170878431" sldId="333"/>
        </pc:sldMkLst>
      </pc:sldChg>
      <pc:sldChg chg="ord">
        <pc:chgData name="Chepeliev, Maksym G" userId="4aff21db-fd88-423a-9e18-1cb0b6d9518d" providerId="ADAL" clId="{7A5A06D8-7150-4A79-9526-B8D1CC284683}" dt="2024-10-30T18:42:06.314" v="5"/>
        <pc:sldMkLst>
          <pc:docMk/>
          <pc:sldMk cId="1662137764" sldId="341"/>
        </pc:sldMkLst>
      </pc:sldChg>
      <pc:sldChg chg="ord">
        <pc:chgData name="Chepeliev, Maksym G" userId="4aff21db-fd88-423a-9e18-1cb0b6d9518d" providerId="ADAL" clId="{7A5A06D8-7150-4A79-9526-B8D1CC284683}" dt="2024-10-30T18:42:06.314" v="5"/>
        <pc:sldMkLst>
          <pc:docMk/>
          <pc:sldMk cId="3676301059" sldId="342"/>
        </pc:sldMkLst>
      </pc:sldChg>
      <pc:sldChg chg="addSp delSp modSp add mod">
        <pc:chgData name="Chepeliev, Maksym G" userId="4aff21db-fd88-423a-9e18-1cb0b6d9518d" providerId="ADAL" clId="{7A5A06D8-7150-4A79-9526-B8D1CC284683}" dt="2024-10-30T18:42:18.296" v="30" actId="20577"/>
        <pc:sldMkLst>
          <pc:docMk/>
          <pc:sldMk cId="378377988" sldId="356"/>
        </pc:sldMkLst>
        <pc:spChg chg="mod">
          <ac:chgData name="Chepeliev, Maksym G" userId="4aff21db-fd88-423a-9e18-1cb0b6d9518d" providerId="ADAL" clId="{7A5A06D8-7150-4A79-9526-B8D1CC284683}" dt="2024-10-30T18:42:18.296" v="30" actId="20577"/>
          <ac:spMkLst>
            <pc:docMk/>
            <pc:sldMk cId="378377988" sldId="356"/>
            <ac:spMk id="2" creationId="{00000000-0000-0000-0000-000000000000}"/>
          </ac:spMkLst>
        </pc:spChg>
        <pc:spChg chg="del">
          <ac:chgData name="Chepeliev, Maksym G" userId="4aff21db-fd88-423a-9e18-1cb0b6d9518d" providerId="ADAL" clId="{7A5A06D8-7150-4A79-9526-B8D1CC284683}" dt="2024-10-30T18:42:11.869" v="7" actId="478"/>
          <ac:spMkLst>
            <pc:docMk/>
            <pc:sldMk cId="378377988" sldId="356"/>
            <ac:spMk id="3" creationId="{00000000-0000-0000-0000-000000000000}"/>
          </ac:spMkLst>
        </pc:spChg>
        <pc:spChg chg="add del mod">
          <ac:chgData name="Chepeliev, Maksym G" userId="4aff21db-fd88-423a-9e18-1cb0b6d9518d" providerId="ADAL" clId="{7A5A06D8-7150-4A79-9526-B8D1CC284683}" dt="2024-10-30T18:42:13.549" v="8" actId="478"/>
          <ac:spMkLst>
            <pc:docMk/>
            <pc:sldMk cId="378377988" sldId="356"/>
            <ac:spMk id="5" creationId="{6D509F81-EB6A-4C3E-8A67-4D8475944041}"/>
          </ac:spMkLst>
        </pc:spChg>
      </pc:sldChg>
      <pc:sldChg chg="modSp add mod">
        <pc:chgData name="Chepeliev, Maksym G" userId="4aff21db-fd88-423a-9e18-1cb0b6d9518d" providerId="ADAL" clId="{7A5A06D8-7150-4A79-9526-B8D1CC284683}" dt="2024-10-30T18:42:34.335" v="58" actId="20577"/>
        <pc:sldMkLst>
          <pc:docMk/>
          <pc:sldMk cId="3620739797" sldId="357"/>
        </pc:sldMkLst>
        <pc:spChg chg="mod">
          <ac:chgData name="Chepeliev, Maksym G" userId="4aff21db-fd88-423a-9e18-1cb0b6d9518d" providerId="ADAL" clId="{7A5A06D8-7150-4A79-9526-B8D1CC284683}" dt="2024-10-30T18:42:34.335" v="58" actId="20577"/>
          <ac:spMkLst>
            <pc:docMk/>
            <pc:sldMk cId="3620739797" sldId="357"/>
            <ac:spMk id="2" creationId="{00000000-0000-0000-0000-000000000000}"/>
          </ac:spMkLst>
        </pc:spChg>
      </pc:sldChg>
    </pc:docChg>
  </pc:docChgLst>
  <pc:docChgLst>
    <pc:chgData name="Chepeliev, Maksym G" userId="4aff21db-fd88-423a-9e18-1cb0b6d9518d" providerId="ADAL" clId="{F1B9973E-C7D9-4408-A2BA-5216BA728752}"/>
    <pc:docChg chg="undo redo custSel addSld delSld modSld">
      <pc:chgData name="Chepeliev, Maksym G" userId="4aff21db-fd88-423a-9e18-1cb0b6d9518d" providerId="ADAL" clId="{F1B9973E-C7D9-4408-A2BA-5216BA728752}" dt="2025-06-17T21:03:36.892" v="3928" actId="1076"/>
      <pc:docMkLst>
        <pc:docMk/>
      </pc:docMkLst>
      <pc:sldChg chg="addSp delSp modSp mod">
        <pc:chgData name="Chepeliev, Maksym G" userId="4aff21db-fd88-423a-9e18-1cb0b6d9518d" providerId="ADAL" clId="{F1B9973E-C7D9-4408-A2BA-5216BA728752}" dt="2025-06-17T20:27:21.389" v="2988" actId="6549"/>
        <pc:sldMkLst>
          <pc:docMk/>
          <pc:sldMk cId="747071421" sldId="311"/>
        </pc:sldMkLst>
        <pc:spChg chg="mod">
          <ac:chgData name="Chepeliev, Maksym G" userId="4aff21db-fd88-423a-9e18-1cb0b6d9518d" providerId="ADAL" clId="{F1B9973E-C7D9-4408-A2BA-5216BA728752}" dt="2025-06-17T20:07:13.076" v="2289" actId="20577"/>
          <ac:spMkLst>
            <pc:docMk/>
            <pc:sldMk cId="747071421" sldId="311"/>
            <ac:spMk id="3" creationId="{00000000-0000-0000-0000-000000000000}"/>
          </ac:spMkLst>
        </pc:spChg>
        <pc:spChg chg="del">
          <ac:chgData name="Chepeliev, Maksym G" userId="4aff21db-fd88-423a-9e18-1cb0b6d9518d" providerId="ADAL" clId="{F1B9973E-C7D9-4408-A2BA-5216BA728752}" dt="2025-06-17T19:56:41.958" v="1820" actId="478"/>
          <ac:spMkLst>
            <pc:docMk/>
            <pc:sldMk cId="747071421" sldId="311"/>
            <ac:spMk id="6" creationId="{B8EA8B1C-6A9E-4149-B695-C52D52E81A81}"/>
          </ac:spMkLst>
        </pc:spChg>
        <pc:spChg chg="del">
          <ac:chgData name="Chepeliev, Maksym G" userId="4aff21db-fd88-423a-9e18-1cb0b6d9518d" providerId="ADAL" clId="{F1B9973E-C7D9-4408-A2BA-5216BA728752}" dt="2025-06-17T19:56:40.790" v="1819" actId="478"/>
          <ac:spMkLst>
            <pc:docMk/>
            <pc:sldMk cId="747071421" sldId="311"/>
            <ac:spMk id="8" creationId="{434192E2-C408-6AB8-F0B6-4178EB574169}"/>
          </ac:spMkLst>
        </pc:spChg>
        <pc:spChg chg="add del mod">
          <ac:chgData name="Chepeliev, Maksym G" userId="4aff21db-fd88-423a-9e18-1cb0b6d9518d" providerId="ADAL" clId="{F1B9973E-C7D9-4408-A2BA-5216BA728752}" dt="2025-06-17T20:00:09.233" v="1931"/>
          <ac:spMkLst>
            <pc:docMk/>
            <pc:sldMk cId="747071421" sldId="311"/>
            <ac:spMk id="11" creationId="{01345664-8461-4ADC-830E-5AED54505C1F}"/>
          </ac:spMkLst>
        </pc:spChg>
        <pc:spChg chg="add del mod">
          <ac:chgData name="Chepeliev, Maksym G" userId="4aff21db-fd88-423a-9e18-1cb0b6d9518d" providerId="ADAL" clId="{F1B9973E-C7D9-4408-A2BA-5216BA728752}" dt="2025-06-17T20:00:17.055" v="1933"/>
          <ac:spMkLst>
            <pc:docMk/>
            <pc:sldMk cId="747071421" sldId="311"/>
            <ac:spMk id="12" creationId="{D8449935-F3D7-4908-981A-448B3B1DA0D7}"/>
          </ac:spMkLst>
        </pc:spChg>
        <pc:spChg chg="add del mod">
          <ac:chgData name="Chepeliev, Maksym G" userId="4aff21db-fd88-423a-9e18-1cb0b6d9518d" providerId="ADAL" clId="{F1B9973E-C7D9-4408-A2BA-5216BA728752}" dt="2025-06-17T20:00:44.123" v="1939" actId="22"/>
          <ac:spMkLst>
            <pc:docMk/>
            <pc:sldMk cId="747071421" sldId="311"/>
            <ac:spMk id="14" creationId="{122E19EF-5063-43AC-8702-90D539A66E0B}"/>
          </ac:spMkLst>
        </pc:spChg>
        <pc:spChg chg="add del mod">
          <ac:chgData name="Chepeliev, Maksym G" userId="4aff21db-fd88-423a-9e18-1cb0b6d9518d" providerId="ADAL" clId="{F1B9973E-C7D9-4408-A2BA-5216BA728752}" dt="2025-06-17T20:00:55.421" v="1945"/>
          <ac:spMkLst>
            <pc:docMk/>
            <pc:sldMk cId="747071421" sldId="311"/>
            <ac:spMk id="15" creationId="{6CD68AE0-A204-4950-8A35-ABC241EC6A31}"/>
          </ac:spMkLst>
        </pc:spChg>
        <pc:spChg chg="add del mod">
          <ac:chgData name="Chepeliev, Maksym G" userId="4aff21db-fd88-423a-9e18-1cb0b6d9518d" providerId="ADAL" clId="{F1B9973E-C7D9-4408-A2BA-5216BA728752}" dt="2025-06-17T20:00:55.421" v="1947"/>
          <ac:spMkLst>
            <pc:docMk/>
            <pc:sldMk cId="747071421" sldId="311"/>
            <ac:spMk id="16" creationId="{52FEA2F4-EB56-49BA-88E7-BE3FE7E35D41}"/>
          </ac:spMkLst>
        </pc:spChg>
        <pc:spChg chg="add mod">
          <ac:chgData name="Chepeliev, Maksym G" userId="4aff21db-fd88-423a-9e18-1cb0b6d9518d" providerId="ADAL" clId="{F1B9973E-C7D9-4408-A2BA-5216BA728752}" dt="2025-06-17T20:27:21.389" v="2988" actId="6549"/>
          <ac:spMkLst>
            <pc:docMk/>
            <pc:sldMk cId="747071421" sldId="311"/>
            <ac:spMk id="18" creationId="{10370FBC-71AB-4E57-AE35-2BDBFA2406FA}"/>
          </ac:spMkLst>
        </pc:spChg>
        <pc:picChg chg="add del mod">
          <ac:chgData name="Chepeliev, Maksym G" userId="4aff21db-fd88-423a-9e18-1cb0b6d9518d" providerId="ADAL" clId="{F1B9973E-C7D9-4408-A2BA-5216BA728752}" dt="2025-06-17T20:06:43.423" v="2273" actId="478"/>
          <ac:picMkLst>
            <pc:docMk/>
            <pc:sldMk cId="747071421" sldId="311"/>
            <ac:picMk id="2" creationId="{77F9B2FC-0683-488B-8AD6-7998E85B9333}"/>
          </ac:picMkLst>
        </pc:picChg>
        <pc:picChg chg="del">
          <ac:chgData name="Chepeliev, Maksym G" userId="4aff21db-fd88-423a-9e18-1cb0b6d9518d" providerId="ADAL" clId="{F1B9973E-C7D9-4408-A2BA-5216BA728752}" dt="2025-06-17T19:56:38.925" v="1818" actId="478"/>
          <ac:picMkLst>
            <pc:docMk/>
            <pc:sldMk cId="747071421" sldId="311"/>
            <ac:picMk id="5" creationId="{B3A88919-0C0E-4ABE-82DA-295BBBBE00AC}"/>
          </ac:picMkLst>
        </pc:picChg>
        <pc:picChg chg="add del mod">
          <ac:chgData name="Chepeliev, Maksym G" userId="4aff21db-fd88-423a-9e18-1cb0b6d9518d" providerId="ADAL" clId="{F1B9973E-C7D9-4408-A2BA-5216BA728752}" dt="2025-06-17T19:56:59.654" v="1825" actId="21"/>
          <ac:picMkLst>
            <pc:docMk/>
            <pc:sldMk cId="747071421" sldId="311"/>
            <ac:picMk id="7" creationId="{5831C4CC-6581-4CF4-B801-F2B7121BDD84}"/>
          </ac:picMkLst>
        </pc:picChg>
        <pc:picChg chg="add mod">
          <ac:chgData name="Chepeliev, Maksym G" userId="4aff21db-fd88-423a-9e18-1cb0b6d9518d" providerId="ADAL" clId="{F1B9973E-C7D9-4408-A2BA-5216BA728752}" dt="2025-06-17T19:57:01.006" v="1826"/>
          <ac:picMkLst>
            <pc:docMk/>
            <pc:sldMk cId="747071421" sldId="311"/>
            <ac:picMk id="9" creationId="{203EDF9E-A44F-4D23-B751-ACBC4065F98E}"/>
          </ac:picMkLst>
        </pc:picChg>
        <pc:picChg chg="add del mod">
          <ac:chgData name="Chepeliev, Maksym G" userId="4aff21db-fd88-423a-9e18-1cb0b6d9518d" providerId="ADAL" clId="{F1B9973E-C7D9-4408-A2BA-5216BA728752}" dt="2025-06-17T19:57:06.380" v="1828"/>
          <ac:picMkLst>
            <pc:docMk/>
            <pc:sldMk cId="747071421" sldId="311"/>
            <ac:picMk id="10" creationId="{EDC5BB0A-567E-44CF-8836-67D5C4D4C775}"/>
          </ac:picMkLst>
        </pc:picChg>
        <pc:picChg chg="add mod">
          <ac:chgData name="Chepeliev, Maksym G" userId="4aff21db-fd88-423a-9e18-1cb0b6d9518d" providerId="ADAL" clId="{F1B9973E-C7D9-4408-A2BA-5216BA728752}" dt="2025-06-17T20:06:51.067" v="2277" actId="14100"/>
          <ac:picMkLst>
            <pc:docMk/>
            <pc:sldMk cId="747071421" sldId="311"/>
            <ac:picMk id="19" creationId="{A2479766-6988-42CA-86DB-3965ECB78FE2}"/>
          </ac:picMkLst>
        </pc:picChg>
      </pc:sldChg>
      <pc:sldChg chg="addSp delSp modSp mod">
        <pc:chgData name="Chepeliev, Maksym G" userId="4aff21db-fd88-423a-9e18-1cb0b6d9518d" providerId="ADAL" clId="{F1B9973E-C7D9-4408-A2BA-5216BA728752}" dt="2025-06-17T17:31:17.421" v="131" actId="14100"/>
        <pc:sldMkLst>
          <pc:docMk/>
          <pc:sldMk cId="831183319" sldId="313"/>
        </pc:sldMkLst>
        <pc:spChg chg="mod">
          <ac:chgData name="Chepeliev, Maksym G" userId="4aff21db-fd88-423a-9e18-1cb0b6d9518d" providerId="ADAL" clId="{F1B9973E-C7D9-4408-A2BA-5216BA728752}" dt="2025-06-17T17:31:17.421" v="131" actId="14100"/>
          <ac:spMkLst>
            <pc:docMk/>
            <pc:sldMk cId="831183319" sldId="313"/>
            <ac:spMk id="2" creationId="{00000000-0000-0000-0000-000000000000}"/>
          </ac:spMkLst>
        </pc:spChg>
        <pc:spChg chg="mod">
          <ac:chgData name="Chepeliev, Maksym G" userId="4aff21db-fd88-423a-9e18-1cb0b6d9518d" providerId="ADAL" clId="{F1B9973E-C7D9-4408-A2BA-5216BA728752}" dt="2025-06-17T17:31:11.458" v="128" actId="1076"/>
          <ac:spMkLst>
            <pc:docMk/>
            <pc:sldMk cId="831183319" sldId="313"/>
            <ac:spMk id="3" creationId="{00000000-0000-0000-0000-000000000000}"/>
          </ac:spMkLst>
        </pc:spChg>
        <pc:picChg chg="del">
          <ac:chgData name="Chepeliev, Maksym G" userId="4aff21db-fd88-423a-9e18-1cb0b6d9518d" providerId="ADAL" clId="{F1B9973E-C7D9-4408-A2BA-5216BA728752}" dt="2025-06-17T17:28:15.427" v="109" actId="478"/>
          <ac:picMkLst>
            <pc:docMk/>
            <pc:sldMk cId="831183319" sldId="313"/>
            <ac:picMk id="5" creationId="{80CF27A0-EC2C-4BF0-8E8F-77EEFC8C418E}"/>
          </ac:picMkLst>
        </pc:picChg>
        <pc:picChg chg="add mod">
          <ac:chgData name="Chepeliev, Maksym G" userId="4aff21db-fd88-423a-9e18-1cb0b6d9518d" providerId="ADAL" clId="{F1B9973E-C7D9-4408-A2BA-5216BA728752}" dt="2025-06-17T17:28:29.155" v="113" actId="14100"/>
          <ac:picMkLst>
            <pc:docMk/>
            <pc:sldMk cId="831183319" sldId="313"/>
            <ac:picMk id="6" creationId="{51AD4705-0379-4612-8353-75A453ED7F3B}"/>
          </ac:picMkLst>
        </pc:picChg>
        <pc:picChg chg="add del">
          <ac:chgData name="Chepeliev, Maksym G" userId="4aff21db-fd88-423a-9e18-1cb0b6d9518d" providerId="ADAL" clId="{F1B9973E-C7D9-4408-A2BA-5216BA728752}" dt="2025-06-17T17:30:44.730" v="117" actId="22"/>
          <ac:picMkLst>
            <pc:docMk/>
            <pc:sldMk cId="831183319" sldId="313"/>
            <ac:picMk id="8" creationId="{38FBC651-9F59-4D48-9D7C-22412768FB69}"/>
          </ac:picMkLst>
        </pc:picChg>
      </pc:sldChg>
      <pc:sldChg chg="addSp delSp modSp mod">
        <pc:chgData name="Chepeliev, Maksym G" userId="4aff21db-fd88-423a-9e18-1cb0b6d9518d" providerId="ADAL" clId="{F1B9973E-C7D9-4408-A2BA-5216BA728752}" dt="2025-06-17T20:07:08.684" v="2284" actId="20577"/>
        <pc:sldMkLst>
          <pc:docMk/>
          <pc:sldMk cId="2284127406" sldId="315"/>
        </pc:sldMkLst>
        <pc:spChg chg="del">
          <ac:chgData name="Chepeliev, Maksym G" userId="4aff21db-fd88-423a-9e18-1cb0b6d9518d" providerId="ADAL" clId="{F1B9973E-C7D9-4408-A2BA-5216BA728752}" dt="2025-06-17T20:03:55.102" v="2141" actId="478"/>
          <ac:spMkLst>
            <pc:docMk/>
            <pc:sldMk cId="2284127406" sldId="315"/>
            <ac:spMk id="2" creationId="{C954487A-E013-4928-9E3D-BD90CB9E0489}"/>
          </ac:spMkLst>
        </pc:spChg>
        <pc:spChg chg="mod">
          <ac:chgData name="Chepeliev, Maksym G" userId="4aff21db-fd88-423a-9e18-1cb0b6d9518d" providerId="ADAL" clId="{F1B9973E-C7D9-4408-A2BA-5216BA728752}" dt="2025-06-17T20:07:08.684" v="2284" actId="20577"/>
          <ac:spMkLst>
            <pc:docMk/>
            <pc:sldMk cId="2284127406" sldId="315"/>
            <ac:spMk id="3" creationId="{00000000-0000-0000-0000-000000000000}"/>
          </ac:spMkLst>
        </pc:spChg>
        <pc:graphicFrameChg chg="add mod modGraphic">
          <ac:chgData name="Chepeliev, Maksym G" userId="4aff21db-fd88-423a-9e18-1cb0b6d9518d" providerId="ADAL" clId="{F1B9973E-C7D9-4408-A2BA-5216BA728752}" dt="2025-06-17T20:05:51.755" v="2268" actId="14100"/>
          <ac:graphicFrameMkLst>
            <pc:docMk/>
            <pc:sldMk cId="2284127406" sldId="315"/>
            <ac:graphicFrameMk id="5" creationId="{F9DE4B4D-D0C8-411C-8435-58AB971C371A}"/>
          </ac:graphicFrameMkLst>
        </pc:graphicFrameChg>
        <pc:picChg chg="del">
          <ac:chgData name="Chepeliev, Maksym G" userId="4aff21db-fd88-423a-9e18-1cb0b6d9518d" providerId="ADAL" clId="{F1B9973E-C7D9-4408-A2BA-5216BA728752}" dt="2025-06-17T20:03:53.652" v="2140" actId="478"/>
          <ac:picMkLst>
            <pc:docMk/>
            <pc:sldMk cId="2284127406" sldId="315"/>
            <ac:picMk id="7" creationId="{ADD2A8DB-D717-EB96-59C5-1EDB49E5A4BF}"/>
          </ac:picMkLst>
        </pc:picChg>
      </pc:sldChg>
      <pc:sldChg chg="modSp mod">
        <pc:chgData name="Chepeliev, Maksym G" userId="4aff21db-fd88-423a-9e18-1cb0b6d9518d" providerId="ADAL" clId="{F1B9973E-C7D9-4408-A2BA-5216BA728752}" dt="2025-06-17T20:20:22.270" v="2750" actId="20577"/>
        <pc:sldMkLst>
          <pc:docMk/>
          <pc:sldMk cId="2404619725" sldId="316"/>
        </pc:sldMkLst>
        <pc:spChg chg="mod">
          <ac:chgData name="Chepeliev, Maksym G" userId="4aff21db-fd88-423a-9e18-1cb0b6d9518d" providerId="ADAL" clId="{F1B9973E-C7D9-4408-A2BA-5216BA728752}" dt="2025-06-17T20:20:13.521" v="2708" actId="207"/>
          <ac:spMkLst>
            <pc:docMk/>
            <pc:sldMk cId="2404619725" sldId="316"/>
            <ac:spMk id="2" creationId="{00000000-0000-0000-0000-000000000000}"/>
          </ac:spMkLst>
        </pc:spChg>
        <pc:spChg chg="mod">
          <ac:chgData name="Chepeliev, Maksym G" userId="4aff21db-fd88-423a-9e18-1cb0b6d9518d" providerId="ADAL" clId="{F1B9973E-C7D9-4408-A2BA-5216BA728752}" dt="2025-06-17T20:20:22.270" v="2750" actId="20577"/>
          <ac:spMkLst>
            <pc:docMk/>
            <pc:sldMk cId="2404619725" sldId="316"/>
            <ac:spMk id="3" creationId="{00000000-0000-0000-0000-000000000000}"/>
          </ac:spMkLst>
        </pc:spChg>
      </pc:sldChg>
      <pc:sldChg chg="addSp modSp mod">
        <pc:chgData name="Chepeliev, Maksym G" userId="4aff21db-fd88-423a-9e18-1cb0b6d9518d" providerId="ADAL" clId="{F1B9973E-C7D9-4408-A2BA-5216BA728752}" dt="2025-06-17T20:09:11.513" v="2367" actId="1076"/>
        <pc:sldMkLst>
          <pc:docMk/>
          <pc:sldMk cId="294217160" sldId="318"/>
        </pc:sldMkLst>
        <pc:spChg chg="mod">
          <ac:chgData name="Chepeliev, Maksym G" userId="4aff21db-fd88-423a-9e18-1cb0b6d9518d" providerId="ADAL" clId="{F1B9973E-C7D9-4408-A2BA-5216BA728752}" dt="2025-06-17T20:08:31.343" v="2301" actId="1076"/>
          <ac:spMkLst>
            <pc:docMk/>
            <pc:sldMk cId="294217160" sldId="318"/>
            <ac:spMk id="2" creationId="{00000000-0000-0000-0000-000000000000}"/>
          </ac:spMkLst>
        </pc:spChg>
        <pc:spChg chg="mod">
          <ac:chgData name="Chepeliev, Maksym G" userId="4aff21db-fd88-423a-9e18-1cb0b6d9518d" providerId="ADAL" clId="{F1B9973E-C7D9-4408-A2BA-5216BA728752}" dt="2025-06-17T20:08:45.447" v="2324" actId="20577"/>
          <ac:spMkLst>
            <pc:docMk/>
            <pc:sldMk cId="294217160" sldId="318"/>
            <ac:spMk id="3" creationId="{00000000-0000-0000-0000-000000000000}"/>
          </ac:spMkLst>
        </pc:spChg>
        <pc:spChg chg="add mod">
          <ac:chgData name="Chepeliev, Maksym G" userId="4aff21db-fd88-423a-9e18-1cb0b6d9518d" providerId="ADAL" clId="{F1B9973E-C7D9-4408-A2BA-5216BA728752}" dt="2025-06-17T20:09:11.513" v="2367" actId="1076"/>
          <ac:spMkLst>
            <pc:docMk/>
            <pc:sldMk cId="294217160" sldId="318"/>
            <ac:spMk id="4" creationId="{F733FE82-247B-4D16-A638-398095BD7165}"/>
          </ac:spMkLst>
        </pc:spChg>
      </pc:sldChg>
      <pc:sldChg chg="del">
        <pc:chgData name="Chepeliev, Maksym G" userId="4aff21db-fd88-423a-9e18-1cb0b6d9518d" providerId="ADAL" clId="{F1B9973E-C7D9-4408-A2BA-5216BA728752}" dt="2025-06-17T20:06:29.627" v="2270" actId="47"/>
        <pc:sldMkLst>
          <pc:docMk/>
          <pc:sldMk cId="941766459" sldId="322"/>
        </pc:sldMkLst>
      </pc:sldChg>
      <pc:sldChg chg="del">
        <pc:chgData name="Chepeliev, Maksym G" userId="4aff21db-fd88-423a-9e18-1cb0b6d9518d" providerId="ADAL" clId="{F1B9973E-C7D9-4408-A2BA-5216BA728752}" dt="2025-06-17T20:06:29.627" v="2270" actId="47"/>
        <pc:sldMkLst>
          <pc:docMk/>
          <pc:sldMk cId="3797674780" sldId="323"/>
        </pc:sldMkLst>
      </pc:sldChg>
      <pc:sldChg chg="del">
        <pc:chgData name="Chepeliev, Maksym G" userId="4aff21db-fd88-423a-9e18-1cb0b6d9518d" providerId="ADAL" clId="{F1B9973E-C7D9-4408-A2BA-5216BA728752}" dt="2025-06-17T20:06:29.627" v="2270" actId="47"/>
        <pc:sldMkLst>
          <pc:docMk/>
          <pc:sldMk cId="526357818" sldId="326"/>
        </pc:sldMkLst>
      </pc:sldChg>
      <pc:sldChg chg="modSp mod">
        <pc:chgData name="Chepeliev, Maksym G" userId="4aff21db-fd88-423a-9e18-1cb0b6d9518d" providerId="ADAL" clId="{F1B9973E-C7D9-4408-A2BA-5216BA728752}" dt="2025-06-17T17:47:53.310" v="763" actId="20577"/>
        <pc:sldMkLst>
          <pc:docMk/>
          <pc:sldMk cId="2184881230" sldId="329"/>
        </pc:sldMkLst>
        <pc:spChg chg="mod">
          <ac:chgData name="Chepeliev, Maksym G" userId="4aff21db-fd88-423a-9e18-1cb0b6d9518d" providerId="ADAL" clId="{F1B9973E-C7D9-4408-A2BA-5216BA728752}" dt="2025-06-17T17:47:53.310" v="763" actId="20577"/>
          <ac:spMkLst>
            <pc:docMk/>
            <pc:sldMk cId="2184881230" sldId="329"/>
            <ac:spMk id="2" creationId="{D8C92F6A-8F7E-498F-8328-F026B52262D3}"/>
          </ac:spMkLst>
        </pc:spChg>
        <pc:spChg chg="mod">
          <ac:chgData name="Chepeliev, Maksym G" userId="4aff21db-fd88-423a-9e18-1cb0b6d9518d" providerId="ADAL" clId="{F1B9973E-C7D9-4408-A2BA-5216BA728752}" dt="2025-06-17T17:45:09.331" v="615" actId="20577"/>
          <ac:spMkLst>
            <pc:docMk/>
            <pc:sldMk cId="2184881230" sldId="329"/>
            <ac:spMk id="3" creationId="{AD06B28A-0BEC-40BE-88B2-64E42A112022}"/>
          </ac:spMkLst>
        </pc:spChg>
      </pc:sldChg>
      <pc:sldChg chg="del">
        <pc:chgData name="Chepeliev, Maksym G" userId="4aff21db-fd88-423a-9e18-1cb0b6d9518d" providerId="ADAL" clId="{F1B9973E-C7D9-4408-A2BA-5216BA728752}" dt="2025-06-17T20:06:29.627" v="2270" actId="47"/>
        <pc:sldMkLst>
          <pc:docMk/>
          <pc:sldMk cId="2447663336" sldId="331"/>
        </pc:sldMkLst>
      </pc:sldChg>
      <pc:sldChg chg="addSp delSp modSp mod">
        <pc:chgData name="Chepeliev, Maksym G" userId="4aff21db-fd88-423a-9e18-1cb0b6d9518d" providerId="ADAL" clId="{F1B9973E-C7D9-4408-A2BA-5216BA728752}" dt="2025-06-17T19:58:25.003" v="1841" actId="20577"/>
        <pc:sldMkLst>
          <pc:docMk/>
          <pc:sldMk cId="399129122" sldId="332"/>
        </pc:sldMkLst>
        <pc:spChg chg="del">
          <ac:chgData name="Chepeliev, Maksym G" userId="4aff21db-fd88-423a-9e18-1cb0b6d9518d" providerId="ADAL" clId="{F1B9973E-C7D9-4408-A2BA-5216BA728752}" dt="2025-06-17T18:52:53.017" v="804" actId="478"/>
          <ac:spMkLst>
            <pc:docMk/>
            <pc:sldMk cId="399129122" sldId="332"/>
            <ac:spMk id="2" creationId="{D9DBACE1-B515-AE53-8138-50284399B35B}"/>
          </ac:spMkLst>
        </pc:spChg>
        <pc:spChg chg="mod">
          <ac:chgData name="Chepeliev, Maksym G" userId="4aff21db-fd88-423a-9e18-1cb0b6d9518d" providerId="ADAL" clId="{F1B9973E-C7D9-4408-A2BA-5216BA728752}" dt="2025-06-17T19:58:25.003" v="1841" actId="20577"/>
          <ac:spMkLst>
            <pc:docMk/>
            <pc:sldMk cId="399129122" sldId="332"/>
            <ac:spMk id="3" creationId="{00000000-0000-0000-0000-000000000000}"/>
          </ac:spMkLst>
        </pc:spChg>
        <pc:spChg chg="del mod">
          <ac:chgData name="Chepeliev, Maksym G" userId="4aff21db-fd88-423a-9e18-1cb0b6d9518d" providerId="ADAL" clId="{F1B9973E-C7D9-4408-A2BA-5216BA728752}" dt="2025-06-17T18:52:54.441" v="805" actId="478"/>
          <ac:spMkLst>
            <pc:docMk/>
            <pc:sldMk cId="399129122" sldId="332"/>
            <ac:spMk id="5" creationId="{A7194851-F873-060B-07DA-B72617E88203}"/>
          </ac:spMkLst>
        </pc:spChg>
        <pc:spChg chg="add del mod">
          <ac:chgData name="Chepeliev, Maksym G" userId="4aff21db-fd88-423a-9e18-1cb0b6d9518d" providerId="ADAL" clId="{F1B9973E-C7D9-4408-A2BA-5216BA728752}" dt="2025-06-17T19:43:02.454" v="1362" actId="478"/>
          <ac:spMkLst>
            <pc:docMk/>
            <pc:sldMk cId="399129122" sldId="332"/>
            <ac:spMk id="6" creationId="{7FEAEEED-310F-4D3A-8675-40AD87C38C86}"/>
          </ac:spMkLst>
        </pc:spChg>
        <pc:spChg chg="mod">
          <ac:chgData name="Chepeliev, Maksym G" userId="4aff21db-fd88-423a-9e18-1cb0b6d9518d" providerId="ADAL" clId="{F1B9973E-C7D9-4408-A2BA-5216BA728752}" dt="2025-06-17T19:43:37.763" v="1404" actId="14100"/>
          <ac:spMkLst>
            <pc:docMk/>
            <pc:sldMk cId="399129122" sldId="332"/>
            <ac:spMk id="9" creationId="{63B5049A-3A9D-4149-B67C-928AD5EE82DC}"/>
          </ac:spMkLst>
        </pc:spChg>
        <pc:spChg chg="mod">
          <ac:chgData name="Chepeliev, Maksym G" userId="4aff21db-fd88-423a-9e18-1cb0b6d9518d" providerId="ADAL" clId="{F1B9973E-C7D9-4408-A2BA-5216BA728752}" dt="2025-06-17T19:34:14.133" v="811" actId="1076"/>
          <ac:spMkLst>
            <pc:docMk/>
            <pc:sldMk cId="399129122" sldId="332"/>
            <ac:spMk id="12" creationId="{9930C32E-D92F-4D7A-BC6B-C6FACCB74317}"/>
          </ac:spMkLst>
        </pc:spChg>
        <pc:spChg chg="mod">
          <ac:chgData name="Chepeliev, Maksym G" userId="4aff21db-fd88-423a-9e18-1cb0b6d9518d" providerId="ADAL" clId="{F1B9973E-C7D9-4408-A2BA-5216BA728752}" dt="2025-06-17T19:34:14.133" v="811" actId="1076"/>
          <ac:spMkLst>
            <pc:docMk/>
            <pc:sldMk cId="399129122" sldId="332"/>
            <ac:spMk id="13" creationId="{BD0733DC-797C-4059-B76E-F6DDE2B24183}"/>
          </ac:spMkLst>
        </pc:spChg>
        <pc:spChg chg="mod">
          <ac:chgData name="Chepeliev, Maksym G" userId="4aff21db-fd88-423a-9e18-1cb0b6d9518d" providerId="ADAL" clId="{F1B9973E-C7D9-4408-A2BA-5216BA728752}" dt="2025-06-17T19:34:14.133" v="811" actId="1076"/>
          <ac:spMkLst>
            <pc:docMk/>
            <pc:sldMk cId="399129122" sldId="332"/>
            <ac:spMk id="14" creationId="{5C03163C-68B0-433C-9362-343D76EA1799}"/>
          </ac:spMkLst>
        </pc:spChg>
        <pc:spChg chg="mod">
          <ac:chgData name="Chepeliev, Maksym G" userId="4aff21db-fd88-423a-9e18-1cb0b6d9518d" providerId="ADAL" clId="{F1B9973E-C7D9-4408-A2BA-5216BA728752}" dt="2025-06-17T19:34:14.133" v="811" actId="1076"/>
          <ac:spMkLst>
            <pc:docMk/>
            <pc:sldMk cId="399129122" sldId="332"/>
            <ac:spMk id="15" creationId="{7A62EED9-1383-4A69-A0E8-A73FE0B4130E}"/>
          </ac:spMkLst>
        </pc:spChg>
        <pc:spChg chg="mod">
          <ac:chgData name="Chepeliev, Maksym G" userId="4aff21db-fd88-423a-9e18-1cb0b6d9518d" providerId="ADAL" clId="{F1B9973E-C7D9-4408-A2BA-5216BA728752}" dt="2025-06-17T19:34:14.133" v="811" actId="1076"/>
          <ac:spMkLst>
            <pc:docMk/>
            <pc:sldMk cId="399129122" sldId="332"/>
            <ac:spMk id="16" creationId="{43FB02A0-5AC3-4563-86C2-CF99FB88327C}"/>
          </ac:spMkLst>
        </pc:spChg>
        <pc:spChg chg="mod">
          <ac:chgData name="Chepeliev, Maksym G" userId="4aff21db-fd88-423a-9e18-1cb0b6d9518d" providerId="ADAL" clId="{F1B9973E-C7D9-4408-A2BA-5216BA728752}" dt="2025-06-17T19:34:23.649" v="812"/>
          <ac:spMkLst>
            <pc:docMk/>
            <pc:sldMk cId="399129122" sldId="332"/>
            <ac:spMk id="19" creationId="{26F11E56-AD72-4612-A19F-9CCD7D917ACB}"/>
          </ac:spMkLst>
        </pc:spChg>
        <pc:spChg chg="mod">
          <ac:chgData name="Chepeliev, Maksym G" userId="4aff21db-fd88-423a-9e18-1cb0b6d9518d" providerId="ADAL" clId="{F1B9973E-C7D9-4408-A2BA-5216BA728752}" dt="2025-06-17T19:34:23.649" v="812"/>
          <ac:spMkLst>
            <pc:docMk/>
            <pc:sldMk cId="399129122" sldId="332"/>
            <ac:spMk id="20" creationId="{B5F7BDF9-01D4-4262-BA28-C21F62C67E98}"/>
          </ac:spMkLst>
        </pc:spChg>
        <pc:spChg chg="mod">
          <ac:chgData name="Chepeliev, Maksym G" userId="4aff21db-fd88-423a-9e18-1cb0b6d9518d" providerId="ADAL" clId="{F1B9973E-C7D9-4408-A2BA-5216BA728752}" dt="2025-06-17T19:34:23.649" v="812"/>
          <ac:spMkLst>
            <pc:docMk/>
            <pc:sldMk cId="399129122" sldId="332"/>
            <ac:spMk id="21" creationId="{E01EDD45-B47C-4BA3-B4D2-4F36D5075F69}"/>
          </ac:spMkLst>
        </pc:spChg>
        <pc:spChg chg="mod">
          <ac:chgData name="Chepeliev, Maksym G" userId="4aff21db-fd88-423a-9e18-1cb0b6d9518d" providerId="ADAL" clId="{F1B9973E-C7D9-4408-A2BA-5216BA728752}" dt="2025-06-17T19:34:23.649" v="812"/>
          <ac:spMkLst>
            <pc:docMk/>
            <pc:sldMk cId="399129122" sldId="332"/>
            <ac:spMk id="22" creationId="{4E34F961-4FBF-4379-B1CD-32F7534E9FDE}"/>
          </ac:spMkLst>
        </pc:spChg>
        <pc:spChg chg="mod">
          <ac:chgData name="Chepeliev, Maksym G" userId="4aff21db-fd88-423a-9e18-1cb0b6d9518d" providerId="ADAL" clId="{F1B9973E-C7D9-4408-A2BA-5216BA728752}" dt="2025-06-17T19:34:23.649" v="812"/>
          <ac:spMkLst>
            <pc:docMk/>
            <pc:sldMk cId="399129122" sldId="332"/>
            <ac:spMk id="23" creationId="{6219C9CC-9A91-4F0D-B1B4-AB5CAB74A4A2}"/>
          </ac:spMkLst>
        </pc:spChg>
        <pc:spChg chg="add del mod">
          <ac:chgData name="Chepeliev, Maksym G" userId="4aff21db-fd88-423a-9e18-1cb0b6d9518d" providerId="ADAL" clId="{F1B9973E-C7D9-4408-A2BA-5216BA728752}" dt="2025-06-17T19:43:04.327" v="1364" actId="478"/>
          <ac:spMkLst>
            <pc:docMk/>
            <pc:sldMk cId="399129122" sldId="332"/>
            <ac:spMk id="29" creationId="{674C123B-0957-4E54-B761-0617C056708B}"/>
          </ac:spMkLst>
        </pc:spChg>
        <pc:spChg chg="add del mod">
          <ac:chgData name="Chepeliev, Maksym G" userId="4aff21db-fd88-423a-9e18-1cb0b6d9518d" providerId="ADAL" clId="{F1B9973E-C7D9-4408-A2BA-5216BA728752}" dt="2025-06-17T19:43:06.703" v="1366" actId="478"/>
          <ac:spMkLst>
            <pc:docMk/>
            <pc:sldMk cId="399129122" sldId="332"/>
            <ac:spMk id="30" creationId="{9D575695-B5DD-4495-8515-84492C7ABB99}"/>
          </ac:spMkLst>
        </pc:spChg>
        <pc:grpChg chg="add del mod">
          <ac:chgData name="Chepeliev, Maksym G" userId="4aff21db-fd88-423a-9e18-1cb0b6d9518d" providerId="ADAL" clId="{F1B9973E-C7D9-4408-A2BA-5216BA728752}" dt="2025-06-17T19:43:00.592" v="1359" actId="478"/>
          <ac:grpSpMkLst>
            <pc:docMk/>
            <pc:sldMk cId="399129122" sldId="332"/>
            <ac:grpSpMk id="10" creationId="{8FA8222D-03A7-4B48-8F5B-0B6ECAA4E016}"/>
          </ac:grpSpMkLst>
        </pc:grpChg>
        <pc:grpChg chg="add del mod">
          <ac:chgData name="Chepeliev, Maksym G" userId="4aff21db-fd88-423a-9e18-1cb0b6d9518d" providerId="ADAL" clId="{F1B9973E-C7D9-4408-A2BA-5216BA728752}" dt="2025-06-17T19:34:24.522" v="813"/>
          <ac:grpSpMkLst>
            <pc:docMk/>
            <pc:sldMk cId="399129122" sldId="332"/>
            <ac:grpSpMk id="17" creationId="{E6EE8793-E2AA-4344-84DA-352CB6C4301F}"/>
          </ac:grpSpMkLst>
        </pc:grpChg>
        <pc:picChg chg="add del mod">
          <ac:chgData name="Chepeliev, Maksym G" userId="4aff21db-fd88-423a-9e18-1cb0b6d9518d" providerId="ADAL" clId="{F1B9973E-C7D9-4408-A2BA-5216BA728752}" dt="2025-06-17T19:34:11.153" v="809" actId="478"/>
          <ac:picMkLst>
            <pc:docMk/>
            <pc:sldMk cId="399129122" sldId="332"/>
            <ac:picMk id="8" creationId="{DF655E0F-6617-43A0-9EB3-761DDBA719E8}"/>
          </ac:picMkLst>
        </pc:picChg>
        <pc:picChg chg="mod">
          <ac:chgData name="Chepeliev, Maksym G" userId="4aff21db-fd88-423a-9e18-1cb0b6d9518d" providerId="ADAL" clId="{F1B9973E-C7D9-4408-A2BA-5216BA728752}" dt="2025-06-17T19:34:14.133" v="811" actId="1076"/>
          <ac:picMkLst>
            <pc:docMk/>
            <pc:sldMk cId="399129122" sldId="332"/>
            <ac:picMk id="11" creationId="{AC8F8634-A8EB-4E58-9C94-59A4CD641DAD}"/>
          </ac:picMkLst>
        </pc:picChg>
        <pc:picChg chg="mod">
          <ac:chgData name="Chepeliev, Maksym G" userId="4aff21db-fd88-423a-9e18-1cb0b6d9518d" providerId="ADAL" clId="{F1B9973E-C7D9-4408-A2BA-5216BA728752}" dt="2025-06-17T19:34:23.649" v="812"/>
          <ac:picMkLst>
            <pc:docMk/>
            <pc:sldMk cId="399129122" sldId="332"/>
            <ac:picMk id="18" creationId="{AA17BC7F-0700-473D-94A2-5A6692DC26B4}"/>
          </ac:picMkLst>
        </pc:picChg>
        <pc:picChg chg="del mod">
          <ac:chgData name="Chepeliev, Maksym G" userId="4aff21db-fd88-423a-9e18-1cb0b6d9518d" providerId="ADAL" clId="{F1B9973E-C7D9-4408-A2BA-5216BA728752}" dt="2025-06-17T18:52:55.929" v="806" actId="478"/>
          <ac:picMkLst>
            <pc:docMk/>
            <pc:sldMk cId="399129122" sldId="332"/>
            <ac:picMk id="69" creationId="{73537249-424F-8284-BAD0-C7B9FBA53320}"/>
          </ac:picMkLst>
        </pc:picChg>
        <pc:cxnChg chg="add del mod">
          <ac:chgData name="Chepeliev, Maksym G" userId="4aff21db-fd88-423a-9e18-1cb0b6d9518d" providerId="ADAL" clId="{F1B9973E-C7D9-4408-A2BA-5216BA728752}" dt="2025-06-17T19:43:01.979" v="1361" actId="478"/>
          <ac:cxnSpMkLst>
            <pc:docMk/>
            <pc:sldMk cId="399129122" sldId="332"/>
            <ac:cxnSpMk id="24" creationId="{0BA81396-3477-48B7-A42B-ED4EA2A9F010}"/>
          </ac:cxnSpMkLst>
        </pc:cxnChg>
        <pc:cxnChg chg="add del mod">
          <ac:chgData name="Chepeliev, Maksym G" userId="4aff21db-fd88-423a-9e18-1cb0b6d9518d" providerId="ADAL" clId="{F1B9973E-C7D9-4408-A2BA-5216BA728752}" dt="2025-06-17T19:43:01.251" v="1360" actId="478"/>
          <ac:cxnSpMkLst>
            <pc:docMk/>
            <pc:sldMk cId="399129122" sldId="332"/>
            <ac:cxnSpMk id="27" creationId="{C203FBDF-A900-41C8-9D79-455E913CAB4D}"/>
          </ac:cxnSpMkLst>
        </pc:cxnChg>
        <pc:cxnChg chg="add del mod">
          <ac:chgData name="Chepeliev, Maksym G" userId="4aff21db-fd88-423a-9e18-1cb0b6d9518d" providerId="ADAL" clId="{F1B9973E-C7D9-4408-A2BA-5216BA728752}" dt="2025-06-17T19:43:03.518" v="1363" actId="478"/>
          <ac:cxnSpMkLst>
            <pc:docMk/>
            <pc:sldMk cId="399129122" sldId="332"/>
            <ac:cxnSpMk id="31" creationId="{FB64B312-E157-4C74-BEA1-23C92027FB90}"/>
          </ac:cxnSpMkLst>
        </pc:cxnChg>
        <pc:cxnChg chg="add del mod">
          <ac:chgData name="Chepeliev, Maksym G" userId="4aff21db-fd88-423a-9e18-1cb0b6d9518d" providerId="ADAL" clId="{F1B9973E-C7D9-4408-A2BA-5216BA728752}" dt="2025-06-17T19:43:07.315" v="1367" actId="478"/>
          <ac:cxnSpMkLst>
            <pc:docMk/>
            <pc:sldMk cId="399129122" sldId="332"/>
            <ac:cxnSpMk id="36" creationId="{35CB696C-8C6D-437D-BCD8-018D33255323}"/>
          </ac:cxnSpMkLst>
        </pc:cxnChg>
        <pc:cxnChg chg="add del mod">
          <ac:chgData name="Chepeliev, Maksym G" userId="4aff21db-fd88-423a-9e18-1cb0b6d9518d" providerId="ADAL" clId="{F1B9973E-C7D9-4408-A2BA-5216BA728752}" dt="2025-06-17T19:43:05.112" v="1365" actId="478"/>
          <ac:cxnSpMkLst>
            <pc:docMk/>
            <pc:sldMk cId="399129122" sldId="332"/>
            <ac:cxnSpMk id="38" creationId="{F998E971-4DE6-4AF8-A975-69481C14313E}"/>
          </ac:cxnSpMkLst>
        </pc:cxnChg>
      </pc:sldChg>
      <pc:sldChg chg="del">
        <pc:chgData name="Chepeliev, Maksym G" userId="4aff21db-fd88-423a-9e18-1cb0b6d9518d" providerId="ADAL" clId="{F1B9973E-C7D9-4408-A2BA-5216BA728752}" dt="2025-06-17T19:58:09.848" v="1832" actId="47"/>
        <pc:sldMkLst>
          <pc:docMk/>
          <pc:sldMk cId="170878431" sldId="333"/>
        </pc:sldMkLst>
      </pc:sldChg>
      <pc:sldChg chg="del">
        <pc:chgData name="Chepeliev, Maksym G" userId="4aff21db-fd88-423a-9e18-1cb0b6d9518d" providerId="ADAL" clId="{F1B9973E-C7D9-4408-A2BA-5216BA728752}" dt="2025-06-17T19:57:20.369" v="1829" actId="47"/>
        <pc:sldMkLst>
          <pc:docMk/>
          <pc:sldMk cId="2887726720" sldId="338"/>
        </pc:sldMkLst>
      </pc:sldChg>
      <pc:sldChg chg="del">
        <pc:chgData name="Chepeliev, Maksym G" userId="4aff21db-fd88-423a-9e18-1cb0b6d9518d" providerId="ADAL" clId="{F1B9973E-C7D9-4408-A2BA-5216BA728752}" dt="2025-06-17T19:57:35.554" v="1830" actId="47"/>
        <pc:sldMkLst>
          <pc:docMk/>
          <pc:sldMk cId="2665977991" sldId="339"/>
        </pc:sldMkLst>
      </pc:sldChg>
      <pc:sldChg chg="del">
        <pc:chgData name="Chepeliev, Maksym G" userId="4aff21db-fd88-423a-9e18-1cb0b6d9518d" providerId="ADAL" clId="{F1B9973E-C7D9-4408-A2BA-5216BA728752}" dt="2025-06-17T19:57:35.554" v="1830" actId="47"/>
        <pc:sldMkLst>
          <pc:docMk/>
          <pc:sldMk cId="783533828" sldId="340"/>
        </pc:sldMkLst>
      </pc:sldChg>
      <pc:sldChg chg="del">
        <pc:chgData name="Chepeliev, Maksym G" userId="4aff21db-fd88-423a-9e18-1cb0b6d9518d" providerId="ADAL" clId="{F1B9973E-C7D9-4408-A2BA-5216BA728752}" dt="2025-06-17T19:58:09.848" v="1832" actId="47"/>
        <pc:sldMkLst>
          <pc:docMk/>
          <pc:sldMk cId="1662137764" sldId="341"/>
        </pc:sldMkLst>
      </pc:sldChg>
      <pc:sldChg chg="del">
        <pc:chgData name="Chepeliev, Maksym G" userId="4aff21db-fd88-423a-9e18-1cb0b6d9518d" providerId="ADAL" clId="{F1B9973E-C7D9-4408-A2BA-5216BA728752}" dt="2025-06-17T19:58:09.848" v="1832" actId="47"/>
        <pc:sldMkLst>
          <pc:docMk/>
          <pc:sldMk cId="3676301059" sldId="342"/>
        </pc:sldMkLst>
      </pc:sldChg>
      <pc:sldChg chg="del">
        <pc:chgData name="Chepeliev, Maksym G" userId="4aff21db-fd88-423a-9e18-1cb0b6d9518d" providerId="ADAL" clId="{F1B9973E-C7D9-4408-A2BA-5216BA728752}" dt="2025-06-17T20:06:29.627" v="2270" actId="47"/>
        <pc:sldMkLst>
          <pc:docMk/>
          <pc:sldMk cId="324794391" sldId="343"/>
        </pc:sldMkLst>
      </pc:sldChg>
      <pc:sldChg chg="del">
        <pc:chgData name="Chepeliev, Maksym G" userId="4aff21db-fd88-423a-9e18-1cb0b6d9518d" providerId="ADAL" clId="{F1B9973E-C7D9-4408-A2BA-5216BA728752}" dt="2025-06-17T20:06:29.627" v="2270" actId="47"/>
        <pc:sldMkLst>
          <pc:docMk/>
          <pc:sldMk cId="2192921000" sldId="344"/>
        </pc:sldMkLst>
      </pc:sldChg>
      <pc:sldChg chg="del">
        <pc:chgData name="Chepeliev, Maksym G" userId="4aff21db-fd88-423a-9e18-1cb0b6d9518d" providerId="ADAL" clId="{F1B9973E-C7D9-4408-A2BA-5216BA728752}" dt="2025-06-17T20:06:29.627" v="2270" actId="47"/>
        <pc:sldMkLst>
          <pc:docMk/>
          <pc:sldMk cId="1766702792" sldId="345"/>
        </pc:sldMkLst>
      </pc:sldChg>
      <pc:sldChg chg="del">
        <pc:chgData name="Chepeliev, Maksym G" userId="4aff21db-fd88-423a-9e18-1cb0b6d9518d" providerId="ADAL" clId="{F1B9973E-C7D9-4408-A2BA-5216BA728752}" dt="2025-06-17T20:06:29.627" v="2270" actId="47"/>
        <pc:sldMkLst>
          <pc:docMk/>
          <pc:sldMk cId="2307290438" sldId="347"/>
        </pc:sldMkLst>
      </pc:sldChg>
      <pc:sldChg chg="del">
        <pc:chgData name="Chepeliev, Maksym G" userId="4aff21db-fd88-423a-9e18-1cb0b6d9518d" providerId="ADAL" clId="{F1B9973E-C7D9-4408-A2BA-5216BA728752}" dt="2025-06-17T20:06:29.627" v="2270" actId="47"/>
        <pc:sldMkLst>
          <pc:docMk/>
          <pc:sldMk cId="965860711" sldId="348"/>
        </pc:sldMkLst>
      </pc:sldChg>
      <pc:sldChg chg="del">
        <pc:chgData name="Chepeliev, Maksym G" userId="4aff21db-fd88-423a-9e18-1cb0b6d9518d" providerId="ADAL" clId="{F1B9973E-C7D9-4408-A2BA-5216BA728752}" dt="2025-06-17T19:58:09.848" v="1832" actId="47"/>
        <pc:sldMkLst>
          <pc:docMk/>
          <pc:sldMk cId="2546263135" sldId="351"/>
        </pc:sldMkLst>
      </pc:sldChg>
      <pc:sldChg chg="del">
        <pc:chgData name="Chepeliev, Maksym G" userId="4aff21db-fd88-423a-9e18-1cb0b6d9518d" providerId="ADAL" clId="{F1B9973E-C7D9-4408-A2BA-5216BA728752}" dt="2025-06-17T19:58:09.848" v="1832" actId="47"/>
        <pc:sldMkLst>
          <pc:docMk/>
          <pc:sldMk cId="3732111895" sldId="352"/>
        </pc:sldMkLst>
      </pc:sldChg>
      <pc:sldChg chg="del">
        <pc:chgData name="Chepeliev, Maksym G" userId="4aff21db-fd88-423a-9e18-1cb0b6d9518d" providerId="ADAL" clId="{F1B9973E-C7D9-4408-A2BA-5216BA728752}" dt="2025-06-17T19:58:09.848" v="1832" actId="47"/>
        <pc:sldMkLst>
          <pc:docMk/>
          <pc:sldMk cId="4225549662" sldId="353"/>
        </pc:sldMkLst>
      </pc:sldChg>
      <pc:sldChg chg="del">
        <pc:chgData name="Chepeliev, Maksym G" userId="4aff21db-fd88-423a-9e18-1cb0b6d9518d" providerId="ADAL" clId="{F1B9973E-C7D9-4408-A2BA-5216BA728752}" dt="2025-06-17T20:06:29.627" v="2270" actId="47"/>
        <pc:sldMkLst>
          <pc:docMk/>
          <pc:sldMk cId="2217531938" sldId="354"/>
        </pc:sldMkLst>
      </pc:sldChg>
      <pc:sldChg chg="del">
        <pc:chgData name="Chepeliev, Maksym G" userId="4aff21db-fd88-423a-9e18-1cb0b6d9518d" providerId="ADAL" clId="{F1B9973E-C7D9-4408-A2BA-5216BA728752}" dt="2025-06-17T20:06:29.627" v="2270" actId="47"/>
        <pc:sldMkLst>
          <pc:docMk/>
          <pc:sldMk cId="2793261483" sldId="355"/>
        </pc:sldMkLst>
      </pc:sldChg>
      <pc:sldChg chg="del">
        <pc:chgData name="Chepeliev, Maksym G" userId="4aff21db-fd88-423a-9e18-1cb0b6d9518d" providerId="ADAL" clId="{F1B9973E-C7D9-4408-A2BA-5216BA728752}" dt="2025-06-17T19:58:09.848" v="1832" actId="47"/>
        <pc:sldMkLst>
          <pc:docMk/>
          <pc:sldMk cId="378377988" sldId="356"/>
        </pc:sldMkLst>
      </pc:sldChg>
      <pc:sldChg chg="del">
        <pc:chgData name="Chepeliev, Maksym G" userId="4aff21db-fd88-423a-9e18-1cb0b6d9518d" providerId="ADAL" clId="{F1B9973E-C7D9-4408-A2BA-5216BA728752}" dt="2025-06-17T19:57:37.171" v="1831" actId="47"/>
        <pc:sldMkLst>
          <pc:docMk/>
          <pc:sldMk cId="3620739797" sldId="357"/>
        </pc:sldMkLst>
      </pc:sldChg>
      <pc:sldChg chg="addSp delSp modSp add mod">
        <pc:chgData name="Chepeliev, Maksym G" userId="4aff21db-fd88-423a-9e18-1cb0b6d9518d" providerId="ADAL" clId="{F1B9973E-C7D9-4408-A2BA-5216BA728752}" dt="2025-06-17T20:08:24.401" v="2299" actId="1076"/>
        <pc:sldMkLst>
          <pc:docMk/>
          <pc:sldMk cId="2954902989" sldId="358"/>
        </pc:sldMkLst>
        <pc:spChg chg="del">
          <ac:chgData name="Chepeliev, Maksym G" userId="4aff21db-fd88-423a-9e18-1cb0b6d9518d" providerId="ADAL" clId="{F1B9973E-C7D9-4408-A2BA-5216BA728752}" dt="2025-06-17T17:45:38.559" v="617" actId="478"/>
          <ac:spMkLst>
            <pc:docMk/>
            <pc:sldMk cId="2954902989" sldId="358"/>
            <ac:spMk id="2" creationId="{D8C92F6A-8F7E-498F-8328-F026B52262D3}"/>
          </ac:spMkLst>
        </pc:spChg>
        <pc:spChg chg="mod">
          <ac:chgData name="Chepeliev, Maksym G" userId="4aff21db-fd88-423a-9e18-1cb0b6d9518d" providerId="ADAL" clId="{F1B9973E-C7D9-4408-A2BA-5216BA728752}" dt="2025-06-17T20:07:37.215" v="2291" actId="14100"/>
          <ac:spMkLst>
            <pc:docMk/>
            <pc:sldMk cId="2954902989" sldId="358"/>
            <ac:spMk id="3" creationId="{AD06B28A-0BEC-40BE-88B2-64E42A112022}"/>
          </ac:spMkLst>
        </pc:spChg>
        <pc:spChg chg="add del mod">
          <ac:chgData name="Chepeliev, Maksym G" userId="4aff21db-fd88-423a-9e18-1cb0b6d9518d" providerId="ADAL" clId="{F1B9973E-C7D9-4408-A2BA-5216BA728752}" dt="2025-06-17T17:45:44.662" v="618" actId="478"/>
          <ac:spMkLst>
            <pc:docMk/>
            <pc:sldMk cId="2954902989" sldId="358"/>
            <ac:spMk id="6" creationId="{D3DCE614-EF85-431C-BD44-B080A78220A6}"/>
          </ac:spMkLst>
        </pc:spChg>
        <pc:spChg chg="add del mod">
          <ac:chgData name="Chepeliev, Maksym G" userId="4aff21db-fd88-423a-9e18-1cb0b6d9518d" providerId="ADAL" clId="{F1B9973E-C7D9-4408-A2BA-5216BA728752}" dt="2025-06-17T17:45:48.019" v="620"/>
          <ac:spMkLst>
            <pc:docMk/>
            <pc:sldMk cId="2954902989" sldId="358"/>
            <ac:spMk id="7" creationId="{E70A6974-AC33-45AD-B11A-B1CAF8FE18D8}"/>
          </ac:spMkLst>
        </pc:spChg>
        <pc:spChg chg="add mod">
          <ac:chgData name="Chepeliev, Maksym G" userId="4aff21db-fd88-423a-9e18-1cb0b6d9518d" providerId="ADAL" clId="{F1B9973E-C7D9-4408-A2BA-5216BA728752}" dt="2025-06-17T20:07:39.231" v="2292" actId="1076"/>
          <ac:spMkLst>
            <pc:docMk/>
            <pc:sldMk cId="2954902989" sldId="358"/>
            <ac:spMk id="9" creationId="{6B590FB4-29A5-4A81-B0D1-AC2D2FAB2BE5}"/>
          </ac:spMkLst>
        </pc:spChg>
        <pc:spChg chg="add mod">
          <ac:chgData name="Chepeliev, Maksym G" userId="4aff21db-fd88-423a-9e18-1cb0b6d9518d" providerId="ADAL" clId="{F1B9973E-C7D9-4408-A2BA-5216BA728752}" dt="2025-06-17T20:08:24.401" v="2299" actId="1076"/>
          <ac:spMkLst>
            <pc:docMk/>
            <pc:sldMk cId="2954902989" sldId="358"/>
            <ac:spMk id="11" creationId="{B7D93E3B-4FA4-4E94-8D30-793950C43762}"/>
          </ac:spMkLst>
        </pc:spChg>
        <pc:picChg chg="add del">
          <ac:chgData name="Chepeliev, Maksym G" userId="4aff21db-fd88-423a-9e18-1cb0b6d9518d" providerId="ADAL" clId="{F1B9973E-C7D9-4408-A2BA-5216BA728752}" dt="2025-06-17T17:45:49.041" v="622"/>
          <ac:picMkLst>
            <pc:docMk/>
            <pc:sldMk cId="2954902989" sldId="358"/>
            <ac:picMk id="8" creationId="{30F86862-82E8-43A1-8BE6-A4AA93DB3B5F}"/>
          </ac:picMkLst>
        </pc:picChg>
      </pc:sldChg>
      <pc:sldChg chg="modSp add mod">
        <pc:chgData name="Chepeliev, Maksym G" userId="4aff21db-fd88-423a-9e18-1cb0b6d9518d" providerId="ADAL" clId="{F1B9973E-C7D9-4408-A2BA-5216BA728752}" dt="2025-06-17T19:56:23.877" v="1817" actId="6549"/>
        <pc:sldMkLst>
          <pc:docMk/>
          <pc:sldMk cId="4287872559" sldId="359"/>
        </pc:sldMkLst>
        <pc:spChg chg="mod">
          <ac:chgData name="Chepeliev, Maksym G" userId="4aff21db-fd88-423a-9e18-1cb0b6d9518d" providerId="ADAL" clId="{F1B9973E-C7D9-4408-A2BA-5216BA728752}" dt="2025-06-17T19:42:28.975" v="1336" actId="20577"/>
          <ac:spMkLst>
            <pc:docMk/>
            <pc:sldMk cId="4287872559" sldId="359"/>
            <ac:spMk id="3" creationId="{00000000-0000-0000-0000-000000000000}"/>
          </ac:spMkLst>
        </pc:spChg>
        <pc:spChg chg="mod">
          <ac:chgData name="Chepeliev, Maksym G" userId="4aff21db-fd88-423a-9e18-1cb0b6d9518d" providerId="ADAL" clId="{F1B9973E-C7D9-4408-A2BA-5216BA728752}" dt="2025-06-17T19:56:23.877" v="1817" actId="6549"/>
          <ac:spMkLst>
            <pc:docMk/>
            <pc:sldMk cId="4287872559" sldId="359"/>
            <ac:spMk id="9" creationId="{63B5049A-3A9D-4149-B67C-928AD5EE82DC}"/>
          </ac:spMkLst>
        </pc:spChg>
      </pc:sldChg>
      <pc:sldChg chg="addSp delSp modSp add mod">
        <pc:chgData name="Chepeliev, Maksym G" userId="4aff21db-fd88-423a-9e18-1cb0b6d9518d" providerId="ADAL" clId="{F1B9973E-C7D9-4408-A2BA-5216BA728752}" dt="2025-06-17T20:49:25.580" v="3454" actId="1076"/>
        <pc:sldMkLst>
          <pc:docMk/>
          <pc:sldMk cId="1037280313" sldId="360"/>
        </pc:sldMkLst>
        <pc:spChg chg="mod">
          <ac:chgData name="Chepeliev, Maksym G" userId="4aff21db-fd88-423a-9e18-1cb0b6d9518d" providerId="ADAL" clId="{F1B9973E-C7D9-4408-A2BA-5216BA728752}" dt="2025-06-17T20:24:49.972" v="2809"/>
          <ac:spMkLst>
            <pc:docMk/>
            <pc:sldMk cId="1037280313" sldId="360"/>
            <ac:spMk id="3" creationId="{00000000-0000-0000-0000-000000000000}"/>
          </ac:spMkLst>
        </pc:spChg>
        <pc:spChg chg="add mod">
          <ac:chgData name="Chepeliev, Maksym G" userId="4aff21db-fd88-423a-9e18-1cb0b6d9518d" providerId="ADAL" clId="{F1B9973E-C7D9-4408-A2BA-5216BA728752}" dt="2025-06-17T20:31:12.432" v="3055" actId="179"/>
          <ac:spMkLst>
            <pc:docMk/>
            <pc:sldMk cId="1037280313" sldId="360"/>
            <ac:spMk id="7" creationId="{B768D513-0739-42A4-89AE-39B8F7BB8C13}"/>
          </ac:spMkLst>
        </pc:spChg>
        <pc:spChg chg="add mod">
          <ac:chgData name="Chepeliev, Maksym G" userId="4aff21db-fd88-423a-9e18-1cb0b6d9518d" providerId="ADAL" clId="{F1B9973E-C7D9-4408-A2BA-5216BA728752}" dt="2025-06-17T20:31:17.781" v="3057" actId="179"/>
          <ac:spMkLst>
            <pc:docMk/>
            <pc:sldMk cId="1037280313" sldId="360"/>
            <ac:spMk id="9" creationId="{1FAF6490-2DBE-4BB4-AAB1-BA99012FFB7D}"/>
          </ac:spMkLst>
        </pc:spChg>
        <pc:spChg chg="add mod">
          <ac:chgData name="Chepeliev, Maksym G" userId="4aff21db-fd88-423a-9e18-1cb0b6d9518d" providerId="ADAL" clId="{F1B9973E-C7D9-4408-A2BA-5216BA728752}" dt="2025-06-17T20:49:25.580" v="3454" actId="1076"/>
          <ac:spMkLst>
            <pc:docMk/>
            <pc:sldMk cId="1037280313" sldId="360"/>
            <ac:spMk id="11" creationId="{F7730D70-1BCC-41C1-A12C-BF1FA7A7C6E8}"/>
          </ac:spMkLst>
        </pc:spChg>
        <pc:graphicFrameChg chg="del">
          <ac:chgData name="Chepeliev, Maksym G" userId="4aff21db-fd88-423a-9e18-1cb0b6d9518d" providerId="ADAL" clId="{F1B9973E-C7D9-4408-A2BA-5216BA728752}" dt="2025-06-17T20:06:33.972" v="2272" actId="478"/>
          <ac:graphicFrameMkLst>
            <pc:docMk/>
            <pc:sldMk cId="1037280313" sldId="360"/>
            <ac:graphicFrameMk id="5" creationId="{F9DE4B4D-D0C8-411C-8435-58AB971C371A}"/>
          </ac:graphicFrameMkLst>
        </pc:graphicFrameChg>
        <pc:picChg chg="add mod">
          <ac:chgData name="Chepeliev, Maksym G" userId="4aff21db-fd88-423a-9e18-1cb0b6d9518d" providerId="ADAL" clId="{F1B9973E-C7D9-4408-A2BA-5216BA728752}" dt="2025-06-17T20:49:19.671" v="3451" actId="14100"/>
          <ac:picMkLst>
            <pc:docMk/>
            <pc:sldMk cId="1037280313" sldId="360"/>
            <ac:picMk id="6" creationId="{F05A5182-69B3-4AA0-BD28-EA872953FB1F}"/>
          </ac:picMkLst>
        </pc:picChg>
      </pc:sldChg>
      <pc:sldChg chg="addSp delSp modSp add mod">
        <pc:chgData name="Chepeliev, Maksym G" userId="4aff21db-fd88-423a-9e18-1cb0b6d9518d" providerId="ADAL" clId="{F1B9973E-C7D9-4408-A2BA-5216BA728752}" dt="2025-06-17T20:48:17.005" v="3431" actId="113"/>
        <pc:sldMkLst>
          <pc:docMk/>
          <pc:sldMk cId="2361640343" sldId="361"/>
        </pc:sldMkLst>
        <pc:spChg chg="mod">
          <ac:chgData name="Chepeliev, Maksym G" userId="4aff21db-fd88-423a-9e18-1cb0b6d9518d" providerId="ADAL" clId="{F1B9973E-C7D9-4408-A2BA-5216BA728752}" dt="2025-06-17T20:42:24.438" v="3405" actId="14100"/>
          <ac:spMkLst>
            <pc:docMk/>
            <pc:sldMk cId="2361640343" sldId="361"/>
            <ac:spMk id="3" creationId="{00000000-0000-0000-0000-000000000000}"/>
          </ac:spMkLst>
        </pc:spChg>
        <pc:spChg chg="add mod">
          <ac:chgData name="Chepeliev, Maksym G" userId="4aff21db-fd88-423a-9e18-1cb0b6d9518d" providerId="ADAL" clId="{F1B9973E-C7D9-4408-A2BA-5216BA728752}" dt="2025-06-17T20:41:32.830" v="3294" actId="113"/>
          <ac:spMkLst>
            <pc:docMk/>
            <pc:sldMk cId="2361640343" sldId="361"/>
            <ac:spMk id="7" creationId="{3CB2749A-6B0C-4685-9189-CA4A9FEEB5C4}"/>
          </ac:spMkLst>
        </pc:spChg>
        <pc:spChg chg="add mod">
          <ac:chgData name="Chepeliev, Maksym G" userId="4aff21db-fd88-423a-9e18-1cb0b6d9518d" providerId="ADAL" clId="{F1B9973E-C7D9-4408-A2BA-5216BA728752}" dt="2025-06-17T20:48:17.005" v="3431" actId="113"/>
          <ac:spMkLst>
            <pc:docMk/>
            <pc:sldMk cId="2361640343" sldId="361"/>
            <ac:spMk id="9" creationId="{4383748B-4EA2-4452-86A0-9DD507A252AA}"/>
          </ac:spMkLst>
        </pc:spChg>
        <pc:picChg chg="add mod">
          <ac:chgData name="Chepeliev, Maksym G" userId="4aff21db-fd88-423a-9e18-1cb0b6d9518d" providerId="ADAL" clId="{F1B9973E-C7D9-4408-A2BA-5216BA728752}" dt="2025-06-17T20:35:50.646" v="3089" actId="14100"/>
          <ac:picMkLst>
            <pc:docMk/>
            <pc:sldMk cId="2361640343" sldId="361"/>
            <ac:picMk id="5" creationId="{A35F722D-4DB1-49EC-B55E-F20E885C0C35}"/>
          </ac:picMkLst>
        </pc:picChg>
        <pc:picChg chg="del">
          <ac:chgData name="Chepeliev, Maksym G" userId="4aff21db-fd88-423a-9e18-1cb0b6d9518d" providerId="ADAL" clId="{F1B9973E-C7D9-4408-A2BA-5216BA728752}" dt="2025-06-17T20:11:16.092" v="2372" actId="478"/>
          <ac:picMkLst>
            <pc:docMk/>
            <pc:sldMk cId="2361640343" sldId="361"/>
            <ac:picMk id="6" creationId="{F05A5182-69B3-4AA0-BD28-EA872953FB1F}"/>
          </ac:picMkLst>
        </pc:picChg>
      </pc:sldChg>
      <pc:sldChg chg="addSp delSp modSp add mod">
        <pc:chgData name="Chepeliev, Maksym G" userId="4aff21db-fd88-423a-9e18-1cb0b6d9518d" providerId="ADAL" clId="{F1B9973E-C7D9-4408-A2BA-5216BA728752}" dt="2025-06-17T20:54:46.987" v="3655" actId="20577"/>
        <pc:sldMkLst>
          <pc:docMk/>
          <pc:sldMk cId="1320494318" sldId="362"/>
        </pc:sldMkLst>
        <pc:spChg chg="mod">
          <ac:chgData name="Chepeliev, Maksym G" userId="4aff21db-fd88-423a-9e18-1cb0b6d9518d" providerId="ADAL" clId="{F1B9973E-C7D9-4408-A2BA-5216BA728752}" dt="2025-06-17T20:54:46.987" v="3655" actId="20577"/>
          <ac:spMkLst>
            <pc:docMk/>
            <pc:sldMk cId="1320494318" sldId="362"/>
            <ac:spMk id="3" creationId="{00000000-0000-0000-0000-000000000000}"/>
          </ac:spMkLst>
        </pc:spChg>
        <pc:spChg chg="add mod">
          <ac:chgData name="Chepeliev, Maksym G" userId="4aff21db-fd88-423a-9e18-1cb0b6d9518d" providerId="ADAL" clId="{F1B9973E-C7D9-4408-A2BA-5216BA728752}" dt="2025-06-17T20:53:41.948" v="3524" actId="6549"/>
          <ac:spMkLst>
            <pc:docMk/>
            <pc:sldMk cId="1320494318" sldId="362"/>
            <ac:spMk id="8" creationId="{0F201B3F-28FE-4C08-847E-24026B1D2D02}"/>
          </ac:spMkLst>
        </pc:spChg>
        <pc:spChg chg="add mod">
          <ac:chgData name="Chepeliev, Maksym G" userId="4aff21db-fd88-423a-9e18-1cb0b6d9518d" providerId="ADAL" clId="{F1B9973E-C7D9-4408-A2BA-5216BA728752}" dt="2025-06-17T20:48:38.568" v="3438" actId="1076"/>
          <ac:spMkLst>
            <pc:docMk/>
            <pc:sldMk cId="1320494318" sldId="362"/>
            <ac:spMk id="10" creationId="{152C616E-53BD-456F-8CA6-7A008934F3E6}"/>
          </ac:spMkLst>
        </pc:spChg>
        <pc:picChg chg="del">
          <ac:chgData name="Chepeliev, Maksym G" userId="4aff21db-fd88-423a-9e18-1cb0b6d9518d" providerId="ADAL" clId="{F1B9973E-C7D9-4408-A2BA-5216BA728752}" dt="2025-06-17T20:11:36.096" v="2380" actId="478"/>
          <ac:picMkLst>
            <pc:docMk/>
            <pc:sldMk cId="1320494318" sldId="362"/>
            <ac:picMk id="5" creationId="{A35F722D-4DB1-49EC-B55E-F20E885C0C35}"/>
          </ac:picMkLst>
        </pc:picChg>
        <pc:picChg chg="add mod">
          <ac:chgData name="Chepeliev, Maksym G" userId="4aff21db-fd88-423a-9e18-1cb0b6d9518d" providerId="ADAL" clId="{F1B9973E-C7D9-4408-A2BA-5216BA728752}" dt="2025-06-17T20:47:50.421" v="3420" actId="14100"/>
          <ac:picMkLst>
            <pc:docMk/>
            <pc:sldMk cId="1320494318" sldId="362"/>
            <ac:picMk id="6" creationId="{51FCDA86-1A57-4F3E-823C-FA6A3B8B20CF}"/>
          </ac:picMkLst>
        </pc:picChg>
        <pc:picChg chg="add del mod">
          <ac:chgData name="Chepeliev, Maksym G" userId="4aff21db-fd88-423a-9e18-1cb0b6d9518d" providerId="ADAL" clId="{F1B9973E-C7D9-4408-A2BA-5216BA728752}" dt="2025-06-17T20:12:02.326" v="2388"/>
          <ac:picMkLst>
            <pc:docMk/>
            <pc:sldMk cId="1320494318" sldId="362"/>
            <ac:picMk id="7" creationId="{418E9679-BFC2-4CA7-B706-5DD1CED9655B}"/>
          </ac:picMkLst>
        </pc:picChg>
      </pc:sldChg>
      <pc:sldChg chg="addSp delSp modSp add mod">
        <pc:chgData name="Chepeliev, Maksym G" userId="4aff21db-fd88-423a-9e18-1cb0b6d9518d" providerId="ADAL" clId="{F1B9973E-C7D9-4408-A2BA-5216BA728752}" dt="2025-06-17T21:01:04.565" v="3891" actId="113"/>
        <pc:sldMkLst>
          <pc:docMk/>
          <pc:sldMk cId="901853168" sldId="363"/>
        </pc:sldMkLst>
        <pc:spChg chg="mod">
          <ac:chgData name="Chepeliev, Maksym G" userId="4aff21db-fd88-423a-9e18-1cb0b6d9518d" providerId="ADAL" clId="{F1B9973E-C7D9-4408-A2BA-5216BA728752}" dt="2025-06-17T20:14:26.290" v="2441" actId="20577"/>
          <ac:spMkLst>
            <pc:docMk/>
            <pc:sldMk cId="901853168" sldId="363"/>
            <ac:spMk id="3" creationId="{00000000-0000-0000-0000-000000000000}"/>
          </ac:spMkLst>
        </pc:spChg>
        <pc:spChg chg="add mod">
          <ac:chgData name="Chepeliev, Maksym G" userId="4aff21db-fd88-423a-9e18-1cb0b6d9518d" providerId="ADAL" clId="{F1B9973E-C7D9-4408-A2BA-5216BA728752}" dt="2025-06-17T20:56:41.255" v="3732" actId="1076"/>
          <ac:spMkLst>
            <pc:docMk/>
            <pc:sldMk cId="901853168" sldId="363"/>
            <ac:spMk id="7" creationId="{729AC4EB-F5B2-4E05-9FD6-A9250AECACA9}"/>
          </ac:spMkLst>
        </pc:spChg>
        <pc:spChg chg="add mod">
          <ac:chgData name="Chepeliev, Maksym G" userId="4aff21db-fd88-423a-9e18-1cb0b6d9518d" providerId="ADAL" clId="{F1B9973E-C7D9-4408-A2BA-5216BA728752}" dt="2025-06-17T21:01:04.565" v="3891" actId="113"/>
          <ac:spMkLst>
            <pc:docMk/>
            <pc:sldMk cId="901853168" sldId="363"/>
            <ac:spMk id="9" creationId="{5D3E96B3-F518-42B8-8C7B-C78B89F67324}"/>
          </ac:spMkLst>
        </pc:spChg>
        <pc:graphicFrameChg chg="add mod">
          <ac:chgData name="Chepeliev, Maksym G" userId="4aff21db-fd88-423a-9e18-1cb0b6d9518d" providerId="ADAL" clId="{F1B9973E-C7D9-4408-A2BA-5216BA728752}" dt="2025-06-17T20:56:47.181" v="3735" actId="14100"/>
          <ac:graphicFrameMkLst>
            <pc:docMk/>
            <pc:sldMk cId="901853168" sldId="363"/>
            <ac:graphicFrameMk id="5" creationId="{55595943-373F-4B5F-A34E-61A30FF2F823}"/>
          </ac:graphicFrameMkLst>
        </pc:graphicFrameChg>
        <pc:picChg chg="del">
          <ac:chgData name="Chepeliev, Maksym G" userId="4aff21db-fd88-423a-9e18-1cb0b6d9518d" providerId="ADAL" clId="{F1B9973E-C7D9-4408-A2BA-5216BA728752}" dt="2025-06-17T20:12:06.201" v="2390" actId="478"/>
          <ac:picMkLst>
            <pc:docMk/>
            <pc:sldMk cId="901853168" sldId="363"/>
            <ac:picMk id="6" creationId="{51FCDA86-1A57-4F3E-823C-FA6A3B8B20CF}"/>
          </ac:picMkLst>
        </pc:picChg>
      </pc:sldChg>
      <pc:sldChg chg="addSp delSp modSp add mod">
        <pc:chgData name="Chepeliev, Maksym G" userId="4aff21db-fd88-423a-9e18-1cb0b6d9518d" providerId="ADAL" clId="{F1B9973E-C7D9-4408-A2BA-5216BA728752}" dt="2025-06-17T21:03:36.892" v="3928" actId="1076"/>
        <pc:sldMkLst>
          <pc:docMk/>
          <pc:sldMk cId="2485205085" sldId="364"/>
        </pc:sldMkLst>
        <pc:spChg chg="mod">
          <ac:chgData name="Chepeliev, Maksym G" userId="4aff21db-fd88-423a-9e18-1cb0b6d9518d" providerId="ADAL" clId="{F1B9973E-C7D9-4408-A2BA-5216BA728752}" dt="2025-06-17T20:15:23.540" v="2505" actId="20577"/>
          <ac:spMkLst>
            <pc:docMk/>
            <pc:sldMk cId="2485205085" sldId="364"/>
            <ac:spMk id="3" creationId="{00000000-0000-0000-0000-000000000000}"/>
          </ac:spMkLst>
        </pc:spChg>
        <pc:spChg chg="add mod">
          <ac:chgData name="Chepeliev, Maksym G" userId="4aff21db-fd88-423a-9e18-1cb0b6d9518d" providerId="ADAL" clId="{F1B9973E-C7D9-4408-A2BA-5216BA728752}" dt="2025-06-17T21:03:36.892" v="3928" actId="1076"/>
          <ac:spMkLst>
            <pc:docMk/>
            <pc:sldMk cId="2485205085" sldId="364"/>
            <ac:spMk id="9" creationId="{B1068801-DBC1-443E-88F7-BA40CF5E989C}"/>
          </ac:spMkLst>
        </pc:spChg>
        <pc:graphicFrameChg chg="del mod">
          <ac:chgData name="Chepeliev, Maksym G" userId="4aff21db-fd88-423a-9e18-1cb0b6d9518d" providerId="ADAL" clId="{F1B9973E-C7D9-4408-A2BA-5216BA728752}" dt="2025-06-17T20:12:44.867" v="2405" actId="478"/>
          <ac:graphicFrameMkLst>
            <pc:docMk/>
            <pc:sldMk cId="2485205085" sldId="364"/>
            <ac:graphicFrameMk id="5" creationId="{55595943-373F-4B5F-A34E-61A30FF2F823}"/>
          </ac:graphicFrameMkLst>
        </pc:graphicFrameChg>
        <pc:picChg chg="add mod modCrop">
          <ac:chgData name="Chepeliev, Maksym G" userId="4aff21db-fd88-423a-9e18-1cb0b6d9518d" providerId="ADAL" clId="{F1B9973E-C7D9-4408-A2BA-5216BA728752}" dt="2025-06-17T20:14:55.923" v="2448" actId="1076"/>
          <ac:picMkLst>
            <pc:docMk/>
            <pc:sldMk cId="2485205085" sldId="364"/>
            <ac:picMk id="6" creationId="{42DC0A6A-291E-4F97-88CF-50E8720652E7}"/>
          </ac:picMkLst>
        </pc:picChg>
        <pc:picChg chg="add mod">
          <ac:chgData name="Chepeliev, Maksym G" userId="4aff21db-fd88-423a-9e18-1cb0b6d9518d" providerId="ADAL" clId="{F1B9973E-C7D9-4408-A2BA-5216BA728752}" dt="2025-06-17T21:03:28.343" v="3926" actId="1076"/>
          <ac:picMkLst>
            <pc:docMk/>
            <pc:sldMk cId="2485205085" sldId="364"/>
            <ac:picMk id="7" creationId="{05D31ACB-A269-412E-91AD-79B9D35B9FAF}"/>
          </ac:picMkLst>
        </pc:picChg>
        <pc:picChg chg="add mod">
          <ac:chgData name="Chepeliev, Maksym G" userId="4aff21db-fd88-423a-9e18-1cb0b6d9518d" providerId="ADAL" clId="{F1B9973E-C7D9-4408-A2BA-5216BA728752}" dt="2025-06-17T20:14:52.025" v="2447" actId="1076"/>
          <ac:picMkLst>
            <pc:docMk/>
            <pc:sldMk cId="2485205085" sldId="364"/>
            <ac:picMk id="8" creationId="{EDB22E5B-22C0-47F0-9F97-5E6C12651EC2}"/>
          </ac:picMkLst>
        </pc:picChg>
      </pc:sldChg>
    </pc:docChg>
  </pc:docChgLst>
  <pc:docChgLst>
    <pc:chgData name="Chepeliev, Maksym G" userId="4aff21db-fd88-423a-9e18-1cb0b6d9518d" providerId="ADAL" clId="{0D9329B8-709E-46B2-A427-E231B4B5AE60}"/>
    <pc:docChg chg="undo custSel modSld">
      <pc:chgData name="Chepeliev, Maksym G" userId="4aff21db-fd88-423a-9e18-1cb0b6d9518d" providerId="ADAL" clId="{0D9329B8-709E-46B2-A427-E231B4B5AE60}" dt="2024-10-31T21:35:41.476" v="71" actId="478"/>
      <pc:docMkLst>
        <pc:docMk/>
      </pc:docMkLst>
      <pc:sldChg chg="addSp delSp mod">
        <pc:chgData name="Chepeliev, Maksym G" userId="4aff21db-fd88-423a-9e18-1cb0b6d9518d" providerId="ADAL" clId="{0D9329B8-709E-46B2-A427-E231B4B5AE60}" dt="2024-10-31T21:35:41.476" v="71" actId="478"/>
        <pc:sldMkLst>
          <pc:docMk/>
          <pc:sldMk cId="747071421" sldId="311"/>
        </pc:sldMkLst>
        <pc:spChg chg="add del">
          <ac:chgData name="Chepeliev, Maksym G" userId="4aff21db-fd88-423a-9e18-1cb0b6d9518d" providerId="ADAL" clId="{0D9329B8-709E-46B2-A427-E231B4B5AE60}" dt="2024-10-31T21:35:41.476" v="71" actId="478"/>
          <ac:spMkLst>
            <pc:docMk/>
            <pc:sldMk cId="747071421" sldId="311"/>
            <ac:spMk id="6" creationId="{B8EA8B1C-6A9E-4149-B695-C52D52E81A81}"/>
          </ac:spMkLst>
        </pc:spChg>
      </pc:sldChg>
      <pc:sldChg chg="modSp mod">
        <pc:chgData name="Chepeliev, Maksym G" userId="4aff21db-fd88-423a-9e18-1cb0b6d9518d" providerId="ADAL" clId="{0D9329B8-709E-46B2-A427-E231B4B5AE60}" dt="2024-10-31T21:33:13.571" v="3" actId="948"/>
        <pc:sldMkLst>
          <pc:docMk/>
          <pc:sldMk cId="2184881230" sldId="329"/>
        </pc:sldMkLst>
        <pc:spChg chg="mod">
          <ac:chgData name="Chepeliev, Maksym G" userId="4aff21db-fd88-423a-9e18-1cb0b6d9518d" providerId="ADAL" clId="{0D9329B8-709E-46B2-A427-E231B4B5AE60}" dt="2024-10-31T21:33:13.571" v="3" actId="948"/>
          <ac:spMkLst>
            <pc:docMk/>
            <pc:sldMk cId="2184881230" sldId="329"/>
            <ac:spMk id="2" creationId="{D8C92F6A-8F7E-498F-8328-F026B52262D3}"/>
          </ac:spMkLst>
        </pc:spChg>
      </pc:sldChg>
      <pc:sldChg chg="modSp mod">
        <pc:chgData name="Chepeliev, Maksym G" userId="4aff21db-fd88-423a-9e18-1cb0b6d9518d" providerId="ADAL" clId="{0D9329B8-709E-46B2-A427-E231B4B5AE60}" dt="2024-10-31T21:33:52.504" v="69" actId="1076"/>
        <pc:sldMkLst>
          <pc:docMk/>
          <pc:sldMk cId="399129122" sldId="332"/>
        </pc:sldMkLst>
        <pc:spChg chg="mod">
          <ac:chgData name="Chepeliev, Maksym G" userId="4aff21db-fd88-423a-9e18-1cb0b6d9518d" providerId="ADAL" clId="{0D9329B8-709E-46B2-A427-E231B4B5AE60}" dt="2024-10-31T21:33:52.504" v="69" actId="1076"/>
          <ac:spMkLst>
            <pc:docMk/>
            <pc:sldMk cId="399129122" sldId="332"/>
            <ac:spMk id="2" creationId="{D9DBACE1-B515-AE53-8138-50284399B35B}"/>
          </ac:spMkLst>
        </pc:spChg>
        <pc:spChg chg="mod">
          <ac:chgData name="Chepeliev, Maksym G" userId="4aff21db-fd88-423a-9e18-1cb0b6d9518d" providerId="ADAL" clId="{0D9329B8-709E-46B2-A427-E231B4B5AE60}" dt="2024-10-31T21:33:42.992" v="67" actId="1076"/>
          <ac:spMkLst>
            <pc:docMk/>
            <pc:sldMk cId="399129122" sldId="332"/>
            <ac:spMk id="9" creationId="{63B5049A-3A9D-4149-B67C-928AD5EE82DC}"/>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purdue0-my.sharepoint.com/personal/mchepeli_purdue_edu/Documents/Files/Papers/ETSAP_SDGs_global/Results_figure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00B050"/>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EFC5-4514-9B3E-6772B2C2F8E8}"/>
              </c:ext>
            </c:extLst>
          </c:dPt>
          <c:dPt>
            <c:idx val="4"/>
            <c:invertIfNegative val="0"/>
            <c:bubble3D val="0"/>
            <c:spPr>
              <a:solidFill>
                <a:srgbClr val="FF0000"/>
              </a:solidFill>
              <a:ln>
                <a:noFill/>
              </a:ln>
              <a:effectLst/>
            </c:spPr>
            <c:extLst>
              <c:ext xmlns:c16="http://schemas.microsoft.com/office/drawing/2014/chart" uri="{C3380CC4-5D6E-409C-BE32-E72D297353CC}">
                <c16:uniqueId val="{00000003-EFC5-4514-9B3E-6772B2C2F8E8}"/>
              </c:ext>
            </c:extLst>
          </c:dPt>
          <c:dLbls>
            <c:dLbl>
              <c:idx val="0"/>
              <c:tx>
                <c:rich>
                  <a:bodyPr/>
                  <a:lstStyle/>
                  <a:p>
                    <a:fld id="{3D6FB1B1-EB81-4F27-972F-7EB1BAA13A55}"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EFC5-4514-9B3E-6772B2C2F8E8}"/>
                </c:ext>
              </c:extLst>
            </c:dLbl>
            <c:dLbl>
              <c:idx val="1"/>
              <c:tx>
                <c:rich>
                  <a:bodyPr/>
                  <a:lstStyle/>
                  <a:p>
                    <a:fld id="{655CC607-9256-4B00-BC78-E61E368AD910}"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EFC5-4514-9B3E-6772B2C2F8E8}"/>
                </c:ext>
              </c:extLst>
            </c:dLbl>
            <c:dLbl>
              <c:idx val="2"/>
              <c:tx>
                <c:rich>
                  <a:bodyPr/>
                  <a:lstStyle/>
                  <a:p>
                    <a:fld id="{AB3FBBF2-21A3-4BEA-8501-E01C55FEE1B3}"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EFC5-4514-9B3E-6772B2C2F8E8}"/>
                </c:ext>
              </c:extLst>
            </c:dLbl>
            <c:dLbl>
              <c:idx val="3"/>
              <c:tx>
                <c:rich>
                  <a:bodyPr/>
                  <a:lstStyle/>
                  <a:p>
                    <a:fld id="{B9B423E9-125B-45C7-9FA1-C2D0785F9C5D}"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EFC5-4514-9B3E-6772B2C2F8E8}"/>
                </c:ext>
              </c:extLst>
            </c:dLbl>
            <c:dLbl>
              <c:idx val="4"/>
              <c:tx>
                <c:rich>
                  <a:bodyPr/>
                  <a:lstStyle/>
                  <a:p>
                    <a:fld id="{681A3C53-AC62-4CC5-93D2-987DAD65DCD5}"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EFC5-4514-9B3E-6772B2C2F8E8}"/>
                </c:ext>
              </c:extLst>
            </c:dLbl>
            <c:dLbl>
              <c:idx val="5"/>
              <c:tx>
                <c:rich>
                  <a:bodyPr/>
                  <a:lstStyle/>
                  <a:p>
                    <a:fld id="{2025E949-0EF1-4776-A82C-A9933EADD024}"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EFC5-4514-9B3E-6772B2C2F8E8}"/>
                </c:ext>
              </c:extLst>
            </c:dLbl>
            <c:dLbl>
              <c:idx val="6"/>
              <c:tx>
                <c:rich>
                  <a:bodyPr/>
                  <a:lstStyle/>
                  <a:p>
                    <a:fld id="{99E226D1-B1F5-4982-A106-1788158075D2}"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EFC5-4514-9B3E-6772B2C2F8E8}"/>
                </c:ext>
              </c:extLst>
            </c:dLbl>
            <c:dLbl>
              <c:idx val="7"/>
              <c:tx>
                <c:rich>
                  <a:bodyPr/>
                  <a:lstStyle/>
                  <a:p>
                    <a:fld id="{4E0701E0-9373-4D17-AB7B-83F8FA27EF4B}"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EFC5-4514-9B3E-6772B2C2F8E8}"/>
                </c:ext>
              </c:extLst>
            </c:dLbl>
            <c:dLbl>
              <c:idx val="8"/>
              <c:tx>
                <c:rich>
                  <a:bodyPr/>
                  <a:lstStyle/>
                  <a:p>
                    <a:fld id="{58FBB8A0-EB87-47BF-9AE7-72B3F85FAB69}"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EFC5-4514-9B3E-6772B2C2F8E8}"/>
                </c:ext>
              </c:extLst>
            </c:dLbl>
            <c:dLbl>
              <c:idx val="9"/>
              <c:tx>
                <c:rich>
                  <a:bodyPr/>
                  <a:lstStyle/>
                  <a:p>
                    <a:fld id="{20554A3E-F171-4B98-A87E-7DE474E62AEA}"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EFC5-4514-9B3E-6772B2C2F8E8}"/>
                </c:ext>
              </c:extLst>
            </c:dLbl>
            <c:dLbl>
              <c:idx val="10"/>
              <c:tx>
                <c:rich>
                  <a:bodyPr/>
                  <a:lstStyle/>
                  <a:p>
                    <a:fld id="{2EE0E9ED-2A9B-44A1-A530-0ADBF0D38984}"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EFC5-4514-9B3E-6772B2C2F8E8}"/>
                </c:ext>
              </c:extLst>
            </c:dLbl>
            <c:dLbl>
              <c:idx val="11"/>
              <c:tx>
                <c:rich>
                  <a:bodyPr/>
                  <a:lstStyle/>
                  <a:p>
                    <a:fld id="{7AD6E7DA-7B90-48C0-BD71-8AB9CECDA055}"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D-EFC5-4514-9B3E-6772B2C2F8E8}"/>
                </c:ext>
              </c:extLst>
            </c:dLbl>
            <c:dLbl>
              <c:idx val="12"/>
              <c:tx>
                <c:rich>
                  <a:bodyPr/>
                  <a:lstStyle/>
                  <a:p>
                    <a:fld id="{7EB324BC-24F1-4FA2-96A4-F13BA53A8059}"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E-EFC5-4514-9B3E-6772B2C2F8E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Global!$X$24:$X$36</c:f>
              <c:strCache>
                <c:ptCount val="13"/>
                <c:pt idx="0">
                  <c:v>SDG2: Change in food demand</c:v>
                </c:pt>
                <c:pt idx="1">
                  <c:v>SDG3: Change in SO2 emissions</c:v>
                </c:pt>
                <c:pt idx="2">
                  <c:v>SDG3: Change in NOx emissions</c:v>
                </c:pt>
                <c:pt idx="3">
                  <c:v>SDG3: Change in PM10 emissions</c:v>
                </c:pt>
                <c:pt idx="4">
                  <c:v>SDG7: Change in TPES energy diversity</c:v>
                </c:pt>
                <c:pt idx="5">
                  <c:v>SDG7: Change in energy prices</c:v>
                </c:pt>
                <c:pt idx="6">
                  <c:v>SDG7: RES shares, pp change</c:v>
                </c:pt>
                <c:pt idx="7">
                  <c:v>SDG8: Change in welfare</c:v>
                </c:pt>
                <c:pt idx="8">
                  <c:v>SDG9: Manufacturing VA share, pp change</c:v>
                </c:pt>
                <c:pt idx="9">
                  <c:v>SDG10: Change in wage skill premia</c:v>
                </c:pt>
                <c:pt idx="10">
                  <c:v>SDG10: Labor share in the VA, pp change</c:v>
                </c:pt>
                <c:pt idx="11">
                  <c:v>SDG10: Change in between-country inequality</c:v>
                </c:pt>
                <c:pt idx="12">
                  <c:v>SDG17: Developing countries' exports share, pp change</c:v>
                </c:pt>
              </c:strCache>
            </c:strRef>
          </c:cat>
          <c:val>
            <c:numRef>
              <c:f>Global!$Y$24:$Y$36</c:f>
              <c:numCache>
                <c:formatCode>0.0%</c:formatCode>
                <c:ptCount val="13"/>
                <c:pt idx="0">
                  <c:v>-2.1056996215351029E-4</c:v>
                </c:pt>
                <c:pt idx="1">
                  <c:v>-2.5832683717634482E-2</c:v>
                </c:pt>
                <c:pt idx="2">
                  <c:v>-8.5936040740048694E-3</c:v>
                </c:pt>
                <c:pt idx="3">
                  <c:v>-7.1162428242454404E-4</c:v>
                </c:pt>
                <c:pt idx="4">
                  <c:v>-1.1672111519298478E-2</c:v>
                </c:pt>
                <c:pt idx="5">
                  <c:v>-3.4471096094624398E-2</c:v>
                </c:pt>
                <c:pt idx="6" formatCode="0.00">
                  <c:v>4.9648436988647396E-3</c:v>
                </c:pt>
                <c:pt idx="7">
                  <c:v>3.3596759282795573E-3</c:v>
                </c:pt>
                <c:pt idx="8" formatCode="0.00">
                  <c:v>3.1468288279236103E-3</c:v>
                </c:pt>
                <c:pt idx="9">
                  <c:v>-5.5425947458465075E-3</c:v>
                </c:pt>
                <c:pt idx="10" formatCode="0.00">
                  <c:v>2.6128923492452199E-3</c:v>
                </c:pt>
                <c:pt idx="11">
                  <c:v>-4.8237869039606807E-3</c:v>
                </c:pt>
                <c:pt idx="12" formatCode="0.00">
                  <c:v>1.9738628419599898E-3</c:v>
                </c:pt>
              </c:numCache>
            </c:numRef>
          </c:val>
          <c:extLst>
            <c:ext xmlns:c15="http://schemas.microsoft.com/office/drawing/2012/chart" uri="{02D57815-91ED-43cb-92C2-25804820EDAC}">
              <c15:datalabelsRange>
                <c15:f>Global!$Z$24:$Z$36</c15:f>
                <c15:dlblRangeCache>
                  <c:ptCount val="13"/>
                  <c:pt idx="0">
                    <c:v>0.0%</c:v>
                  </c:pt>
                  <c:pt idx="1">
                    <c:v>-2.6%</c:v>
                  </c:pt>
                  <c:pt idx="2">
                    <c:v>-0.9%</c:v>
                  </c:pt>
                  <c:pt idx="3">
                    <c:v>-0.1%</c:v>
                  </c:pt>
                  <c:pt idx="4">
                    <c:v>-1.2%</c:v>
                  </c:pt>
                  <c:pt idx="5">
                    <c:v>-3.4%</c:v>
                  </c:pt>
                  <c:pt idx="6">
                    <c:v>0.5 pp</c:v>
                  </c:pt>
                  <c:pt idx="7">
                    <c:v>0.3%</c:v>
                  </c:pt>
                  <c:pt idx="8">
                    <c:v>0.3 pp</c:v>
                  </c:pt>
                  <c:pt idx="9">
                    <c:v>-0.6%</c:v>
                  </c:pt>
                  <c:pt idx="10">
                    <c:v>0.3 pp</c:v>
                  </c:pt>
                  <c:pt idx="11">
                    <c:v>-0.5%</c:v>
                  </c:pt>
                  <c:pt idx="12">
                    <c:v>0.2 pp</c:v>
                  </c:pt>
                </c15:dlblRangeCache>
              </c15:datalabelsRange>
            </c:ext>
            <c:ext xmlns:c16="http://schemas.microsoft.com/office/drawing/2014/chart" uri="{C3380CC4-5D6E-409C-BE32-E72D297353CC}">
              <c16:uniqueId val="{0000000F-EFC5-4514-9B3E-6772B2C2F8E8}"/>
            </c:ext>
          </c:extLst>
        </c:ser>
        <c:dLbls>
          <c:showLegendKey val="0"/>
          <c:showVal val="0"/>
          <c:showCatName val="0"/>
          <c:showSerName val="0"/>
          <c:showPercent val="0"/>
          <c:showBubbleSize val="0"/>
        </c:dLbls>
        <c:gapWidth val="182"/>
        <c:axId val="154996752"/>
        <c:axId val="155001328"/>
      </c:barChart>
      <c:catAx>
        <c:axId val="154996752"/>
        <c:scaling>
          <c:orientation val="minMax"/>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55001328"/>
        <c:crosses val="autoZero"/>
        <c:auto val="1"/>
        <c:lblAlgn val="ctr"/>
        <c:lblOffset val="100"/>
        <c:noMultiLvlLbl val="0"/>
      </c:catAx>
      <c:valAx>
        <c:axId val="155001328"/>
        <c:scaling>
          <c:orientation val="minMax"/>
        </c:scaling>
        <c:delete val="1"/>
        <c:axPos val="b"/>
        <c:numFmt formatCode="0.0%" sourceLinked="1"/>
        <c:majorTickMark val="none"/>
        <c:minorTickMark val="none"/>
        <c:tickLblPos val="nextTo"/>
        <c:crossAx val="1549967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16103996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65902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dirty="0"/>
          </a:p>
        </p:txBody>
      </p:sp>
    </p:spTree>
    <p:extLst>
      <p:ext uri="{BB962C8B-B14F-4D97-AF65-F5344CB8AC3E}">
        <p14:creationId xmlns:p14="http://schemas.microsoft.com/office/powerpoint/2010/main" val="23874040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986882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15267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33270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dirty="0"/>
          </a:p>
        </p:txBody>
      </p:sp>
    </p:spTree>
    <p:extLst>
      <p:ext uri="{BB962C8B-B14F-4D97-AF65-F5344CB8AC3E}">
        <p14:creationId xmlns:p14="http://schemas.microsoft.com/office/powerpoint/2010/main" val="2564280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08505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98727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16619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746141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784168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68843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059757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0" y="6172200"/>
            <a:ext cx="12192000" cy="747583"/>
          </a:xfrm>
          <a:prstGeom prst="rect">
            <a:avLst/>
          </a:prstGeom>
          <a:solidFill>
            <a:srgbClr val="1B4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09600" y="2014343"/>
            <a:ext cx="10058400" cy="2051367"/>
          </a:xfrm>
        </p:spPr>
        <p:txBody>
          <a:bodyPr anchor="ctr" anchorCtr="0">
            <a:normAutofit/>
          </a:bodyPr>
          <a:lstStyle>
            <a:lvl1pPr algn="ctr">
              <a:defRPr sz="4800" baseline="0"/>
            </a:lvl1pPr>
          </a:lstStyle>
          <a:p>
            <a:r>
              <a:rPr lang="en-US"/>
              <a:t>Click to edit Master title style</a:t>
            </a:r>
          </a:p>
        </p:txBody>
      </p:sp>
      <p:sp>
        <p:nvSpPr>
          <p:cNvPr id="3" name="Subtitle 2"/>
          <p:cNvSpPr>
            <a:spLocks noGrp="1"/>
          </p:cNvSpPr>
          <p:nvPr>
            <p:ph type="subTitle" idx="1"/>
          </p:nvPr>
        </p:nvSpPr>
        <p:spPr>
          <a:xfrm>
            <a:off x="609600" y="4157786"/>
            <a:ext cx="10058400" cy="137623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4" name="Picture 13"/>
          <p:cNvPicPr>
            <a:picLocks noChangeAspect="1"/>
          </p:cNvPicPr>
          <p:nvPr userDrawn="1"/>
        </p:nvPicPr>
        <p:blipFill>
          <a:blip r:embed="rId2"/>
          <a:stretch>
            <a:fillRect/>
          </a:stretch>
        </p:blipFill>
        <p:spPr>
          <a:xfrm>
            <a:off x="10487026" y="-163440"/>
            <a:ext cx="1720662" cy="7396838"/>
          </a:xfrm>
          <a:prstGeom prst="rect">
            <a:avLst/>
          </a:prstGeom>
        </p:spPr>
      </p:pic>
      <p:sp>
        <p:nvSpPr>
          <p:cNvPr id="17" name="TextBox 16"/>
          <p:cNvSpPr txBox="1"/>
          <p:nvPr userDrawn="1"/>
        </p:nvSpPr>
        <p:spPr>
          <a:xfrm>
            <a:off x="95250" y="6260501"/>
            <a:ext cx="3305175" cy="507831"/>
          </a:xfrm>
          <a:prstGeom prst="rect">
            <a:avLst/>
          </a:prstGeom>
          <a:noFill/>
        </p:spPr>
        <p:txBody>
          <a:bodyPr wrap="square" rtlCol="0" anchor="ctr" anchorCtr="0">
            <a:spAutoFit/>
          </a:bodyPr>
          <a:lstStyle/>
          <a:p>
            <a:r>
              <a:rPr lang="en-US" sz="900" b="1" baseline="0">
                <a:solidFill>
                  <a:schemeClr val="bg1"/>
                </a:solidFill>
                <a:latin typeface="Arial" panose="020B0604020202020204" pitchFamily="34" charset="0"/>
              </a:rPr>
              <a:t>Center for Global Trade Analysis</a:t>
            </a:r>
          </a:p>
          <a:p>
            <a:r>
              <a:rPr lang="en-US" sz="900" baseline="0">
                <a:solidFill>
                  <a:schemeClr val="bg1"/>
                </a:solidFill>
                <a:latin typeface="Arial" panose="020B0604020202020204" pitchFamily="34" charset="0"/>
              </a:rPr>
              <a:t>Department of Agricultural Economics, Purdue University</a:t>
            </a:r>
          </a:p>
          <a:p>
            <a:r>
              <a:rPr lang="en-US" sz="900" baseline="0">
                <a:solidFill>
                  <a:schemeClr val="bg1"/>
                </a:solidFill>
                <a:latin typeface="Arial" panose="020B0604020202020204" pitchFamily="34" charset="0"/>
              </a:rPr>
              <a:t>403 West State Street, West Lafayette, IN 47907-2056 USA</a:t>
            </a:r>
          </a:p>
        </p:txBody>
      </p:sp>
      <p:grpSp>
        <p:nvGrpSpPr>
          <p:cNvPr id="22" name="Group 21"/>
          <p:cNvGrpSpPr/>
          <p:nvPr userDrawn="1"/>
        </p:nvGrpSpPr>
        <p:grpSpPr>
          <a:xfrm>
            <a:off x="-242887" y="229671"/>
            <a:ext cx="3676650" cy="1308422"/>
            <a:chOff x="3719513" y="458271"/>
            <a:chExt cx="3676650" cy="1308422"/>
          </a:xfrm>
        </p:grpSpPr>
        <p:pic>
          <p:nvPicPr>
            <p:cNvPr id="16" name="Picture 1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491038" y="458271"/>
              <a:ext cx="2724150" cy="948489"/>
            </a:xfrm>
            <a:prstGeom prst="rect">
              <a:avLst/>
            </a:prstGeom>
          </p:spPr>
        </p:pic>
        <p:sp>
          <p:nvSpPr>
            <p:cNvPr id="19" name="TextBox 18"/>
            <p:cNvSpPr txBox="1"/>
            <p:nvPr userDrawn="1"/>
          </p:nvSpPr>
          <p:spPr>
            <a:xfrm>
              <a:off x="3719513" y="1397361"/>
              <a:ext cx="3676650" cy="369332"/>
            </a:xfrm>
            <a:prstGeom prst="rect">
              <a:avLst/>
            </a:prstGeom>
            <a:noFill/>
          </p:spPr>
          <p:txBody>
            <a:bodyPr wrap="square" rtlCol="0">
              <a:spAutoFit/>
            </a:bodyPr>
            <a:lstStyle/>
            <a:p>
              <a:pPr algn="ctr"/>
              <a:r>
                <a:rPr lang="en-US" sz="1800" b="1">
                  <a:latin typeface="Candara" panose="020E0502030303020204" pitchFamily="34" charset="0"/>
                </a:rPr>
                <a:t>Global Trade</a:t>
              </a:r>
              <a:r>
                <a:rPr lang="en-US" sz="1800" b="1" baseline="0">
                  <a:latin typeface="Candara" panose="020E0502030303020204" pitchFamily="34" charset="0"/>
                </a:rPr>
                <a:t> Analysis Project</a:t>
              </a:r>
              <a:endParaRPr lang="en-US" sz="1800" b="1">
                <a:latin typeface="Candara" panose="020E0502030303020204" pitchFamily="34" charset="0"/>
              </a:endParaRPr>
            </a:p>
          </p:txBody>
        </p:sp>
      </p:grpSp>
      <p:grpSp>
        <p:nvGrpSpPr>
          <p:cNvPr id="11" name="Group 10"/>
          <p:cNvGrpSpPr/>
          <p:nvPr userDrawn="1"/>
        </p:nvGrpSpPr>
        <p:grpSpPr>
          <a:xfrm>
            <a:off x="10067378" y="6288455"/>
            <a:ext cx="519492" cy="512340"/>
            <a:chOff x="8593544" y="5744285"/>
            <a:chExt cx="519492" cy="512340"/>
          </a:xfrm>
        </p:grpSpPr>
        <p:pic>
          <p:nvPicPr>
            <p:cNvPr id="12" name="Picture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884436" y="5744285"/>
              <a:ext cx="228600" cy="228600"/>
            </a:xfrm>
            <a:prstGeom prst="rect">
              <a:avLst/>
            </a:prstGeom>
          </p:spPr>
        </p:pic>
        <p:pic>
          <p:nvPicPr>
            <p:cNvPr id="13" name="Picture 1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593544" y="5744285"/>
              <a:ext cx="228600" cy="228600"/>
            </a:xfrm>
            <a:prstGeom prst="rect">
              <a:avLst/>
            </a:prstGeom>
          </p:spPr>
        </p:pic>
        <p:pic>
          <p:nvPicPr>
            <p:cNvPr id="20" name="Picture 19"/>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8593544" y="6028025"/>
              <a:ext cx="228600" cy="228600"/>
            </a:xfrm>
            <a:prstGeom prst="rect">
              <a:avLst/>
            </a:prstGeom>
          </p:spPr>
        </p:pic>
        <p:pic>
          <p:nvPicPr>
            <p:cNvPr id="21" name="Picture 20"/>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8884436" y="6028025"/>
              <a:ext cx="228600" cy="228600"/>
            </a:xfrm>
            <a:prstGeom prst="rect">
              <a:avLst/>
            </a:prstGeom>
          </p:spPr>
        </p:pic>
      </p:grpSp>
      <p:sp>
        <p:nvSpPr>
          <p:cNvPr id="23" name="TextBox 22"/>
          <p:cNvSpPr txBox="1"/>
          <p:nvPr userDrawn="1"/>
        </p:nvSpPr>
        <p:spPr>
          <a:xfrm>
            <a:off x="8243470" y="6321487"/>
            <a:ext cx="1859160" cy="446276"/>
          </a:xfrm>
          <a:prstGeom prst="rect">
            <a:avLst/>
          </a:prstGeom>
          <a:noFill/>
        </p:spPr>
        <p:txBody>
          <a:bodyPr wrap="square" rtlCol="0" anchor="ctr" anchorCtr="0">
            <a:spAutoFit/>
          </a:bodyPr>
          <a:lstStyle/>
          <a:p>
            <a:pPr algn="ctr"/>
            <a:r>
              <a:rPr lang="en-US" sz="900" b="1" i="0" u="none" baseline="0">
                <a:solidFill>
                  <a:schemeClr val="bg1"/>
                </a:solidFill>
                <a:latin typeface="Arial" panose="020B0604020202020204" pitchFamily="34" charset="0"/>
              </a:rPr>
              <a:t>Stay Connected with GTAP!</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400" b="1" i="1" u="none" baseline="0">
              <a:solidFill>
                <a:schemeClr val="bg1"/>
              </a:solidFill>
              <a:latin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0" i="1" u="none" baseline="0">
                <a:solidFill>
                  <a:schemeClr val="bg1"/>
                </a:solidFill>
                <a:latin typeface="Arial" panose="020B0604020202020204" pitchFamily="34" charset="0"/>
              </a:rPr>
              <a:t>www.gtap.agecon.purdue.edu</a:t>
            </a:r>
          </a:p>
        </p:txBody>
      </p:sp>
    </p:spTree>
    <p:extLst>
      <p:ext uri="{BB962C8B-B14F-4D97-AF65-F5344CB8AC3E}">
        <p14:creationId xmlns:p14="http://schemas.microsoft.com/office/powerpoint/2010/main" val="744730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52475" y="1825625"/>
            <a:ext cx="10972800" cy="4351338"/>
          </a:xfrm>
        </p:spPr>
        <p:txBody>
          <a:bodyPr/>
          <a:lstStyle>
            <a:lvl1pPr>
              <a:defRPr b="1"/>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a:xfrm>
            <a:off x="752475" y="365125"/>
            <a:ext cx="10972800" cy="1325563"/>
          </a:xfrm>
        </p:spPr>
        <p:txBody>
          <a:bodyPr/>
          <a:lstStyle/>
          <a:p>
            <a:r>
              <a:rPr lang="en-US"/>
              <a:t>Click to edit Master title style</a:t>
            </a:r>
          </a:p>
        </p:txBody>
      </p:sp>
      <p:sp>
        <p:nvSpPr>
          <p:cNvPr id="15" name="Slide Number Placeholder 14"/>
          <p:cNvSpPr>
            <a:spLocks noGrp="1"/>
          </p:cNvSpPr>
          <p:nvPr>
            <p:ph type="sldNum" sz="quarter" idx="12"/>
          </p:nvPr>
        </p:nvSpPr>
        <p:spPr>
          <a:xfrm>
            <a:off x="8982075" y="6356350"/>
            <a:ext cx="2743200" cy="365125"/>
          </a:xfrm>
        </p:spPr>
        <p:txBody>
          <a:bodyPr/>
          <a:lstStyle/>
          <a:p>
            <a:fld id="{89D7931E-637B-46D8-A580-615CC76C5C63}" type="slidenum">
              <a:rPr lang="en-US" smtClean="0"/>
              <a:pPr/>
              <a:t>‹#›</a:t>
            </a:fld>
            <a:endParaRPr lang="en-US"/>
          </a:p>
        </p:txBody>
      </p:sp>
      <p:sp>
        <p:nvSpPr>
          <p:cNvPr id="17" name="Rectangle 16"/>
          <p:cNvSpPr/>
          <p:nvPr userDrawn="1"/>
        </p:nvSpPr>
        <p:spPr>
          <a:xfrm>
            <a:off x="-28574" y="0"/>
            <a:ext cx="152400" cy="6858000"/>
          </a:xfrm>
          <a:prstGeom prst="rect">
            <a:avLst/>
          </a:prstGeom>
          <a:solidFill>
            <a:srgbClr val="1B4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90500" y="0"/>
            <a:ext cx="209549" cy="6858000"/>
          </a:xfrm>
          <a:prstGeom prst="rect">
            <a:avLst/>
          </a:prstGeom>
          <a:gradFill flip="none" rotWithShape="1">
            <a:gsLst>
              <a:gs pos="0">
                <a:srgbClr val="F38F22"/>
              </a:gs>
              <a:gs pos="100000">
                <a:srgbClr val="F1BA2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6514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15" name="Rectangle 14"/>
          <p:cNvSpPr/>
          <p:nvPr userDrawn="1"/>
        </p:nvSpPr>
        <p:spPr>
          <a:xfrm>
            <a:off x="0" y="6172200"/>
            <a:ext cx="12192000" cy="747583"/>
          </a:xfrm>
          <a:prstGeom prst="rect">
            <a:avLst/>
          </a:prstGeom>
          <a:solidFill>
            <a:srgbClr val="1B4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09600" y="2014343"/>
            <a:ext cx="10058400" cy="2051367"/>
          </a:xfrm>
        </p:spPr>
        <p:txBody>
          <a:bodyPr anchor="ctr" anchorCtr="0">
            <a:normAutofit/>
          </a:bodyPr>
          <a:lstStyle>
            <a:lvl1pPr algn="ctr">
              <a:defRPr sz="4800" baseline="0"/>
            </a:lvl1pPr>
          </a:lstStyle>
          <a:p>
            <a:r>
              <a:rPr lang="en-US"/>
              <a:t>Click to edit Master title style</a:t>
            </a:r>
          </a:p>
        </p:txBody>
      </p:sp>
      <p:sp>
        <p:nvSpPr>
          <p:cNvPr id="3" name="Subtitle 2"/>
          <p:cNvSpPr>
            <a:spLocks noGrp="1"/>
          </p:cNvSpPr>
          <p:nvPr>
            <p:ph type="subTitle" idx="1"/>
          </p:nvPr>
        </p:nvSpPr>
        <p:spPr>
          <a:xfrm>
            <a:off x="609600" y="4157786"/>
            <a:ext cx="10058400" cy="137623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4" name="Picture 13"/>
          <p:cNvPicPr>
            <a:picLocks noChangeAspect="1"/>
          </p:cNvPicPr>
          <p:nvPr userDrawn="1"/>
        </p:nvPicPr>
        <p:blipFill>
          <a:blip r:embed="rId2"/>
          <a:stretch>
            <a:fillRect/>
          </a:stretch>
        </p:blipFill>
        <p:spPr>
          <a:xfrm>
            <a:off x="10487026" y="-163440"/>
            <a:ext cx="1720662" cy="7396838"/>
          </a:xfrm>
          <a:prstGeom prst="rect">
            <a:avLst/>
          </a:prstGeom>
        </p:spPr>
      </p:pic>
      <p:sp>
        <p:nvSpPr>
          <p:cNvPr id="17" name="TextBox 16"/>
          <p:cNvSpPr txBox="1"/>
          <p:nvPr userDrawn="1"/>
        </p:nvSpPr>
        <p:spPr>
          <a:xfrm>
            <a:off x="95250" y="6260501"/>
            <a:ext cx="3305175" cy="507831"/>
          </a:xfrm>
          <a:prstGeom prst="rect">
            <a:avLst/>
          </a:prstGeom>
          <a:noFill/>
        </p:spPr>
        <p:txBody>
          <a:bodyPr wrap="square" rtlCol="0" anchor="ctr" anchorCtr="0">
            <a:spAutoFit/>
          </a:bodyPr>
          <a:lstStyle/>
          <a:p>
            <a:r>
              <a:rPr lang="en-US" sz="900" b="1" baseline="0">
                <a:solidFill>
                  <a:schemeClr val="bg1"/>
                </a:solidFill>
                <a:latin typeface="Arial" panose="020B0604020202020204" pitchFamily="34" charset="0"/>
              </a:rPr>
              <a:t>Center for Global Trade Analysis</a:t>
            </a:r>
          </a:p>
          <a:p>
            <a:r>
              <a:rPr lang="en-US" sz="900" baseline="0">
                <a:solidFill>
                  <a:schemeClr val="bg1"/>
                </a:solidFill>
                <a:latin typeface="Arial" panose="020B0604020202020204" pitchFamily="34" charset="0"/>
              </a:rPr>
              <a:t>Department of Agricultural Economics, Purdue University</a:t>
            </a:r>
          </a:p>
          <a:p>
            <a:r>
              <a:rPr lang="en-US" sz="900" baseline="0">
                <a:solidFill>
                  <a:schemeClr val="bg1"/>
                </a:solidFill>
                <a:latin typeface="Arial" panose="020B0604020202020204" pitchFamily="34" charset="0"/>
              </a:rPr>
              <a:t>403 West State Street, West Lafayette, IN 47907-2056 USA</a:t>
            </a:r>
          </a:p>
        </p:txBody>
      </p:sp>
      <p:grpSp>
        <p:nvGrpSpPr>
          <p:cNvPr id="22" name="Group 21"/>
          <p:cNvGrpSpPr/>
          <p:nvPr userDrawn="1"/>
        </p:nvGrpSpPr>
        <p:grpSpPr>
          <a:xfrm>
            <a:off x="-242887" y="229671"/>
            <a:ext cx="3676650" cy="1308422"/>
            <a:chOff x="3719513" y="458271"/>
            <a:chExt cx="3676650" cy="1308422"/>
          </a:xfrm>
        </p:grpSpPr>
        <p:pic>
          <p:nvPicPr>
            <p:cNvPr id="16" name="Picture 1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491038" y="458271"/>
              <a:ext cx="2724150" cy="948489"/>
            </a:xfrm>
            <a:prstGeom prst="rect">
              <a:avLst/>
            </a:prstGeom>
          </p:spPr>
        </p:pic>
        <p:sp>
          <p:nvSpPr>
            <p:cNvPr id="19" name="TextBox 18"/>
            <p:cNvSpPr txBox="1"/>
            <p:nvPr userDrawn="1"/>
          </p:nvSpPr>
          <p:spPr>
            <a:xfrm>
              <a:off x="3719513" y="1397361"/>
              <a:ext cx="3676650" cy="369332"/>
            </a:xfrm>
            <a:prstGeom prst="rect">
              <a:avLst/>
            </a:prstGeom>
            <a:noFill/>
          </p:spPr>
          <p:txBody>
            <a:bodyPr wrap="square" rtlCol="0">
              <a:spAutoFit/>
            </a:bodyPr>
            <a:lstStyle/>
            <a:p>
              <a:pPr algn="ctr"/>
              <a:r>
                <a:rPr lang="en-US" sz="1800" b="1">
                  <a:latin typeface="Candara" panose="020E0502030303020204" pitchFamily="34" charset="0"/>
                </a:rPr>
                <a:t>Global Trade</a:t>
              </a:r>
              <a:r>
                <a:rPr lang="en-US" sz="1800" b="1" baseline="0">
                  <a:latin typeface="Candara" panose="020E0502030303020204" pitchFamily="34" charset="0"/>
                </a:rPr>
                <a:t> Analysis Project</a:t>
              </a:r>
              <a:endParaRPr lang="en-US" sz="1800" b="1">
                <a:latin typeface="Candara" panose="020E0502030303020204" pitchFamily="34" charset="0"/>
              </a:endParaRPr>
            </a:p>
          </p:txBody>
        </p:sp>
      </p:grpSp>
      <p:grpSp>
        <p:nvGrpSpPr>
          <p:cNvPr id="11" name="Group 10"/>
          <p:cNvGrpSpPr/>
          <p:nvPr userDrawn="1"/>
        </p:nvGrpSpPr>
        <p:grpSpPr>
          <a:xfrm>
            <a:off x="10067378" y="6288455"/>
            <a:ext cx="519492" cy="512340"/>
            <a:chOff x="8593544" y="5744285"/>
            <a:chExt cx="519492" cy="512340"/>
          </a:xfrm>
        </p:grpSpPr>
        <p:pic>
          <p:nvPicPr>
            <p:cNvPr id="12" name="Picture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884436" y="5744285"/>
              <a:ext cx="228600" cy="228600"/>
            </a:xfrm>
            <a:prstGeom prst="rect">
              <a:avLst/>
            </a:prstGeom>
          </p:spPr>
        </p:pic>
        <p:pic>
          <p:nvPicPr>
            <p:cNvPr id="13" name="Picture 1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593544" y="5744285"/>
              <a:ext cx="228600" cy="228600"/>
            </a:xfrm>
            <a:prstGeom prst="rect">
              <a:avLst/>
            </a:prstGeom>
          </p:spPr>
        </p:pic>
        <p:pic>
          <p:nvPicPr>
            <p:cNvPr id="20" name="Picture 19"/>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8593544" y="6028025"/>
              <a:ext cx="228600" cy="228600"/>
            </a:xfrm>
            <a:prstGeom prst="rect">
              <a:avLst/>
            </a:prstGeom>
          </p:spPr>
        </p:pic>
        <p:pic>
          <p:nvPicPr>
            <p:cNvPr id="21" name="Picture 20"/>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8884436" y="6028025"/>
              <a:ext cx="228600" cy="228600"/>
            </a:xfrm>
            <a:prstGeom prst="rect">
              <a:avLst/>
            </a:prstGeom>
          </p:spPr>
        </p:pic>
      </p:grpSp>
      <p:sp>
        <p:nvSpPr>
          <p:cNvPr id="23" name="TextBox 22"/>
          <p:cNvSpPr txBox="1"/>
          <p:nvPr userDrawn="1"/>
        </p:nvSpPr>
        <p:spPr>
          <a:xfrm>
            <a:off x="8243470" y="6321487"/>
            <a:ext cx="1859160" cy="446276"/>
          </a:xfrm>
          <a:prstGeom prst="rect">
            <a:avLst/>
          </a:prstGeom>
          <a:noFill/>
        </p:spPr>
        <p:txBody>
          <a:bodyPr wrap="square" rtlCol="0" anchor="ctr" anchorCtr="0">
            <a:spAutoFit/>
          </a:bodyPr>
          <a:lstStyle/>
          <a:p>
            <a:pPr algn="ctr"/>
            <a:r>
              <a:rPr lang="en-US" sz="900" b="1" i="0" u="none" baseline="0">
                <a:solidFill>
                  <a:schemeClr val="bg1"/>
                </a:solidFill>
                <a:latin typeface="Arial" panose="020B0604020202020204" pitchFamily="34" charset="0"/>
              </a:rPr>
              <a:t>Stay Connected with GTAP!</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400" b="1" i="1" u="none" baseline="0">
              <a:solidFill>
                <a:schemeClr val="bg1"/>
              </a:solidFill>
              <a:latin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0" i="1" u="none" baseline="0">
                <a:solidFill>
                  <a:schemeClr val="bg1"/>
                </a:solidFill>
                <a:latin typeface="Arial" panose="020B0604020202020204" pitchFamily="34" charset="0"/>
              </a:rPr>
              <a:t>www.gtap.agecon.purdue.edu</a:t>
            </a:r>
          </a:p>
        </p:txBody>
      </p:sp>
    </p:spTree>
    <p:extLst>
      <p:ext uri="{BB962C8B-B14F-4D97-AF65-F5344CB8AC3E}">
        <p14:creationId xmlns:p14="http://schemas.microsoft.com/office/powerpoint/2010/main" val="27726243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9D7931E-637B-46D8-A580-615CC76C5C63}" type="slidenum">
              <a:rPr lang="en-US" smtClean="0"/>
              <a:pPr/>
              <a:t>‹#›</a:t>
            </a:fld>
            <a:endParaRPr lang="en-US"/>
          </a:p>
        </p:txBody>
      </p:sp>
    </p:spTree>
    <p:extLst>
      <p:ext uri="{BB962C8B-B14F-4D97-AF65-F5344CB8AC3E}">
        <p14:creationId xmlns:p14="http://schemas.microsoft.com/office/powerpoint/2010/main" val="2695836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ftr="0" dt="0"/>
  <p:txStyles>
    <p:titleStyle>
      <a:lvl1pPr algn="l" defTabSz="914400" rtl="0" eaLnBrk="1" latinLnBrk="0" hangingPunct="1">
        <a:lnSpc>
          <a:spcPct val="90000"/>
        </a:lnSpc>
        <a:spcBef>
          <a:spcPct val="0"/>
        </a:spcBef>
        <a:buNone/>
        <a:defRPr sz="4400" b="1" i="0" kern="1200" baseline="0">
          <a:solidFill>
            <a:srgbClr val="2E3640"/>
          </a:solidFill>
          <a:latin typeface="Arial" panose="020B06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baseline="0">
          <a:solidFill>
            <a:srgbClr val="666767"/>
          </a:solidFill>
          <a:latin typeface="Arial" panose="020B06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baseline="0">
          <a:solidFill>
            <a:srgbClr val="666767"/>
          </a:solidFill>
          <a:latin typeface="Arial" panose="020B06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baseline="0">
          <a:solidFill>
            <a:srgbClr val="666767"/>
          </a:solidFill>
          <a:latin typeface="Arial" panose="020B06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666767"/>
          </a:solidFill>
          <a:latin typeface="Arial" panose="020B06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666767"/>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doi.org/10.1007/978-3-031-58897-6_3" TargetMode="External"/><Relationship Id="rId2" Type="http://schemas.openxmlformats.org/officeDocument/2006/relationships/hyperlink" Target="mailto:mchepeli@purdue.edu"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oi.org/10.1007/978-3-031-58897-6_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138" y="1802423"/>
            <a:ext cx="10538759" cy="1389185"/>
          </a:xfrm>
        </p:spPr>
        <p:txBody>
          <a:bodyPr>
            <a:noAutofit/>
          </a:bodyPr>
          <a:lstStyle/>
          <a:p>
            <a:r>
              <a:rPr lang="en-US" sz="2800" dirty="0"/>
              <a:t>Implications of the Net Zero Transition Scenarios on SDG Indicators: Linking Global Energy System, CGE and Atmospheric Source-receptor Models</a:t>
            </a:r>
          </a:p>
        </p:txBody>
      </p:sp>
      <p:sp>
        <p:nvSpPr>
          <p:cNvPr id="3" name="Subtitle 2"/>
          <p:cNvSpPr>
            <a:spLocks noGrp="1"/>
          </p:cNvSpPr>
          <p:nvPr>
            <p:ph type="subTitle" idx="1"/>
          </p:nvPr>
        </p:nvSpPr>
        <p:spPr>
          <a:xfrm>
            <a:off x="983482" y="3427276"/>
            <a:ext cx="9622972" cy="2918615"/>
          </a:xfrm>
        </p:spPr>
        <p:txBody>
          <a:bodyPr>
            <a:normAutofit/>
          </a:bodyPr>
          <a:lstStyle/>
          <a:p>
            <a:pPr>
              <a:lnSpc>
                <a:spcPct val="100000"/>
              </a:lnSpc>
              <a:spcBef>
                <a:spcPts val="0"/>
              </a:spcBef>
              <a:spcAft>
                <a:spcPts val="1200"/>
              </a:spcAft>
            </a:pPr>
            <a:r>
              <a:rPr lang="en-US" sz="2000" b="1" dirty="0">
                <a:solidFill>
                  <a:schemeClr val="bg2">
                    <a:lumMod val="50000"/>
                  </a:schemeClr>
                </a:solidFill>
              </a:rPr>
              <a:t>Maksym Chepeliev</a:t>
            </a:r>
            <a:r>
              <a:rPr lang="en-US" sz="2000" b="1" baseline="30000" dirty="0">
                <a:solidFill>
                  <a:schemeClr val="bg2">
                    <a:lumMod val="50000"/>
                  </a:schemeClr>
                </a:solidFill>
              </a:rPr>
              <a:t>1</a:t>
            </a:r>
            <a:r>
              <a:rPr lang="en-US" sz="2000" b="1" dirty="0">
                <a:solidFill>
                  <a:schemeClr val="bg2">
                    <a:lumMod val="50000"/>
                  </a:schemeClr>
                </a:solidFill>
              </a:rPr>
              <a:t>, George Giannakidis</a:t>
            </a:r>
            <a:r>
              <a:rPr lang="en-US" sz="2000" b="1" baseline="30000" dirty="0">
                <a:solidFill>
                  <a:schemeClr val="bg2">
                    <a:lumMod val="50000"/>
                  </a:schemeClr>
                </a:solidFill>
              </a:rPr>
              <a:t>2</a:t>
            </a:r>
            <a:r>
              <a:rPr lang="en-US" sz="2000" b="1" dirty="0">
                <a:solidFill>
                  <a:schemeClr val="bg2">
                    <a:lumMod val="50000"/>
                  </a:schemeClr>
                </a:solidFill>
              </a:rPr>
              <a:t>, Amit Kanudia</a:t>
            </a:r>
            <a:r>
              <a:rPr lang="en-US" sz="2000" b="1" baseline="30000" dirty="0">
                <a:solidFill>
                  <a:schemeClr val="bg2">
                    <a:lumMod val="50000"/>
                  </a:schemeClr>
                </a:solidFill>
              </a:rPr>
              <a:t>3</a:t>
            </a:r>
            <a:r>
              <a:rPr lang="en-US" sz="2000" b="1" dirty="0">
                <a:solidFill>
                  <a:schemeClr val="bg2">
                    <a:lumMod val="50000"/>
                  </a:schemeClr>
                </a:solidFill>
              </a:rPr>
              <a:t>,</a:t>
            </a:r>
          </a:p>
          <a:p>
            <a:pPr>
              <a:lnSpc>
                <a:spcPct val="100000"/>
              </a:lnSpc>
              <a:spcBef>
                <a:spcPts val="0"/>
              </a:spcBef>
              <a:spcAft>
                <a:spcPts val="1200"/>
              </a:spcAft>
            </a:pPr>
            <a:r>
              <a:rPr lang="en-US" sz="2000" b="1" dirty="0">
                <a:solidFill>
                  <a:schemeClr val="bg2">
                    <a:lumMod val="50000"/>
                  </a:schemeClr>
                </a:solidFill>
              </a:rPr>
              <a:t>and Dominique van der Mensbrugghe</a:t>
            </a:r>
            <a:r>
              <a:rPr lang="en-US" sz="2000" b="1" baseline="30000" dirty="0">
                <a:solidFill>
                  <a:schemeClr val="bg2">
                    <a:lumMod val="50000"/>
                  </a:schemeClr>
                </a:solidFill>
              </a:rPr>
              <a:t>1</a:t>
            </a:r>
            <a:endParaRPr lang="en-US" sz="2000" b="1" dirty="0">
              <a:solidFill>
                <a:schemeClr val="bg2">
                  <a:lumMod val="50000"/>
                </a:schemeClr>
              </a:solidFill>
            </a:endParaRPr>
          </a:p>
          <a:p>
            <a:pPr lvl="0">
              <a:lnSpc>
                <a:spcPct val="100000"/>
              </a:lnSpc>
              <a:spcBef>
                <a:spcPts val="0"/>
              </a:spcBef>
            </a:pPr>
            <a:r>
              <a:rPr lang="en-US" sz="1600" b="1" baseline="30000" dirty="0">
                <a:solidFill>
                  <a:schemeClr val="bg2">
                    <a:lumMod val="50000"/>
                  </a:schemeClr>
                </a:solidFill>
              </a:rPr>
              <a:t>1</a:t>
            </a:r>
            <a:r>
              <a:rPr lang="en-US" sz="1600" dirty="0"/>
              <a:t>Center for Global Trade Analysis, Purdue University, USA</a:t>
            </a:r>
          </a:p>
          <a:p>
            <a:pPr lvl="0">
              <a:lnSpc>
                <a:spcPct val="100000"/>
              </a:lnSpc>
              <a:spcBef>
                <a:spcPts val="0"/>
              </a:spcBef>
            </a:pPr>
            <a:r>
              <a:rPr lang="en-US" sz="1600" b="1" baseline="30000" dirty="0">
                <a:solidFill>
                  <a:schemeClr val="bg2">
                    <a:lumMod val="50000"/>
                  </a:schemeClr>
                </a:solidFill>
              </a:rPr>
              <a:t>2</a:t>
            </a:r>
            <a:r>
              <a:rPr lang="en-US" sz="1600" dirty="0">
                <a:effectLst/>
                <a:latin typeface="+mn-lt"/>
                <a:ea typeface="Calibri" panose="020F0502020204030204" pitchFamily="34" charset="0"/>
                <a:cs typeface="Times New Roman" panose="02020603050405020304" pitchFamily="18" charset="0"/>
              </a:rPr>
              <a:t>MRC Greece</a:t>
            </a:r>
            <a:r>
              <a:rPr lang="en-GB" sz="1600" dirty="0">
                <a:effectLst/>
                <a:latin typeface="+mn-lt"/>
                <a:ea typeface="Calibri" panose="020F0502020204030204" pitchFamily="34" charset="0"/>
                <a:cs typeface="Times New Roman" panose="02020603050405020304" pitchFamily="18" charset="0"/>
              </a:rPr>
              <a:t>, Greece</a:t>
            </a:r>
          </a:p>
          <a:p>
            <a:pPr lvl="0">
              <a:lnSpc>
                <a:spcPct val="100000"/>
              </a:lnSpc>
              <a:spcBef>
                <a:spcPts val="0"/>
              </a:spcBef>
            </a:pPr>
            <a:r>
              <a:rPr lang="en-US" sz="1600" b="1" baseline="30000" dirty="0">
                <a:solidFill>
                  <a:schemeClr val="bg2">
                    <a:lumMod val="50000"/>
                  </a:schemeClr>
                </a:solidFill>
              </a:rPr>
              <a:t>3</a:t>
            </a:r>
            <a:r>
              <a:rPr lang="en-US" sz="1600" dirty="0">
                <a:latin typeface="+mn-lt"/>
              </a:rPr>
              <a:t>KanORS, India</a:t>
            </a:r>
          </a:p>
          <a:p>
            <a:pPr lvl="0">
              <a:lnSpc>
                <a:spcPct val="100000"/>
              </a:lnSpc>
              <a:spcBef>
                <a:spcPts val="0"/>
              </a:spcBef>
            </a:pPr>
            <a:endParaRPr lang="en-US" sz="1600" dirty="0"/>
          </a:p>
          <a:p>
            <a:pPr lvl="0">
              <a:lnSpc>
                <a:spcPct val="100000"/>
              </a:lnSpc>
              <a:spcBef>
                <a:spcPts val="0"/>
              </a:spcBef>
            </a:pPr>
            <a:r>
              <a:rPr lang="en-US" sz="2000" dirty="0"/>
              <a:t>31st International Input-Output Association Conference, </a:t>
            </a:r>
            <a:r>
              <a:rPr lang="en-US" sz="2000" dirty="0" err="1"/>
              <a:t>Malé</a:t>
            </a:r>
            <a:r>
              <a:rPr lang="en-US" sz="2000" dirty="0"/>
              <a:t>, Maldives</a:t>
            </a:r>
          </a:p>
          <a:p>
            <a:pPr lvl="0">
              <a:lnSpc>
                <a:spcPct val="100000"/>
              </a:lnSpc>
              <a:spcBef>
                <a:spcPts val="0"/>
              </a:spcBef>
            </a:pPr>
            <a:r>
              <a:rPr lang="en-US" sz="2000" dirty="0"/>
              <a:t>July 6-11, 2025 </a:t>
            </a:r>
          </a:p>
          <a:p>
            <a:pPr lvl="0">
              <a:lnSpc>
                <a:spcPct val="100000"/>
              </a:lnSpc>
              <a:spcBef>
                <a:spcPts val="0"/>
              </a:spcBef>
            </a:pPr>
            <a:endParaRPr lang="en-US" sz="2000" dirty="0"/>
          </a:p>
        </p:txBody>
      </p:sp>
      <p:pic>
        <p:nvPicPr>
          <p:cNvPr id="6" name="Picture 5">
            <a:extLst>
              <a:ext uri="{FF2B5EF4-FFF2-40B4-BE49-F238E27FC236}">
                <a16:creationId xmlns:a16="http://schemas.microsoft.com/office/drawing/2014/main" id="{51AD4705-0379-4612-8353-75A453ED7F3B}"/>
              </a:ext>
            </a:extLst>
          </p:cNvPr>
          <p:cNvPicPr>
            <a:picLocks noChangeAspect="1"/>
          </p:cNvPicPr>
          <p:nvPr/>
        </p:nvPicPr>
        <p:blipFill>
          <a:blip r:embed="rId2"/>
          <a:stretch>
            <a:fillRect/>
          </a:stretch>
        </p:blipFill>
        <p:spPr>
          <a:xfrm>
            <a:off x="8713175" y="167595"/>
            <a:ext cx="1310055" cy="1310055"/>
          </a:xfrm>
          <a:prstGeom prst="rect">
            <a:avLst/>
          </a:prstGeom>
        </p:spPr>
      </p:pic>
    </p:spTree>
    <p:extLst>
      <p:ext uri="{BB962C8B-B14F-4D97-AF65-F5344CB8AC3E}">
        <p14:creationId xmlns:p14="http://schemas.microsoft.com/office/powerpoint/2010/main" val="831183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9525" y="136526"/>
            <a:ext cx="11762475" cy="848016"/>
          </a:xfrm>
        </p:spPr>
        <p:txBody>
          <a:bodyPr>
            <a:noAutofit/>
          </a:bodyPr>
          <a:lstStyle/>
          <a:p>
            <a:r>
              <a:rPr lang="en-US" sz="2800" dirty="0">
                <a:latin typeface="Arial"/>
                <a:cs typeface="Arial"/>
              </a:rPr>
              <a:t>Overall transition costs are low but moderate adverse inequality impacts could be observed</a:t>
            </a:r>
            <a:endParaRPr lang="en-US" sz="2800" dirty="0"/>
          </a:p>
        </p:txBody>
      </p:sp>
      <p:sp>
        <p:nvSpPr>
          <p:cNvPr id="4" name="Slide Number Placeholder 3"/>
          <p:cNvSpPr>
            <a:spLocks noGrp="1"/>
          </p:cNvSpPr>
          <p:nvPr>
            <p:ph type="sldNum" sz="quarter" idx="12"/>
          </p:nvPr>
        </p:nvSpPr>
        <p:spPr/>
        <p:txBody>
          <a:bodyPr/>
          <a:lstStyle/>
          <a:p>
            <a:fld id="{89D7931E-637B-46D8-A580-615CC76C5C63}" type="slidenum">
              <a:rPr lang="en-US" smtClean="0"/>
              <a:pPr/>
              <a:t>10</a:t>
            </a:fld>
            <a:endParaRPr lang="en-US"/>
          </a:p>
        </p:txBody>
      </p:sp>
      <p:pic>
        <p:nvPicPr>
          <p:cNvPr id="6" name="Picture 5">
            <a:extLst>
              <a:ext uri="{FF2B5EF4-FFF2-40B4-BE49-F238E27FC236}">
                <a16:creationId xmlns:a16="http://schemas.microsoft.com/office/drawing/2014/main" id="{51FCDA86-1A57-4F3E-823C-FA6A3B8B20CF}"/>
              </a:ext>
            </a:extLst>
          </p:cNvPr>
          <p:cNvPicPr/>
          <p:nvPr/>
        </p:nvPicPr>
        <p:blipFill rotWithShape="1">
          <a:blip r:embed="rId3" cstate="print">
            <a:extLst>
              <a:ext uri="{28A0092B-C50C-407E-A947-70E740481C1C}">
                <a14:useLocalDpi xmlns:a14="http://schemas.microsoft.com/office/drawing/2010/main" val="0"/>
              </a:ext>
            </a:extLst>
          </a:blip>
          <a:srcRect l="1" r="443" b="5582"/>
          <a:stretch/>
        </p:blipFill>
        <p:spPr bwMode="auto">
          <a:xfrm>
            <a:off x="5767754" y="1180941"/>
            <a:ext cx="6145822" cy="4979010"/>
          </a:xfrm>
          <a:prstGeom prst="rect">
            <a:avLst/>
          </a:prstGeom>
          <a:noFill/>
          <a:ln>
            <a:noFill/>
          </a:ln>
          <a:extLst>
            <a:ext uri="{53640926-AAD7-44D8-BBD7-CCE9431645EC}">
              <a14:shadowObscured xmlns:a14="http://schemas.microsoft.com/office/drawing/2010/main"/>
            </a:ext>
          </a:extLst>
        </p:spPr>
      </p:pic>
      <p:sp>
        <p:nvSpPr>
          <p:cNvPr id="8" name="TextBox 7">
            <a:extLst>
              <a:ext uri="{FF2B5EF4-FFF2-40B4-BE49-F238E27FC236}">
                <a16:creationId xmlns:a16="http://schemas.microsoft.com/office/drawing/2014/main" id="{0F201B3F-28FE-4C08-847E-24026B1D2D02}"/>
              </a:ext>
            </a:extLst>
          </p:cNvPr>
          <p:cNvSpPr txBox="1"/>
          <p:nvPr/>
        </p:nvSpPr>
        <p:spPr>
          <a:xfrm>
            <a:off x="429525" y="1180941"/>
            <a:ext cx="5074460" cy="5262979"/>
          </a:xfrm>
          <a:prstGeom prst="rect">
            <a:avLst/>
          </a:prstGeom>
          <a:noFill/>
        </p:spPr>
        <p:txBody>
          <a:bodyPr wrap="square">
            <a:spAutoFit/>
          </a:bodyPr>
          <a:lstStyle/>
          <a:p>
            <a:pPr marL="285750" indent="-285750">
              <a:spcAft>
                <a:spcPts val="12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Even the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most ambitious </a:t>
            </a:r>
            <a:r>
              <a:rPr lang="en-US" sz="1800" dirty="0">
                <a:effectLst/>
                <a:latin typeface="Calibri" panose="020F0502020204030204" pitchFamily="34" charset="0"/>
                <a:ea typeface="Calibri" panose="020F0502020204030204" pitchFamily="34" charset="0"/>
                <a:cs typeface="Times New Roman" panose="02020603050405020304" pitchFamily="18" charset="0"/>
              </a:rPr>
              <a:t>climate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mitigation </a:t>
            </a:r>
            <a:r>
              <a:rPr lang="en-US" sz="1800" dirty="0">
                <a:effectLst/>
                <a:latin typeface="Calibri" panose="020F0502020204030204" pitchFamily="34" charset="0"/>
                <a:ea typeface="Calibri" panose="020F0502020204030204" pitchFamily="34" charset="0"/>
                <a:cs typeface="Times New Roman" panose="02020603050405020304" pitchFamily="18" charset="0"/>
              </a:rPr>
              <a:t>scenario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global welfare declines by only 1.1% </a:t>
            </a:r>
            <a:r>
              <a:rPr lang="en-US" sz="1800" dirty="0">
                <a:effectLst/>
                <a:latin typeface="Calibri" panose="020F0502020204030204" pitchFamily="34" charset="0"/>
                <a:ea typeface="Calibri" panose="020F0502020204030204" pitchFamily="34" charset="0"/>
                <a:cs typeface="Times New Roman" panose="02020603050405020304" pitchFamily="18" charset="0"/>
              </a:rPr>
              <a:t>relative to the baseline in 2050 (SDG8). </a:t>
            </a:r>
          </a:p>
          <a:p>
            <a:pPr marL="285750" lvl="1" indent="-285750">
              <a:spcAft>
                <a:spcPts val="12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Ambitious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climate mitigation </a:t>
            </a:r>
            <a:r>
              <a:rPr lang="en-US" sz="1800" dirty="0">
                <a:effectLst/>
                <a:latin typeface="Calibri" panose="020F0502020204030204" pitchFamily="34" charset="0"/>
                <a:ea typeface="Calibri" panose="020F0502020204030204" pitchFamily="34" charset="0"/>
                <a:cs typeface="Times New Roman" panose="02020603050405020304" pitchFamily="18" charset="0"/>
              </a:rPr>
              <a:t>efforts could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increase the share of manufacturing in value-added</a:t>
            </a:r>
            <a:r>
              <a:rPr lang="en-US" sz="1800" dirty="0">
                <a:effectLst/>
                <a:latin typeface="Calibri" panose="020F0502020204030204" pitchFamily="34" charset="0"/>
                <a:ea typeface="Calibri" panose="020F0502020204030204" pitchFamily="34" charset="0"/>
                <a:cs typeface="Times New Roman" panose="02020603050405020304" pitchFamily="18" charset="0"/>
              </a:rPr>
              <a:t>, reflecting one of the dimensions of SDG9.</a:t>
            </a:r>
          </a:p>
          <a:p>
            <a:pPr marL="285750" lvl="1" indent="-285750">
              <a:spcAft>
                <a:spcPts val="12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Unless specific policy measures are implemented within the decarbonization pathways, there is a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risk of increasing the wage gap between skilled and unskilled workers</a:t>
            </a:r>
            <a:r>
              <a:rPr lang="en-US" sz="1800" dirty="0">
                <a:effectLst/>
                <a:latin typeface="Calibri" panose="020F0502020204030204" pitchFamily="34" charset="0"/>
                <a:ea typeface="Calibri" panose="020F0502020204030204" pitchFamily="34" charset="0"/>
                <a:cs typeface="Times New Roman" panose="02020603050405020304" pitchFamily="18" charset="0"/>
              </a:rPr>
              <a:t>, which might potentially result in regressive distributional impacts.</a:t>
            </a:r>
          </a:p>
          <a:p>
            <a:pPr marL="285750" lvl="1" indent="-285750">
              <a:spcAft>
                <a:spcPts val="12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In terms of the implications for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between-country inequality</a:t>
            </a:r>
            <a:r>
              <a:rPr lang="en-US" sz="1800" dirty="0">
                <a:effectLst/>
                <a:latin typeface="Calibri" panose="020F0502020204030204" pitchFamily="34" charset="0"/>
                <a:ea typeface="Calibri" panose="020F0502020204030204" pitchFamily="34" charset="0"/>
                <a:cs typeface="Times New Roman" panose="02020603050405020304" pitchFamily="18" charset="0"/>
              </a:rPr>
              <a:t>, we find that in the long run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moderately negative impacts </a:t>
            </a:r>
            <a:r>
              <a:rPr lang="en-US" sz="1800" dirty="0">
                <a:effectLst/>
                <a:latin typeface="Calibri" panose="020F0502020204030204" pitchFamily="34" charset="0"/>
                <a:ea typeface="Calibri" panose="020F0502020204030204" pitchFamily="34" charset="0"/>
                <a:cs typeface="Times New Roman" panose="02020603050405020304" pitchFamily="18" charset="0"/>
              </a:rPr>
              <a:t>are observed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only under the most-ambitious</a:t>
            </a:r>
            <a:r>
              <a:rPr lang="en-US" sz="1800" dirty="0">
                <a:effectLst/>
                <a:latin typeface="Calibri" panose="020F0502020204030204" pitchFamily="34" charset="0"/>
                <a:ea typeface="Calibri" panose="020F0502020204030204" pitchFamily="34" charset="0"/>
                <a:cs typeface="Times New Roman" panose="02020603050405020304" pitchFamily="18" charset="0"/>
              </a:rPr>
              <a:t> mitigation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case</a:t>
            </a:r>
            <a:r>
              <a:rPr lang="en-US" sz="1800" dirty="0">
                <a:effectLst/>
                <a:latin typeface="Calibri" panose="020F0502020204030204" pitchFamily="34" charset="0"/>
                <a:ea typeface="Calibri" panose="020F0502020204030204" pitchFamily="34" charset="0"/>
                <a:cs typeface="Times New Roman" panose="02020603050405020304" pitchFamily="18" charset="0"/>
              </a:rPr>
              <a:t>, though even then the inequality increases by only 0.2% in 2050.</a:t>
            </a:r>
            <a:endParaRPr lang="en-US" sz="1600" dirty="0"/>
          </a:p>
        </p:txBody>
      </p:sp>
      <p:sp>
        <p:nvSpPr>
          <p:cNvPr id="10" name="TextBox 9">
            <a:extLst>
              <a:ext uri="{FF2B5EF4-FFF2-40B4-BE49-F238E27FC236}">
                <a16:creationId xmlns:a16="http://schemas.microsoft.com/office/drawing/2014/main" id="{152C616E-53BD-456F-8CA6-7A008934F3E6}"/>
              </a:ext>
            </a:extLst>
          </p:cNvPr>
          <p:cNvSpPr txBox="1"/>
          <p:nvPr/>
        </p:nvSpPr>
        <p:spPr>
          <a:xfrm>
            <a:off x="5926748" y="6159951"/>
            <a:ext cx="6110654" cy="584775"/>
          </a:xfrm>
          <a:prstGeom prst="rect">
            <a:avLst/>
          </a:prstGeom>
          <a:noFill/>
        </p:spPr>
        <p:txBody>
          <a:bodyPr wrap="square">
            <a:spAutoFit/>
          </a:bodyPr>
          <a:lstStyle/>
          <a:p>
            <a:pPr algn="ctr"/>
            <a:r>
              <a:rPr lang="en-US" sz="1600" b="1" dirty="0">
                <a:effectLst/>
                <a:latin typeface="Calibri" panose="020F0502020204030204" pitchFamily="34" charset="0"/>
                <a:ea typeface="Calibri" panose="020F0502020204030204" pitchFamily="34" charset="0"/>
                <a:cs typeface="Times New Roman" panose="02020603050405020304" pitchFamily="18" charset="0"/>
              </a:rPr>
              <a:t>Global impacts on SDG 8, 9, 10 and 17 indicators relative to the baseline levels</a:t>
            </a:r>
            <a:endParaRPr lang="en-US" sz="1600" b="1" dirty="0"/>
          </a:p>
        </p:txBody>
      </p:sp>
    </p:spTree>
    <p:extLst>
      <p:ext uri="{BB962C8B-B14F-4D97-AF65-F5344CB8AC3E}">
        <p14:creationId xmlns:p14="http://schemas.microsoft.com/office/powerpoint/2010/main" val="1320494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9525" y="136526"/>
            <a:ext cx="11762475" cy="760290"/>
          </a:xfrm>
        </p:spPr>
        <p:txBody>
          <a:bodyPr>
            <a:noAutofit/>
          </a:bodyPr>
          <a:lstStyle/>
          <a:p>
            <a:r>
              <a:rPr lang="en-US" sz="2800" dirty="0">
                <a:latin typeface="Arial"/>
                <a:cs typeface="Arial"/>
              </a:rPr>
              <a:t>Alternative carbon revenue recycling options might strengthen positive spillovers</a:t>
            </a:r>
            <a:endParaRPr lang="en-US" sz="2800" dirty="0"/>
          </a:p>
        </p:txBody>
      </p:sp>
      <p:sp>
        <p:nvSpPr>
          <p:cNvPr id="4" name="Slide Number Placeholder 3"/>
          <p:cNvSpPr>
            <a:spLocks noGrp="1"/>
          </p:cNvSpPr>
          <p:nvPr>
            <p:ph type="sldNum" sz="quarter" idx="12"/>
          </p:nvPr>
        </p:nvSpPr>
        <p:spPr/>
        <p:txBody>
          <a:bodyPr/>
          <a:lstStyle/>
          <a:p>
            <a:fld id="{89D7931E-637B-46D8-A580-615CC76C5C63}" type="slidenum">
              <a:rPr lang="en-US" smtClean="0"/>
              <a:pPr/>
              <a:t>11</a:t>
            </a:fld>
            <a:endParaRPr lang="en-US"/>
          </a:p>
        </p:txBody>
      </p:sp>
      <p:graphicFrame>
        <p:nvGraphicFramePr>
          <p:cNvPr id="5" name="Chart 4">
            <a:extLst>
              <a:ext uri="{FF2B5EF4-FFF2-40B4-BE49-F238E27FC236}">
                <a16:creationId xmlns:a16="http://schemas.microsoft.com/office/drawing/2014/main" id="{55595943-373F-4B5F-A34E-61A30FF2F823}"/>
              </a:ext>
            </a:extLst>
          </p:cNvPr>
          <p:cNvGraphicFramePr/>
          <p:nvPr>
            <p:extLst>
              <p:ext uri="{D42A27DB-BD31-4B8C-83A1-F6EECF244321}">
                <p14:modId xmlns:p14="http://schemas.microsoft.com/office/powerpoint/2010/main" val="1072874174"/>
              </p:ext>
            </p:extLst>
          </p:nvPr>
        </p:nvGraphicFramePr>
        <p:xfrm>
          <a:off x="5829300" y="1485900"/>
          <a:ext cx="6268916" cy="523557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729AC4EB-F5B2-4E05-9FD6-A9250AECACA9}"/>
              </a:ext>
            </a:extLst>
          </p:cNvPr>
          <p:cNvSpPr txBox="1"/>
          <p:nvPr/>
        </p:nvSpPr>
        <p:spPr>
          <a:xfrm>
            <a:off x="5926748" y="801563"/>
            <a:ext cx="6110654" cy="584775"/>
          </a:xfrm>
          <a:prstGeom prst="rect">
            <a:avLst/>
          </a:prstGeom>
          <a:noFill/>
        </p:spPr>
        <p:txBody>
          <a:bodyPr wrap="square">
            <a:spAutoFit/>
          </a:bodyPr>
          <a:lstStyle/>
          <a:p>
            <a:pPr algn="ctr"/>
            <a:r>
              <a:rPr lang="en-US" sz="1600" b="1">
                <a:effectLst/>
                <a:latin typeface="Calibri" panose="020F0502020204030204" pitchFamily="34" charset="0"/>
                <a:ea typeface="Calibri" panose="020F0502020204030204" pitchFamily="34" charset="0"/>
                <a:cs typeface="Times New Roman" panose="02020603050405020304" pitchFamily="18" charset="0"/>
              </a:rPr>
              <a:t>Impact of the alternative carbon revenue recycling scheme on the SDG indicators in 2050 (“2C-FTAX” vs “2C” scenarios)</a:t>
            </a:r>
            <a:endParaRPr lang="en-US" sz="1600" b="1" dirty="0"/>
          </a:p>
        </p:txBody>
      </p:sp>
      <p:sp>
        <p:nvSpPr>
          <p:cNvPr id="9" name="TextBox 8">
            <a:extLst>
              <a:ext uri="{FF2B5EF4-FFF2-40B4-BE49-F238E27FC236}">
                <a16:creationId xmlns:a16="http://schemas.microsoft.com/office/drawing/2014/main" id="{5D3E96B3-F518-42B8-8C7B-C78B89F67324}"/>
              </a:ext>
            </a:extLst>
          </p:cNvPr>
          <p:cNvSpPr txBox="1"/>
          <p:nvPr/>
        </p:nvSpPr>
        <p:spPr>
          <a:xfrm>
            <a:off x="602272" y="1093951"/>
            <a:ext cx="5169878" cy="5416868"/>
          </a:xfrm>
          <a:prstGeom prst="rect">
            <a:avLst/>
          </a:prstGeom>
          <a:noFill/>
        </p:spPr>
        <p:txBody>
          <a:bodyPr wrap="square">
            <a:spAutoFit/>
          </a:bodyPr>
          <a:lstStyle/>
          <a:p>
            <a:pPr marL="285750" indent="-285750">
              <a:spcAft>
                <a:spcPts val="1200"/>
              </a:spcAft>
              <a:buFont typeface="Wingdings" panose="05000000000000000000" pitchFamily="2" charset="2"/>
              <a:buChar char="v"/>
            </a:pPr>
            <a:r>
              <a:rPr lang="en-US" sz="1800" dirty="0">
                <a:effectLst/>
                <a:latin typeface="Calibri" panose="020F0502020204030204" pitchFamily="34" charset="0"/>
                <a:ea typeface="Calibri" panose="020F0502020204030204" pitchFamily="34" charset="0"/>
                <a:cs typeface="Times New Roman" panose="02020603050405020304" pitchFamily="18" charset="0"/>
              </a:rPr>
              <a:t>We explore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how</a:t>
            </a:r>
            <a:r>
              <a:rPr lang="en-US" sz="1800" dirty="0">
                <a:effectLst/>
                <a:latin typeface="Calibri" panose="020F0502020204030204" pitchFamily="34" charset="0"/>
                <a:ea typeface="Calibri" panose="020F0502020204030204" pitchFamily="34" charset="0"/>
                <a:cs typeface="Times New Roman" panose="02020603050405020304" pitchFamily="18" charset="0"/>
              </a:rPr>
              <a:t> a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change in the carbon revenue recycling approach</a:t>
            </a:r>
            <a:r>
              <a:rPr lang="en-US" sz="1800" dirty="0">
                <a:effectLst/>
                <a:latin typeface="Calibri" panose="020F0502020204030204" pitchFamily="34" charset="0"/>
                <a:ea typeface="Calibri" panose="020F0502020204030204" pitchFamily="34" charset="0"/>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from lump-sum payments to households to recycling revenue via reductions in factor taxes for low-carbon activities –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impacts the results</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p>
          <a:p>
            <a:pPr marL="285750" indent="-285750">
              <a:spcAft>
                <a:spcPts val="1200"/>
              </a:spcAft>
              <a:buFont typeface="Wingdings" panose="05000000000000000000" pitchFamily="2" charset="2"/>
              <a:buChar char="v"/>
            </a:pPr>
            <a:r>
              <a:rPr lang="en-US" sz="1800" dirty="0">
                <a:effectLst/>
                <a:latin typeface="Calibri" panose="020F0502020204030204" pitchFamily="34" charset="0"/>
                <a:ea typeface="Calibri" panose="020F0502020204030204" pitchFamily="34" charset="0"/>
                <a:cs typeface="Times New Roman" panose="02020603050405020304" pitchFamily="18" charset="0"/>
              </a:rPr>
              <a:t>Only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indicators covered</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by the ENVISAGE </a:t>
            </a:r>
            <a:r>
              <a:rPr lang="en-US" sz="1800" dirty="0">
                <a:effectLst/>
                <a:latin typeface="Calibri" panose="020F0502020204030204" pitchFamily="34" charset="0"/>
                <a:ea typeface="Calibri" panose="020F0502020204030204" pitchFamily="34" charset="0"/>
                <a:cs typeface="Times New Roman" panose="02020603050405020304" pitchFamily="18" charset="0"/>
              </a:rPr>
              <a:t>model are analyzed focusing on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2</a:t>
            </a:r>
            <a:r>
              <a:rPr lang="en-US" sz="1800" b="1" baseline="30000" dirty="0">
                <a:effectLst/>
                <a:latin typeface="Calibri" panose="020F0502020204030204" pitchFamily="34" charset="0"/>
                <a:ea typeface="Calibri" panose="020F0502020204030204" pitchFamily="34" charset="0"/>
                <a:cs typeface="Times New Roman" panose="02020603050405020304" pitchFamily="18" charset="0"/>
              </a:rPr>
              <a:t>o</a:t>
            </a:r>
            <a:r>
              <a:rPr lang="en-US" sz="1800" b="1" dirty="0">
                <a:effectLst/>
                <a:latin typeface="Calibri" panose="020F0502020204030204" pitchFamily="34" charset="0"/>
                <a:ea typeface="Calibri" panose="020F0502020204030204" pitchFamily="34" charset="0"/>
                <a:cs typeface="Times New Roman" panose="02020603050405020304" pitchFamily="18" charset="0"/>
              </a:rPr>
              <a:t>C scenario</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p>
          <a:p>
            <a:pPr marL="285750" indent="-285750">
              <a:spcAft>
                <a:spcPts val="1200"/>
              </a:spcAft>
              <a:buFont typeface="Wingdings" panose="05000000000000000000" pitchFamily="2" charset="2"/>
              <a:buChar char="v"/>
            </a:pPr>
            <a:r>
              <a:rPr lang="en-US" sz="1800" dirty="0">
                <a:effectLst/>
                <a:latin typeface="Calibri" panose="020F0502020204030204" pitchFamily="34" charset="0"/>
                <a:ea typeface="Calibri" panose="020F0502020204030204" pitchFamily="34" charset="0"/>
                <a:cs typeface="Times New Roman" panose="02020603050405020304" pitchFamily="18" charset="0"/>
              </a:rPr>
              <a:t>For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11 out of 13</a:t>
            </a:r>
            <a:r>
              <a:rPr lang="en-US" sz="1800" dirty="0">
                <a:effectLst/>
                <a:latin typeface="Calibri" panose="020F0502020204030204" pitchFamily="34" charset="0"/>
                <a:ea typeface="Calibri" panose="020F0502020204030204" pitchFamily="34" charset="0"/>
                <a:cs typeface="Times New Roman" panose="02020603050405020304" pitchFamily="18" charset="0"/>
              </a:rPr>
              <a:t> considered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SDG dimensions </a:t>
            </a:r>
            <a:r>
              <a:rPr lang="en-US" sz="1800" dirty="0">
                <a:effectLst/>
                <a:latin typeface="Calibri" panose="020F0502020204030204" pitchFamily="34" charset="0"/>
                <a:ea typeface="Calibri" panose="020F0502020204030204" pitchFamily="34" charset="0"/>
                <a:cs typeface="Times New Roman" panose="02020603050405020304" pitchFamily="18" charset="0"/>
              </a:rPr>
              <a:t>an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improvement</a:t>
            </a:r>
            <a:r>
              <a:rPr lang="en-US" sz="1800" dirty="0">
                <a:effectLst/>
                <a:latin typeface="Calibri" panose="020F0502020204030204" pitchFamily="34" charset="0"/>
                <a:ea typeface="Calibri" panose="020F0502020204030204" pitchFamily="34" charset="0"/>
                <a:cs typeface="Times New Roman" panose="02020603050405020304" pitchFamily="18" charset="0"/>
              </a:rPr>
              <a:t> is observed under the alternative carbon revenue recycling option.</a:t>
            </a:r>
          </a:p>
          <a:p>
            <a:pPr marL="285750" indent="-285750">
              <a:spcAft>
                <a:spcPts val="1200"/>
              </a:spcAft>
              <a:buFont typeface="Wingdings" panose="05000000000000000000" pitchFamily="2" charset="2"/>
              <a:buChar char="v"/>
            </a:pPr>
            <a:r>
              <a:rPr lang="en-US" sz="1800" dirty="0">
                <a:effectLst/>
                <a:latin typeface="Calibri" panose="020F0502020204030204" pitchFamily="34" charset="0"/>
                <a:ea typeface="Calibri" panose="020F0502020204030204" pitchFamily="34" charset="0"/>
                <a:cs typeface="Times New Roman" panose="02020603050405020304" pitchFamily="18" charset="0"/>
              </a:rPr>
              <a:t>A reduction in factor taxes in low-carbon sectors leads to an expansion in economic activity of these sectors, and a reduction in the economy-wide carbon prices needed to achieve the targeted emission targets, thus overall lower mitigation costs.</a:t>
            </a:r>
          </a:p>
          <a:p>
            <a:endParaRPr lang="en-US" dirty="0"/>
          </a:p>
        </p:txBody>
      </p:sp>
    </p:spTree>
    <p:extLst>
      <p:ext uri="{BB962C8B-B14F-4D97-AF65-F5344CB8AC3E}">
        <p14:creationId xmlns:p14="http://schemas.microsoft.com/office/powerpoint/2010/main" val="901853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9525" y="136526"/>
            <a:ext cx="11762475" cy="760290"/>
          </a:xfrm>
        </p:spPr>
        <p:txBody>
          <a:bodyPr>
            <a:noAutofit/>
          </a:bodyPr>
          <a:lstStyle/>
          <a:p>
            <a:r>
              <a:rPr lang="en-US" sz="2800" dirty="0">
                <a:latin typeface="Arial"/>
                <a:cs typeface="Arial"/>
              </a:rPr>
              <a:t>Importance of properly capturing interactions across various SDG dimensions: a case of air pollution-related mortality</a:t>
            </a:r>
            <a:endParaRPr lang="en-US" sz="2800" dirty="0"/>
          </a:p>
        </p:txBody>
      </p:sp>
      <p:sp>
        <p:nvSpPr>
          <p:cNvPr id="4" name="Slide Number Placeholder 3"/>
          <p:cNvSpPr>
            <a:spLocks noGrp="1"/>
          </p:cNvSpPr>
          <p:nvPr>
            <p:ph type="sldNum" sz="quarter" idx="12"/>
          </p:nvPr>
        </p:nvSpPr>
        <p:spPr/>
        <p:txBody>
          <a:bodyPr/>
          <a:lstStyle/>
          <a:p>
            <a:fld id="{89D7931E-637B-46D8-A580-615CC76C5C63}" type="slidenum">
              <a:rPr lang="en-US" smtClean="0"/>
              <a:pPr/>
              <a:t>12</a:t>
            </a:fld>
            <a:endParaRPr lang="en-US"/>
          </a:p>
        </p:txBody>
      </p:sp>
      <p:pic>
        <p:nvPicPr>
          <p:cNvPr id="6" name="Picture 5">
            <a:extLst>
              <a:ext uri="{FF2B5EF4-FFF2-40B4-BE49-F238E27FC236}">
                <a16:creationId xmlns:a16="http://schemas.microsoft.com/office/drawing/2014/main" id="{42DC0A6A-291E-4F97-88CF-50E8720652E7}"/>
              </a:ext>
            </a:extLst>
          </p:cNvPr>
          <p:cNvPicPr/>
          <p:nvPr/>
        </p:nvPicPr>
        <p:blipFill rotWithShape="1">
          <a:blip r:embed="rId3">
            <a:extLst>
              <a:ext uri="{28A0092B-C50C-407E-A947-70E740481C1C}">
                <a14:useLocalDpi xmlns:a14="http://schemas.microsoft.com/office/drawing/2010/main" val="0"/>
              </a:ext>
            </a:extLst>
          </a:blip>
          <a:srcRect l="1486" t="1374" r="297" b="3277"/>
          <a:stretch/>
        </p:blipFill>
        <p:spPr bwMode="auto">
          <a:xfrm>
            <a:off x="5581084" y="1120860"/>
            <a:ext cx="6065060" cy="3178664"/>
          </a:xfrm>
          <a:prstGeom prst="rect">
            <a:avLst/>
          </a:prstGeom>
          <a:noFill/>
        </p:spPr>
      </p:pic>
      <p:pic>
        <p:nvPicPr>
          <p:cNvPr id="7" name="Picture 6">
            <a:extLst>
              <a:ext uri="{FF2B5EF4-FFF2-40B4-BE49-F238E27FC236}">
                <a16:creationId xmlns:a16="http://schemas.microsoft.com/office/drawing/2014/main" id="{05D31ACB-A269-412E-91AD-79B9D35B9FAF}"/>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77608" y="4338075"/>
            <a:ext cx="3437792" cy="2383399"/>
          </a:xfrm>
          <a:prstGeom prst="rect">
            <a:avLst/>
          </a:prstGeom>
          <a:noFill/>
        </p:spPr>
      </p:pic>
      <p:pic>
        <p:nvPicPr>
          <p:cNvPr id="8" name="Picture 7">
            <a:extLst>
              <a:ext uri="{FF2B5EF4-FFF2-40B4-BE49-F238E27FC236}">
                <a16:creationId xmlns:a16="http://schemas.microsoft.com/office/drawing/2014/main" id="{EDB22E5B-22C0-47F0-9F97-5E6C12651EC2}"/>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82075" y="4377761"/>
            <a:ext cx="3130062" cy="2383398"/>
          </a:xfrm>
          <a:prstGeom prst="rect">
            <a:avLst/>
          </a:prstGeom>
          <a:noFill/>
        </p:spPr>
      </p:pic>
      <p:sp>
        <p:nvSpPr>
          <p:cNvPr id="9" name="TextBox 8">
            <a:extLst>
              <a:ext uri="{FF2B5EF4-FFF2-40B4-BE49-F238E27FC236}">
                <a16:creationId xmlns:a16="http://schemas.microsoft.com/office/drawing/2014/main" id="{B1068801-DBC1-443E-88F7-BA40CF5E989C}"/>
              </a:ext>
            </a:extLst>
          </p:cNvPr>
          <p:cNvSpPr txBox="1"/>
          <p:nvPr/>
        </p:nvSpPr>
        <p:spPr>
          <a:xfrm>
            <a:off x="466725" y="1023043"/>
            <a:ext cx="4974825" cy="5755422"/>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1200"/>
              </a:spcAft>
              <a:buClrTx/>
              <a:buSzTx/>
              <a:buFont typeface="Wingdings" panose="05000000000000000000" pitchFamily="2" charset="2"/>
              <a:buChar char="Ø"/>
              <a:tabLst/>
              <a:defRPr/>
            </a:pPr>
            <a:r>
              <a:rPr kumimoji="0" lang="en-US" sz="1400" b="0" i="0" u="none" strike="noStrike" kern="1200" cap="none" spc="0" normalizeH="0" baseline="0" noProof="0" dirty="0">
                <a:ln>
                  <a:noFill/>
                </a:ln>
                <a:solidFill>
                  <a:prstClr val="black"/>
                </a:solidFill>
                <a:effectLst/>
                <a:uLnTx/>
                <a:uFillTx/>
                <a:latin typeface="Arial"/>
                <a:ea typeface="+mn-ea"/>
                <a:cs typeface="+mn-cs"/>
              </a:rPr>
              <a:t>Changes in the emission of greenhouse gases and air pollutants are transferred to TM5-FASST.</a:t>
            </a:r>
          </a:p>
          <a:p>
            <a:pPr marL="285750" marR="0" lvl="0" indent="-285750" algn="l" defTabSz="914400" rtl="0" eaLnBrk="1" fontAlgn="auto" latinLnBrk="0" hangingPunct="1">
              <a:lnSpc>
                <a:spcPct val="100000"/>
              </a:lnSpc>
              <a:spcBef>
                <a:spcPts val="0"/>
              </a:spcBef>
              <a:spcAft>
                <a:spcPts val="1200"/>
              </a:spcAft>
              <a:buClrTx/>
              <a:buSzTx/>
              <a:buFont typeface="Wingdings" panose="05000000000000000000" pitchFamily="2" charset="2"/>
              <a:buChar char="Ø"/>
              <a:tabLst/>
              <a:defRPr/>
            </a:pPr>
            <a:r>
              <a:rPr kumimoji="0" lang="en-US" sz="1400" b="0" i="0" u="none" strike="noStrike" kern="1200" cap="none" spc="0" normalizeH="0" baseline="0" noProof="0" dirty="0">
                <a:ln>
                  <a:noFill/>
                </a:ln>
                <a:solidFill>
                  <a:prstClr val="black"/>
                </a:solidFill>
                <a:effectLst/>
                <a:uLnTx/>
                <a:uFillTx/>
                <a:latin typeface="Arial"/>
                <a:ea typeface="+mn-ea"/>
                <a:cs typeface="+mn-cs"/>
              </a:rPr>
              <a:t>Health co-benefits from reduced mortality rates are estimated and monetized using the value of social life (VSL) approach. </a:t>
            </a:r>
          </a:p>
          <a:p>
            <a:pPr marL="285750" marR="0" lvl="0" indent="-285750" algn="l" defTabSz="914400" rtl="0" eaLnBrk="1" fontAlgn="auto" latinLnBrk="0" hangingPunct="1">
              <a:lnSpc>
                <a:spcPct val="100000"/>
              </a:lnSpc>
              <a:spcBef>
                <a:spcPts val="0"/>
              </a:spcBef>
              <a:spcAft>
                <a:spcPts val="1200"/>
              </a:spcAft>
              <a:buClrTx/>
              <a:buSzTx/>
              <a:buFont typeface="Wingdings" panose="05000000000000000000" pitchFamily="2" charset="2"/>
              <a:buChar char="Ø"/>
              <a:tabLst/>
              <a:defRPr/>
            </a:pPr>
            <a:r>
              <a:rPr kumimoji="0" lang="en-US" sz="1400" b="0" i="0" u="none" strike="noStrike" kern="1200" cap="none" spc="0" normalizeH="0" baseline="0" noProof="0" dirty="0">
                <a:ln>
                  <a:noFill/>
                </a:ln>
                <a:solidFill>
                  <a:prstClr val="black"/>
                </a:solidFill>
                <a:effectLst/>
                <a:uLnTx/>
                <a:uFillTx/>
                <a:latin typeface="Arial"/>
                <a:ea typeface="+mn-ea"/>
                <a:cs typeface="+mn-cs"/>
              </a:rPr>
              <a:t>Under the “2</a:t>
            </a:r>
            <a:r>
              <a:rPr kumimoji="0" lang="en-US" sz="1400" b="0" i="0" u="none" strike="noStrike" kern="1200" cap="none" spc="0" normalizeH="0" baseline="30000" noProof="0" dirty="0">
                <a:ln>
                  <a:noFill/>
                </a:ln>
                <a:solidFill>
                  <a:prstClr val="black"/>
                </a:solidFill>
                <a:effectLst/>
                <a:uLnTx/>
                <a:uFillTx/>
                <a:latin typeface="Arial"/>
                <a:ea typeface="+mn-ea"/>
                <a:cs typeface="+mn-cs"/>
              </a:rPr>
              <a:t>o</a:t>
            </a:r>
            <a:r>
              <a:rPr kumimoji="0" lang="en-US" sz="1400" b="0" i="0" u="none" strike="noStrike" kern="1200" cap="none" spc="0" normalizeH="0" baseline="0" noProof="0" dirty="0">
                <a:ln>
                  <a:noFill/>
                </a:ln>
                <a:solidFill>
                  <a:prstClr val="black"/>
                </a:solidFill>
                <a:effectLst/>
                <a:uLnTx/>
                <a:uFillTx/>
                <a:latin typeface="Arial"/>
                <a:ea typeface="+mn-ea"/>
                <a:cs typeface="+mn-cs"/>
              </a:rPr>
              <a:t>C” scenario, a </a:t>
            </a:r>
            <a:r>
              <a:rPr kumimoji="0" lang="en-US" sz="1400" b="1" i="0" u="none" strike="noStrike" kern="1200" cap="none" spc="0" normalizeH="0" baseline="0" noProof="0" dirty="0">
                <a:ln>
                  <a:noFill/>
                </a:ln>
                <a:solidFill>
                  <a:prstClr val="black"/>
                </a:solidFill>
                <a:effectLst/>
                <a:uLnTx/>
                <a:uFillTx/>
                <a:latin typeface="Arial"/>
                <a:ea typeface="+mn-ea"/>
                <a:cs typeface="+mn-cs"/>
              </a:rPr>
              <a:t>reduction in air pollution </a:t>
            </a:r>
            <a:r>
              <a:rPr kumimoji="0" lang="en-US" sz="1400" b="0" i="0" u="none" strike="noStrike" kern="1200" cap="none" spc="0" normalizeH="0" baseline="0" noProof="0" dirty="0">
                <a:ln>
                  <a:noFill/>
                </a:ln>
                <a:solidFill>
                  <a:prstClr val="black"/>
                </a:solidFill>
                <a:effectLst/>
                <a:uLnTx/>
                <a:uFillTx/>
                <a:latin typeface="Arial"/>
                <a:ea typeface="+mn-ea"/>
                <a:cs typeface="+mn-cs"/>
              </a:rPr>
              <a:t>due to low carbon development can </a:t>
            </a:r>
            <a:r>
              <a:rPr kumimoji="0" lang="en-US" sz="1400" b="1" i="0" u="none" strike="noStrike" kern="1200" cap="none" spc="0" normalizeH="0" baseline="0" noProof="0" dirty="0">
                <a:ln>
                  <a:noFill/>
                </a:ln>
                <a:solidFill>
                  <a:prstClr val="black"/>
                </a:solidFill>
                <a:effectLst/>
                <a:uLnTx/>
                <a:uFillTx/>
                <a:latin typeface="Arial"/>
                <a:ea typeface="+mn-ea"/>
                <a:cs typeface="+mn-cs"/>
              </a:rPr>
              <a:t>save </a:t>
            </a:r>
            <a:r>
              <a:rPr kumimoji="0" lang="en-US" sz="1400" i="0" u="none" strike="noStrike" kern="1200" cap="none" spc="0" normalizeH="0" baseline="0" noProof="0" dirty="0">
                <a:ln>
                  <a:noFill/>
                </a:ln>
                <a:solidFill>
                  <a:prstClr val="black"/>
                </a:solidFill>
                <a:effectLst/>
                <a:uLnTx/>
                <a:uFillTx/>
                <a:latin typeface="Arial"/>
                <a:ea typeface="+mn-ea"/>
                <a:cs typeface="+mn-cs"/>
              </a:rPr>
              <a:t>almost</a:t>
            </a:r>
            <a:r>
              <a:rPr kumimoji="0" lang="en-US" sz="1400" b="1" i="0" u="none" strike="noStrike" kern="1200" cap="none" spc="0" normalizeH="0" baseline="0" noProof="0" dirty="0">
                <a:ln>
                  <a:noFill/>
                </a:ln>
                <a:solidFill>
                  <a:prstClr val="black"/>
                </a:solidFill>
                <a:effectLst/>
                <a:uLnTx/>
                <a:uFillTx/>
                <a:latin typeface="Arial"/>
                <a:ea typeface="+mn-ea"/>
                <a:cs typeface="+mn-cs"/>
              </a:rPr>
              <a:t> 740,000 lives</a:t>
            </a:r>
            <a:r>
              <a:rPr kumimoji="0" lang="en-US" sz="1400" b="0" i="0" u="none" strike="noStrike" kern="1200" cap="none" spc="0" normalizeH="0" baseline="0" noProof="0" dirty="0">
                <a:ln>
                  <a:noFill/>
                </a:ln>
                <a:solidFill>
                  <a:prstClr val="black"/>
                </a:solidFill>
                <a:effectLst/>
                <a:uLnTx/>
                <a:uFillTx/>
                <a:latin typeface="Arial"/>
                <a:ea typeface="+mn-ea"/>
                <a:cs typeface="+mn-cs"/>
              </a:rPr>
              <a:t> in 2050 when compared to the reference scenario.</a:t>
            </a:r>
          </a:p>
          <a:p>
            <a:pPr marL="285750" marR="0" lvl="0" indent="-285750" algn="l" defTabSz="914400" rtl="0" eaLnBrk="1" fontAlgn="auto" latinLnBrk="0" hangingPunct="1">
              <a:lnSpc>
                <a:spcPct val="100000"/>
              </a:lnSpc>
              <a:spcBef>
                <a:spcPts val="0"/>
              </a:spcBef>
              <a:spcAft>
                <a:spcPts val="1200"/>
              </a:spcAft>
              <a:buClrTx/>
              <a:buSzTx/>
              <a:buFont typeface="Wingdings" panose="05000000000000000000" pitchFamily="2" charset="2"/>
              <a:buChar char="Ø"/>
              <a:tabLst/>
              <a:defRPr/>
            </a:pPr>
            <a:r>
              <a:rPr kumimoji="0" lang="en-US" sz="1400" b="0" i="0" u="none" strike="noStrike" kern="1200" cap="none" spc="0" normalizeH="0" baseline="0" noProof="0" dirty="0">
                <a:ln>
                  <a:noFill/>
                </a:ln>
                <a:solidFill>
                  <a:prstClr val="black"/>
                </a:solidFill>
                <a:effectLst/>
                <a:uLnTx/>
                <a:uFillTx/>
                <a:latin typeface="Arial"/>
                <a:ea typeface="+mn-ea"/>
                <a:cs typeface="+mn-cs"/>
              </a:rPr>
              <a:t>In absolute terms and per million of population, </a:t>
            </a:r>
            <a:r>
              <a:rPr kumimoji="0" lang="en-US" sz="1400" b="1" i="0" u="none" strike="noStrike" kern="1200" cap="none" spc="0" normalizeH="0" baseline="0" noProof="0" dirty="0">
                <a:ln>
                  <a:noFill/>
                </a:ln>
                <a:solidFill>
                  <a:prstClr val="black"/>
                </a:solidFill>
                <a:effectLst/>
                <a:uLnTx/>
                <a:uFillTx/>
                <a:latin typeface="Arial"/>
                <a:ea typeface="+mn-ea"/>
                <a:cs typeface="+mn-cs"/>
              </a:rPr>
              <a:t>India benefits the most </a:t>
            </a:r>
            <a:r>
              <a:rPr kumimoji="0" lang="en-US" sz="1400" b="0" i="0" u="none" strike="noStrike" kern="1200" cap="none" spc="0" normalizeH="0" baseline="0" noProof="0" dirty="0">
                <a:ln>
                  <a:noFill/>
                </a:ln>
                <a:solidFill>
                  <a:prstClr val="black"/>
                </a:solidFill>
                <a:effectLst/>
                <a:uLnTx/>
                <a:uFillTx/>
                <a:latin typeface="Arial"/>
                <a:ea typeface="+mn-ea"/>
                <a:cs typeface="+mn-cs"/>
              </a:rPr>
              <a:t>from the </a:t>
            </a:r>
            <a:r>
              <a:rPr kumimoji="0" lang="en-US" sz="1400" b="1" i="0" u="none" strike="noStrike" kern="1200" cap="none" spc="0" normalizeH="0" baseline="0" noProof="0" dirty="0">
                <a:ln>
                  <a:noFill/>
                </a:ln>
                <a:solidFill>
                  <a:prstClr val="black"/>
                </a:solidFill>
                <a:effectLst/>
                <a:uLnTx/>
                <a:uFillTx/>
                <a:latin typeface="Arial"/>
                <a:ea typeface="+mn-ea"/>
                <a:cs typeface="+mn-cs"/>
              </a:rPr>
              <a:t>reductions in air pollution</a:t>
            </a:r>
            <a:r>
              <a:rPr kumimoji="0" lang="en-US" sz="1400" b="0" i="0" u="none" strike="noStrike" kern="1200" cap="none" spc="0" normalizeH="0" baseline="0" noProof="0" dirty="0">
                <a:ln>
                  <a:noFill/>
                </a:ln>
                <a:solidFill>
                  <a:prstClr val="black"/>
                </a:solidFill>
                <a:effectLst/>
                <a:uLnTx/>
                <a:uFillTx/>
                <a:latin typeface="Arial"/>
                <a:ea typeface="+mn-ea"/>
                <a:cs typeface="+mn-cs"/>
              </a:rPr>
              <a:t>, as around half of all saved lives worldwide occur in this country.</a:t>
            </a:r>
          </a:p>
          <a:p>
            <a:pPr marL="285750" marR="0" lvl="0" indent="-285750" algn="l" defTabSz="914400" rtl="0" eaLnBrk="1" fontAlgn="auto" latinLnBrk="0" hangingPunct="1">
              <a:lnSpc>
                <a:spcPct val="100000"/>
              </a:lnSpc>
              <a:spcBef>
                <a:spcPts val="0"/>
              </a:spcBef>
              <a:spcAft>
                <a:spcPts val="1200"/>
              </a:spcAft>
              <a:buClrTx/>
              <a:buSzTx/>
              <a:buFont typeface="Wingdings" panose="05000000000000000000" pitchFamily="2" charset="2"/>
              <a:buChar char="Ø"/>
              <a:tabLst/>
              <a:defRPr/>
            </a:pPr>
            <a:r>
              <a:rPr kumimoji="0" lang="en-US" sz="1400" b="0" i="0" u="none" strike="noStrike" kern="1200" cap="none" spc="0" normalizeH="0" baseline="0" noProof="0" dirty="0">
                <a:ln>
                  <a:noFill/>
                </a:ln>
                <a:solidFill>
                  <a:prstClr val="black"/>
                </a:solidFill>
                <a:effectLst/>
                <a:uLnTx/>
                <a:uFillTx/>
                <a:latin typeface="Arial"/>
                <a:ea typeface="+mn-ea"/>
                <a:cs typeface="+mn-cs"/>
              </a:rPr>
              <a:t>When health co-benefits of improved air quality are monetized, the aggregate air pollution reduction </a:t>
            </a:r>
            <a:r>
              <a:rPr kumimoji="0" lang="en-US" sz="1400" b="1" i="0" u="none" strike="noStrike" kern="1200" cap="none" spc="0" normalizeH="0" baseline="0" noProof="0" dirty="0">
                <a:ln>
                  <a:noFill/>
                </a:ln>
                <a:solidFill>
                  <a:prstClr val="black"/>
                </a:solidFill>
                <a:effectLst/>
                <a:uLnTx/>
                <a:uFillTx/>
                <a:latin typeface="Arial"/>
                <a:ea typeface="+mn-ea"/>
                <a:cs typeface="+mn-cs"/>
              </a:rPr>
              <a:t>health co-benefits outweigh mitigation costs </a:t>
            </a:r>
            <a:r>
              <a:rPr kumimoji="0" lang="en-US" sz="1400" b="0" i="0" u="none" strike="noStrike" kern="1200" cap="none" spc="0" normalizeH="0" baseline="0" noProof="0" dirty="0">
                <a:ln>
                  <a:noFill/>
                </a:ln>
                <a:solidFill>
                  <a:prstClr val="black"/>
                </a:solidFill>
                <a:effectLst/>
                <a:uLnTx/>
                <a:uFillTx/>
                <a:latin typeface="Arial"/>
                <a:ea typeface="+mn-ea"/>
                <a:cs typeface="+mn-cs"/>
              </a:rPr>
              <a:t>by over a </a:t>
            </a:r>
            <a:r>
              <a:rPr kumimoji="0" lang="en-US" sz="1400" b="1" i="0" u="none" strike="noStrike" kern="1200" cap="none" spc="0" normalizeH="0" baseline="0" noProof="0" dirty="0">
                <a:ln>
                  <a:noFill/>
                </a:ln>
                <a:solidFill>
                  <a:prstClr val="black"/>
                </a:solidFill>
                <a:effectLst/>
                <a:uLnTx/>
                <a:uFillTx/>
                <a:latin typeface="Arial"/>
                <a:ea typeface="+mn-ea"/>
                <a:cs typeface="+mn-cs"/>
              </a:rPr>
              <a:t>factor of two</a:t>
            </a:r>
            <a:r>
              <a:rPr kumimoji="0" lang="en-US" sz="1400" b="0" i="0" u="none" strike="noStrike" kern="1200" cap="none" spc="0" normalizeH="0" baseline="0" noProof="0" dirty="0">
                <a:ln>
                  <a:noFill/>
                </a:ln>
                <a:solidFill>
                  <a:prstClr val="black"/>
                </a:solidFill>
                <a:effectLst/>
                <a:uLnTx/>
                <a:uFillTx/>
                <a:latin typeface="Arial"/>
                <a:ea typeface="+mn-ea"/>
                <a:cs typeface="+mn-cs"/>
              </a:rPr>
              <a:t>.</a:t>
            </a:r>
          </a:p>
          <a:p>
            <a:pPr marL="285750" marR="0" lvl="0" indent="-285750" algn="l" defTabSz="914400" rtl="0" eaLnBrk="1" fontAlgn="auto" latinLnBrk="0" hangingPunct="1">
              <a:lnSpc>
                <a:spcPct val="100000"/>
              </a:lnSpc>
              <a:spcBef>
                <a:spcPts val="0"/>
              </a:spcBef>
              <a:spcAft>
                <a:spcPts val="1200"/>
              </a:spcAft>
              <a:buClrTx/>
              <a:buSzTx/>
              <a:buFont typeface="Wingdings" panose="05000000000000000000" pitchFamily="2" charset="2"/>
              <a:buChar char="Ø"/>
              <a:tabLst/>
              <a:defRPr/>
            </a:pPr>
            <a:r>
              <a:rPr kumimoji="0" lang="en-US" sz="1400" b="0" i="0" u="none" strike="noStrike" kern="1200" cap="none" spc="0" normalizeH="0" baseline="0" noProof="0" dirty="0">
                <a:ln>
                  <a:noFill/>
                </a:ln>
                <a:solidFill>
                  <a:prstClr val="black"/>
                </a:solidFill>
                <a:effectLst/>
                <a:uLnTx/>
                <a:uFillTx/>
                <a:latin typeface="Arial"/>
                <a:ea typeface="+mn-ea"/>
                <a:cs typeface="+mn-cs"/>
              </a:rPr>
              <a:t>A </a:t>
            </a:r>
            <a:r>
              <a:rPr kumimoji="0" lang="en-US" sz="1400" b="1" i="0" u="none" strike="noStrike" kern="1200" cap="none" spc="0" normalizeH="0" baseline="0" noProof="0" dirty="0">
                <a:ln>
                  <a:noFill/>
                </a:ln>
                <a:solidFill>
                  <a:prstClr val="black"/>
                </a:solidFill>
                <a:effectLst/>
                <a:uLnTx/>
                <a:uFillTx/>
                <a:latin typeface="Arial"/>
                <a:ea typeface="+mn-ea"/>
                <a:cs typeface="+mn-cs"/>
              </a:rPr>
              <a:t>larger ratio of co-benefits </a:t>
            </a:r>
            <a:r>
              <a:rPr kumimoji="0" lang="en-US" sz="1400" b="0" i="0" u="none" strike="noStrike" kern="1200" cap="none" spc="0" normalizeH="0" baseline="0" noProof="0" dirty="0">
                <a:ln>
                  <a:noFill/>
                </a:ln>
                <a:solidFill>
                  <a:prstClr val="black"/>
                </a:solidFill>
                <a:effectLst/>
                <a:uLnTx/>
                <a:uFillTx/>
                <a:latin typeface="Arial"/>
                <a:ea typeface="+mn-ea"/>
                <a:cs typeface="+mn-cs"/>
              </a:rPr>
              <a:t>relative to mitigation costs is observed </a:t>
            </a:r>
            <a:r>
              <a:rPr kumimoji="0" lang="en-US" sz="1400" b="1" i="0" u="none" strike="noStrike" kern="1200" cap="none" spc="0" normalizeH="0" baseline="0" noProof="0" dirty="0">
                <a:ln>
                  <a:noFill/>
                </a:ln>
                <a:solidFill>
                  <a:prstClr val="black"/>
                </a:solidFill>
                <a:effectLst/>
                <a:uLnTx/>
                <a:uFillTx/>
                <a:latin typeface="Arial"/>
                <a:ea typeface="+mn-ea"/>
                <a:cs typeface="+mn-cs"/>
              </a:rPr>
              <a:t>for developing countries </a:t>
            </a:r>
            <a:r>
              <a:rPr kumimoji="0" lang="en-US" sz="1400" b="0" i="0" u="none" strike="noStrike" kern="1200" cap="none" spc="0" normalizeH="0" baseline="0" noProof="0" dirty="0">
                <a:ln>
                  <a:noFill/>
                </a:ln>
                <a:solidFill>
                  <a:prstClr val="black"/>
                </a:solidFill>
                <a:effectLst/>
                <a:uLnTx/>
                <a:uFillTx/>
                <a:latin typeface="Arial"/>
                <a:ea typeface="+mn-ea"/>
                <a:cs typeface="+mn-cs"/>
              </a:rPr>
              <a:t>compared to high-income economies since on average the latter have lower emission intensities and higher costs of emission reduction.</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endParaRPr kumimoji="0" lang="en-US" sz="14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2485205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8971" y="84183"/>
            <a:ext cx="10972800" cy="810271"/>
          </a:xfrm>
        </p:spPr>
        <p:txBody>
          <a:bodyPr>
            <a:normAutofit/>
          </a:bodyPr>
          <a:lstStyle/>
          <a:p>
            <a:r>
              <a:rPr lang="en-US" sz="2800" dirty="0">
                <a:ea typeface="Calibri" panose="020F0502020204030204" pitchFamily="34" charset="0"/>
                <a:cs typeface="Times New Roman" panose="02020603050405020304" pitchFamily="18" charset="0"/>
              </a:rPr>
              <a:t>Conclusions and policy implications</a:t>
            </a:r>
            <a:endParaRPr lang="en-US" sz="2800" dirty="0"/>
          </a:p>
        </p:txBody>
      </p:sp>
      <p:sp>
        <p:nvSpPr>
          <p:cNvPr id="4" name="Slide Number Placeholder 3"/>
          <p:cNvSpPr>
            <a:spLocks noGrp="1"/>
          </p:cNvSpPr>
          <p:nvPr>
            <p:ph type="sldNum" sz="quarter" idx="12"/>
          </p:nvPr>
        </p:nvSpPr>
        <p:spPr/>
        <p:txBody>
          <a:bodyPr/>
          <a:lstStyle/>
          <a:p>
            <a:fld id="{89D7931E-637B-46D8-A580-615CC76C5C63}" type="slidenum">
              <a:rPr lang="en-US" smtClean="0"/>
              <a:pPr/>
              <a:t>13</a:t>
            </a:fld>
            <a:endParaRPr lang="en-US"/>
          </a:p>
        </p:txBody>
      </p:sp>
      <p:sp>
        <p:nvSpPr>
          <p:cNvPr id="2" name="Rectangle 1"/>
          <p:cNvSpPr/>
          <p:nvPr/>
        </p:nvSpPr>
        <p:spPr>
          <a:xfrm>
            <a:off x="589340" y="809247"/>
            <a:ext cx="10772431" cy="5324535"/>
          </a:xfrm>
          <a:prstGeom prst="rect">
            <a:avLst/>
          </a:prstGeom>
        </p:spPr>
        <p:txBody>
          <a:bodyPr wrap="square" lIns="91440" tIns="45720" rIns="91440" bIns="45720" anchor="t">
            <a:spAutoFit/>
          </a:bodyPr>
          <a:lstStyle/>
          <a:p>
            <a:pPr marL="285750" indent="-285750" algn="just">
              <a:spcBef>
                <a:spcPts val="600"/>
              </a:spcBef>
              <a:spcAft>
                <a:spcPts val="1800"/>
              </a:spcAft>
              <a:buFont typeface="Wingdings" panose="05000000000000000000" pitchFamily="2" charset="2"/>
              <a:buChar char="Ø"/>
            </a:pPr>
            <a:r>
              <a:rPr lang="en-US" sz="2000" dirty="0">
                <a:solidFill>
                  <a:srgbClr val="1B4273"/>
                </a:solidFill>
                <a:ea typeface="Calibri" panose="020F0502020204030204" pitchFamily="34" charset="0"/>
                <a:cs typeface="Times New Roman" panose="02020603050405020304" pitchFamily="18" charset="0"/>
              </a:rPr>
              <a:t>Linking global energy system, economic and air pollution models allows identifying important synergies and trade-offs across various SDG dimensions and across climate mitigation scenarios.</a:t>
            </a:r>
            <a:endParaRPr lang="en-US" sz="2000" dirty="0">
              <a:solidFill>
                <a:srgbClr val="1B4273"/>
              </a:solidFill>
              <a:latin typeface="+mn-lt"/>
            </a:endParaRPr>
          </a:p>
          <a:p>
            <a:pPr marL="285750" indent="-285750" algn="just">
              <a:spcBef>
                <a:spcPts val="600"/>
              </a:spcBef>
              <a:spcAft>
                <a:spcPts val="1800"/>
              </a:spcAft>
              <a:buFont typeface="Wingdings" panose="05000000000000000000" pitchFamily="2" charset="2"/>
              <a:buChar char="Ø"/>
            </a:pPr>
            <a:r>
              <a:rPr lang="en-US" sz="2000" dirty="0">
                <a:solidFill>
                  <a:srgbClr val="1B4273"/>
                </a:solidFill>
              </a:rPr>
              <a:t>Out of 17 analyzed SDG indicators, 7 experience co-benefits (improved environmental footprints, energy efficiency and clean energy), 6 are subject to trade-offs (energy and food affordability, economic growth and labor participation), while the remaining 4 indicators show mixed trends (distributional aspects and energy diversity)</a:t>
            </a:r>
            <a:r>
              <a:rPr lang="en-US" sz="2000" dirty="0">
                <a:solidFill>
                  <a:srgbClr val="1B4273"/>
                </a:solidFill>
                <a:ea typeface="Calibri" panose="020F0502020204030204" pitchFamily="34" charset="0"/>
                <a:cs typeface="Times New Roman"/>
              </a:rPr>
              <a:t>.</a:t>
            </a:r>
          </a:p>
          <a:p>
            <a:pPr marL="285750" indent="-285750" algn="just">
              <a:spcBef>
                <a:spcPts val="600"/>
              </a:spcBef>
              <a:spcAft>
                <a:spcPts val="1800"/>
              </a:spcAft>
              <a:buFont typeface="Wingdings" panose="05000000000000000000" pitchFamily="2" charset="2"/>
              <a:buChar char="Ø"/>
            </a:pPr>
            <a:r>
              <a:rPr lang="en-US" sz="2000" dirty="0">
                <a:solidFill>
                  <a:srgbClr val="1B4273"/>
                </a:solidFill>
              </a:rPr>
              <a:t>The identified trade-offs could be substantially reduced through specific policy solutions</a:t>
            </a:r>
            <a:r>
              <a:rPr lang="en-US" sz="2000" dirty="0">
                <a:solidFill>
                  <a:srgbClr val="1B4273"/>
                </a:solidFill>
                <a:ea typeface="Calibri" panose="020F0502020204030204" pitchFamily="34" charset="0"/>
                <a:cs typeface="Times New Roman"/>
              </a:rPr>
              <a:t>.</a:t>
            </a:r>
          </a:p>
          <a:p>
            <a:pPr marL="742950" lvl="1" indent="-285750" algn="just">
              <a:spcBef>
                <a:spcPts val="600"/>
              </a:spcBef>
              <a:spcAft>
                <a:spcPts val="1800"/>
              </a:spcAft>
              <a:buFont typeface="Wingdings" panose="05000000000000000000" pitchFamily="2" charset="2"/>
              <a:buChar char="Ø"/>
            </a:pPr>
            <a:r>
              <a:rPr lang="en-US" dirty="0">
                <a:solidFill>
                  <a:srgbClr val="1B4273"/>
                </a:solidFill>
              </a:rPr>
              <a:t>Recycling carbon revenue via reduced factor taxes, as opposed to lump-sum payments to households, could improve 11 out of 13 SDG dimensions analyzed in this regard.</a:t>
            </a:r>
            <a:endParaRPr lang="en-US" dirty="0">
              <a:solidFill>
                <a:srgbClr val="1B4273"/>
              </a:solidFill>
              <a:ea typeface="Calibri" panose="020F0502020204030204" pitchFamily="34" charset="0"/>
              <a:cs typeface="Times New Roman"/>
            </a:endParaRPr>
          </a:p>
          <a:p>
            <a:pPr marL="290513" indent="-290513" algn="just">
              <a:spcAft>
                <a:spcPts val="600"/>
              </a:spcAft>
              <a:buFont typeface="Wingdings" panose="05000000000000000000" pitchFamily="2" charset="2"/>
              <a:buChar char="Ø"/>
            </a:pPr>
            <a:r>
              <a:rPr lang="en-US" sz="2000" dirty="0">
                <a:solidFill>
                  <a:srgbClr val="1B4273"/>
                </a:solidFill>
              </a:rPr>
              <a:t>The need for properly capturing interactions across various SDG dimensions:</a:t>
            </a:r>
          </a:p>
          <a:p>
            <a:pPr marL="747713" lvl="1" indent="-290513" algn="just">
              <a:spcAft>
                <a:spcPts val="600"/>
              </a:spcAft>
              <a:buFont typeface="Wingdings" panose="05000000000000000000" pitchFamily="2" charset="2"/>
              <a:buChar char="Ø"/>
            </a:pPr>
            <a:r>
              <a:rPr lang="en-US" dirty="0">
                <a:solidFill>
                  <a:srgbClr val="1B4273"/>
                </a:solidFill>
              </a:rPr>
              <a:t> Monetized co-benefits from improved air quality outweigh mitigation costs by more than a factor of two, with higher co-benefits gains in developing countries</a:t>
            </a:r>
            <a:r>
              <a:rPr lang="en-US" dirty="0">
                <a:solidFill>
                  <a:srgbClr val="1B4273"/>
                </a:solidFill>
                <a:ea typeface="Calibri" panose="020F0502020204030204" pitchFamily="34" charset="0"/>
                <a:cs typeface="Times New Roman"/>
              </a:rPr>
              <a:t>.</a:t>
            </a:r>
            <a:endParaRPr lang="en-US" dirty="0">
              <a:solidFill>
                <a:srgbClr val="1B4273"/>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4619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618690"/>
            <a:ext cx="10058400" cy="1414656"/>
          </a:xfrm>
        </p:spPr>
        <p:txBody>
          <a:bodyPr/>
          <a:lstStyle/>
          <a:p>
            <a:r>
              <a:rPr lang="en-US" dirty="0"/>
              <a:t>Thank you!</a:t>
            </a:r>
          </a:p>
        </p:txBody>
      </p:sp>
      <p:sp>
        <p:nvSpPr>
          <p:cNvPr id="3" name="Subtitle 2"/>
          <p:cNvSpPr>
            <a:spLocks noGrp="1"/>
          </p:cNvSpPr>
          <p:nvPr>
            <p:ph type="subTitle" idx="1"/>
          </p:nvPr>
        </p:nvSpPr>
        <p:spPr>
          <a:xfrm>
            <a:off x="609600" y="3007387"/>
            <a:ext cx="10058400" cy="817267"/>
          </a:xfrm>
        </p:spPr>
        <p:txBody>
          <a:bodyPr>
            <a:normAutofit fontScale="92500" lnSpcReduction="10000"/>
          </a:bodyPr>
          <a:lstStyle/>
          <a:p>
            <a:r>
              <a:rPr lang="en-GB" dirty="0"/>
              <a:t>Maksym Chepeliev</a:t>
            </a:r>
          </a:p>
          <a:p>
            <a:r>
              <a:rPr lang="en-GB" dirty="0">
                <a:hlinkClick r:id="rId2"/>
              </a:rPr>
              <a:t>mchepeli@purdue.edu</a:t>
            </a:r>
            <a:r>
              <a:rPr lang="en-GB" dirty="0"/>
              <a:t> </a:t>
            </a:r>
            <a:endParaRPr lang="en-US" dirty="0"/>
          </a:p>
        </p:txBody>
      </p:sp>
      <p:sp>
        <p:nvSpPr>
          <p:cNvPr id="4" name="TextBox 3">
            <a:extLst>
              <a:ext uri="{FF2B5EF4-FFF2-40B4-BE49-F238E27FC236}">
                <a16:creationId xmlns:a16="http://schemas.microsoft.com/office/drawing/2014/main" id="{F733FE82-247B-4D16-A638-398095BD7165}"/>
              </a:ext>
            </a:extLst>
          </p:cNvPr>
          <p:cNvSpPr txBox="1"/>
          <p:nvPr/>
        </p:nvSpPr>
        <p:spPr>
          <a:xfrm>
            <a:off x="192331" y="4896772"/>
            <a:ext cx="10892937" cy="954107"/>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0" i="1" u="none" strike="noStrike" kern="1200" cap="none" spc="0" normalizeH="0" baseline="0" noProof="0" dirty="0">
                <a:ln>
                  <a:noFill/>
                </a:ln>
                <a:solidFill>
                  <a:prstClr val="black"/>
                </a:solidFill>
                <a:effectLst/>
                <a:uLnTx/>
                <a:uFillTx/>
                <a:latin typeface="Arial" panose="020B0604020202020204" pitchFamily="34" charset="0"/>
                <a:ea typeface="+mn-ea"/>
                <a:cs typeface="+mn-cs"/>
              </a:rPr>
              <a:t>Additional details are available in:</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Chepeliev, M., Giannakidis, G., Kanudia, A. and van der Mensbrugghe, D. 2024. Implications of the Net Zero Transition Scenarios on SDG Indicators: Linking Global Energy System, CGE and Atmospheric Source-Receptor Models. </a:t>
            </a:r>
            <a:r>
              <a:rPr lang="en-US" sz="1400" dirty="0"/>
              <a:t>Lecture Notes in Energy, vol 101. Springer, Cham.</a:t>
            </a: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hlinkClick r:id="rId3"/>
              </a:rPr>
              <a:t>https://doi.org/10.1007/978-3-031-58897-6_3</a:t>
            </a: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a:t>
            </a: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94217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8C92F6A-8F7E-498F-8328-F026B52262D3}"/>
              </a:ext>
            </a:extLst>
          </p:cNvPr>
          <p:cNvSpPr>
            <a:spLocks noGrp="1"/>
          </p:cNvSpPr>
          <p:nvPr>
            <p:ph idx="1"/>
          </p:nvPr>
        </p:nvSpPr>
        <p:spPr>
          <a:xfrm>
            <a:off x="663088" y="1228850"/>
            <a:ext cx="10705366" cy="4837842"/>
          </a:xfrm>
        </p:spPr>
        <p:txBody>
          <a:bodyPr vert="horz" lIns="91440" tIns="45720" rIns="91440" bIns="45720" rtlCol="0" anchor="t">
            <a:normAutofit lnSpcReduction="10000"/>
          </a:bodyPr>
          <a:lstStyle/>
          <a:p>
            <a:pPr algn="just">
              <a:lnSpc>
                <a:spcPct val="100000"/>
              </a:lnSpc>
              <a:spcAft>
                <a:spcPts val="1200"/>
              </a:spcAft>
            </a:pPr>
            <a:r>
              <a:rPr lang="en-US" sz="2000" dirty="0">
                <a:latin typeface="Arial"/>
                <a:cs typeface="Arial"/>
              </a:rPr>
              <a:t>In recent years many countries have increased the stringency of their mitigation pledges, targeting to achieve net zero emissions in the next 30-40 years (</a:t>
            </a:r>
            <a:r>
              <a:rPr lang="en-US" sz="2000" dirty="0" err="1">
                <a:latin typeface="Arial"/>
                <a:cs typeface="Arial"/>
              </a:rPr>
              <a:t>Höhne</a:t>
            </a:r>
            <a:r>
              <a:rPr lang="en-US" sz="2000" dirty="0">
                <a:latin typeface="Arial"/>
                <a:cs typeface="Arial"/>
              </a:rPr>
              <a:t> et al. 2021).</a:t>
            </a:r>
          </a:p>
          <a:p>
            <a:pPr algn="just">
              <a:lnSpc>
                <a:spcPct val="100000"/>
              </a:lnSpc>
              <a:spcAft>
                <a:spcPts val="1200"/>
              </a:spcAft>
            </a:pPr>
            <a:r>
              <a:rPr lang="en-US" sz="2000" dirty="0">
                <a:latin typeface="Arial"/>
                <a:cs typeface="Arial"/>
              </a:rPr>
              <a:t>United Nations (UN) members also adopted the 2030 Agenda for Sustainable Development (UN 2015).</a:t>
            </a:r>
          </a:p>
          <a:p>
            <a:pPr lvl="1">
              <a:lnSpc>
                <a:spcPct val="100000"/>
              </a:lnSpc>
              <a:spcAft>
                <a:spcPts val="1200"/>
              </a:spcAft>
            </a:pPr>
            <a:r>
              <a:rPr lang="en-US" sz="2000" dirty="0">
                <a:latin typeface="Arial"/>
                <a:cs typeface="Arial"/>
              </a:rPr>
              <a:t>Widely recognizing that various transformation pathways are inevitably associated with tradeoffs across various developmental aspects.</a:t>
            </a:r>
          </a:p>
          <a:p>
            <a:pPr lvl="1">
              <a:lnSpc>
                <a:spcPct val="100000"/>
              </a:lnSpc>
              <a:spcAft>
                <a:spcPts val="1200"/>
              </a:spcAft>
            </a:pPr>
            <a:r>
              <a:rPr lang="en-US" sz="2000" dirty="0">
                <a:latin typeface="Arial"/>
                <a:cs typeface="Arial"/>
              </a:rPr>
              <a:t>Examples of complex interactions: studies suggest that while climate policies could improve air quality and reduce related mortality, stringent mitigation could have adverse implications on food security (SDG 2) (Fujimori et al. 2020; Fuso </a:t>
            </a:r>
            <a:r>
              <a:rPr lang="en-US" sz="2000" dirty="0" err="1">
                <a:latin typeface="Arial"/>
                <a:cs typeface="Arial"/>
              </a:rPr>
              <a:t>Nerini</a:t>
            </a:r>
            <a:r>
              <a:rPr lang="en-US" sz="2000" dirty="0">
                <a:latin typeface="Arial"/>
                <a:cs typeface="Arial"/>
              </a:rPr>
              <a:t> et al. 2019). </a:t>
            </a:r>
          </a:p>
          <a:p>
            <a:pPr lvl="1">
              <a:lnSpc>
                <a:spcPct val="100000"/>
              </a:lnSpc>
              <a:spcAft>
                <a:spcPts val="1200"/>
              </a:spcAft>
            </a:pPr>
            <a:r>
              <a:rPr lang="en-US" sz="2000" dirty="0">
                <a:latin typeface="Arial"/>
                <a:cs typeface="Arial"/>
              </a:rPr>
              <a:t>The Sustainable Development Goals (SDGs) framework sets the lower/upper boundaries (depending on the type of indicator) for a variety of socio-economic and environmental dimensions</a:t>
            </a:r>
          </a:p>
        </p:txBody>
      </p:sp>
      <p:sp>
        <p:nvSpPr>
          <p:cNvPr id="3" name="Title 2">
            <a:extLst>
              <a:ext uri="{FF2B5EF4-FFF2-40B4-BE49-F238E27FC236}">
                <a16:creationId xmlns:a16="http://schemas.microsoft.com/office/drawing/2014/main" id="{AD06B28A-0BEC-40BE-88B2-64E42A112022}"/>
              </a:ext>
            </a:extLst>
          </p:cNvPr>
          <p:cNvSpPr>
            <a:spLocks noGrp="1"/>
          </p:cNvSpPr>
          <p:nvPr>
            <p:ph type="title"/>
          </p:nvPr>
        </p:nvSpPr>
        <p:spPr>
          <a:xfrm>
            <a:off x="609600" y="161697"/>
            <a:ext cx="10972800" cy="884587"/>
          </a:xfrm>
        </p:spPr>
        <p:txBody>
          <a:bodyPr>
            <a:normAutofit/>
          </a:bodyPr>
          <a:lstStyle/>
          <a:p>
            <a:pPr algn="just"/>
            <a:r>
              <a:rPr lang="en-US" sz="2800" dirty="0"/>
              <a:t>A vital need to account for interactions and tradeoffs across various developmental aspects</a:t>
            </a:r>
            <a:endParaRPr lang="en-US" sz="3600" dirty="0"/>
          </a:p>
        </p:txBody>
      </p:sp>
      <p:sp>
        <p:nvSpPr>
          <p:cNvPr id="4" name="Slide Number Placeholder 3">
            <a:extLst>
              <a:ext uri="{FF2B5EF4-FFF2-40B4-BE49-F238E27FC236}">
                <a16:creationId xmlns:a16="http://schemas.microsoft.com/office/drawing/2014/main" id="{AFAC1B31-58C4-4BB0-92E8-E51BE2C1D590}"/>
              </a:ext>
            </a:extLst>
          </p:cNvPr>
          <p:cNvSpPr>
            <a:spLocks noGrp="1"/>
          </p:cNvSpPr>
          <p:nvPr>
            <p:ph type="sldNum" sz="quarter" idx="12"/>
          </p:nvPr>
        </p:nvSpPr>
        <p:spPr/>
        <p:txBody>
          <a:bodyPr/>
          <a:lstStyle/>
          <a:p>
            <a:fld id="{89D7931E-637B-46D8-A580-615CC76C5C63}" type="slidenum">
              <a:rPr lang="en-US" smtClean="0"/>
              <a:pPr/>
              <a:t>2</a:t>
            </a:fld>
            <a:endParaRPr lang="en-US"/>
          </a:p>
        </p:txBody>
      </p:sp>
    </p:spTree>
    <p:extLst>
      <p:ext uri="{BB962C8B-B14F-4D97-AF65-F5344CB8AC3E}">
        <p14:creationId xmlns:p14="http://schemas.microsoft.com/office/powerpoint/2010/main" val="2184881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D06B28A-0BEC-40BE-88B2-64E42A112022}"/>
              </a:ext>
            </a:extLst>
          </p:cNvPr>
          <p:cNvSpPr>
            <a:spLocks noGrp="1"/>
          </p:cNvSpPr>
          <p:nvPr>
            <p:ph type="title"/>
          </p:nvPr>
        </p:nvSpPr>
        <p:spPr>
          <a:xfrm>
            <a:off x="609600" y="161697"/>
            <a:ext cx="10972800" cy="633261"/>
          </a:xfrm>
        </p:spPr>
        <p:txBody>
          <a:bodyPr>
            <a:normAutofit/>
          </a:bodyPr>
          <a:lstStyle/>
          <a:p>
            <a:pPr algn="just"/>
            <a:r>
              <a:rPr lang="en-US" sz="3200" dirty="0"/>
              <a:t>Remaining gaps in the climate policy-SDGs interaction</a:t>
            </a:r>
            <a:endParaRPr lang="en-US" sz="4000" dirty="0"/>
          </a:p>
        </p:txBody>
      </p:sp>
      <p:sp>
        <p:nvSpPr>
          <p:cNvPr id="4" name="Slide Number Placeholder 3">
            <a:extLst>
              <a:ext uri="{FF2B5EF4-FFF2-40B4-BE49-F238E27FC236}">
                <a16:creationId xmlns:a16="http://schemas.microsoft.com/office/drawing/2014/main" id="{AFAC1B31-58C4-4BB0-92E8-E51BE2C1D590}"/>
              </a:ext>
            </a:extLst>
          </p:cNvPr>
          <p:cNvSpPr>
            <a:spLocks noGrp="1"/>
          </p:cNvSpPr>
          <p:nvPr>
            <p:ph type="sldNum" sz="quarter" idx="12"/>
          </p:nvPr>
        </p:nvSpPr>
        <p:spPr/>
        <p:txBody>
          <a:bodyPr/>
          <a:lstStyle/>
          <a:p>
            <a:fld id="{89D7931E-637B-46D8-A580-615CC76C5C63}" type="slidenum">
              <a:rPr lang="en-US" smtClean="0"/>
              <a:pPr/>
              <a:t>3</a:t>
            </a:fld>
            <a:endParaRPr lang="en-US"/>
          </a:p>
        </p:txBody>
      </p:sp>
      <p:sp>
        <p:nvSpPr>
          <p:cNvPr id="9" name="TextBox 8">
            <a:extLst>
              <a:ext uri="{FF2B5EF4-FFF2-40B4-BE49-F238E27FC236}">
                <a16:creationId xmlns:a16="http://schemas.microsoft.com/office/drawing/2014/main" id="{6B590FB4-29A5-4A81-B0D1-AC2D2FAB2BE5}"/>
              </a:ext>
            </a:extLst>
          </p:cNvPr>
          <p:cNvSpPr txBox="1"/>
          <p:nvPr/>
        </p:nvSpPr>
        <p:spPr>
          <a:xfrm>
            <a:off x="609600" y="794958"/>
            <a:ext cx="10087180" cy="5016758"/>
          </a:xfrm>
          <a:prstGeom prst="rect">
            <a:avLst/>
          </a:prstGeom>
          <a:noFill/>
        </p:spPr>
        <p:txBody>
          <a:bodyPr wrap="square" rtlCol="0">
            <a:spAutoFit/>
          </a:bodyPr>
          <a:lstStyle/>
          <a:p>
            <a:pPr marL="285750" indent="-285750">
              <a:spcBef>
                <a:spcPts val="1200"/>
              </a:spcBef>
              <a:spcAft>
                <a:spcPts val="1200"/>
              </a:spcAft>
              <a:buFont typeface="Wingdings" panose="05000000000000000000" pitchFamily="2" charset="2"/>
              <a:buChar char="Ø"/>
            </a:pPr>
            <a:r>
              <a:rPr lang="en-US" sz="2000" dirty="0">
                <a:solidFill>
                  <a:srgbClr val="666767"/>
                </a:solidFill>
              </a:rPr>
              <a:t>Earlier studies have explored the implications of climate mitigation policies across various sustainable development goals (SDG) dimensions, attempting to identify the potential tradeoffs that might arise in this regard (e.g., Cohen et al. 2021; Jakob and Steckel 2016; Fujimori et al. 2020). </a:t>
            </a:r>
          </a:p>
          <a:p>
            <a:pPr marL="285750" indent="-285750">
              <a:spcBef>
                <a:spcPts val="1200"/>
              </a:spcBef>
              <a:spcAft>
                <a:spcPts val="1200"/>
              </a:spcAft>
              <a:buFont typeface="Wingdings" panose="05000000000000000000" pitchFamily="2" charset="2"/>
              <a:buChar char="Ø"/>
            </a:pPr>
            <a:r>
              <a:rPr lang="en-US" sz="2000" dirty="0">
                <a:solidFill>
                  <a:srgbClr val="666767"/>
                </a:solidFill>
              </a:rPr>
              <a:t>Several important </a:t>
            </a:r>
            <a:r>
              <a:rPr lang="en-US" sz="2000" b="1" dirty="0">
                <a:solidFill>
                  <a:srgbClr val="666767"/>
                </a:solidFill>
              </a:rPr>
              <a:t>aspects</a:t>
            </a:r>
            <a:r>
              <a:rPr lang="en-US" sz="2000" dirty="0">
                <a:solidFill>
                  <a:srgbClr val="666767"/>
                </a:solidFill>
              </a:rPr>
              <a:t> remain </a:t>
            </a:r>
            <a:r>
              <a:rPr lang="en-US" sz="2000" b="1" dirty="0">
                <a:solidFill>
                  <a:srgbClr val="666767"/>
                </a:solidFill>
              </a:rPr>
              <a:t>under-explored</a:t>
            </a:r>
            <a:r>
              <a:rPr lang="en-US" sz="2000" dirty="0">
                <a:solidFill>
                  <a:srgbClr val="666767"/>
                </a:solidFill>
              </a:rPr>
              <a:t> and are the </a:t>
            </a:r>
            <a:r>
              <a:rPr lang="en-US" sz="2000" i="1" dirty="0">
                <a:solidFill>
                  <a:srgbClr val="666767"/>
                </a:solidFill>
              </a:rPr>
              <a:t>focus of this study</a:t>
            </a:r>
            <a:r>
              <a:rPr lang="en-US" sz="2000" dirty="0">
                <a:solidFill>
                  <a:srgbClr val="666767"/>
                </a:solidFill>
              </a:rPr>
              <a:t>:</a:t>
            </a:r>
          </a:p>
          <a:p>
            <a:pPr marL="1028700" indent="-628650">
              <a:spcBef>
                <a:spcPts val="1200"/>
              </a:spcBef>
              <a:spcAft>
                <a:spcPts val="1200"/>
              </a:spcAft>
              <a:buFont typeface="Wingdings" panose="05000000000000000000" pitchFamily="2" charset="2"/>
              <a:buChar char="v"/>
            </a:pPr>
            <a:r>
              <a:rPr lang="en-US" sz="2000" dirty="0">
                <a:solidFill>
                  <a:srgbClr val="666767"/>
                </a:solidFill>
              </a:rPr>
              <a:t>Specific </a:t>
            </a:r>
            <a:r>
              <a:rPr lang="en-US" sz="2000" b="1" dirty="0">
                <a:solidFill>
                  <a:srgbClr val="666767"/>
                </a:solidFill>
              </a:rPr>
              <a:t>policy solutions for addressing</a:t>
            </a:r>
            <a:r>
              <a:rPr lang="en-US" sz="2000" dirty="0">
                <a:solidFill>
                  <a:srgbClr val="666767"/>
                </a:solidFill>
              </a:rPr>
              <a:t> some of the identified </a:t>
            </a:r>
            <a:r>
              <a:rPr lang="en-US" sz="2000" b="1" dirty="0">
                <a:solidFill>
                  <a:srgbClr val="666767"/>
                </a:solidFill>
              </a:rPr>
              <a:t>tradeoffs </a:t>
            </a:r>
            <a:r>
              <a:rPr lang="en-US" sz="2000" dirty="0">
                <a:solidFill>
                  <a:srgbClr val="666767"/>
                </a:solidFill>
              </a:rPr>
              <a:t>(e.g. impacts of alternative carbon revenue recycling options).</a:t>
            </a:r>
          </a:p>
          <a:p>
            <a:pPr marL="1028700" indent="-628650">
              <a:spcBef>
                <a:spcPts val="1200"/>
              </a:spcBef>
              <a:spcAft>
                <a:spcPts val="1200"/>
              </a:spcAft>
              <a:buSzPct val="100000"/>
              <a:buFont typeface="Wingdings" panose="05000000000000000000" pitchFamily="2" charset="2"/>
              <a:buChar char="v"/>
            </a:pPr>
            <a:r>
              <a:rPr lang="en-US" sz="2000" b="1" dirty="0">
                <a:solidFill>
                  <a:srgbClr val="666767"/>
                </a:solidFill>
              </a:rPr>
              <a:t>Interactions across</a:t>
            </a:r>
            <a:r>
              <a:rPr lang="en-US" sz="2000" dirty="0">
                <a:solidFill>
                  <a:srgbClr val="666767"/>
                </a:solidFill>
              </a:rPr>
              <a:t> various </a:t>
            </a:r>
            <a:r>
              <a:rPr lang="en-US" sz="2000" b="1" dirty="0">
                <a:solidFill>
                  <a:srgbClr val="666767"/>
                </a:solidFill>
              </a:rPr>
              <a:t>SDG indicators </a:t>
            </a:r>
            <a:r>
              <a:rPr lang="en-US" sz="2000" dirty="0">
                <a:solidFill>
                  <a:srgbClr val="666767"/>
                </a:solidFill>
              </a:rPr>
              <a:t>(e.g. impacts of improved air quality on economic welfare).</a:t>
            </a:r>
          </a:p>
          <a:p>
            <a:pPr marL="1028700" indent="-628650">
              <a:spcBef>
                <a:spcPts val="1200"/>
              </a:spcBef>
              <a:spcAft>
                <a:spcPts val="1200"/>
              </a:spcAft>
              <a:buSzPct val="100000"/>
              <a:buFont typeface="Wingdings" panose="05000000000000000000" pitchFamily="2" charset="2"/>
              <a:buChar char="v"/>
            </a:pPr>
            <a:r>
              <a:rPr lang="en-US" sz="2000" dirty="0">
                <a:solidFill>
                  <a:srgbClr val="666767"/>
                </a:solidFill>
              </a:rPr>
              <a:t>Accounting for </a:t>
            </a:r>
            <a:r>
              <a:rPr lang="en-US" sz="2000" b="1" dirty="0">
                <a:solidFill>
                  <a:srgbClr val="666767"/>
                </a:solidFill>
              </a:rPr>
              <a:t>country-specific mitigation policies</a:t>
            </a:r>
            <a:r>
              <a:rPr lang="en-US" sz="2000" dirty="0">
                <a:solidFill>
                  <a:srgbClr val="666767"/>
                </a:solidFill>
              </a:rPr>
              <a:t>, such as Nationally Determined Contributions (NDCs) and Carbon Border Adjustment Mechanism (CBAM).</a:t>
            </a:r>
          </a:p>
        </p:txBody>
      </p:sp>
      <p:sp>
        <p:nvSpPr>
          <p:cNvPr id="11" name="TextBox 10">
            <a:extLst>
              <a:ext uri="{FF2B5EF4-FFF2-40B4-BE49-F238E27FC236}">
                <a16:creationId xmlns:a16="http://schemas.microsoft.com/office/drawing/2014/main" id="{B7D93E3B-4FA4-4E94-8D30-793950C43762}"/>
              </a:ext>
            </a:extLst>
          </p:cNvPr>
          <p:cNvSpPr txBox="1"/>
          <p:nvPr/>
        </p:nvSpPr>
        <p:spPr>
          <a:xfrm>
            <a:off x="501630" y="5987018"/>
            <a:ext cx="10892937" cy="738664"/>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Chepeliev, M., Giannakidis, G., Kanudia, A. and van der Mensbrugghe, D. 2024. Implications of the Net Zero Transition Scenarios on SDG Indicators: Linking Global Energy System, CGE and Atmospheric Source-Receptor Models. </a:t>
            </a:r>
            <a:r>
              <a:rPr lang="en-US" sz="1400" dirty="0"/>
              <a:t>Lecture Notes in Energy, vol 101. Springer, Cham.</a:t>
            </a: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hlinkClick r:id="rId3"/>
              </a:rPr>
              <a:t>https://doi.org/10.1007/978-3-031-58897-6_3</a:t>
            </a: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a:t>
            </a: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954902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9972" y="29702"/>
            <a:ext cx="11722027" cy="615821"/>
          </a:xfrm>
        </p:spPr>
        <p:txBody>
          <a:bodyPr>
            <a:normAutofit/>
          </a:bodyPr>
          <a:lstStyle/>
          <a:p>
            <a:r>
              <a:rPr lang="en-US" sz="2800" dirty="0">
                <a:latin typeface="Arial"/>
                <a:cs typeface="Arial"/>
              </a:rPr>
              <a:t>Methodological framework: Multi-model framework</a:t>
            </a:r>
          </a:p>
        </p:txBody>
      </p:sp>
      <p:sp>
        <p:nvSpPr>
          <p:cNvPr id="4" name="Slide Number Placeholder 3"/>
          <p:cNvSpPr>
            <a:spLocks noGrp="1"/>
          </p:cNvSpPr>
          <p:nvPr>
            <p:ph type="sldNum" sz="quarter" idx="12"/>
          </p:nvPr>
        </p:nvSpPr>
        <p:spPr/>
        <p:txBody>
          <a:bodyPr/>
          <a:lstStyle/>
          <a:p>
            <a:fld id="{89D7931E-637B-46D8-A580-615CC76C5C63}" type="slidenum">
              <a:rPr lang="en-US" smtClean="0"/>
              <a:pPr/>
              <a:t>4</a:t>
            </a:fld>
            <a:endParaRPr lang="en-US"/>
          </a:p>
        </p:txBody>
      </p:sp>
      <p:sp>
        <p:nvSpPr>
          <p:cNvPr id="9" name="Content Placeholder 1">
            <a:extLst>
              <a:ext uri="{FF2B5EF4-FFF2-40B4-BE49-F238E27FC236}">
                <a16:creationId xmlns:a16="http://schemas.microsoft.com/office/drawing/2014/main" id="{63B5049A-3A9D-4149-B67C-928AD5EE82DC}"/>
              </a:ext>
            </a:extLst>
          </p:cNvPr>
          <p:cNvSpPr>
            <a:spLocks noGrp="1"/>
          </p:cNvSpPr>
          <p:nvPr>
            <p:ph idx="1"/>
          </p:nvPr>
        </p:nvSpPr>
        <p:spPr>
          <a:xfrm>
            <a:off x="466726" y="729762"/>
            <a:ext cx="10435736" cy="5991714"/>
          </a:xfrm>
        </p:spPr>
        <p:txBody>
          <a:bodyPr vert="horz" lIns="91440" tIns="45720" rIns="91440" bIns="45720" rtlCol="0" anchor="t">
            <a:normAutofit fontScale="77500" lnSpcReduction="20000"/>
          </a:bodyPr>
          <a:lstStyle/>
          <a:p>
            <a:pPr>
              <a:lnSpc>
                <a:spcPct val="120000"/>
              </a:lnSpc>
              <a:spcAft>
                <a:spcPts val="600"/>
              </a:spcAft>
            </a:pPr>
            <a:r>
              <a:rPr lang="en-US" sz="2400" dirty="0">
                <a:latin typeface="Arial"/>
                <a:cs typeface="Arial"/>
              </a:rPr>
              <a:t>Global computable general equilibrium (CGE) model ENVISAGE</a:t>
            </a:r>
          </a:p>
          <a:p>
            <a:pPr lvl="1">
              <a:lnSpc>
                <a:spcPct val="120000"/>
              </a:lnSpc>
              <a:spcAft>
                <a:spcPts val="600"/>
              </a:spcAft>
            </a:pPr>
            <a:r>
              <a:rPr lang="en-US" sz="2200" dirty="0">
                <a:latin typeface="Arial"/>
                <a:cs typeface="Arial"/>
              </a:rPr>
              <a:t>Recursive-dynamic (2014-2050).</a:t>
            </a:r>
          </a:p>
          <a:p>
            <a:pPr lvl="1">
              <a:lnSpc>
                <a:spcPct val="120000"/>
              </a:lnSpc>
              <a:spcAft>
                <a:spcPts val="600"/>
              </a:spcAft>
            </a:pPr>
            <a:r>
              <a:rPr lang="en-US" sz="2200" dirty="0">
                <a:latin typeface="Arial"/>
                <a:cs typeface="Arial"/>
              </a:rPr>
              <a:t>Linked to the GTAP MRIO Data Base.</a:t>
            </a:r>
          </a:p>
          <a:p>
            <a:pPr>
              <a:lnSpc>
                <a:spcPct val="120000"/>
              </a:lnSpc>
            </a:pPr>
            <a:r>
              <a:rPr lang="en-US" sz="2400" dirty="0">
                <a:latin typeface="Arial"/>
                <a:cs typeface="Arial"/>
              </a:rPr>
              <a:t>Global energy system model KYNESIS</a:t>
            </a:r>
          </a:p>
          <a:p>
            <a:pPr marL="690245">
              <a:lnSpc>
                <a:spcPct val="120000"/>
              </a:lnSpc>
              <a:spcAft>
                <a:spcPts val="600"/>
              </a:spcAft>
            </a:pPr>
            <a:r>
              <a:rPr lang="en-US" sz="2200" b="0" dirty="0">
                <a:latin typeface="Arial"/>
                <a:cs typeface="Arial"/>
              </a:rPr>
              <a:t>TIMES-family multi-region inter-temporal partial equilibrium model of the global energy system.</a:t>
            </a:r>
          </a:p>
          <a:p>
            <a:pPr marL="690245">
              <a:lnSpc>
                <a:spcPct val="120000"/>
              </a:lnSpc>
              <a:spcAft>
                <a:spcPts val="600"/>
              </a:spcAft>
            </a:pPr>
            <a:r>
              <a:rPr lang="en-US" sz="2200" b="0" dirty="0">
                <a:latin typeface="Arial"/>
                <a:cs typeface="Arial"/>
              </a:rPr>
              <a:t>Determines least-cost investment pathways and energy system operations to meet exogenously projected energy service demands.</a:t>
            </a:r>
          </a:p>
          <a:p>
            <a:pPr marL="690245">
              <a:lnSpc>
                <a:spcPct val="120000"/>
              </a:lnSpc>
              <a:spcAft>
                <a:spcPts val="600"/>
              </a:spcAft>
            </a:pPr>
            <a:r>
              <a:rPr lang="en-US" sz="2200" b="0" dirty="0">
                <a:latin typeface="Arial"/>
                <a:cs typeface="Arial"/>
              </a:rPr>
              <a:t>Simulation horizon: 2100.</a:t>
            </a:r>
          </a:p>
          <a:p>
            <a:pPr marL="690245">
              <a:lnSpc>
                <a:spcPct val="120000"/>
              </a:lnSpc>
              <a:spcAft>
                <a:spcPts val="600"/>
              </a:spcAft>
            </a:pPr>
            <a:r>
              <a:rPr lang="en-US" sz="2200" b="0" dirty="0">
                <a:latin typeface="Arial"/>
                <a:cs typeface="Arial"/>
              </a:rPr>
              <a:t>Flexible regional aggregation.</a:t>
            </a:r>
          </a:p>
          <a:p>
            <a:pPr>
              <a:lnSpc>
                <a:spcPct val="120000"/>
              </a:lnSpc>
            </a:pPr>
            <a:r>
              <a:rPr lang="en-US" sz="2400" dirty="0">
                <a:latin typeface="Arial"/>
                <a:cs typeface="Arial"/>
              </a:rPr>
              <a:t>TM5-FASST source-receptor model</a:t>
            </a:r>
          </a:p>
          <a:p>
            <a:pPr lvl="1" algn="just">
              <a:lnSpc>
                <a:spcPct val="120000"/>
              </a:lnSpc>
              <a:spcAft>
                <a:spcPts val="1200"/>
              </a:spcAft>
            </a:pPr>
            <a:r>
              <a:rPr lang="en-US" sz="2200" dirty="0">
                <a:latin typeface="Arial"/>
                <a:cs typeface="Arial"/>
              </a:rPr>
              <a:t>Global atmospheric source-receptor model.</a:t>
            </a:r>
          </a:p>
          <a:p>
            <a:pPr lvl="1" algn="just">
              <a:lnSpc>
                <a:spcPct val="120000"/>
              </a:lnSpc>
              <a:spcAft>
                <a:spcPts val="1200"/>
              </a:spcAft>
            </a:pPr>
            <a:r>
              <a:rPr lang="en-US" sz="2200" dirty="0">
                <a:latin typeface="Arial"/>
                <a:cs typeface="Arial"/>
              </a:rPr>
              <a:t>Estimates pollutant-related premature mortality rates across regions, covering PM2.5-related diseases and respiratory ozone (O3) exposure mortality.</a:t>
            </a:r>
          </a:p>
          <a:p>
            <a:pPr marL="342900" lvl="1" indent="-342900" algn="just">
              <a:lnSpc>
                <a:spcPct val="120000"/>
              </a:lnSpc>
              <a:spcAft>
                <a:spcPts val="1200"/>
              </a:spcAft>
            </a:pPr>
            <a:r>
              <a:rPr lang="en-US" b="1" dirty="0">
                <a:latin typeface="Arial"/>
                <a:cs typeface="Arial"/>
              </a:rPr>
              <a:t>Model aggregation:</a:t>
            </a:r>
            <a:r>
              <a:rPr lang="en-US" dirty="0">
                <a:latin typeface="Arial"/>
                <a:cs typeface="Arial"/>
              </a:rPr>
              <a:t> 19 regions and 36 activities.</a:t>
            </a:r>
          </a:p>
        </p:txBody>
      </p:sp>
    </p:spTree>
    <p:extLst>
      <p:ext uri="{BB962C8B-B14F-4D97-AF65-F5344CB8AC3E}">
        <p14:creationId xmlns:p14="http://schemas.microsoft.com/office/powerpoint/2010/main" val="399129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9972" y="29702"/>
            <a:ext cx="11722027" cy="615821"/>
          </a:xfrm>
        </p:spPr>
        <p:txBody>
          <a:bodyPr>
            <a:normAutofit/>
          </a:bodyPr>
          <a:lstStyle/>
          <a:p>
            <a:r>
              <a:rPr lang="en-US" sz="2800" dirty="0">
                <a:latin typeface="Arial"/>
                <a:cs typeface="Arial"/>
              </a:rPr>
              <a:t>Soft-linking approach is used to couple models</a:t>
            </a:r>
          </a:p>
        </p:txBody>
      </p:sp>
      <p:sp>
        <p:nvSpPr>
          <p:cNvPr id="4" name="Slide Number Placeholder 3"/>
          <p:cNvSpPr>
            <a:spLocks noGrp="1"/>
          </p:cNvSpPr>
          <p:nvPr>
            <p:ph type="sldNum" sz="quarter" idx="12"/>
          </p:nvPr>
        </p:nvSpPr>
        <p:spPr/>
        <p:txBody>
          <a:bodyPr/>
          <a:lstStyle/>
          <a:p>
            <a:fld id="{89D7931E-637B-46D8-A580-615CC76C5C63}" type="slidenum">
              <a:rPr lang="en-US" smtClean="0"/>
              <a:pPr/>
              <a:t>5</a:t>
            </a:fld>
            <a:endParaRPr lang="en-US"/>
          </a:p>
        </p:txBody>
      </p:sp>
      <p:sp>
        <p:nvSpPr>
          <p:cNvPr id="9" name="Content Placeholder 1">
            <a:extLst>
              <a:ext uri="{FF2B5EF4-FFF2-40B4-BE49-F238E27FC236}">
                <a16:creationId xmlns:a16="http://schemas.microsoft.com/office/drawing/2014/main" id="{63B5049A-3A9D-4149-B67C-928AD5EE82DC}"/>
              </a:ext>
            </a:extLst>
          </p:cNvPr>
          <p:cNvSpPr>
            <a:spLocks noGrp="1"/>
          </p:cNvSpPr>
          <p:nvPr>
            <p:ph idx="1"/>
          </p:nvPr>
        </p:nvSpPr>
        <p:spPr>
          <a:xfrm>
            <a:off x="466726" y="645524"/>
            <a:ext cx="6295812" cy="6075952"/>
          </a:xfrm>
        </p:spPr>
        <p:txBody>
          <a:bodyPr vert="horz" lIns="91440" tIns="45720" rIns="91440" bIns="45720" rtlCol="0" anchor="t">
            <a:normAutofit/>
          </a:bodyPr>
          <a:lstStyle/>
          <a:p>
            <a:pPr>
              <a:lnSpc>
                <a:spcPct val="120000"/>
              </a:lnSpc>
              <a:spcAft>
                <a:spcPts val="600"/>
              </a:spcAft>
            </a:pPr>
            <a:r>
              <a:rPr lang="en-US" sz="1600" b="0" dirty="0">
                <a:latin typeface="Arial"/>
                <a:cs typeface="Arial"/>
              </a:rPr>
              <a:t>The KINESYS model is run to calibrate the baseline path and assess the range of mitigation scenarios.</a:t>
            </a:r>
          </a:p>
          <a:p>
            <a:pPr>
              <a:lnSpc>
                <a:spcPct val="120000"/>
              </a:lnSpc>
              <a:spcAft>
                <a:spcPts val="600"/>
              </a:spcAft>
            </a:pPr>
            <a:r>
              <a:rPr lang="en-US" sz="1600" b="0" dirty="0">
                <a:latin typeface="Arial"/>
                <a:cs typeface="Arial"/>
              </a:rPr>
              <a:t>The ENVISAGE model is run to provide an assessment of the socio-economic impacts of various mitigation policies targeting carbon budgets estimates in the KINESYS model.</a:t>
            </a:r>
          </a:p>
          <a:p>
            <a:pPr>
              <a:lnSpc>
                <a:spcPct val="120000"/>
              </a:lnSpc>
              <a:spcAft>
                <a:spcPts val="600"/>
              </a:spcAft>
            </a:pPr>
            <a:r>
              <a:rPr lang="en-US" sz="1600" b="0" dirty="0">
                <a:latin typeface="Arial"/>
                <a:cs typeface="Arial"/>
              </a:rPr>
              <a:t>Air pollutant trajectories estimated by the ENVISAGE model across scenarios are transferred to the TM5-FASST model to estimate changes in mortality.</a:t>
            </a:r>
          </a:p>
          <a:p>
            <a:pPr>
              <a:lnSpc>
                <a:spcPct val="120000"/>
              </a:lnSpc>
              <a:spcAft>
                <a:spcPts val="600"/>
              </a:spcAft>
            </a:pPr>
            <a:r>
              <a:rPr lang="en-US" sz="1600" b="0" dirty="0">
                <a:latin typeface="Arial"/>
                <a:cs typeface="Arial"/>
              </a:rPr>
              <a:t>The KINESYS and ENVISAGE models use the same set of macroeconomic and demographic drivers for the baseline scenario calibration. </a:t>
            </a:r>
          </a:p>
          <a:p>
            <a:pPr>
              <a:lnSpc>
                <a:spcPct val="120000"/>
              </a:lnSpc>
              <a:spcAft>
                <a:spcPts val="600"/>
              </a:spcAft>
            </a:pPr>
            <a:r>
              <a:rPr lang="en-US" sz="1600" b="0" dirty="0">
                <a:latin typeface="Arial"/>
                <a:cs typeface="Arial"/>
              </a:rPr>
              <a:t>The KINESYS model provides ENVISAGE with the carbon budget for the baseline scenario and the upper and lower bounds of the carbon budget across mitigation scenarios.</a:t>
            </a:r>
          </a:p>
          <a:p>
            <a:pPr>
              <a:lnSpc>
                <a:spcPct val="120000"/>
              </a:lnSpc>
              <a:spcAft>
                <a:spcPts val="600"/>
              </a:spcAft>
            </a:pPr>
            <a:r>
              <a:rPr lang="en-US" sz="1600" b="0" dirty="0">
                <a:latin typeface="Arial"/>
                <a:cs typeface="Arial"/>
              </a:rPr>
              <a:t>The power generation mix within the baseline scenario is aligned between ENVISAGE and KINESYS models.</a:t>
            </a:r>
          </a:p>
          <a:p>
            <a:pPr>
              <a:lnSpc>
                <a:spcPct val="120000"/>
              </a:lnSpc>
              <a:spcAft>
                <a:spcPts val="600"/>
              </a:spcAft>
            </a:pPr>
            <a:endParaRPr lang="en-US" sz="1600" b="0" dirty="0">
              <a:latin typeface="Arial"/>
              <a:cs typeface="Arial"/>
            </a:endParaRPr>
          </a:p>
          <a:p>
            <a:pPr>
              <a:lnSpc>
                <a:spcPct val="120000"/>
              </a:lnSpc>
              <a:spcAft>
                <a:spcPts val="600"/>
              </a:spcAft>
            </a:pPr>
            <a:endParaRPr lang="en-US" sz="2400" dirty="0">
              <a:latin typeface="Arial"/>
              <a:cs typeface="Arial"/>
            </a:endParaRPr>
          </a:p>
        </p:txBody>
      </p:sp>
      <p:grpSp>
        <p:nvGrpSpPr>
          <p:cNvPr id="10" name="Group 9">
            <a:extLst>
              <a:ext uri="{FF2B5EF4-FFF2-40B4-BE49-F238E27FC236}">
                <a16:creationId xmlns:a16="http://schemas.microsoft.com/office/drawing/2014/main" id="{8FA8222D-03A7-4B48-8F5B-0B6ECAA4E016}"/>
              </a:ext>
            </a:extLst>
          </p:cNvPr>
          <p:cNvGrpSpPr/>
          <p:nvPr/>
        </p:nvGrpSpPr>
        <p:grpSpPr>
          <a:xfrm>
            <a:off x="6807915" y="1603175"/>
            <a:ext cx="5052407" cy="3072971"/>
            <a:chOff x="7001345" y="1488875"/>
            <a:chExt cx="5052407" cy="3072971"/>
          </a:xfrm>
        </p:grpSpPr>
        <p:pic>
          <p:nvPicPr>
            <p:cNvPr id="11" name="Picture 2" descr="Picture 1, Picture">
              <a:extLst>
                <a:ext uri="{FF2B5EF4-FFF2-40B4-BE49-F238E27FC236}">
                  <a16:creationId xmlns:a16="http://schemas.microsoft.com/office/drawing/2014/main" id="{AC8F8634-A8EB-4E58-9C94-59A4CD641D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01345" y="1488875"/>
              <a:ext cx="5052407" cy="3072971"/>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9930C32E-D92F-4D7A-BC6B-C6FACCB74317}"/>
                </a:ext>
              </a:extLst>
            </p:cNvPr>
            <p:cNvSpPr/>
            <p:nvPr/>
          </p:nvSpPr>
          <p:spPr>
            <a:xfrm>
              <a:off x="8696960" y="1859280"/>
              <a:ext cx="904240" cy="619760"/>
            </a:xfrm>
            <a:prstGeom prst="rect">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D0733DC-797C-4059-B76E-F6DDE2B24183}"/>
                </a:ext>
              </a:extLst>
            </p:cNvPr>
            <p:cNvSpPr/>
            <p:nvPr/>
          </p:nvSpPr>
          <p:spPr>
            <a:xfrm>
              <a:off x="7406640" y="3429000"/>
              <a:ext cx="1168400" cy="619760"/>
            </a:xfrm>
            <a:prstGeom prst="rect">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C03163C-68B0-433C-9362-343D76EA1799}"/>
                </a:ext>
              </a:extLst>
            </p:cNvPr>
            <p:cNvSpPr/>
            <p:nvPr/>
          </p:nvSpPr>
          <p:spPr>
            <a:xfrm>
              <a:off x="9372600" y="2648818"/>
              <a:ext cx="904240" cy="619760"/>
            </a:xfrm>
            <a:prstGeom prst="rect">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A62EED9-1383-4A69-A0E8-A73FE0B4130E}"/>
                </a:ext>
              </a:extLst>
            </p:cNvPr>
            <p:cNvSpPr/>
            <p:nvPr/>
          </p:nvSpPr>
          <p:spPr>
            <a:xfrm>
              <a:off x="9730196" y="3429000"/>
              <a:ext cx="1168400" cy="619760"/>
            </a:xfrm>
            <a:prstGeom prst="rect">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3FB02A0-5AC3-4563-86C2-CF99FB88327C}"/>
                </a:ext>
              </a:extLst>
            </p:cNvPr>
            <p:cNvSpPr/>
            <p:nvPr/>
          </p:nvSpPr>
          <p:spPr>
            <a:xfrm>
              <a:off x="8575040" y="3942086"/>
              <a:ext cx="1168400" cy="619760"/>
            </a:xfrm>
            <a:prstGeom prst="rect">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a:extLst>
              <a:ext uri="{FF2B5EF4-FFF2-40B4-BE49-F238E27FC236}">
                <a16:creationId xmlns:a16="http://schemas.microsoft.com/office/drawing/2014/main" id="{7FEAEEED-310F-4D3A-8675-40AD87C38C86}"/>
              </a:ext>
            </a:extLst>
          </p:cNvPr>
          <p:cNvSpPr txBox="1"/>
          <p:nvPr/>
        </p:nvSpPr>
        <p:spPr>
          <a:xfrm>
            <a:off x="8078622" y="893662"/>
            <a:ext cx="1806906" cy="523220"/>
          </a:xfrm>
          <a:prstGeom prst="rect">
            <a:avLst/>
          </a:prstGeom>
          <a:solidFill>
            <a:schemeClr val="accent4"/>
          </a:solidFill>
        </p:spPr>
        <p:txBody>
          <a:bodyPr wrap="none" rtlCol="0">
            <a:spAutoFit/>
          </a:bodyPr>
          <a:lstStyle/>
          <a:p>
            <a:pPr algn="ctr"/>
            <a:r>
              <a:rPr lang="en-US" sz="1400" b="1" dirty="0"/>
              <a:t>Global CGE model </a:t>
            </a:r>
          </a:p>
          <a:p>
            <a:pPr algn="ctr"/>
            <a:r>
              <a:rPr lang="en-US" sz="1400" b="1" dirty="0"/>
              <a:t>ENVISAGE</a:t>
            </a:r>
          </a:p>
        </p:txBody>
      </p:sp>
      <p:cxnSp>
        <p:nvCxnSpPr>
          <p:cNvPr id="24" name="Straight Arrow Connector 23">
            <a:extLst>
              <a:ext uri="{FF2B5EF4-FFF2-40B4-BE49-F238E27FC236}">
                <a16:creationId xmlns:a16="http://schemas.microsoft.com/office/drawing/2014/main" id="{0BA81396-3477-48B7-A42B-ED4EA2A9F010}"/>
              </a:ext>
            </a:extLst>
          </p:cNvPr>
          <p:cNvCxnSpPr>
            <a:cxnSpLocks/>
            <a:stCxn id="6" idx="2"/>
          </p:cNvCxnSpPr>
          <p:nvPr/>
        </p:nvCxnSpPr>
        <p:spPr>
          <a:xfrm>
            <a:off x="8982075" y="1416882"/>
            <a:ext cx="0" cy="640518"/>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C203FBDF-A900-41C8-9D79-455E913CAB4D}"/>
              </a:ext>
            </a:extLst>
          </p:cNvPr>
          <p:cNvCxnSpPr>
            <a:cxnSpLocks/>
          </p:cNvCxnSpPr>
          <p:nvPr/>
        </p:nvCxnSpPr>
        <p:spPr>
          <a:xfrm>
            <a:off x="9595388" y="1416882"/>
            <a:ext cx="0" cy="1440618"/>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674C123B-0957-4E54-B761-0617C056708B}"/>
              </a:ext>
            </a:extLst>
          </p:cNvPr>
          <p:cNvSpPr txBox="1"/>
          <p:nvPr/>
        </p:nvSpPr>
        <p:spPr>
          <a:xfrm>
            <a:off x="7038240" y="5095276"/>
            <a:ext cx="1683729" cy="738664"/>
          </a:xfrm>
          <a:prstGeom prst="rect">
            <a:avLst/>
          </a:prstGeom>
          <a:solidFill>
            <a:schemeClr val="accent6">
              <a:lumMod val="60000"/>
              <a:lumOff val="40000"/>
            </a:schemeClr>
          </a:solidFill>
        </p:spPr>
        <p:txBody>
          <a:bodyPr wrap="square" rtlCol="0">
            <a:spAutoFit/>
          </a:bodyPr>
          <a:lstStyle/>
          <a:p>
            <a:pPr algn="ctr"/>
            <a:r>
              <a:rPr lang="en-US" sz="1400" b="1" dirty="0"/>
              <a:t>Global energy system model KYNESIS</a:t>
            </a:r>
          </a:p>
        </p:txBody>
      </p:sp>
      <p:sp>
        <p:nvSpPr>
          <p:cNvPr id="30" name="TextBox 29">
            <a:extLst>
              <a:ext uri="{FF2B5EF4-FFF2-40B4-BE49-F238E27FC236}">
                <a16:creationId xmlns:a16="http://schemas.microsoft.com/office/drawing/2014/main" id="{9D575695-B5DD-4495-8515-84492C7ABB99}"/>
              </a:ext>
            </a:extLst>
          </p:cNvPr>
          <p:cNvSpPr txBox="1"/>
          <p:nvPr/>
        </p:nvSpPr>
        <p:spPr>
          <a:xfrm>
            <a:off x="9610189" y="5095276"/>
            <a:ext cx="2067127" cy="738664"/>
          </a:xfrm>
          <a:prstGeom prst="rect">
            <a:avLst/>
          </a:prstGeom>
          <a:solidFill>
            <a:schemeClr val="accent5">
              <a:lumMod val="40000"/>
              <a:lumOff val="60000"/>
            </a:schemeClr>
          </a:solidFill>
        </p:spPr>
        <p:txBody>
          <a:bodyPr wrap="square" rtlCol="0">
            <a:spAutoFit/>
          </a:bodyPr>
          <a:lstStyle/>
          <a:p>
            <a:pPr algn="ctr"/>
            <a:r>
              <a:rPr lang="en-US" sz="1400" b="1" dirty="0"/>
              <a:t>TM5-FASST atmospheric source-receptor model</a:t>
            </a:r>
          </a:p>
        </p:txBody>
      </p:sp>
      <p:cxnSp>
        <p:nvCxnSpPr>
          <p:cNvPr id="31" name="Straight Arrow Connector 30">
            <a:extLst>
              <a:ext uri="{FF2B5EF4-FFF2-40B4-BE49-F238E27FC236}">
                <a16:creationId xmlns:a16="http://schemas.microsoft.com/office/drawing/2014/main" id="{FB64B312-E157-4C74-BEA1-23C92027FB90}"/>
              </a:ext>
            </a:extLst>
          </p:cNvPr>
          <p:cNvCxnSpPr>
            <a:cxnSpLocks/>
            <a:stCxn id="29" idx="0"/>
          </p:cNvCxnSpPr>
          <p:nvPr/>
        </p:nvCxnSpPr>
        <p:spPr>
          <a:xfrm flipV="1">
            <a:off x="7880105" y="4163060"/>
            <a:ext cx="14899" cy="932216"/>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35CB696C-8C6D-437D-BCD8-018D33255323}"/>
              </a:ext>
            </a:extLst>
          </p:cNvPr>
          <p:cNvCxnSpPr>
            <a:cxnSpLocks/>
          </p:cNvCxnSpPr>
          <p:nvPr/>
        </p:nvCxnSpPr>
        <p:spPr>
          <a:xfrm flipV="1">
            <a:off x="10381860" y="4056386"/>
            <a:ext cx="0" cy="103889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F998E971-4DE6-4AF8-A975-69481C14313E}"/>
              </a:ext>
            </a:extLst>
          </p:cNvPr>
          <p:cNvCxnSpPr>
            <a:cxnSpLocks/>
          </p:cNvCxnSpPr>
          <p:nvPr/>
        </p:nvCxnSpPr>
        <p:spPr>
          <a:xfrm flipH="1" flipV="1">
            <a:off x="9595388" y="4501662"/>
            <a:ext cx="367372" cy="593614"/>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7872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8011" y="0"/>
            <a:ext cx="6895981" cy="974238"/>
          </a:xfrm>
        </p:spPr>
        <p:txBody>
          <a:bodyPr>
            <a:noAutofit/>
          </a:bodyPr>
          <a:lstStyle/>
          <a:p>
            <a:r>
              <a:rPr lang="en-US" sz="2800" dirty="0"/>
              <a:t>Scenarios cover a broad range of mitigation pathways and policy options</a:t>
            </a:r>
          </a:p>
        </p:txBody>
      </p:sp>
      <p:sp>
        <p:nvSpPr>
          <p:cNvPr id="4" name="Slide Number Placeholder 3"/>
          <p:cNvSpPr>
            <a:spLocks noGrp="1"/>
          </p:cNvSpPr>
          <p:nvPr>
            <p:ph type="sldNum" sz="quarter" idx="12"/>
          </p:nvPr>
        </p:nvSpPr>
        <p:spPr/>
        <p:txBody>
          <a:bodyPr/>
          <a:lstStyle/>
          <a:p>
            <a:fld id="{89D7931E-637B-46D8-A580-615CC76C5C63}" type="slidenum">
              <a:rPr lang="en-US" smtClean="0"/>
              <a:pPr/>
              <a:t>6</a:t>
            </a:fld>
            <a:endParaRPr lang="en-US"/>
          </a:p>
        </p:txBody>
      </p:sp>
      <p:pic>
        <p:nvPicPr>
          <p:cNvPr id="9" name="Picture 8">
            <a:extLst>
              <a:ext uri="{FF2B5EF4-FFF2-40B4-BE49-F238E27FC236}">
                <a16:creationId xmlns:a16="http://schemas.microsoft.com/office/drawing/2014/main" id="{203EDF9E-A44F-4D23-B751-ACBC4065F98E}"/>
              </a:ext>
            </a:extLst>
          </p:cNvPr>
          <p:cNvPicPr/>
          <p:nvPr/>
        </p:nvPicPr>
        <p:blipFill rotWithShape="1">
          <a:blip r:embed="rId3" cstate="print">
            <a:extLst>
              <a:ext uri="{28A0092B-C50C-407E-A947-70E740481C1C}">
                <a14:useLocalDpi xmlns:a14="http://schemas.microsoft.com/office/drawing/2010/main" val="0"/>
              </a:ext>
            </a:extLst>
          </a:blip>
          <a:srcRect l="708" t="759" r="930" b="716"/>
          <a:stretch/>
        </p:blipFill>
        <p:spPr bwMode="auto">
          <a:xfrm>
            <a:off x="1101393" y="23405123"/>
            <a:ext cx="6697383" cy="7534165"/>
          </a:xfrm>
          <a:prstGeom prst="rect">
            <a:avLst/>
          </a:prstGeom>
          <a:noFill/>
          <a:ln>
            <a:noFill/>
          </a:ln>
          <a:extLst>
            <a:ext uri="{53640926-AAD7-44D8-BBD7-CCE9431645EC}">
              <a14:shadowObscured xmlns:a14="http://schemas.microsoft.com/office/drawing/2010/main"/>
            </a:ext>
          </a:extLst>
        </p:spPr>
      </p:pic>
      <p:sp>
        <p:nvSpPr>
          <p:cNvPr id="18" name="TextBox 17">
            <a:extLst>
              <a:ext uri="{FF2B5EF4-FFF2-40B4-BE49-F238E27FC236}">
                <a16:creationId xmlns:a16="http://schemas.microsoft.com/office/drawing/2014/main" id="{10370FBC-71AB-4E57-AE35-2BDBFA2406FA}"/>
              </a:ext>
            </a:extLst>
          </p:cNvPr>
          <p:cNvSpPr txBox="1"/>
          <p:nvPr/>
        </p:nvSpPr>
        <p:spPr>
          <a:xfrm>
            <a:off x="592015" y="974238"/>
            <a:ext cx="6110654" cy="5719707"/>
          </a:xfrm>
          <a:prstGeom prst="rect">
            <a:avLst/>
          </a:prstGeom>
          <a:noFill/>
        </p:spPr>
        <p:txBody>
          <a:bodyPr wrap="square">
            <a:spAutoFit/>
          </a:bodyPr>
          <a:lstStyle/>
          <a:p>
            <a:pPr marL="0" marR="0" algn="just">
              <a:lnSpc>
                <a:spcPct val="107000"/>
              </a:lnSpc>
              <a:spcBef>
                <a:spcPts val="0"/>
              </a:spcBef>
              <a:spcAft>
                <a:spcPts val="1200"/>
              </a:spcAft>
            </a:pPr>
            <a:r>
              <a:rPr lang="en-GB" sz="24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Scenario framework:</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1200"/>
              </a:spcAft>
              <a:buFont typeface="Wingdings" panose="05000000000000000000" pitchFamily="2" charset="2"/>
              <a:buChar char=""/>
              <a:tabLst>
                <a:tab pos="457200" algn="l"/>
              </a:tabLst>
            </a:pPr>
            <a:r>
              <a:rPr lang="en-GB"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Macroeconomic and demographic assumptions for the baseline are based on the Shared Socioeconomic Pathways (SSP) 2 variant.</a:t>
            </a:r>
            <a:endParaRPr lang="en-US" sz="9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1200"/>
              </a:spcAft>
              <a:buFont typeface="Wingdings" panose="05000000000000000000" pitchFamily="2" charset="2"/>
              <a:buChar char=""/>
              <a:tabLst>
                <a:tab pos="457200" algn="l"/>
              </a:tabLst>
            </a:pPr>
            <a:r>
              <a:rPr lang="en-US"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ENVISAGE models six scenarios, covering different levels of climate mitigation ambition across regions, alternative carbon revenue recycling options (lump-sum payments to households or reduction in factor taxes), as well as potential CBAM  configurations (</a:t>
            </a:r>
            <a:r>
              <a:rPr lang="en-US" sz="2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f</a:t>
            </a:r>
            <a:r>
              <a:rPr lang="en-US"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igure on th</a:t>
            </a:r>
            <a:r>
              <a:rPr lang="en-US" sz="2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e right</a:t>
            </a:r>
            <a:r>
              <a:rPr lang="en-US"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en-GB"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p>
          <a:p>
            <a:pPr marL="342900" indent="-342900" algn="just">
              <a:spcAft>
                <a:spcPts val="1200"/>
              </a:spcAft>
              <a:buFont typeface="Wingdings" panose="05000000000000000000" pitchFamily="2" charset="2"/>
              <a:buChar char=""/>
              <a:tabLst>
                <a:tab pos="457200" algn="l"/>
              </a:tabLst>
            </a:pPr>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The KINESYS model represents four policy scenarios, varying in terms of mitigation ambition and the timeframe (2070 and 2100) over which the specified carbon budget is reached (</a:t>
            </a:r>
            <a:r>
              <a:rPr lang="en-US" sz="2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f</a:t>
            </a:r>
            <a:r>
              <a:rPr lang="en-US" sz="2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igure on th</a:t>
            </a:r>
            <a:r>
              <a:rPr lang="en-US" sz="2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e right</a:t>
            </a:r>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p>
          <a:p>
            <a:pPr marL="342900" indent="-342900" algn="just">
              <a:spcAft>
                <a:spcPts val="1200"/>
              </a:spcAft>
              <a:buFont typeface="Wingdings" panose="05000000000000000000" pitchFamily="2" charset="2"/>
              <a:buChar char=""/>
              <a:tabLst>
                <a:tab pos="457200" algn="l"/>
              </a:tabLst>
            </a:pPr>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Cover mitigation of fossil fuel combustion CO</a:t>
            </a:r>
            <a:r>
              <a:rPr lang="en-US" sz="2000" baseline="-25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2</a:t>
            </a:r>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emissions.</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19" name="Picture 18">
            <a:extLst>
              <a:ext uri="{FF2B5EF4-FFF2-40B4-BE49-F238E27FC236}">
                <a16:creationId xmlns:a16="http://schemas.microsoft.com/office/drawing/2014/main" id="{A2479766-6988-42CA-86DB-3965ECB78FE2}"/>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23992" y="422031"/>
            <a:ext cx="4868008" cy="6225506"/>
          </a:xfrm>
          <a:prstGeom prst="rect">
            <a:avLst/>
          </a:prstGeom>
          <a:noFill/>
        </p:spPr>
      </p:pic>
    </p:spTree>
    <p:extLst>
      <p:ext uri="{BB962C8B-B14F-4D97-AF65-F5344CB8AC3E}">
        <p14:creationId xmlns:p14="http://schemas.microsoft.com/office/powerpoint/2010/main" val="747071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9525" y="136526"/>
            <a:ext cx="11762475" cy="760290"/>
          </a:xfrm>
        </p:spPr>
        <p:txBody>
          <a:bodyPr>
            <a:noAutofit/>
          </a:bodyPr>
          <a:lstStyle/>
          <a:p>
            <a:r>
              <a:rPr lang="en-US" sz="2800" dirty="0">
                <a:latin typeface="Arial"/>
                <a:cs typeface="Arial"/>
              </a:rPr>
              <a:t>Seventeen SDG indicators are analyzed across a broad scope of sustainability dimensions</a:t>
            </a:r>
            <a:endParaRPr lang="en-US" sz="2800" dirty="0"/>
          </a:p>
        </p:txBody>
      </p:sp>
      <p:sp>
        <p:nvSpPr>
          <p:cNvPr id="4" name="Slide Number Placeholder 3"/>
          <p:cNvSpPr>
            <a:spLocks noGrp="1"/>
          </p:cNvSpPr>
          <p:nvPr>
            <p:ph type="sldNum" sz="quarter" idx="12"/>
          </p:nvPr>
        </p:nvSpPr>
        <p:spPr/>
        <p:txBody>
          <a:bodyPr/>
          <a:lstStyle/>
          <a:p>
            <a:fld id="{89D7931E-637B-46D8-A580-615CC76C5C63}" type="slidenum">
              <a:rPr lang="en-US" smtClean="0"/>
              <a:pPr/>
              <a:t>7</a:t>
            </a:fld>
            <a:endParaRPr lang="en-US"/>
          </a:p>
        </p:txBody>
      </p:sp>
      <mc:AlternateContent xmlns:mc="http://schemas.openxmlformats.org/markup-compatibility/2006">
        <mc:Choice xmlns:a14="http://schemas.microsoft.com/office/drawing/2010/main" Requires="a14">
          <p:graphicFrame>
            <p:nvGraphicFramePr>
              <p:cNvPr id="5" name="Table 4">
                <a:extLst>
                  <a:ext uri="{FF2B5EF4-FFF2-40B4-BE49-F238E27FC236}">
                    <a16:creationId xmlns:a16="http://schemas.microsoft.com/office/drawing/2014/main" id="{F9DE4B4D-D0C8-411C-8435-58AB971C371A}"/>
                  </a:ext>
                </a:extLst>
              </p:cNvPr>
              <p:cNvGraphicFramePr>
                <a:graphicFrameLocks noGrp="1"/>
              </p:cNvGraphicFramePr>
              <p:nvPr>
                <p:extLst>
                  <p:ext uri="{D42A27DB-BD31-4B8C-83A1-F6EECF244321}">
                    <p14:modId xmlns:p14="http://schemas.microsoft.com/office/powerpoint/2010/main" val="2735147556"/>
                  </p:ext>
                </p:extLst>
              </p:nvPr>
            </p:nvGraphicFramePr>
            <p:xfrm>
              <a:off x="1247186" y="1014633"/>
              <a:ext cx="9655276" cy="5706838"/>
            </p:xfrm>
            <a:graphic>
              <a:graphicData uri="http://schemas.openxmlformats.org/drawingml/2006/table">
                <a:tbl>
                  <a:tblPr firstRow="1" firstCol="1" bandRow="1">
                    <a:tableStyleId>{5C22544A-7EE6-4342-B048-85BDC9FD1C3A}</a:tableStyleId>
                  </a:tblPr>
                  <a:tblGrid>
                    <a:gridCol w="810406">
                      <a:extLst>
                        <a:ext uri="{9D8B030D-6E8A-4147-A177-3AD203B41FA5}">
                          <a16:colId xmlns:a16="http://schemas.microsoft.com/office/drawing/2014/main" val="970587506"/>
                        </a:ext>
                      </a:extLst>
                    </a:gridCol>
                    <a:gridCol w="2137882">
                      <a:extLst>
                        <a:ext uri="{9D8B030D-6E8A-4147-A177-3AD203B41FA5}">
                          <a16:colId xmlns:a16="http://schemas.microsoft.com/office/drawing/2014/main" val="3986713026"/>
                        </a:ext>
                      </a:extLst>
                    </a:gridCol>
                    <a:gridCol w="2416307">
                      <a:extLst>
                        <a:ext uri="{9D8B030D-6E8A-4147-A177-3AD203B41FA5}">
                          <a16:colId xmlns:a16="http://schemas.microsoft.com/office/drawing/2014/main" val="43868079"/>
                        </a:ext>
                      </a:extLst>
                    </a:gridCol>
                    <a:gridCol w="2596284">
                      <a:extLst>
                        <a:ext uri="{9D8B030D-6E8A-4147-A177-3AD203B41FA5}">
                          <a16:colId xmlns:a16="http://schemas.microsoft.com/office/drawing/2014/main" val="223368603"/>
                        </a:ext>
                      </a:extLst>
                    </a:gridCol>
                    <a:gridCol w="1694397">
                      <a:extLst>
                        <a:ext uri="{9D8B030D-6E8A-4147-A177-3AD203B41FA5}">
                          <a16:colId xmlns:a16="http://schemas.microsoft.com/office/drawing/2014/main" val="1398704687"/>
                        </a:ext>
                      </a:extLst>
                    </a:gridCol>
                  </a:tblGrid>
                  <a:tr h="354006">
                    <a:tc>
                      <a:txBody>
                        <a:bodyPr/>
                        <a:lstStyle/>
                        <a:p>
                          <a:pPr marL="0" marR="0" algn="ctr">
                            <a:lnSpc>
                              <a:spcPct val="107000"/>
                            </a:lnSpc>
                            <a:spcBef>
                              <a:spcPts val="0"/>
                            </a:spcBef>
                            <a:spcAft>
                              <a:spcPts val="0"/>
                            </a:spcAft>
                          </a:pPr>
                          <a:r>
                            <a:rPr lang="en-US" sz="1050">
                              <a:effectLst/>
                            </a:rPr>
                            <a:t>SDG</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SDG aspect (specific SDG indicator)</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Indicator</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Units/calculation</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Model representation</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570623193"/>
                      </a:ext>
                    </a:extLst>
                  </a:tr>
                  <a:tr h="258812">
                    <a:tc>
                      <a:txBody>
                        <a:bodyPr/>
                        <a:lstStyle/>
                        <a:p>
                          <a:pPr marL="0" marR="0" algn="ctr">
                            <a:lnSpc>
                              <a:spcPct val="107000"/>
                            </a:lnSpc>
                            <a:spcBef>
                              <a:spcPts val="0"/>
                            </a:spcBef>
                            <a:spcAft>
                              <a:spcPts val="0"/>
                            </a:spcAft>
                          </a:pPr>
                          <a:r>
                            <a:rPr lang="en-US" sz="1050">
                              <a:effectLst/>
                            </a:rPr>
                            <a:t>SDG2</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Food security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Food consumption per capita</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Food consumption per capita (mn USD)</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ENVISAGE</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3926400601"/>
                      </a:ext>
                    </a:extLst>
                  </a:tr>
                  <a:tr h="170715">
                    <a:tc>
                      <a:txBody>
                        <a:bodyPr/>
                        <a:lstStyle/>
                        <a:p>
                          <a:pPr marL="0" marR="0" algn="ctr">
                            <a:lnSpc>
                              <a:spcPct val="107000"/>
                            </a:lnSpc>
                            <a:spcBef>
                              <a:spcPts val="0"/>
                            </a:spcBef>
                            <a:spcAft>
                              <a:spcPts val="0"/>
                            </a:spcAft>
                          </a:pPr>
                          <a:r>
                            <a:rPr lang="en-US" sz="1050">
                              <a:effectLst/>
                            </a:rPr>
                            <a:t>SDG3</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Air quality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SO</a:t>
                          </a:r>
                          <a:r>
                            <a:rPr lang="en-US" sz="1050" baseline="-25000">
                              <a:effectLst/>
                            </a:rPr>
                            <a:t>2</a:t>
                          </a:r>
                          <a:r>
                            <a:rPr lang="en-US" sz="1050">
                              <a:effectLst/>
                            </a:rPr>
                            <a:t> emission</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Tons per year</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ENVISAGE</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3303627537"/>
                      </a:ext>
                    </a:extLst>
                  </a:tr>
                  <a:tr h="170715">
                    <a:tc>
                      <a:txBody>
                        <a:bodyPr/>
                        <a:lstStyle/>
                        <a:p>
                          <a:pPr marL="0" marR="0" algn="ctr">
                            <a:lnSpc>
                              <a:spcPct val="107000"/>
                            </a:lnSpc>
                            <a:spcBef>
                              <a:spcPts val="0"/>
                            </a:spcBef>
                            <a:spcAft>
                              <a:spcPts val="0"/>
                            </a:spcAft>
                          </a:pPr>
                          <a:r>
                            <a:rPr lang="en-US" sz="1050">
                              <a:effectLst/>
                            </a:rPr>
                            <a:t>SDG3</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Air quality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NOx emissions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Tons per year</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ENVISAGE</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3060799861"/>
                      </a:ext>
                    </a:extLst>
                  </a:tr>
                  <a:tr h="170715">
                    <a:tc>
                      <a:txBody>
                        <a:bodyPr/>
                        <a:lstStyle/>
                        <a:p>
                          <a:pPr marL="0" marR="0" algn="ctr">
                            <a:lnSpc>
                              <a:spcPct val="107000"/>
                            </a:lnSpc>
                            <a:spcBef>
                              <a:spcPts val="0"/>
                            </a:spcBef>
                            <a:spcAft>
                              <a:spcPts val="0"/>
                            </a:spcAft>
                          </a:pPr>
                          <a:r>
                            <a:rPr lang="en-US" sz="1050">
                              <a:effectLst/>
                            </a:rPr>
                            <a:t>SDG3</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Air quality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PM10 emissions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Tons per year</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ENVISAGE</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3652488294"/>
                      </a:ext>
                    </a:extLst>
                  </a:tr>
                  <a:tr h="537298">
                    <a:tc>
                      <a:txBody>
                        <a:bodyPr/>
                        <a:lstStyle/>
                        <a:p>
                          <a:pPr marL="0" marR="0" algn="ctr">
                            <a:lnSpc>
                              <a:spcPct val="107000"/>
                            </a:lnSpc>
                            <a:spcBef>
                              <a:spcPts val="0"/>
                            </a:spcBef>
                            <a:spcAft>
                              <a:spcPts val="0"/>
                            </a:spcAft>
                          </a:pPr>
                          <a:r>
                            <a:rPr lang="en-US" sz="1050">
                              <a:effectLst/>
                            </a:rPr>
                            <a:t>SDG3</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Health</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Air pollution mortality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Persons per year </a:t>
                          </a:r>
                          <a:endParaRPr lang="en-US" sz="1100">
                            <a:effectLst/>
                          </a:endParaRPr>
                        </a:p>
                        <a:p>
                          <a:pPr marL="0" marR="0" algn="ctr">
                            <a:lnSpc>
                              <a:spcPct val="107000"/>
                            </a:lnSpc>
                            <a:spcBef>
                              <a:spcPts val="0"/>
                            </a:spcBef>
                            <a:spcAft>
                              <a:spcPts val="0"/>
                            </a:spcAft>
                          </a:pPr>
                          <a:r>
                            <a:rPr lang="en-US" sz="1050">
                              <a:effectLst/>
                            </a:rPr>
                            <a:t>(calculated for selected scenarios and years)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ENVISAGE + TM5-FASST</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1550056472"/>
                      </a:ext>
                    </a:extLst>
                  </a:tr>
                  <a:tr h="537298">
                    <a:tc>
                      <a:txBody>
                        <a:bodyPr/>
                        <a:lstStyle/>
                        <a:p>
                          <a:pPr marL="0" marR="0" algn="ctr">
                            <a:lnSpc>
                              <a:spcPct val="107000"/>
                            </a:lnSpc>
                            <a:spcBef>
                              <a:spcPts val="0"/>
                            </a:spcBef>
                            <a:spcAft>
                              <a:spcPts val="0"/>
                            </a:spcAft>
                          </a:pPr>
                          <a:r>
                            <a:rPr lang="en-US" sz="1050">
                              <a:effectLst/>
                            </a:rPr>
                            <a:t>SDG7</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Energy security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Total primary energy supply (TPES) diversity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14:m>
                            <m:oMath xmlns:m="http://schemas.openxmlformats.org/officeDocument/2006/math">
                              <m:r>
                                <a:rPr lang="en-US" sz="1050">
                                  <a:effectLst/>
                                </a:rPr>
                                <m:t>−</m:t>
                              </m:r>
                              <m:nary>
                                <m:naryPr>
                                  <m:chr m:val="∑"/>
                                  <m:limLoc m:val="undOvr"/>
                                  <m:supHide m:val="on"/>
                                  <m:ctrlPr>
                                    <a:rPr lang="en-US" sz="1050">
                                      <a:effectLst/>
                                    </a:rPr>
                                  </m:ctrlPr>
                                </m:naryPr>
                                <m:sub>
                                  <m:r>
                                    <a:rPr lang="en-US" sz="1050">
                                      <a:effectLst/>
                                    </a:rPr>
                                    <m:t>𝑖</m:t>
                                  </m:r>
                                </m:sub>
                                <m:sup/>
                                <m:e>
                                  <m:sSub>
                                    <m:sSubPr>
                                      <m:ctrlPr>
                                        <a:rPr lang="en-US" sz="1050">
                                          <a:effectLst/>
                                        </a:rPr>
                                      </m:ctrlPr>
                                    </m:sSubPr>
                                    <m:e>
                                      <m:r>
                                        <a:rPr lang="en-US" sz="1050">
                                          <a:effectLst/>
                                        </a:rPr>
                                        <m:t>𝑄</m:t>
                                      </m:r>
                                    </m:e>
                                    <m:sub>
                                      <m:r>
                                        <a:rPr lang="en-US" sz="1050">
                                          <a:effectLst/>
                                        </a:rPr>
                                        <m:t>𝑖</m:t>
                                      </m:r>
                                    </m:sub>
                                  </m:sSub>
                                  <m:func>
                                    <m:funcPr>
                                      <m:ctrlPr>
                                        <a:rPr lang="en-US" sz="1050">
                                          <a:effectLst/>
                                        </a:rPr>
                                      </m:ctrlPr>
                                    </m:funcPr>
                                    <m:fName>
                                      <m:r>
                                        <m:rPr>
                                          <m:sty m:val="p"/>
                                        </m:rPr>
                                        <a:rPr lang="en-US" sz="1050">
                                          <a:effectLst/>
                                        </a:rPr>
                                        <m:t>ln</m:t>
                                      </m:r>
                                    </m:fName>
                                    <m:e>
                                      <m:sSub>
                                        <m:sSubPr>
                                          <m:ctrlPr>
                                            <a:rPr lang="en-US" sz="1050">
                                              <a:effectLst/>
                                            </a:rPr>
                                          </m:ctrlPr>
                                        </m:sSubPr>
                                        <m:e>
                                          <m:r>
                                            <a:rPr lang="en-US" sz="1050">
                                              <a:effectLst/>
                                            </a:rPr>
                                            <m:t>𝑄</m:t>
                                          </m:r>
                                        </m:e>
                                        <m:sub>
                                          <m:r>
                                            <a:rPr lang="en-US" sz="1050">
                                              <a:effectLst/>
                                            </a:rPr>
                                            <m:t>𝑖</m:t>
                                          </m:r>
                                        </m:sub>
                                      </m:sSub>
                                    </m:e>
                                  </m:func>
                                </m:e>
                              </m:nary>
                              <m:r>
                                <a:rPr lang="en-US" sz="1050">
                                  <a:effectLst/>
                                </a:rPr>
                                <m:t>, </m:t>
                              </m:r>
                            </m:oMath>
                          </a14:m>
                          <a:r>
                            <a:rPr lang="en-US" sz="1050">
                              <a:effectLst/>
                            </a:rPr>
                            <a:t>where Q</a:t>
                          </a:r>
                          <a:r>
                            <a:rPr lang="en-US" sz="1050" baseline="-25000">
                              <a:effectLst/>
                            </a:rPr>
                            <a:t>i</a:t>
                          </a:r>
                          <a:r>
                            <a:rPr lang="en-US" sz="1050">
                              <a:effectLst/>
                            </a:rPr>
                            <a:t> is the share of each type of primary energy “i” in the (TPES)*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ENVISAGE, KINESYS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3932220027"/>
                      </a:ext>
                    </a:extLst>
                  </a:tr>
                  <a:tr h="170715">
                    <a:tc>
                      <a:txBody>
                        <a:bodyPr/>
                        <a:lstStyle/>
                        <a:p>
                          <a:pPr marL="0" marR="0" algn="ctr">
                            <a:lnSpc>
                              <a:spcPct val="107000"/>
                            </a:lnSpc>
                            <a:spcBef>
                              <a:spcPts val="0"/>
                            </a:spcBef>
                            <a:spcAft>
                              <a:spcPts val="0"/>
                            </a:spcAft>
                          </a:pPr>
                          <a:r>
                            <a:rPr lang="en-US" sz="1050">
                              <a:effectLst/>
                            </a:rPr>
                            <a:t>SDG7</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Electricity affordability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Electricity prices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USD per kWh</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KINESYS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2903869353"/>
                      </a:ext>
                    </a:extLst>
                  </a:tr>
                  <a:tr h="170715">
                    <a:tc>
                      <a:txBody>
                        <a:bodyPr/>
                        <a:lstStyle/>
                        <a:p>
                          <a:pPr marL="0" marR="0" algn="ctr">
                            <a:lnSpc>
                              <a:spcPct val="107000"/>
                            </a:lnSpc>
                            <a:spcBef>
                              <a:spcPts val="0"/>
                            </a:spcBef>
                            <a:spcAft>
                              <a:spcPts val="0"/>
                            </a:spcAft>
                          </a:pPr>
                          <a:r>
                            <a:rPr lang="en-US" sz="1050">
                              <a:effectLst/>
                            </a:rPr>
                            <a:t>SDG7</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Energy affordability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Energy prices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USD per toe</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ENVISAGE</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3993103114"/>
                      </a:ext>
                    </a:extLst>
                  </a:tr>
                  <a:tr h="354006">
                    <a:tc>
                      <a:txBody>
                        <a:bodyPr/>
                        <a:lstStyle/>
                        <a:p>
                          <a:pPr marL="0" marR="0" algn="ctr">
                            <a:lnSpc>
                              <a:spcPct val="107000"/>
                            </a:lnSpc>
                            <a:spcBef>
                              <a:spcPts val="0"/>
                            </a:spcBef>
                            <a:spcAft>
                              <a:spcPts val="0"/>
                            </a:spcAft>
                          </a:pPr>
                          <a:r>
                            <a:rPr lang="en-US" sz="1050">
                              <a:effectLst/>
                            </a:rPr>
                            <a:t>SDG7</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Energy affordability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Total system costs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Million USD (over the entire simulation horizon)</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KINESYS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3218155008"/>
                      </a:ext>
                    </a:extLst>
                  </a:tr>
                  <a:tr h="391500">
                    <a:tc>
                      <a:txBody>
                        <a:bodyPr/>
                        <a:lstStyle/>
                        <a:p>
                          <a:pPr marL="0" marR="0" algn="ctr">
                            <a:lnSpc>
                              <a:spcPct val="107000"/>
                            </a:lnSpc>
                            <a:spcBef>
                              <a:spcPts val="0"/>
                            </a:spcBef>
                            <a:spcAft>
                              <a:spcPts val="0"/>
                            </a:spcAft>
                          </a:pPr>
                          <a:r>
                            <a:rPr lang="en-US" sz="1050">
                              <a:effectLst/>
                            </a:rPr>
                            <a:t>SDG7</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Clean energy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Share of renewable energy in total final energy consumption</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Percent</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ENVISAGE, KINESYS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2657922531"/>
                      </a:ext>
                    </a:extLst>
                  </a:tr>
                  <a:tr h="354006">
                    <a:tc>
                      <a:txBody>
                        <a:bodyPr/>
                        <a:lstStyle/>
                        <a:p>
                          <a:pPr marL="0" marR="0" algn="ctr">
                            <a:lnSpc>
                              <a:spcPct val="107000"/>
                            </a:lnSpc>
                            <a:spcBef>
                              <a:spcPts val="0"/>
                            </a:spcBef>
                            <a:spcAft>
                              <a:spcPts val="0"/>
                            </a:spcAft>
                          </a:pPr>
                          <a:r>
                            <a:rPr lang="en-US" sz="1050">
                              <a:effectLst/>
                            </a:rPr>
                            <a:t>SDG7</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Energy efficiency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Energy intensity of GDP</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Mtoe (of primary energy) per mn USD of GDP</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KINESYS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1229550371"/>
                      </a:ext>
                    </a:extLst>
                  </a:tr>
                  <a:tr h="170715">
                    <a:tc>
                      <a:txBody>
                        <a:bodyPr/>
                        <a:lstStyle/>
                        <a:p>
                          <a:pPr marL="0" marR="0" algn="ctr">
                            <a:lnSpc>
                              <a:spcPct val="107000"/>
                            </a:lnSpc>
                            <a:spcBef>
                              <a:spcPts val="0"/>
                            </a:spcBef>
                            <a:spcAft>
                              <a:spcPts val="0"/>
                            </a:spcAft>
                          </a:pPr>
                          <a:r>
                            <a:rPr lang="en-US" sz="1050">
                              <a:effectLst/>
                            </a:rPr>
                            <a:t>SDG8</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Economic growth</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Welfare</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Aggregate welfare, mn USD</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ENVISAGE</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3167594168"/>
                      </a:ext>
                    </a:extLst>
                  </a:tr>
                  <a:tr h="258812">
                    <a:tc>
                      <a:txBody>
                        <a:bodyPr/>
                        <a:lstStyle/>
                        <a:p>
                          <a:pPr marL="0" marR="0" algn="ctr">
                            <a:lnSpc>
                              <a:spcPct val="107000"/>
                            </a:lnSpc>
                            <a:spcBef>
                              <a:spcPts val="0"/>
                            </a:spcBef>
                            <a:spcAft>
                              <a:spcPts val="0"/>
                            </a:spcAft>
                          </a:pPr>
                          <a:r>
                            <a:rPr lang="en-US" sz="1050">
                              <a:effectLst/>
                            </a:rPr>
                            <a:t>SDG9</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Industrialization</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Manufacturing value-added share</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dirty="0">
                              <a:effectLst/>
                            </a:rPr>
                            <a:t>Percent (estimated using nominal prices)</a:t>
                          </a:r>
                          <a:endParaRPr lang="en-US"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ENVISAGE</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1423544564"/>
                      </a:ext>
                    </a:extLst>
                  </a:tr>
                  <a:tr h="354006">
                    <a:tc>
                      <a:txBody>
                        <a:bodyPr/>
                        <a:lstStyle/>
                        <a:p>
                          <a:pPr marL="0" marR="0" algn="ctr">
                            <a:lnSpc>
                              <a:spcPct val="107000"/>
                            </a:lnSpc>
                            <a:spcBef>
                              <a:spcPts val="0"/>
                            </a:spcBef>
                            <a:spcAft>
                              <a:spcPts val="0"/>
                            </a:spcAft>
                          </a:pPr>
                          <a:r>
                            <a:rPr lang="en-US" sz="1050">
                              <a:effectLst/>
                            </a:rPr>
                            <a:t>SDG10</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Equality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Wage skill premia</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Ratio between the wages of skilled and unskilled workers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ENVISAGE</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1425739626"/>
                      </a:ext>
                    </a:extLst>
                  </a:tr>
                  <a:tr h="354006">
                    <a:tc>
                      <a:txBody>
                        <a:bodyPr/>
                        <a:lstStyle/>
                        <a:p>
                          <a:pPr marL="0" marR="0" algn="ctr">
                            <a:lnSpc>
                              <a:spcPct val="107000"/>
                            </a:lnSpc>
                            <a:spcBef>
                              <a:spcPts val="0"/>
                            </a:spcBef>
                            <a:spcAft>
                              <a:spcPts val="0"/>
                            </a:spcAft>
                          </a:pPr>
                          <a:r>
                            <a:rPr lang="en-US" sz="1050">
                              <a:effectLst/>
                            </a:rPr>
                            <a:t>SDG10</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Equality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Labor share of the aggregate value added</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Percent (estimated using nominal prices)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ENVISAGE</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37270874"/>
                      </a:ext>
                    </a:extLst>
                  </a:tr>
                  <a:tr h="537298">
                    <a:tc>
                      <a:txBody>
                        <a:bodyPr/>
                        <a:lstStyle/>
                        <a:p>
                          <a:pPr marL="0" marR="0" algn="ctr">
                            <a:lnSpc>
                              <a:spcPct val="107000"/>
                            </a:lnSpc>
                            <a:spcBef>
                              <a:spcPts val="0"/>
                            </a:spcBef>
                            <a:spcAft>
                              <a:spcPts val="0"/>
                            </a:spcAft>
                          </a:pPr>
                          <a:r>
                            <a:rPr lang="en-US" sz="1050">
                              <a:effectLst/>
                            </a:rPr>
                            <a:t>SDG10</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Between-country inequality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Ratio of the per capita GDP in high-income countries to the per capita GDP in developing countries </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Percent (calculated for global reporting)</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ENVISAGE</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3327916585"/>
                      </a:ext>
                    </a:extLst>
                  </a:tr>
                  <a:tr h="391500">
                    <a:tc>
                      <a:txBody>
                        <a:bodyPr/>
                        <a:lstStyle/>
                        <a:p>
                          <a:pPr marL="0" marR="0" algn="ctr">
                            <a:lnSpc>
                              <a:spcPct val="107000"/>
                            </a:lnSpc>
                            <a:spcBef>
                              <a:spcPts val="0"/>
                            </a:spcBef>
                            <a:spcAft>
                              <a:spcPts val="0"/>
                            </a:spcAft>
                          </a:pPr>
                          <a:r>
                            <a:rPr lang="en-US" sz="1050">
                              <a:effectLst/>
                            </a:rPr>
                            <a:t>SDG17</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Exports of developing countries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Developing and least-developed countries share in global exports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Percent (calculated for global reporting)</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dirty="0">
                              <a:effectLst/>
                            </a:rPr>
                            <a:t>ENVISAGE</a:t>
                          </a:r>
                          <a:endParaRPr lang="en-US"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3303974598"/>
                      </a:ext>
                    </a:extLst>
                  </a:tr>
                </a:tbl>
              </a:graphicData>
            </a:graphic>
          </p:graphicFrame>
        </mc:Choice>
        <mc:Fallback>
          <p:graphicFrame>
            <p:nvGraphicFramePr>
              <p:cNvPr id="5" name="Table 4">
                <a:extLst>
                  <a:ext uri="{FF2B5EF4-FFF2-40B4-BE49-F238E27FC236}">
                    <a16:creationId xmlns:a16="http://schemas.microsoft.com/office/drawing/2014/main" id="{F9DE4B4D-D0C8-411C-8435-58AB971C371A}"/>
                  </a:ext>
                </a:extLst>
              </p:cNvPr>
              <p:cNvGraphicFramePr>
                <a:graphicFrameLocks noGrp="1"/>
              </p:cNvGraphicFramePr>
              <p:nvPr>
                <p:extLst>
                  <p:ext uri="{D42A27DB-BD31-4B8C-83A1-F6EECF244321}">
                    <p14:modId xmlns:p14="http://schemas.microsoft.com/office/powerpoint/2010/main" val="2735147556"/>
                  </p:ext>
                </p:extLst>
              </p:nvPr>
            </p:nvGraphicFramePr>
            <p:xfrm>
              <a:off x="1247186" y="1014633"/>
              <a:ext cx="9655276" cy="5706838"/>
            </p:xfrm>
            <a:graphic>
              <a:graphicData uri="http://schemas.openxmlformats.org/drawingml/2006/table">
                <a:tbl>
                  <a:tblPr firstRow="1" firstCol="1" bandRow="1">
                    <a:tableStyleId>{5C22544A-7EE6-4342-B048-85BDC9FD1C3A}</a:tableStyleId>
                  </a:tblPr>
                  <a:tblGrid>
                    <a:gridCol w="810406">
                      <a:extLst>
                        <a:ext uri="{9D8B030D-6E8A-4147-A177-3AD203B41FA5}">
                          <a16:colId xmlns:a16="http://schemas.microsoft.com/office/drawing/2014/main" val="970587506"/>
                        </a:ext>
                      </a:extLst>
                    </a:gridCol>
                    <a:gridCol w="2137882">
                      <a:extLst>
                        <a:ext uri="{9D8B030D-6E8A-4147-A177-3AD203B41FA5}">
                          <a16:colId xmlns:a16="http://schemas.microsoft.com/office/drawing/2014/main" val="3986713026"/>
                        </a:ext>
                      </a:extLst>
                    </a:gridCol>
                    <a:gridCol w="2416307">
                      <a:extLst>
                        <a:ext uri="{9D8B030D-6E8A-4147-A177-3AD203B41FA5}">
                          <a16:colId xmlns:a16="http://schemas.microsoft.com/office/drawing/2014/main" val="43868079"/>
                        </a:ext>
                      </a:extLst>
                    </a:gridCol>
                    <a:gridCol w="2596284">
                      <a:extLst>
                        <a:ext uri="{9D8B030D-6E8A-4147-A177-3AD203B41FA5}">
                          <a16:colId xmlns:a16="http://schemas.microsoft.com/office/drawing/2014/main" val="223368603"/>
                        </a:ext>
                      </a:extLst>
                    </a:gridCol>
                    <a:gridCol w="1694397">
                      <a:extLst>
                        <a:ext uri="{9D8B030D-6E8A-4147-A177-3AD203B41FA5}">
                          <a16:colId xmlns:a16="http://schemas.microsoft.com/office/drawing/2014/main" val="1398704687"/>
                        </a:ext>
                      </a:extLst>
                    </a:gridCol>
                  </a:tblGrid>
                  <a:tr h="354006">
                    <a:tc>
                      <a:txBody>
                        <a:bodyPr/>
                        <a:lstStyle/>
                        <a:p>
                          <a:pPr marL="0" marR="0" algn="ctr">
                            <a:lnSpc>
                              <a:spcPct val="107000"/>
                            </a:lnSpc>
                            <a:spcBef>
                              <a:spcPts val="0"/>
                            </a:spcBef>
                            <a:spcAft>
                              <a:spcPts val="0"/>
                            </a:spcAft>
                          </a:pPr>
                          <a:r>
                            <a:rPr lang="en-US" sz="1050">
                              <a:effectLst/>
                            </a:rPr>
                            <a:t>SDG</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SDG aspect (specific SDG indicator)</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Indicator</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Units/calculation</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Model representation</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570623193"/>
                      </a:ext>
                    </a:extLst>
                  </a:tr>
                  <a:tr h="258812">
                    <a:tc>
                      <a:txBody>
                        <a:bodyPr/>
                        <a:lstStyle/>
                        <a:p>
                          <a:pPr marL="0" marR="0" algn="ctr">
                            <a:lnSpc>
                              <a:spcPct val="107000"/>
                            </a:lnSpc>
                            <a:spcBef>
                              <a:spcPts val="0"/>
                            </a:spcBef>
                            <a:spcAft>
                              <a:spcPts val="0"/>
                            </a:spcAft>
                          </a:pPr>
                          <a:r>
                            <a:rPr lang="en-US" sz="1050">
                              <a:effectLst/>
                            </a:rPr>
                            <a:t>SDG2</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Food security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Food consumption per capita</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Food consumption per capita (mn USD)</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ENVISAGE</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3926400601"/>
                      </a:ext>
                    </a:extLst>
                  </a:tr>
                  <a:tr h="170715">
                    <a:tc>
                      <a:txBody>
                        <a:bodyPr/>
                        <a:lstStyle/>
                        <a:p>
                          <a:pPr marL="0" marR="0" algn="ctr">
                            <a:lnSpc>
                              <a:spcPct val="107000"/>
                            </a:lnSpc>
                            <a:spcBef>
                              <a:spcPts val="0"/>
                            </a:spcBef>
                            <a:spcAft>
                              <a:spcPts val="0"/>
                            </a:spcAft>
                          </a:pPr>
                          <a:r>
                            <a:rPr lang="en-US" sz="1050">
                              <a:effectLst/>
                            </a:rPr>
                            <a:t>SDG3</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Air quality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SO</a:t>
                          </a:r>
                          <a:r>
                            <a:rPr lang="en-US" sz="1050" baseline="-25000">
                              <a:effectLst/>
                            </a:rPr>
                            <a:t>2</a:t>
                          </a:r>
                          <a:r>
                            <a:rPr lang="en-US" sz="1050">
                              <a:effectLst/>
                            </a:rPr>
                            <a:t> emission</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Tons per year</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ENVISAGE</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3303627537"/>
                      </a:ext>
                    </a:extLst>
                  </a:tr>
                  <a:tr h="170715">
                    <a:tc>
                      <a:txBody>
                        <a:bodyPr/>
                        <a:lstStyle/>
                        <a:p>
                          <a:pPr marL="0" marR="0" algn="ctr">
                            <a:lnSpc>
                              <a:spcPct val="107000"/>
                            </a:lnSpc>
                            <a:spcBef>
                              <a:spcPts val="0"/>
                            </a:spcBef>
                            <a:spcAft>
                              <a:spcPts val="0"/>
                            </a:spcAft>
                          </a:pPr>
                          <a:r>
                            <a:rPr lang="en-US" sz="1050">
                              <a:effectLst/>
                            </a:rPr>
                            <a:t>SDG3</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Air quality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NOx emissions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Tons per year</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ENVISAGE</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3060799861"/>
                      </a:ext>
                    </a:extLst>
                  </a:tr>
                  <a:tr h="170715">
                    <a:tc>
                      <a:txBody>
                        <a:bodyPr/>
                        <a:lstStyle/>
                        <a:p>
                          <a:pPr marL="0" marR="0" algn="ctr">
                            <a:lnSpc>
                              <a:spcPct val="107000"/>
                            </a:lnSpc>
                            <a:spcBef>
                              <a:spcPts val="0"/>
                            </a:spcBef>
                            <a:spcAft>
                              <a:spcPts val="0"/>
                            </a:spcAft>
                          </a:pPr>
                          <a:r>
                            <a:rPr lang="en-US" sz="1050">
                              <a:effectLst/>
                            </a:rPr>
                            <a:t>SDG3</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Air quality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PM10 emissions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Tons per year</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ENVISAGE</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3652488294"/>
                      </a:ext>
                    </a:extLst>
                  </a:tr>
                  <a:tr h="537298">
                    <a:tc>
                      <a:txBody>
                        <a:bodyPr/>
                        <a:lstStyle/>
                        <a:p>
                          <a:pPr marL="0" marR="0" algn="ctr">
                            <a:lnSpc>
                              <a:spcPct val="107000"/>
                            </a:lnSpc>
                            <a:spcBef>
                              <a:spcPts val="0"/>
                            </a:spcBef>
                            <a:spcAft>
                              <a:spcPts val="0"/>
                            </a:spcAft>
                          </a:pPr>
                          <a:r>
                            <a:rPr lang="en-US" sz="1050">
                              <a:effectLst/>
                            </a:rPr>
                            <a:t>SDG3</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Health</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Air pollution mortality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Persons per year </a:t>
                          </a:r>
                          <a:endParaRPr lang="en-US" sz="1100">
                            <a:effectLst/>
                          </a:endParaRPr>
                        </a:p>
                        <a:p>
                          <a:pPr marL="0" marR="0" algn="ctr">
                            <a:lnSpc>
                              <a:spcPct val="107000"/>
                            </a:lnSpc>
                            <a:spcBef>
                              <a:spcPts val="0"/>
                            </a:spcBef>
                            <a:spcAft>
                              <a:spcPts val="0"/>
                            </a:spcAft>
                          </a:pPr>
                          <a:r>
                            <a:rPr lang="en-US" sz="1050">
                              <a:effectLst/>
                            </a:rPr>
                            <a:t>(calculated for selected scenarios and years)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ENVISAGE + TM5-FASST</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1550056472"/>
                      </a:ext>
                    </a:extLst>
                  </a:tr>
                  <a:tr h="537298">
                    <a:tc>
                      <a:txBody>
                        <a:bodyPr/>
                        <a:lstStyle/>
                        <a:p>
                          <a:pPr marL="0" marR="0" algn="ctr">
                            <a:lnSpc>
                              <a:spcPct val="107000"/>
                            </a:lnSpc>
                            <a:spcBef>
                              <a:spcPts val="0"/>
                            </a:spcBef>
                            <a:spcAft>
                              <a:spcPts val="0"/>
                            </a:spcAft>
                          </a:pPr>
                          <a:r>
                            <a:rPr lang="en-US" sz="1050">
                              <a:effectLst/>
                            </a:rPr>
                            <a:t>SDG7</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Energy security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Total primary energy supply (TPES) diversity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endParaRPr lang="en-US"/>
                        </a:p>
                      </a:txBody>
                      <a:tcPr marL="52120" marR="52120" marT="0" marB="0">
                        <a:blipFill>
                          <a:blip r:embed="rId3"/>
                          <a:stretch>
                            <a:fillRect l="-207042" t="-318182" r="-66197" b="-657955"/>
                          </a:stretch>
                        </a:blipFill>
                      </a:tcPr>
                    </a:tc>
                    <a:tc>
                      <a:txBody>
                        <a:bodyPr/>
                        <a:lstStyle/>
                        <a:p>
                          <a:pPr marL="0" marR="0" algn="ctr">
                            <a:lnSpc>
                              <a:spcPct val="107000"/>
                            </a:lnSpc>
                            <a:spcBef>
                              <a:spcPts val="0"/>
                            </a:spcBef>
                            <a:spcAft>
                              <a:spcPts val="0"/>
                            </a:spcAft>
                          </a:pPr>
                          <a:r>
                            <a:rPr lang="en-US" sz="1050">
                              <a:effectLst/>
                            </a:rPr>
                            <a:t>ENVISAGE, KINESYS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3932220027"/>
                      </a:ext>
                    </a:extLst>
                  </a:tr>
                  <a:tr h="170715">
                    <a:tc>
                      <a:txBody>
                        <a:bodyPr/>
                        <a:lstStyle/>
                        <a:p>
                          <a:pPr marL="0" marR="0" algn="ctr">
                            <a:lnSpc>
                              <a:spcPct val="107000"/>
                            </a:lnSpc>
                            <a:spcBef>
                              <a:spcPts val="0"/>
                            </a:spcBef>
                            <a:spcAft>
                              <a:spcPts val="0"/>
                            </a:spcAft>
                          </a:pPr>
                          <a:r>
                            <a:rPr lang="en-US" sz="1050">
                              <a:effectLst/>
                            </a:rPr>
                            <a:t>SDG7</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Electricity affordability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Electricity prices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USD per kWh</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KINESYS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2903869353"/>
                      </a:ext>
                    </a:extLst>
                  </a:tr>
                  <a:tr h="170715">
                    <a:tc>
                      <a:txBody>
                        <a:bodyPr/>
                        <a:lstStyle/>
                        <a:p>
                          <a:pPr marL="0" marR="0" algn="ctr">
                            <a:lnSpc>
                              <a:spcPct val="107000"/>
                            </a:lnSpc>
                            <a:spcBef>
                              <a:spcPts val="0"/>
                            </a:spcBef>
                            <a:spcAft>
                              <a:spcPts val="0"/>
                            </a:spcAft>
                          </a:pPr>
                          <a:r>
                            <a:rPr lang="en-US" sz="1050">
                              <a:effectLst/>
                            </a:rPr>
                            <a:t>SDG7</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Energy affordability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Energy prices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USD per toe</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ENVISAGE</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3993103114"/>
                      </a:ext>
                    </a:extLst>
                  </a:tr>
                  <a:tr h="354006">
                    <a:tc>
                      <a:txBody>
                        <a:bodyPr/>
                        <a:lstStyle/>
                        <a:p>
                          <a:pPr marL="0" marR="0" algn="ctr">
                            <a:lnSpc>
                              <a:spcPct val="107000"/>
                            </a:lnSpc>
                            <a:spcBef>
                              <a:spcPts val="0"/>
                            </a:spcBef>
                            <a:spcAft>
                              <a:spcPts val="0"/>
                            </a:spcAft>
                          </a:pPr>
                          <a:r>
                            <a:rPr lang="en-US" sz="1050">
                              <a:effectLst/>
                            </a:rPr>
                            <a:t>SDG7</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Energy affordability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Total system costs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Million USD (over the entire simulation horizon)</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KINESYS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3218155008"/>
                      </a:ext>
                    </a:extLst>
                  </a:tr>
                  <a:tr h="391500">
                    <a:tc>
                      <a:txBody>
                        <a:bodyPr/>
                        <a:lstStyle/>
                        <a:p>
                          <a:pPr marL="0" marR="0" algn="ctr">
                            <a:lnSpc>
                              <a:spcPct val="107000"/>
                            </a:lnSpc>
                            <a:spcBef>
                              <a:spcPts val="0"/>
                            </a:spcBef>
                            <a:spcAft>
                              <a:spcPts val="0"/>
                            </a:spcAft>
                          </a:pPr>
                          <a:r>
                            <a:rPr lang="en-US" sz="1050">
                              <a:effectLst/>
                            </a:rPr>
                            <a:t>SDG7</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Clean energy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Share of renewable energy in total final energy consumption</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Percent</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ENVISAGE, KINESYS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2657922531"/>
                      </a:ext>
                    </a:extLst>
                  </a:tr>
                  <a:tr h="354006">
                    <a:tc>
                      <a:txBody>
                        <a:bodyPr/>
                        <a:lstStyle/>
                        <a:p>
                          <a:pPr marL="0" marR="0" algn="ctr">
                            <a:lnSpc>
                              <a:spcPct val="107000"/>
                            </a:lnSpc>
                            <a:spcBef>
                              <a:spcPts val="0"/>
                            </a:spcBef>
                            <a:spcAft>
                              <a:spcPts val="0"/>
                            </a:spcAft>
                          </a:pPr>
                          <a:r>
                            <a:rPr lang="en-US" sz="1050">
                              <a:effectLst/>
                            </a:rPr>
                            <a:t>SDG7</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Energy efficiency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Energy intensity of GDP</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Mtoe (of primary energy) per mn USD of GDP</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KINESYS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1229550371"/>
                      </a:ext>
                    </a:extLst>
                  </a:tr>
                  <a:tr h="170715">
                    <a:tc>
                      <a:txBody>
                        <a:bodyPr/>
                        <a:lstStyle/>
                        <a:p>
                          <a:pPr marL="0" marR="0" algn="ctr">
                            <a:lnSpc>
                              <a:spcPct val="107000"/>
                            </a:lnSpc>
                            <a:spcBef>
                              <a:spcPts val="0"/>
                            </a:spcBef>
                            <a:spcAft>
                              <a:spcPts val="0"/>
                            </a:spcAft>
                          </a:pPr>
                          <a:r>
                            <a:rPr lang="en-US" sz="1050">
                              <a:effectLst/>
                            </a:rPr>
                            <a:t>SDG8</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Economic growth</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Welfare</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Aggregate welfare, mn USD</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ENVISAGE</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3167594168"/>
                      </a:ext>
                    </a:extLst>
                  </a:tr>
                  <a:tr h="258812">
                    <a:tc>
                      <a:txBody>
                        <a:bodyPr/>
                        <a:lstStyle/>
                        <a:p>
                          <a:pPr marL="0" marR="0" algn="ctr">
                            <a:lnSpc>
                              <a:spcPct val="107000"/>
                            </a:lnSpc>
                            <a:spcBef>
                              <a:spcPts val="0"/>
                            </a:spcBef>
                            <a:spcAft>
                              <a:spcPts val="0"/>
                            </a:spcAft>
                          </a:pPr>
                          <a:r>
                            <a:rPr lang="en-US" sz="1050">
                              <a:effectLst/>
                            </a:rPr>
                            <a:t>SDG9</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Industrialization</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Manufacturing value-added share</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dirty="0">
                              <a:effectLst/>
                            </a:rPr>
                            <a:t>Percent (estimated using nominal prices)</a:t>
                          </a:r>
                          <a:endParaRPr lang="en-US"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ENVISAGE</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1423544564"/>
                      </a:ext>
                    </a:extLst>
                  </a:tr>
                  <a:tr h="354006">
                    <a:tc>
                      <a:txBody>
                        <a:bodyPr/>
                        <a:lstStyle/>
                        <a:p>
                          <a:pPr marL="0" marR="0" algn="ctr">
                            <a:lnSpc>
                              <a:spcPct val="107000"/>
                            </a:lnSpc>
                            <a:spcBef>
                              <a:spcPts val="0"/>
                            </a:spcBef>
                            <a:spcAft>
                              <a:spcPts val="0"/>
                            </a:spcAft>
                          </a:pPr>
                          <a:r>
                            <a:rPr lang="en-US" sz="1050">
                              <a:effectLst/>
                            </a:rPr>
                            <a:t>SDG10</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Equality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Wage skill premia</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Ratio between the wages of skilled and unskilled workers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ENVISAGE</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1425739626"/>
                      </a:ext>
                    </a:extLst>
                  </a:tr>
                  <a:tr h="354006">
                    <a:tc>
                      <a:txBody>
                        <a:bodyPr/>
                        <a:lstStyle/>
                        <a:p>
                          <a:pPr marL="0" marR="0" algn="ctr">
                            <a:lnSpc>
                              <a:spcPct val="107000"/>
                            </a:lnSpc>
                            <a:spcBef>
                              <a:spcPts val="0"/>
                            </a:spcBef>
                            <a:spcAft>
                              <a:spcPts val="0"/>
                            </a:spcAft>
                          </a:pPr>
                          <a:r>
                            <a:rPr lang="en-US" sz="1050">
                              <a:effectLst/>
                            </a:rPr>
                            <a:t>SDG10</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Equality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Labor share of the aggregate value added</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Percent (estimated using nominal prices)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ENVISAGE</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37270874"/>
                      </a:ext>
                    </a:extLst>
                  </a:tr>
                  <a:tr h="537298">
                    <a:tc>
                      <a:txBody>
                        <a:bodyPr/>
                        <a:lstStyle/>
                        <a:p>
                          <a:pPr marL="0" marR="0" algn="ctr">
                            <a:lnSpc>
                              <a:spcPct val="107000"/>
                            </a:lnSpc>
                            <a:spcBef>
                              <a:spcPts val="0"/>
                            </a:spcBef>
                            <a:spcAft>
                              <a:spcPts val="0"/>
                            </a:spcAft>
                          </a:pPr>
                          <a:r>
                            <a:rPr lang="en-US" sz="1050">
                              <a:effectLst/>
                            </a:rPr>
                            <a:t>SDG10</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Between-country inequality</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Ratio of the per capita GDP in high-income countries to the per capita GDP in developing countries </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Percent (calculated for global reporting)</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ENVISAGE</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3327916585"/>
                      </a:ext>
                    </a:extLst>
                  </a:tr>
                  <a:tr h="391500">
                    <a:tc>
                      <a:txBody>
                        <a:bodyPr/>
                        <a:lstStyle/>
                        <a:p>
                          <a:pPr marL="0" marR="0" algn="ctr">
                            <a:lnSpc>
                              <a:spcPct val="107000"/>
                            </a:lnSpc>
                            <a:spcBef>
                              <a:spcPts val="0"/>
                            </a:spcBef>
                            <a:spcAft>
                              <a:spcPts val="0"/>
                            </a:spcAft>
                          </a:pPr>
                          <a:r>
                            <a:rPr lang="en-US" sz="1050">
                              <a:effectLst/>
                            </a:rPr>
                            <a:t>SDG17</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Exports of developing countries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Developing and least-developed countries share in global exports</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a:effectLst/>
                            </a:rPr>
                            <a:t>Percent (calculated for global reporting)</a:t>
                          </a:r>
                          <a:endParaRPr lang="en-US" sz="1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tc>
                      <a:txBody>
                        <a:bodyPr/>
                        <a:lstStyle/>
                        <a:p>
                          <a:pPr marL="0" marR="0" algn="ctr">
                            <a:lnSpc>
                              <a:spcPct val="107000"/>
                            </a:lnSpc>
                            <a:spcBef>
                              <a:spcPts val="0"/>
                            </a:spcBef>
                            <a:spcAft>
                              <a:spcPts val="0"/>
                            </a:spcAft>
                          </a:pPr>
                          <a:r>
                            <a:rPr lang="en-US" sz="1050" dirty="0">
                              <a:effectLst/>
                            </a:rPr>
                            <a:t>ENVISAGE</a:t>
                          </a:r>
                          <a:endParaRPr lang="en-US" sz="1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120" marR="52120" marT="0" marB="0"/>
                    </a:tc>
                    <a:extLst>
                      <a:ext uri="{0D108BD9-81ED-4DB2-BD59-A6C34878D82A}">
                        <a16:rowId xmlns:a16="http://schemas.microsoft.com/office/drawing/2014/main" val="3303974598"/>
                      </a:ext>
                    </a:extLst>
                  </a:tr>
                </a:tbl>
              </a:graphicData>
            </a:graphic>
          </p:graphicFrame>
        </mc:Fallback>
      </mc:AlternateContent>
    </p:spTree>
    <p:extLst>
      <p:ext uri="{BB962C8B-B14F-4D97-AF65-F5344CB8AC3E}">
        <p14:creationId xmlns:p14="http://schemas.microsoft.com/office/powerpoint/2010/main" val="2284127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9525" y="136526"/>
            <a:ext cx="11762475" cy="760290"/>
          </a:xfrm>
        </p:spPr>
        <p:txBody>
          <a:bodyPr>
            <a:noAutofit/>
          </a:bodyPr>
          <a:lstStyle/>
          <a:p>
            <a:r>
              <a:rPr lang="en-US" sz="2800" dirty="0">
                <a:latin typeface="Arial"/>
                <a:cs typeface="Arial"/>
              </a:rPr>
              <a:t>Adverse impacts on food demand but improved air quality</a:t>
            </a:r>
            <a:endParaRPr lang="en-US" sz="2800" dirty="0"/>
          </a:p>
        </p:txBody>
      </p:sp>
      <p:sp>
        <p:nvSpPr>
          <p:cNvPr id="4" name="Slide Number Placeholder 3"/>
          <p:cNvSpPr>
            <a:spLocks noGrp="1"/>
          </p:cNvSpPr>
          <p:nvPr>
            <p:ph type="sldNum" sz="quarter" idx="12"/>
          </p:nvPr>
        </p:nvSpPr>
        <p:spPr/>
        <p:txBody>
          <a:bodyPr/>
          <a:lstStyle/>
          <a:p>
            <a:fld id="{89D7931E-637B-46D8-A580-615CC76C5C63}" type="slidenum">
              <a:rPr lang="en-US" smtClean="0"/>
              <a:pPr/>
              <a:t>8</a:t>
            </a:fld>
            <a:endParaRPr lang="en-US"/>
          </a:p>
        </p:txBody>
      </p:sp>
      <p:pic>
        <p:nvPicPr>
          <p:cNvPr id="6" name="Picture 5">
            <a:extLst>
              <a:ext uri="{FF2B5EF4-FFF2-40B4-BE49-F238E27FC236}">
                <a16:creationId xmlns:a16="http://schemas.microsoft.com/office/drawing/2014/main" id="{F05A5182-69B3-4AA0-BD28-EA872953FB1F}"/>
              </a:ext>
            </a:extLst>
          </p:cNvPr>
          <p:cNvPicPr/>
          <p:nvPr/>
        </p:nvPicPr>
        <p:blipFill rotWithShape="1">
          <a:blip r:embed="rId3">
            <a:extLst>
              <a:ext uri="{28A0092B-C50C-407E-A947-70E740481C1C}">
                <a14:useLocalDpi xmlns:a14="http://schemas.microsoft.com/office/drawing/2010/main" val="0"/>
              </a:ext>
            </a:extLst>
          </a:blip>
          <a:srcRect r="476" b="6019"/>
          <a:stretch/>
        </p:blipFill>
        <p:spPr bwMode="auto">
          <a:xfrm>
            <a:off x="6708050" y="1450731"/>
            <a:ext cx="5124000" cy="5230933"/>
          </a:xfrm>
          <a:prstGeom prst="rect">
            <a:avLst/>
          </a:prstGeom>
          <a:noFill/>
          <a:ln>
            <a:noFill/>
          </a:ln>
          <a:extLst>
            <a:ext uri="{53640926-AAD7-44D8-BBD7-CCE9431645EC}">
              <a14:shadowObscured xmlns:a14="http://schemas.microsoft.com/office/drawing/2010/main"/>
            </a:ext>
          </a:extLst>
        </p:spPr>
      </p:pic>
      <p:sp>
        <p:nvSpPr>
          <p:cNvPr id="7" name="TextBox 6">
            <a:extLst>
              <a:ext uri="{FF2B5EF4-FFF2-40B4-BE49-F238E27FC236}">
                <a16:creationId xmlns:a16="http://schemas.microsoft.com/office/drawing/2014/main" id="{B768D513-0739-42A4-89AE-39B8F7BB8C13}"/>
              </a:ext>
            </a:extLst>
          </p:cNvPr>
          <p:cNvSpPr txBox="1"/>
          <p:nvPr/>
        </p:nvSpPr>
        <p:spPr>
          <a:xfrm>
            <a:off x="429525" y="773969"/>
            <a:ext cx="6110654" cy="3724096"/>
          </a:xfrm>
          <a:prstGeom prst="rect">
            <a:avLst/>
          </a:prstGeom>
          <a:noFill/>
        </p:spPr>
        <p:txBody>
          <a:bodyPr wrap="square">
            <a:spAutoFit/>
          </a:bodyPr>
          <a:lstStyle/>
          <a:p>
            <a:pPr>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For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SDG2</a:t>
            </a:r>
            <a:r>
              <a:rPr lang="en-US" sz="1800" dirty="0">
                <a:effectLst/>
                <a:latin typeface="Calibri" panose="020F0502020204030204" pitchFamily="34" charset="0"/>
                <a:ea typeface="Calibri" panose="020F0502020204030204" pitchFamily="34" charset="0"/>
                <a:cs typeface="Times New Roman" panose="02020603050405020304" pitchFamily="18" charset="0"/>
              </a:rPr>
              <a:t> (“End hunger, achieve food security and improved nutrition and promote sustainable agriculture”):</a:t>
            </a:r>
          </a:p>
          <a:p>
            <a:pPr marL="519113" lvl="1" indent="-342900">
              <a:spcAft>
                <a:spcPts val="600"/>
              </a:spcAft>
              <a:buFont typeface="Wingdings" panose="05000000000000000000" pitchFamily="2" charset="2"/>
              <a:buChar char="Ø"/>
            </a:pPr>
            <a:r>
              <a:rPr lang="en-US" dirty="0">
                <a:effectLst/>
                <a:latin typeface="Calibri" panose="020F0502020204030204" pitchFamily="34" charset="0"/>
                <a:ea typeface="Calibri" panose="020F0502020204030204" pitchFamily="34" charset="0"/>
                <a:cs typeface="Times New Roman" panose="02020603050405020304" pitchFamily="18" charset="0"/>
              </a:rPr>
              <a:t>Moderate impact on </a:t>
            </a:r>
            <a:r>
              <a:rPr lang="en-US" b="1" dirty="0">
                <a:effectLst/>
                <a:latin typeface="Calibri" panose="020F0502020204030204" pitchFamily="34" charset="0"/>
                <a:ea typeface="Calibri" panose="020F0502020204030204" pitchFamily="34" charset="0"/>
                <a:cs typeface="Times New Roman" panose="02020603050405020304" pitchFamily="18" charset="0"/>
              </a:rPr>
              <a:t>reducing overall food demand </a:t>
            </a:r>
            <a:r>
              <a:rPr lang="en-US" dirty="0">
                <a:effectLst/>
                <a:latin typeface="Calibri" panose="020F0502020204030204" pitchFamily="34" charset="0"/>
                <a:ea typeface="Calibri" panose="020F0502020204030204" pitchFamily="34" charset="0"/>
                <a:cs typeface="Times New Roman" panose="02020603050405020304" pitchFamily="18" charset="0"/>
              </a:rPr>
              <a:t>(</a:t>
            </a:r>
            <a:r>
              <a:rPr lang="en-US" b="1" dirty="0">
                <a:effectLst/>
                <a:latin typeface="Calibri" panose="020F0502020204030204" pitchFamily="34" charset="0"/>
                <a:ea typeface="Calibri" panose="020F0502020204030204" pitchFamily="34" charset="0"/>
                <a:cs typeface="Times New Roman" panose="02020603050405020304" pitchFamily="18" charset="0"/>
              </a:rPr>
              <a:t>and affordability</a:t>
            </a:r>
            <a:r>
              <a:rPr lang="en-US" dirty="0">
                <a:effectLst/>
                <a:latin typeface="Calibri" panose="020F0502020204030204" pitchFamily="34" charset="0"/>
                <a:ea typeface="Calibri" panose="020F0502020204030204" pitchFamily="34" charset="0"/>
                <a:cs typeface="Times New Roman" panose="02020603050405020304" pitchFamily="18" charset="0"/>
              </a:rPr>
              <a:t>) by 0.4%-1% across scenarios in 2050.</a:t>
            </a:r>
          </a:p>
          <a:p>
            <a:pPr marL="519113" lvl="1" indent="-342900">
              <a:spcAft>
                <a:spcPts val="6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Primarily happening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through </a:t>
            </a:r>
            <a:r>
              <a:rPr lang="en-US" sz="1800" dirty="0">
                <a:effectLst/>
                <a:latin typeface="Calibri" panose="020F0502020204030204" pitchFamily="34" charset="0"/>
                <a:ea typeface="Calibri" panose="020F0502020204030204" pitchFamily="34" charset="0"/>
                <a:cs typeface="Times New Roman" panose="02020603050405020304" pitchFamily="18" charset="0"/>
              </a:rPr>
              <a:t>the channel of increasing prices of energy-intensive commodities resulting in overall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lower consumers’ purchasing power</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p>
          <a:p>
            <a:pPr marL="519113" lvl="1" indent="-342900">
              <a:spcAft>
                <a:spcPts val="600"/>
              </a:spcAft>
              <a:buFont typeface="Wingdings" panose="05000000000000000000" pitchFamily="2" charset="2"/>
              <a:buChar char="Ø"/>
            </a:pPr>
            <a:r>
              <a:rPr lang="en-US" dirty="0">
                <a:latin typeface="Calibri" panose="020F0502020204030204" pitchFamily="34" charset="0"/>
                <a:ea typeface="Calibri" panose="020F0502020204030204" pitchFamily="34" charset="0"/>
                <a:cs typeface="Times New Roman" panose="02020603050405020304" pitchFamily="18" charset="0"/>
              </a:rPr>
              <a:t>I</a:t>
            </a:r>
            <a:r>
              <a:rPr lang="en-US" dirty="0">
                <a:effectLst/>
                <a:latin typeface="Calibri" panose="020F0502020204030204" pitchFamily="34" charset="0"/>
                <a:ea typeface="Calibri" panose="020F0502020204030204" pitchFamily="34" charset="0"/>
                <a:cs typeface="Times New Roman" panose="02020603050405020304" pitchFamily="18" charset="0"/>
              </a:rPr>
              <a:t>nclusion of a broader range of mitigation options, such as land-based mitigation and reduction of non-CO</a:t>
            </a:r>
            <a:r>
              <a:rPr lang="en-US"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dirty="0">
                <a:effectLst/>
                <a:latin typeface="Calibri" panose="020F0502020204030204" pitchFamily="34" charset="0"/>
                <a:ea typeface="Calibri" panose="020F0502020204030204" pitchFamily="34" charset="0"/>
                <a:cs typeface="Times New Roman" panose="02020603050405020304" pitchFamily="18" charset="0"/>
              </a:rPr>
              <a:t> GHGs within the food systems might have more substantial implications on food demand.</a:t>
            </a:r>
          </a:p>
          <a:p>
            <a:pPr lvl="1"/>
            <a:endParaRPr lang="en-US" dirty="0"/>
          </a:p>
        </p:txBody>
      </p:sp>
      <p:sp>
        <p:nvSpPr>
          <p:cNvPr id="9" name="TextBox 8">
            <a:extLst>
              <a:ext uri="{FF2B5EF4-FFF2-40B4-BE49-F238E27FC236}">
                <a16:creationId xmlns:a16="http://schemas.microsoft.com/office/drawing/2014/main" id="{1FAF6490-2DBE-4BB4-AAB1-BA99012FFB7D}"/>
              </a:ext>
            </a:extLst>
          </p:cNvPr>
          <p:cNvSpPr txBox="1"/>
          <p:nvPr/>
        </p:nvSpPr>
        <p:spPr>
          <a:xfrm>
            <a:off x="479422" y="4353698"/>
            <a:ext cx="6110654" cy="2185214"/>
          </a:xfrm>
          <a:prstGeom prst="rect">
            <a:avLst/>
          </a:prstGeom>
          <a:noFill/>
        </p:spPr>
        <p:txBody>
          <a:bodyPr wrap="square">
            <a:spAutoFit/>
          </a:bodyPr>
          <a:lstStyle/>
          <a:p>
            <a:pPr>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For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SDG3</a:t>
            </a:r>
            <a:r>
              <a:rPr lang="en-US" sz="1800" dirty="0">
                <a:effectLst/>
                <a:latin typeface="Calibri" panose="020F0502020204030204" pitchFamily="34" charset="0"/>
                <a:ea typeface="Calibri" panose="020F0502020204030204" pitchFamily="34" charset="0"/>
                <a:cs typeface="Times New Roman" panose="02020603050405020304" pitchFamily="18" charset="0"/>
              </a:rPr>
              <a:t> (“Ensure healthy lives and promote well-being for all at all ages”):</a:t>
            </a:r>
          </a:p>
          <a:p>
            <a:pPr marL="457200" indent="-342900">
              <a:spcAft>
                <a:spcPts val="600"/>
              </a:spcAft>
              <a:buFont typeface="Wingdings" panose="05000000000000000000" pitchFamily="2" charset="2"/>
              <a:buChar char="Ø"/>
            </a:pPr>
            <a:r>
              <a:rPr lang="en-US" sz="1800" b="1" dirty="0">
                <a:effectLst/>
                <a:latin typeface="Calibri" panose="020F0502020204030204" pitchFamily="34" charset="0"/>
                <a:ea typeface="Calibri" panose="020F0502020204030204" pitchFamily="34" charset="0"/>
                <a:cs typeface="Times New Roman" panose="02020603050405020304" pitchFamily="18" charset="0"/>
              </a:rPr>
              <a:t>Major co-benefits by reducing air pollutant emissions</a:t>
            </a:r>
            <a:r>
              <a:rPr lang="en-US" sz="1800" dirty="0">
                <a:effectLst/>
                <a:latin typeface="Calibri" panose="020F0502020204030204" pitchFamily="34" charset="0"/>
                <a:ea typeface="Calibri" panose="020F0502020204030204" pitchFamily="34" charset="0"/>
                <a:cs typeface="Times New Roman" panose="02020603050405020304" pitchFamily="18" charset="0"/>
              </a:rPr>
              <a:t>, including SO</a:t>
            </a:r>
            <a:r>
              <a:rPr lang="en-US"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1800" dirty="0">
                <a:effectLst/>
                <a:latin typeface="Calibri" panose="020F0502020204030204" pitchFamily="34" charset="0"/>
                <a:ea typeface="Calibri" panose="020F0502020204030204" pitchFamily="34" charset="0"/>
                <a:cs typeface="Times New Roman" panose="02020603050405020304" pitchFamily="18" charset="0"/>
              </a:rPr>
              <a:t>, NO</a:t>
            </a:r>
            <a:r>
              <a:rPr lang="en-US" sz="1800" baseline="-25000" dirty="0">
                <a:effectLst/>
                <a:latin typeface="Calibri" panose="020F0502020204030204" pitchFamily="34" charset="0"/>
                <a:ea typeface="Calibri" panose="020F0502020204030204" pitchFamily="34" charset="0"/>
                <a:cs typeface="Times New Roman" panose="02020603050405020304" pitchFamily="18" charset="0"/>
              </a:rPr>
              <a:t>x</a:t>
            </a:r>
            <a:r>
              <a:rPr lang="en-US" sz="1800" dirty="0">
                <a:effectLst/>
                <a:latin typeface="Calibri" panose="020F0502020204030204" pitchFamily="34" charset="0"/>
                <a:ea typeface="Calibri" panose="020F0502020204030204" pitchFamily="34" charset="0"/>
                <a:cs typeface="Times New Roman" panose="02020603050405020304" pitchFamily="18" charset="0"/>
              </a:rPr>
              <a:t> and PM10.</a:t>
            </a:r>
          </a:p>
          <a:p>
            <a:pPr marL="457200" indent="-342900">
              <a:spcAft>
                <a:spcPts val="6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Emission reductions are around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40%</a:t>
            </a:r>
            <a:r>
              <a:rPr lang="en-US" sz="1800" dirty="0">
                <a:effectLst/>
                <a:latin typeface="Calibri" panose="020F0502020204030204" pitchFamily="34" charset="0"/>
                <a:ea typeface="Calibri" panose="020F0502020204030204" pitchFamily="34" charset="0"/>
                <a:cs typeface="Times New Roman" panose="02020603050405020304" pitchFamily="18" charset="0"/>
              </a:rPr>
              <a:t> for the case of PM10 under the most ambitious mitigation scenario in 2050 and reach over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75%</a:t>
            </a:r>
            <a:r>
              <a:rPr lang="en-US" sz="1800" dirty="0">
                <a:effectLst/>
                <a:latin typeface="Calibri" panose="020F0502020204030204" pitchFamily="34" charset="0"/>
                <a:ea typeface="Calibri" panose="020F0502020204030204" pitchFamily="34" charset="0"/>
                <a:cs typeface="Times New Roman" panose="02020603050405020304" pitchFamily="18" charset="0"/>
              </a:rPr>
              <a:t> in the case of SO</a:t>
            </a:r>
            <a:r>
              <a:rPr lang="en-US" sz="18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dirty="0">
                <a:latin typeface="Calibri" panose="020F0502020204030204" pitchFamily="34" charset="0"/>
                <a:ea typeface="Calibri" panose="020F0502020204030204" pitchFamily="34" charset="0"/>
                <a:cs typeface="Times New Roman" panose="02020603050405020304" pitchFamily="18" charset="0"/>
              </a:rPr>
              <a:t>	</a:t>
            </a:r>
            <a:endParaRPr lang="en-US" dirty="0"/>
          </a:p>
        </p:txBody>
      </p:sp>
      <p:sp>
        <p:nvSpPr>
          <p:cNvPr id="11" name="TextBox 10">
            <a:extLst>
              <a:ext uri="{FF2B5EF4-FFF2-40B4-BE49-F238E27FC236}">
                <a16:creationId xmlns:a16="http://schemas.microsoft.com/office/drawing/2014/main" id="{F7730D70-1BCC-41C1-A12C-BF1FA7A7C6E8}"/>
              </a:ext>
            </a:extLst>
          </p:cNvPr>
          <p:cNvSpPr txBox="1"/>
          <p:nvPr/>
        </p:nvSpPr>
        <p:spPr>
          <a:xfrm>
            <a:off x="6567573" y="826145"/>
            <a:ext cx="5264477" cy="584775"/>
          </a:xfrm>
          <a:prstGeom prst="rect">
            <a:avLst/>
          </a:prstGeom>
          <a:noFill/>
        </p:spPr>
        <p:txBody>
          <a:bodyPr wrap="square">
            <a:spAutoFit/>
          </a:bodyPr>
          <a:lstStyle/>
          <a:p>
            <a:pPr algn="ctr"/>
            <a:r>
              <a:rPr lang="en-US" sz="1600" b="1" dirty="0">
                <a:effectLst/>
                <a:latin typeface="Calibri" panose="020F0502020204030204" pitchFamily="34" charset="0"/>
                <a:ea typeface="Calibri" panose="020F0502020204030204" pitchFamily="34" charset="0"/>
                <a:cs typeface="Times New Roman" panose="02020603050405020304" pitchFamily="18" charset="0"/>
              </a:rPr>
              <a:t>Global impacts on SDG 2 and SDG 3 indicators relative to the baseline levels</a:t>
            </a:r>
            <a:endParaRPr lang="en-US" sz="1600" b="1" dirty="0"/>
          </a:p>
        </p:txBody>
      </p:sp>
    </p:spTree>
    <p:extLst>
      <p:ext uri="{BB962C8B-B14F-4D97-AF65-F5344CB8AC3E}">
        <p14:creationId xmlns:p14="http://schemas.microsoft.com/office/powerpoint/2010/main" val="1037280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9525" y="136525"/>
            <a:ext cx="11762475" cy="927343"/>
          </a:xfrm>
        </p:spPr>
        <p:txBody>
          <a:bodyPr>
            <a:noAutofit/>
          </a:bodyPr>
          <a:lstStyle/>
          <a:p>
            <a:r>
              <a:rPr lang="en-US" sz="2800" dirty="0">
                <a:latin typeface="Arial"/>
                <a:cs typeface="Arial"/>
              </a:rPr>
              <a:t>While providing cleaner energy, electricity affordability might be at stake</a:t>
            </a:r>
            <a:endParaRPr lang="en-US" sz="2800" dirty="0"/>
          </a:p>
        </p:txBody>
      </p:sp>
      <p:sp>
        <p:nvSpPr>
          <p:cNvPr id="4" name="Slide Number Placeholder 3"/>
          <p:cNvSpPr>
            <a:spLocks noGrp="1"/>
          </p:cNvSpPr>
          <p:nvPr>
            <p:ph type="sldNum" sz="quarter" idx="12"/>
          </p:nvPr>
        </p:nvSpPr>
        <p:spPr/>
        <p:txBody>
          <a:bodyPr/>
          <a:lstStyle/>
          <a:p>
            <a:fld id="{89D7931E-637B-46D8-A580-615CC76C5C63}" type="slidenum">
              <a:rPr lang="en-US" smtClean="0"/>
              <a:pPr/>
              <a:t>9</a:t>
            </a:fld>
            <a:endParaRPr lang="en-US"/>
          </a:p>
        </p:txBody>
      </p:sp>
      <p:pic>
        <p:nvPicPr>
          <p:cNvPr id="5" name="Picture 4">
            <a:extLst>
              <a:ext uri="{FF2B5EF4-FFF2-40B4-BE49-F238E27FC236}">
                <a16:creationId xmlns:a16="http://schemas.microsoft.com/office/drawing/2014/main" id="{A35F722D-4DB1-49EC-B55E-F20E885C0C35}"/>
              </a:ext>
            </a:extLst>
          </p:cNvPr>
          <p:cNvPicPr/>
          <p:nvPr/>
        </p:nvPicPr>
        <p:blipFill rotWithShape="1">
          <a:blip r:embed="rId3" cstate="print">
            <a:extLst>
              <a:ext uri="{28A0092B-C50C-407E-A947-70E740481C1C}">
                <a14:useLocalDpi xmlns:a14="http://schemas.microsoft.com/office/drawing/2010/main" val="0"/>
              </a:ext>
            </a:extLst>
          </a:blip>
          <a:srcRect r="128" b="4671"/>
          <a:stretch/>
        </p:blipFill>
        <p:spPr bwMode="auto">
          <a:xfrm>
            <a:off x="466725" y="1303865"/>
            <a:ext cx="5767021" cy="4982635"/>
          </a:xfrm>
          <a:prstGeom prst="rect">
            <a:avLst/>
          </a:prstGeom>
          <a:noFill/>
          <a:ln>
            <a:noFill/>
          </a:ln>
          <a:extLst>
            <a:ext uri="{53640926-AAD7-44D8-BBD7-CCE9431645EC}">
              <a14:shadowObscured xmlns:a14="http://schemas.microsoft.com/office/drawing/2010/main"/>
            </a:ext>
          </a:extLst>
        </p:spPr>
      </p:pic>
      <p:sp>
        <p:nvSpPr>
          <p:cNvPr id="7" name="TextBox 6">
            <a:extLst>
              <a:ext uri="{FF2B5EF4-FFF2-40B4-BE49-F238E27FC236}">
                <a16:creationId xmlns:a16="http://schemas.microsoft.com/office/drawing/2014/main" id="{3CB2749A-6B0C-4685-9189-CA4A9FEEB5C4}"/>
              </a:ext>
            </a:extLst>
          </p:cNvPr>
          <p:cNvSpPr txBox="1"/>
          <p:nvPr/>
        </p:nvSpPr>
        <p:spPr>
          <a:xfrm>
            <a:off x="6638191" y="970260"/>
            <a:ext cx="5301761" cy="5386090"/>
          </a:xfrm>
          <a:prstGeom prst="rect">
            <a:avLst/>
          </a:prstGeom>
          <a:noFill/>
        </p:spPr>
        <p:txBody>
          <a:bodyPr wrap="square">
            <a:spAutoFit/>
          </a:bodyPr>
          <a:lstStyle/>
          <a:p>
            <a:pPr>
              <a:spcAft>
                <a:spcPts val="6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For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SDG7</a:t>
            </a:r>
            <a:r>
              <a:rPr lang="en-US" sz="1800" dirty="0">
                <a:effectLst/>
                <a:latin typeface="Calibri" panose="020F0502020204030204" pitchFamily="34" charset="0"/>
                <a:ea typeface="Calibri" panose="020F0502020204030204" pitchFamily="34" charset="0"/>
                <a:cs typeface="Times New Roman" panose="02020603050405020304" pitchFamily="18" charset="0"/>
              </a:rPr>
              <a:t> (“Ensure access to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affordable, reliable, sustainable and modern energy for all</a:t>
            </a:r>
            <a:r>
              <a:rPr lang="en-US" sz="1800" dirty="0">
                <a:effectLst/>
                <a:latin typeface="Calibri" panose="020F0502020204030204" pitchFamily="34" charset="0"/>
                <a:ea typeface="Calibri" panose="020F0502020204030204" pitchFamily="34" charset="0"/>
                <a:cs typeface="Times New Roman" panose="02020603050405020304" pitchFamily="18" charset="0"/>
              </a:rPr>
              <a:t>”), we analyze six different indicators, finding:</a:t>
            </a:r>
          </a:p>
          <a:p>
            <a:pPr marL="285750" indent="-285750">
              <a:spcAft>
                <a:spcPts val="60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 substantial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increase in the share of renewables </a:t>
            </a:r>
            <a:r>
              <a:rPr lang="en-US" sz="1800" dirty="0">
                <a:effectLst/>
                <a:latin typeface="Calibri" panose="020F0502020204030204" pitchFamily="34" charset="0"/>
                <a:ea typeface="Calibri" panose="020F0502020204030204" pitchFamily="34" charset="0"/>
                <a:cs typeface="Times New Roman" panose="02020603050405020304" pitchFamily="18" charset="0"/>
              </a:rPr>
              <a:t>(5-50 pp by 2050 across scenarios)—as well as a reduction in the energy intensity of GDP.</a:t>
            </a:r>
          </a:p>
          <a:p>
            <a:pPr marL="285750" indent="-285750">
              <a:spcAft>
                <a:spcPts val="60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Transformations might put pressure on energy affordability</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electricity prices could increase </a:t>
            </a:r>
            <a:r>
              <a:rPr lang="en-US" sz="1800" dirty="0">
                <a:effectLst/>
                <a:latin typeface="Calibri" panose="020F0502020204030204" pitchFamily="34" charset="0"/>
                <a:ea typeface="Calibri" panose="020F0502020204030204" pitchFamily="34" charset="0"/>
                <a:cs typeface="Times New Roman" panose="02020603050405020304" pitchFamily="18" charset="0"/>
              </a:rPr>
              <a:t>by over 80% under the most ambitious mitigation scenarios in 2030, highlighting medium-term challenges (potential need for support policies).</a:t>
            </a:r>
          </a:p>
          <a:p>
            <a:pPr marL="285750" indent="-285750">
              <a:spcAft>
                <a:spcPts val="600"/>
              </a:spcAft>
              <a:buFont typeface="Wingdings" panose="05000000000000000000" pitchFamily="2" charset="2"/>
              <a:buChar char="§"/>
            </a:pPr>
            <a:r>
              <a:rPr lang="en-US" sz="1800" b="1" dirty="0">
                <a:effectLst/>
                <a:latin typeface="Calibri" panose="020F0502020204030204" pitchFamily="34" charset="0"/>
                <a:ea typeface="Calibri" panose="020F0502020204030204" pitchFamily="34" charset="0"/>
                <a:cs typeface="Times New Roman" panose="02020603050405020304" pitchFamily="18" charset="0"/>
              </a:rPr>
              <a:t>Overall energy system costs increase </a:t>
            </a:r>
            <a:r>
              <a:rPr lang="en-US" sz="1800" dirty="0">
                <a:effectLst/>
                <a:latin typeface="Calibri" panose="020F0502020204030204" pitchFamily="34" charset="0"/>
                <a:ea typeface="Calibri" panose="020F0502020204030204" pitchFamily="34" charset="0"/>
                <a:cs typeface="Times New Roman" panose="02020603050405020304" pitchFamily="18" charset="0"/>
              </a:rPr>
              <a:t>between 2%-3% for the lower-ambition mitigation to 8%-12% for the more stringent cases. </a:t>
            </a:r>
          </a:p>
          <a:p>
            <a:pPr marL="285750" indent="-285750">
              <a:spcAft>
                <a:spcPts val="60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Therefore</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if costs are properly distributed </a:t>
            </a:r>
            <a:r>
              <a:rPr lang="en-US" sz="1800" dirty="0">
                <a:effectLst/>
                <a:latin typeface="Calibri" panose="020F0502020204030204" pitchFamily="34" charset="0"/>
                <a:ea typeface="Calibri" panose="020F0502020204030204" pitchFamily="34" charset="0"/>
                <a:cs typeface="Times New Roman" panose="02020603050405020304" pitchFamily="18" charset="0"/>
              </a:rPr>
              <a:t>over time even the most ambitious mitigation efforts represent the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economically-affordable policy solutions</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endParaRPr lang="en-US" dirty="0"/>
          </a:p>
        </p:txBody>
      </p:sp>
      <p:sp>
        <p:nvSpPr>
          <p:cNvPr id="9" name="TextBox 8">
            <a:extLst>
              <a:ext uri="{FF2B5EF4-FFF2-40B4-BE49-F238E27FC236}">
                <a16:creationId xmlns:a16="http://schemas.microsoft.com/office/drawing/2014/main" id="{4383748B-4EA2-4452-86A0-9DD507A252AA}"/>
              </a:ext>
            </a:extLst>
          </p:cNvPr>
          <p:cNvSpPr txBox="1"/>
          <p:nvPr/>
        </p:nvSpPr>
        <p:spPr>
          <a:xfrm>
            <a:off x="527537" y="6354462"/>
            <a:ext cx="6110654" cy="344069"/>
          </a:xfrm>
          <a:prstGeom prst="rect">
            <a:avLst/>
          </a:prstGeom>
          <a:noFill/>
        </p:spPr>
        <p:txBody>
          <a:bodyPr wrap="square">
            <a:spAutoFit/>
          </a:bodyPr>
          <a:lstStyle/>
          <a:p>
            <a:pPr marL="0" marR="0" algn="just">
              <a:lnSpc>
                <a:spcPct val="107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Global impacts on SDG 7 indicators relative to the baseline levels</a:t>
            </a:r>
          </a:p>
        </p:txBody>
      </p:sp>
    </p:spTree>
    <p:extLst>
      <p:ext uri="{BB962C8B-B14F-4D97-AF65-F5344CB8AC3E}">
        <p14:creationId xmlns:p14="http://schemas.microsoft.com/office/powerpoint/2010/main" val="23616403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TAP_Template.potx" id="{4E90B565-5D04-4CB7-AF2A-292BAA81E6D5}" vid="{98F8CC7E-D3DC-4B47-A3A5-5DFB79AB3A3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09026f92-5dad-410d-a5b6-8eec98b97ab6">
      <UserInfo>
        <DisplayName>Chepeliev, Maksym G</DisplayName>
        <AccountId>69</AccountId>
        <AccountType/>
      </UserInfo>
      <UserInfo>
        <DisplayName>Dominique Y van der Mensbrugghe</DisplayName>
        <AccountId>70</AccountId>
        <AccountType/>
      </UserInfo>
      <UserInfo>
        <DisplayName>Andrea Liverani</DisplayName>
        <AccountId>14</AccountId>
        <AccountType/>
      </UserInfo>
      <UserInfo>
        <DisplayName>Grace O. Aguilar</DisplayName>
        <AccountId>37</AccountId>
        <AccountType/>
      </UserInfo>
      <UserInfo>
        <DisplayName>Arvind Nair</DisplayName>
        <AccountId>19</AccountId>
        <AccountType/>
      </UserInfo>
      <UserInfo>
        <DisplayName>Daniel James Besley</DisplayName>
        <AccountId>13</AccountId>
        <AccountType/>
      </UserInfo>
      <UserInfo>
        <DisplayName>Claudio Protano</DisplayName>
        <AccountId>23</AccountId>
        <AccountType/>
      </UserInfo>
      <UserInfo>
        <DisplayName>Anita Hafner</DisplayName>
        <AccountId>11</AccountId>
        <AccountType/>
      </UserInfo>
      <UserInfo>
        <DisplayName>Joern Huenteler</DisplayName>
        <AccountId>20</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D3F1E211D4FE04AB01344B8CCB9DFE7" ma:contentTypeVersion="8" ma:contentTypeDescription="Create a new document." ma:contentTypeScope="" ma:versionID="65022cf3d0d157bd42ac72dede9c821f">
  <xsd:schema xmlns:xsd="http://www.w3.org/2001/XMLSchema" xmlns:xs="http://www.w3.org/2001/XMLSchema" xmlns:p="http://schemas.microsoft.com/office/2006/metadata/properties" xmlns:ns2="743e3d88-fa10-4f70-8846-0b2bd3d7bd8f" xmlns:ns3="09026f92-5dad-410d-a5b6-8eec98b97ab6" targetNamespace="http://schemas.microsoft.com/office/2006/metadata/properties" ma:root="true" ma:fieldsID="87643c9e9475aa814583f4827bd75704" ns2:_="" ns3:_="">
    <xsd:import namespace="743e3d88-fa10-4f70-8846-0b2bd3d7bd8f"/>
    <xsd:import namespace="09026f92-5dad-410d-a5b6-8eec98b97ab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3e3d88-fa10-4f70-8846-0b2bd3d7bd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9026f92-5dad-410d-a5b6-8eec98b97ab6"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39584AB-1725-4BFB-9E3F-B66D40883A76}">
  <ds:schemaRefs>
    <ds:schemaRef ds:uri="09026f92-5dad-410d-a5b6-8eec98b97ab6"/>
    <ds:schemaRef ds:uri="743e3d88-fa10-4f70-8846-0b2bd3d7bd8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5141FB6-FC8B-4908-B781-5209E7851FE8}">
  <ds:schemaRefs>
    <ds:schemaRef ds:uri="09026f92-5dad-410d-a5b6-8eec98b97ab6"/>
    <ds:schemaRef ds:uri="743e3d88-fa10-4f70-8846-0b2bd3d7bd8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CDF092E-FD70-4896-98C6-F6492A0C265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GTAP_Template</Template>
  <TotalTime>8199</TotalTime>
  <Words>2141</Words>
  <Application>Microsoft Office PowerPoint</Application>
  <PresentationFormat>Widescreen</PresentationFormat>
  <Paragraphs>203</Paragraphs>
  <Slides>14</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Candara</vt:lpstr>
      <vt:lpstr>Times New Roman</vt:lpstr>
      <vt:lpstr>Wingdings</vt:lpstr>
      <vt:lpstr>Office Theme</vt:lpstr>
      <vt:lpstr>Implications of the Net Zero Transition Scenarios on SDG Indicators: Linking Global Energy System, CGE and Atmospheric Source-receptor Models</vt:lpstr>
      <vt:lpstr>A vital need to account for interactions and tradeoffs across various developmental aspects</vt:lpstr>
      <vt:lpstr>Remaining gaps in the climate policy-SDGs interaction</vt:lpstr>
      <vt:lpstr>Methodological framework: Multi-model framework</vt:lpstr>
      <vt:lpstr>Soft-linking approach is used to couple models</vt:lpstr>
      <vt:lpstr>Scenarios cover a broad range of mitigation pathways and policy options</vt:lpstr>
      <vt:lpstr>Seventeen SDG indicators are analyzed across a broad scope of sustainability dimensions</vt:lpstr>
      <vt:lpstr>Adverse impacts on food demand but improved air quality</vt:lpstr>
      <vt:lpstr>While providing cleaner energy, electricity affordability might be at stake</vt:lpstr>
      <vt:lpstr>Overall transition costs are low but moderate adverse inequality impacts could be observed</vt:lpstr>
      <vt:lpstr>Alternative carbon revenue recycling options might strengthen positive spillovers</vt:lpstr>
      <vt:lpstr>Importance of properly capturing interactions across various SDG dimensions: a case of air pollution-related mortality</vt:lpstr>
      <vt:lpstr>Conclusions and policy implications</vt:lpstr>
      <vt:lpstr>Thank you!</vt:lpstr>
    </vt:vector>
  </TitlesOfParts>
  <Company>Purdue University - AgIT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Trade Analysis Project</dc:title>
  <dc:creator>Batta, Ginger L</dc:creator>
  <cp:lastModifiedBy>Chepeliev, Maksym G</cp:lastModifiedBy>
  <cp:revision>683</cp:revision>
  <cp:lastPrinted>2014-11-19T20:05:55Z</cp:lastPrinted>
  <dcterms:created xsi:type="dcterms:W3CDTF">2017-03-31T15:01:41Z</dcterms:created>
  <dcterms:modified xsi:type="dcterms:W3CDTF">2025-06-17T21:03:43Z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0x0101001D3F1E211D4FE04AB01344B8CCB9DFE7</vt:lpwstr>
  </property>
</Properties>
</file>