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sldIdLst>
    <p:sldId id="258" r:id="rId4"/>
    <p:sldId id="414" r:id="rId6"/>
    <p:sldId id="396" r:id="rId7"/>
    <p:sldId id="399" r:id="rId8"/>
    <p:sldId id="402" r:id="rId9"/>
    <p:sldId id="398" r:id="rId10"/>
    <p:sldId id="403" r:id="rId11"/>
    <p:sldId id="415" r:id="rId12"/>
    <p:sldId id="408" r:id="rId13"/>
    <p:sldId id="409" r:id="rId14"/>
    <p:sldId id="410" r:id="rId15"/>
    <p:sldId id="411" r:id="rId16"/>
    <p:sldId id="364" r:id="rId17"/>
    <p:sldId id="285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B3A0"/>
    <a:srgbClr val="63BBAA"/>
    <a:srgbClr val="3E8F84"/>
    <a:srgbClr val="A67346"/>
    <a:srgbClr val="419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7823" autoAdjust="0"/>
  </p:normalViewPr>
  <p:slideViewPr>
    <p:cSldViewPr snapToGrid="0" showGuides="1">
      <p:cViewPr varScale="1">
        <p:scale>
          <a:sx n="88" d="100"/>
          <a:sy n="88" d="100"/>
        </p:scale>
        <p:origin x="82" y="134"/>
      </p:cViewPr>
      <p:guideLst>
        <p:guide orient="horz" pos="20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80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AE6FF-A7FF-47D6-BFCE-16E734B3C8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F9CA1-EC16-431A-A98A-B4D57EC6D2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9CA1-EC16-431A-A98A-B4D57EC6D2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9CA1-EC16-431A-A98A-B4D57EC6D26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1"/>
          <p:cNvPicPr>
            <a:picLocks noChangeAspect="1"/>
          </p:cNvPicPr>
          <p:nvPr userDrawn="1"/>
        </p:nvPicPr>
        <p:blipFill>
          <a:blip r:embed="rId2" cstate="print"/>
          <a:srcRect b="2049"/>
          <a:stretch>
            <a:fillRect/>
          </a:stretch>
        </p:blipFill>
        <p:spPr>
          <a:xfrm>
            <a:off x="-19685" y="-4445"/>
            <a:ext cx="12217400" cy="6892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1"/>
          <p:cNvPicPr>
            <a:picLocks noChangeAspect="1"/>
          </p:cNvPicPr>
          <p:nvPr userDrawn="1"/>
        </p:nvPicPr>
        <p:blipFill>
          <a:blip r:embed="rId2" cstate="print"/>
          <a:srcRect b="2049"/>
          <a:stretch>
            <a:fillRect/>
          </a:stretch>
        </p:blipFill>
        <p:spPr>
          <a:xfrm>
            <a:off x="-19685" y="-4445"/>
            <a:ext cx="12217400" cy="68922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64.xml"/><Relationship Id="rId8" Type="http://schemas.openxmlformats.org/officeDocument/2006/relationships/tags" Target="../tags/tag63.xml"/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5" Type="http://schemas.openxmlformats.org/officeDocument/2006/relationships/slideLayout" Target="../slideLayouts/slideLayout2.xml"/><Relationship Id="rId24" Type="http://schemas.openxmlformats.org/officeDocument/2006/relationships/tags" Target="../tags/tag79.xml"/><Relationship Id="rId23" Type="http://schemas.openxmlformats.org/officeDocument/2006/relationships/tags" Target="../tags/tag78.xml"/><Relationship Id="rId22" Type="http://schemas.openxmlformats.org/officeDocument/2006/relationships/tags" Target="../tags/tag77.xml"/><Relationship Id="rId21" Type="http://schemas.openxmlformats.org/officeDocument/2006/relationships/tags" Target="../tags/tag76.xml"/><Relationship Id="rId20" Type="http://schemas.openxmlformats.org/officeDocument/2006/relationships/tags" Target="../tags/tag75.xml"/><Relationship Id="rId2" Type="http://schemas.openxmlformats.org/officeDocument/2006/relationships/tags" Target="../tags/tag57.xml"/><Relationship Id="rId19" Type="http://schemas.openxmlformats.org/officeDocument/2006/relationships/tags" Target="../tags/tag74.xml"/><Relationship Id="rId18" Type="http://schemas.openxmlformats.org/officeDocument/2006/relationships/tags" Target="../tags/tag73.xml"/><Relationship Id="rId17" Type="http://schemas.openxmlformats.org/officeDocument/2006/relationships/tags" Target="../tags/tag72.xml"/><Relationship Id="rId16" Type="http://schemas.openxmlformats.org/officeDocument/2006/relationships/tags" Target="../tags/tag71.xml"/><Relationship Id="rId15" Type="http://schemas.openxmlformats.org/officeDocument/2006/relationships/tags" Target="../tags/tag70.xml"/><Relationship Id="rId14" Type="http://schemas.openxmlformats.org/officeDocument/2006/relationships/tags" Target="../tags/tag69.xml"/><Relationship Id="rId13" Type="http://schemas.openxmlformats.org/officeDocument/2006/relationships/tags" Target="../tags/tag68.xml"/><Relationship Id="rId12" Type="http://schemas.openxmlformats.org/officeDocument/2006/relationships/tags" Target="../tags/tag67.xml"/><Relationship Id="rId11" Type="http://schemas.openxmlformats.org/officeDocument/2006/relationships/tags" Target="../tags/tag66.xml"/><Relationship Id="rId10" Type="http://schemas.openxmlformats.org/officeDocument/2006/relationships/tags" Target="../tags/tag65.xml"/><Relationship Id="rId1" Type="http://schemas.openxmlformats.org/officeDocument/2006/relationships/tags" Target="../tags/tag5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7" Type="http://schemas.openxmlformats.org/officeDocument/2006/relationships/slideLayout" Target="../slideLayouts/slideLayout12.xml"/><Relationship Id="rId16" Type="http://schemas.openxmlformats.org/officeDocument/2006/relationships/tags" Target="../tags/tag37.xml"/><Relationship Id="rId15" Type="http://schemas.openxmlformats.org/officeDocument/2006/relationships/tags" Target="../tags/tag36.xml"/><Relationship Id="rId14" Type="http://schemas.openxmlformats.org/officeDocument/2006/relationships/tags" Target="../tags/tag35.xml"/><Relationship Id="rId13" Type="http://schemas.openxmlformats.org/officeDocument/2006/relationships/tags" Target="../tags/tag34.xml"/><Relationship Id="rId12" Type="http://schemas.openxmlformats.org/officeDocument/2006/relationships/tags" Target="../tags/tag33.xml"/><Relationship Id="rId11" Type="http://schemas.openxmlformats.org/officeDocument/2006/relationships/tags" Target="../tags/tag32.xml"/><Relationship Id="rId10" Type="http://schemas.openxmlformats.org/officeDocument/2006/relationships/tags" Target="../tags/tag31.xml"/><Relationship Id="rId1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856879" y="818515"/>
            <a:ext cx="8138160" cy="5494020"/>
            <a:chOff x="3279" y="1289"/>
            <a:chExt cx="12816" cy="8652"/>
          </a:xfrm>
        </p:grpSpPr>
        <p:sp>
          <p:nvSpPr>
            <p:cNvPr id="8" name="菱形 7"/>
            <p:cNvSpPr/>
            <p:nvPr/>
          </p:nvSpPr>
          <p:spPr>
            <a:xfrm>
              <a:off x="3279" y="1289"/>
              <a:ext cx="12816" cy="8653"/>
            </a:xfrm>
            <a:prstGeom prst="diamond">
              <a:avLst/>
            </a:prstGeom>
            <a:solidFill>
              <a:schemeClr val="bg1">
                <a:alpha val="99000"/>
              </a:schemeClr>
            </a:solidFill>
            <a:ln w="12700">
              <a:solidFill>
                <a:srgbClr val="A673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3631" y="1508"/>
              <a:ext cx="12137" cy="8195"/>
            </a:xfrm>
            <a:prstGeom prst="diamond">
              <a:avLst/>
            </a:prstGeom>
            <a:solidFill>
              <a:schemeClr val="bg1">
                <a:alpha val="99000"/>
              </a:schemeClr>
            </a:solidFill>
            <a:ln w="12700">
              <a:solidFill>
                <a:srgbClr val="419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2957969" y="2959017"/>
            <a:ext cx="58839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1600" b="1" dirty="0">
                <a:solidFill>
                  <a:srgbClr val="A67346"/>
                </a:solidFill>
                <a:latin typeface="微软雅黑" panose="020B0503020204020204" charset="-122"/>
                <a:ea typeface="微软雅黑" panose="020B0503020204020204" charset="-122"/>
              </a:rPr>
              <a:t>Construction of Green GDP Input-Output model in China</a:t>
            </a:r>
            <a:endParaRPr sz="1600" b="1" dirty="0">
              <a:solidFill>
                <a:srgbClr val="A6734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5" name="文本框 3074"/>
          <p:cNvSpPr txBox="1"/>
          <p:nvPr/>
        </p:nvSpPr>
        <p:spPr>
          <a:xfrm>
            <a:off x="4543425" y="4425315"/>
            <a:ext cx="2664460" cy="860425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anchor="t">
            <a:noAutofit/>
          </a:bodyPr>
          <a:lstStyle/>
          <a:p>
            <a:pPr lvl="0" algn="ctr" eaLnBrk="0" latinLnBrk="0" hangingPunct="0"/>
            <a:r>
              <a:rPr lang="en-US" altLang="zh-CN" sz="1200" b="1" dirty="0">
                <a:solidFill>
                  <a:srgbClr val="A67346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XIAN Jiaqing</a:t>
            </a:r>
            <a:endParaRPr lang="zh-CN" altLang="en-US" sz="1200" b="1" dirty="0">
              <a:solidFill>
                <a:srgbClr val="A67346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77804" y="3736257"/>
            <a:ext cx="33801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rgbClr val="A67346"/>
                </a:solidFill>
                <a:latin typeface="微软雅黑" panose="020B0503020204020204" charset="-122"/>
                <a:ea typeface="微软雅黑" panose="020B0503020204020204" charset="-122"/>
              </a:rPr>
              <a:t>Universit</a:t>
            </a:r>
            <a:r>
              <a:rPr lang="fr-FR" altLang="zh-CN" dirty="0">
                <a:solidFill>
                  <a:srgbClr val="A67346"/>
                </a:solidFill>
                <a:latin typeface="微软雅黑" panose="020B0503020204020204" charset="-122"/>
                <a:ea typeface="微软雅黑" panose="020B0503020204020204" charset="-122"/>
              </a:rPr>
              <a:t>é Paris Cité</a:t>
            </a:r>
            <a:endParaRPr lang="fr-FR" altLang="zh-CN" dirty="0">
              <a:solidFill>
                <a:srgbClr val="A6734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608844" y="3936365"/>
            <a:ext cx="793115" cy="0"/>
          </a:xfrm>
          <a:prstGeom prst="line">
            <a:avLst/>
          </a:prstGeom>
          <a:ln>
            <a:solidFill>
              <a:srgbClr val="4192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281684" y="3936365"/>
            <a:ext cx="793115" cy="0"/>
          </a:xfrm>
          <a:prstGeom prst="line">
            <a:avLst/>
          </a:prstGeom>
          <a:ln>
            <a:solidFill>
              <a:srgbClr val="4192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5"/>
          <p:cNvSpPr>
            <a:spLocks noEditPoints="1"/>
          </p:cNvSpPr>
          <p:nvPr/>
        </p:nvSpPr>
        <p:spPr bwMode="auto">
          <a:xfrm>
            <a:off x="5316994" y="1980565"/>
            <a:ext cx="1116965" cy="734695"/>
          </a:xfrm>
          <a:custGeom>
            <a:avLst/>
            <a:gdLst>
              <a:gd name="T0" fmla="*/ 516 w 962"/>
              <a:gd name="T1" fmla="*/ 0 h 631"/>
              <a:gd name="T2" fmla="*/ 32 w 962"/>
              <a:gd name="T3" fmla="*/ 71 h 631"/>
              <a:gd name="T4" fmla="*/ 32 w 962"/>
              <a:gd name="T5" fmla="*/ 327 h 631"/>
              <a:gd name="T6" fmla="*/ 21 w 962"/>
              <a:gd name="T7" fmla="*/ 338 h 631"/>
              <a:gd name="T8" fmla="*/ 17 w 962"/>
              <a:gd name="T9" fmla="*/ 354 h 631"/>
              <a:gd name="T10" fmla="*/ 17 w 962"/>
              <a:gd name="T11" fmla="*/ 363 h 631"/>
              <a:gd name="T12" fmla="*/ 23 w 962"/>
              <a:gd name="T13" fmla="*/ 375 h 631"/>
              <a:gd name="T14" fmla="*/ 32 w 962"/>
              <a:gd name="T15" fmla="*/ 384 h 631"/>
              <a:gd name="T16" fmla="*/ 44 w 962"/>
              <a:gd name="T17" fmla="*/ 388 h 631"/>
              <a:gd name="T18" fmla="*/ 50 w 962"/>
              <a:gd name="T19" fmla="*/ 390 h 631"/>
              <a:gd name="T20" fmla="*/ 63 w 962"/>
              <a:gd name="T21" fmla="*/ 388 h 631"/>
              <a:gd name="T22" fmla="*/ 76 w 962"/>
              <a:gd name="T23" fmla="*/ 379 h 631"/>
              <a:gd name="T24" fmla="*/ 82 w 962"/>
              <a:gd name="T25" fmla="*/ 369 h 631"/>
              <a:gd name="T26" fmla="*/ 84 w 962"/>
              <a:gd name="T27" fmla="*/ 354 h 631"/>
              <a:gd name="T28" fmla="*/ 84 w 962"/>
              <a:gd name="T29" fmla="*/ 346 h 631"/>
              <a:gd name="T30" fmla="*/ 76 w 962"/>
              <a:gd name="T31" fmla="*/ 331 h 631"/>
              <a:gd name="T32" fmla="*/ 67 w 962"/>
              <a:gd name="T33" fmla="*/ 164 h 631"/>
              <a:gd name="T34" fmla="*/ 962 w 962"/>
              <a:gd name="T35" fmla="*/ 159 h 631"/>
              <a:gd name="T36" fmla="*/ 962 w 962"/>
              <a:gd name="T37" fmla="*/ 71 h 631"/>
              <a:gd name="T38" fmla="*/ 78 w 962"/>
              <a:gd name="T39" fmla="*/ 402 h 631"/>
              <a:gd name="T40" fmla="*/ 50 w 962"/>
              <a:gd name="T41" fmla="*/ 409 h 631"/>
              <a:gd name="T42" fmla="*/ 25 w 962"/>
              <a:gd name="T43" fmla="*/ 402 h 631"/>
              <a:gd name="T44" fmla="*/ 0 w 962"/>
              <a:gd name="T45" fmla="*/ 555 h 631"/>
              <a:gd name="T46" fmla="*/ 17 w 962"/>
              <a:gd name="T47" fmla="*/ 562 h 631"/>
              <a:gd name="T48" fmla="*/ 25 w 962"/>
              <a:gd name="T49" fmla="*/ 564 h 631"/>
              <a:gd name="T50" fmla="*/ 40 w 962"/>
              <a:gd name="T51" fmla="*/ 566 h 631"/>
              <a:gd name="T52" fmla="*/ 61 w 962"/>
              <a:gd name="T53" fmla="*/ 549 h 631"/>
              <a:gd name="T54" fmla="*/ 67 w 962"/>
              <a:gd name="T55" fmla="*/ 566 h 631"/>
              <a:gd name="T56" fmla="*/ 76 w 962"/>
              <a:gd name="T57" fmla="*/ 495 h 631"/>
              <a:gd name="T58" fmla="*/ 86 w 962"/>
              <a:gd name="T59" fmla="*/ 560 h 631"/>
              <a:gd name="T60" fmla="*/ 99 w 962"/>
              <a:gd name="T61" fmla="*/ 555 h 631"/>
              <a:gd name="T62" fmla="*/ 78 w 962"/>
              <a:gd name="T63" fmla="*/ 402 h 631"/>
              <a:gd name="T64" fmla="*/ 176 w 962"/>
              <a:gd name="T65" fmla="*/ 220 h 631"/>
              <a:gd name="T66" fmla="*/ 838 w 962"/>
              <a:gd name="T67" fmla="*/ 218 h 631"/>
              <a:gd name="T68" fmla="*/ 838 w 962"/>
              <a:gd name="T69" fmla="*/ 553 h 631"/>
              <a:gd name="T70" fmla="*/ 757 w 962"/>
              <a:gd name="T71" fmla="*/ 557 h 631"/>
              <a:gd name="T72" fmla="*/ 673 w 962"/>
              <a:gd name="T73" fmla="*/ 572 h 631"/>
              <a:gd name="T74" fmla="*/ 591 w 962"/>
              <a:gd name="T75" fmla="*/ 597 h 631"/>
              <a:gd name="T76" fmla="*/ 509 w 962"/>
              <a:gd name="T77" fmla="*/ 631 h 631"/>
              <a:gd name="T78" fmla="*/ 469 w 962"/>
              <a:gd name="T79" fmla="*/ 612 h 631"/>
              <a:gd name="T80" fmla="*/ 390 w 962"/>
              <a:gd name="T81" fmla="*/ 585 h 631"/>
              <a:gd name="T82" fmla="*/ 306 w 962"/>
              <a:gd name="T83" fmla="*/ 566 h 631"/>
              <a:gd name="T84" fmla="*/ 220 w 962"/>
              <a:gd name="T85" fmla="*/ 557 h 631"/>
              <a:gd name="T86" fmla="*/ 176 w 962"/>
              <a:gd name="T87" fmla="*/ 555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62" h="631">
                <a:moveTo>
                  <a:pt x="962" y="71"/>
                </a:moveTo>
                <a:lnTo>
                  <a:pt x="516" y="0"/>
                </a:lnTo>
                <a:lnTo>
                  <a:pt x="32" y="71"/>
                </a:lnTo>
                <a:lnTo>
                  <a:pt x="32" y="71"/>
                </a:lnTo>
                <a:lnTo>
                  <a:pt x="32" y="327"/>
                </a:lnTo>
                <a:lnTo>
                  <a:pt x="32" y="327"/>
                </a:lnTo>
                <a:lnTo>
                  <a:pt x="25" y="331"/>
                </a:lnTo>
                <a:lnTo>
                  <a:pt x="21" y="338"/>
                </a:lnTo>
                <a:lnTo>
                  <a:pt x="17" y="346"/>
                </a:lnTo>
                <a:lnTo>
                  <a:pt x="17" y="354"/>
                </a:lnTo>
                <a:lnTo>
                  <a:pt x="17" y="354"/>
                </a:lnTo>
                <a:lnTo>
                  <a:pt x="17" y="363"/>
                </a:lnTo>
                <a:lnTo>
                  <a:pt x="19" y="369"/>
                </a:lnTo>
                <a:lnTo>
                  <a:pt x="23" y="375"/>
                </a:lnTo>
                <a:lnTo>
                  <a:pt x="27" y="379"/>
                </a:lnTo>
                <a:lnTo>
                  <a:pt x="32" y="384"/>
                </a:lnTo>
                <a:lnTo>
                  <a:pt x="38" y="388"/>
                </a:lnTo>
                <a:lnTo>
                  <a:pt x="44" y="388"/>
                </a:lnTo>
                <a:lnTo>
                  <a:pt x="50" y="390"/>
                </a:lnTo>
                <a:lnTo>
                  <a:pt x="50" y="390"/>
                </a:lnTo>
                <a:lnTo>
                  <a:pt x="57" y="388"/>
                </a:lnTo>
                <a:lnTo>
                  <a:pt x="63" y="388"/>
                </a:lnTo>
                <a:lnTo>
                  <a:pt x="69" y="384"/>
                </a:lnTo>
                <a:lnTo>
                  <a:pt x="76" y="379"/>
                </a:lnTo>
                <a:lnTo>
                  <a:pt x="80" y="375"/>
                </a:lnTo>
                <a:lnTo>
                  <a:pt x="82" y="369"/>
                </a:lnTo>
                <a:lnTo>
                  <a:pt x="84" y="363"/>
                </a:lnTo>
                <a:lnTo>
                  <a:pt x="84" y="354"/>
                </a:lnTo>
                <a:lnTo>
                  <a:pt x="84" y="354"/>
                </a:lnTo>
                <a:lnTo>
                  <a:pt x="84" y="346"/>
                </a:lnTo>
                <a:lnTo>
                  <a:pt x="80" y="338"/>
                </a:lnTo>
                <a:lnTo>
                  <a:pt x="76" y="331"/>
                </a:lnTo>
                <a:lnTo>
                  <a:pt x="67" y="325"/>
                </a:lnTo>
                <a:lnTo>
                  <a:pt x="67" y="164"/>
                </a:lnTo>
                <a:lnTo>
                  <a:pt x="516" y="229"/>
                </a:lnTo>
                <a:lnTo>
                  <a:pt x="962" y="159"/>
                </a:lnTo>
                <a:lnTo>
                  <a:pt x="962" y="71"/>
                </a:lnTo>
                <a:lnTo>
                  <a:pt x="962" y="71"/>
                </a:lnTo>
                <a:close/>
                <a:moveTo>
                  <a:pt x="78" y="402"/>
                </a:moveTo>
                <a:lnTo>
                  <a:pt x="78" y="402"/>
                </a:lnTo>
                <a:lnTo>
                  <a:pt x="65" y="407"/>
                </a:lnTo>
                <a:lnTo>
                  <a:pt x="50" y="409"/>
                </a:lnTo>
                <a:lnTo>
                  <a:pt x="38" y="407"/>
                </a:lnTo>
                <a:lnTo>
                  <a:pt x="25" y="402"/>
                </a:lnTo>
                <a:lnTo>
                  <a:pt x="25" y="402"/>
                </a:lnTo>
                <a:lnTo>
                  <a:pt x="0" y="555"/>
                </a:lnTo>
                <a:lnTo>
                  <a:pt x="0" y="555"/>
                </a:lnTo>
                <a:lnTo>
                  <a:pt x="17" y="562"/>
                </a:lnTo>
                <a:lnTo>
                  <a:pt x="23" y="545"/>
                </a:lnTo>
                <a:lnTo>
                  <a:pt x="25" y="564"/>
                </a:lnTo>
                <a:lnTo>
                  <a:pt x="25" y="564"/>
                </a:lnTo>
                <a:lnTo>
                  <a:pt x="40" y="566"/>
                </a:lnTo>
                <a:lnTo>
                  <a:pt x="55" y="566"/>
                </a:lnTo>
                <a:lnTo>
                  <a:pt x="61" y="549"/>
                </a:lnTo>
                <a:lnTo>
                  <a:pt x="67" y="566"/>
                </a:lnTo>
                <a:lnTo>
                  <a:pt x="67" y="566"/>
                </a:lnTo>
                <a:lnTo>
                  <a:pt x="71" y="564"/>
                </a:lnTo>
                <a:lnTo>
                  <a:pt x="76" y="495"/>
                </a:lnTo>
                <a:lnTo>
                  <a:pt x="86" y="560"/>
                </a:lnTo>
                <a:lnTo>
                  <a:pt x="86" y="560"/>
                </a:lnTo>
                <a:lnTo>
                  <a:pt x="99" y="555"/>
                </a:lnTo>
                <a:lnTo>
                  <a:pt x="99" y="555"/>
                </a:lnTo>
                <a:lnTo>
                  <a:pt x="78" y="402"/>
                </a:lnTo>
                <a:lnTo>
                  <a:pt x="78" y="402"/>
                </a:lnTo>
                <a:close/>
                <a:moveTo>
                  <a:pt x="176" y="555"/>
                </a:moveTo>
                <a:lnTo>
                  <a:pt x="176" y="220"/>
                </a:lnTo>
                <a:lnTo>
                  <a:pt x="516" y="268"/>
                </a:lnTo>
                <a:lnTo>
                  <a:pt x="838" y="218"/>
                </a:lnTo>
                <a:lnTo>
                  <a:pt x="838" y="553"/>
                </a:lnTo>
                <a:lnTo>
                  <a:pt x="838" y="553"/>
                </a:lnTo>
                <a:lnTo>
                  <a:pt x="796" y="553"/>
                </a:lnTo>
                <a:lnTo>
                  <a:pt x="757" y="557"/>
                </a:lnTo>
                <a:lnTo>
                  <a:pt x="715" y="564"/>
                </a:lnTo>
                <a:lnTo>
                  <a:pt x="673" y="572"/>
                </a:lnTo>
                <a:lnTo>
                  <a:pt x="631" y="585"/>
                </a:lnTo>
                <a:lnTo>
                  <a:pt x="591" y="597"/>
                </a:lnTo>
                <a:lnTo>
                  <a:pt x="549" y="614"/>
                </a:lnTo>
                <a:lnTo>
                  <a:pt x="509" y="631"/>
                </a:lnTo>
                <a:lnTo>
                  <a:pt x="509" y="631"/>
                </a:lnTo>
                <a:lnTo>
                  <a:pt x="469" y="612"/>
                </a:lnTo>
                <a:lnTo>
                  <a:pt x="430" y="597"/>
                </a:lnTo>
                <a:lnTo>
                  <a:pt x="390" y="585"/>
                </a:lnTo>
                <a:lnTo>
                  <a:pt x="348" y="574"/>
                </a:lnTo>
                <a:lnTo>
                  <a:pt x="306" y="566"/>
                </a:lnTo>
                <a:lnTo>
                  <a:pt x="262" y="562"/>
                </a:lnTo>
                <a:lnTo>
                  <a:pt x="220" y="557"/>
                </a:lnTo>
                <a:lnTo>
                  <a:pt x="176" y="555"/>
                </a:lnTo>
                <a:lnTo>
                  <a:pt x="176" y="555"/>
                </a:lnTo>
                <a:close/>
              </a:path>
            </a:pathLst>
          </a:custGeom>
          <a:solidFill>
            <a:srgbClr val="4192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17925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N</a:t>
            </a:r>
            <a:r>
              <a: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on-competitive input-output model for green GDP</a:t>
            </a:r>
            <a:endParaRPr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0" y="709295"/>
          <a:ext cx="12192000" cy="6148705"/>
        </p:xfrm>
        <a:graphic>
          <a:graphicData uri="http://schemas.openxmlformats.org/drawingml/2006/table">
            <a:tbl>
              <a:tblPr/>
              <a:tblGrid>
                <a:gridCol w="1754505"/>
                <a:gridCol w="1348105"/>
                <a:gridCol w="1516380"/>
                <a:gridCol w="280035"/>
                <a:gridCol w="305435"/>
                <a:gridCol w="334010"/>
                <a:gridCol w="278765"/>
                <a:gridCol w="502285"/>
                <a:gridCol w="979170"/>
                <a:gridCol w="750570"/>
                <a:gridCol w="544195"/>
                <a:gridCol w="897890"/>
                <a:gridCol w="1047750"/>
                <a:gridCol w="483235"/>
                <a:gridCol w="577850"/>
                <a:gridCol w="591820"/>
              </a:tblGrid>
              <a:tr h="167640">
                <a:tc gridSpan="1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GDP non-competitive input-output table</a:t>
                      </a:r>
                      <a:endParaRPr lang="en-US" altLang="en-US" sz="10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 rowSpan="2"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intermediate use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final use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Import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 output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84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Gross capital formation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Export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Adjustment (-)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Resource and environment expenditure (-)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10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Intermediate Inputs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Domestic products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Imports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IV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10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Resource depletion and environment degradation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Domestic products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Ⅴ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VI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Imports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VII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VIII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6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90">
                <a:tc rowSpan="5"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GDP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Loss of fixed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IX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7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Labors' compensation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860"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production taxes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965"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operating profit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7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 input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17925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5.3. </a:t>
            </a:r>
            <a:r>
              <a: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Application of green GDP input-output model</a:t>
            </a:r>
            <a:endParaRPr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3175" y="1332865"/>
            <a:ext cx="12192635" cy="5238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b="1" dirty="0"/>
              <a:t>C</a:t>
            </a:r>
            <a:r>
              <a:rPr lang="zh-CN" altLang="en-US" b="1" dirty="0"/>
              <a:t>ompetitive input-output model</a:t>
            </a:r>
            <a:endParaRPr lang="zh-CN" altLang="en-US" b="1" dirty="0"/>
          </a:p>
          <a:p>
            <a:endParaRPr lang="zh-CN" altLang="en-US" dirty="0"/>
          </a:p>
          <a:p>
            <a:endParaRPr lang="zh-CN" altLang="en-US" dirty="0"/>
          </a:p>
          <a:p>
            <a:r>
              <a:rPr lang="zh-CN" altLang="en-US" b="1" dirty="0"/>
              <a:t>The row model balance relationship is :</a:t>
            </a:r>
            <a:endParaRPr lang="zh-CN" altLang="en-US" b="1" dirty="0"/>
          </a:p>
          <a:p>
            <a:r>
              <a:rPr lang="zh-CN" altLang="en-US" dirty="0"/>
              <a:t>Intermediate product use + resource and environmental expenditure ( use ) + green final use = total output</a:t>
            </a:r>
            <a:endParaRPr lang="zh-CN" altLang="en-US" dirty="0"/>
          </a:p>
          <a:p>
            <a:r>
              <a:rPr lang="zh-CN" altLang="en-US" dirty="0"/>
              <a:t>(</a:t>
            </a:r>
            <a:r>
              <a:rPr lang="en-US" altLang="zh-CN" dirty="0"/>
              <a:t> x</a:t>
            </a:r>
            <a:r>
              <a:rPr lang="zh-CN" altLang="en-US" baseline="-25000" dirty="0">
                <a:solidFill>
                  <a:schemeClr val="tx1"/>
                </a:solidFill>
                <a:uFillTx/>
              </a:rPr>
              <a:t>11</a:t>
            </a:r>
            <a:r>
              <a:rPr lang="zh-CN" altLang="en-US" baseline="30000" dirty="0">
                <a:solidFill>
                  <a:schemeClr val="tx1"/>
                </a:solidFill>
                <a:uFillTx/>
              </a:rPr>
              <a:t>(I)</a:t>
            </a:r>
            <a:r>
              <a:rPr lang="zh-CN" altLang="en-US" dirty="0"/>
              <a:t> +</a:t>
            </a:r>
            <a:r>
              <a:rPr lang="en-US" altLang="zh-CN" dirty="0"/>
              <a:t> x</a:t>
            </a:r>
            <a:r>
              <a:rPr lang="zh-CN" altLang="en-US" baseline="-25000" dirty="0">
                <a:uFillTx/>
              </a:rPr>
              <a:t>12</a:t>
            </a:r>
            <a:r>
              <a:rPr lang="zh-CN" altLang="en-US" baseline="30000" dirty="0">
                <a:uFillTx/>
              </a:rPr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x</a:t>
            </a:r>
            <a:r>
              <a:rPr lang="zh-CN" altLang="en-US" baseline="-25000" dirty="0">
                <a:uFillTx/>
              </a:rPr>
              <a:t>1n</a:t>
            </a:r>
            <a:r>
              <a:rPr lang="zh-CN" altLang="en-US" baseline="30000" dirty="0">
                <a:uFillTx/>
              </a:rPr>
              <a:t>(I)</a:t>
            </a:r>
            <a:r>
              <a:rPr lang="en-US" altLang="zh-CN" dirty="0">
                <a:uFillTx/>
              </a:rPr>
              <a:t> </a:t>
            </a:r>
            <a:r>
              <a:rPr lang="zh-CN" altLang="en-US" dirty="0"/>
              <a:t>)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(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11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12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1n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Y</a:t>
            </a:r>
            <a:r>
              <a:rPr lang="zh-CN" altLang="en-US" baseline="-25000" dirty="0">
                <a:uFillTx/>
              </a:rPr>
              <a:t>1</a:t>
            </a:r>
            <a:r>
              <a:rPr lang="zh-CN" altLang="en-US" dirty="0"/>
              <a:t> =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1</a:t>
            </a:r>
            <a:endParaRPr lang="zh-CN" altLang="en-US" dirty="0"/>
          </a:p>
          <a:p>
            <a:r>
              <a:rPr lang="zh-CN" altLang="en-US" dirty="0"/>
              <a:t>(</a:t>
            </a:r>
            <a:r>
              <a:rPr lang="en-US" altLang="zh-CN" dirty="0"/>
              <a:t> x</a:t>
            </a:r>
            <a:r>
              <a:rPr lang="zh-CN" altLang="en-US" baseline="-25000" dirty="0">
                <a:solidFill>
                  <a:schemeClr val="tx1"/>
                </a:solidFill>
                <a:uFillTx/>
              </a:rPr>
              <a:t>21</a:t>
            </a:r>
            <a:r>
              <a:rPr lang="zh-CN" altLang="en-US" baseline="30000" dirty="0">
                <a:solidFill>
                  <a:schemeClr val="tx1"/>
                </a:solidFill>
                <a:uFillTx/>
              </a:rPr>
              <a:t>(I)</a:t>
            </a:r>
            <a:r>
              <a:rPr lang="zh-CN" altLang="en-US" dirty="0"/>
              <a:t> +</a:t>
            </a:r>
            <a:r>
              <a:rPr lang="en-US" altLang="zh-CN" dirty="0"/>
              <a:t> x</a:t>
            </a:r>
            <a:r>
              <a:rPr lang="zh-CN" altLang="en-US" baseline="-25000" dirty="0">
                <a:uFillTx/>
              </a:rPr>
              <a:t>22</a:t>
            </a:r>
            <a:r>
              <a:rPr lang="zh-CN" altLang="en-US" baseline="30000" dirty="0">
                <a:uFillTx/>
              </a:rPr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x</a:t>
            </a:r>
            <a:r>
              <a:rPr lang="zh-CN" altLang="en-US" baseline="-25000" dirty="0">
                <a:uFillTx/>
              </a:rPr>
              <a:t>2n</a:t>
            </a:r>
            <a:r>
              <a:rPr lang="zh-CN" altLang="en-US" baseline="30000" dirty="0">
                <a:uFillTx/>
              </a:rPr>
              <a:t>(I)</a:t>
            </a:r>
            <a:r>
              <a:rPr lang="en-US" altLang="zh-CN" dirty="0">
                <a:uFillTx/>
              </a:rPr>
              <a:t> </a:t>
            </a:r>
            <a:r>
              <a:rPr lang="zh-CN" altLang="en-US" dirty="0"/>
              <a:t>)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(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21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22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2n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Y</a:t>
            </a:r>
            <a:r>
              <a:rPr lang="zh-CN" altLang="en-US" baseline="-25000" dirty="0">
                <a:uFillTx/>
              </a:rPr>
              <a:t>2</a:t>
            </a:r>
            <a:r>
              <a:rPr lang="zh-CN" altLang="en-US" dirty="0"/>
              <a:t> =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2</a:t>
            </a:r>
            <a:endParaRPr lang="zh-CN" altLang="en-US" dirty="0"/>
          </a:p>
          <a:p>
            <a:r>
              <a:rPr lang="zh-CN" altLang="en-US" dirty="0"/>
              <a:t>......</a:t>
            </a:r>
            <a:endParaRPr lang="zh-CN" altLang="en-US" dirty="0"/>
          </a:p>
          <a:p>
            <a:r>
              <a:rPr lang="zh-CN" altLang="en-US" dirty="0"/>
              <a:t>(</a:t>
            </a:r>
            <a:r>
              <a:rPr lang="en-US" altLang="zh-CN" dirty="0"/>
              <a:t> x</a:t>
            </a:r>
            <a:r>
              <a:rPr lang="zh-CN" altLang="en-US" baseline="-25000" dirty="0">
                <a:solidFill>
                  <a:schemeClr val="tx1"/>
                </a:solidFill>
                <a:uFillTx/>
              </a:rPr>
              <a:t>n1</a:t>
            </a:r>
            <a:r>
              <a:rPr lang="zh-CN" altLang="en-US" baseline="30000" dirty="0">
                <a:solidFill>
                  <a:schemeClr val="tx1"/>
                </a:solidFill>
                <a:uFillTx/>
              </a:rPr>
              <a:t>(I)</a:t>
            </a:r>
            <a:r>
              <a:rPr lang="zh-CN" altLang="en-US" dirty="0"/>
              <a:t> + </a:t>
            </a:r>
            <a:r>
              <a:rPr lang="en-US" altLang="zh-CN" dirty="0"/>
              <a:t>x</a:t>
            </a:r>
            <a:r>
              <a:rPr lang="zh-CN" altLang="en-US" baseline="-25000" dirty="0">
                <a:uFillTx/>
              </a:rPr>
              <a:t>n2</a:t>
            </a:r>
            <a:r>
              <a:rPr lang="zh-CN" altLang="en-US" baseline="30000" dirty="0">
                <a:uFillTx/>
              </a:rPr>
              <a:t>(I)</a:t>
            </a:r>
            <a:r>
              <a:rPr lang="zh-CN" altLang="en-US" dirty="0"/>
              <a:t> + ... + x</a:t>
            </a:r>
            <a:r>
              <a:rPr lang="zh-CN" altLang="en-US" baseline="-25000" dirty="0">
                <a:uFillTx/>
              </a:rPr>
              <a:t>nn</a:t>
            </a:r>
            <a:r>
              <a:rPr lang="zh-CN" altLang="en-US" baseline="30000" dirty="0">
                <a:uFillTx/>
              </a:rPr>
              <a:t>(I)</a:t>
            </a:r>
            <a:r>
              <a:rPr lang="en-US" altLang="zh-CN" dirty="0">
                <a:uFillTx/>
              </a:rPr>
              <a:t> </a:t>
            </a:r>
            <a:r>
              <a:rPr lang="zh-CN" altLang="en-US" dirty="0"/>
              <a:t>) + (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>
                <a:uFillTx/>
              </a:rPr>
              <a:t>n1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 x</a:t>
            </a:r>
            <a:r>
              <a:rPr lang="zh-CN" altLang="en-US" baseline="-25000" dirty="0">
                <a:uFillTx/>
              </a:rPr>
              <a:t>n2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+ ... + x</a:t>
            </a:r>
            <a:r>
              <a:rPr lang="zh-CN" altLang="en-US" baseline="-25000" dirty="0">
                <a:uFillTx/>
              </a:rPr>
              <a:t>nn</a:t>
            </a:r>
            <a:r>
              <a:rPr lang="zh-CN" altLang="en-US" baseline="30000" dirty="0">
                <a:uFillTx/>
              </a:rPr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Y</a:t>
            </a:r>
            <a:r>
              <a:rPr lang="zh-CN" altLang="en-US" baseline="-25000" dirty="0">
                <a:uFillTx/>
              </a:rPr>
              <a:t>n</a:t>
            </a:r>
            <a:r>
              <a:rPr lang="zh-CN" altLang="en-US" dirty="0"/>
              <a:t> = X</a:t>
            </a:r>
            <a:r>
              <a:rPr lang="zh-CN" altLang="en-US" baseline="-25000" dirty="0">
                <a:uFillTx/>
              </a:rPr>
              <a:t>n</a:t>
            </a:r>
            <a:endParaRPr lang="zh-CN" altLang="en-US" baseline="-25000" dirty="0">
              <a:uFillTx/>
            </a:endParaRPr>
          </a:p>
          <a:p>
            <a:endParaRPr lang="zh-CN" altLang="en-US" dirty="0"/>
          </a:p>
          <a:p>
            <a:r>
              <a:rPr lang="zh-CN" altLang="en-US" b="1" dirty="0"/>
              <a:t>The equilibrium relationship of the column model is :</a:t>
            </a:r>
            <a:endParaRPr lang="zh-CN" altLang="en-US" b="1" dirty="0"/>
          </a:p>
          <a:p>
            <a:r>
              <a:rPr lang="zh-CN" altLang="en-US" dirty="0"/>
              <a:t>Intermediate input + resource and environmental depletion + green GDP = total input</a:t>
            </a:r>
            <a:endParaRPr lang="zh-CN" altLang="en-US" dirty="0"/>
          </a:p>
          <a:p>
            <a:r>
              <a:rPr lang="zh-CN" altLang="en-US" dirty="0"/>
              <a:t>(x</a:t>
            </a:r>
            <a:r>
              <a:rPr lang="zh-CN" altLang="en-US" baseline="-25000" dirty="0"/>
              <a:t>11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21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n1</a:t>
            </a:r>
            <a:r>
              <a:rPr lang="zh-CN" altLang="en-US" baseline="30000" dirty="0"/>
              <a:t>(I)</a:t>
            </a:r>
            <a:r>
              <a:rPr lang="zh-CN" altLang="en-US" dirty="0"/>
              <a:t> )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(x</a:t>
            </a:r>
            <a:r>
              <a:rPr lang="zh-CN" altLang="en-US" baseline="-25000" dirty="0"/>
              <a:t>11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21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n1</a:t>
            </a:r>
            <a:r>
              <a:rPr lang="zh-CN" altLang="en-US" baseline="30000" dirty="0"/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H</a:t>
            </a:r>
            <a:r>
              <a:rPr lang="zh-CN" altLang="en-US" baseline="-25000" dirty="0"/>
              <a:t>1</a:t>
            </a:r>
            <a:r>
              <a:rPr lang="zh-CN" altLang="en-US" dirty="0"/>
              <a:t> =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1</a:t>
            </a:r>
            <a:endParaRPr lang="zh-CN" altLang="en-US" dirty="0"/>
          </a:p>
          <a:p>
            <a:r>
              <a:rPr lang="zh-CN" altLang="en-US" dirty="0"/>
              <a:t>(x</a:t>
            </a:r>
            <a:r>
              <a:rPr lang="zh-CN" altLang="en-US" baseline="-25000" dirty="0"/>
              <a:t>12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22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n2</a:t>
            </a:r>
            <a:r>
              <a:rPr lang="zh-CN" altLang="en-US" baseline="30000" dirty="0"/>
              <a:t>(I)</a:t>
            </a:r>
            <a:r>
              <a:rPr lang="zh-CN" altLang="en-US" dirty="0"/>
              <a:t> )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(x</a:t>
            </a:r>
            <a:r>
              <a:rPr lang="zh-CN" altLang="en-US" baseline="-25000" dirty="0"/>
              <a:t>12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22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n2</a:t>
            </a:r>
            <a:r>
              <a:rPr lang="zh-CN" altLang="en-US" baseline="30000" dirty="0"/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H</a:t>
            </a:r>
            <a:r>
              <a:rPr lang="zh-CN" altLang="en-US" baseline="-25000" dirty="0"/>
              <a:t>2</a:t>
            </a:r>
            <a:r>
              <a:rPr lang="zh-CN" altLang="en-US" dirty="0"/>
              <a:t> =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</a:t>
            </a:r>
            <a:endParaRPr lang="zh-CN" altLang="en-US" dirty="0"/>
          </a:p>
          <a:p>
            <a:r>
              <a:rPr lang="zh-CN" altLang="en-US" dirty="0"/>
              <a:t>......</a:t>
            </a:r>
            <a:endParaRPr lang="zh-CN" altLang="en-US" dirty="0"/>
          </a:p>
          <a:p>
            <a:r>
              <a:rPr lang="zh-CN" altLang="en-US" dirty="0"/>
              <a:t>(x</a:t>
            </a:r>
            <a:r>
              <a:rPr lang="zh-CN" altLang="en-US" baseline="-25000" dirty="0"/>
              <a:t>1n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2n</a:t>
            </a:r>
            <a:r>
              <a:rPr lang="zh-CN" altLang="en-US" baseline="30000" dirty="0"/>
              <a:t>(I)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nn</a:t>
            </a:r>
            <a:r>
              <a:rPr lang="zh-CN" altLang="en-US" baseline="30000" dirty="0"/>
              <a:t>(I)</a:t>
            </a:r>
            <a:r>
              <a:rPr lang="zh-CN" altLang="en-US" dirty="0"/>
              <a:t> )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(x</a:t>
            </a:r>
            <a:r>
              <a:rPr lang="zh-CN" altLang="en-US" baseline="-25000" dirty="0"/>
              <a:t>1n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2n</a:t>
            </a:r>
            <a:r>
              <a:rPr lang="zh-CN" altLang="en-US" baseline="30000" dirty="0"/>
              <a:t>(III)</a:t>
            </a:r>
            <a:r>
              <a:rPr lang="zh-CN" altLang="en-US" dirty="0"/>
              <a:t> +</a:t>
            </a:r>
            <a:r>
              <a:rPr lang="en-US" altLang="zh-CN" dirty="0"/>
              <a:t> </a:t>
            </a:r>
            <a:r>
              <a:rPr lang="zh-CN" altLang="en-US" dirty="0"/>
              <a:t>...</a:t>
            </a:r>
            <a:r>
              <a:rPr lang="en-US" altLang="zh-CN" dirty="0"/>
              <a:t> </a:t>
            </a:r>
            <a:r>
              <a:rPr lang="zh-CN" altLang="en-US" dirty="0"/>
              <a:t>+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nn</a:t>
            </a:r>
            <a:r>
              <a:rPr lang="zh-CN" altLang="en-US" baseline="30000" dirty="0"/>
              <a:t>(III)</a:t>
            </a:r>
            <a:r>
              <a:rPr lang="zh-CN" altLang="en-US" dirty="0"/>
              <a:t> ) + </a:t>
            </a:r>
            <a:r>
              <a:rPr lang="en-US" altLang="zh-CN" dirty="0"/>
              <a:t>H</a:t>
            </a:r>
            <a:r>
              <a:rPr lang="zh-CN" altLang="en-US" baseline="-25000" dirty="0"/>
              <a:t>n</a:t>
            </a:r>
            <a:r>
              <a:rPr lang="zh-CN" altLang="en-US" dirty="0"/>
              <a:t> =</a:t>
            </a:r>
            <a:r>
              <a:rPr lang="en-US" altLang="zh-CN" dirty="0"/>
              <a:t> </a:t>
            </a:r>
            <a:r>
              <a:rPr lang="zh-CN" altLang="en-US" dirty="0"/>
              <a:t>X</a:t>
            </a:r>
            <a:r>
              <a:rPr lang="zh-CN" altLang="en-US" baseline="-25000" dirty="0"/>
              <a:t>n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17925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5.3. </a:t>
            </a:r>
            <a:r>
              <a: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Application of green GDP input-output model</a:t>
            </a:r>
            <a:endParaRPr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3175" y="1522730"/>
            <a:ext cx="12303760" cy="53346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Non-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competitive input-output model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The row model balance relationship is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(Ⅴ)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+...+x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(Ⅶ)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Y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The equilibrium relationship of the column model is</a:t>
            </a:r>
            <a:r>
              <a:rPr lang="en-US" alt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Intermediate input + resource and environmental depletion + green GDP = total input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 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n1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 +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=X 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 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n2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 +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=X 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(III)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(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nn</a:t>
            </a:r>
            <a:r>
              <a:rPr lang="zh-CN" altLang="en-US" sz="16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(VII)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)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=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16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30156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6. C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onclusion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Text Placeholder 8"/>
          <p:cNvSpPr txBox="1"/>
          <p:nvPr>
            <p:custDataLst>
              <p:tags r:id="rId1"/>
            </p:custDataLst>
          </p:nvPr>
        </p:nvSpPr>
        <p:spPr>
          <a:xfrm>
            <a:off x="936625" y="1776095"/>
            <a:ext cx="2769870" cy="513715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lnSpc>
                <a:spcPct val="120000"/>
              </a:lnSpc>
              <a:spcBef>
                <a:spcPct val="20000"/>
              </a:spcBef>
              <a:buFont typeface="Arial" panose="020B0604020202020204"/>
              <a:buNone/>
              <a:defRPr sz="800" kern="1200" baseline="0">
                <a:solidFill>
                  <a:schemeClr val="bg1">
                    <a:lumMod val="50000"/>
                  </a:schemeClr>
                </a:solidFill>
                <a:latin typeface="Roboto condensed"/>
                <a:ea typeface="+mn-ea"/>
                <a:cs typeface="Roboto condens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Green GDP total indicator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9" name="Text Placeholder 8"/>
          <p:cNvSpPr txBox="1"/>
          <p:nvPr>
            <p:custDataLst>
              <p:tags r:id="rId2"/>
            </p:custDataLst>
          </p:nvPr>
        </p:nvSpPr>
        <p:spPr>
          <a:xfrm>
            <a:off x="8754110" y="1776095"/>
            <a:ext cx="2559050" cy="733425"/>
          </a:xfrm>
          <a:prstGeom prst="rect">
            <a:avLst/>
          </a:prstGeom>
        </p:spPr>
        <p:txBody>
          <a:bodyPr vert="horz"/>
          <a:lstStyle>
            <a:defPPr>
              <a:defRPr lang="zh-CN"/>
            </a:defPPr>
            <a:lvl1pPr indent="0" defTabSz="457200">
              <a:spcBef>
                <a:spcPct val="20000"/>
              </a:spcBef>
              <a:buFont typeface="Arial" panose="020B0604020202020204"/>
              <a:buNone/>
              <a:defRPr sz="1400" baseline="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charset="-122"/>
                <a:ea typeface="微软雅黑" panose="020B0503020204020204" charset="-122"/>
                <a:cs typeface="Roboto condensed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/>
              <a:buChar char="–"/>
              <a:defRPr sz="2800"/>
            </a:lvl2pPr>
            <a:lvl3pPr marL="1143000" indent="-228600" defTabSz="457200">
              <a:spcBef>
                <a:spcPct val="20000"/>
              </a:spcBef>
              <a:buFont typeface="Arial" panose="020B0604020202020204"/>
              <a:buChar char="•"/>
              <a:defRPr sz="2400"/>
            </a:lvl3pPr>
            <a:lvl4pPr marL="1600200" indent="-228600" defTabSz="457200">
              <a:spcBef>
                <a:spcPct val="20000"/>
              </a:spcBef>
              <a:buFont typeface="Arial" panose="020B0604020202020204"/>
              <a:buChar char="–"/>
              <a:defRPr sz="2000"/>
            </a:lvl4pPr>
            <a:lvl5pPr marL="2057400" indent="-228600" defTabSz="457200">
              <a:spcBef>
                <a:spcPct val="20000"/>
              </a:spcBef>
              <a:buFont typeface="Arial" panose="020B0604020202020204"/>
              <a:buChar char="»"/>
              <a:defRPr sz="2000"/>
            </a:lvl5pPr>
            <a:lvl6pPr marL="25146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9pPr>
          </a:lstStyle>
          <a:p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Green GDP 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competitive input-output </a:t>
            </a: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model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90" name="直接连接符 89"/>
          <p:cNvCxnSpPr/>
          <p:nvPr>
            <p:custDataLst>
              <p:tags r:id="rId3"/>
            </p:custDataLst>
          </p:nvPr>
        </p:nvCxnSpPr>
        <p:spPr>
          <a:xfrm flipV="1">
            <a:off x="3956685" y="2042160"/>
            <a:ext cx="0" cy="524510"/>
          </a:xfrm>
          <a:prstGeom prst="line">
            <a:avLst/>
          </a:prstGeom>
          <a:ln>
            <a:solidFill>
              <a:srgbClr val="3E8F8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>
            <p:custDataLst>
              <p:tags r:id="rId4"/>
            </p:custDataLst>
          </p:nvPr>
        </p:nvCxnSpPr>
        <p:spPr>
          <a:xfrm flipH="1">
            <a:off x="3597910" y="2042160"/>
            <a:ext cx="358775" cy="0"/>
          </a:xfrm>
          <a:prstGeom prst="line">
            <a:avLst/>
          </a:prstGeom>
          <a:ln>
            <a:solidFill>
              <a:srgbClr val="3E8F8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>
            <p:custDataLst>
              <p:tags r:id="rId5"/>
            </p:custDataLst>
          </p:nvPr>
        </p:nvCxnSpPr>
        <p:spPr>
          <a:xfrm flipV="1">
            <a:off x="5462905" y="2058035"/>
            <a:ext cx="0" cy="524510"/>
          </a:xfrm>
          <a:prstGeom prst="line">
            <a:avLst/>
          </a:prstGeom>
          <a:ln>
            <a:solidFill>
              <a:srgbClr val="A67346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>
            <p:custDataLst>
              <p:tags r:id="rId6"/>
            </p:custDataLst>
          </p:nvPr>
        </p:nvCxnSpPr>
        <p:spPr>
          <a:xfrm>
            <a:off x="5462905" y="2058035"/>
            <a:ext cx="3241675" cy="0"/>
          </a:xfrm>
          <a:prstGeom prst="line">
            <a:avLst/>
          </a:prstGeom>
          <a:ln>
            <a:solidFill>
              <a:srgbClr val="A67346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>
            <p:custDataLst>
              <p:tags r:id="rId7"/>
            </p:custDataLst>
          </p:nvPr>
        </p:nvCxnSpPr>
        <p:spPr>
          <a:xfrm>
            <a:off x="6969125" y="4390390"/>
            <a:ext cx="6350" cy="604520"/>
          </a:xfrm>
          <a:prstGeom prst="line">
            <a:avLst/>
          </a:prstGeom>
          <a:ln>
            <a:solidFill>
              <a:srgbClr val="3E8F8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>
            <p:custDataLst>
              <p:tags r:id="rId8"/>
            </p:custDataLst>
          </p:nvPr>
        </p:nvCxnSpPr>
        <p:spPr>
          <a:xfrm flipH="1">
            <a:off x="3597910" y="4994910"/>
            <a:ext cx="3377565" cy="0"/>
          </a:xfrm>
          <a:prstGeom prst="line">
            <a:avLst/>
          </a:prstGeom>
          <a:ln>
            <a:solidFill>
              <a:srgbClr val="3E8F8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>
            <p:custDataLst>
              <p:tags r:id="rId9"/>
            </p:custDataLst>
          </p:nvPr>
        </p:nvCxnSpPr>
        <p:spPr>
          <a:xfrm>
            <a:off x="8549005" y="4390390"/>
            <a:ext cx="0" cy="890905"/>
          </a:xfrm>
          <a:prstGeom prst="line">
            <a:avLst/>
          </a:prstGeom>
          <a:ln>
            <a:solidFill>
              <a:srgbClr val="A67346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>
            <p:custDataLst>
              <p:tags r:id="rId10"/>
            </p:custDataLst>
          </p:nvPr>
        </p:nvCxnSpPr>
        <p:spPr>
          <a:xfrm>
            <a:off x="8549005" y="5280660"/>
            <a:ext cx="381000" cy="0"/>
          </a:xfrm>
          <a:prstGeom prst="line">
            <a:avLst/>
          </a:prstGeom>
          <a:ln>
            <a:solidFill>
              <a:srgbClr val="A67346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组合 97"/>
          <p:cNvGrpSpPr/>
          <p:nvPr>
            <p:custDataLst>
              <p:tags r:id="rId11"/>
            </p:custDataLst>
          </p:nvPr>
        </p:nvGrpSpPr>
        <p:grpSpPr>
          <a:xfrm>
            <a:off x="3053080" y="2582545"/>
            <a:ext cx="1807210" cy="1807845"/>
            <a:chOff x="2714799" y="2648622"/>
            <a:chExt cx="1891378" cy="1891378"/>
          </a:xfrm>
          <a:solidFill>
            <a:srgbClr val="3E8F84"/>
          </a:solidFill>
        </p:grpSpPr>
        <p:sp>
          <p:nvSpPr>
            <p:cNvPr id="99" name="Oval 8"/>
            <p:cNvSpPr/>
            <p:nvPr>
              <p:custDataLst>
                <p:tags r:id="rId12"/>
              </p:custDataLst>
            </p:nvPr>
          </p:nvSpPr>
          <p:spPr>
            <a:xfrm>
              <a:off x="2714799" y="2648622"/>
              <a:ext cx="1891378" cy="1891378"/>
            </a:xfrm>
            <a:prstGeom prst="ellipse">
              <a:avLst/>
            </a:prstGeom>
            <a:grpFill/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sz="12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0" name="Text Placeholder 2"/>
            <p:cNvSpPr txBox="1"/>
            <p:nvPr>
              <p:custDataLst>
                <p:tags r:id="rId13"/>
              </p:custDataLst>
            </p:nvPr>
          </p:nvSpPr>
          <p:spPr>
            <a:xfrm>
              <a:off x="3146847" y="3357786"/>
              <a:ext cx="1224135" cy="567411"/>
            </a:xfrm>
            <a:prstGeom prst="rect">
              <a:avLst/>
            </a:prstGeom>
            <a:grpFill/>
            <a:ln w="66675">
              <a:noFill/>
            </a:ln>
          </p:spPr>
          <p:txBody>
            <a:bodyPr vert="horz"/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200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 condensed"/>
                  <a:ea typeface="+mn-ea"/>
                  <a:cs typeface="Roboto condensed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01" name="组合 100"/>
          <p:cNvGrpSpPr/>
          <p:nvPr>
            <p:custDataLst>
              <p:tags r:id="rId14"/>
            </p:custDataLst>
          </p:nvPr>
        </p:nvGrpSpPr>
        <p:grpSpPr>
          <a:xfrm>
            <a:off x="4559300" y="2582545"/>
            <a:ext cx="1807210" cy="1807845"/>
            <a:chOff x="4290947" y="2648622"/>
            <a:chExt cx="1891378" cy="1891378"/>
          </a:xfrm>
          <a:solidFill>
            <a:srgbClr val="A67346"/>
          </a:solidFill>
        </p:grpSpPr>
        <p:sp>
          <p:nvSpPr>
            <p:cNvPr id="102" name="Oval 9"/>
            <p:cNvSpPr/>
            <p:nvPr>
              <p:custDataLst>
                <p:tags r:id="rId15"/>
              </p:custDataLst>
            </p:nvPr>
          </p:nvSpPr>
          <p:spPr>
            <a:xfrm>
              <a:off x="4290947" y="2648622"/>
              <a:ext cx="1891378" cy="1891378"/>
            </a:xfrm>
            <a:prstGeom prst="ellipse">
              <a:avLst/>
            </a:prstGeom>
            <a:grpFill/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sz="12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3" name="Text Placeholder 2"/>
            <p:cNvSpPr txBox="1"/>
            <p:nvPr>
              <p:custDataLst>
                <p:tags r:id="rId16"/>
              </p:custDataLst>
            </p:nvPr>
          </p:nvSpPr>
          <p:spPr>
            <a:xfrm>
              <a:off x="4739406" y="3357786"/>
              <a:ext cx="1224135" cy="567411"/>
            </a:xfrm>
            <a:prstGeom prst="rect">
              <a:avLst/>
            </a:prstGeom>
            <a:grpFill/>
            <a:ln w="66675">
              <a:noFill/>
            </a:ln>
          </p:spPr>
          <p:txBody>
            <a:bodyPr vert="horz"/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200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 condensed"/>
                  <a:ea typeface="+mn-ea"/>
                  <a:cs typeface="Roboto condensed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04" name="组合 103"/>
          <p:cNvGrpSpPr/>
          <p:nvPr>
            <p:custDataLst>
              <p:tags r:id="rId17"/>
            </p:custDataLst>
          </p:nvPr>
        </p:nvGrpSpPr>
        <p:grpSpPr>
          <a:xfrm>
            <a:off x="6065520" y="2582545"/>
            <a:ext cx="1807210" cy="1807845"/>
            <a:chOff x="5867096" y="2648622"/>
            <a:chExt cx="1891378" cy="1891378"/>
          </a:xfrm>
          <a:solidFill>
            <a:srgbClr val="3E8F84"/>
          </a:solidFill>
        </p:grpSpPr>
        <p:sp>
          <p:nvSpPr>
            <p:cNvPr id="105" name="Oval 10"/>
            <p:cNvSpPr/>
            <p:nvPr>
              <p:custDataLst>
                <p:tags r:id="rId18"/>
              </p:custDataLst>
            </p:nvPr>
          </p:nvSpPr>
          <p:spPr>
            <a:xfrm>
              <a:off x="5867096" y="2648622"/>
              <a:ext cx="1891378" cy="1891378"/>
            </a:xfrm>
            <a:prstGeom prst="ellipse">
              <a:avLst/>
            </a:prstGeom>
            <a:grpFill/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sz="12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6" name="Text Placeholder 2"/>
            <p:cNvSpPr txBox="1"/>
            <p:nvPr>
              <p:custDataLst>
                <p:tags r:id="rId19"/>
              </p:custDataLst>
            </p:nvPr>
          </p:nvSpPr>
          <p:spPr>
            <a:xfrm>
              <a:off x="6315199" y="3357786"/>
              <a:ext cx="1224135" cy="567411"/>
            </a:xfrm>
            <a:prstGeom prst="rect">
              <a:avLst/>
            </a:prstGeom>
            <a:grpFill/>
            <a:ln w="66675">
              <a:noFill/>
            </a:ln>
          </p:spPr>
          <p:txBody>
            <a:bodyPr vert="horz"/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200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 condensed"/>
                  <a:ea typeface="+mn-ea"/>
                  <a:cs typeface="Roboto condensed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07" name="组合 106"/>
          <p:cNvGrpSpPr/>
          <p:nvPr>
            <p:custDataLst>
              <p:tags r:id="rId20"/>
            </p:custDataLst>
          </p:nvPr>
        </p:nvGrpSpPr>
        <p:grpSpPr>
          <a:xfrm>
            <a:off x="7659370" y="2582545"/>
            <a:ext cx="1807210" cy="1807845"/>
            <a:chOff x="7520165" y="2648622"/>
            <a:chExt cx="1891378" cy="1891378"/>
          </a:xfrm>
          <a:solidFill>
            <a:srgbClr val="A67346"/>
          </a:solidFill>
        </p:grpSpPr>
        <p:sp>
          <p:nvSpPr>
            <p:cNvPr id="108" name="Oval 11"/>
            <p:cNvSpPr/>
            <p:nvPr>
              <p:custDataLst>
                <p:tags r:id="rId21"/>
              </p:custDataLst>
            </p:nvPr>
          </p:nvSpPr>
          <p:spPr>
            <a:xfrm>
              <a:off x="7520165" y="2648622"/>
              <a:ext cx="1891378" cy="1891378"/>
            </a:xfrm>
            <a:prstGeom prst="ellipse">
              <a:avLst/>
            </a:prstGeom>
            <a:grpFill/>
            <a:ln w="666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en-US" sz="12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9" name="Text Placeholder 2"/>
            <p:cNvSpPr txBox="1"/>
            <p:nvPr>
              <p:custDataLst>
                <p:tags r:id="rId22"/>
              </p:custDataLst>
            </p:nvPr>
          </p:nvSpPr>
          <p:spPr>
            <a:xfrm>
              <a:off x="7899375" y="3357786"/>
              <a:ext cx="1224135" cy="567411"/>
            </a:xfrm>
            <a:prstGeom prst="rect">
              <a:avLst/>
            </a:prstGeom>
            <a:grpFill/>
            <a:ln w="66675">
              <a:noFill/>
            </a:ln>
          </p:spPr>
          <p:txBody>
            <a:bodyPr vert="horz"/>
            <a:lstStyle>
              <a:lvl1pPr marL="0" indent="0" algn="l" defTabSz="457200" rtl="0" eaLnBrk="1" latinLnBrk="0" hangingPunct="1">
                <a:spcBef>
                  <a:spcPct val="20000"/>
                </a:spcBef>
                <a:buFont typeface="Arial" panose="020B0604020202020204"/>
                <a:buNone/>
                <a:defRPr sz="1200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 condensed"/>
                  <a:ea typeface="+mn-ea"/>
                  <a:cs typeface="Roboto condensed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 panose="020B0604020202020204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2" name="Text Placeholder 8"/>
          <p:cNvSpPr txBox="1"/>
          <p:nvPr>
            <p:custDataLst>
              <p:tags r:id="rId23"/>
            </p:custDataLst>
          </p:nvPr>
        </p:nvSpPr>
        <p:spPr>
          <a:xfrm>
            <a:off x="8883015" y="4989830"/>
            <a:ext cx="2661285" cy="619125"/>
          </a:xfrm>
          <a:prstGeom prst="rect">
            <a:avLst/>
          </a:prstGeom>
        </p:spPr>
        <p:txBody>
          <a:bodyPr vert="horz"/>
          <a:lstStyle>
            <a:defPPr>
              <a:defRPr lang="zh-CN"/>
            </a:defPPr>
            <a:lvl1pPr indent="0" defTabSz="457200">
              <a:spcBef>
                <a:spcPct val="20000"/>
              </a:spcBef>
              <a:buFont typeface="Arial" panose="020B0604020202020204"/>
              <a:buNone/>
              <a:defRPr sz="1400" baseline="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charset="-122"/>
                <a:ea typeface="微软雅黑" panose="020B0503020204020204" charset="-122"/>
                <a:cs typeface="Roboto condensed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/>
              <a:buChar char="–"/>
              <a:defRPr sz="2800"/>
            </a:lvl2pPr>
            <a:lvl3pPr marL="1143000" indent="-228600" defTabSz="457200">
              <a:spcBef>
                <a:spcPct val="20000"/>
              </a:spcBef>
              <a:buFont typeface="Arial" panose="020B0604020202020204"/>
              <a:buChar char="•"/>
              <a:defRPr sz="2400"/>
            </a:lvl3pPr>
            <a:lvl4pPr marL="1600200" indent="-228600" defTabSz="457200">
              <a:spcBef>
                <a:spcPct val="20000"/>
              </a:spcBef>
              <a:buFont typeface="Arial" panose="020B0604020202020204"/>
              <a:buChar char="–"/>
              <a:defRPr sz="2000"/>
            </a:lvl4pPr>
            <a:lvl5pPr marL="2057400" indent="-228600" defTabSz="457200">
              <a:spcBef>
                <a:spcPct val="20000"/>
              </a:spcBef>
              <a:buFont typeface="Arial" panose="020B0604020202020204"/>
              <a:buChar char="»"/>
              <a:defRPr sz="2000"/>
            </a:lvl5pPr>
            <a:lvl6pPr marL="25146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9pPr>
          </a:lstStyle>
          <a:p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Analysis of economic structure</a:t>
            </a:r>
            <a:endParaRPr lang="en-US" altLang="zh-CN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 Placeholder 8"/>
          <p:cNvSpPr txBox="1"/>
          <p:nvPr>
            <p:custDataLst>
              <p:tags r:id="rId24"/>
            </p:custDataLst>
          </p:nvPr>
        </p:nvSpPr>
        <p:spPr>
          <a:xfrm>
            <a:off x="609600" y="4683125"/>
            <a:ext cx="2947035" cy="876300"/>
          </a:xfrm>
          <a:prstGeom prst="rect">
            <a:avLst/>
          </a:prstGeom>
        </p:spPr>
        <p:txBody>
          <a:bodyPr vert="horz"/>
          <a:lstStyle>
            <a:defPPr>
              <a:defRPr lang="zh-CN"/>
            </a:defPPr>
            <a:lvl1pPr indent="0" defTabSz="457200">
              <a:spcBef>
                <a:spcPct val="20000"/>
              </a:spcBef>
              <a:buFont typeface="Arial" panose="020B0604020202020204"/>
              <a:buNone/>
              <a:defRPr sz="1400" baseline="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charset="-122"/>
                <a:ea typeface="微软雅黑" panose="020B0503020204020204" charset="-122"/>
                <a:cs typeface="Roboto condensed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/>
              <a:buChar char="–"/>
              <a:defRPr sz="2800"/>
            </a:lvl2pPr>
            <a:lvl3pPr marL="1143000" indent="-228600" defTabSz="457200">
              <a:spcBef>
                <a:spcPct val="20000"/>
              </a:spcBef>
              <a:buFont typeface="Arial" panose="020B0604020202020204"/>
              <a:buChar char="•"/>
              <a:defRPr sz="2400"/>
            </a:lvl3pPr>
            <a:lvl4pPr marL="1600200" indent="-228600" defTabSz="457200">
              <a:spcBef>
                <a:spcPct val="20000"/>
              </a:spcBef>
              <a:buFont typeface="Arial" panose="020B0604020202020204"/>
              <a:buChar char="–"/>
              <a:defRPr sz="2000"/>
            </a:lvl4pPr>
            <a:lvl5pPr marL="2057400" indent="-228600" defTabSz="457200">
              <a:spcBef>
                <a:spcPct val="20000"/>
              </a:spcBef>
              <a:buFont typeface="Arial" panose="020B0604020202020204"/>
              <a:buChar char="»"/>
              <a:defRPr sz="2000"/>
            </a:lvl5pPr>
            <a:lvl6pPr marL="25146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 panose="020B0604020202020204"/>
              <a:buChar char="•"/>
              <a:defRPr sz="2000"/>
            </a:lvl9pPr>
          </a:lstStyle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Green GDP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non-competitive input-output model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082165" y="818515"/>
            <a:ext cx="8138160" cy="5494020"/>
            <a:chOff x="3279" y="1289"/>
            <a:chExt cx="12816" cy="8652"/>
          </a:xfrm>
        </p:grpSpPr>
        <p:sp>
          <p:nvSpPr>
            <p:cNvPr id="8" name="菱形 7"/>
            <p:cNvSpPr/>
            <p:nvPr/>
          </p:nvSpPr>
          <p:spPr>
            <a:xfrm>
              <a:off x="3279" y="1289"/>
              <a:ext cx="12816" cy="8653"/>
            </a:xfrm>
            <a:prstGeom prst="diamond">
              <a:avLst/>
            </a:prstGeom>
            <a:solidFill>
              <a:schemeClr val="bg1">
                <a:alpha val="99000"/>
              </a:schemeClr>
            </a:solidFill>
            <a:ln w="12700">
              <a:solidFill>
                <a:srgbClr val="A673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菱形 1"/>
            <p:cNvSpPr/>
            <p:nvPr/>
          </p:nvSpPr>
          <p:spPr>
            <a:xfrm>
              <a:off x="3631" y="1508"/>
              <a:ext cx="12137" cy="8195"/>
            </a:xfrm>
            <a:prstGeom prst="diamond">
              <a:avLst/>
            </a:prstGeom>
            <a:solidFill>
              <a:schemeClr val="bg1">
                <a:alpha val="99000"/>
              </a:schemeClr>
            </a:solidFill>
            <a:ln w="12700">
              <a:solidFill>
                <a:srgbClr val="419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521710" y="2882900"/>
            <a:ext cx="53149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7200" noProof="0" dirty="0">
                <a:ln>
                  <a:noFill/>
                </a:ln>
                <a:solidFill>
                  <a:srgbClr val="A67346"/>
                </a:solidFill>
                <a:uLnTx/>
                <a:uFillTx/>
                <a:latin typeface="Mangal" charset="0"/>
                <a:ea typeface="方正舒体" panose="02010601030101010101" pitchFamily="2" charset="-122"/>
                <a:sym typeface="+mn-ea"/>
              </a:rPr>
              <a:t>THANKS</a:t>
            </a:r>
            <a:endParaRPr lang="en-US" altLang="zh-CN" sz="7200" noProof="0" dirty="0">
              <a:ln>
                <a:noFill/>
              </a:ln>
              <a:solidFill>
                <a:srgbClr val="A67346"/>
              </a:solidFill>
              <a:uLnTx/>
              <a:uFillTx/>
              <a:latin typeface="Mangal" charset="0"/>
              <a:ea typeface="方正舒体" panose="02010601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41954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1. Problem 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statement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7" name="组合 26"/>
          <p:cNvGrpSpPr/>
          <p:nvPr>
            <p:custDataLst>
              <p:tags r:id="rId1"/>
            </p:custDataLst>
          </p:nvPr>
        </p:nvGrpSpPr>
        <p:grpSpPr>
          <a:xfrm>
            <a:off x="5520885" y="1051350"/>
            <a:ext cx="5416748" cy="4514473"/>
            <a:chOff x="8373" y="1249"/>
            <a:chExt cx="9174" cy="7645"/>
          </a:xfrm>
        </p:grpSpPr>
        <p:sp>
          <p:nvSpPr>
            <p:cNvPr id="5" name="六边形 4"/>
            <p:cNvSpPr/>
            <p:nvPr>
              <p:custDataLst>
                <p:tags r:id="rId2"/>
              </p:custDataLst>
            </p:nvPr>
          </p:nvSpPr>
          <p:spPr>
            <a:xfrm>
              <a:off x="8373" y="2830"/>
              <a:ext cx="3440" cy="2966"/>
            </a:xfrm>
            <a:prstGeom prst="hexagon">
              <a:avLst/>
            </a:prstGeom>
            <a:solidFill>
              <a:srgbClr val="A6734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4" name="六边形 3"/>
            <p:cNvSpPr/>
            <p:nvPr>
              <p:custDataLst>
                <p:tags r:id="rId3"/>
              </p:custDataLst>
            </p:nvPr>
          </p:nvSpPr>
          <p:spPr>
            <a:xfrm>
              <a:off x="11240" y="1249"/>
              <a:ext cx="3440" cy="2966"/>
            </a:xfrm>
            <a:prstGeom prst="hexagon">
              <a:avLst/>
            </a:prstGeom>
            <a:solidFill>
              <a:srgbClr val="3E8F8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8" name="六边形 7"/>
            <p:cNvSpPr/>
            <p:nvPr>
              <p:custDataLst>
                <p:tags r:id="rId4"/>
              </p:custDataLst>
            </p:nvPr>
          </p:nvSpPr>
          <p:spPr>
            <a:xfrm>
              <a:off x="14107" y="2797"/>
              <a:ext cx="3440" cy="2966"/>
            </a:xfrm>
            <a:prstGeom prst="hexagon">
              <a:avLst/>
            </a:prstGeom>
            <a:solidFill>
              <a:srgbClr val="A6734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9" name="六边形 8"/>
            <p:cNvSpPr/>
            <p:nvPr>
              <p:custDataLst>
                <p:tags r:id="rId5"/>
              </p:custDataLst>
            </p:nvPr>
          </p:nvSpPr>
          <p:spPr>
            <a:xfrm>
              <a:off x="14107" y="5928"/>
              <a:ext cx="3440" cy="2966"/>
            </a:xfrm>
            <a:prstGeom prst="hexagon">
              <a:avLst/>
            </a:prstGeom>
            <a:solidFill>
              <a:srgbClr val="3E8F8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grpSp>
          <p:nvGrpSpPr>
            <p:cNvPr id="29" name="组 28"/>
            <p:cNvGrpSpPr/>
            <p:nvPr/>
          </p:nvGrpSpPr>
          <p:grpSpPr>
            <a:xfrm>
              <a:off x="10915" y="6370"/>
              <a:ext cx="1701" cy="1791"/>
              <a:chOff x="5107213" y="2850599"/>
              <a:chExt cx="749300" cy="788988"/>
            </a:xfrm>
            <a:solidFill>
              <a:srgbClr val="A67346"/>
            </a:solidFill>
          </p:grpSpPr>
          <p:sp>
            <p:nvSpPr>
              <p:cNvPr id="10" name="Freeform 183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5316763" y="2850599"/>
                <a:ext cx="330200" cy="385763"/>
              </a:xfrm>
              <a:custGeom>
                <a:avLst/>
                <a:gdLst>
                  <a:gd name="T0" fmla="*/ 104 w 208"/>
                  <a:gd name="T1" fmla="*/ 0 h 243"/>
                  <a:gd name="T2" fmla="*/ 128 w 208"/>
                  <a:gd name="T3" fmla="*/ 3 h 243"/>
                  <a:gd name="T4" fmla="*/ 150 w 208"/>
                  <a:gd name="T5" fmla="*/ 11 h 243"/>
                  <a:gd name="T6" fmla="*/ 170 w 208"/>
                  <a:gd name="T7" fmla="*/ 24 h 243"/>
                  <a:gd name="T8" fmla="*/ 186 w 208"/>
                  <a:gd name="T9" fmla="*/ 41 h 243"/>
                  <a:gd name="T10" fmla="*/ 198 w 208"/>
                  <a:gd name="T11" fmla="*/ 62 h 243"/>
                  <a:gd name="T12" fmla="*/ 205 w 208"/>
                  <a:gd name="T13" fmla="*/ 86 h 243"/>
                  <a:gd name="T14" fmla="*/ 208 w 208"/>
                  <a:gd name="T15" fmla="*/ 113 h 243"/>
                  <a:gd name="T16" fmla="*/ 205 w 208"/>
                  <a:gd name="T17" fmla="*/ 141 h 243"/>
                  <a:gd name="T18" fmla="*/ 198 w 208"/>
                  <a:gd name="T19" fmla="*/ 168 h 243"/>
                  <a:gd name="T20" fmla="*/ 186 w 208"/>
                  <a:gd name="T21" fmla="*/ 191 h 243"/>
                  <a:gd name="T22" fmla="*/ 170 w 208"/>
                  <a:gd name="T23" fmla="*/ 212 h 243"/>
                  <a:gd name="T24" fmla="*/ 150 w 208"/>
                  <a:gd name="T25" fmla="*/ 228 h 243"/>
                  <a:gd name="T26" fmla="*/ 128 w 208"/>
                  <a:gd name="T27" fmla="*/ 239 h 243"/>
                  <a:gd name="T28" fmla="*/ 104 w 208"/>
                  <a:gd name="T29" fmla="*/ 243 h 243"/>
                  <a:gd name="T30" fmla="*/ 80 w 208"/>
                  <a:gd name="T31" fmla="*/ 239 h 243"/>
                  <a:gd name="T32" fmla="*/ 58 w 208"/>
                  <a:gd name="T33" fmla="*/ 228 h 243"/>
                  <a:gd name="T34" fmla="*/ 39 w 208"/>
                  <a:gd name="T35" fmla="*/ 212 h 243"/>
                  <a:gd name="T36" fmla="*/ 22 w 208"/>
                  <a:gd name="T37" fmla="*/ 191 h 243"/>
                  <a:gd name="T38" fmla="*/ 10 w 208"/>
                  <a:gd name="T39" fmla="*/ 168 h 243"/>
                  <a:gd name="T40" fmla="*/ 2 w 208"/>
                  <a:gd name="T41" fmla="*/ 141 h 243"/>
                  <a:gd name="T42" fmla="*/ 0 w 208"/>
                  <a:gd name="T43" fmla="*/ 113 h 243"/>
                  <a:gd name="T44" fmla="*/ 2 w 208"/>
                  <a:gd name="T45" fmla="*/ 86 h 243"/>
                  <a:gd name="T46" fmla="*/ 10 w 208"/>
                  <a:gd name="T47" fmla="*/ 62 h 243"/>
                  <a:gd name="T48" fmla="*/ 22 w 208"/>
                  <a:gd name="T49" fmla="*/ 41 h 243"/>
                  <a:gd name="T50" fmla="*/ 39 w 208"/>
                  <a:gd name="T51" fmla="*/ 24 h 243"/>
                  <a:gd name="T52" fmla="*/ 58 w 208"/>
                  <a:gd name="T53" fmla="*/ 11 h 243"/>
                  <a:gd name="T54" fmla="*/ 80 w 208"/>
                  <a:gd name="T55" fmla="*/ 3 h 243"/>
                  <a:gd name="T56" fmla="*/ 104 w 208"/>
                  <a:gd name="T57" fmla="*/ 0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08" h="243">
                    <a:moveTo>
                      <a:pt x="104" y="0"/>
                    </a:moveTo>
                    <a:lnTo>
                      <a:pt x="128" y="3"/>
                    </a:lnTo>
                    <a:lnTo>
                      <a:pt x="150" y="11"/>
                    </a:lnTo>
                    <a:lnTo>
                      <a:pt x="170" y="24"/>
                    </a:lnTo>
                    <a:lnTo>
                      <a:pt x="186" y="41"/>
                    </a:lnTo>
                    <a:lnTo>
                      <a:pt x="198" y="62"/>
                    </a:lnTo>
                    <a:lnTo>
                      <a:pt x="205" y="86"/>
                    </a:lnTo>
                    <a:lnTo>
                      <a:pt x="208" y="113"/>
                    </a:lnTo>
                    <a:lnTo>
                      <a:pt x="205" y="141"/>
                    </a:lnTo>
                    <a:lnTo>
                      <a:pt x="198" y="168"/>
                    </a:lnTo>
                    <a:lnTo>
                      <a:pt x="186" y="191"/>
                    </a:lnTo>
                    <a:lnTo>
                      <a:pt x="170" y="212"/>
                    </a:lnTo>
                    <a:lnTo>
                      <a:pt x="150" y="228"/>
                    </a:lnTo>
                    <a:lnTo>
                      <a:pt x="128" y="239"/>
                    </a:lnTo>
                    <a:lnTo>
                      <a:pt x="104" y="243"/>
                    </a:lnTo>
                    <a:lnTo>
                      <a:pt x="80" y="239"/>
                    </a:lnTo>
                    <a:lnTo>
                      <a:pt x="58" y="228"/>
                    </a:lnTo>
                    <a:lnTo>
                      <a:pt x="39" y="212"/>
                    </a:lnTo>
                    <a:lnTo>
                      <a:pt x="22" y="191"/>
                    </a:lnTo>
                    <a:lnTo>
                      <a:pt x="10" y="168"/>
                    </a:lnTo>
                    <a:lnTo>
                      <a:pt x="2" y="141"/>
                    </a:lnTo>
                    <a:lnTo>
                      <a:pt x="0" y="113"/>
                    </a:lnTo>
                    <a:lnTo>
                      <a:pt x="2" y="86"/>
                    </a:lnTo>
                    <a:lnTo>
                      <a:pt x="10" y="62"/>
                    </a:lnTo>
                    <a:lnTo>
                      <a:pt x="22" y="41"/>
                    </a:lnTo>
                    <a:lnTo>
                      <a:pt x="39" y="24"/>
                    </a:lnTo>
                    <a:lnTo>
                      <a:pt x="58" y="11"/>
                    </a:lnTo>
                    <a:lnTo>
                      <a:pt x="80" y="3"/>
                    </a:lnTo>
                    <a:lnTo>
                      <a:pt x="10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11" name="Freeform 184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5107213" y="3268112"/>
                <a:ext cx="749300" cy="371475"/>
              </a:xfrm>
              <a:custGeom>
                <a:avLst/>
                <a:gdLst>
                  <a:gd name="T0" fmla="*/ 169 w 472"/>
                  <a:gd name="T1" fmla="*/ 0 h 234"/>
                  <a:gd name="T2" fmla="*/ 235 w 472"/>
                  <a:gd name="T3" fmla="*/ 197 h 234"/>
                  <a:gd name="T4" fmla="*/ 303 w 472"/>
                  <a:gd name="T5" fmla="*/ 0 h 234"/>
                  <a:gd name="T6" fmla="*/ 335 w 472"/>
                  <a:gd name="T7" fmla="*/ 2 h 234"/>
                  <a:gd name="T8" fmla="*/ 363 w 472"/>
                  <a:gd name="T9" fmla="*/ 11 h 234"/>
                  <a:gd name="T10" fmla="*/ 388 w 472"/>
                  <a:gd name="T11" fmla="*/ 26 h 234"/>
                  <a:gd name="T12" fmla="*/ 410 w 472"/>
                  <a:gd name="T13" fmla="*/ 44 h 234"/>
                  <a:gd name="T14" fmla="*/ 429 w 472"/>
                  <a:gd name="T15" fmla="*/ 68 h 234"/>
                  <a:gd name="T16" fmla="*/ 444 w 472"/>
                  <a:gd name="T17" fmla="*/ 96 h 234"/>
                  <a:gd name="T18" fmla="*/ 456 w 472"/>
                  <a:gd name="T19" fmla="*/ 126 h 234"/>
                  <a:gd name="T20" fmla="*/ 465 w 472"/>
                  <a:gd name="T21" fmla="*/ 161 h 234"/>
                  <a:gd name="T22" fmla="*/ 471 w 472"/>
                  <a:gd name="T23" fmla="*/ 196 h 234"/>
                  <a:gd name="T24" fmla="*/ 472 w 472"/>
                  <a:gd name="T25" fmla="*/ 234 h 234"/>
                  <a:gd name="T26" fmla="*/ 0 w 472"/>
                  <a:gd name="T27" fmla="*/ 234 h 234"/>
                  <a:gd name="T28" fmla="*/ 2 w 472"/>
                  <a:gd name="T29" fmla="*/ 196 h 234"/>
                  <a:gd name="T30" fmla="*/ 8 w 472"/>
                  <a:gd name="T31" fmla="*/ 161 h 234"/>
                  <a:gd name="T32" fmla="*/ 16 w 472"/>
                  <a:gd name="T33" fmla="*/ 126 h 234"/>
                  <a:gd name="T34" fmla="*/ 29 w 472"/>
                  <a:gd name="T35" fmla="*/ 96 h 234"/>
                  <a:gd name="T36" fmla="*/ 43 w 472"/>
                  <a:gd name="T37" fmla="*/ 68 h 234"/>
                  <a:gd name="T38" fmla="*/ 63 w 472"/>
                  <a:gd name="T39" fmla="*/ 44 h 234"/>
                  <a:gd name="T40" fmla="*/ 84 w 472"/>
                  <a:gd name="T41" fmla="*/ 26 h 234"/>
                  <a:gd name="T42" fmla="*/ 109 w 472"/>
                  <a:gd name="T43" fmla="*/ 11 h 234"/>
                  <a:gd name="T44" fmla="*/ 138 w 472"/>
                  <a:gd name="T45" fmla="*/ 2 h 234"/>
                  <a:gd name="T46" fmla="*/ 169 w 472"/>
                  <a:gd name="T47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72" h="234">
                    <a:moveTo>
                      <a:pt x="169" y="0"/>
                    </a:moveTo>
                    <a:lnTo>
                      <a:pt x="235" y="197"/>
                    </a:lnTo>
                    <a:lnTo>
                      <a:pt x="303" y="0"/>
                    </a:lnTo>
                    <a:lnTo>
                      <a:pt x="335" y="2"/>
                    </a:lnTo>
                    <a:lnTo>
                      <a:pt x="363" y="11"/>
                    </a:lnTo>
                    <a:lnTo>
                      <a:pt x="388" y="26"/>
                    </a:lnTo>
                    <a:lnTo>
                      <a:pt x="410" y="44"/>
                    </a:lnTo>
                    <a:lnTo>
                      <a:pt x="429" y="68"/>
                    </a:lnTo>
                    <a:lnTo>
                      <a:pt x="444" y="96"/>
                    </a:lnTo>
                    <a:lnTo>
                      <a:pt x="456" y="126"/>
                    </a:lnTo>
                    <a:lnTo>
                      <a:pt x="465" y="161"/>
                    </a:lnTo>
                    <a:lnTo>
                      <a:pt x="471" y="196"/>
                    </a:lnTo>
                    <a:lnTo>
                      <a:pt x="472" y="234"/>
                    </a:lnTo>
                    <a:lnTo>
                      <a:pt x="0" y="234"/>
                    </a:lnTo>
                    <a:lnTo>
                      <a:pt x="2" y="196"/>
                    </a:lnTo>
                    <a:lnTo>
                      <a:pt x="8" y="161"/>
                    </a:lnTo>
                    <a:lnTo>
                      <a:pt x="16" y="126"/>
                    </a:lnTo>
                    <a:lnTo>
                      <a:pt x="29" y="96"/>
                    </a:lnTo>
                    <a:lnTo>
                      <a:pt x="43" y="68"/>
                    </a:lnTo>
                    <a:lnTo>
                      <a:pt x="63" y="44"/>
                    </a:lnTo>
                    <a:lnTo>
                      <a:pt x="84" y="26"/>
                    </a:lnTo>
                    <a:lnTo>
                      <a:pt x="109" y="11"/>
                    </a:lnTo>
                    <a:lnTo>
                      <a:pt x="138" y="2"/>
                    </a:lnTo>
                    <a:lnTo>
                      <a:pt x="1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12" name="Freeform 185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5424713" y="3264937"/>
                <a:ext cx="114300" cy="236538"/>
              </a:xfrm>
              <a:custGeom>
                <a:avLst/>
                <a:gdLst>
                  <a:gd name="T0" fmla="*/ 36 w 72"/>
                  <a:gd name="T1" fmla="*/ 0 h 149"/>
                  <a:gd name="T2" fmla="*/ 72 w 72"/>
                  <a:gd name="T3" fmla="*/ 37 h 149"/>
                  <a:gd name="T4" fmla="*/ 36 w 72"/>
                  <a:gd name="T5" fmla="*/ 149 h 149"/>
                  <a:gd name="T6" fmla="*/ 0 w 72"/>
                  <a:gd name="T7" fmla="*/ 37 h 149"/>
                  <a:gd name="T8" fmla="*/ 36 w 72"/>
                  <a:gd name="T9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149">
                    <a:moveTo>
                      <a:pt x="36" y="0"/>
                    </a:moveTo>
                    <a:lnTo>
                      <a:pt x="72" y="37"/>
                    </a:lnTo>
                    <a:lnTo>
                      <a:pt x="36" y="149"/>
                    </a:lnTo>
                    <a:lnTo>
                      <a:pt x="0" y="37"/>
                    </a:lnTo>
                    <a:lnTo>
                      <a:pt x="3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13" name="Freeform 186"/>
            <p:cNvSpPr/>
            <p:nvPr>
              <p:custDataLst>
                <p:tags r:id="rId9"/>
              </p:custDataLst>
            </p:nvPr>
          </p:nvSpPr>
          <p:spPr bwMode="auto">
            <a:xfrm>
              <a:off x="12068" y="4973"/>
              <a:ext cx="1929" cy="1772"/>
            </a:xfrm>
            <a:custGeom>
              <a:avLst/>
              <a:gdLst>
                <a:gd name="T0" fmla="*/ 197 w 392"/>
                <a:gd name="T1" fmla="*/ 0 h 360"/>
                <a:gd name="T2" fmla="*/ 237 w 392"/>
                <a:gd name="T3" fmla="*/ 4 h 360"/>
                <a:gd name="T4" fmla="*/ 272 w 392"/>
                <a:gd name="T5" fmla="*/ 11 h 360"/>
                <a:gd name="T6" fmla="*/ 306 w 392"/>
                <a:gd name="T7" fmla="*/ 24 h 360"/>
                <a:gd name="T8" fmla="*/ 334 w 392"/>
                <a:gd name="T9" fmla="*/ 40 h 360"/>
                <a:gd name="T10" fmla="*/ 359 w 392"/>
                <a:gd name="T11" fmla="*/ 59 h 360"/>
                <a:gd name="T12" fmla="*/ 376 w 392"/>
                <a:gd name="T13" fmla="*/ 82 h 360"/>
                <a:gd name="T14" fmla="*/ 388 w 392"/>
                <a:gd name="T15" fmla="*/ 106 h 360"/>
                <a:gd name="T16" fmla="*/ 392 w 392"/>
                <a:gd name="T17" fmla="*/ 133 h 360"/>
                <a:gd name="T18" fmla="*/ 388 w 392"/>
                <a:gd name="T19" fmla="*/ 156 h 360"/>
                <a:gd name="T20" fmla="*/ 378 w 392"/>
                <a:gd name="T21" fmla="*/ 178 h 360"/>
                <a:gd name="T22" fmla="*/ 362 w 392"/>
                <a:gd name="T23" fmla="*/ 197 h 360"/>
                <a:gd name="T24" fmla="*/ 341 w 392"/>
                <a:gd name="T25" fmla="*/ 214 h 360"/>
                <a:gd name="T26" fmla="*/ 314 w 392"/>
                <a:gd name="T27" fmla="*/ 228 h 360"/>
                <a:gd name="T28" fmla="*/ 284 w 392"/>
                <a:gd name="T29" fmla="*/ 240 h 360"/>
                <a:gd name="T30" fmla="*/ 250 w 392"/>
                <a:gd name="T31" fmla="*/ 248 h 360"/>
                <a:gd name="T32" fmla="*/ 214 w 392"/>
                <a:gd name="T33" fmla="*/ 253 h 360"/>
                <a:gd name="T34" fmla="*/ 174 w 392"/>
                <a:gd name="T35" fmla="*/ 255 h 360"/>
                <a:gd name="T36" fmla="*/ 167 w 392"/>
                <a:gd name="T37" fmla="*/ 263 h 360"/>
                <a:gd name="T38" fmla="*/ 156 w 392"/>
                <a:gd name="T39" fmla="*/ 273 h 360"/>
                <a:gd name="T40" fmla="*/ 144 w 392"/>
                <a:gd name="T41" fmla="*/ 286 h 360"/>
                <a:gd name="T42" fmla="*/ 131 w 392"/>
                <a:gd name="T43" fmla="*/ 302 h 360"/>
                <a:gd name="T44" fmla="*/ 116 w 392"/>
                <a:gd name="T45" fmla="*/ 319 h 360"/>
                <a:gd name="T46" fmla="*/ 103 w 392"/>
                <a:gd name="T47" fmla="*/ 335 h 360"/>
                <a:gd name="T48" fmla="*/ 91 w 392"/>
                <a:gd name="T49" fmla="*/ 348 h 360"/>
                <a:gd name="T50" fmla="*/ 79 w 392"/>
                <a:gd name="T51" fmla="*/ 360 h 360"/>
                <a:gd name="T52" fmla="*/ 79 w 392"/>
                <a:gd name="T53" fmla="*/ 331 h 360"/>
                <a:gd name="T54" fmla="*/ 79 w 392"/>
                <a:gd name="T55" fmla="*/ 298 h 360"/>
                <a:gd name="T56" fmla="*/ 79 w 392"/>
                <a:gd name="T57" fmla="*/ 267 h 360"/>
                <a:gd name="T58" fmla="*/ 77 w 392"/>
                <a:gd name="T59" fmla="*/ 238 h 360"/>
                <a:gd name="T60" fmla="*/ 50 w 392"/>
                <a:gd name="T61" fmla="*/ 222 h 360"/>
                <a:gd name="T62" fmla="*/ 31 w 392"/>
                <a:gd name="T63" fmla="*/ 202 h 360"/>
                <a:gd name="T64" fmla="*/ 15 w 392"/>
                <a:gd name="T65" fmla="*/ 181 h 360"/>
                <a:gd name="T66" fmla="*/ 4 w 392"/>
                <a:gd name="T67" fmla="*/ 158 h 360"/>
                <a:gd name="T68" fmla="*/ 0 w 392"/>
                <a:gd name="T69" fmla="*/ 133 h 360"/>
                <a:gd name="T70" fmla="*/ 4 w 392"/>
                <a:gd name="T71" fmla="*/ 106 h 360"/>
                <a:gd name="T72" fmla="*/ 16 w 392"/>
                <a:gd name="T73" fmla="*/ 82 h 360"/>
                <a:gd name="T74" fmla="*/ 35 w 392"/>
                <a:gd name="T75" fmla="*/ 59 h 360"/>
                <a:gd name="T76" fmla="*/ 58 w 392"/>
                <a:gd name="T77" fmla="*/ 40 h 360"/>
                <a:gd name="T78" fmla="*/ 87 w 392"/>
                <a:gd name="T79" fmla="*/ 24 h 360"/>
                <a:gd name="T80" fmla="*/ 120 w 392"/>
                <a:gd name="T81" fmla="*/ 11 h 360"/>
                <a:gd name="T82" fmla="*/ 157 w 392"/>
                <a:gd name="T83" fmla="*/ 4 h 360"/>
                <a:gd name="T84" fmla="*/ 197 w 392"/>
                <a:gd name="T8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2" h="360">
                  <a:moveTo>
                    <a:pt x="197" y="0"/>
                  </a:moveTo>
                  <a:lnTo>
                    <a:pt x="237" y="4"/>
                  </a:lnTo>
                  <a:lnTo>
                    <a:pt x="272" y="11"/>
                  </a:lnTo>
                  <a:lnTo>
                    <a:pt x="306" y="24"/>
                  </a:lnTo>
                  <a:lnTo>
                    <a:pt x="334" y="40"/>
                  </a:lnTo>
                  <a:lnTo>
                    <a:pt x="359" y="59"/>
                  </a:lnTo>
                  <a:lnTo>
                    <a:pt x="376" y="82"/>
                  </a:lnTo>
                  <a:lnTo>
                    <a:pt x="388" y="106"/>
                  </a:lnTo>
                  <a:lnTo>
                    <a:pt x="392" y="133"/>
                  </a:lnTo>
                  <a:lnTo>
                    <a:pt x="388" y="156"/>
                  </a:lnTo>
                  <a:lnTo>
                    <a:pt x="378" y="178"/>
                  </a:lnTo>
                  <a:lnTo>
                    <a:pt x="362" y="197"/>
                  </a:lnTo>
                  <a:lnTo>
                    <a:pt x="341" y="214"/>
                  </a:lnTo>
                  <a:lnTo>
                    <a:pt x="314" y="228"/>
                  </a:lnTo>
                  <a:lnTo>
                    <a:pt x="284" y="240"/>
                  </a:lnTo>
                  <a:lnTo>
                    <a:pt x="250" y="248"/>
                  </a:lnTo>
                  <a:lnTo>
                    <a:pt x="214" y="253"/>
                  </a:lnTo>
                  <a:lnTo>
                    <a:pt x="174" y="255"/>
                  </a:lnTo>
                  <a:lnTo>
                    <a:pt x="167" y="263"/>
                  </a:lnTo>
                  <a:lnTo>
                    <a:pt x="156" y="273"/>
                  </a:lnTo>
                  <a:lnTo>
                    <a:pt x="144" y="286"/>
                  </a:lnTo>
                  <a:lnTo>
                    <a:pt x="131" y="302"/>
                  </a:lnTo>
                  <a:lnTo>
                    <a:pt x="116" y="319"/>
                  </a:lnTo>
                  <a:lnTo>
                    <a:pt x="103" y="335"/>
                  </a:lnTo>
                  <a:lnTo>
                    <a:pt x="91" y="348"/>
                  </a:lnTo>
                  <a:lnTo>
                    <a:pt x="79" y="360"/>
                  </a:lnTo>
                  <a:lnTo>
                    <a:pt x="79" y="331"/>
                  </a:lnTo>
                  <a:lnTo>
                    <a:pt x="79" y="298"/>
                  </a:lnTo>
                  <a:lnTo>
                    <a:pt x="79" y="267"/>
                  </a:lnTo>
                  <a:lnTo>
                    <a:pt x="77" y="238"/>
                  </a:lnTo>
                  <a:lnTo>
                    <a:pt x="50" y="222"/>
                  </a:lnTo>
                  <a:lnTo>
                    <a:pt x="31" y="202"/>
                  </a:lnTo>
                  <a:lnTo>
                    <a:pt x="15" y="181"/>
                  </a:lnTo>
                  <a:lnTo>
                    <a:pt x="4" y="158"/>
                  </a:lnTo>
                  <a:lnTo>
                    <a:pt x="0" y="133"/>
                  </a:lnTo>
                  <a:lnTo>
                    <a:pt x="4" y="106"/>
                  </a:lnTo>
                  <a:lnTo>
                    <a:pt x="16" y="82"/>
                  </a:lnTo>
                  <a:lnTo>
                    <a:pt x="35" y="59"/>
                  </a:lnTo>
                  <a:lnTo>
                    <a:pt x="58" y="40"/>
                  </a:lnTo>
                  <a:lnTo>
                    <a:pt x="87" y="24"/>
                  </a:lnTo>
                  <a:lnTo>
                    <a:pt x="120" y="11"/>
                  </a:lnTo>
                  <a:lnTo>
                    <a:pt x="157" y="4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3E8F84"/>
            </a:solidFill>
            <a:ln w="0">
              <a:noFill/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grpSp>
          <p:nvGrpSpPr>
            <p:cNvPr id="30" name="组 29"/>
            <p:cNvGrpSpPr/>
            <p:nvPr/>
          </p:nvGrpSpPr>
          <p:grpSpPr>
            <a:xfrm>
              <a:off x="12771" y="5204"/>
              <a:ext cx="509" cy="736"/>
              <a:chOff x="5924834" y="2336799"/>
              <a:chExt cx="223999" cy="324160"/>
            </a:xfrm>
          </p:grpSpPr>
          <p:sp>
            <p:nvSpPr>
              <p:cNvPr id="14" name="Freeform 187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5924834" y="2336799"/>
                <a:ext cx="223999" cy="233104"/>
              </a:xfrm>
              <a:custGeom>
                <a:avLst/>
                <a:gdLst>
                  <a:gd name="T0" fmla="*/ 63 w 123"/>
                  <a:gd name="T1" fmla="*/ 0 h 128"/>
                  <a:gd name="T2" fmla="*/ 79 w 123"/>
                  <a:gd name="T3" fmla="*/ 2 h 128"/>
                  <a:gd name="T4" fmla="*/ 94 w 123"/>
                  <a:gd name="T5" fmla="*/ 7 h 128"/>
                  <a:gd name="T6" fmla="*/ 105 w 123"/>
                  <a:gd name="T7" fmla="*/ 15 h 128"/>
                  <a:gd name="T8" fmla="*/ 115 w 123"/>
                  <a:gd name="T9" fmla="*/ 25 h 128"/>
                  <a:gd name="T10" fmla="*/ 121 w 123"/>
                  <a:gd name="T11" fmla="*/ 39 h 128"/>
                  <a:gd name="T12" fmla="*/ 123 w 123"/>
                  <a:gd name="T13" fmla="*/ 52 h 128"/>
                  <a:gd name="T14" fmla="*/ 120 w 123"/>
                  <a:gd name="T15" fmla="*/ 69 h 128"/>
                  <a:gd name="T16" fmla="*/ 111 w 123"/>
                  <a:gd name="T17" fmla="*/ 85 h 128"/>
                  <a:gd name="T18" fmla="*/ 95 w 123"/>
                  <a:gd name="T19" fmla="*/ 98 h 128"/>
                  <a:gd name="T20" fmla="*/ 88 w 123"/>
                  <a:gd name="T21" fmla="*/ 102 h 128"/>
                  <a:gd name="T22" fmla="*/ 84 w 123"/>
                  <a:gd name="T23" fmla="*/ 106 h 128"/>
                  <a:gd name="T24" fmla="*/ 82 w 123"/>
                  <a:gd name="T25" fmla="*/ 109 h 128"/>
                  <a:gd name="T26" fmla="*/ 79 w 123"/>
                  <a:gd name="T27" fmla="*/ 111 h 128"/>
                  <a:gd name="T28" fmla="*/ 78 w 123"/>
                  <a:gd name="T29" fmla="*/ 115 h 128"/>
                  <a:gd name="T30" fmla="*/ 76 w 123"/>
                  <a:gd name="T31" fmla="*/ 120 h 128"/>
                  <a:gd name="T32" fmla="*/ 76 w 123"/>
                  <a:gd name="T33" fmla="*/ 128 h 128"/>
                  <a:gd name="T34" fmla="*/ 43 w 123"/>
                  <a:gd name="T35" fmla="*/ 128 h 128"/>
                  <a:gd name="T36" fmla="*/ 43 w 123"/>
                  <a:gd name="T37" fmla="*/ 123 h 128"/>
                  <a:gd name="T38" fmla="*/ 45 w 123"/>
                  <a:gd name="T39" fmla="*/ 105 h 128"/>
                  <a:gd name="T40" fmla="*/ 47 w 123"/>
                  <a:gd name="T41" fmla="*/ 94 h 128"/>
                  <a:gd name="T42" fmla="*/ 50 w 123"/>
                  <a:gd name="T43" fmla="*/ 91 h 128"/>
                  <a:gd name="T44" fmla="*/ 54 w 123"/>
                  <a:gd name="T45" fmla="*/ 86 h 128"/>
                  <a:gd name="T46" fmla="*/ 59 w 123"/>
                  <a:gd name="T47" fmla="*/ 82 h 128"/>
                  <a:gd name="T48" fmla="*/ 67 w 123"/>
                  <a:gd name="T49" fmla="*/ 77 h 128"/>
                  <a:gd name="T50" fmla="*/ 71 w 123"/>
                  <a:gd name="T51" fmla="*/ 73 h 128"/>
                  <a:gd name="T52" fmla="*/ 75 w 123"/>
                  <a:gd name="T53" fmla="*/ 69 h 128"/>
                  <a:gd name="T54" fmla="*/ 78 w 123"/>
                  <a:gd name="T55" fmla="*/ 65 h 128"/>
                  <a:gd name="T56" fmla="*/ 80 w 123"/>
                  <a:gd name="T57" fmla="*/ 61 h 128"/>
                  <a:gd name="T58" fmla="*/ 80 w 123"/>
                  <a:gd name="T59" fmla="*/ 57 h 128"/>
                  <a:gd name="T60" fmla="*/ 82 w 123"/>
                  <a:gd name="T61" fmla="*/ 53 h 128"/>
                  <a:gd name="T62" fmla="*/ 80 w 123"/>
                  <a:gd name="T63" fmla="*/ 46 h 128"/>
                  <a:gd name="T64" fmla="*/ 79 w 123"/>
                  <a:gd name="T65" fmla="*/ 41 h 128"/>
                  <a:gd name="T66" fmla="*/ 75 w 123"/>
                  <a:gd name="T67" fmla="*/ 37 h 128"/>
                  <a:gd name="T68" fmla="*/ 71 w 123"/>
                  <a:gd name="T69" fmla="*/ 35 h 128"/>
                  <a:gd name="T70" fmla="*/ 66 w 123"/>
                  <a:gd name="T71" fmla="*/ 33 h 128"/>
                  <a:gd name="T72" fmla="*/ 61 w 123"/>
                  <a:gd name="T73" fmla="*/ 32 h 128"/>
                  <a:gd name="T74" fmla="*/ 50 w 123"/>
                  <a:gd name="T75" fmla="*/ 35 h 128"/>
                  <a:gd name="T76" fmla="*/ 43 w 123"/>
                  <a:gd name="T77" fmla="*/ 40 h 128"/>
                  <a:gd name="T78" fmla="*/ 38 w 123"/>
                  <a:gd name="T79" fmla="*/ 50 h 128"/>
                  <a:gd name="T80" fmla="*/ 36 w 123"/>
                  <a:gd name="T81" fmla="*/ 64 h 128"/>
                  <a:gd name="T82" fmla="*/ 0 w 123"/>
                  <a:gd name="T83" fmla="*/ 60 h 128"/>
                  <a:gd name="T84" fmla="*/ 4 w 123"/>
                  <a:gd name="T85" fmla="*/ 41 h 128"/>
                  <a:gd name="T86" fmla="*/ 12 w 123"/>
                  <a:gd name="T87" fmla="*/ 27 h 128"/>
                  <a:gd name="T88" fmla="*/ 21 w 123"/>
                  <a:gd name="T89" fmla="*/ 15 h 128"/>
                  <a:gd name="T90" fmla="*/ 33 w 123"/>
                  <a:gd name="T91" fmla="*/ 7 h 128"/>
                  <a:gd name="T92" fmla="*/ 47 w 123"/>
                  <a:gd name="T93" fmla="*/ 2 h 128"/>
                  <a:gd name="T94" fmla="*/ 63 w 123"/>
                  <a:gd name="T9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3" h="128">
                    <a:moveTo>
                      <a:pt x="63" y="0"/>
                    </a:moveTo>
                    <a:lnTo>
                      <a:pt x="79" y="2"/>
                    </a:lnTo>
                    <a:lnTo>
                      <a:pt x="94" y="7"/>
                    </a:lnTo>
                    <a:lnTo>
                      <a:pt x="105" y="15"/>
                    </a:lnTo>
                    <a:lnTo>
                      <a:pt x="115" y="25"/>
                    </a:lnTo>
                    <a:lnTo>
                      <a:pt x="121" y="39"/>
                    </a:lnTo>
                    <a:lnTo>
                      <a:pt x="123" y="52"/>
                    </a:lnTo>
                    <a:lnTo>
                      <a:pt x="120" y="69"/>
                    </a:lnTo>
                    <a:lnTo>
                      <a:pt x="111" y="85"/>
                    </a:lnTo>
                    <a:lnTo>
                      <a:pt x="95" y="98"/>
                    </a:lnTo>
                    <a:lnTo>
                      <a:pt x="88" y="102"/>
                    </a:lnTo>
                    <a:lnTo>
                      <a:pt x="84" y="106"/>
                    </a:lnTo>
                    <a:lnTo>
                      <a:pt x="82" y="109"/>
                    </a:lnTo>
                    <a:lnTo>
                      <a:pt x="79" y="111"/>
                    </a:lnTo>
                    <a:lnTo>
                      <a:pt x="78" y="115"/>
                    </a:lnTo>
                    <a:lnTo>
                      <a:pt x="76" y="120"/>
                    </a:lnTo>
                    <a:lnTo>
                      <a:pt x="76" y="128"/>
                    </a:lnTo>
                    <a:lnTo>
                      <a:pt x="43" y="128"/>
                    </a:lnTo>
                    <a:lnTo>
                      <a:pt x="43" y="123"/>
                    </a:lnTo>
                    <a:lnTo>
                      <a:pt x="45" y="105"/>
                    </a:lnTo>
                    <a:lnTo>
                      <a:pt x="47" y="94"/>
                    </a:lnTo>
                    <a:lnTo>
                      <a:pt x="50" y="91"/>
                    </a:lnTo>
                    <a:lnTo>
                      <a:pt x="54" y="86"/>
                    </a:lnTo>
                    <a:lnTo>
                      <a:pt x="59" y="82"/>
                    </a:lnTo>
                    <a:lnTo>
                      <a:pt x="67" y="77"/>
                    </a:lnTo>
                    <a:lnTo>
                      <a:pt x="71" y="73"/>
                    </a:lnTo>
                    <a:lnTo>
                      <a:pt x="75" y="69"/>
                    </a:lnTo>
                    <a:lnTo>
                      <a:pt x="78" y="65"/>
                    </a:lnTo>
                    <a:lnTo>
                      <a:pt x="80" y="61"/>
                    </a:lnTo>
                    <a:lnTo>
                      <a:pt x="80" y="57"/>
                    </a:lnTo>
                    <a:lnTo>
                      <a:pt x="82" y="53"/>
                    </a:lnTo>
                    <a:lnTo>
                      <a:pt x="80" y="46"/>
                    </a:lnTo>
                    <a:lnTo>
                      <a:pt x="79" y="41"/>
                    </a:lnTo>
                    <a:lnTo>
                      <a:pt x="75" y="37"/>
                    </a:lnTo>
                    <a:lnTo>
                      <a:pt x="71" y="35"/>
                    </a:lnTo>
                    <a:lnTo>
                      <a:pt x="66" y="33"/>
                    </a:lnTo>
                    <a:lnTo>
                      <a:pt x="61" y="32"/>
                    </a:lnTo>
                    <a:lnTo>
                      <a:pt x="50" y="35"/>
                    </a:lnTo>
                    <a:lnTo>
                      <a:pt x="43" y="40"/>
                    </a:lnTo>
                    <a:lnTo>
                      <a:pt x="38" y="50"/>
                    </a:lnTo>
                    <a:lnTo>
                      <a:pt x="36" y="64"/>
                    </a:lnTo>
                    <a:lnTo>
                      <a:pt x="0" y="60"/>
                    </a:lnTo>
                    <a:lnTo>
                      <a:pt x="4" y="41"/>
                    </a:lnTo>
                    <a:lnTo>
                      <a:pt x="12" y="27"/>
                    </a:lnTo>
                    <a:lnTo>
                      <a:pt x="21" y="15"/>
                    </a:lnTo>
                    <a:lnTo>
                      <a:pt x="33" y="7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15" name="Rectangle 188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6003142" y="2591756"/>
                <a:ext cx="72845" cy="69203"/>
              </a:xfrm>
              <a:prstGeom prst="rect">
                <a:avLst/>
              </a:prstGeom>
              <a:solidFill>
                <a:schemeClr val="bg1"/>
              </a:solidFill>
              <a:ln w="0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</p:grpSp>
        <p:sp>
          <p:nvSpPr>
            <p:cNvPr id="18" name="Freeform 113"/>
            <p:cNvSpPr>
              <a:spLocks noChangeAspect="1"/>
            </p:cNvSpPr>
            <p:nvPr>
              <p:custDataLst>
                <p:tags r:id="rId12"/>
              </p:custDataLst>
            </p:nvPr>
          </p:nvSpPr>
          <p:spPr bwMode="auto">
            <a:xfrm>
              <a:off x="15370" y="3313"/>
              <a:ext cx="913" cy="817"/>
            </a:xfrm>
            <a:custGeom>
              <a:avLst/>
              <a:gdLst>
                <a:gd name="T0" fmla="*/ 90 w 173"/>
                <a:gd name="T1" fmla="*/ 0 h 153"/>
                <a:gd name="T2" fmla="*/ 120 w 173"/>
                <a:gd name="T3" fmla="*/ 2 h 153"/>
                <a:gd name="T4" fmla="*/ 142 w 173"/>
                <a:gd name="T5" fmla="*/ 11 h 153"/>
                <a:gd name="T6" fmla="*/ 159 w 173"/>
                <a:gd name="T7" fmla="*/ 25 h 153"/>
                <a:gd name="T8" fmla="*/ 169 w 173"/>
                <a:gd name="T9" fmla="*/ 45 h 153"/>
                <a:gd name="T10" fmla="*/ 173 w 173"/>
                <a:gd name="T11" fmla="*/ 65 h 153"/>
                <a:gd name="T12" fmla="*/ 169 w 173"/>
                <a:gd name="T13" fmla="*/ 86 h 153"/>
                <a:gd name="T14" fmla="*/ 159 w 173"/>
                <a:gd name="T15" fmla="*/ 104 h 153"/>
                <a:gd name="T16" fmla="*/ 142 w 173"/>
                <a:gd name="T17" fmla="*/ 118 h 153"/>
                <a:gd name="T18" fmla="*/ 120 w 173"/>
                <a:gd name="T19" fmla="*/ 127 h 153"/>
                <a:gd name="T20" fmla="*/ 90 w 173"/>
                <a:gd name="T21" fmla="*/ 131 h 153"/>
                <a:gd name="T22" fmla="*/ 83 w 173"/>
                <a:gd name="T23" fmla="*/ 129 h 153"/>
                <a:gd name="T24" fmla="*/ 73 w 173"/>
                <a:gd name="T25" fmla="*/ 127 h 153"/>
                <a:gd name="T26" fmla="*/ 57 w 173"/>
                <a:gd name="T27" fmla="*/ 141 h 153"/>
                <a:gd name="T28" fmla="*/ 41 w 173"/>
                <a:gd name="T29" fmla="*/ 149 h 153"/>
                <a:gd name="T30" fmla="*/ 28 w 173"/>
                <a:gd name="T31" fmla="*/ 151 h 153"/>
                <a:gd name="T32" fmla="*/ 16 w 173"/>
                <a:gd name="T33" fmla="*/ 153 h 153"/>
                <a:gd name="T34" fmla="*/ 12 w 173"/>
                <a:gd name="T35" fmla="*/ 151 h 153"/>
                <a:gd name="T36" fmla="*/ 28 w 173"/>
                <a:gd name="T37" fmla="*/ 141 h 153"/>
                <a:gd name="T38" fmla="*/ 35 w 173"/>
                <a:gd name="T39" fmla="*/ 129 h 153"/>
                <a:gd name="T40" fmla="*/ 35 w 173"/>
                <a:gd name="T41" fmla="*/ 121 h 153"/>
                <a:gd name="T42" fmla="*/ 33 w 173"/>
                <a:gd name="T43" fmla="*/ 116 h 153"/>
                <a:gd name="T44" fmla="*/ 16 w 173"/>
                <a:gd name="T45" fmla="*/ 102 h 153"/>
                <a:gd name="T46" fmla="*/ 4 w 173"/>
                <a:gd name="T47" fmla="*/ 84 h 153"/>
                <a:gd name="T48" fmla="*/ 0 w 173"/>
                <a:gd name="T49" fmla="*/ 65 h 153"/>
                <a:gd name="T50" fmla="*/ 6 w 173"/>
                <a:gd name="T51" fmla="*/ 45 h 153"/>
                <a:gd name="T52" fmla="*/ 18 w 173"/>
                <a:gd name="T53" fmla="*/ 25 h 153"/>
                <a:gd name="T54" fmla="*/ 37 w 173"/>
                <a:gd name="T55" fmla="*/ 11 h 153"/>
                <a:gd name="T56" fmla="*/ 63 w 173"/>
                <a:gd name="T57" fmla="*/ 2 h 153"/>
                <a:gd name="T58" fmla="*/ 90 w 173"/>
                <a:gd name="T5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3" h="153">
                  <a:moveTo>
                    <a:pt x="90" y="0"/>
                  </a:moveTo>
                  <a:lnTo>
                    <a:pt x="120" y="2"/>
                  </a:lnTo>
                  <a:lnTo>
                    <a:pt x="142" y="11"/>
                  </a:lnTo>
                  <a:lnTo>
                    <a:pt x="159" y="25"/>
                  </a:lnTo>
                  <a:lnTo>
                    <a:pt x="169" y="45"/>
                  </a:lnTo>
                  <a:lnTo>
                    <a:pt x="173" y="65"/>
                  </a:lnTo>
                  <a:lnTo>
                    <a:pt x="169" y="86"/>
                  </a:lnTo>
                  <a:lnTo>
                    <a:pt x="159" y="104"/>
                  </a:lnTo>
                  <a:lnTo>
                    <a:pt x="142" y="118"/>
                  </a:lnTo>
                  <a:lnTo>
                    <a:pt x="120" y="127"/>
                  </a:lnTo>
                  <a:lnTo>
                    <a:pt x="90" y="131"/>
                  </a:lnTo>
                  <a:lnTo>
                    <a:pt x="83" y="129"/>
                  </a:lnTo>
                  <a:lnTo>
                    <a:pt x="73" y="127"/>
                  </a:lnTo>
                  <a:lnTo>
                    <a:pt x="57" y="141"/>
                  </a:lnTo>
                  <a:lnTo>
                    <a:pt x="41" y="149"/>
                  </a:lnTo>
                  <a:lnTo>
                    <a:pt x="28" y="151"/>
                  </a:lnTo>
                  <a:lnTo>
                    <a:pt x="16" y="153"/>
                  </a:lnTo>
                  <a:lnTo>
                    <a:pt x="12" y="151"/>
                  </a:lnTo>
                  <a:lnTo>
                    <a:pt x="28" y="141"/>
                  </a:lnTo>
                  <a:lnTo>
                    <a:pt x="35" y="129"/>
                  </a:lnTo>
                  <a:lnTo>
                    <a:pt x="35" y="121"/>
                  </a:lnTo>
                  <a:lnTo>
                    <a:pt x="33" y="116"/>
                  </a:lnTo>
                  <a:lnTo>
                    <a:pt x="16" y="102"/>
                  </a:lnTo>
                  <a:lnTo>
                    <a:pt x="4" y="84"/>
                  </a:lnTo>
                  <a:lnTo>
                    <a:pt x="0" y="65"/>
                  </a:lnTo>
                  <a:lnTo>
                    <a:pt x="6" y="45"/>
                  </a:lnTo>
                  <a:lnTo>
                    <a:pt x="18" y="25"/>
                  </a:lnTo>
                  <a:lnTo>
                    <a:pt x="37" y="11"/>
                  </a:lnTo>
                  <a:lnTo>
                    <a:pt x="63" y="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/>
            </a:p>
          </p:txBody>
        </p:sp>
        <p:sp>
          <p:nvSpPr>
            <p:cNvPr id="19" name="Freeform 197"/>
            <p:cNvSpPr>
              <a:spLocks noChangeAspect="1" noEditPoints="1"/>
            </p:cNvSpPr>
            <p:nvPr>
              <p:custDataLst>
                <p:tags r:id="rId13"/>
              </p:custDataLst>
            </p:nvPr>
          </p:nvSpPr>
          <p:spPr bwMode="auto">
            <a:xfrm>
              <a:off x="15447" y="6440"/>
              <a:ext cx="760" cy="817"/>
            </a:xfrm>
            <a:custGeom>
              <a:avLst/>
              <a:gdLst>
                <a:gd name="T0" fmla="*/ 23 w 157"/>
                <a:gd name="T1" fmla="*/ 136 h 171"/>
                <a:gd name="T2" fmla="*/ 25 w 157"/>
                <a:gd name="T3" fmla="*/ 144 h 171"/>
                <a:gd name="T4" fmla="*/ 132 w 157"/>
                <a:gd name="T5" fmla="*/ 144 h 171"/>
                <a:gd name="T6" fmla="*/ 134 w 157"/>
                <a:gd name="T7" fmla="*/ 136 h 171"/>
                <a:gd name="T8" fmla="*/ 29 w 157"/>
                <a:gd name="T9" fmla="*/ 132 h 171"/>
                <a:gd name="T10" fmla="*/ 23 w 157"/>
                <a:gd name="T11" fmla="*/ 100 h 171"/>
                <a:gd name="T12" fmla="*/ 25 w 157"/>
                <a:gd name="T13" fmla="*/ 112 h 171"/>
                <a:gd name="T14" fmla="*/ 132 w 157"/>
                <a:gd name="T15" fmla="*/ 112 h 171"/>
                <a:gd name="T16" fmla="*/ 134 w 157"/>
                <a:gd name="T17" fmla="*/ 100 h 171"/>
                <a:gd name="T18" fmla="*/ 29 w 157"/>
                <a:gd name="T19" fmla="*/ 96 h 171"/>
                <a:gd name="T20" fmla="*/ 23 w 157"/>
                <a:gd name="T21" fmla="*/ 65 h 171"/>
                <a:gd name="T22" fmla="*/ 25 w 157"/>
                <a:gd name="T23" fmla="*/ 77 h 171"/>
                <a:gd name="T24" fmla="*/ 132 w 157"/>
                <a:gd name="T25" fmla="*/ 77 h 171"/>
                <a:gd name="T26" fmla="*/ 134 w 157"/>
                <a:gd name="T27" fmla="*/ 65 h 171"/>
                <a:gd name="T28" fmla="*/ 29 w 157"/>
                <a:gd name="T29" fmla="*/ 61 h 171"/>
                <a:gd name="T30" fmla="*/ 22 w 157"/>
                <a:gd name="T31" fmla="*/ 24 h 171"/>
                <a:gd name="T32" fmla="*/ 31 w 157"/>
                <a:gd name="T33" fmla="*/ 40 h 171"/>
                <a:gd name="T34" fmla="*/ 49 w 157"/>
                <a:gd name="T35" fmla="*/ 36 h 171"/>
                <a:gd name="T36" fmla="*/ 55 w 157"/>
                <a:gd name="T37" fmla="*/ 16 h 171"/>
                <a:gd name="T38" fmla="*/ 63 w 157"/>
                <a:gd name="T39" fmla="*/ 30 h 171"/>
                <a:gd name="T40" fmla="*/ 78 w 157"/>
                <a:gd name="T41" fmla="*/ 40 h 171"/>
                <a:gd name="T42" fmla="*/ 94 w 157"/>
                <a:gd name="T43" fmla="*/ 30 h 171"/>
                <a:gd name="T44" fmla="*/ 102 w 157"/>
                <a:gd name="T45" fmla="*/ 16 h 171"/>
                <a:gd name="T46" fmla="*/ 108 w 157"/>
                <a:gd name="T47" fmla="*/ 36 h 171"/>
                <a:gd name="T48" fmla="*/ 126 w 157"/>
                <a:gd name="T49" fmla="*/ 40 h 171"/>
                <a:gd name="T50" fmla="*/ 135 w 157"/>
                <a:gd name="T51" fmla="*/ 24 h 171"/>
                <a:gd name="T52" fmla="*/ 153 w 157"/>
                <a:gd name="T53" fmla="*/ 18 h 171"/>
                <a:gd name="T54" fmla="*/ 157 w 157"/>
                <a:gd name="T55" fmla="*/ 163 h 171"/>
                <a:gd name="T56" fmla="*/ 149 w 157"/>
                <a:gd name="T57" fmla="*/ 171 h 171"/>
                <a:gd name="T58" fmla="*/ 2 w 157"/>
                <a:gd name="T59" fmla="*/ 167 h 171"/>
                <a:gd name="T60" fmla="*/ 2 w 157"/>
                <a:gd name="T61" fmla="*/ 20 h 171"/>
                <a:gd name="T62" fmla="*/ 118 w 157"/>
                <a:gd name="T63" fmla="*/ 0 h 171"/>
                <a:gd name="T64" fmla="*/ 128 w 157"/>
                <a:gd name="T65" fmla="*/ 8 h 171"/>
                <a:gd name="T66" fmla="*/ 124 w 157"/>
                <a:gd name="T67" fmla="*/ 32 h 171"/>
                <a:gd name="T68" fmla="*/ 112 w 157"/>
                <a:gd name="T69" fmla="*/ 28 h 171"/>
                <a:gd name="T70" fmla="*/ 112 w 157"/>
                <a:gd name="T71" fmla="*/ 4 h 171"/>
                <a:gd name="T72" fmla="*/ 78 w 157"/>
                <a:gd name="T73" fmla="*/ 0 h 171"/>
                <a:gd name="T74" fmla="*/ 86 w 157"/>
                <a:gd name="T75" fmla="*/ 8 h 171"/>
                <a:gd name="T76" fmla="*/ 82 w 157"/>
                <a:gd name="T77" fmla="*/ 32 h 171"/>
                <a:gd name="T78" fmla="*/ 71 w 157"/>
                <a:gd name="T79" fmla="*/ 28 h 171"/>
                <a:gd name="T80" fmla="*/ 71 w 157"/>
                <a:gd name="T81" fmla="*/ 4 h 171"/>
                <a:gd name="T82" fmla="*/ 39 w 157"/>
                <a:gd name="T83" fmla="*/ 0 h 171"/>
                <a:gd name="T84" fmla="*/ 47 w 157"/>
                <a:gd name="T85" fmla="*/ 8 h 171"/>
                <a:gd name="T86" fmla="*/ 43 w 157"/>
                <a:gd name="T87" fmla="*/ 32 h 171"/>
                <a:gd name="T88" fmla="*/ 31 w 157"/>
                <a:gd name="T89" fmla="*/ 28 h 171"/>
                <a:gd name="T90" fmla="*/ 31 w 157"/>
                <a:gd name="T9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1">
                  <a:moveTo>
                    <a:pt x="29" y="132"/>
                  </a:moveTo>
                  <a:lnTo>
                    <a:pt x="25" y="132"/>
                  </a:lnTo>
                  <a:lnTo>
                    <a:pt x="23" y="136"/>
                  </a:lnTo>
                  <a:lnTo>
                    <a:pt x="22" y="138"/>
                  </a:lnTo>
                  <a:lnTo>
                    <a:pt x="23" y="142"/>
                  </a:lnTo>
                  <a:lnTo>
                    <a:pt x="25" y="144"/>
                  </a:lnTo>
                  <a:lnTo>
                    <a:pt x="29" y="146"/>
                  </a:lnTo>
                  <a:lnTo>
                    <a:pt x="128" y="146"/>
                  </a:lnTo>
                  <a:lnTo>
                    <a:pt x="132" y="144"/>
                  </a:lnTo>
                  <a:lnTo>
                    <a:pt x="134" y="142"/>
                  </a:lnTo>
                  <a:lnTo>
                    <a:pt x="135" y="138"/>
                  </a:lnTo>
                  <a:lnTo>
                    <a:pt x="134" y="136"/>
                  </a:lnTo>
                  <a:lnTo>
                    <a:pt x="132" y="132"/>
                  </a:lnTo>
                  <a:lnTo>
                    <a:pt x="128" y="132"/>
                  </a:lnTo>
                  <a:lnTo>
                    <a:pt x="29" y="132"/>
                  </a:lnTo>
                  <a:close/>
                  <a:moveTo>
                    <a:pt x="29" y="96"/>
                  </a:moveTo>
                  <a:lnTo>
                    <a:pt x="25" y="98"/>
                  </a:lnTo>
                  <a:lnTo>
                    <a:pt x="23" y="100"/>
                  </a:lnTo>
                  <a:lnTo>
                    <a:pt x="22" y="104"/>
                  </a:lnTo>
                  <a:lnTo>
                    <a:pt x="23" y="108"/>
                  </a:lnTo>
                  <a:lnTo>
                    <a:pt x="25" y="112"/>
                  </a:lnTo>
                  <a:lnTo>
                    <a:pt x="29" y="112"/>
                  </a:lnTo>
                  <a:lnTo>
                    <a:pt x="128" y="112"/>
                  </a:lnTo>
                  <a:lnTo>
                    <a:pt x="132" y="112"/>
                  </a:lnTo>
                  <a:lnTo>
                    <a:pt x="134" y="108"/>
                  </a:lnTo>
                  <a:lnTo>
                    <a:pt x="135" y="104"/>
                  </a:lnTo>
                  <a:lnTo>
                    <a:pt x="134" y="100"/>
                  </a:lnTo>
                  <a:lnTo>
                    <a:pt x="132" y="98"/>
                  </a:lnTo>
                  <a:lnTo>
                    <a:pt x="128" y="96"/>
                  </a:lnTo>
                  <a:lnTo>
                    <a:pt x="29" y="96"/>
                  </a:lnTo>
                  <a:close/>
                  <a:moveTo>
                    <a:pt x="29" y="61"/>
                  </a:moveTo>
                  <a:lnTo>
                    <a:pt x="25" y="63"/>
                  </a:lnTo>
                  <a:lnTo>
                    <a:pt x="23" y="65"/>
                  </a:lnTo>
                  <a:lnTo>
                    <a:pt x="22" y="69"/>
                  </a:lnTo>
                  <a:lnTo>
                    <a:pt x="23" y="73"/>
                  </a:lnTo>
                  <a:lnTo>
                    <a:pt x="25" y="77"/>
                  </a:lnTo>
                  <a:lnTo>
                    <a:pt x="29" y="79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4" y="73"/>
                  </a:lnTo>
                  <a:lnTo>
                    <a:pt x="135" y="69"/>
                  </a:lnTo>
                  <a:lnTo>
                    <a:pt x="134" y="65"/>
                  </a:lnTo>
                  <a:lnTo>
                    <a:pt x="132" y="63"/>
                  </a:lnTo>
                  <a:lnTo>
                    <a:pt x="128" y="61"/>
                  </a:lnTo>
                  <a:lnTo>
                    <a:pt x="29" y="61"/>
                  </a:lnTo>
                  <a:close/>
                  <a:moveTo>
                    <a:pt x="8" y="16"/>
                  </a:moveTo>
                  <a:lnTo>
                    <a:pt x="22" y="16"/>
                  </a:lnTo>
                  <a:lnTo>
                    <a:pt x="22" y="24"/>
                  </a:lnTo>
                  <a:lnTo>
                    <a:pt x="23" y="30"/>
                  </a:lnTo>
                  <a:lnTo>
                    <a:pt x="27" y="36"/>
                  </a:lnTo>
                  <a:lnTo>
                    <a:pt x="31" y="40"/>
                  </a:lnTo>
                  <a:lnTo>
                    <a:pt x="39" y="40"/>
                  </a:lnTo>
                  <a:lnTo>
                    <a:pt x="45" y="40"/>
                  </a:lnTo>
                  <a:lnTo>
                    <a:pt x="49" y="36"/>
                  </a:lnTo>
                  <a:lnTo>
                    <a:pt x="53" y="30"/>
                  </a:lnTo>
                  <a:lnTo>
                    <a:pt x="55" y="24"/>
                  </a:lnTo>
                  <a:lnTo>
                    <a:pt x="55" y="16"/>
                  </a:lnTo>
                  <a:lnTo>
                    <a:pt x="63" y="16"/>
                  </a:lnTo>
                  <a:lnTo>
                    <a:pt x="63" y="24"/>
                  </a:lnTo>
                  <a:lnTo>
                    <a:pt x="63" y="30"/>
                  </a:lnTo>
                  <a:lnTo>
                    <a:pt x="67" y="36"/>
                  </a:lnTo>
                  <a:lnTo>
                    <a:pt x="73" y="40"/>
                  </a:lnTo>
                  <a:lnTo>
                    <a:pt x="78" y="40"/>
                  </a:lnTo>
                  <a:lnTo>
                    <a:pt x="84" y="40"/>
                  </a:lnTo>
                  <a:lnTo>
                    <a:pt x="90" y="36"/>
                  </a:lnTo>
                  <a:lnTo>
                    <a:pt x="94" y="30"/>
                  </a:lnTo>
                  <a:lnTo>
                    <a:pt x="94" y="24"/>
                  </a:lnTo>
                  <a:lnTo>
                    <a:pt x="94" y="16"/>
                  </a:lnTo>
                  <a:lnTo>
                    <a:pt x="102" y="16"/>
                  </a:lnTo>
                  <a:lnTo>
                    <a:pt x="102" y="24"/>
                  </a:lnTo>
                  <a:lnTo>
                    <a:pt x="104" y="30"/>
                  </a:lnTo>
                  <a:lnTo>
                    <a:pt x="108" y="36"/>
                  </a:lnTo>
                  <a:lnTo>
                    <a:pt x="112" y="40"/>
                  </a:lnTo>
                  <a:lnTo>
                    <a:pt x="118" y="40"/>
                  </a:lnTo>
                  <a:lnTo>
                    <a:pt x="126" y="40"/>
                  </a:lnTo>
                  <a:lnTo>
                    <a:pt x="130" y="36"/>
                  </a:lnTo>
                  <a:lnTo>
                    <a:pt x="134" y="30"/>
                  </a:lnTo>
                  <a:lnTo>
                    <a:pt x="135" y="24"/>
                  </a:lnTo>
                  <a:lnTo>
                    <a:pt x="135" y="16"/>
                  </a:lnTo>
                  <a:lnTo>
                    <a:pt x="149" y="16"/>
                  </a:lnTo>
                  <a:lnTo>
                    <a:pt x="153" y="18"/>
                  </a:lnTo>
                  <a:lnTo>
                    <a:pt x="155" y="20"/>
                  </a:lnTo>
                  <a:lnTo>
                    <a:pt x="157" y="24"/>
                  </a:lnTo>
                  <a:lnTo>
                    <a:pt x="157" y="163"/>
                  </a:lnTo>
                  <a:lnTo>
                    <a:pt x="155" y="167"/>
                  </a:lnTo>
                  <a:lnTo>
                    <a:pt x="153" y="171"/>
                  </a:lnTo>
                  <a:lnTo>
                    <a:pt x="149" y="171"/>
                  </a:lnTo>
                  <a:lnTo>
                    <a:pt x="8" y="171"/>
                  </a:lnTo>
                  <a:lnTo>
                    <a:pt x="4" y="171"/>
                  </a:lnTo>
                  <a:lnTo>
                    <a:pt x="2" y="167"/>
                  </a:lnTo>
                  <a:lnTo>
                    <a:pt x="0" y="163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8" y="16"/>
                  </a:lnTo>
                  <a:close/>
                  <a:moveTo>
                    <a:pt x="118" y="0"/>
                  </a:moveTo>
                  <a:lnTo>
                    <a:pt x="124" y="0"/>
                  </a:lnTo>
                  <a:lnTo>
                    <a:pt x="126" y="4"/>
                  </a:lnTo>
                  <a:lnTo>
                    <a:pt x="128" y="8"/>
                  </a:lnTo>
                  <a:lnTo>
                    <a:pt x="128" y="24"/>
                  </a:lnTo>
                  <a:lnTo>
                    <a:pt x="126" y="28"/>
                  </a:lnTo>
                  <a:lnTo>
                    <a:pt x="124" y="32"/>
                  </a:lnTo>
                  <a:lnTo>
                    <a:pt x="118" y="32"/>
                  </a:lnTo>
                  <a:lnTo>
                    <a:pt x="114" y="32"/>
                  </a:lnTo>
                  <a:lnTo>
                    <a:pt x="112" y="28"/>
                  </a:lnTo>
                  <a:lnTo>
                    <a:pt x="110" y="24"/>
                  </a:lnTo>
                  <a:lnTo>
                    <a:pt x="110" y="8"/>
                  </a:lnTo>
                  <a:lnTo>
                    <a:pt x="112" y="4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78" y="0"/>
                  </a:moveTo>
                  <a:lnTo>
                    <a:pt x="82" y="0"/>
                  </a:lnTo>
                  <a:lnTo>
                    <a:pt x="86" y="4"/>
                  </a:lnTo>
                  <a:lnTo>
                    <a:pt x="86" y="8"/>
                  </a:lnTo>
                  <a:lnTo>
                    <a:pt x="86" y="24"/>
                  </a:lnTo>
                  <a:lnTo>
                    <a:pt x="86" y="28"/>
                  </a:lnTo>
                  <a:lnTo>
                    <a:pt x="82" y="32"/>
                  </a:lnTo>
                  <a:lnTo>
                    <a:pt x="78" y="32"/>
                  </a:lnTo>
                  <a:lnTo>
                    <a:pt x="75" y="32"/>
                  </a:lnTo>
                  <a:lnTo>
                    <a:pt x="71" y="28"/>
                  </a:lnTo>
                  <a:lnTo>
                    <a:pt x="71" y="24"/>
                  </a:lnTo>
                  <a:lnTo>
                    <a:pt x="71" y="8"/>
                  </a:lnTo>
                  <a:lnTo>
                    <a:pt x="71" y="4"/>
                  </a:lnTo>
                  <a:lnTo>
                    <a:pt x="75" y="0"/>
                  </a:lnTo>
                  <a:lnTo>
                    <a:pt x="78" y="0"/>
                  </a:lnTo>
                  <a:close/>
                  <a:moveTo>
                    <a:pt x="39" y="0"/>
                  </a:moveTo>
                  <a:lnTo>
                    <a:pt x="43" y="0"/>
                  </a:lnTo>
                  <a:lnTo>
                    <a:pt x="45" y="4"/>
                  </a:lnTo>
                  <a:lnTo>
                    <a:pt x="47" y="8"/>
                  </a:lnTo>
                  <a:lnTo>
                    <a:pt x="47" y="24"/>
                  </a:lnTo>
                  <a:lnTo>
                    <a:pt x="45" y="28"/>
                  </a:lnTo>
                  <a:lnTo>
                    <a:pt x="43" y="32"/>
                  </a:lnTo>
                  <a:lnTo>
                    <a:pt x="39" y="32"/>
                  </a:lnTo>
                  <a:lnTo>
                    <a:pt x="33" y="32"/>
                  </a:lnTo>
                  <a:lnTo>
                    <a:pt x="31" y="28"/>
                  </a:lnTo>
                  <a:lnTo>
                    <a:pt x="29" y="24"/>
                  </a:lnTo>
                  <a:lnTo>
                    <a:pt x="29" y="8"/>
                  </a:lnTo>
                  <a:lnTo>
                    <a:pt x="31" y="4"/>
                  </a:lnTo>
                  <a:lnTo>
                    <a:pt x="33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/>
            </a:p>
          </p:txBody>
        </p:sp>
        <p:sp>
          <p:nvSpPr>
            <p:cNvPr id="20" name="Freeform 234"/>
            <p:cNvSpPr>
              <a:spLocks noChangeAspect="1"/>
            </p:cNvSpPr>
            <p:nvPr>
              <p:custDataLst>
                <p:tags r:id="rId14"/>
              </p:custDataLst>
            </p:nvPr>
          </p:nvSpPr>
          <p:spPr bwMode="auto">
            <a:xfrm>
              <a:off x="12554" y="1735"/>
              <a:ext cx="847" cy="817"/>
            </a:xfrm>
            <a:custGeom>
              <a:avLst/>
              <a:gdLst>
                <a:gd name="T0" fmla="*/ 94 w 173"/>
                <a:gd name="T1" fmla="*/ 2 h 167"/>
                <a:gd name="T2" fmla="*/ 108 w 173"/>
                <a:gd name="T3" fmla="*/ 7 h 167"/>
                <a:gd name="T4" fmla="*/ 114 w 173"/>
                <a:gd name="T5" fmla="*/ 15 h 167"/>
                <a:gd name="T6" fmla="*/ 118 w 173"/>
                <a:gd name="T7" fmla="*/ 25 h 167"/>
                <a:gd name="T8" fmla="*/ 118 w 173"/>
                <a:gd name="T9" fmla="*/ 37 h 167"/>
                <a:gd name="T10" fmla="*/ 118 w 173"/>
                <a:gd name="T11" fmla="*/ 43 h 167"/>
                <a:gd name="T12" fmla="*/ 120 w 173"/>
                <a:gd name="T13" fmla="*/ 49 h 167"/>
                <a:gd name="T14" fmla="*/ 120 w 173"/>
                <a:gd name="T15" fmla="*/ 55 h 167"/>
                <a:gd name="T16" fmla="*/ 118 w 173"/>
                <a:gd name="T17" fmla="*/ 61 h 167"/>
                <a:gd name="T18" fmla="*/ 116 w 173"/>
                <a:gd name="T19" fmla="*/ 64 h 167"/>
                <a:gd name="T20" fmla="*/ 112 w 173"/>
                <a:gd name="T21" fmla="*/ 72 h 167"/>
                <a:gd name="T22" fmla="*/ 108 w 173"/>
                <a:gd name="T23" fmla="*/ 82 h 167"/>
                <a:gd name="T24" fmla="*/ 106 w 173"/>
                <a:gd name="T25" fmla="*/ 84 h 167"/>
                <a:gd name="T26" fmla="*/ 106 w 173"/>
                <a:gd name="T27" fmla="*/ 100 h 167"/>
                <a:gd name="T28" fmla="*/ 110 w 173"/>
                <a:gd name="T29" fmla="*/ 102 h 167"/>
                <a:gd name="T30" fmla="*/ 118 w 173"/>
                <a:gd name="T31" fmla="*/ 106 h 167"/>
                <a:gd name="T32" fmla="*/ 132 w 173"/>
                <a:gd name="T33" fmla="*/ 112 h 167"/>
                <a:gd name="T34" fmla="*/ 138 w 173"/>
                <a:gd name="T35" fmla="*/ 114 h 167"/>
                <a:gd name="T36" fmla="*/ 142 w 173"/>
                <a:gd name="T37" fmla="*/ 114 h 167"/>
                <a:gd name="T38" fmla="*/ 147 w 173"/>
                <a:gd name="T39" fmla="*/ 116 h 167"/>
                <a:gd name="T40" fmla="*/ 163 w 173"/>
                <a:gd name="T41" fmla="*/ 129 h 167"/>
                <a:gd name="T42" fmla="*/ 173 w 173"/>
                <a:gd name="T43" fmla="*/ 153 h 167"/>
                <a:gd name="T44" fmla="*/ 173 w 173"/>
                <a:gd name="T45" fmla="*/ 159 h 167"/>
                <a:gd name="T46" fmla="*/ 171 w 173"/>
                <a:gd name="T47" fmla="*/ 163 h 167"/>
                <a:gd name="T48" fmla="*/ 165 w 173"/>
                <a:gd name="T49" fmla="*/ 167 h 167"/>
                <a:gd name="T50" fmla="*/ 4 w 173"/>
                <a:gd name="T51" fmla="*/ 165 h 167"/>
                <a:gd name="T52" fmla="*/ 0 w 173"/>
                <a:gd name="T53" fmla="*/ 159 h 167"/>
                <a:gd name="T54" fmla="*/ 0 w 173"/>
                <a:gd name="T55" fmla="*/ 159 h 167"/>
                <a:gd name="T56" fmla="*/ 4 w 173"/>
                <a:gd name="T57" fmla="*/ 143 h 167"/>
                <a:gd name="T58" fmla="*/ 22 w 173"/>
                <a:gd name="T59" fmla="*/ 117 h 167"/>
                <a:gd name="T60" fmla="*/ 30 w 173"/>
                <a:gd name="T61" fmla="*/ 116 h 167"/>
                <a:gd name="T62" fmla="*/ 33 w 173"/>
                <a:gd name="T63" fmla="*/ 114 h 167"/>
                <a:gd name="T64" fmla="*/ 37 w 173"/>
                <a:gd name="T65" fmla="*/ 114 h 167"/>
                <a:gd name="T66" fmla="*/ 47 w 173"/>
                <a:gd name="T67" fmla="*/ 110 h 167"/>
                <a:gd name="T68" fmla="*/ 59 w 173"/>
                <a:gd name="T69" fmla="*/ 104 h 167"/>
                <a:gd name="T70" fmla="*/ 67 w 173"/>
                <a:gd name="T71" fmla="*/ 102 h 167"/>
                <a:gd name="T72" fmla="*/ 67 w 173"/>
                <a:gd name="T73" fmla="*/ 100 h 167"/>
                <a:gd name="T74" fmla="*/ 67 w 173"/>
                <a:gd name="T75" fmla="*/ 84 h 167"/>
                <a:gd name="T76" fmla="*/ 63 w 173"/>
                <a:gd name="T77" fmla="*/ 78 h 167"/>
                <a:gd name="T78" fmla="*/ 59 w 173"/>
                <a:gd name="T79" fmla="*/ 64 h 167"/>
                <a:gd name="T80" fmla="*/ 55 w 173"/>
                <a:gd name="T81" fmla="*/ 62 h 167"/>
                <a:gd name="T82" fmla="*/ 55 w 173"/>
                <a:gd name="T83" fmla="*/ 57 h 167"/>
                <a:gd name="T84" fmla="*/ 53 w 173"/>
                <a:gd name="T85" fmla="*/ 51 h 167"/>
                <a:gd name="T86" fmla="*/ 53 w 173"/>
                <a:gd name="T87" fmla="*/ 45 h 167"/>
                <a:gd name="T88" fmla="*/ 57 w 173"/>
                <a:gd name="T89" fmla="*/ 43 h 167"/>
                <a:gd name="T90" fmla="*/ 55 w 173"/>
                <a:gd name="T91" fmla="*/ 31 h 167"/>
                <a:gd name="T92" fmla="*/ 57 w 173"/>
                <a:gd name="T93" fmla="*/ 19 h 167"/>
                <a:gd name="T94" fmla="*/ 65 w 173"/>
                <a:gd name="T95" fmla="*/ 9 h 167"/>
                <a:gd name="T96" fmla="*/ 79 w 173"/>
                <a:gd name="T97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167">
                  <a:moveTo>
                    <a:pt x="86" y="0"/>
                  </a:moveTo>
                  <a:lnTo>
                    <a:pt x="94" y="2"/>
                  </a:lnTo>
                  <a:lnTo>
                    <a:pt x="102" y="4"/>
                  </a:lnTo>
                  <a:lnTo>
                    <a:pt x="108" y="7"/>
                  </a:lnTo>
                  <a:lnTo>
                    <a:pt x="112" y="11"/>
                  </a:lnTo>
                  <a:lnTo>
                    <a:pt x="114" y="15"/>
                  </a:lnTo>
                  <a:lnTo>
                    <a:pt x="116" y="21"/>
                  </a:lnTo>
                  <a:lnTo>
                    <a:pt x="118" y="25"/>
                  </a:lnTo>
                  <a:lnTo>
                    <a:pt x="118" y="31"/>
                  </a:lnTo>
                  <a:lnTo>
                    <a:pt x="118" y="37"/>
                  </a:lnTo>
                  <a:lnTo>
                    <a:pt x="116" y="43"/>
                  </a:lnTo>
                  <a:lnTo>
                    <a:pt x="118" y="43"/>
                  </a:lnTo>
                  <a:lnTo>
                    <a:pt x="120" y="45"/>
                  </a:lnTo>
                  <a:lnTo>
                    <a:pt x="120" y="49"/>
                  </a:lnTo>
                  <a:lnTo>
                    <a:pt x="120" y="51"/>
                  </a:lnTo>
                  <a:lnTo>
                    <a:pt x="120" y="55"/>
                  </a:lnTo>
                  <a:lnTo>
                    <a:pt x="118" y="57"/>
                  </a:lnTo>
                  <a:lnTo>
                    <a:pt x="118" y="61"/>
                  </a:lnTo>
                  <a:lnTo>
                    <a:pt x="118" y="62"/>
                  </a:lnTo>
                  <a:lnTo>
                    <a:pt x="116" y="64"/>
                  </a:lnTo>
                  <a:lnTo>
                    <a:pt x="114" y="64"/>
                  </a:lnTo>
                  <a:lnTo>
                    <a:pt x="112" y="72"/>
                  </a:lnTo>
                  <a:lnTo>
                    <a:pt x="110" y="78"/>
                  </a:lnTo>
                  <a:lnTo>
                    <a:pt x="108" y="82"/>
                  </a:lnTo>
                  <a:lnTo>
                    <a:pt x="106" y="84"/>
                  </a:lnTo>
                  <a:lnTo>
                    <a:pt x="106" y="84"/>
                  </a:lnTo>
                  <a:lnTo>
                    <a:pt x="106" y="100"/>
                  </a:lnTo>
                  <a:lnTo>
                    <a:pt x="106" y="100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14" y="104"/>
                  </a:lnTo>
                  <a:lnTo>
                    <a:pt x="118" y="106"/>
                  </a:lnTo>
                  <a:lnTo>
                    <a:pt x="126" y="110"/>
                  </a:lnTo>
                  <a:lnTo>
                    <a:pt x="132" y="112"/>
                  </a:lnTo>
                  <a:lnTo>
                    <a:pt x="136" y="114"/>
                  </a:lnTo>
                  <a:lnTo>
                    <a:pt x="138" y="114"/>
                  </a:lnTo>
                  <a:lnTo>
                    <a:pt x="140" y="114"/>
                  </a:lnTo>
                  <a:lnTo>
                    <a:pt x="142" y="114"/>
                  </a:lnTo>
                  <a:lnTo>
                    <a:pt x="143" y="116"/>
                  </a:lnTo>
                  <a:lnTo>
                    <a:pt x="147" y="116"/>
                  </a:lnTo>
                  <a:lnTo>
                    <a:pt x="151" y="117"/>
                  </a:lnTo>
                  <a:lnTo>
                    <a:pt x="163" y="129"/>
                  </a:lnTo>
                  <a:lnTo>
                    <a:pt x="169" y="143"/>
                  </a:lnTo>
                  <a:lnTo>
                    <a:pt x="173" y="153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3" y="159"/>
                  </a:lnTo>
                  <a:lnTo>
                    <a:pt x="171" y="163"/>
                  </a:lnTo>
                  <a:lnTo>
                    <a:pt x="169" y="165"/>
                  </a:lnTo>
                  <a:lnTo>
                    <a:pt x="165" y="167"/>
                  </a:lnTo>
                  <a:lnTo>
                    <a:pt x="8" y="167"/>
                  </a:lnTo>
                  <a:lnTo>
                    <a:pt x="4" y="165"/>
                  </a:lnTo>
                  <a:lnTo>
                    <a:pt x="2" y="163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4" y="143"/>
                  </a:lnTo>
                  <a:lnTo>
                    <a:pt x="10" y="129"/>
                  </a:lnTo>
                  <a:lnTo>
                    <a:pt x="22" y="117"/>
                  </a:lnTo>
                  <a:lnTo>
                    <a:pt x="26" y="116"/>
                  </a:lnTo>
                  <a:lnTo>
                    <a:pt x="30" y="116"/>
                  </a:lnTo>
                  <a:lnTo>
                    <a:pt x="31" y="114"/>
                  </a:lnTo>
                  <a:lnTo>
                    <a:pt x="33" y="114"/>
                  </a:lnTo>
                  <a:lnTo>
                    <a:pt x="35" y="114"/>
                  </a:lnTo>
                  <a:lnTo>
                    <a:pt x="37" y="114"/>
                  </a:lnTo>
                  <a:lnTo>
                    <a:pt x="41" y="112"/>
                  </a:lnTo>
                  <a:lnTo>
                    <a:pt x="47" y="110"/>
                  </a:lnTo>
                  <a:lnTo>
                    <a:pt x="55" y="108"/>
                  </a:lnTo>
                  <a:lnTo>
                    <a:pt x="59" y="104"/>
                  </a:lnTo>
                  <a:lnTo>
                    <a:pt x="63" y="104"/>
                  </a:lnTo>
                  <a:lnTo>
                    <a:pt x="67" y="102"/>
                  </a:lnTo>
                  <a:lnTo>
                    <a:pt x="67" y="102"/>
                  </a:lnTo>
                  <a:lnTo>
                    <a:pt x="67" y="100"/>
                  </a:lnTo>
                  <a:lnTo>
                    <a:pt x="67" y="84"/>
                  </a:lnTo>
                  <a:lnTo>
                    <a:pt x="67" y="84"/>
                  </a:lnTo>
                  <a:lnTo>
                    <a:pt x="65" y="82"/>
                  </a:lnTo>
                  <a:lnTo>
                    <a:pt x="63" y="78"/>
                  </a:lnTo>
                  <a:lnTo>
                    <a:pt x="61" y="72"/>
                  </a:lnTo>
                  <a:lnTo>
                    <a:pt x="59" y="64"/>
                  </a:lnTo>
                  <a:lnTo>
                    <a:pt x="57" y="64"/>
                  </a:lnTo>
                  <a:lnTo>
                    <a:pt x="55" y="62"/>
                  </a:lnTo>
                  <a:lnTo>
                    <a:pt x="55" y="61"/>
                  </a:lnTo>
                  <a:lnTo>
                    <a:pt x="55" y="57"/>
                  </a:lnTo>
                  <a:lnTo>
                    <a:pt x="53" y="55"/>
                  </a:lnTo>
                  <a:lnTo>
                    <a:pt x="53" y="51"/>
                  </a:lnTo>
                  <a:lnTo>
                    <a:pt x="53" y="49"/>
                  </a:lnTo>
                  <a:lnTo>
                    <a:pt x="53" y="45"/>
                  </a:lnTo>
                  <a:lnTo>
                    <a:pt x="55" y="43"/>
                  </a:lnTo>
                  <a:lnTo>
                    <a:pt x="57" y="43"/>
                  </a:lnTo>
                  <a:lnTo>
                    <a:pt x="55" y="37"/>
                  </a:lnTo>
                  <a:lnTo>
                    <a:pt x="55" y="31"/>
                  </a:lnTo>
                  <a:lnTo>
                    <a:pt x="55" y="25"/>
                  </a:lnTo>
                  <a:lnTo>
                    <a:pt x="57" y="19"/>
                  </a:lnTo>
                  <a:lnTo>
                    <a:pt x="59" y="13"/>
                  </a:lnTo>
                  <a:lnTo>
                    <a:pt x="65" y="9"/>
                  </a:lnTo>
                  <a:lnTo>
                    <a:pt x="71" y="4"/>
                  </a:lnTo>
                  <a:lnTo>
                    <a:pt x="79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/>
            </a:p>
          </p:txBody>
        </p:sp>
        <p:sp>
          <p:nvSpPr>
            <p:cNvPr id="21" name="Freeform 224"/>
            <p:cNvSpPr>
              <a:spLocks noChangeAspect="1" noEditPoints="1"/>
            </p:cNvSpPr>
            <p:nvPr>
              <p:custDataLst>
                <p:tags r:id="rId15"/>
              </p:custDataLst>
            </p:nvPr>
          </p:nvSpPr>
          <p:spPr bwMode="auto">
            <a:xfrm>
              <a:off x="9547" y="3277"/>
              <a:ext cx="1075" cy="817"/>
            </a:xfrm>
            <a:custGeom>
              <a:avLst/>
              <a:gdLst>
                <a:gd name="T0" fmla="*/ 67 w 125"/>
                <a:gd name="T1" fmla="*/ 78 h 95"/>
                <a:gd name="T2" fmla="*/ 93 w 125"/>
                <a:gd name="T3" fmla="*/ 80 h 95"/>
                <a:gd name="T4" fmla="*/ 93 w 125"/>
                <a:gd name="T5" fmla="*/ 74 h 95"/>
                <a:gd name="T6" fmla="*/ 44 w 125"/>
                <a:gd name="T7" fmla="*/ 66 h 95"/>
                <a:gd name="T8" fmla="*/ 40 w 125"/>
                <a:gd name="T9" fmla="*/ 69 h 95"/>
                <a:gd name="T10" fmla="*/ 31 w 125"/>
                <a:gd name="T11" fmla="*/ 68 h 95"/>
                <a:gd name="T12" fmla="*/ 27 w 125"/>
                <a:gd name="T13" fmla="*/ 65 h 95"/>
                <a:gd name="T14" fmla="*/ 20 w 125"/>
                <a:gd name="T15" fmla="*/ 70 h 95"/>
                <a:gd name="T16" fmla="*/ 17 w 125"/>
                <a:gd name="T17" fmla="*/ 77 h 95"/>
                <a:gd name="T18" fmla="*/ 51 w 125"/>
                <a:gd name="T19" fmla="*/ 80 h 95"/>
                <a:gd name="T20" fmla="*/ 54 w 125"/>
                <a:gd name="T21" fmla="*/ 76 h 95"/>
                <a:gd name="T22" fmla="*/ 50 w 125"/>
                <a:gd name="T23" fmla="*/ 69 h 95"/>
                <a:gd name="T24" fmla="*/ 69 w 125"/>
                <a:gd name="T25" fmla="*/ 65 h 95"/>
                <a:gd name="T26" fmla="*/ 92 w 125"/>
                <a:gd name="T27" fmla="*/ 69 h 95"/>
                <a:gd name="T28" fmla="*/ 92 w 125"/>
                <a:gd name="T29" fmla="*/ 65 h 95"/>
                <a:gd name="T30" fmla="*/ 67 w 125"/>
                <a:gd name="T31" fmla="*/ 57 h 95"/>
                <a:gd name="T32" fmla="*/ 95 w 125"/>
                <a:gd name="T33" fmla="*/ 59 h 95"/>
                <a:gd name="T34" fmla="*/ 70 w 125"/>
                <a:gd name="T35" fmla="*/ 53 h 95"/>
                <a:gd name="T36" fmla="*/ 67 w 125"/>
                <a:gd name="T37" fmla="*/ 44 h 95"/>
                <a:gd name="T38" fmla="*/ 104 w 125"/>
                <a:gd name="T39" fmla="*/ 48 h 95"/>
                <a:gd name="T40" fmla="*/ 108 w 125"/>
                <a:gd name="T41" fmla="*/ 43 h 95"/>
                <a:gd name="T42" fmla="*/ 36 w 125"/>
                <a:gd name="T43" fmla="*/ 40 h 95"/>
                <a:gd name="T44" fmla="*/ 27 w 125"/>
                <a:gd name="T45" fmla="*/ 52 h 95"/>
                <a:gd name="T46" fmla="*/ 36 w 125"/>
                <a:gd name="T47" fmla="*/ 62 h 95"/>
                <a:gd name="T48" fmla="*/ 45 w 125"/>
                <a:gd name="T49" fmla="*/ 52 h 95"/>
                <a:gd name="T50" fmla="*/ 36 w 125"/>
                <a:gd name="T51" fmla="*/ 40 h 95"/>
                <a:gd name="T52" fmla="*/ 23 w 125"/>
                <a:gd name="T53" fmla="*/ 9 h 95"/>
                <a:gd name="T54" fmla="*/ 27 w 125"/>
                <a:gd name="T55" fmla="*/ 22 h 95"/>
                <a:gd name="T56" fmla="*/ 31 w 125"/>
                <a:gd name="T57" fmla="*/ 18 h 95"/>
                <a:gd name="T58" fmla="*/ 27 w 125"/>
                <a:gd name="T59" fmla="*/ 4 h 95"/>
                <a:gd name="T60" fmla="*/ 96 w 125"/>
                <a:gd name="T61" fmla="*/ 6 h 95"/>
                <a:gd name="T62" fmla="*/ 97 w 125"/>
                <a:gd name="T63" fmla="*/ 22 h 95"/>
                <a:gd name="T64" fmla="*/ 104 w 125"/>
                <a:gd name="T65" fmla="*/ 21 h 95"/>
                <a:gd name="T66" fmla="*/ 101 w 125"/>
                <a:gd name="T67" fmla="*/ 5 h 95"/>
                <a:gd name="T68" fmla="*/ 31 w 125"/>
                <a:gd name="T69" fmla="*/ 0 h 95"/>
                <a:gd name="T70" fmla="*/ 36 w 125"/>
                <a:gd name="T71" fmla="*/ 2 h 95"/>
                <a:gd name="T72" fmla="*/ 38 w 125"/>
                <a:gd name="T73" fmla="*/ 11 h 95"/>
                <a:gd name="T74" fmla="*/ 45 w 125"/>
                <a:gd name="T75" fmla="*/ 13 h 95"/>
                <a:gd name="T76" fmla="*/ 86 w 125"/>
                <a:gd name="T77" fmla="*/ 13 h 95"/>
                <a:gd name="T78" fmla="*/ 91 w 125"/>
                <a:gd name="T79" fmla="*/ 4 h 95"/>
                <a:gd name="T80" fmla="*/ 95 w 125"/>
                <a:gd name="T81" fmla="*/ 0 h 95"/>
                <a:gd name="T82" fmla="*/ 108 w 125"/>
                <a:gd name="T83" fmla="*/ 1 h 95"/>
                <a:gd name="T84" fmla="*/ 109 w 125"/>
                <a:gd name="T85" fmla="*/ 9 h 95"/>
                <a:gd name="T86" fmla="*/ 116 w 125"/>
                <a:gd name="T87" fmla="*/ 13 h 95"/>
                <a:gd name="T88" fmla="*/ 124 w 125"/>
                <a:gd name="T89" fmla="*/ 17 h 95"/>
                <a:gd name="T90" fmla="*/ 125 w 125"/>
                <a:gd name="T91" fmla="*/ 22 h 95"/>
                <a:gd name="T92" fmla="*/ 122 w 125"/>
                <a:gd name="T93" fmla="*/ 94 h 95"/>
                <a:gd name="T94" fmla="*/ 116 w 125"/>
                <a:gd name="T95" fmla="*/ 95 h 95"/>
                <a:gd name="T96" fmla="*/ 2 w 125"/>
                <a:gd name="T97" fmla="*/ 93 h 95"/>
                <a:gd name="T98" fmla="*/ 0 w 125"/>
                <a:gd name="T99" fmla="*/ 86 h 95"/>
                <a:gd name="T100" fmla="*/ 4 w 125"/>
                <a:gd name="T101" fmla="*/ 14 h 95"/>
                <a:gd name="T102" fmla="*/ 10 w 125"/>
                <a:gd name="T103" fmla="*/ 13 h 95"/>
                <a:gd name="T104" fmla="*/ 17 w 125"/>
                <a:gd name="T105" fmla="*/ 10 h 95"/>
                <a:gd name="T106" fmla="*/ 17 w 125"/>
                <a:gd name="T107" fmla="*/ 1 h 95"/>
                <a:gd name="T108" fmla="*/ 21 w 125"/>
                <a:gd name="T10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" h="95">
                  <a:moveTo>
                    <a:pt x="70" y="74"/>
                  </a:moveTo>
                  <a:lnTo>
                    <a:pt x="69" y="76"/>
                  </a:lnTo>
                  <a:lnTo>
                    <a:pt x="67" y="77"/>
                  </a:lnTo>
                  <a:lnTo>
                    <a:pt x="67" y="78"/>
                  </a:lnTo>
                  <a:lnTo>
                    <a:pt x="69" y="80"/>
                  </a:lnTo>
                  <a:lnTo>
                    <a:pt x="70" y="80"/>
                  </a:lnTo>
                  <a:lnTo>
                    <a:pt x="93" y="80"/>
                  </a:lnTo>
                  <a:lnTo>
                    <a:pt x="93" y="80"/>
                  </a:lnTo>
                  <a:lnTo>
                    <a:pt x="95" y="78"/>
                  </a:lnTo>
                  <a:lnTo>
                    <a:pt x="95" y="77"/>
                  </a:lnTo>
                  <a:lnTo>
                    <a:pt x="95" y="76"/>
                  </a:lnTo>
                  <a:lnTo>
                    <a:pt x="93" y="74"/>
                  </a:lnTo>
                  <a:lnTo>
                    <a:pt x="70" y="74"/>
                  </a:lnTo>
                  <a:close/>
                  <a:moveTo>
                    <a:pt x="46" y="65"/>
                  </a:moveTo>
                  <a:lnTo>
                    <a:pt x="45" y="65"/>
                  </a:lnTo>
                  <a:lnTo>
                    <a:pt x="44" y="66"/>
                  </a:lnTo>
                  <a:lnTo>
                    <a:pt x="42" y="66"/>
                  </a:lnTo>
                  <a:lnTo>
                    <a:pt x="42" y="66"/>
                  </a:lnTo>
                  <a:lnTo>
                    <a:pt x="41" y="68"/>
                  </a:lnTo>
                  <a:lnTo>
                    <a:pt x="40" y="69"/>
                  </a:lnTo>
                  <a:lnTo>
                    <a:pt x="37" y="69"/>
                  </a:lnTo>
                  <a:lnTo>
                    <a:pt x="34" y="69"/>
                  </a:lnTo>
                  <a:lnTo>
                    <a:pt x="32" y="69"/>
                  </a:lnTo>
                  <a:lnTo>
                    <a:pt x="31" y="68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8" y="66"/>
                  </a:lnTo>
                  <a:lnTo>
                    <a:pt x="27" y="65"/>
                  </a:lnTo>
                  <a:lnTo>
                    <a:pt x="25" y="65"/>
                  </a:lnTo>
                  <a:lnTo>
                    <a:pt x="23" y="66"/>
                  </a:lnTo>
                  <a:lnTo>
                    <a:pt x="21" y="69"/>
                  </a:lnTo>
                  <a:lnTo>
                    <a:pt x="20" y="70"/>
                  </a:lnTo>
                  <a:lnTo>
                    <a:pt x="19" y="72"/>
                  </a:lnTo>
                  <a:lnTo>
                    <a:pt x="19" y="73"/>
                  </a:lnTo>
                  <a:lnTo>
                    <a:pt x="17" y="76"/>
                  </a:lnTo>
                  <a:lnTo>
                    <a:pt x="17" y="77"/>
                  </a:lnTo>
                  <a:lnTo>
                    <a:pt x="19" y="78"/>
                  </a:lnTo>
                  <a:lnTo>
                    <a:pt x="20" y="80"/>
                  </a:lnTo>
                  <a:lnTo>
                    <a:pt x="20" y="80"/>
                  </a:lnTo>
                  <a:lnTo>
                    <a:pt x="51" y="80"/>
                  </a:lnTo>
                  <a:lnTo>
                    <a:pt x="51" y="80"/>
                  </a:lnTo>
                  <a:lnTo>
                    <a:pt x="53" y="78"/>
                  </a:lnTo>
                  <a:lnTo>
                    <a:pt x="54" y="77"/>
                  </a:lnTo>
                  <a:lnTo>
                    <a:pt x="54" y="76"/>
                  </a:lnTo>
                  <a:lnTo>
                    <a:pt x="53" y="73"/>
                  </a:lnTo>
                  <a:lnTo>
                    <a:pt x="53" y="72"/>
                  </a:lnTo>
                  <a:lnTo>
                    <a:pt x="51" y="70"/>
                  </a:lnTo>
                  <a:lnTo>
                    <a:pt x="50" y="69"/>
                  </a:lnTo>
                  <a:lnTo>
                    <a:pt x="49" y="66"/>
                  </a:lnTo>
                  <a:lnTo>
                    <a:pt x="46" y="65"/>
                  </a:lnTo>
                  <a:close/>
                  <a:moveTo>
                    <a:pt x="70" y="65"/>
                  </a:moveTo>
                  <a:lnTo>
                    <a:pt x="69" y="65"/>
                  </a:lnTo>
                  <a:lnTo>
                    <a:pt x="67" y="66"/>
                  </a:lnTo>
                  <a:lnTo>
                    <a:pt x="69" y="69"/>
                  </a:lnTo>
                  <a:lnTo>
                    <a:pt x="70" y="69"/>
                  </a:lnTo>
                  <a:lnTo>
                    <a:pt x="92" y="69"/>
                  </a:lnTo>
                  <a:lnTo>
                    <a:pt x="95" y="69"/>
                  </a:lnTo>
                  <a:lnTo>
                    <a:pt x="95" y="66"/>
                  </a:lnTo>
                  <a:lnTo>
                    <a:pt x="95" y="65"/>
                  </a:lnTo>
                  <a:lnTo>
                    <a:pt x="92" y="65"/>
                  </a:lnTo>
                  <a:lnTo>
                    <a:pt x="70" y="65"/>
                  </a:lnTo>
                  <a:close/>
                  <a:moveTo>
                    <a:pt x="70" y="53"/>
                  </a:moveTo>
                  <a:lnTo>
                    <a:pt x="69" y="55"/>
                  </a:lnTo>
                  <a:lnTo>
                    <a:pt x="67" y="57"/>
                  </a:lnTo>
                  <a:lnTo>
                    <a:pt x="69" y="59"/>
                  </a:lnTo>
                  <a:lnTo>
                    <a:pt x="70" y="59"/>
                  </a:lnTo>
                  <a:lnTo>
                    <a:pt x="92" y="59"/>
                  </a:lnTo>
                  <a:lnTo>
                    <a:pt x="95" y="59"/>
                  </a:lnTo>
                  <a:lnTo>
                    <a:pt x="95" y="57"/>
                  </a:lnTo>
                  <a:lnTo>
                    <a:pt x="95" y="55"/>
                  </a:lnTo>
                  <a:lnTo>
                    <a:pt x="92" y="53"/>
                  </a:lnTo>
                  <a:lnTo>
                    <a:pt x="70" y="53"/>
                  </a:lnTo>
                  <a:close/>
                  <a:moveTo>
                    <a:pt x="72" y="40"/>
                  </a:moveTo>
                  <a:lnTo>
                    <a:pt x="70" y="42"/>
                  </a:lnTo>
                  <a:lnTo>
                    <a:pt x="69" y="43"/>
                  </a:lnTo>
                  <a:lnTo>
                    <a:pt x="67" y="44"/>
                  </a:lnTo>
                  <a:lnTo>
                    <a:pt x="69" y="47"/>
                  </a:lnTo>
                  <a:lnTo>
                    <a:pt x="70" y="48"/>
                  </a:lnTo>
                  <a:lnTo>
                    <a:pt x="72" y="48"/>
                  </a:lnTo>
                  <a:lnTo>
                    <a:pt x="104" y="48"/>
                  </a:lnTo>
                  <a:lnTo>
                    <a:pt x="106" y="48"/>
                  </a:lnTo>
                  <a:lnTo>
                    <a:pt x="108" y="47"/>
                  </a:lnTo>
                  <a:lnTo>
                    <a:pt x="109" y="44"/>
                  </a:lnTo>
                  <a:lnTo>
                    <a:pt x="108" y="43"/>
                  </a:lnTo>
                  <a:lnTo>
                    <a:pt x="106" y="42"/>
                  </a:lnTo>
                  <a:lnTo>
                    <a:pt x="104" y="40"/>
                  </a:lnTo>
                  <a:lnTo>
                    <a:pt x="72" y="40"/>
                  </a:lnTo>
                  <a:close/>
                  <a:moveTo>
                    <a:pt x="36" y="40"/>
                  </a:moveTo>
                  <a:lnTo>
                    <a:pt x="32" y="42"/>
                  </a:lnTo>
                  <a:lnTo>
                    <a:pt x="29" y="44"/>
                  </a:lnTo>
                  <a:lnTo>
                    <a:pt x="27" y="47"/>
                  </a:lnTo>
                  <a:lnTo>
                    <a:pt x="27" y="52"/>
                  </a:lnTo>
                  <a:lnTo>
                    <a:pt x="27" y="56"/>
                  </a:lnTo>
                  <a:lnTo>
                    <a:pt x="29" y="60"/>
                  </a:lnTo>
                  <a:lnTo>
                    <a:pt x="32" y="61"/>
                  </a:lnTo>
                  <a:lnTo>
                    <a:pt x="36" y="62"/>
                  </a:lnTo>
                  <a:lnTo>
                    <a:pt x="38" y="61"/>
                  </a:lnTo>
                  <a:lnTo>
                    <a:pt x="42" y="60"/>
                  </a:lnTo>
                  <a:lnTo>
                    <a:pt x="44" y="56"/>
                  </a:lnTo>
                  <a:lnTo>
                    <a:pt x="45" y="52"/>
                  </a:lnTo>
                  <a:lnTo>
                    <a:pt x="44" y="47"/>
                  </a:lnTo>
                  <a:lnTo>
                    <a:pt x="42" y="44"/>
                  </a:lnTo>
                  <a:lnTo>
                    <a:pt x="38" y="42"/>
                  </a:lnTo>
                  <a:lnTo>
                    <a:pt x="36" y="40"/>
                  </a:lnTo>
                  <a:close/>
                  <a:moveTo>
                    <a:pt x="27" y="4"/>
                  </a:moveTo>
                  <a:lnTo>
                    <a:pt x="24" y="5"/>
                  </a:lnTo>
                  <a:lnTo>
                    <a:pt x="23" y="6"/>
                  </a:lnTo>
                  <a:lnTo>
                    <a:pt x="23" y="9"/>
                  </a:lnTo>
                  <a:lnTo>
                    <a:pt x="23" y="18"/>
                  </a:lnTo>
                  <a:lnTo>
                    <a:pt x="23" y="21"/>
                  </a:lnTo>
                  <a:lnTo>
                    <a:pt x="24" y="22"/>
                  </a:lnTo>
                  <a:lnTo>
                    <a:pt x="27" y="22"/>
                  </a:lnTo>
                  <a:lnTo>
                    <a:pt x="27" y="22"/>
                  </a:lnTo>
                  <a:lnTo>
                    <a:pt x="29" y="22"/>
                  </a:lnTo>
                  <a:lnTo>
                    <a:pt x="31" y="21"/>
                  </a:lnTo>
                  <a:lnTo>
                    <a:pt x="31" y="18"/>
                  </a:lnTo>
                  <a:lnTo>
                    <a:pt x="31" y="9"/>
                  </a:lnTo>
                  <a:lnTo>
                    <a:pt x="31" y="6"/>
                  </a:lnTo>
                  <a:lnTo>
                    <a:pt x="29" y="5"/>
                  </a:lnTo>
                  <a:lnTo>
                    <a:pt x="27" y="4"/>
                  </a:lnTo>
                  <a:lnTo>
                    <a:pt x="27" y="4"/>
                  </a:lnTo>
                  <a:close/>
                  <a:moveTo>
                    <a:pt x="99" y="4"/>
                  </a:moveTo>
                  <a:lnTo>
                    <a:pt x="97" y="5"/>
                  </a:lnTo>
                  <a:lnTo>
                    <a:pt x="96" y="6"/>
                  </a:lnTo>
                  <a:lnTo>
                    <a:pt x="95" y="9"/>
                  </a:lnTo>
                  <a:lnTo>
                    <a:pt x="95" y="18"/>
                  </a:lnTo>
                  <a:lnTo>
                    <a:pt x="96" y="21"/>
                  </a:lnTo>
                  <a:lnTo>
                    <a:pt x="97" y="22"/>
                  </a:lnTo>
                  <a:lnTo>
                    <a:pt x="100" y="22"/>
                  </a:lnTo>
                  <a:lnTo>
                    <a:pt x="100" y="22"/>
                  </a:lnTo>
                  <a:lnTo>
                    <a:pt x="103" y="22"/>
                  </a:lnTo>
                  <a:lnTo>
                    <a:pt x="104" y="21"/>
                  </a:lnTo>
                  <a:lnTo>
                    <a:pt x="104" y="18"/>
                  </a:lnTo>
                  <a:lnTo>
                    <a:pt x="104" y="9"/>
                  </a:lnTo>
                  <a:lnTo>
                    <a:pt x="104" y="6"/>
                  </a:lnTo>
                  <a:lnTo>
                    <a:pt x="101" y="5"/>
                  </a:lnTo>
                  <a:lnTo>
                    <a:pt x="100" y="4"/>
                  </a:lnTo>
                  <a:lnTo>
                    <a:pt x="99" y="4"/>
                  </a:lnTo>
                  <a:close/>
                  <a:moveTo>
                    <a:pt x="21" y="0"/>
                  </a:moveTo>
                  <a:lnTo>
                    <a:pt x="31" y="0"/>
                  </a:lnTo>
                  <a:lnTo>
                    <a:pt x="33" y="0"/>
                  </a:lnTo>
                  <a:lnTo>
                    <a:pt x="34" y="1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4"/>
                  </a:lnTo>
                  <a:lnTo>
                    <a:pt x="36" y="9"/>
                  </a:lnTo>
                  <a:lnTo>
                    <a:pt x="36" y="10"/>
                  </a:lnTo>
                  <a:lnTo>
                    <a:pt x="38" y="11"/>
                  </a:lnTo>
                  <a:lnTo>
                    <a:pt x="40" y="13"/>
                  </a:lnTo>
                  <a:lnTo>
                    <a:pt x="42" y="13"/>
                  </a:lnTo>
                  <a:lnTo>
                    <a:pt x="44" y="13"/>
                  </a:lnTo>
                  <a:lnTo>
                    <a:pt x="45" y="13"/>
                  </a:lnTo>
                  <a:lnTo>
                    <a:pt x="82" y="13"/>
                  </a:lnTo>
                  <a:lnTo>
                    <a:pt x="82" y="13"/>
                  </a:lnTo>
                  <a:lnTo>
                    <a:pt x="84" y="13"/>
                  </a:lnTo>
                  <a:lnTo>
                    <a:pt x="86" y="13"/>
                  </a:lnTo>
                  <a:lnTo>
                    <a:pt x="88" y="11"/>
                  </a:lnTo>
                  <a:lnTo>
                    <a:pt x="89" y="10"/>
                  </a:lnTo>
                  <a:lnTo>
                    <a:pt x="91" y="9"/>
                  </a:lnTo>
                  <a:lnTo>
                    <a:pt x="91" y="4"/>
                  </a:lnTo>
                  <a:lnTo>
                    <a:pt x="91" y="2"/>
                  </a:lnTo>
                  <a:lnTo>
                    <a:pt x="92" y="1"/>
                  </a:lnTo>
                  <a:lnTo>
                    <a:pt x="93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04" y="0"/>
                  </a:lnTo>
                  <a:lnTo>
                    <a:pt x="105" y="0"/>
                  </a:lnTo>
                  <a:lnTo>
                    <a:pt x="108" y="1"/>
                  </a:lnTo>
                  <a:lnTo>
                    <a:pt x="108" y="2"/>
                  </a:lnTo>
                  <a:lnTo>
                    <a:pt x="109" y="4"/>
                  </a:lnTo>
                  <a:lnTo>
                    <a:pt x="109" y="4"/>
                  </a:lnTo>
                  <a:lnTo>
                    <a:pt x="109" y="9"/>
                  </a:lnTo>
                  <a:lnTo>
                    <a:pt x="109" y="10"/>
                  </a:lnTo>
                  <a:lnTo>
                    <a:pt x="112" y="11"/>
                  </a:lnTo>
                  <a:lnTo>
                    <a:pt x="113" y="13"/>
                  </a:lnTo>
                  <a:lnTo>
                    <a:pt x="116" y="13"/>
                  </a:lnTo>
                  <a:lnTo>
                    <a:pt x="116" y="13"/>
                  </a:lnTo>
                  <a:lnTo>
                    <a:pt x="120" y="13"/>
                  </a:lnTo>
                  <a:lnTo>
                    <a:pt x="122" y="14"/>
                  </a:lnTo>
                  <a:lnTo>
                    <a:pt x="124" y="17"/>
                  </a:lnTo>
                  <a:lnTo>
                    <a:pt x="125" y="18"/>
                  </a:lnTo>
                  <a:lnTo>
                    <a:pt x="125" y="19"/>
                  </a:lnTo>
                  <a:lnTo>
                    <a:pt x="125" y="21"/>
                  </a:lnTo>
                  <a:lnTo>
                    <a:pt x="125" y="22"/>
                  </a:lnTo>
                  <a:lnTo>
                    <a:pt x="125" y="87"/>
                  </a:lnTo>
                  <a:lnTo>
                    <a:pt x="125" y="90"/>
                  </a:lnTo>
                  <a:lnTo>
                    <a:pt x="124" y="93"/>
                  </a:lnTo>
                  <a:lnTo>
                    <a:pt x="122" y="94"/>
                  </a:lnTo>
                  <a:lnTo>
                    <a:pt x="120" y="95"/>
                  </a:lnTo>
                  <a:lnTo>
                    <a:pt x="117" y="95"/>
                  </a:lnTo>
                  <a:lnTo>
                    <a:pt x="116" y="95"/>
                  </a:lnTo>
                  <a:lnTo>
                    <a:pt x="116" y="95"/>
                  </a:lnTo>
                  <a:lnTo>
                    <a:pt x="10" y="95"/>
                  </a:lnTo>
                  <a:lnTo>
                    <a:pt x="6" y="95"/>
                  </a:lnTo>
                  <a:lnTo>
                    <a:pt x="4" y="94"/>
                  </a:lnTo>
                  <a:lnTo>
                    <a:pt x="2" y="93"/>
                  </a:lnTo>
                  <a:lnTo>
                    <a:pt x="2" y="90"/>
                  </a:lnTo>
                  <a:lnTo>
                    <a:pt x="0" y="89"/>
                  </a:lnTo>
                  <a:lnTo>
                    <a:pt x="0" y="87"/>
                  </a:lnTo>
                  <a:lnTo>
                    <a:pt x="0" y="8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4" y="14"/>
                  </a:lnTo>
                  <a:lnTo>
                    <a:pt x="6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4" y="13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7" y="10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4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2400"/>
            </a:p>
          </p:txBody>
        </p:sp>
        <p:sp>
          <p:nvSpPr>
            <p:cNvPr id="22" name="矩形 21"/>
            <p:cNvSpPr/>
            <p:nvPr>
              <p:custDataLst>
                <p:tags r:id="rId16"/>
              </p:custDataLst>
            </p:nvPr>
          </p:nvSpPr>
          <p:spPr>
            <a:xfrm>
              <a:off x="8840" y="4296"/>
              <a:ext cx="2464" cy="14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China's economy has continued to grow at a high speed</a:t>
              </a:r>
              <a:endParaRPr lang="en-US" altLang="zh-CN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" name="矩形 22"/>
            <p:cNvSpPr/>
            <p:nvPr>
              <p:custDataLst>
                <p:tags r:id="rId17"/>
              </p:custDataLst>
            </p:nvPr>
          </p:nvSpPr>
          <p:spPr>
            <a:xfrm>
              <a:off x="11727" y="2719"/>
              <a:ext cx="2464" cy="16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People's living standards have improved rapidly</a:t>
              </a:r>
              <a:endPara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18"/>
              </p:custDataLst>
            </p:nvPr>
          </p:nvSpPr>
          <p:spPr>
            <a:xfrm>
              <a:off x="14595" y="4323"/>
              <a:ext cx="2464" cy="17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Industrialization and urbanization have greatly accelerated</a:t>
              </a:r>
              <a:endParaRPr lang="en-US" altLang="zh-CN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algn="ctr"/>
              <a:endParaRPr lang="en-US" altLang="zh-CN" sz="12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  <p:sp>
          <p:nvSpPr>
            <p:cNvPr id="25" name="矩形 24"/>
            <p:cNvSpPr/>
            <p:nvPr>
              <p:custDataLst>
                <p:tags r:id="rId19"/>
              </p:custDataLst>
            </p:nvPr>
          </p:nvSpPr>
          <p:spPr>
            <a:xfrm>
              <a:off x="14595" y="7410"/>
              <a:ext cx="2464" cy="14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0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Resource depletion, environmental degradation, sustainable development issues</a:t>
              </a:r>
              <a:endParaRPr lang="en-US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388620" y="2769870"/>
            <a:ext cx="4981575" cy="96647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/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Why is green GDP important and needs to be accounted for?</a:t>
            </a:r>
            <a:endParaRPr lang="en-US" altLang="zh-CN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2" name="六边形 31"/>
          <p:cNvSpPr/>
          <p:nvPr>
            <p:custDataLst>
              <p:tags r:id="rId20"/>
            </p:custDataLst>
          </p:nvPr>
        </p:nvSpPr>
        <p:spPr>
          <a:xfrm>
            <a:off x="5080093" y="3838365"/>
            <a:ext cx="2031133" cy="1751462"/>
          </a:xfrm>
          <a:prstGeom prst="hexagon">
            <a:avLst/>
          </a:prstGeom>
          <a:solidFill>
            <a:srgbClr val="3E8F8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/>
          </a:p>
        </p:txBody>
      </p:sp>
      <p:sp>
        <p:nvSpPr>
          <p:cNvPr id="34" name="矩形 33"/>
          <p:cNvSpPr/>
          <p:nvPr>
            <p:custDataLst>
              <p:tags r:id="rId21"/>
            </p:custDataLst>
          </p:nvPr>
        </p:nvSpPr>
        <p:spPr>
          <a:xfrm>
            <a:off x="5367640" y="4706419"/>
            <a:ext cx="1454858" cy="953135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China's reform and opening up in 1978</a:t>
            </a:r>
            <a:endParaRPr lang="en-US" altLang="zh-CN" sz="14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/>
            <a:endParaRPr lang="en-US" altLang="zh-CN" sz="14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236" name="Freeform 78"/>
          <p:cNvSpPr>
            <a:spLocks noEditPoints="1"/>
          </p:cNvSpPr>
          <p:nvPr/>
        </p:nvSpPr>
        <p:spPr>
          <a:xfrm>
            <a:off x="5818525" y="4044001"/>
            <a:ext cx="554881" cy="554894"/>
          </a:xfrm>
          <a:custGeom>
            <a:avLst/>
            <a:gdLst>
              <a:gd name="txL" fmla="*/ 0 w 347"/>
              <a:gd name="txT" fmla="*/ 0 h 347"/>
              <a:gd name="txR" fmla="*/ 347 w 347"/>
              <a:gd name="txB" fmla="*/ 347 h 347"/>
            </a:gdLst>
            <a:ahLst/>
            <a:cxnLst>
              <a:cxn ang="0">
                <a:pos x="2147483646" y="0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347" h="347">
                <a:moveTo>
                  <a:pt x="174" y="0"/>
                </a:moveTo>
                <a:cubicBezTo>
                  <a:pt x="78" y="0"/>
                  <a:pt x="0" y="78"/>
                  <a:pt x="0" y="174"/>
                </a:cubicBezTo>
                <a:cubicBezTo>
                  <a:pt x="0" y="269"/>
                  <a:pt x="78" y="347"/>
                  <a:pt x="174" y="347"/>
                </a:cubicBezTo>
                <a:cubicBezTo>
                  <a:pt x="269" y="347"/>
                  <a:pt x="347" y="269"/>
                  <a:pt x="347" y="174"/>
                </a:cubicBezTo>
                <a:cubicBezTo>
                  <a:pt x="347" y="78"/>
                  <a:pt x="269" y="0"/>
                  <a:pt x="174" y="0"/>
                </a:cubicBezTo>
                <a:close/>
                <a:moveTo>
                  <a:pt x="332" y="166"/>
                </a:moveTo>
                <a:cubicBezTo>
                  <a:pt x="283" y="166"/>
                  <a:pt x="283" y="166"/>
                  <a:pt x="283" y="166"/>
                </a:cubicBezTo>
                <a:cubicBezTo>
                  <a:pt x="281" y="107"/>
                  <a:pt x="261" y="55"/>
                  <a:pt x="231" y="26"/>
                </a:cubicBezTo>
                <a:cubicBezTo>
                  <a:pt x="288" y="48"/>
                  <a:pt x="329" y="102"/>
                  <a:pt x="332" y="166"/>
                </a:cubicBezTo>
                <a:close/>
                <a:moveTo>
                  <a:pt x="174" y="332"/>
                </a:moveTo>
                <a:cubicBezTo>
                  <a:pt x="165" y="330"/>
                  <a:pt x="148" y="277"/>
                  <a:pt x="147" y="181"/>
                </a:cubicBezTo>
                <a:cubicBezTo>
                  <a:pt x="200" y="181"/>
                  <a:pt x="200" y="181"/>
                  <a:pt x="200" y="181"/>
                </a:cubicBezTo>
                <a:cubicBezTo>
                  <a:pt x="199" y="277"/>
                  <a:pt x="183" y="330"/>
                  <a:pt x="174" y="332"/>
                </a:cubicBezTo>
                <a:close/>
                <a:moveTo>
                  <a:pt x="147" y="166"/>
                </a:moveTo>
                <a:cubicBezTo>
                  <a:pt x="148" y="70"/>
                  <a:pt x="165" y="17"/>
                  <a:pt x="174" y="15"/>
                </a:cubicBezTo>
                <a:cubicBezTo>
                  <a:pt x="174" y="15"/>
                  <a:pt x="174" y="15"/>
                  <a:pt x="174" y="15"/>
                </a:cubicBezTo>
                <a:cubicBezTo>
                  <a:pt x="183" y="17"/>
                  <a:pt x="199" y="70"/>
                  <a:pt x="200" y="166"/>
                </a:cubicBezTo>
                <a:lnTo>
                  <a:pt x="147" y="166"/>
                </a:lnTo>
                <a:close/>
                <a:moveTo>
                  <a:pt x="153" y="19"/>
                </a:moveTo>
                <a:cubicBezTo>
                  <a:pt x="138" y="51"/>
                  <a:pt x="133" y="118"/>
                  <a:pt x="133" y="166"/>
                </a:cubicBezTo>
                <a:cubicBezTo>
                  <a:pt x="79" y="166"/>
                  <a:pt x="79" y="166"/>
                  <a:pt x="79" y="166"/>
                </a:cubicBezTo>
                <a:cubicBezTo>
                  <a:pt x="81" y="94"/>
                  <a:pt x="112" y="34"/>
                  <a:pt x="153" y="19"/>
                </a:cubicBezTo>
                <a:close/>
                <a:moveTo>
                  <a:pt x="133" y="181"/>
                </a:moveTo>
                <a:cubicBezTo>
                  <a:pt x="133" y="229"/>
                  <a:pt x="138" y="296"/>
                  <a:pt x="153" y="329"/>
                </a:cubicBezTo>
                <a:cubicBezTo>
                  <a:pt x="112" y="313"/>
                  <a:pt x="81" y="254"/>
                  <a:pt x="79" y="181"/>
                </a:cubicBezTo>
                <a:lnTo>
                  <a:pt x="133" y="181"/>
                </a:lnTo>
                <a:close/>
                <a:moveTo>
                  <a:pt x="194" y="329"/>
                </a:moveTo>
                <a:cubicBezTo>
                  <a:pt x="209" y="296"/>
                  <a:pt x="214" y="229"/>
                  <a:pt x="215" y="181"/>
                </a:cubicBezTo>
                <a:cubicBezTo>
                  <a:pt x="268" y="181"/>
                  <a:pt x="268" y="181"/>
                  <a:pt x="268" y="181"/>
                </a:cubicBezTo>
                <a:cubicBezTo>
                  <a:pt x="266" y="254"/>
                  <a:pt x="235" y="313"/>
                  <a:pt x="194" y="329"/>
                </a:cubicBezTo>
                <a:close/>
                <a:moveTo>
                  <a:pt x="215" y="166"/>
                </a:moveTo>
                <a:cubicBezTo>
                  <a:pt x="214" y="118"/>
                  <a:pt x="209" y="51"/>
                  <a:pt x="194" y="19"/>
                </a:cubicBezTo>
                <a:cubicBezTo>
                  <a:pt x="235" y="34"/>
                  <a:pt x="266" y="94"/>
                  <a:pt x="268" y="166"/>
                </a:cubicBezTo>
                <a:lnTo>
                  <a:pt x="215" y="166"/>
                </a:lnTo>
                <a:close/>
                <a:moveTo>
                  <a:pt x="117" y="26"/>
                </a:moveTo>
                <a:cubicBezTo>
                  <a:pt x="87" y="55"/>
                  <a:pt x="66" y="107"/>
                  <a:pt x="64" y="166"/>
                </a:cubicBezTo>
                <a:cubicBezTo>
                  <a:pt x="15" y="166"/>
                  <a:pt x="15" y="166"/>
                  <a:pt x="15" y="166"/>
                </a:cubicBezTo>
                <a:cubicBezTo>
                  <a:pt x="18" y="102"/>
                  <a:pt x="59" y="48"/>
                  <a:pt x="117" y="26"/>
                </a:cubicBezTo>
                <a:close/>
                <a:moveTo>
                  <a:pt x="15" y="181"/>
                </a:moveTo>
                <a:cubicBezTo>
                  <a:pt x="64" y="181"/>
                  <a:pt x="64" y="181"/>
                  <a:pt x="64" y="181"/>
                </a:cubicBezTo>
                <a:cubicBezTo>
                  <a:pt x="66" y="241"/>
                  <a:pt x="87" y="292"/>
                  <a:pt x="117" y="322"/>
                </a:cubicBezTo>
                <a:cubicBezTo>
                  <a:pt x="59" y="300"/>
                  <a:pt x="18" y="245"/>
                  <a:pt x="15" y="181"/>
                </a:cubicBezTo>
                <a:close/>
                <a:moveTo>
                  <a:pt x="231" y="322"/>
                </a:moveTo>
                <a:cubicBezTo>
                  <a:pt x="261" y="292"/>
                  <a:pt x="281" y="241"/>
                  <a:pt x="283" y="181"/>
                </a:cubicBezTo>
                <a:cubicBezTo>
                  <a:pt x="332" y="181"/>
                  <a:pt x="332" y="181"/>
                  <a:pt x="332" y="181"/>
                </a:cubicBezTo>
                <a:cubicBezTo>
                  <a:pt x="329" y="245"/>
                  <a:pt x="288" y="300"/>
                  <a:pt x="231" y="32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4544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2. Literature review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Freeform 7"/>
          <p:cNvSpPr>
            <a:spLocks noEditPoints="1"/>
          </p:cNvSpPr>
          <p:nvPr/>
        </p:nvSpPr>
        <p:spPr bwMode="auto">
          <a:xfrm>
            <a:off x="1838960" y="2284095"/>
            <a:ext cx="2633980" cy="2364740"/>
          </a:xfrm>
          <a:custGeom>
            <a:avLst/>
            <a:gdLst>
              <a:gd name="T0" fmla="*/ 543 w 907"/>
              <a:gd name="T1" fmla="*/ 696 h 814"/>
              <a:gd name="T2" fmla="*/ 592 w 907"/>
              <a:gd name="T3" fmla="*/ 745 h 814"/>
              <a:gd name="T4" fmla="*/ 138 w 907"/>
              <a:gd name="T5" fmla="*/ 449 h 814"/>
              <a:gd name="T6" fmla="*/ 126 w 907"/>
              <a:gd name="T7" fmla="*/ 433 h 814"/>
              <a:gd name="T8" fmla="*/ 223 w 907"/>
              <a:gd name="T9" fmla="*/ 405 h 814"/>
              <a:gd name="T10" fmla="*/ 383 w 907"/>
              <a:gd name="T11" fmla="*/ 427 h 814"/>
              <a:gd name="T12" fmla="*/ 391 w 907"/>
              <a:gd name="T13" fmla="*/ 441 h 814"/>
              <a:gd name="T14" fmla="*/ 345 w 907"/>
              <a:gd name="T15" fmla="*/ 441 h 814"/>
              <a:gd name="T16" fmla="*/ 197 w 907"/>
              <a:gd name="T17" fmla="*/ 433 h 814"/>
              <a:gd name="T18" fmla="*/ 138 w 907"/>
              <a:gd name="T19" fmla="*/ 370 h 814"/>
              <a:gd name="T20" fmla="*/ 126 w 907"/>
              <a:gd name="T21" fmla="*/ 354 h 814"/>
              <a:gd name="T22" fmla="*/ 223 w 907"/>
              <a:gd name="T23" fmla="*/ 326 h 814"/>
              <a:gd name="T24" fmla="*/ 383 w 907"/>
              <a:gd name="T25" fmla="*/ 348 h 814"/>
              <a:gd name="T26" fmla="*/ 391 w 907"/>
              <a:gd name="T27" fmla="*/ 362 h 814"/>
              <a:gd name="T28" fmla="*/ 345 w 907"/>
              <a:gd name="T29" fmla="*/ 362 h 814"/>
              <a:gd name="T30" fmla="*/ 197 w 907"/>
              <a:gd name="T31" fmla="*/ 354 h 814"/>
              <a:gd name="T32" fmla="*/ 138 w 907"/>
              <a:gd name="T33" fmla="*/ 299 h 814"/>
              <a:gd name="T34" fmla="*/ 126 w 907"/>
              <a:gd name="T35" fmla="*/ 281 h 814"/>
              <a:gd name="T36" fmla="*/ 223 w 907"/>
              <a:gd name="T37" fmla="*/ 255 h 814"/>
              <a:gd name="T38" fmla="*/ 383 w 907"/>
              <a:gd name="T39" fmla="*/ 275 h 814"/>
              <a:gd name="T40" fmla="*/ 391 w 907"/>
              <a:gd name="T41" fmla="*/ 291 h 814"/>
              <a:gd name="T42" fmla="*/ 345 w 907"/>
              <a:gd name="T43" fmla="*/ 289 h 814"/>
              <a:gd name="T44" fmla="*/ 197 w 907"/>
              <a:gd name="T45" fmla="*/ 283 h 814"/>
              <a:gd name="T46" fmla="*/ 138 w 907"/>
              <a:gd name="T47" fmla="*/ 225 h 814"/>
              <a:gd name="T48" fmla="*/ 126 w 907"/>
              <a:gd name="T49" fmla="*/ 206 h 814"/>
              <a:gd name="T50" fmla="*/ 223 w 907"/>
              <a:gd name="T51" fmla="*/ 178 h 814"/>
              <a:gd name="T52" fmla="*/ 383 w 907"/>
              <a:gd name="T53" fmla="*/ 200 h 814"/>
              <a:gd name="T54" fmla="*/ 391 w 907"/>
              <a:gd name="T55" fmla="*/ 214 h 814"/>
              <a:gd name="T56" fmla="*/ 345 w 907"/>
              <a:gd name="T57" fmla="*/ 214 h 814"/>
              <a:gd name="T58" fmla="*/ 197 w 907"/>
              <a:gd name="T59" fmla="*/ 206 h 814"/>
              <a:gd name="T60" fmla="*/ 138 w 907"/>
              <a:gd name="T61" fmla="*/ 156 h 814"/>
              <a:gd name="T62" fmla="*/ 126 w 907"/>
              <a:gd name="T63" fmla="*/ 138 h 814"/>
              <a:gd name="T64" fmla="*/ 223 w 907"/>
              <a:gd name="T65" fmla="*/ 111 h 814"/>
              <a:gd name="T66" fmla="*/ 383 w 907"/>
              <a:gd name="T67" fmla="*/ 131 h 814"/>
              <a:gd name="T68" fmla="*/ 391 w 907"/>
              <a:gd name="T69" fmla="*/ 148 h 814"/>
              <a:gd name="T70" fmla="*/ 345 w 907"/>
              <a:gd name="T71" fmla="*/ 146 h 814"/>
              <a:gd name="T72" fmla="*/ 197 w 907"/>
              <a:gd name="T73" fmla="*/ 140 h 814"/>
              <a:gd name="T74" fmla="*/ 877 w 907"/>
              <a:gd name="T75" fmla="*/ 125 h 814"/>
              <a:gd name="T76" fmla="*/ 905 w 907"/>
              <a:gd name="T77" fmla="*/ 156 h 814"/>
              <a:gd name="T78" fmla="*/ 899 w 907"/>
              <a:gd name="T79" fmla="*/ 702 h 814"/>
              <a:gd name="T80" fmla="*/ 626 w 907"/>
              <a:gd name="T81" fmla="*/ 721 h 814"/>
              <a:gd name="T82" fmla="*/ 620 w 907"/>
              <a:gd name="T83" fmla="*/ 806 h 814"/>
              <a:gd name="T84" fmla="*/ 492 w 907"/>
              <a:gd name="T85" fmla="*/ 808 h 814"/>
              <a:gd name="T86" fmla="*/ 468 w 907"/>
              <a:gd name="T87" fmla="*/ 810 h 814"/>
              <a:gd name="T88" fmla="*/ 31 w 907"/>
              <a:gd name="T89" fmla="*/ 719 h 814"/>
              <a:gd name="T90" fmla="*/ 0 w 907"/>
              <a:gd name="T91" fmla="*/ 690 h 814"/>
              <a:gd name="T92" fmla="*/ 9 w 907"/>
              <a:gd name="T93" fmla="*/ 138 h 814"/>
              <a:gd name="T94" fmla="*/ 33 w 907"/>
              <a:gd name="T95" fmla="*/ 67 h 814"/>
              <a:gd name="T96" fmla="*/ 102 w 907"/>
              <a:gd name="T97" fmla="*/ 26 h 814"/>
              <a:gd name="T98" fmla="*/ 260 w 907"/>
              <a:gd name="T99" fmla="*/ 0 h 814"/>
              <a:gd name="T100" fmla="*/ 381 w 907"/>
              <a:gd name="T101" fmla="*/ 18 h 814"/>
              <a:gd name="T102" fmla="*/ 527 w 907"/>
              <a:gd name="T103" fmla="*/ 16 h 814"/>
              <a:gd name="T104" fmla="*/ 652 w 907"/>
              <a:gd name="T105" fmla="*/ 0 h 814"/>
              <a:gd name="T106" fmla="*/ 806 w 907"/>
              <a:gd name="T107" fmla="*/ 28 h 814"/>
              <a:gd name="T108" fmla="*/ 869 w 907"/>
              <a:gd name="T109" fmla="*/ 67 h 814"/>
              <a:gd name="T110" fmla="*/ 626 w 907"/>
              <a:gd name="T111" fmla="*/ 557 h 814"/>
              <a:gd name="T112" fmla="*/ 816 w 907"/>
              <a:gd name="T113" fmla="*/ 593 h 814"/>
              <a:gd name="T114" fmla="*/ 652 w 907"/>
              <a:gd name="T115" fmla="*/ 53 h 814"/>
              <a:gd name="T116" fmla="*/ 260 w 907"/>
              <a:gd name="T117" fmla="*/ 53 h 814"/>
              <a:gd name="T118" fmla="*/ 130 w 907"/>
              <a:gd name="T119" fmla="*/ 73 h 814"/>
              <a:gd name="T120" fmla="*/ 130 w 907"/>
              <a:gd name="T121" fmla="*/ 575 h 814"/>
              <a:gd name="T122" fmla="*/ 260 w 907"/>
              <a:gd name="T123" fmla="*/ 557 h 814"/>
              <a:gd name="T124" fmla="*/ 424 w 907"/>
              <a:gd name="T125" fmla="*/ 91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07" h="814">
                <a:moveTo>
                  <a:pt x="496" y="73"/>
                </a:moveTo>
                <a:lnTo>
                  <a:pt x="496" y="751"/>
                </a:lnTo>
                <a:lnTo>
                  <a:pt x="533" y="702"/>
                </a:lnTo>
                <a:lnTo>
                  <a:pt x="533" y="702"/>
                </a:lnTo>
                <a:lnTo>
                  <a:pt x="539" y="698"/>
                </a:lnTo>
                <a:lnTo>
                  <a:pt x="543" y="696"/>
                </a:lnTo>
                <a:lnTo>
                  <a:pt x="551" y="698"/>
                </a:lnTo>
                <a:lnTo>
                  <a:pt x="557" y="700"/>
                </a:lnTo>
                <a:lnTo>
                  <a:pt x="557" y="700"/>
                </a:lnTo>
                <a:lnTo>
                  <a:pt x="559" y="702"/>
                </a:lnTo>
                <a:lnTo>
                  <a:pt x="559" y="702"/>
                </a:lnTo>
                <a:lnTo>
                  <a:pt x="592" y="745"/>
                </a:lnTo>
                <a:lnTo>
                  <a:pt x="592" y="46"/>
                </a:lnTo>
                <a:lnTo>
                  <a:pt x="496" y="73"/>
                </a:lnTo>
                <a:lnTo>
                  <a:pt x="496" y="73"/>
                </a:lnTo>
                <a:close/>
                <a:moveTo>
                  <a:pt x="142" y="449"/>
                </a:moveTo>
                <a:lnTo>
                  <a:pt x="142" y="449"/>
                </a:lnTo>
                <a:lnTo>
                  <a:pt x="138" y="449"/>
                </a:lnTo>
                <a:lnTo>
                  <a:pt x="132" y="449"/>
                </a:lnTo>
                <a:lnTo>
                  <a:pt x="130" y="447"/>
                </a:lnTo>
                <a:lnTo>
                  <a:pt x="126" y="443"/>
                </a:lnTo>
                <a:lnTo>
                  <a:pt x="126" y="443"/>
                </a:lnTo>
                <a:lnTo>
                  <a:pt x="126" y="437"/>
                </a:lnTo>
                <a:lnTo>
                  <a:pt x="126" y="433"/>
                </a:lnTo>
                <a:lnTo>
                  <a:pt x="130" y="429"/>
                </a:lnTo>
                <a:lnTo>
                  <a:pt x="134" y="427"/>
                </a:lnTo>
                <a:lnTo>
                  <a:pt x="134" y="427"/>
                </a:lnTo>
                <a:lnTo>
                  <a:pt x="162" y="417"/>
                </a:lnTo>
                <a:lnTo>
                  <a:pt x="193" y="409"/>
                </a:lnTo>
                <a:lnTo>
                  <a:pt x="223" y="405"/>
                </a:lnTo>
                <a:lnTo>
                  <a:pt x="254" y="405"/>
                </a:lnTo>
                <a:lnTo>
                  <a:pt x="254" y="405"/>
                </a:lnTo>
                <a:lnTo>
                  <a:pt x="286" y="405"/>
                </a:lnTo>
                <a:lnTo>
                  <a:pt x="318" y="409"/>
                </a:lnTo>
                <a:lnTo>
                  <a:pt x="351" y="417"/>
                </a:lnTo>
                <a:lnTo>
                  <a:pt x="383" y="427"/>
                </a:lnTo>
                <a:lnTo>
                  <a:pt x="383" y="427"/>
                </a:lnTo>
                <a:lnTo>
                  <a:pt x="387" y="429"/>
                </a:lnTo>
                <a:lnTo>
                  <a:pt x="389" y="433"/>
                </a:lnTo>
                <a:lnTo>
                  <a:pt x="391" y="437"/>
                </a:lnTo>
                <a:lnTo>
                  <a:pt x="391" y="441"/>
                </a:lnTo>
                <a:lnTo>
                  <a:pt x="391" y="441"/>
                </a:lnTo>
                <a:lnTo>
                  <a:pt x="389" y="445"/>
                </a:lnTo>
                <a:lnTo>
                  <a:pt x="385" y="449"/>
                </a:lnTo>
                <a:lnTo>
                  <a:pt x="381" y="449"/>
                </a:lnTo>
                <a:lnTo>
                  <a:pt x="375" y="449"/>
                </a:lnTo>
                <a:lnTo>
                  <a:pt x="375" y="449"/>
                </a:lnTo>
                <a:lnTo>
                  <a:pt x="345" y="441"/>
                </a:lnTo>
                <a:lnTo>
                  <a:pt x="314" y="433"/>
                </a:lnTo>
                <a:lnTo>
                  <a:pt x="284" y="429"/>
                </a:lnTo>
                <a:lnTo>
                  <a:pt x="254" y="429"/>
                </a:lnTo>
                <a:lnTo>
                  <a:pt x="254" y="429"/>
                </a:lnTo>
                <a:lnTo>
                  <a:pt x="225" y="429"/>
                </a:lnTo>
                <a:lnTo>
                  <a:pt x="197" y="433"/>
                </a:lnTo>
                <a:lnTo>
                  <a:pt x="168" y="441"/>
                </a:lnTo>
                <a:lnTo>
                  <a:pt x="142" y="449"/>
                </a:lnTo>
                <a:lnTo>
                  <a:pt x="142" y="449"/>
                </a:lnTo>
                <a:close/>
                <a:moveTo>
                  <a:pt x="142" y="370"/>
                </a:moveTo>
                <a:lnTo>
                  <a:pt x="142" y="370"/>
                </a:lnTo>
                <a:lnTo>
                  <a:pt x="138" y="370"/>
                </a:lnTo>
                <a:lnTo>
                  <a:pt x="132" y="370"/>
                </a:lnTo>
                <a:lnTo>
                  <a:pt x="130" y="368"/>
                </a:lnTo>
                <a:lnTo>
                  <a:pt x="126" y="364"/>
                </a:lnTo>
                <a:lnTo>
                  <a:pt x="126" y="364"/>
                </a:lnTo>
                <a:lnTo>
                  <a:pt x="126" y="358"/>
                </a:lnTo>
                <a:lnTo>
                  <a:pt x="126" y="354"/>
                </a:lnTo>
                <a:lnTo>
                  <a:pt x="130" y="350"/>
                </a:lnTo>
                <a:lnTo>
                  <a:pt x="134" y="348"/>
                </a:lnTo>
                <a:lnTo>
                  <a:pt x="134" y="348"/>
                </a:lnTo>
                <a:lnTo>
                  <a:pt x="162" y="338"/>
                </a:lnTo>
                <a:lnTo>
                  <a:pt x="193" y="330"/>
                </a:lnTo>
                <a:lnTo>
                  <a:pt x="223" y="326"/>
                </a:lnTo>
                <a:lnTo>
                  <a:pt x="254" y="324"/>
                </a:lnTo>
                <a:lnTo>
                  <a:pt x="254" y="324"/>
                </a:lnTo>
                <a:lnTo>
                  <a:pt x="286" y="326"/>
                </a:lnTo>
                <a:lnTo>
                  <a:pt x="318" y="330"/>
                </a:lnTo>
                <a:lnTo>
                  <a:pt x="351" y="338"/>
                </a:lnTo>
                <a:lnTo>
                  <a:pt x="383" y="348"/>
                </a:lnTo>
                <a:lnTo>
                  <a:pt x="383" y="348"/>
                </a:lnTo>
                <a:lnTo>
                  <a:pt x="387" y="350"/>
                </a:lnTo>
                <a:lnTo>
                  <a:pt x="389" y="354"/>
                </a:lnTo>
                <a:lnTo>
                  <a:pt x="391" y="358"/>
                </a:lnTo>
                <a:lnTo>
                  <a:pt x="391" y="362"/>
                </a:lnTo>
                <a:lnTo>
                  <a:pt x="391" y="362"/>
                </a:lnTo>
                <a:lnTo>
                  <a:pt x="389" y="366"/>
                </a:lnTo>
                <a:lnTo>
                  <a:pt x="385" y="370"/>
                </a:lnTo>
                <a:lnTo>
                  <a:pt x="381" y="370"/>
                </a:lnTo>
                <a:lnTo>
                  <a:pt x="375" y="370"/>
                </a:lnTo>
                <a:lnTo>
                  <a:pt x="375" y="370"/>
                </a:lnTo>
                <a:lnTo>
                  <a:pt x="345" y="362"/>
                </a:lnTo>
                <a:lnTo>
                  <a:pt x="314" y="354"/>
                </a:lnTo>
                <a:lnTo>
                  <a:pt x="284" y="350"/>
                </a:lnTo>
                <a:lnTo>
                  <a:pt x="254" y="350"/>
                </a:lnTo>
                <a:lnTo>
                  <a:pt x="254" y="350"/>
                </a:lnTo>
                <a:lnTo>
                  <a:pt x="225" y="350"/>
                </a:lnTo>
                <a:lnTo>
                  <a:pt x="197" y="354"/>
                </a:lnTo>
                <a:lnTo>
                  <a:pt x="168" y="360"/>
                </a:lnTo>
                <a:lnTo>
                  <a:pt x="142" y="370"/>
                </a:lnTo>
                <a:lnTo>
                  <a:pt x="142" y="370"/>
                </a:lnTo>
                <a:close/>
                <a:moveTo>
                  <a:pt x="142" y="299"/>
                </a:moveTo>
                <a:lnTo>
                  <a:pt x="142" y="299"/>
                </a:lnTo>
                <a:lnTo>
                  <a:pt x="138" y="299"/>
                </a:lnTo>
                <a:lnTo>
                  <a:pt x="132" y="297"/>
                </a:lnTo>
                <a:lnTo>
                  <a:pt x="130" y="295"/>
                </a:lnTo>
                <a:lnTo>
                  <a:pt x="126" y="291"/>
                </a:lnTo>
                <a:lnTo>
                  <a:pt x="126" y="291"/>
                </a:lnTo>
                <a:lnTo>
                  <a:pt x="126" y="287"/>
                </a:lnTo>
                <a:lnTo>
                  <a:pt x="126" y="281"/>
                </a:lnTo>
                <a:lnTo>
                  <a:pt x="130" y="277"/>
                </a:lnTo>
                <a:lnTo>
                  <a:pt x="134" y="275"/>
                </a:lnTo>
                <a:lnTo>
                  <a:pt x="134" y="275"/>
                </a:lnTo>
                <a:lnTo>
                  <a:pt x="162" y="265"/>
                </a:lnTo>
                <a:lnTo>
                  <a:pt x="193" y="259"/>
                </a:lnTo>
                <a:lnTo>
                  <a:pt x="223" y="255"/>
                </a:lnTo>
                <a:lnTo>
                  <a:pt x="254" y="253"/>
                </a:lnTo>
                <a:lnTo>
                  <a:pt x="254" y="253"/>
                </a:lnTo>
                <a:lnTo>
                  <a:pt x="286" y="255"/>
                </a:lnTo>
                <a:lnTo>
                  <a:pt x="318" y="259"/>
                </a:lnTo>
                <a:lnTo>
                  <a:pt x="351" y="265"/>
                </a:lnTo>
                <a:lnTo>
                  <a:pt x="383" y="275"/>
                </a:lnTo>
                <a:lnTo>
                  <a:pt x="383" y="275"/>
                </a:lnTo>
                <a:lnTo>
                  <a:pt x="387" y="277"/>
                </a:lnTo>
                <a:lnTo>
                  <a:pt x="389" y="281"/>
                </a:lnTo>
                <a:lnTo>
                  <a:pt x="391" y="285"/>
                </a:lnTo>
                <a:lnTo>
                  <a:pt x="391" y="291"/>
                </a:lnTo>
                <a:lnTo>
                  <a:pt x="391" y="291"/>
                </a:lnTo>
                <a:lnTo>
                  <a:pt x="389" y="295"/>
                </a:lnTo>
                <a:lnTo>
                  <a:pt x="385" y="297"/>
                </a:lnTo>
                <a:lnTo>
                  <a:pt x="381" y="299"/>
                </a:lnTo>
                <a:lnTo>
                  <a:pt x="375" y="299"/>
                </a:lnTo>
                <a:lnTo>
                  <a:pt x="375" y="299"/>
                </a:lnTo>
                <a:lnTo>
                  <a:pt x="345" y="289"/>
                </a:lnTo>
                <a:lnTo>
                  <a:pt x="314" y="283"/>
                </a:lnTo>
                <a:lnTo>
                  <a:pt x="284" y="279"/>
                </a:lnTo>
                <a:lnTo>
                  <a:pt x="254" y="277"/>
                </a:lnTo>
                <a:lnTo>
                  <a:pt x="254" y="277"/>
                </a:lnTo>
                <a:lnTo>
                  <a:pt x="225" y="279"/>
                </a:lnTo>
                <a:lnTo>
                  <a:pt x="197" y="283"/>
                </a:lnTo>
                <a:lnTo>
                  <a:pt x="168" y="289"/>
                </a:lnTo>
                <a:lnTo>
                  <a:pt x="142" y="299"/>
                </a:lnTo>
                <a:lnTo>
                  <a:pt x="142" y="299"/>
                </a:lnTo>
                <a:close/>
                <a:moveTo>
                  <a:pt x="142" y="223"/>
                </a:moveTo>
                <a:lnTo>
                  <a:pt x="142" y="223"/>
                </a:lnTo>
                <a:lnTo>
                  <a:pt x="138" y="225"/>
                </a:lnTo>
                <a:lnTo>
                  <a:pt x="132" y="223"/>
                </a:lnTo>
                <a:lnTo>
                  <a:pt x="130" y="221"/>
                </a:lnTo>
                <a:lnTo>
                  <a:pt x="126" y="216"/>
                </a:lnTo>
                <a:lnTo>
                  <a:pt x="126" y="216"/>
                </a:lnTo>
                <a:lnTo>
                  <a:pt x="126" y="210"/>
                </a:lnTo>
                <a:lnTo>
                  <a:pt x="126" y="206"/>
                </a:lnTo>
                <a:lnTo>
                  <a:pt x="130" y="202"/>
                </a:lnTo>
                <a:lnTo>
                  <a:pt x="134" y="200"/>
                </a:lnTo>
                <a:lnTo>
                  <a:pt x="134" y="200"/>
                </a:lnTo>
                <a:lnTo>
                  <a:pt x="162" y="190"/>
                </a:lnTo>
                <a:lnTo>
                  <a:pt x="193" y="182"/>
                </a:lnTo>
                <a:lnTo>
                  <a:pt x="223" y="178"/>
                </a:lnTo>
                <a:lnTo>
                  <a:pt x="254" y="178"/>
                </a:lnTo>
                <a:lnTo>
                  <a:pt x="254" y="178"/>
                </a:lnTo>
                <a:lnTo>
                  <a:pt x="286" y="178"/>
                </a:lnTo>
                <a:lnTo>
                  <a:pt x="318" y="184"/>
                </a:lnTo>
                <a:lnTo>
                  <a:pt x="351" y="190"/>
                </a:lnTo>
                <a:lnTo>
                  <a:pt x="383" y="200"/>
                </a:lnTo>
                <a:lnTo>
                  <a:pt x="383" y="200"/>
                </a:lnTo>
                <a:lnTo>
                  <a:pt x="387" y="202"/>
                </a:lnTo>
                <a:lnTo>
                  <a:pt x="389" y="206"/>
                </a:lnTo>
                <a:lnTo>
                  <a:pt x="391" y="210"/>
                </a:lnTo>
                <a:lnTo>
                  <a:pt x="391" y="214"/>
                </a:lnTo>
                <a:lnTo>
                  <a:pt x="391" y="214"/>
                </a:lnTo>
                <a:lnTo>
                  <a:pt x="389" y="221"/>
                </a:lnTo>
                <a:lnTo>
                  <a:pt x="385" y="223"/>
                </a:lnTo>
                <a:lnTo>
                  <a:pt x="381" y="225"/>
                </a:lnTo>
                <a:lnTo>
                  <a:pt x="375" y="223"/>
                </a:lnTo>
                <a:lnTo>
                  <a:pt x="375" y="223"/>
                </a:lnTo>
                <a:lnTo>
                  <a:pt x="345" y="214"/>
                </a:lnTo>
                <a:lnTo>
                  <a:pt x="314" y="208"/>
                </a:lnTo>
                <a:lnTo>
                  <a:pt x="284" y="204"/>
                </a:lnTo>
                <a:lnTo>
                  <a:pt x="254" y="202"/>
                </a:lnTo>
                <a:lnTo>
                  <a:pt x="254" y="202"/>
                </a:lnTo>
                <a:lnTo>
                  <a:pt x="225" y="204"/>
                </a:lnTo>
                <a:lnTo>
                  <a:pt x="197" y="206"/>
                </a:lnTo>
                <a:lnTo>
                  <a:pt x="168" y="214"/>
                </a:lnTo>
                <a:lnTo>
                  <a:pt x="142" y="223"/>
                </a:lnTo>
                <a:lnTo>
                  <a:pt x="142" y="223"/>
                </a:lnTo>
                <a:close/>
                <a:moveTo>
                  <a:pt x="142" y="154"/>
                </a:moveTo>
                <a:lnTo>
                  <a:pt x="142" y="154"/>
                </a:lnTo>
                <a:lnTo>
                  <a:pt x="138" y="156"/>
                </a:lnTo>
                <a:lnTo>
                  <a:pt x="132" y="154"/>
                </a:lnTo>
                <a:lnTo>
                  <a:pt x="130" y="152"/>
                </a:lnTo>
                <a:lnTo>
                  <a:pt x="126" y="148"/>
                </a:lnTo>
                <a:lnTo>
                  <a:pt x="126" y="148"/>
                </a:lnTo>
                <a:lnTo>
                  <a:pt x="126" y="144"/>
                </a:lnTo>
                <a:lnTo>
                  <a:pt x="126" y="138"/>
                </a:lnTo>
                <a:lnTo>
                  <a:pt x="130" y="134"/>
                </a:lnTo>
                <a:lnTo>
                  <a:pt x="134" y="131"/>
                </a:lnTo>
                <a:lnTo>
                  <a:pt x="134" y="131"/>
                </a:lnTo>
                <a:lnTo>
                  <a:pt x="162" y="121"/>
                </a:lnTo>
                <a:lnTo>
                  <a:pt x="193" y="115"/>
                </a:lnTo>
                <a:lnTo>
                  <a:pt x="223" y="111"/>
                </a:lnTo>
                <a:lnTo>
                  <a:pt x="254" y="109"/>
                </a:lnTo>
                <a:lnTo>
                  <a:pt x="254" y="109"/>
                </a:lnTo>
                <a:lnTo>
                  <a:pt x="286" y="111"/>
                </a:lnTo>
                <a:lnTo>
                  <a:pt x="318" y="115"/>
                </a:lnTo>
                <a:lnTo>
                  <a:pt x="351" y="121"/>
                </a:lnTo>
                <a:lnTo>
                  <a:pt x="383" y="131"/>
                </a:lnTo>
                <a:lnTo>
                  <a:pt x="383" y="131"/>
                </a:lnTo>
                <a:lnTo>
                  <a:pt x="387" y="134"/>
                </a:lnTo>
                <a:lnTo>
                  <a:pt x="389" y="138"/>
                </a:lnTo>
                <a:lnTo>
                  <a:pt x="391" y="142"/>
                </a:lnTo>
                <a:lnTo>
                  <a:pt x="391" y="148"/>
                </a:lnTo>
                <a:lnTo>
                  <a:pt x="391" y="148"/>
                </a:lnTo>
                <a:lnTo>
                  <a:pt x="389" y="152"/>
                </a:lnTo>
                <a:lnTo>
                  <a:pt x="385" y="154"/>
                </a:lnTo>
                <a:lnTo>
                  <a:pt x="381" y="156"/>
                </a:lnTo>
                <a:lnTo>
                  <a:pt x="375" y="156"/>
                </a:lnTo>
                <a:lnTo>
                  <a:pt x="375" y="156"/>
                </a:lnTo>
                <a:lnTo>
                  <a:pt x="345" y="146"/>
                </a:lnTo>
                <a:lnTo>
                  <a:pt x="314" y="140"/>
                </a:lnTo>
                <a:lnTo>
                  <a:pt x="284" y="136"/>
                </a:lnTo>
                <a:lnTo>
                  <a:pt x="254" y="134"/>
                </a:lnTo>
                <a:lnTo>
                  <a:pt x="254" y="134"/>
                </a:lnTo>
                <a:lnTo>
                  <a:pt x="225" y="136"/>
                </a:lnTo>
                <a:lnTo>
                  <a:pt x="197" y="140"/>
                </a:lnTo>
                <a:lnTo>
                  <a:pt x="168" y="146"/>
                </a:lnTo>
                <a:lnTo>
                  <a:pt x="142" y="154"/>
                </a:lnTo>
                <a:lnTo>
                  <a:pt x="142" y="154"/>
                </a:lnTo>
                <a:close/>
                <a:moveTo>
                  <a:pt x="871" y="125"/>
                </a:moveTo>
                <a:lnTo>
                  <a:pt x="871" y="125"/>
                </a:lnTo>
                <a:lnTo>
                  <a:pt x="877" y="125"/>
                </a:lnTo>
                <a:lnTo>
                  <a:pt x="885" y="129"/>
                </a:lnTo>
                <a:lnTo>
                  <a:pt x="891" y="131"/>
                </a:lnTo>
                <a:lnTo>
                  <a:pt x="895" y="138"/>
                </a:lnTo>
                <a:lnTo>
                  <a:pt x="901" y="142"/>
                </a:lnTo>
                <a:lnTo>
                  <a:pt x="903" y="150"/>
                </a:lnTo>
                <a:lnTo>
                  <a:pt x="905" y="156"/>
                </a:lnTo>
                <a:lnTo>
                  <a:pt x="907" y="164"/>
                </a:lnTo>
                <a:lnTo>
                  <a:pt x="907" y="682"/>
                </a:lnTo>
                <a:lnTo>
                  <a:pt x="907" y="682"/>
                </a:lnTo>
                <a:lnTo>
                  <a:pt x="905" y="690"/>
                </a:lnTo>
                <a:lnTo>
                  <a:pt x="903" y="696"/>
                </a:lnTo>
                <a:lnTo>
                  <a:pt x="899" y="702"/>
                </a:lnTo>
                <a:lnTo>
                  <a:pt x="895" y="708"/>
                </a:lnTo>
                <a:lnTo>
                  <a:pt x="889" y="712"/>
                </a:lnTo>
                <a:lnTo>
                  <a:pt x="883" y="716"/>
                </a:lnTo>
                <a:lnTo>
                  <a:pt x="877" y="719"/>
                </a:lnTo>
                <a:lnTo>
                  <a:pt x="869" y="721"/>
                </a:lnTo>
                <a:lnTo>
                  <a:pt x="626" y="721"/>
                </a:lnTo>
                <a:lnTo>
                  <a:pt x="626" y="793"/>
                </a:lnTo>
                <a:lnTo>
                  <a:pt x="626" y="793"/>
                </a:lnTo>
                <a:lnTo>
                  <a:pt x="626" y="793"/>
                </a:lnTo>
                <a:lnTo>
                  <a:pt x="624" y="799"/>
                </a:lnTo>
                <a:lnTo>
                  <a:pt x="620" y="806"/>
                </a:lnTo>
                <a:lnTo>
                  <a:pt x="620" y="806"/>
                </a:lnTo>
                <a:lnTo>
                  <a:pt x="614" y="808"/>
                </a:lnTo>
                <a:lnTo>
                  <a:pt x="608" y="810"/>
                </a:lnTo>
                <a:lnTo>
                  <a:pt x="602" y="808"/>
                </a:lnTo>
                <a:lnTo>
                  <a:pt x="596" y="804"/>
                </a:lnTo>
                <a:lnTo>
                  <a:pt x="545" y="741"/>
                </a:lnTo>
                <a:lnTo>
                  <a:pt x="492" y="808"/>
                </a:lnTo>
                <a:lnTo>
                  <a:pt x="492" y="808"/>
                </a:lnTo>
                <a:lnTo>
                  <a:pt x="486" y="812"/>
                </a:lnTo>
                <a:lnTo>
                  <a:pt x="478" y="814"/>
                </a:lnTo>
                <a:lnTo>
                  <a:pt x="478" y="814"/>
                </a:lnTo>
                <a:lnTo>
                  <a:pt x="472" y="814"/>
                </a:lnTo>
                <a:lnTo>
                  <a:pt x="468" y="810"/>
                </a:lnTo>
                <a:lnTo>
                  <a:pt x="464" y="804"/>
                </a:lnTo>
                <a:lnTo>
                  <a:pt x="462" y="797"/>
                </a:lnTo>
                <a:lnTo>
                  <a:pt x="462" y="721"/>
                </a:lnTo>
                <a:lnTo>
                  <a:pt x="39" y="721"/>
                </a:lnTo>
                <a:lnTo>
                  <a:pt x="39" y="721"/>
                </a:lnTo>
                <a:lnTo>
                  <a:pt x="31" y="719"/>
                </a:lnTo>
                <a:lnTo>
                  <a:pt x="23" y="716"/>
                </a:lnTo>
                <a:lnTo>
                  <a:pt x="17" y="712"/>
                </a:lnTo>
                <a:lnTo>
                  <a:pt x="11" y="708"/>
                </a:lnTo>
                <a:lnTo>
                  <a:pt x="7" y="702"/>
                </a:lnTo>
                <a:lnTo>
                  <a:pt x="3" y="696"/>
                </a:lnTo>
                <a:lnTo>
                  <a:pt x="0" y="690"/>
                </a:lnTo>
                <a:lnTo>
                  <a:pt x="0" y="682"/>
                </a:lnTo>
                <a:lnTo>
                  <a:pt x="0" y="164"/>
                </a:lnTo>
                <a:lnTo>
                  <a:pt x="0" y="164"/>
                </a:lnTo>
                <a:lnTo>
                  <a:pt x="0" y="156"/>
                </a:lnTo>
                <a:lnTo>
                  <a:pt x="3" y="150"/>
                </a:lnTo>
                <a:lnTo>
                  <a:pt x="9" y="138"/>
                </a:lnTo>
                <a:lnTo>
                  <a:pt x="21" y="129"/>
                </a:lnTo>
                <a:lnTo>
                  <a:pt x="27" y="127"/>
                </a:lnTo>
                <a:lnTo>
                  <a:pt x="33" y="125"/>
                </a:lnTo>
                <a:lnTo>
                  <a:pt x="33" y="75"/>
                </a:lnTo>
                <a:lnTo>
                  <a:pt x="33" y="75"/>
                </a:lnTo>
                <a:lnTo>
                  <a:pt x="33" y="67"/>
                </a:lnTo>
                <a:lnTo>
                  <a:pt x="37" y="61"/>
                </a:lnTo>
                <a:lnTo>
                  <a:pt x="43" y="55"/>
                </a:lnTo>
                <a:lnTo>
                  <a:pt x="49" y="51"/>
                </a:lnTo>
                <a:lnTo>
                  <a:pt x="49" y="51"/>
                </a:lnTo>
                <a:lnTo>
                  <a:pt x="75" y="38"/>
                </a:lnTo>
                <a:lnTo>
                  <a:pt x="102" y="26"/>
                </a:lnTo>
                <a:lnTo>
                  <a:pt x="128" y="18"/>
                </a:lnTo>
                <a:lnTo>
                  <a:pt x="154" y="10"/>
                </a:lnTo>
                <a:lnTo>
                  <a:pt x="181" y="6"/>
                </a:lnTo>
                <a:lnTo>
                  <a:pt x="207" y="2"/>
                </a:lnTo>
                <a:lnTo>
                  <a:pt x="233" y="0"/>
                </a:lnTo>
                <a:lnTo>
                  <a:pt x="260" y="0"/>
                </a:lnTo>
                <a:lnTo>
                  <a:pt x="260" y="0"/>
                </a:lnTo>
                <a:lnTo>
                  <a:pt x="284" y="0"/>
                </a:lnTo>
                <a:lnTo>
                  <a:pt x="308" y="2"/>
                </a:lnTo>
                <a:lnTo>
                  <a:pt x="332" y="6"/>
                </a:lnTo>
                <a:lnTo>
                  <a:pt x="357" y="12"/>
                </a:lnTo>
                <a:lnTo>
                  <a:pt x="381" y="18"/>
                </a:lnTo>
                <a:lnTo>
                  <a:pt x="403" y="26"/>
                </a:lnTo>
                <a:lnTo>
                  <a:pt x="452" y="46"/>
                </a:lnTo>
                <a:lnTo>
                  <a:pt x="452" y="46"/>
                </a:lnTo>
                <a:lnTo>
                  <a:pt x="476" y="34"/>
                </a:lnTo>
                <a:lnTo>
                  <a:pt x="503" y="24"/>
                </a:lnTo>
                <a:lnTo>
                  <a:pt x="527" y="16"/>
                </a:lnTo>
                <a:lnTo>
                  <a:pt x="553" y="10"/>
                </a:lnTo>
                <a:lnTo>
                  <a:pt x="577" y="4"/>
                </a:lnTo>
                <a:lnTo>
                  <a:pt x="604" y="2"/>
                </a:lnTo>
                <a:lnTo>
                  <a:pt x="628" y="0"/>
                </a:lnTo>
                <a:lnTo>
                  <a:pt x="652" y="0"/>
                </a:lnTo>
                <a:lnTo>
                  <a:pt x="652" y="0"/>
                </a:lnTo>
                <a:lnTo>
                  <a:pt x="679" y="0"/>
                </a:lnTo>
                <a:lnTo>
                  <a:pt x="705" y="4"/>
                </a:lnTo>
                <a:lnTo>
                  <a:pt x="729" y="8"/>
                </a:lnTo>
                <a:lnTo>
                  <a:pt x="756" y="14"/>
                </a:lnTo>
                <a:lnTo>
                  <a:pt x="780" y="20"/>
                </a:lnTo>
                <a:lnTo>
                  <a:pt x="806" y="28"/>
                </a:lnTo>
                <a:lnTo>
                  <a:pt x="830" y="38"/>
                </a:lnTo>
                <a:lnTo>
                  <a:pt x="855" y="51"/>
                </a:lnTo>
                <a:lnTo>
                  <a:pt x="855" y="51"/>
                </a:lnTo>
                <a:lnTo>
                  <a:pt x="863" y="55"/>
                </a:lnTo>
                <a:lnTo>
                  <a:pt x="867" y="61"/>
                </a:lnTo>
                <a:lnTo>
                  <a:pt x="869" y="67"/>
                </a:lnTo>
                <a:lnTo>
                  <a:pt x="871" y="75"/>
                </a:lnTo>
                <a:lnTo>
                  <a:pt x="871" y="75"/>
                </a:lnTo>
                <a:lnTo>
                  <a:pt x="871" y="125"/>
                </a:lnTo>
                <a:lnTo>
                  <a:pt x="871" y="125"/>
                </a:lnTo>
                <a:close/>
                <a:moveTo>
                  <a:pt x="626" y="557"/>
                </a:moveTo>
                <a:lnTo>
                  <a:pt x="626" y="557"/>
                </a:lnTo>
                <a:lnTo>
                  <a:pt x="652" y="557"/>
                </a:lnTo>
                <a:lnTo>
                  <a:pt x="652" y="557"/>
                </a:lnTo>
                <a:lnTo>
                  <a:pt x="695" y="559"/>
                </a:lnTo>
                <a:lnTo>
                  <a:pt x="735" y="567"/>
                </a:lnTo>
                <a:lnTo>
                  <a:pt x="776" y="577"/>
                </a:lnTo>
                <a:lnTo>
                  <a:pt x="816" y="593"/>
                </a:lnTo>
                <a:lnTo>
                  <a:pt x="816" y="91"/>
                </a:lnTo>
                <a:lnTo>
                  <a:pt x="816" y="91"/>
                </a:lnTo>
                <a:lnTo>
                  <a:pt x="776" y="75"/>
                </a:lnTo>
                <a:lnTo>
                  <a:pt x="735" y="63"/>
                </a:lnTo>
                <a:lnTo>
                  <a:pt x="693" y="55"/>
                </a:lnTo>
                <a:lnTo>
                  <a:pt x="652" y="53"/>
                </a:lnTo>
                <a:lnTo>
                  <a:pt x="652" y="53"/>
                </a:lnTo>
                <a:lnTo>
                  <a:pt x="626" y="53"/>
                </a:lnTo>
                <a:lnTo>
                  <a:pt x="626" y="557"/>
                </a:lnTo>
                <a:lnTo>
                  <a:pt x="626" y="557"/>
                </a:lnTo>
                <a:close/>
                <a:moveTo>
                  <a:pt x="260" y="53"/>
                </a:moveTo>
                <a:lnTo>
                  <a:pt x="260" y="53"/>
                </a:lnTo>
                <a:lnTo>
                  <a:pt x="237" y="53"/>
                </a:lnTo>
                <a:lnTo>
                  <a:pt x="217" y="55"/>
                </a:lnTo>
                <a:lnTo>
                  <a:pt x="195" y="57"/>
                </a:lnTo>
                <a:lnTo>
                  <a:pt x="173" y="61"/>
                </a:lnTo>
                <a:lnTo>
                  <a:pt x="152" y="67"/>
                </a:lnTo>
                <a:lnTo>
                  <a:pt x="130" y="73"/>
                </a:lnTo>
                <a:lnTo>
                  <a:pt x="108" y="81"/>
                </a:lnTo>
                <a:lnTo>
                  <a:pt x="85" y="91"/>
                </a:lnTo>
                <a:lnTo>
                  <a:pt x="85" y="593"/>
                </a:lnTo>
                <a:lnTo>
                  <a:pt x="85" y="593"/>
                </a:lnTo>
                <a:lnTo>
                  <a:pt x="108" y="583"/>
                </a:lnTo>
                <a:lnTo>
                  <a:pt x="130" y="575"/>
                </a:lnTo>
                <a:lnTo>
                  <a:pt x="152" y="569"/>
                </a:lnTo>
                <a:lnTo>
                  <a:pt x="173" y="565"/>
                </a:lnTo>
                <a:lnTo>
                  <a:pt x="195" y="561"/>
                </a:lnTo>
                <a:lnTo>
                  <a:pt x="217" y="557"/>
                </a:lnTo>
                <a:lnTo>
                  <a:pt x="260" y="557"/>
                </a:lnTo>
                <a:lnTo>
                  <a:pt x="260" y="557"/>
                </a:lnTo>
                <a:lnTo>
                  <a:pt x="302" y="559"/>
                </a:lnTo>
                <a:lnTo>
                  <a:pt x="343" y="567"/>
                </a:lnTo>
                <a:lnTo>
                  <a:pt x="383" y="577"/>
                </a:lnTo>
                <a:lnTo>
                  <a:pt x="424" y="593"/>
                </a:lnTo>
                <a:lnTo>
                  <a:pt x="424" y="91"/>
                </a:lnTo>
                <a:lnTo>
                  <a:pt x="424" y="91"/>
                </a:lnTo>
                <a:lnTo>
                  <a:pt x="383" y="75"/>
                </a:lnTo>
                <a:lnTo>
                  <a:pt x="343" y="63"/>
                </a:lnTo>
                <a:lnTo>
                  <a:pt x="300" y="55"/>
                </a:lnTo>
                <a:lnTo>
                  <a:pt x="260" y="53"/>
                </a:lnTo>
                <a:lnTo>
                  <a:pt x="260" y="53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文本框 60"/>
          <p:cNvSpPr txBox="1"/>
          <p:nvPr>
            <p:custDataLst>
              <p:tags r:id="rId1"/>
            </p:custDataLst>
          </p:nvPr>
        </p:nvSpPr>
        <p:spPr>
          <a:xfrm>
            <a:off x="6832600" y="1492250"/>
            <a:ext cx="4467225" cy="737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24B51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In 1970 and 1973, Leontief expanded the input-output table and added environmental factors.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/>
            <a:endParaRPr lang="en-US" altLang="zh-CN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2" name="文本框 61"/>
          <p:cNvSpPr txBox="1"/>
          <p:nvPr>
            <p:custDataLst>
              <p:tags r:id="rId2"/>
            </p:custDataLst>
          </p:nvPr>
        </p:nvSpPr>
        <p:spPr>
          <a:xfrm>
            <a:off x="6832600" y="4867275"/>
            <a:ext cx="4467860" cy="7372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24B51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Many scholars have begun to add resource and environment factors to the traditional economic input-output table and conduct research.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3" name="文本框 62"/>
          <p:cNvSpPr txBox="1"/>
          <p:nvPr>
            <p:custDataLst>
              <p:tags r:id="rId3"/>
            </p:custDataLst>
          </p:nvPr>
        </p:nvSpPr>
        <p:spPr>
          <a:xfrm>
            <a:off x="6832600" y="2694940"/>
            <a:ext cx="4467860" cy="953135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24B51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The United Nations first proposed the concept of green GDP in SEEA1993</a:t>
            </a:r>
            <a:r>
              <a:rPr lang="en-US" altLang="zh-CN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, then SEEA2000, SEEA2003, and SEEA2012.</a:t>
            </a:r>
            <a:endParaRPr lang="en-US" altLang="zh-CN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/>
            <a:endParaRPr lang="en-US" altLang="zh-CN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4" name="文本框 63"/>
          <p:cNvSpPr txBox="1"/>
          <p:nvPr>
            <p:custDataLst>
              <p:tags r:id="rId4"/>
            </p:custDataLst>
          </p:nvPr>
        </p:nvSpPr>
        <p:spPr>
          <a:xfrm>
            <a:off x="6832600" y="3889375"/>
            <a:ext cx="4467860" cy="52197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24B51"/>
                </a:solidFill>
              </a14:hiddenFill>
            </a:ext>
          </a:ex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Some studies use green GDP as an indicator to measure the green economy</a:t>
            </a:r>
            <a:r>
              <a:rPr lang="en-US" altLang="zh-CN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endParaRPr lang="en-US" altLang="zh-CN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9" name="组合 8"/>
          <p:cNvGrpSpPr/>
          <p:nvPr>
            <p:custDataLst>
              <p:tags r:id="rId5"/>
            </p:custDataLst>
          </p:nvPr>
        </p:nvGrpSpPr>
        <p:grpSpPr>
          <a:xfrm>
            <a:off x="6120130" y="2613025"/>
            <a:ext cx="586740" cy="586740"/>
            <a:chOff x="1698" y="3659"/>
            <a:chExt cx="1160" cy="1160"/>
          </a:xfrm>
        </p:grpSpPr>
        <p:sp>
          <p:nvSpPr>
            <p:cNvPr id="10" name="椭圆 9"/>
            <p:cNvSpPr/>
            <p:nvPr>
              <p:custDataLst>
                <p:tags r:id="rId6"/>
              </p:custDataLst>
            </p:nvPr>
          </p:nvSpPr>
          <p:spPr>
            <a:xfrm>
              <a:off x="1698" y="3659"/>
              <a:ext cx="1161" cy="1161"/>
            </a:xfrm>
            <a:prstGeom prst="ellipse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>
              <p:custDataLst>
                <p:tags r:id="rId7"/>
              </p:custDataLst>
            </p:nvPr>
          </p:nvSpPr>
          <p:spPr>
            <a:xfrm>
              <a:off x="1842" y="3781"/>
              <a:ext cx="939" cy="779"/>
            </a:xfrm>
            <a:custGeom>
              <a:avLst/>
              <a:gdLst/>
              <a:ahLst/>
              <a:cxnLst>
                <a:cxn ang="0">
                  <a:pos x="344263" y="103523"/>
                </a:cxn>
                <a:cxn ang="0">
                  <a:pos x="323077" y="124759"/>
                </a:cxn>
                <a:cxn ang="0">
                  <a:pos x="344263" y="147322"/>
                </a:cxn>
                <a:cxn ang="0">
                  <a:pos x="366772" y="124759"/>
                </a:cxn>
                <a:cxn ang="0">
                  <a:pos x="344263" y="103523"/>
                </a:cxn>
                <a:cxn ang="0">
                  <a:pos x="35750" y="103523"/>
                </a:cxn>
                <a:cxn ang="0">
                  <a:pos x="14565" y="124759"/>
                </a:cxn>
                <a:cxn ang="0">
                  <a:pos x="35750" y="147322"/>
                </a:cxn>
                <a:cxn ang="0">
                  <a:pos x="56936" y="124759"/>
                </a:cxn>
                <a:cxn ang="0">
                  <a:pos x="35750" y="103523"/>
                </a:cxn>
                <a:cxn ang="0">
                  <a:pos x="280706" y="65034"/>
                </a:cxn>
                <a:cxn ang="0">
                  <a:pos x="248928" y="96887"/>
                </a:cxn>
                <a:cxn ang="0">
                  <a:pos x="280706" y="128741"/>
                </a:cxn>
                <a:cxn ang="0">
                  <a:pos x="312485" y="96887"/>
                </a:cxn>
                <a:cxn ang="0">
                  <a:pos x="280706" y="65034"/>
                </a:cxn>
                <a:cxn ang="0">
                  <a:pos x="380013" y="260136"/>
                </a:cxn>
                <a:cxn ang="0">
                  <a:pos x="342939" y="260136"/>
                </a:cxn>
                <a:cxn ang="0">
                  <a:pos x="342939" y="192447"/>
                </a:cxn>
                <a:cxn ang="0">
                  <a:pos x="334994" y="160594"/>
                </a:cxn>
                <a:cxn ang="0">
                  <a:pos x="344263" y="159267"/>
                </a:cxn>
                <a:cxn ang="0">
                  <a:pos x="380013" y="195102"/>
                </a:cxn>
                <a:cxn ang="0">
                  <a:pos x="380013" y="260136"/>
                </a:cxn>
                <a:cxn ang="0">
                  <a:pos x="99307" y="65034"/>
                </a:cxn>
                <a:cxn ang="0">
                  <a:pos x="67528" y="96887"/>
                </a:cxn>
                <a:cxn ang="0">
                  <a:pos x="99307" y="128741"/>
                </a:cxn>
                <a:cxn ang="0">
                  <a:pos x="131085" y="96887"/>
                </a:cxn>
                <a:cxn ang="0">
                  <a:pos x="99307" y="65034"/>
                </a:cxn>
                <a:cxn ang="0">
                  <a:pos x="35750" y="159267"/>
                </a:cxn>
                <a:cxn ang="0">
                  <a:pos x="45019" y="160594"/>
                </a:cxn>
                <a:cxn ang="0">
                  <a:pos x="37074" y="192447"/>
                </a:cxn>
                <a:cxn ang="0">
                  <a:pos x="37074" y="260136"/>
                </a:cxn>
                <a:cxn ang="0">
                  <a:pos x="0" y="260136"/>
                </a:cxn>
                <a:cxn ang="0">
                  <a:pos x="0" y="195102"/>
                </a:cxn>
                <a:cxn ang="0">
                  <a:pos x="35750" y="159267"/>
                </a:cxn>
                <a:cxn ang="0">
                  <a:pos x="190669" y="0"/>
                </a:cxn>
                <a:cxn ang="0">
                  <a:pos x="143001" y="47780"/>
                </a:cxn>
                <a:cxn ang="0">
                  <a:pos x="190669" y="95560"/>
                </a:cxn>
                <a:cxn ang="0">
                  <a:pos x="237012" y="47780"/>
                </a:cxn>
                <a:cxn ang="0">
                  <a:pos x="190669" y="0"/>
                </a:cxn>
                <a:cxn ang="0">
                  <a:pos x="332346" y="284026"/>
                </a:cxn>
                <a:cxn ang="0">
                  <a:pos x="275410" y="284026"/>
                </a:cxn>
                <a:cxn ang="0">
                  <a:pos x="275410" y="181830"/>
                </a:cxn>
                <a:cxn ang="0">
                  <a:pos x="266142" y="143340"/>
                </a:cxn>
                <a:cxn ang="0">
                  <a:pos x="280706" y="140686"/>
                </a:cxn>
                <a:cxn ang="0">
                  <a:pos x="332346" y="192447"/>
                </a:cxn>
                <a:cxn ang="0">
                  <a:pos x="332346" y="284026"/>
                </a:cxn>
                <a:cxn ang="0">
                  <a:pos x="104603" y="181830"/>
                </a:cxn>
                <a:cxn ang="0">
                  <a:pos x="104603" y="284026"/>
                </a:cxn>
                <a:cxn ang="0">
                  <a:pos x="48991" y="284026"/>
                </a:cxn>
                <a:cxn ang="0">
                  <a:pos x="48991" y="192447"/>
                </a:cxn>
                <a:cxn ang="0">
                  <a:pos x="99307" y="140686"/>
                </a:cxn>
                <a:cxn ang="0">
                  <a:pos x="113871" y="143340"/>
                </a:cxn>
                <a:cxn ang="0">
                  <a:pos x="104603" y="181830"/>
                </a:cxn>
                <a:cxn ang="0">
                  <a:pos x="116520" y="314552"/>
                </a:cxn>
                <a:cxn ang="0">
                  <a:pos x="264817" y="314552"/>
                </a:cxn>
                <a:cxn ang="0">
                  <a:pos x="264817" y="181830"/>
                </a:cxn>
                <a:cxn ang="0">
                  <a:pos x="190669" y="107505"/>
                </a:cxn>
                <a:cxn ang="0">
                  <a:pos x="116520" y="181830"/>
                </a:cxn>
                <a:cxn ang="0">
                  <a:pos x="116520" y="314552"/>
                </a:cxn>
              </a:cxnLst>
              <a:rect l="0" t="0" r="0" b="0"/>
              <a:pathLst>
                <a:path w="287" h="237">
                  <a:moveTo>
                    <a:pt x="260" y="78"/>
                  </a:moveTo>
                  <a:cubicBezTo>
                    <a:pt x="251" y="78"/>
                    <a:pt x="244" y="85"/>
                    <a:pt x="244" y="94"/>
                  </a:cubicBezTo>
                  <a:cubicBezTo>
                    <a:pt x="244" y="103"/>
                    <a:pt x="251" y="111"/>
                    <a:pt x="260" y="111"/>
                  </a:cubicBezTo>
                  <a:cubicBezTo>
                    <a:pt x="269" y="111"/>
                    <a:pt x="277" y="103"/>
                    <a:pt x="277" y="94"/>
                  </a:cubicBezTo>
                  <a:cubicBezTo>
                    <a:pt x="277" y="85"/>
                    <a:pt x="269" y="78"/>
                    <a:pt x="260" y="78"/>
                  </a:cubicBezTo>
                  <a:close/>
                  <a:moveTo>
                    <a:pt x="27" y="78"/>
                  </a:moveTo>
                  <a:cubicBezTo>
                    <a:pt x="18" y="78"/>
                    <a:pt x="11" y="85"/>
                    <a:pt x="11" y="94"/>
                  </a:cubicBezTo>
                  <a:cubicBezTo>
                    <a:pt x="11" y="103"/>
                    <a:pt x="18" y="111"/>
                    <a:pt x="27" y="111"/>
                  </a:cubicBezTo>
                  <a:cubicBezTo>
                    <a:pt x="36" y="111"/>
                    <a:pt x="43" y="103"/>
                    <a:pt x="43" y="94"/>
                  </a:cubicBezTo>
                  <a:cubicBezTo>
                    <a:pt x="43" y="85"/>
                    <a:pt x="36" y="78"/>
                    <a:pt x="27" y="78"/>
                  </a:cubicBezTo>
                  <a:close/>
                  <a:moveTo>
                    <a:pt x="212" y="49"/>
                  </a:moveTo>
                  <a:cubicBezTo>
                    <a:pt x="199" y="49"/>
                    <a:pt x="188" y="59"/>
                    <a:pt x="188" y="73"/>
                  </a:cubicBezTo>
                  <a:cubicBezTo>
                    <a:pt x="188" y="86"/>
                    <a:pt x="199" y="97"/>
                    <a:pt x="212" y="97"/>
                  </a:cubicBezTo>
                  <a:cubicBezTo>
                    <a:pt x="225" y="97"/>
                    <a:pt x="236" y="86"/>
                    <a:pt x="236" y="73"/>
                  </a:cubicBezTo>
                  <a:cubicBezTo>
                    <a:pt x="236" y="59"/>
                    <a:pt x="225" y="49"/>
                    <a:pt x="212" y="49"/>
                  </a:cubicBezTo>
                  <a:close/>
                  <a:moveTo>
                    <a:pt x="287" y="196"/>
                  </a:moveTo>
                  <a:cubicBezTo>
                    <a:pt x="259" y="196"/>
                    <a:pt x="259" y="196"/>
                    <a:pt x="259" y="196"/>
                  </a:cubicBezTo>
                  <a:cubicBezTo>
                    <a:pt x="259" y="145"/>
                    <a:pt x="259" y="145"/>
                    <a:pt x="259" y="145"/>
                  </a:cubicBezTo>
                  <a:cubicBezTo>
                    <a:pt x="259" y="136"/>
                    <a:pt x="257" y="128"/>
                    <a:pt x="253" y="121"/>
                  </a:cubicBezTo>
                  <a:cubicBezTo>
                    <a:pt x="255" y="120"/>
                    <a:pt x="258" y="120"/>
                    <a:pt x="260" y="120"/>
                  </a:cubicBezTo>
                  <a:cubicBezTo>
                    <a:pt x="275" y="120"/>
                    <a:pt x="287" y="132"/>
                    <a:pt x="287" y="147"/>
                  </a:cubicBezTo>
                  <a:lnTo>
                    <a:pt x="287" y="196"/>
                  </a:lnTo>
                  <a:close/>
                  <a:moveTo>
                    <a:pt x="75" y="49"/>
                  </a:moveTo>
                  <a:cubicBezTo>
                    <a:pt x="62" y="49"/>
                    <a:pt x="51" y="59"/>
                    <a:pt x="51" y="73"/>
                  </a:cubicBezTo>
                  <a:cubicBezTo>
                    <a:pt x="51" y="86"/>
                    <a:pt x="62" y="97"/>
                    <a:pt x="75" y="97"/>
                  </a:cubicBezTo>
                  <a:cubicBezTo>
                    <a:pt x="88" y="97"/>
                    <a:pt x="99" y="86"/>
                    <a:pt x="99" y="73"/>
                  </a:cubicBezTo>
                  <a:cubicBezTo>
                    <a:pt x="99" y="59"/>
                    <a:pt x="88" y="49"/>
                    <a:pt x="75" y="49"/>
                  </a:cubicBezTo>
                  <a:close/>
                  <a:moveTo>
                    <a:pt x="27" y="120"/>
                  </a:moveTo>
                  <a:cubicBezTo>
                    <a:pt x="29" y="120"/>
                    <a:pt x="32" y="120"/>
                    <a:pt x="34" y="121"/>
                  </a:cubicBezTo>
                  <a:cubicBezTo>
                    <a:pt x="30" y="128"/>
                    <a:pt x="28" y="136"/>
                    <a:pt x="28" y="145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32"/>
                    <a:pt x="12" y="120"/>
                    <a:pt x="27" y="120"/>
                  </a:cubicBezTo>
                  <a:close/>
                  <a:moveTo>
                    <a:pt x="144" y="0"/>
                  </a:moveTo>
                  <a:cubicBezTo>
                    <a:pt x="124" y="0"/>
                    <a:pt x="108" y="16"/>
                    <a:pt x="108" y="36"/>
                  </a:cubicBezTo>
                  <a:cubicBezTo>
                    <a:pt x="108" y="56"/>
                    <a:pt x="124" y="72"/>
                    <a:pt x="144" y="72"/>
                  </a:cubicBezTo>
                  <a:cubicBezTo>
                    <a:pt x="163" y="72"/>
                    <a:pt x="179" y="56"/>
                    <a:pt x="179" y="36"/>
                  </a:cubicBezTo>
                  <a:cubicBezTo>
                    <a:pt x="179" y="16"/>
                    <a:pt x="163" y="0"/>
                    <a:pt x="144" y="0"/>
                  </a:cubicBezTo>
                  <a:close/>
                  <a:moveTo>
                    <a:pt x="251" y="214"/>
                  </a:moveTo>
                  <a:cubicBezTo>
                    <a:pt x="208" y="214"/>
                    <a:pt x="208" y="214"/>
                    <a:pt x="208" y="214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27"/>
                    <a:pt x="206" y="117"/>
                    <a:pt x="201" y="108"/>
                  </a:cubicBezTo>
                  <a:cubicBezTo>
                    <a:pt x="205" y="107"/>
                    <a:pt x="208" y="106"/>
                    <a:pt x="212" y="106"/>
                  </a:cubicBezTo>
                  <a:cubicBezTo>
                    <a:pt x="233" y="106"/>
                    <a:pt x="251" y="124"/>
                    <a:pt x="251" y="145"/>
                  </a:cubicBezTo>
                  <a:lnTo>
                    <a:pt x="251" y="214"/>
                  </a:lnTo>
                  <a:close/>
                  <a:moveTo>
                    <a:pt x="79" y="137"/>
                  </a:moveTo>
                  <a:cubicBezTo>
                    <a:pt x="79" y="214"/>
                    <a:pt x="79" y="214"/>
                    <a:pt x="79" y="214"/>
                  </a:cubicBezTo>
                  <a:cubicBezTo>
                    <a:pt x="37" y="214"/>
                    <a:pt x="37" y="214"/>
                    <a:pt x="37" y="214"/>
                  </a:cubicBezTo>
                  <a:cubicBezTo>
                    <a:pt x="37" y="145"/>
                    <a:pt x="37" y="145"/>
                    <a:pt x="37" y="145"/>
                  </a:cubicBezTo>
                  <a:cubicBezTo>
                    <a:pt x="37" y="124"/>
                    <a:pt x="54" y="106"/>
                    <a:pt x="75" y="106"/>
                  </a:cubicBezTo>
                  <a:cubicBezTo>
                    <a:pt x="79" y="106"/>
                    <a:pt x="83" y="107"/>
                    <a:pt x="86" y="108"/>
                  </a:cubicBezTo>
                  <a:cubicBezTo>
                    <a:pt x="81" y="117"/>
                    <a:pt x="79" y="127"/>
                    <a:pt x="79" y="137"/>
                  </a:cubicBezTo>
                  <a:close/>
                  <a:moveTo>
                    <a:pt x="88" y="237"/>
                  </a:moveTo>
                  <a:cubicBezTo>
                    <a:pt x="200" y="237"/>
                    <a:pt x="200" y="237"/>
                    <a:pt x="200" y="237"/>
                  </a:cubicBezTo>
                  <a:cubicBezTo>
                    <a:pt x="200" y="137"/>
                    <a:pt x="200" y="137"/>
                    <a:pt x="200" y="137"/>
                  </a:cubicBezTo>
                  <a:cubicBezTo>
                    <a:pt x="200" y="106"/>
                    <a:pt x="174" y="81"/>
                    <a:pt x="144" y="81"/>
                  </a:cubicBezTo>
                  <a:cubicBezTo>
                    <a:pt x="113" y="81"/>
                    <a:pt x="88" y="106"/>
                    <a:pt x="88" y="137"/>
                  </a:cubicBezTo>
                  <a:lnTo>
                    <a:pt x="88" y="2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" name="组合 12"/>
          <p:cNvGrpSpPr/>
          <p:nvPr>
            <p:custDataLst>
              <p:tags r:id="rId8"/>
            </p:custDataLst>
          </p:nvPr>
        </p:nvGrpSpPr>
        <p:grpSpPr>
          <a:xfrm>
            <a:off x="6120130" y="1438910"/>
            <a:ext cx="586740" cy="586740"/>
            <a:chOff x="1733" y="2211"/>
            <a:chExt cx="1160" cy="1160"/>
          </a:xfrm>
        </p:grpSpPr>
        <p:sp>
          <p:nvSpPr>
            <p:cNvPr id="15" name="椭圆 14"/>
            <p:cNvSpPr/>
            <p:nvPr>
              <p:custDataLst>
                <p:tags r:id="rId9"/>
              </p:custDataLst>
            </p:nvPr>
          </p:nvSpPr>
          <p:spPr>
            <a:xfrm>
              <a:off x="1733" y="2211"/>
              <a:ext cx="1161" cy="1161"/>
            </a:xfrm>
            <a:prstGeom prst="ellipse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0" name="稻壳儿小白白(http://dwz.cn/Wu2UP)"/>
            <p:cNvSpPr>
              <a:spLocks noEditPoints="1"/>
            </p:cNvSpPr>
            <p:nvPr>
              <p:custDataLst>
                <p:tags r:id="rId10"/>
              </p:custDataLst>
            </p:nvPr>
          </p:nvSpPr>
          <p:spPr>
            <a:xfrm>
              <a:off x="1880" y="2393"/>
              <a:ext cx="733" cy="733"/>
            </a:xfrm>
            <a:custGeom>
              <a:avLst/>
              <a:gdLst/>
              <a:ahLst/>
              <a:cxnLst>
                <a:cxn ang="0">
                  <a:pos x="1479576135" y="12226576"/>
                </a:cxn>
                <a:cxn ang="0">
                  <a:pos x="1455122931" y="0"/>
                </a:cxn>
                <a:cxn ang="0">
                  <a:pos x="1430665982" y="12226576"/>
                </a:cxn>
                <a:cxn ang="0">
                  <a:pos x="24456949" y="941543682"/>
                </a:cxn>
                <a:cxn ang="0">
                  <a:pos x="0" y="990457474"/>
                </a:cxn>
                <a:cxn ang="0">
                  <a:pos x="24456949" y="1027140945"/>
                </a:cxn>
                <a:cxn ang="0">
                  <a:pos x="391292460" y="1173874831"/>
                </a:cxn>
                <a:cxn ang="0">
                  <a:pos x="562483613" y="1479569178"/>
                </a:cxn>
                <a:cxn ang="0">
                  <a:pos x="611393766" y="1504026074"/>
                </a:cxn>
                <a:cxn ang="0">
                  <a:pos x="611393766" y="1504026074"/>
                </a:cxn>
                <a:cxn ang="0">
                  <a:pos x="648081062" y="1479569178"/>
                </a:cxn>
                <a:cxn ang="0">
                  <a:pos x="745901369" y="1308382141"/>
                </a:cxn>
                <a:cxn ang="0">
                  <a:pos x="1198334329" y="1491799499"/>
                </a:cxn>
                <a:cxn ang="0">
                  <a:pos x="1222791278" y="1504026074"/>
                </a:cxn>
                <a:cxn ang="0">
                  <a:pos x="1235017880" y="1491799499"/>
                </a:cxn>
                <a:cxn ang="0">
                  <a:pos x="1259474829" y="1455116027"/>
                </a:cxn>
                <a:cxn ang="0">
                  <a:pos x="1504033084" y="48910047"/>
                </a:cxn>
                <a:cxn ang="0">
                  <a:pos x="1479576135" y="12226576"/>
                </a:cxn>
                <a:cxn ang="0">
                  <a:pos x="146734204" y="978227154"/>
                </a:cxn>
                <a:cxn ang="0">
                  <a:pos x="1235017880" y="244557725"/>
                </a:cxn>
                <a:cxn ang="0">
                  <a:pos x="440206358" y="1088277568"/>
                </a:cxn>
                <a:cxn ang="0">
                  <a:pos x="427976011" y="1088277568"/>
                </a:cxn>
                <a:cxn ang="0">
                  <a:pos x="146734204" y="978227154"/>
                </a:cxn>
                <a:cxn ang="0">
                  <a:pos x="476889909" y="1124961039"/>
                </a:cxn>
                <a:cxn ang="0">
                  <a:pos x="476889909" y="1124961039"/>
                </a:cxn>
                <a:cxn ang="0">
                  <a:pos x="1369525482" y="171190782"/>
                </a:cxn>
                <a:cxn ang="0">
                  <a:pos x="611393766" y="1357292188"/>
                </a:cxn>
                <a:cxn ang="0">
                  <a:pos x="476889909" y="1124961039"/>
                </a:cxn>
                <a:cxn ang="0">
                  <a:pos x="1186107726" y="1381749084"/>
                </a:cxn>
                <a:cxn ang="0">
                  <a:pos x="782584920" y="1222784878"/>
                </a:cxn>
                <a:cxn ang="0">
                  <a:pos x="745901369" y="1222784878"/>
                </a:cxn>
                <a:cxn ang="0">
                  <a:pos x="1369525482" y="269014620"/>
                </a:cxn>
                <a:cxn ang="0">
                  <a:pos x="1186107726" y="1381749084"/>
                </a:cxn>
                <a:cxn ang="0">
                  <a:pos x="1186107726" y="1381749084"/>
                </a:cxn>
                <a:cxn ang="0">
                  <a:pos x="1186107726" y="1381749084"/>
                </a:cxn>
              </a:cxnLst>
              <a:rect l="0" t="0" r="0" b="0"/>
              <a:pathLst>
                <a:path w="123" h="123">
                  <a:moveTo>
                    <a:pt x="121" y="1"/>
                  </a:moveTo>
                  <a:cubicBezTo>
                    <a:pt x="120" y="0"/>
                    <a:pt x="119" y="0"/>
                    <a:pt x="119" y="0"/>
                  </a:cubicBezTo>
                  <a:cubicBezTo>
                    <a:pt x="118" y="0"/>
                    <a:pt x="117" y="0"/>
                    <a:pt x="117" y="1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0" y="78"/>
                    <a:pt x="0" y="79"/>
                    <a:pt x="0" y="81"/>
                  </a:cubicBezTo>
                  <a:cubicBezTo>
                    <a:pt x="0" y="82"/>
                    <a:pt x="1" y="83"/>
                    <a:pt x="2" y="84"/>
                  </a:cubicBezTo>
                  <a:cubicBezTo>
                    <a:pt x="32" y="96"/>
                    <a:pt x="32" y="96"/>
                    <a:pt x="32" y="96"/>
                  </a:cubicBezTo>
                  <a:cubicBezTo>
                    <a:pt x="46" y="121"/>
                    <a:pt x="46" y="121"/>
                    <a:pt x="46" y="121"/>
                  </a:cubicBezTo>
                  <a:cubicBezTo>
                    <a:pt x="47" y="122"/>
                    <a:pt x="48" y="123"/>
                    <a:pt x="50" y="123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1" y="123"/>
                    <a:pt x="52" y="122"/>
                    <a:pt x="53" y="121"/>
                  </a:cubicBezTo>
                  <a:cubicBezTo>
                    <a:pt x="61" y="107"/>
                    <a:pt x="61" y="107"/>
                    <a:pt x="61" y="107"/>
                  </a:cubicBezTo>
                  <a:cubicBezTo>
                    <a:pt x="98" y="122"/>
                    <a:pt x="98" y="122"/>
                    <a:pt x="98" y="122"/>
                  </a:cubicBezTo>
                  <a:cubicBezTo>
                    <a:pt x="99" y="123"/>
                    <a:pt x="99" y="123"/>
                    <a:pt x="100" y="123"/>
                  </a:cubicBezTo>
                  <a:cubicBezTo>
                    <a:pt x="100" y="123"/>
                    <a:pt x="101" y="122"/>
                    <a:pt x="101" y="122"/>
                  </a:cubicBezTo>
                  <a:cubicBezTo>
                    <a:pt x="102" y="122"/>
                    <a:pt x="103" y="121"/>
                    <a:pt x="103" y="119"/>
                  </a:cubicBezTo>
                  <a:cubicBezTo>
                    <a:pt x="123" y="4"/>
                    <a:pt x="123" y="4"/>
                    <a:pt x="123" y="4"/>
                  </a:cubicBezTo>
                  <a:cubicBezTo>
                    <a:pt x="123" y="3"/>
                    <a:pt x="122" y="1"/>
                    <a:pt x="121" y="1"/>
                  </a:cubicBezTo>
                  <a:close/>
                  <a:moveTo>
                    <a:pt x="12" y="80"/>
                  </a:moveTo>
                  <a:cubicBezTo>
                    <a:pt x="101" y="20"/>
                    <a:pt x="101" y="20"/>
                    <a:pt x="101" y="20"/>
                  </a:cubicBezTo>
                  <a:cubicBezTo>
                    <a:pt x="36" y="89"/>
                    <a:pt x="36" y="89"/>
                    <a:pt x="36" y="89"/>
                  </a:cubicBezTo>
                  <a:cubicBezTo>
                    <a:pt x="36" y="89"/>
                    <a:pt x="35" y="89"/>
                    <a:pt x="35" y="89"/>
                  </a:cubicBezTo>
                  <a:lnTo>
                    <a:pt x="12" y="80"/>
                  </a:lnTo>
                  <a:close/>
                  <a:moveTo>
                    <a:pt x="39" y="92"/>
                  </a:moveTo>
                  <a:cubicBezTo>
                    <a:pt x="39" y="92"/>
                    <a:pt x="39" y="92"/>
                    <a:pt x="39" y="92"/>
                  </a:cubicBezTo>
                  <a:cubicBezTo>
                    <a:pt x="112" y="14"/>
                    <a:pt x="112" y="14"/>
                    <a:pt x="112" y="14"/>
                  </a:cubicBezTo>
                  <a:cubicBezTo>
                    <a:pt x="50" y="111"/>
                    <a:pt x="50" y="111"/>
                    <a:pt x="50" y="111"/>
                  </a:cubicBezTo>
                  <a:lnTo>
                    <a:pt x="39" y="92"/>
                  </a:lnTo>
                  <a:close/>
                  <a:moveTo>
                    <a:pt x="97" y="113"/>
                  </a:moveTo>
                  <a:cubicBezTo>
                    <a:pt x="64" y="100"/>
                    <a:pt x="64" y="100"/>
                    <a:pt x="64" y="100"/>
                  </a:cubicBezTo>
                  <a:cubicBezTo>
                    <a:pt x="63" y="100"/>
                    <a:pt x="62" y="100"/>
                    <a:pt x="61" y="100"/>
                  </a:cubicBezTo>
                  <a:cubicBezTo>
                    <a:pt x="112" y="22"/>
                    <a:pt x="112" y="22"/>
                    <a:pt x="112" y="22"/>
                  </a:cubicBezTo>
                  <a:lnTo>
                    <a:pt x="97" y="113"/>
                  </a:lnTo>
                  <a:close/>
                  <a:moveTo>
                    <a:pt x="97" y="113"/>
                  </a:moveTo>
                  <a:cubicBezTo>
                    <a:pt x="97" y="113"/>
                    <a:pt x="97" y="113"/>
                    <a:pt x="97" y="113"/>
                  </a:cubicBezTo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" name="组合 23"/>
          <p:cNvGrpSpPr/>
          <p:nvPr>
            <p:custDataLst>
              <p:tags r:id="rId11"/>
            </p:custDataLst>
          </p:nvPr>
        </p:nvGrpSpPr>
        <p:grpSpPr>
          <a:xfrm>
            <a:off x="6120130" y="3721735"/>
            <a:ext cx="586740" cy="586740"/>
            <a:chOff x="1648" y="5039"/>
            <a:chExt cx="1160" cy="1160"/>
          </a:xfrm>
        </p:grpSpPr>
        <p:sp>
          <p:nvSpPr>
            <p:cNvPr id="25" name="椭圆 24"/>
            <p:cNvSpPr/>
            <p:nvPr>
              <p:custDataLst>
                <p:tags r:id="rId12"/>
              </p:custDataLst>
            </p:nvPr>
          </p:nvSpPr>
          <p:spPr>
            <a:xfrm>
              <a:off x="1648" y="5039"/>
              <a:ext cx="1161" cy="1161"/>
            </a:xfrm>
            <a:prstGeom prst="ellipse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稻壳儿小白白(http://dwz.cn/Wu2UP)"/>
            <p:cNvSpPr>
              <a:spLocks noEditPoints="1"/>
            </p:cNvSpPr>
            <p:nvPr>
              <p:custDataLst>
                <p:tags r:id="rId13"/>
              </p:custDataLst>
            </p:nvPr>
          </p:nvSpPr>
          <p:spPr>
            <a:xfrm>
              <a:off x="1757" y="5184"/>
              <a:ext cx="744" cy="637"/>
            </a:xfrm>
            <a:custGeom>
              <a:avLst/>
              <a:gdLst/>
              <a:ahLst/>
              <a:cxnLst>
                <a:cxn ang="0">
                  <a:pos x="48184" y="283619"/>
                </a:cxn>
                <a:cxn ang="0">
                  <a:pos x="41301" y="283619"/>
                </a:cxn>
                <a:cxn ang="0">
                  <a:pos x="6883" y="283619"/>
                </a:cxn>
                <a:cxn ang="0">
                  <a:pos x="0" y="283619"/>
                </a:cxn>
                <a:cxn ang="0">
                  <a:pos x="0" y="242114"/>
                </a:cxn>
                <a:cxn ang="0">
                  <a:pos x="6883" y="242114"/>
                </a:cxn>
                <a:cxn ang="0">
                  <a:pos x="41301" y="242114"/>
                </a:cxn>
                <a:cxn ang="0">
                  <a:pos x="48184" y="242114"/>
                </a:cxn>
                <a:cxn ang="0">
                  <a:pos x="48184" y="283619"/>
                </a:cxn>
                <a:cxn ang="0">
                  <a:pos x="117018" y="283619"/>
                </a:cxn>
                <a:cxn ang="0">
                  <a:pos x="117018" y="283619"/>
                </a:cxn>
                <a:cxn ang="0">
                  <a:pos x="75718" y="283619"/>
                </a:cxn>
                <a:cxn ang="0">
                  <a:pos x="75718" y="283619"/>
                </a:cxn>
                <a:cxn ang="0">
                  <a:pos x="75718" y="221361"/>
                </a:cxn>
                <a:cxn ang="0">
                  <a:pos x="75718" y="214444"/>
                </a:cxn>
                <a:cxn ang="0">
                  <a:pos x="117018" y="214444"/>
                </a:cxn>
                <a:cxn ang="0">
                  <a:pos x="117018" y="221361"/>
                </a:cxn>
                <a:cxn ang="0">
                  <a:pos x="117018" y="283619"/>
                </a:cxn>
                <a:cxn ang="0">
                  <a:pos x="192736" y="283619"/>
                </a:cxn>
                <a:cxn ang="0">
                  <a:pos x="185852" y="283619"/>
                </a:cxn>
                <a:cxn ang="0">
                  <a:pos x="151435" y="283619"/>
                </a:cxn>
                <a:cxn ang="0">
                  <a:pos x="144552" y="283619"/>
                </a:cxn>
                <a:cxn ang="0">
                  <a:pos x="144552" y="172938"/>
                </a:cxn>
                <a:cxn ang="0">
                  <a:pos x="151435" y="166021"/>
                </a:cxn>
                <a:cxn ang="0">
                  <a:pos x="185852" y="166021"/>
                </a:cxn>
                <a:cxn ang="0">
                  <a:pos x="192736" y="172938"/>
                </a:cxn>
                <a:cxn ang="0">
                  <a:pos x="192736" y="283619"/>
                </a:cxn>
                <a:cxn ang="0">
                  <a:pos x="261570" y="283619"/>
                </a:cxn>
                <a:cxn ang="0">
                  <a:pos x="254686" y="283619"/>
                </a:cxn>
                <a:cxn ang="0">
                  <a:pos x="220269" y="283619"/>
                </a:cxn>
                <a:cxn ang="0">
                  <a:pos x="213386" y="283619"/>
                </a:cxn>
                <a:cxn ang="0">
                  <a:pos x="213386" y="103763"/>
                </a:cxn>
                <a:cxn ang="0">
                  <a:pos x="220269" y="96846"/>
                </a:cxn>
                <a:cxn ang="0">
                  <a:pos x="254686" y="96846"/>
                </a:cxn>
                <a:cxn ang="0">
                  <a:pos x="261570" y="103763"/>
                </a:cxn>
                <a:cxn ang="0">
                  <a:pos x="261570" y="283619"/>
                </a:cxn>
                <a:cxn ang="0">
                  <a:pos x="330404" y="283619"/>
                </a:cxn>
                <a:cxn ang="0">
                  <a:pos x="323521" y="283619"/>
                </a:cxn>
                <a:cxn ang="0">
                  <a:pos x="289104" y="283619"/>
                </a:cxn>
                <a:cxn ang="0">
                  <a:pos x="282220" y="283619"/>
                </a:cxn>
                <a:cxn ang="0">
                  <a:pos x="282220" y="6918"/>
                </a:cxn>
                <a:cxn ang="0">
                  <a:pos x="289104" y="0"/>
                </a:cxn>
                <a:cxn ang="0">
                  <a:pos x="323521" y="0"/>
                </a:cxn>
                <a:cxn ang="0">
                  <a:pos x="330404" y="6918"/>
                </a:cxn>
                <a:cxn ang="0">
                  <a:pos x="330404" y="283619"/>
                </a:cxn>
              </a:cxnLst>
              <a:rect l="0" t="0" r="0" b="0"/>
              <a:pathLst>
                <a:path w="48" h="41">
                  <a:moveTo>
                    <a:pt x="7" y="41"/>
                  </a:moveTo>
                  <a:cubicBezTo>
                    <a:pt x="7" y="41"/>
                    <a:pt x="7" y="41"/>
                    <a:pt x="6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0" y="41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1" y="35"/>
                    <a:pt x="1" y="35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7" y="35"/>
                    <a:pt x="7" y="35"/>
                    <a:pt x="7" y="35"/>
                  </a:cubicBezTo>
                  <a:lnTo>
                    <a:pt x="7" y="41"/>
                  </a:lnTo>
                  <a:close/>
                  <a:moveTo>
                    <a:pt x="17" y="41"/>
                  </a:moveTo>
                  <a:cubicBezTo>
                    <a:pt x="17" y="41"/>
                    <a:pt x="17" y="41"/>
                    <a:pt x="17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32"/>
                    <a:pt x="11" y="32"/>
                    <a:pt x="11" y="32"/>
                  </a:cubicBezTo>
                  <a:cubicBezTo>
                    <a:pt x="11" y="32"/>
                    <a:pt x="11" y="31"/>
                    <a:pt x="11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7" y="32"/>
                    <a:pt x="17" y="32"/>
                  </a:cubicBezTo>
                  <a:lnTo>
                    <a:pt x="17" y="41"/>
                  </a:lnTo>
                  <a:close/>
                  <a:moveTo>
                    <a:pt x="28" y="41"/>
                  </a:moveTo>
                  <a:cubicBezTo>
                    <a:pt x="28" y="41"/>
                    <a:pt x="27" y="41"/>
                    <a:pt x="27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1" y="25"/>
                    <a:pt x="21" y="24"/>
                    <a:pt x="22" y="24"/>
                  </a:cubicBezTo>
                  <a:cubicBezTo>
                    <a:pt x="27" y="24"/>
                    <a:pt x="27" y="24"/>
                    <a:pt x="27" y="24"/>
                  </a:cubicBezTo>
                  <a:cubicBezTo>
                    <a:pt x="27" y="24"/>
                    <a:pt x="28" y="25"/>
                    <a:pt x="28" y="25"/>
                  </a:cubicBezTo>
                  <a:lnTo>
                    <a:pt x="28" y="41"/>
                  </a:lnTo>
                  <a:close/>
                  <a:moveTo>
                    <a:pt x="38" y="41"/>
                  </a:moveTo>
                  <a:cubicBezTo>
                    <a:pt x="38" y="41"/>
                    <a:pt x="38" y="41"/>
                    <a:pt x="37" y="41"/>
                  </a:cubicBezTo>
                  <a:cubicBezTo>
                    <a:pt x="32" y="41"/>
                    <a:pt x="32" y="41"/>
                    <a:pt x="32" y="41"/>
                  </a:cubicBezTo>
                  <a:cubicBezTo>
                    <a:pt x="32" y="41"/>
                    <a:pt x="31" y="41"/>
                    <a:pt x="31" y="4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1" y="14"/>
                    <a:pt x="32" y="14"/>
                    <a:pt x="32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8" y="14"/>
                    <a:pt x="38" y="14"/>
                    <a:pt x="38" y="15"/>
                  </a:cubicBezTo>
                  <a:lnTo>
                    <a:pt x="38" y="41"/>
                  </a:lnTo>
                  <a:close/>
                  <a:moveTo>
                    <a:pt x="48" y="41"/>
                  </a:moveTo>
                  <a:cubicBezTo>
                    <a:pt x="48" y="41"/>
                    <a:pt x="48" y="41"/>
                    <a:pt x="47" y="41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41"/>
                    <a:pt x="41" y="41"/>
                    <a:pt x="41" y="41"/>
                  </a:cubicBezTo>
                  <a:cubicBezTo>
                    <a:pt x="41" y="1"/>
                    <a:pt x="41" y="1"/>
                    <a:pt x="41" y="1"/>
                  </a:cubicBezTo>
                  <a:cubicBezTo>
                    <a:pt x="41" y="1"/>
                    <a:pt x="42" y="0"/>
                    <a:pt x="4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8" y="1"/>
                    <a:pt x="48" y="1"/>
                  </a:cubicBezTo>
                  <a:lnTo>
                    <a:pt x="48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8" name="组合 27"/>
          <p:cNvGrpSpPr/>
          <p:nvPr>
            <p:custDataLst>
              <p:tags r:id="rId14"/>
            </p:custDataLst>
          </p:nvPr>
        </p:nvGrpSpPr>
        <p:grpSpPr>
          <a:xfrm>
            <a:off x="6106795" y="4836795"/>
            <a:ext cx="586740" cy="586740"/>
            <a:chOff x="1679" y="6488"/>
            <a:chExt cx="1160" cy="1160"/>
          </a:xfrm>
        </p:grpSpPr>
        <p:sp>
          <p:nvSpPr>
            <p:cNvPr id="29" name="椭圆 28"/>
            <p:cNvSpPr/>
            <p:nvPr>
              <p:custDataLst>
                <p:tags r:id="rId15"/>
              </p:custDataLst>
            </p:nvPr>
          </p:nvSpPr>
          <p:spPr>
            <a:xfrm>
              <a:off x="1679" y="6488"/>
              <a:ext cx="1161" cy="1161"/>
            </a:xfrm>
            <a:prstGeom prst="ellipse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" name="稻壳儿小白白(http://dwz.cn/Wu2UP)"/>
            <p:cNvSpPr>
              <a:spLocks noEditPoints="1"/>
            </p:cNvSpPr>
            <p:nvPr>
              <p:custDataLst>
                <p:tags r:id="rId16"/>
              </p:custDataLst>
            </p:nvPr>
          </p:nvSpPr>
          <p:spPr bwMode="auto">
            <a:xfrm>
              <a:off x="1936" y="6619"/>
              <a:ext cx="617" cy="899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0" y="42"/>
                </a:cxn>
                <a:cxn ang="0">
                  <a:pos x="19" y="88"/>
                </a:cxn>
                <a:cxn ang="0">
                  <a:pos x="42" y="123"/>
                </a:cxn>
                <a:cxn ang="0">
                  <a:pos x="65" y="88"/>
                </a:cxn>
                <a:cxn ang="0">
                  <a:pos x="85" y="42"/>
                </a:cxn>
                <a:cxn ang="0">
                  <a:pos x="42" y="0"/>
                </a:cxn>
                <a:cxn ang="0">
                  <a:pos x="52" y="104"/>
                </a:cxn>
                <a:cxn ang="0">
                  <a:pos x="33" y="106"/>
                </a:cxn>
                <a:cxn ang="0">
                  <a:pos x="31" y="99"/>
                </a:cxn>
                <a:cxn ang="0">
                  <a:pos x="31" y="99"/>
                </a:cxn>
                <a:cxn ang="0">
                  <a:pos x="55" y="96"/>
                </a:cxn>
                <a:cxn ang="0">
                  <a:pos x="54" y="99"/>
                </a:cxn>
                <a:cxn ang="0">
                  <a:pos x="52" y="104"/>
                </a:cxn>
                <a:cxn ang="0">
                  <a:pos x="30" y="95"/>
                </a:cxn>
                <a:cxn ang="0">
                  <a:pos x="27" y="88"/>
                </a:cxn>
                <a:cxn ang="0">
                  <a:pos x="57" y="88"/>
                </a:cxn>
                <a:cxn ang="0">
                  <a:pos x="56" y="92"/>
                </a:cxn>
                <a:cxn ang="0">
                  <a:pos x="30" y="95"/>
                </a:cxn>
                <a:cxn ang="0">
                  <a:pos x="42" y="115"/>
                </a:cxn>
                <a:cxn ang="0">
                  <a:pos x="35" y="110"/>
                </a:cxn>
                <a:cxn ang="0">
                  <a:pos x="51" y="108"/>
                </a:cxn>
                <a:cxn ang="0">
                  <a:pos x="42" y="115"/>
                </a:cxn>
                <a:cxn ang="0">
                  <a:pos x="60" y="80"/>
                </a:cxn>
                <a:cxn ang="0">
                  <a:pos x="24" y="80"/>
                </a:cxn>
                <a:cxn ang="0">
                  <a:pos x="18" y="68"/>
                </a:cxn>
                <a:cxn ang="0">
                  <a:pos x="8" y="42"/>
                </a:cxn>
                <a:cxn ang="0">
                  <a:pos x="42" y="8"/>
                </a:cxn>
                <a:cxn ang="0">
                  <a:pos x="77" y="42"/>
                </a:cxn>
                <a:cxn ang="0">
                  <a:pos x="67" y="68"/>
                </a:cxn>
                <a:cxn ang="0">
                  <a:pos x="60" y="80"/>
                </a:cxn>
                <a:cxn ang="0">
                  <a:pos x="60" y="80"/>
                </a:cxn>
                <a:cxn ang="0">
                  <a:pos x="60" y="80"/>
                </a:cxn>
              </a:cxnLst>
              <a:rect l="0" t="0" r="r" b="b"/>
              <a:pathLst>
                <a:path w="85" h="123">
                  <a:moveTo>
                    <a:pt x="42" y="0"/>
                  </a:moveTo>
                  <a:cubicBezTo>
                    <a:pt x="19" y="0"/>
                    <a:pt x="0" y="19"/>
                    <a:pt x="0" y="42"/>
                  </a:cubicBezTo>
                  <a:cubicBezTo>
                    <a:pt x="0" y="57"/>
                    <a:pt x="14" y="74"/>
                    <a:pt x="19" y="88"/>
                  </a:cubicBezTo>
                  <a:cubicBezTo>
                    <a:pt x="27" y="110"/>
                    <a:pt x="26" y="123"/>
                    <a:pt x="42" y="123"/>
                  </a:cubicBezTo>
                  <a:cubicBezTo>
                    <a:pt x="59" y="123"/>
                    <a:pt x="58" y="110"/>
                    <a:pt x="65" y="88"/>
                  </a:cubicBezTo>
                  <a:cubicBezTo>
                    <a:pt x="70" y="74"/>
                    <a:pt x="85" y="57"/>
                    <a:pt x="85" y="42"/>
                  </a:cubicBezTo>
                  <a:cubicBezTo>
                    <a:pt x="85" y="19"/>
                    <a:pt x="66" y="0"/>
                    <a:pt x="42" y="0"/>
                  </a:cubicBezTo>
                  <a:close/>
                  <a:moveTo>
                    <a:pt x="52" y="104"/>
                  </a:moveTo>
                  <a:cubicBezTo>
                    <a:pt x="33" y="106"/>
                    <a:pt x="33" y="106"/>
                    <a:pt x="33" y="106"/>
                  </a:cubicBezTo>
                  <a:cubicBezTo>
                    <a:pt x="33" y="104"/>
                    <a:pt x="32" y="102"/>
                    <a:pt x="31" y="99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55" y="96"/>
                    <a:pt x="55" y="96"/>
                    <a:pt x="55" y="96"/>
                  </a:cubicBezTo>
                  <a:cubicBezTo>
                    <a:pt x="54" y="97"/>
                    <a:pt x="54" y="98"/>
                    <a:pt x="54" y="99"/>
                  </a:cubicBezTo>
                  <a:cubicBezTo>
                    <a:pt x="53" y="101"/>
                    <a:pt x="53" y="103"/>
                    <a:pt x="52" y="104"/>
                  </a:cubicBezTo>
                  <a:close/>
                  <a:moveTo>
                    <a:pt x="30" y="95"/>
                  </a:moveTo>
                  <a:cubicBezTo>
                    <a:pt x="29" y="93"/>
                    <a:pt x="28" y="91"/>
                    <a:pt x="27" y="88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89"/>
                    <a:pt x="56" y="91"/>
                    <a:pt x="56" y="92"/>
                  </a:cubicBezTo>
                  <a:lnTo>
                    <a:pt x="30" y="95"/>
                  </a:lnTo>
                  <a:close/>
                  <a:moveTo>
                    <a:pt x="42" y="115"/>
                  </a:moveTo>
                  <a:cubicBezTo>
                    <a:pt x="38" y="115"/>
                    <a:pt x="37" y="114"/>
                    <a:pt x="35" y="110"/>
                  </a:cubicBezTo>
                  <a:cubicBezTo>
                    <a:pt x="51" y="108"/>
                    <a:pt x="51" y="108"/>
                    <a:pt x="51" y="108"/>
                  </a:cubicBezTo>
                  <a:cubicBezTo>
                    <a:pt x="49" y="114"/>
                    <a:pt x="47" y="115"/>
                    <a:pt x="42" y="115"/>
                  </a:cubicBezTo>
                  <a:close/>
                  <a:moveTo>
                    <a:pt x="60" y="80"/>
                  </a:moveTo>
                  <a:cubicBezTo>
                    <a:pt x="24" y="80"/>
                    <a:pt x="24" y="80"/>
                    <a:pt x="24" y="80"/>
                  </a:cubicBezTo>
                  <a:cubicBezTo>
                    <a:pt x="23" y="76"/>
                    <a:pt x="20" y="72"/>
                    <a:pt x="18" y="68"/>
                  </a:cubicBezTo>
                  <a:cubicBezTo>
                    <a:pt x="13" y="59"/>
                    <a:pt x="8" y="50"/>
                    <a:pt x="8" y="42"/>
                  </a:cubicBezTo>
                  <a:cubicBezTo>
                    <a:pt x="8" y="23"/>
                    <a:pt x="23" y="8"/>
                    <a:pt x="42" y="8"/>
                  </a:cubicBezTo>
                  <a:cubicBezTo>
                    <a:pt x="61" y="8"/>
                    <a:pt x="77" y="23"/>
                    <a:pt x="77" y="42"/>
                  </a:cubicBezTo>
                  <a:cubicBezTo>
                    <a:pt x="77" y="50"/>
                    <a:pt x="72" y="59"/>
                    <a:pt x="67" y="68"/>
                  </a:cubicBezTo>
                  <a:cubicBezTo>
                    <a:pt x="64" y="72"/>
                    <a:pt x="62" y="76"/>
                    <a:pt x="60" y="80"/>
                  </a:cubicBezTo>
                  <a:close/>
                  <a:moveTo>
                    <a:pt x="60" y="80"/>
                  </a:moveTo>
                  <a:cubicBezTo>
                    <a:pt x="60" y="80"/>
                    <a:pt x="60" y="80"/>
                    <a:pt x="60" y="8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54514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3. Inovation and shortcoming</a:t>
            </a:r>
            <a:endParaRPr lang="zh-CN" altLang="en-US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9127-12040423521931"/>
          <p:cNvPicPr>
            <a:picLocks noChangeAspect="1"/>
          </p:cNvPicPr>
          <p:nvPr/>
        </p:nvPicPr>
        <p:blipFill>
          <a:blip r:embed="rId1" cstate="print"/>
          <a:srcRect b="7637"/>
          <a:stretch>
            <a:fillRect/>
          </a:stretch>
        </p:blipFill>
        <p:spPr>
          <a:xfrm>
            <a:off x="1739900" y="1332230"/>
            <a:ext cx="2190750" cy="1350010"/>
          </a:xfrm>
          <a:prstGeom prst="rect">
            <a:avLst/>
          </a:prstGeom>
        </p:spPr>
      </p:pic>
      <p:pic>
        <p:nvPicPr>
          <p:cNvPr id="5" name="图片 4" descr="330890-14050615115711"/>
          <p:cNvPicPr>
            <a:picLocks noChangeAspect="1"/>
          </p:cNvPicPr>
          <p:nvPr/>
        </p:nvPicPr>
        <p:blipFill>
          <a:blip r:embed="rId2" cstate="print"/>
          <a:srcRect b="1961"/>
          <a:stretch>
            <a:fillRect/>
          </a:stretch>
        </p:blipFill>
        <p:spPr>
          <a:xfrm>
            <a:off x="1766570" y="4699000"/>
            <a:ext cx="2196465" cy="1339215"/>
          </a:xfrm>
          <a:prstGeom prst="rect">
            <a:avLst/>
          </a:prstGeom>
        </p:spPr>
      </p:pic>
      <p:pic>
        <p:nvPicPr>
          <p:cNvPr id="8" name="图片 7" descr="7984399_145920513164_2"/>
          <p:cNvPicPr>
            <a:picLocks noChangeAspect="1"/>
          </p:cNvPicPr>
          <p:nvPr/>
        </p:nvPicPr>
        <p:blipFill>
          <a:blip r:embed="rId3" cstate="print"/>
          <a:srcRect b="3859"/>
          <a:stretch>
            <a:fillRect/>
          </a:stretch>
        </p:blipFill>
        <p:spPr>
          <a:xfrm>
            <a:off x="1765300" y="3058795"/>
            <a:ext cx="2195830" cy="136779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4257040" y="1324610"/>
            <a:ext cx="6076315" cy="398780"/>
          </a:xfrm>
          <a:prstGeom prst="rect">
            <a:avLst/>
          </a:prstGeom>
          <a:solidFill>
            <a:srgbClr val="3E8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dirty="0">
              <a:solidFill>
                <a:srgbClr val="F8F8F8"/>
              </a:solidFill>
              <a:latin typeface="微软雅黑" panose="020B0503020204020204" charset="-122"/>
              <a:ea typeface="微软雅黑" panose="020B0503020204020204" charset="-122"/>
              <a:cs typeface="Segoe UI" panose="020B0502040204020203" pitchFamily="34" charset="0"/>
            </a:endParaRPr>
          </a:p>
        </p:txBody>
      </p:sp>
      <p:sp>
        <p:nvSpPr>
          <p:cNvPr id="19" name="矩形 18"/>
          <p:cNvSpPr/>
          <p:nvPr>
            <p:custDataLst>
              <p:tags r:id="rId5"/>
            </p:custDataLst>
          </p:nvPr>
        </p:nvSpPr>
        <p:spPr>
          <a:xfrm>
            <a:off x="4257040" y="3071495"/>
            <a:ext cx="6076315" cy="398780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600" dirty="0">
              <a:solidFill>
                <a:srgbClr val="F8F8F8"/>
              </a:solidFill>
              <a:latin typeface="微软雅黑" panose="020B0503020204020204" charset="-122"/>
              <a:ea typeface="微软雅黑" panose="020B0503020204020204" charset="-122"/>
              <a:cs typeface="Segoe UI" panose="020B0502040204020203" pitchFamily="34" charset="0"/>
            </a:endParaRPr>
          </a:p>
        </p:txBody>
      </p:sp>
      <p:sp>
        <p:nvSpPr>
          <p:cNvPr id="22" name="矩形 21"/>
          <p:cNvSpPr/>
          <p:nvPr>
            <p:custDataLst>
              <p:tags r:id="rId6"/>
            </p:custDataLst>
          </p:nvPr>
        </p:nvSpPr>
        <p:spPr>
          <a:xfrm>
            <a:off x="4257040" y="4708525"/>
            <a:ext cx="6076315" cy="398780"/>
          </a:xfrm>
          <a:prstGeom prst="rect">
            <a:avLst/>
          </a:prstGeom>
          <a:solidFill>
            <a:srgbClr val="3E8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1600" dirty="0">
              <a:solidFill>
                <a:srgbClr val="F8F8F8"/>
              </a:solidFill>
              <a:latin typeface="微软雅黑" panose="020B0503020204020204" charset="-122"/>
              <a:ea typeface="微软雅黑" panose="020B0503020204020204" charset="-122"/>
              <a:cs typeface="Segoe UI" panose="020B0502040204020203" pitchFamily="34" charset="0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4210685" y="1823085"/>
            <a:ext cx="613791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en-US" altLang="zh-CN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T</a:t>
            </a:r>
            <a:r>
              <a:rPr lang="zh-CN" altLang="en-US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his </a:t>
            </a:r>
            <a:r>
              <a:rPr lang="en-US" altLang="zh-CN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research</a:t>
            </a:r>
            <a:r>
              <a:rPr lang="zh-CN" altLang="en-US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 propose</a:t>
            </a:r>
            <a:r>
              <a:rPr lang="en-US" altLang="zh-CN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s</a:t>
            </a:r>
            <a:r>
              <a:rPr lang="zh-CN" altLang="en-US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 to organically combine the measurement of the total amount of green GDP with the input-output theory to construct a green GDP input -output model.</a:t>
            </a:r>
            <a:endParaRPr lang="zh-CN" altLang="en-US" sz="1400" kern="0" noProof="0" dirty="0">
              <a:ln>
                <a:noFill/>
              </a:ln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4234815" y="3560445"/>
            <a:ext cx="6137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sz="1400" kern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This </a:t>
            </a:r>
            <a:r>
              <a:rPr lang="en-US" sz="1400" kern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research</a:t>
            </a:r>
            <a:r>
              <a:rPr sz="1400" kern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designs a non-competitive input-output table for green GDP for the first time.</a:t>
            </a:r>
            <a:endParaRPr sz="1400" kern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4194810" y="5184140"/>
            <a:ext cx="6137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Data availability is </a:t>
            </a:r>
            <a:r>
              <a:rPr lang="en-US" altLang="zh-CN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very </a:t>
            </a:r>
            <a:r>
              <a:rPr lang="zh-CN" altLang="en-US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difficult</a:t>
            </a:r>
            <a:r>
              <a:rPr lang="en-US" altLang="zh-CN" sz="1400" kern="0" noProof="0" dirty="0">
                <a:ln>
                  <a:noFill/>
                </a:ln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endParaRPr lang="en-US" altLang="zh-CN" sz="1400" kern="0" noProof="0" dirty="0">
              <a:ln>
                <a:noFill/>
              </a:ln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12706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4. Research on the total green GDP index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4.1. </a:t>
            </a:r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System of Environmental and Economic Accounting ( SEEA)</a:t>
            </a:r>
            <a:endParaRPr lang="zh-CN" altLang="en-US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Freeform 19"/>
          <p:cNvSpPr/>
          <p:nvPr/>
        </p:nvSpPr>
        <p:spPr bwMode="auto">
          <a:xfrm>
            <a:off x="3987165" y="5346700"/>
            <a:ext cx="2320290" cy="1486535"/>
          </a:xfrm>
          <a:custGeom>
            <a:avLst/>
            <a:gdLst>
              <a:gd name="T0" fmla="*/ 476 w 542"/>
              <a:gd name="T1" fmla="*/ 410 h 410"/>
              <a:gd name="T2" fmla="*/ 476 w 542"/>
              <a:gd name="T3" fmla="*/ 121 h 410"/>
              <a:gd name="T4" fmla="*/ 422 w 542"/>
              <a:gd name="T5" fmla="*/ 67 h 410"/>
              <a:gd name="T6" fmla="*/ 0 w 542"/>
              <a:gd name="T7" fmla="*/ 67 h 410"/>
              <a:gd name="T8" fmla="*/ 0 w 542"/>
              <a:gd name="T9" fmla="*/ 0 h 410"/>
              <a:gd name="T10" fmla="*/ 422 w 542"/>
              <a:gd name="T11" fmla="*/ 0 h 410"/>
              <a:gd name="T12" fmla="*/ 542 w 542"/>
              <a:gd name="T13" fmla="*/ 121 h 410"/>
              <a:gd name="T14" fmla="*/ 542 w 542"/>
              <a:gd name="T15" fmla="*/ 41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2" h="410">
                <a:moveTo>
                  <a:pt x="476" y="410"/>
                </a:moveTo>
                <a:cubicBezTo>
                  <a:pt x="476" y="121"/>
                  <a:pt x="476" y="121"/>
                  <a:pt x="476" y="121"/>
                </a:cubicBezTo>
                <a:cubicBezTo>
                  <a:pt x="476" y="91"/>
                  <a:pt x="451" y="67"/>
                  <a:pt x="422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0"/>
                  <a:pt x="0" y="0"/>
                  <a:pt x="0" y="0"/>
                </a:cubicBezTo>
                <a:cubicBezTo>
                  <a:pt x="422" y="0"/>
                  <a:pt x="422" y="0"/>
                  <a:pt x="422" y="0"/>
                </a:cubicBezTo>
                <a:cubicBezTo>
                  <a:pt x="488" y="0"/>
                  <a:pt x="542" y="54"/>
                  <a:pt x="542" y="121"/>
                </a:cubicBezTo>
                <a:cubicBezTo>
                  <a:pt x="542" y="410"/>
                  <a:pt x="542" y="410"/>
                  <a:pt x="542" y="410"/>
                </a:cubicBezTo>
              </a:path>
            </a:pathLst>
          </a:custGeom>
          <a:solidFill>
            <a:srgbClr val="3E8F84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1" name="Freeform 20"/>
          <p:cNvSpPr/>
          <p:nvPr/>
        </p:nvSpPr>
        <p:spPr bwMode="auto">
          <a:xfrm>
            <a:off x="6165850" y="5402580"/>
            <a:ext cx="1687830" cy="663575"/>
          </a:xfrm>
          <a:custGeom>
            <a:avLst/>
            <a:gdLst>
              <a:gd name="T0" fmla="*/ 275 w 394"/>
              <a:gd name="T1" fmla="*/ 155 h 155"/>
              <a:gd name="T2" fmla="*/ 0 w 394"/>
              <a:gd name="T3" fmla="*/ 155 h 155"/>
              <a:gd name="T4" fmla="*/ 0 w 394"/>
              <a:gd name="T5" fmla="*/ 94 h 155"/>
              <a:gd name="T6" fmla="*/ 275 w 394"/>
              <a:gd name="T7" fmla="*/ 94 h 155"/>
              <a:gd name="T8" fmla="*/ 332 w 394"/>
              <a:gd name="T9" fmla="*/ 37 h 155"/>
              <a:gd name="T10" fmla="*/ 332 w 394"/>
              <a:gd name="T11" fmla="*/ 0 h 155"/>
              <a:gd name="T12" fmla="*/ 394 w 394"/>
              <a:gd name="T13" fmla="*/ 0 h 155"/>
              <a:gd name="T14" fmla="*/ 394 w 394"/>
              <a:gd name="T15" fmla="*/ 37 h 155"/>
              <a:gd name="T16" fmla="*/ 275 w 394"/>
              <a:gd name="T17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4" h="155">
                <a:moveTo>
                  <a:pt x="275" y="155"/>
                </a:moveTo>
                <a:cubicBezTo>
                  <a:pt x="0" y="155"/>
                  <a:pt x="0" y="155"/>
                  <a:pt x="0" y="155"/>
                </a:cubicBezTo>
                <a:cubicBezTo>
                  <a:pt x="0" y="94"/>
                  <a:pt x="0" y="94"/>
                  <a:pt x="0" y="94"/>
                </a:cubicBezTo>
                <a:cubicBezTo>
                  <a:pt x="275" y="94"/>
                  <a:pt x="275" y="94"/>
                  <a:pt x="275" y="94"/>
                </a:cubicBezTo>
                <a:cubicBezTo>
                  <a:pt x="307" y="94"/>
                  <a:pt x="332" y="68"/>
                  <a:pt x="332" y="37"/>
                </a:cubicBezTo>
                <a:cubicBezTo>
                  <a:pt x="332" y="0"/>
                  <a:pt x="332" y="0"/>
                  <a:pt x="332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94" y="37"/>
                  <a:pt x="394" y="37"/>
                  <a:pt x="394" y="37"/>
                </a:cubicBezTo>
                <a:cubicBezTo>
                  <a:pt x="394" y="102"/>
                  <a:pt x="341" y="155"/>
                  <a:pt x="275" y="155"/>
                </a:cubicBez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2" name="Freeform 21"/>
          <p:cNvSpPr/>
          <p:nvPr/>
        </p:nvSpPr>
        <p:spPr bwMode="auto">
          <a:xfrm>
            <a:off x="6384925" y="3180715"/>
            <a:ext cx="1540510" cy="628650"/>
          </a:xfrm>
          <a:custGeom>
            <a:avLst/>
            <a:gdLst>
              <a:gd name="T0" fmla="*/ 250 w 360"/>
              <a:gd name="T1" fmla="*/ 147 h 147"/>
              <a:gd name="T2" fmla="*/ 0 w 360"/>
              <a:gd name="T3" fmla="*/ 147 h 147"/>
              <a:gd name="T4" fmla="*/ 0 w 360"/>
              <a:gd name="T5" fmla="*/ 102 h 147"/>
              <a:gd name="T6" fmla="*/ 250 w 360"/>
              <a:gd name="T7" fmla="*/ 102 h 147"/>
              <a:gd name="T8" fmla="*/ 315 w 360"/>
              <a:gd name="T9" fmla="*/ 37 h 147"/>
              <a:gd name="T10" fmla="*/ 315 w 360"/>
              <a:gd name="T11" fmla="*/ 0 h 147"/>
              <a:gd name="T12" fmla="*/ 360 w 360"/>
              <a:gd name="T13" fmla="*/ 0 h 147"/>
              <a:gd name="T14" fmla="*/ 360 w 360"/>
              <a:gd name="T15" fmla="*/ 37 h 147"/>
              <a:gd name="T16" fmla="*/ 250 w 360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0" h="147">
                <a:moveTo>
                  <a:pt x="250" y="147"/>
                </a:moveTo>
                <a:cubicBezTo>
                  <a:pt x="0" y="147"/>
                  <a:pt x="0" y="147"/>
                  <a:pt x="0" y="147"/>
                </a:cubicBezTo>
                <a:cubicBezTo>
                  <a:pt x="0" y="102"/>
                  <a:pt x="0" y="102"/>
                  <a:pt x="0" y="102"/>
                </a:cubicBezTo>
                <a:cubicBezTo>
                  <a:pt x="250" y="102"/>
                  <a:pt x="250" y="102"/>
                  <a:pt x="250" y="102"/>
                </a:cubicBezTo>
                <a:cubicBezTo>
                  <a:pt x="286" y="102"/>
                  <a:pt x="315" y="73"/>
                  <a:pt x="315" y="37"/>
                </a:cubicBezTo>
                <a:cubicBezTo>
                  <a:pt x="315" y="0"/>
                  <a:pt x="315" y="0"/>
                  <a:pt x="315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37"/>
                  <a:pt x="360" y="37"/>
                  <a:pt x="360" y="37"/>
                </a:cubicBezTo>
                <a:cubicBezTo>
                  <a:pt x="360" y="98"/>
                  <a:pt x="311" y="147"/>
                  <a:pt x="250" y="147"/>
                </a:cubicBez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3" name="Freeform 22"/>
          <p:cNvSpPr/>
          <p:nvPr/>
        </p:nvSpPr>
        <p:spPr bwMode="auto">
          <a:xfrm>
            <a:off x="5279390" y="3950970"/>
            <a:ext cx="668655" cy="1546225"/>
          </a:xfrm>
          <a:custGeom>
            <a:avLst/>
            <a:gdLst>
              <a:gd name="T0" fmla="*/ 156 w 156"/>
              <a:gd name="T1" fmla="*/ 361 h 361"/>
              <a:gd name="T2" fmla="*/ 95 w 156"/>
              <a:gd name="T3" fmla="*/ 361 h 361"/>
              <a:gd name="T4" fmla="*/ 95 w 156"/>
              <a:gd name="T5" fmla="*/ 118 h 361"/>
              <a:gd name="T6" fmla="*/ 38 w 156"/>
              <a:gd name="T7" fmla="*/ 61 h 361"/>
              <a:gd name="T8" fmla="*/ 0 w 156"/>
              <a:gd name="T9" fmla="*/ 61 h 361"/>
              <a:gd name="T10" fmla="*/ 0 w 156"/>
              <a:gd name="T11" fmla="*/ 0 h 361"/>
              <a:gd name="T12" fmla="*/ 38 w 156"/>
              <a:gd name="T13" fmla="*/ 0 h 361"/>
              <a:gd name="T14" fmla="*/ 156 w 156"/>
              <a:gd name="T15" fmla="*/ 118 h 361"/>
              <a:gd name="T16" fmla="*/ 156 w 156"/>
              <a:gd name="T17" fmla="*/ 361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6" h="361">
                <a:moveTo>
                  <a:pt x="156" y="361"/>
                </a:moveTo>
                <a:cubicBezTo>
                  <a:pt x="95" y="361"/>
                  <a:pt x="95" y="361"/>
                  <a:pt x="95" y="361"/>
                </a:cubicBezTo>
                <a:cubicBezTo>
                  <a:pt x="95" y="118"/>
                  <a:pt x="95" y="118"/>
                  <a:pt x="95" y="118"/>
                </a:cubicBezTo>
                <a:cubicBezTo>
                  <a:pt x="95" y="87"/>
                  <a:pt x="69" y="61"/>
                  <a:pt x="38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0"/>
                  <a:pt x="0" y="0"/>
                  <a:pt x="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103" y="0"/>
                  <a:pt x="156" y="53"/>
                  <a:pt x="156" y="118"/>
                </a:cubicBezTo>
                <a:lnTo>
                  <a:pt x="156" y="361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4" name="Freeform 23"/>
          <p:cNvSpPr/>
          <p:nvPr/>
        </p:nvSpPr>
        <p:spPr bwMode="auto">
          <a:xfrm>
            <a:off x="6689725" y="4481830"/>
            <a:ext cx="1874520" cy="1499235"/>
          </a:xfrm>
          <a:custGeom>
            <a:avLst/>
            <a:gdLst>
              <a:gd name="T0" fmla="*/ 54 w 438"/>
              <a:gd name="T1" fmla="*/ 350 h 350"/>
              <a:gd name="T2" fmla="*/ 0 w 438"/>
              <a:gd name="T3" fmla="*/ 350 h 350"/>
              <a:gd name="T4" fmla="*/ 0 w 438"/>
              <a:gd name="T5" fmla="*/ 114 h 350"/>
              <a:gd name="T6" fmla="*/ 115 w 438"/>
              <a:gd name="T7" fmla="*/ 0 h 350"/>
              <a:gd name="T8" fmla="*/ 438 w 438"/>
              <a:gd name="T9" fmla="*/ 0 h 350"/>
              <a:gd name="T10" fmla="*/ 438 w 438"/>
              <a:gd name="T11" fmla="*/ 53 h 350"/>
              <a:gd name="T12" fmla="*/ 115 w 438"/>
              <a:gd name="T13" fmla="*/ 53 h 350"/>
              <a:gd name="T14" fmla="*/ 54 w 438"/>
              <a:gd name="T15" fmla="*/ 114 h 350"/>
              <a:gd name="T16" fmla="*/ 54 w 438"/>
              <a:gd name="T17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8" h="350">
                <a:moveTo>
                  <a:pt x="54" y="350"/>
                </a:moveTo>
                <a:cubicBezTo>
                  <a:pt x="0" y="350"/>
                  <a:pt x="0" y="350"/>
                  <a:pt x="0" y="350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2" y="0"/>
                  <a:pt x="115" y="0"/>
                </a:cubicBezTo>
                <a:cubicBezTo>
                  <a:pt x="438" y="0"/>
                  <a:pt x="438" y="0"/>
                  <a:pt x="438" y="0"/>
                </a:cubicBezTo>
                <a:cubicBezTo>
                  <a:pt x="438" y="53"/>
                  <a:pt x="438" y="53"/>
                  <a:pt x="438" y="53"/>
                </a:cubicBezTo>
                <a:cubicBezTo>
                  <a:pt x="115" y="53"/>
                  <a:pt x="115" y="53"/>
                  <a:pt x="115" y="53"/>
                </a:cubicBezTo>
                <a:cubicBezTo>
                  <a:pt x="81" y="53"/>
                  <a:pt x="54" y="80"/>
                  <a:pt x="54" y="114"/>
                </a:cubicBezTo>
                <a:lnTo>
                  <a:pt x="54" y="350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5" name="Freeform 24"/>
          <p:cNvSpPr/>
          <p:nvPr/>
        </p:nvSpPr>
        <p:spPr bwMode="auto">
          <a:xfrm>
            <a:off x="4685030" y="2671445"/>
            <a:ext cx="1622425" cy="628650"/>
          </a:xfrm>
          <a:custGeom>
            <a:avLst/>
            <a:gdLst>
              <a:gd name="T0" fmla="*/ 379 w 379"/>
              <a:gd name="T1" fmla="*/ 147 h 147"/>
              <a:gd name="T2" fmla="*/ 110 w 379"/>
              <a:gd name="T3" fmla="*/ 147 h 147"/>
              <a:gd name="T4" fmla="*/ 0 w 379"/>
              <a:gd name="T5" fmla="*/ 37 h 147"/>
              <a:gd name="T6" fmla="*/ 0 w 379"/>
              <a:gd name="T7" fmla="*/ 0 h 147"/>
              <a:gd name="T8" fmla="*/ 45 w 379"/>
              <a:gd name="T9" fmla="*/ 0 h 147"/>
              <a:gd name="T10" fmla="*/ 45 w 379"/>
              <a:gd name="T11" fmla="*/ 37 h 147"/>
              <a:gd name="T12" fmla="*/ 110 w 379"/>
              <a:gd name="T13" fmla="*/ 102 h 147"/>
              <a:gd name="T14" fmla="*/ 379 w 379"/>
              <a:gd name="T15" fmla="*/ 102 h 147"/>
              <a:gd name="T16" fmla="*/ 379 w 379"/>
              <a:gd name="T17" fmla="*/ 147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9" h="147">
                <a:moveTo>
                  <a:pt x="379" y="147"/>
                </a:moveTo>
                <a:cubicBezTo>
                  <a:pt x="110" y="147"/>
                  <a:pt x="110" y="147"/>
                  <a:pt x="110" y="147"/>
                </a:cubicBezTo>
                <a:cubicBezTo>
                  <a:pt x="49" y="147"/>
                  <a:pt x="0" y="98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37"/>
                  <a:pt x="45" y="37"/>
                  <a:pt x="45" y="37"/>
                </a:cubicBezTo>
                <a:cubicBezTo>
                  <a:pt x="45" y="73"/>
                  <a:pt x="74" y="102"/>
                  <a:pt x="110" y="102"/>
                </a:cubicBezTo>
                <a:cubicBezTo>
                  <a:pt x="379" y="102"/>
                  <a:pt x="379" y="102"/>
                  <a:pt x="379" y="102"/>
                </a:cubicBezTo>
                <a:lnTo>
                  <a:pt x="379" y="147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6" name="Freeform 25"/>
          <p:cNvSpPr/>
          <p:nvPr/>
        </p:nvSpPr>
        <p:spPr bwMode="auto">
          <a:xfrm>
            <a:off x="4540250" y="4293870"/>
            <a:ext cx="1270635" cy="647065"/>
          </a:xfrm>
          <a:custGeom>
            <a:avLst/>
            <a:gdLst>
              <a:gd name="T0" fmla="*/ 297 w 297"/>
              <a:gd name="T1" fmla="*/ 151 h 151"/>
              <a:gd name="T2" fmla="*/ 114 w 297"/>
              <a:gd name="T3" fmla="*/ 151 h 151"/>
              <a:gd name="T4" fmla="*/ 0 w 297"/>
              <a:gd name="T5" fmla="*/ 37 h 151"/>
              <a:gd name="T6" fmla="*/ 0 w 297"/>
              <a:gd name="T7" fmla="*/ 0 h 151"/>
              <a:gd name="T8" fmla="*/ 53 w 297"/>
              <a:gd name="T9" fmla="*/ 0 h 151"/>
              <a:gd name="T10" fmla="*/ 53 w 297"/>
              <a:gd name="T11" fmla="*/ 37 h 151"/>
              <a:gd name="T12" fmla="*/ 114 w 297"/>
              <a:gd name="T13" fmla="*/ 98 h 151"/>
              <a:gd name="T14" fmla="*/ 297 w 297"/>
              <a:gd name="T15" fmla="*/ 98 h 151"/>
              <a:gd name="T16" fmla="*/ 297 w 297"/>
              <a:gd name="T17" fmla="*/ 151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7" h="151">
                <a:moveTo>
                  <a:pt x="297" y="151"/>
                </a:moveTo>
                <a:cubicBezTo>
                  <a:pt x="114" y="151"/>
                  <a:pt x="114" y="151"/>
                  <a:pt x="114" y="151"/>
                </a:cubicBezTo>
                <a:cubicBezTo>
                  <a:pt x="51" y="151"/>
                  <a:pt x="0" y="100"/>
                  <a:pt x="0" y="37"/>
                </a:cubicBezTo>
                <a:cubicBezTo>
                  <a:pt x="0" y="0"/>
                  <a:pt x="0" y="0"/>
                  <a:pt x="0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71"/>
                  <a:pt x="81" y="98"/>
                  <a:pt x="114" y="98"/>
                </a:cubicBezTo>
                <a:cubicBezTo>
                  <a:pt x="297" y="98"/>
                  <a:pt x="297" y="98"/>
                  <a:pt x="297" y="98"/>
                </a:cubicBezTo>
                <a:lnTo>
                  <a:pt x="297" y="151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7" name="Freeform 26"/>
          <p:cNvSpPr/>
          <p:nvPr/>
        </p:nvSpPr>
        <p:spPr bwMode="auto">
          <a:xfrm>
            <a:off x="5829300" y="3331210"/>
            <a:ext cx="647065" cy="1270635"/>
          </a:xfrm>
          <a:custGeom>
            <a:avLst/>
            <a:gdLst>
              <a:gd name="T0" fmla="*/ 37 w 151"/>
              <a:gd name="T1" fmla="*/ 297 h 297"/>
              <a:gd name="T2" fmla="*/ 0 w 151"/>
              <a:gd name="T3" fmla="*/ 297 h 297"/>
              <a:gd name="T4" fmla="*/ 0 w 151"/>
              <a:gd name="T5" fmla="*/ 244 h 297"/>
              <a:gd name="T6" fmla="*/ 37 w 151"/>
              <a:gd name="T7" fmla="*/ 244 h 297"/>
              <a:gd name="T8" fmla="*/ 98 w 151"/>
              <a:gd name="T9" fmla="*/ 183 h 297"/>
              <a:gd name="T10" fmla="*/ 98 w 151"/>
              <a:gd name="T11" fmla="*/ 0 h 297"/>
              <a:gd name="T12" fmla="*/ 151 w 151"/>
              <a:gd name="T13" fmla="*/ 0 h 297"/>
              <a:gd name="T14" fmla="*/ 151 w 151"/>
              <a:gd name="T15" fmla="*/ 183 h 297"/>
              <a:gd name="T16" fmla="*/ 37 w 151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1" h="297">
                <a:moveTo>
                  <a:pt x="37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244"/>
                  <a:pt x="0" y="244"/>
                  <a:pt x="0" y="244"/>
                </a:cubicBezTo>
                <a:cubicBezTo>
                  <a:pt x="37" y="244"/>
                  <a:pt x="37" y="244"/>
                  <a:pt x="37" y="244"/>
                </a:cubicBezTo>
                <a:cubicBezTo>
                  <a:pt x="71" y="244"/>
                  <a:pt x="98" y="216"/>
                  <a:pt x="98" y="183"/>
                </a:cubicBezTo>
                <a:cubicBezTo>
                  <a:pt x="98" y="0"/>
                  <a:pt x="98" y="0"/>
                  <a:pt x="9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51" y="183"/>
                  <a:pt x="151" y="183"/>
                  <a:pt x="151" y="183"/>
                </a:cubicBezTo>
                <a:cubicBezTo>
                  <a:pt x="151" y="246"/>
                  <a:pt x="100" y="297"/>
                  <a:pt x="37" y="297"/>
                </a:cubicBez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8" name="Freeform 27"/>
          <p:cNvSpPr/>
          <p:nvPr/>
        </p:nvSpPr>
        <p:spPr bwMode="auto">
          <a:xfrm>
            <a:off x="6249670" y="2115185"/>
            <a:ext cx="650875" cy="1270635"/>
          </a:xfrm>
          <a:custGeom>
            <a:avLst/>
            <a:gdLst>
              <a:gd name="T0" fmla="*/ 53 w 152"/>
              <a:gd name="T1" fmla="*/ 297 h 297"/>
              <a:gd name="T2" fmla="*/ 0 w 152"/>
              <a:gd name="T3" fmla="*/ 297 h 297"/>
              <a:gd name="T4" fmla="*/ 0 w 152"/>
              <a:gd name="T5" fmla="*/ 114 h 297"/>
              <a:gd name="T6" fmla="*/ 114 w 152"/>
              <a:gd name="T7" fmla="*/ 0 h 297"/>
              <a:gd name="T8" fmla="*/ 152 w 152"/>
              <a:gd name="T9" fmla="*/ 0 h 297"/>
              <a:gd name="T10" fmla="*/ 152 w 152"/>
              <a:gd name="T11" fmla="*/ 53 h 297"/>
              <a:gd name="T12" fmla="*/ 114 w 152"/>
              <a:gd name="T13" fmla="*/ 53 h 297"/>
              <a:gd name="T14" fmla="*/ 53 w 152"/>
              <a:gd name="T15" fmla="*/ 114 h 297"/>
              <a:gd name="T16" fmla="*/ 53 w 152"/>
              <a:gd name="T17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2" h="297">
                <a:moveTo>
                  <a:pt x="53" y="297"/>
                </a:moveTo>
                <a:cubicBezTo>
                  <a:pt x="0" y="297"/>
                  <a:pt x="0" y="297"/>
                  <a:pt x="0" y="297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51"/>
                  <a:pt x="51" y="0"/>
                  <a:pt x="114" y="0"/>
                </a:cubicBezTo>
                <a:cubicBezTo>
                  <a:pt x="152" y="0"/>
                  <a:pt x="152" y="0"/>
                  <a:pt x="152" y="0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14" y="53"/>
                  <a:pt x="114" y="53"/>
                  <a:pt x="114" y="53"/>
                </a:cubicBezTo>
                <a:cubicBezTo>
                  <a:pt x="81" y="53"/>
                  <a:pt x="53" y="80"/>
                  <a:pt x="53" y="114"/>
                </a:cubicBezTo>
                <a:lnTo>
                  <a:pt x="53" y="297"/>
                </a:lnTo>
                <a:close/>
              </a:path>
            </a:pathLst>
          </a:custGeom>
          <a:solidFill>
            <a:srgbClr val="3E8F8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/>
          <a:lstStyle/>
          <a:p>
            <a:pPr defTabSz="456565">
              <a:defRPr/>
            </a:pPr>
            <a:endParaRPr lang="zh-CN" altLang="en-US" kern="0">
              <a:solidFill>
                <a:srgbClr val="103154"/>
              </a:solidFill>
              <a:latin typeface="Century Gothic" panose="020B0502020202020204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3822700" y="5302885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4475480" y="4005580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8377555" y="4407535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7654925" y="2921635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4601845" y="2371090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>
              <a:defRPr/>
            </a:pPr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4" name="TextBox 22"/>
          <p:cNvSpPr txBox="1"/>
          <p:nvPr/>
        </p:nvSpPr>
        <p:spPr>
          <a:xfrm>
            <a:off x="767080" y="5092700"/>
            <a:ext cx="2983230" cy="84328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456565">
              <a:defRPr/>
            </a:pPr>
            <a:r>
              <a:rPr lang="en-US" altLang="zh-CN" kern="0">
                <a:solidFill>
                  <a:schemeClr val="tx1"/>
                </a:solidFill>
                <a:sym typeface="+mn-ea"/>
              </a:rPr>
              <a:t>developed </a:t>
            </a:r>
            <a:r>
              <a:rPr lang="zh-CN" kern="0">
                <a:solidFill>
                  <a:schemeClr val="tx1"/>
                </a:solidFill>
                <a:sym typeface="+mn-ea"/>
              </a:rPr>
              <a:t>by experts and scholars in economics, statistics, accounting and environment</a:t>
            </a:r>
            <a:endParaRPr lang="zh-CN" ker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5" name="TextBox 22"/>
          <p:cNvSpPr txBox="1"/>
          <p:nvPr/>
        </p:nvSpPr>
        <p:spPr>
          <a:xfrm>
            <a:off x="2089785" y="3867785"/>
            <a:ext cx="2169160" cy="32639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456565">
              <a:defRPr/>
            </a:pPr>
            <a:r>
              <a:rPr lang="zh-CN" kern="0" noProof="1">
                <a:solidFill>
                  <a:schemeClr val="tx1"/>
                </a:solidFill>
              </a:rPr>
              <a:t>first published in 1993</a:t>
            </a:r>
            <a:endParaRPr lang="zh-CN" kern="0" noProof="1">
              <a:solidFill>
                <a:schemeClr val="tx1"/>
              </a:solidFill>
            </a:endParaRPr>
          </a:p>
        </p:txBody>
      </p:sp>
      <p:sp>
        <p:nvSpPr>
          <p:cNvPr id="66" name="TextBox 22"/>
          <p:cNvSpPr txBox="1"/>
          <p:nvPr/>
        </p:nvSpPr>
        <p:spPr>
          <a:xfrm>
            <a:off x="8891905" y="4202430"/>
            <a:ext cx="1945005" cy="84328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456565">
              <a:defRPr/>
            </a:pPr>
            <a:r>
              <a:rPr lang="zh-CN" kern="0">
                <a:solidFill>
                  <a:schemeClr val="tx1"/>
                </a:solidFill>
                <a:sym typeface="+mn-ea"/>
              </a:rPr>
              <a:t>SEEA is an extension and expansion of SNA</a:t>
            </a:r>
            <a:endParaRPr lang="zh-CN" ker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7" name="TextBox 22"/>
          <p:cNvSpPr txBox="1"/>
          <p:nvPr/>
        </p:nvSpPr>
        <p:spPr>
          <a:xfrm>
            <a:off x="8201660" y="2606675"/>
            <a:ext cx="2858770" cy="110172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456565">
              <a:defRPr/>
            </a:pPr>
            <a:r>
              <a:rPr lang="zh-CN" kern="0">
                <a:solidFill>
                  <a:schemeClr val="tx1"/>
                </a:solidFill>
                <a:sym typeface="+mn-ea"/>
              </a:rPr>
              <a:t>macro-aggregate indicator</a:t>
            </a:r>
            <a:r>
              <a:rPr lang="en-US" altLang="zh-CN" kern="0">
                <a:solidFill>
                  <a:schemeClr val="tx1"/>
                </a:solidFill>
                <a:sym typeface="+mn-ea"/>
              </a:rPr>
              <a:t>(GDP)</a:t>
            </a:r>
            <a:r>
              <a:rPr lang="zh-CN" kern="0">
                <a:solidFill>
                  <a:schemeClr val="tx1"/>
                </a:solidFill>
                <a:sym typeface="+mn-ea"/>
              </a:rPr>
              <a:t> of resource and environmental adjustment as the comprehensive goal</a:t>
            </a:r>
            <a:endParaRPr lang="zh-CN" ker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688455" y="2010410"/>
            <a:ext cx="387985" cy="387985"/>
          </a:xfrm>
          <a:prstGeom prst="ellipse">
            <a:avLst/>
          </a:prstGeom>
          <a:solidFill>
            <a:srgbClr val="A67346"/>
          </a:solidFill>
          <a:ln w="762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algn="ctr" defTabSz="456565"/>
            <a:endParaRPr lang="zh-CN" altLang="en-US" kern="0">
              <a:solidFill>
                <a:srgbClr val="57C6C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69" name="TextBox 22"/>
          <p:cNvSpPr txBox="1"/>
          <p:nvPr/>
        </p:nvSpPr>
        <p:spPr>
          <a:xfrm>
            <a:off x="1390650" y="2253615"/>
            <a:ext cx="3084830" cy="2838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defTabSz="456565">
              <a:defRPr/>
            </a:pPr>
            <a:r>
              <a:rPr lang="zh-CN" sz="1400" ker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based on the basic theory of SNA</a:t>
            </a:r>
            <a:endParaRPr lang="zh-CN" sz="1400" ker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0" name="TextBox 22"/>
          <p:cNvSpPr txBox="1"/>
          <p:nvPr/>
        </p:nvSpPr>
        <p:spPr>
          <a:xfrm>
            <a:off x="7141845" y="1668780"/>
            <a:ext cx="2858770" cy="58483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 lvl="0">
              <a:lnSpc>
                <a:spcPct val="120000"/>
              </a:lnSpc>
              <a:spcAft>
                <a:spcPct val="40000"/>
              </a:spcAft>
              <a:buClr>
                <a:srgbClr val="292929"/>
              </a:buClr>
              <a:defRPr sz="1400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456565">
              <a:defRPr/>
            </a:pPr>
            <a:r>
              <a:rPr lang="zh-CN" kern="0">
                <a:solidFill>
                  <a:schemeClr val="tx1"/>
                </a:solidFill>
                <a:sym typeface="+mn-ea"/>
              </a:rPr>
              <a:t>resource and environmental assessment as the core</a:t>
            </a:r>
            <a:endParaRPr lang="zh-CN" kern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73685" y="228600"/>
            <a:ext cx="70307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4.2. Definition of green GDP in SEEA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0" y="981075"/>
          <a:ext cx="12197080" cy="5585460"/>
        </p:xfrm>
        <a:graphic>
          <a:graphicData uri="http://schemas.openxmlformats.org/drawingml/2006/table">
            <a:tbl>
              <a:tblPr/>
              <a:tblGrid>
                <a:gridCol w="1524635"/>
                <a:gridCol w="375285"/>
                <a:gridCol w="1639570"/>
                <a:gridCol w="1236980"/>
                <a:gridCol w="1475740"/>
                <a:gridCol w="1771015"/>
                <a:gridCol w="2156460"/>
                <a:gridCol w="2017395"/>
              </a:tblGrid>
              <a:tr h="175895">
                <a:tc gridSpan="8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Basic structure of the System of Environmental and Economic Accounting (SEEA)</a:t>
                      </a:r>
                      <a:endParaRPr lang="en-US" altLang="en-US" sz="10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Economic activities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Environment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Production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Rest of the world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Economic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Other non-produced natural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Produced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Non-produced natural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Opening stock of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Opening Stock(K0p.ec)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Opening Stock(K0np.ec)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Supply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 output(P)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Import(M)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Economic uses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Intermediate input(Ci)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Export(X)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consumption(C)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Gross capital formation(Ig)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Consumption of fixed capital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iv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Consumption of fixed capital(CFC)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Consumption of fixed capital(-CFC)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domestic product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domestic product(NDP)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exports(X-M)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consumption(C)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capital formation(I)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58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Use of non-produced natural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Use of non-produced natural assets(Usenp)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Depletion of non-produced economic assets(-Usenp.ec)</a:t>
                      </a:r>
                      <a:endParaRPr lang="en-US" altLang="en-US" sz="1000" b="0">
                        <a:solidFill>
                          <a:srgbClr val="00B05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B05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Degradation of non-produced natural assets(-Usenp.env)</a:t>
                      </a:r>
                      <a:endParaRPr lang="en-US" altLang="en-US" sz="1000" b="0">
                        <a:solidFill>
                          <a:srgbClr val="00B05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31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Other accumulation of non-produced natural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Conversion of natural assets into economic assets(Inp.ec)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Reduction of natural assets(-Inp.env)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99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Environmentally adjusted aggregates in monetary environmental accounting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viii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net domestic product(EDP)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exports(X-M)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consumption(C)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accumulation of produced assets(Ap.ec)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accumulation of non-produced economic assets(Anp.ec)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Degradation and reduction of natural assets(-Anp.env)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Holding Gains and Losses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ix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Holding gains and losses(Revp.ec)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Holding gains and losses(Revnp.ec)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Other changes in volume of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x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Other changes(Volp.ec)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Other changes(Volnp.ec)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5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Closing stock of assets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xi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Closing stock(Klp.ec)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Closing stock(K1np.ec)</a:t>
                      </a: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0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7271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4.3. Calculation of green GDP in SEEA</a:t>
            </a:r>
            <a:endParaRPr lang="zh-CN" altLang="en-US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>
            <a:off x="2122145" y="1712783"/>
            <a:ext cx="2093383" cy="4145779"/>
          </a:xfrm>
          <a:custGeom>
            <a:avLst/>
            <a:gdLst>
              <a:gd name="connsiteX0" fmla="*/ 23404 w 2390620"/>
              <a:gd name="connsiteY0" fmla="*/ 0 h 4734432"/>
              <a:gd name="connsiteX1" fmla="*/ 2390620 w 2390620"/>
              <a:gd name="connsiteY1" fmla="*/ 2367216 h 4734432"/>
              <a:gd name="connsiteX2" fmla="*/ 23404 w 2390620"/>
              <a:gd name="connsiteY2" fmla="*/ 4734432 h 4734432"/>
              <a:gd name="connsiteX3" fmla="*/ 0 w 2390620"/>
              <a:gd name="connsiteY3" fmla="*/ 4733250 h 4734432"/>
              <a:gd name="connsiteX4" fmla="*/ 0 w 2390620"/>
              <a:gd name="connsiteY4" fmla="*/ 1182 h 4734432"/>
              <a:gd name="connsiteX5" fmla="*/ 23404 w 2390620"/>
              <a:gd name="connsiteY5" fmla="*/ 0 h 4734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0620" h="4734432">
                <a:moveTo>
                  <a:pt x="23404" y="0"/>
                </a:moveTo>
                <a:cubicBezTo>
                  <a:pt x="1330781" y="0"/>
                  <a:pt x="2390620" y="1059839"/>
                  <a:pt x="2390620" y="2367216"/>
                </a:cubicBezTo>
                <a:cubicBezTo>
                  <a:pt x="2390620" y="3674593"/>
                  <a:pt x="1330781" y="4734432"/>
                  <a:pt x="23404" y="4734432"/>
                </a:cubicBezTo>
                <a:lnTo>
                  <a:pt x="0" y="4733250"/>
                </a:lnTo>
                <a:lnTo>
                  <a:pt x="0" y="1182"/>
                </a:lnTo>
                <a:lnTo>
                  <a:pt x="23404" y="0"/>
                </a:lnTo>
                <a:close/>
              </a:path>
            </a:pathLst>
          </a:custGeom>
          <a:noFill/>
          <a:ln>
            <a:solidFill>
              <a:srgbClr val="3E8F8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497C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-79375" y="1708337"/>
            <a:ext cx="4147537" cy="41475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>
                <a:latin typeface="微软雅黑" panose="020B0503020204020204" charset="-122"/>
                <a:ea typeface="微软雅黑" panose="020B0503020204020204" charset="-122"/>
              </a:rPr>
              <a:t>关键词</a:t>
            </a:r>
            <a:endParaRPr lang="zh-CN" altLang="en-US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20450" y="2232354"/>
            <a:ext cx="3106638" cy="3106638"/>
          </a:xfrm>
          <a:prstGeom prst="ellipse">
            <a:avLst/>
          </a:prstGeom>
          <a:solidFill>
            <a:srgbClr val="A673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latin typeface="微软雅黑" panose="020B0503020204020204" charset="-122"/>
                <a:ea typeface="微软雅黑" panose="020B0503020204020204" charset="-122"/>
              </a:rPr>
              <a:t>Green GDP</a:t>
            </a:r>
            <a:endParaRPr lang="en-US" altLang="zh-CN" sz="32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3089901" y="1986501"/>
            <a:ext cx="2532410" cy="0"/>
          </a:xfrm>
          <a:prstGeom prst="line">
            <a:avLst/>
          </a:prstGeom>
          <a:ln>
            <a:solidFill>
              <a:srgbClr val="3E8F8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296102" y="3781465"/>
            <a:ext cx="2532410" cy="0"/>
          </a:xfrm>
          <a:prstGeom prst="line">
            <a:avLst/>
          </a:prstGeom>
          <a:solidFill>
            <a:srgbClr val="A67346"/>
          </a:solidFill>
          <a:ln>
            <a:solidFill>
              <a:srgbClr val="A673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509972" y="5645433"/>
            <a:ext cx="2532410" cy="0"/>
          </a:xfrm>
          <a:prstGeom prst="line">
            <a:avLst/>
          </a:prstGeom>
          <a:ln>
            <a:solidFill>
              <a:srgbClr val="3E8F8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>
            <p:custDataLst>
              <p:tags r:id="rId1"/>
            </p:custDataLst>
          </p:nvPr>
        </p:nvSpPr>
        <p:spPr>
          <a:xfrm>
            <a:off x="5502942" y="1593414"/>
            <a:ext cx="786174" cy="786174"/>
          </a:xfrm>
          <a:prstGeom prst="ellipse">
            <a:avLst/>
          </a:prstGeom>
          <a:solidFill>
            <a:srgbClr val="3E8F8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椭圆 17"/>
          <p:cNvSpPr/>
          <p:nvPr>
            <p:custDataLst>
              <p:tags r:id="rId2"/>
            </p:custDataLst>
          </p:nvPr>
        </p:nvSpPr>
        <p:spPr>
          <a:xfrm>
            <a:off x="6481178" y="3388378"/>
            <a:ext cx="786174" cy="786174"/>
          </a:xfrm>
          <a:prstGeom prst="ellipse">
            <a:avLst/>
          </a:prstGeom>
          <a:solidFill>
            <a:srgbClr val="A673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椭圆 18"/>
          <p:cNvSpPr/>
          <p:nvPr>
            <p:custDataLst>
              <p:tags r:id="rId3"/>
            </p:custDataLst>
          </p:nvPr>
        </p:nvSpPr>
        <p:spPr>
          <a:xfrm>
            <a:off x="6042393" y="5252222"/>
            <a:ext cx="786174" cy="786174"/>
          </a:xfrm>
          <a:prstGeom prst="ellipse">
            <a:avLst/>
          </a:prstGeom>
          <a:solidFill>
            <a:srgbClr val="3E8F8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>
            <p:custDataLst>
              <p:tags r:id="rId4"/>
            </p:custDataLst>
          </p:nvPr>
        </p:nvSpPr>
        <p:spPr>
          <a:xfrm>
            <a:off x="6481445" y="1795145"/>
            <a:ext cx="5002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Green GDP = total output - intermediate inputs - use of non-produced natural assets in production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= GDP - use of non-produced natural assets in production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5"/>
            </p:custDataLst>
          </p:nvPr>
        </p:nvSpPr>
        <p:spPr>
          <a:xfrm>
            <a:off x="6481445" y="1450340"/>
            <a:ext cx="32880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</a:t>
            </a: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roduction approach</a:t>
            </a:r>
            <a:endParaRPr lang="zh-CN" alt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5" name="文本框 24"/>
          <p:cNvSpPr txBox="1"/>
          <p:nvPr>
            <p:custDataLst>
              <p:tags r:id="rId6"/>
            </p:custDataLst>
          </p:nvPr>
        </p:nvSpPr>
        <p:spPr>
          <a:xfrm>
            <a:off x="7353300" y="3258185"/>
            <a:ext cx="4430395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Green GDP = net exports + final consumption + gross capital formation - depletion of non-produced economic assets - degradation of non-produced natural assets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=GDP - depletion of non-produced economic assets - degradation of non-produced natural assets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7"/>
            </p:custDataLst>
          </p:nvPr>
        </p:nvSpPr>
        <p:spPr>
          <a:xfrm>
            <a:off x="7353300" y="2914015"/>
            <a:ext cx="40093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</a:t>
            </a: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xpenditure approach</a:t>
            </a:r>
            <a:endParaRPr lang="zh-CN" alt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7" name="文本框 26"/>
          <p:cNvSpPr txBox="1"/>
          <p:nvPr>
            <p:custDataLst>
              <p:tags r:id="rId8"/>
            </p:custDataLst>
          </p:nvPr>
        </p:nvSpPr>
        <p:spPr>
          <a:xfrm>
            <a:off x="6932295" y="5325745"/>
            <a:ext cx="485076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Green GDP = labor compensation + net production tax + loss of fixed asset + (operating surplus - depletion of non-produced economic assets - degradation of non-produced natural assets)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/>
            <a:r>
              <a:rPr lang="zh-CN" altLang="en-US" sz="1400" kern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= labor compensation + net production tax + loss of fixed asset + net operating surplus</a:t>
            </a:r>
            <a:endParaRPr lang="zh-CN" altLang="en-US" sz="1400" kern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8" name="文本框 27"/>
          <p:cNvSpPr txBox="1"/>
          <p:nvPr>
            <p:custDataLst>
              <p:tags r:id="rId9"/>
            </p:custDataLst>
          </p:nvPr>
        </p:nvSpPr>
        <p:spPr>
          <a:xfrm>
            <a:off x="6932295" y="4981575"/>
            <a:ext cx="3390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/>
            <a:r>
              <a:rPr lang="en-US" altLang="zh-CN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</a:t>
            </a:r>
            <a:r>
              <a:rPr lang="zh-CN" altLang="en-US" sz="20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ncome approach</a:t>
            </a:r>
            <a:endParaRPr lang="zh-CN" alt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2937542" y="1811401"/>
            <a:ext cx="420953" cy="420953"/>
          </a:xfrm>
          <a:prstGeom prst="ellipse">
            <a:avLst/>
          </a:prstGeom>
          <a:solidFill>
            <a:srgbClr val="3E8F8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068177" y="3571440"/>
            <a:ext cx="420953" cy="420953"/>
          </a:xfrm>
          <a:prstGeom prst="ellipse">
            <a:avLst/>
          </a:prstGeom>
          <a:solidFill>
            <a:srgbClr val="A6734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089642" y="5434649"/>
            <a:ext cx="420953" cy="420953"/>
          </a:xfrm>
          <a:prstGeom prst="ellipse">
            <a:avLst/>
          </a:prstGeom>
          <a:solidFill>
            <a:srgbClr val="3E8F8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10724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 Research on the method of green GDP input-output model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5.1. Calculation of green GDP based on input-output analysis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4119880" y="1664970"/>
            <a:ext cx="4527550" cy="3560374"/>
            <a:chOff x="9556" y="2387"/>
            <a:chExt cx="8029" cy="6314"/>
          </a:xfrm>
        </p:grpSpPr>
        <p:sp>
          <p:nvSpPr>
            <p:cNvPr id="35" name="流程图: 联系 34"/>
            <p:cNvSpPr/>
            <p:nvPr/>
          </p:nvSpPr>
          <p:spPr>
            <a:xfrm>
              <a:off x="13331" y="2387"/>
              <a:ext cx="4254" cy="4254"/>
            </a:xfrm>
            <a:prstGeom prst="flowChartConnector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流程图: 联系 3"/>
            <p:cNvSpPr/>
            <p:nvPr/>
          </p:nvSpPr>
          <p:spPr>
            <a:xfrm>
              <a:off x="9556" y="2387"/>
              <a:ext cx="4254" cy="4254"/>
            </a:xfrm>
            <a:prstGeom prst="flowChartConnector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2" name="流程图: 联系 11"/>
            <p:cNvSpPr/>
            <p:nvPr/>
          </p:nvSpPr>
          <p:spPr>
            <a:xfrm>
              <a:off x="12011" y="5316"/>
              <a:ext cx="3388" cy="3385"/>
            </a:xfrm>
            <a:prstGeom prst="flowChartConnector">
              <a:avLst/>
            </a:prstGeom>
            <a:solidFill>
              <a:srgbClr val="51B3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流程图: 联系 8"/>
            <p:cNvSpPr/>
            <p:nvPr/>
          </p:nvSpPr>
          <p:spPr>
            <a:xfrm>
              <a:off x="14796" y="3326"/>
              <a:ext cx="1355" cy="1121"/>
            </a:xfrm>
            <a:custGeom>
              <a:avLst/>
              <a:gdLst/>
              <a:ahLst/>
              <a:cxnLst/>
              <a:rect l="l" t="t" r="r" b="b"/>
              <a:pathLst>
                <a:path w="1604817" h="1325970">
                  <a:moveTo>
                    <a:pt x="799956" y="459069"/>
                  </a:moveTo>
                  <a:cubicBezTo>
                    <a:pt x="690362" y="459069"/>
                    <a:pt x="601518" y="547913"/>
                    <a:pt x="601518" y="657507"/>
                  </a:cubicBezTo>
                  <a:cubicBezTo>
                    <a:pt x="601518" y="767101"/>
                    <a:pt x="690362" y="855945"/>
                    <a:pt x="799956" y="855945"/>
                  </a:cubicBezTo>
                  <a:cubicBezTo>
                    <a:pt x="909550" y="855945"/>
                    <a:pt x="998394" y="767101"/>
                    <a:pt x="998394" y="657507"/>
                  </a:cubicBezTo>
                  <a:cubicBezTo>
                    <a:pt x="998394" y="547913"/>
                    <a:pt x="909550" y="459069"/>
                    <a:pt x="799956" y="459069"/>
                  </a:cubicBezTo>
                  <a:close/>
                  <a:moveTo>
                    <a:pt x="547021" y="232900"/>
                  </a:moveTo>
                  <a:cubicBezTo>
                    <a:pt x="404103" y="319399"/>
                    <a:pt x="309418" y="476602"/>
                    <a:pt x="309418" y="655921"/>
                  </a:cubicBezTo>
                  <a:cubicBezTo>
                    <a:pt x="309418" y="836772"/>
                    <a:pt x="405728" y="995128"/>
                    <a:pt x="550778" y="1080981"/>
                  </a:cubicBezTo>
                  <a:cubicBezTo>
                    <a:pt x="493176" y="968882"/>
                    <a:pt x="458643" y="818245"/>
                    <a:pt x="458643" y="652746"/>
                  </a:cubicBezTo>
                  <a:cubicBezTo>
                    <a:pt x="458643" y="491258"/>
                    <a:pt x="491523" y="343920"/>
                    <a:pt x="547021" y="232900"/>
                  </a:cubicBezTo>
                  <a:close/>
                  <a:moveTo>
                    <a:pt x="1051987" y="223793"/>
                  </a:moveTo>
                  <a:cubicBezTo>
                    <a:pt x="1109765" y="335983"/>
                    <a:pt x="1144443" y="486903"/>
                    <a:pt x="1144443" y="652746"/>
                  </a:cubicBezTo>
                  <a:cubicBezTo>
                    <a:pt x="1144443" y="822636"/>
                    <a:pt x="1108053" y="976864"/>
                    <a:pt x="1048230" y="1090088"/>
                  </a:cubicBezTo>
                  <a:cubicBezTo>
                    <a:pt x="1202626" y="1007087"/>
                    <a:pt x="1306368" y="843619"/>
                    <a:pt x="1306368" y="655921"/>
                  </a:cubicBezTo>
                  <a:cubicBezTo>
                    <a:pt x="1306368" y="469756"/>
                    <a:pt x="1204314" y="307427"/>
                    <a:pt x="1051987" y="223793"/>
                  </a:cubicBezTo>
                  <a:close/>
                  <a:moveTo>
                    <a:pt x="379617" y="6350"/>
                  </a:moveTo>
                  <a:cubicBezTo>
                    <a:pt x="151560" y="136519"/>
                    <a:pt x="0" y="382785"/>
                    <a:pt x="0" y="664451"/>
                  </a:cubicBezTo>
                  <a:cubicBezTo>
                    <a:pt x="0" y="948597"/>
                    <a:pt x="154243" y="1196719"/>
                    <a:pt x="385617" y="1325970"/>
                  </a:cubicBezTo>
                  <a:cubicBezTo>
                    <a:pt x="256537" y="1174439"/>
                    <a:pt x="174625" y="933386"/>
                    <a:pt x="174625" y="662270"/>
                  </a:cubicBezTo>
                  <a:cubicBezTo>
                    <a:pt x="174625" y="395617"/>
                    <a:pt x="253862" y="158046"/>
                    <a:pt x="379617" y="6350"/>
                  </a:cubicBezTo>
                  <a:close/>
                  <a:moveTo>
                    <a:pt x="1225200" y="0"/>
                  </a:moveTo>
                  <a:cubicBezTo>
                    <a:pt x="1350955" y="151696"/>
                    <a:pt x="1430192" y="389267"/>
                    <a:pt x="1430192" y="655920"/>
                  </a:cubicBezTo>
                  <a:cubicBezTo>
                    <a:pt x="1430192" y="927036"/>
                    <a:pt x="1348280" y="1168089"/>
                    <a:pt x="1219200" y="1319620"/>
                  </a:cubicBezTo>
                  <a:cubicBezTo>
                    <a:pt x="1450574" y="1190369"/>
                    <a:pt x="1604817" y="942247"/>
                    <a:pt x="1604817" y="658101"/>
                  </a:cubicBezTo>
                  <a:cubicBezTo>
                    <a:pt x="1604817" y="376435"/>
                    <a:pt x="1453257" y="130169"/>
                    <a:pt x="12252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9704" name="TextBox 1"/>
            <p:cNvSpPr txBox="1">
              <a:spLocks noChangeArrowheads="1"/>
            </p:cNvSpPr>
            <p:nvPr/>
          </p:nvSpPr>
          <p:spPr bwMode="auto">
            <a:xfrm>
              <a:off x="10496" y="4503"/>
              <a:ext cx="2442" cy="12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>
                  <a:solidFill>
                    <a:srgbClr val="FFFFFF"/>
                  </a:solidFill>
                  <a:ea typeface="微软雅黑" panose="020B0503020204020204" charset="-122"/>
                </a:rPr>
                <a:t>Production approach</a:t>
              </a:r>
              <a:endParaRPr lang="en-US" altLang="zh-CN" sz="2000">
                <a:solidFill>
                  <a:srgbClr val="FFFFFF"/>
                </a:solidFill>
                <a:ea typeface="微软雅黑" panose="020B0503020204020204" charset="-122"/>
              </a:endParaRPr>
            </a:p>
          </p:txBody>
        </p:sp>
        <p:sp>
          <p:nvSpPr>
            <p:cNvPr id="29705" name="TextBox 8"/>
            <p:cNvSpPr txBox="1">
              <a:spLocks noChangeArrowheads="1"/>
            </p:cNvSpPr>
            <p:nvPr/>
          </p:nvSpPr>
          <p:spPr bwMode="auto">
            <a:xfrm>
              <a:off x="13922" y="4509"/>
              <a:ext cx="3119" cy="12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000">
                  <a:solidFill>
                    <a:srgbClr val="FFFFFF"/>
                  </a:solidFill>
                  <a:ea typeface="微软雅黑" panose="020B0503020204020204" charset="-122"/>
                </a:rPr>
                <a:t>Output approach</a:t>
              </a:r>
              <a:endParaRPr lang="en-US" altLang="zh-CN" sz="2000">
                <a:solidFill>
                  <a:srgbClr val="FFFFFF"/>
                </a:solidFill>
                <a:ea typeface="微软雅黑" panose="020B0503020204020204" charset="-122"/>
              </a:endParaRPr>
            </a:p>
          </p:txBody>
        </p:sp>
        <p:sp>
          <p:nvSpPr>
            <p:cNvPr id="29706" name="TextBox 9"/>
            <p:cNvSpPr txBox="1">
              <a:spLocks noChangeArrowheads="1"/>
            </p:cNvSpPr>
            <p:nvPr/>
          </p:nvSpPr>
          <p:spPr bwMode="auto">
            <a:xfrm>
              <a:off x="12458" y="7082"/>
              <a:ext cx="2626" cy="125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>
                  <a:solidFill>
                    <a:srgbClr val="FFFFFF"/>
                  </a:solidFill>
                  <a:ea typeface="微软雅黑" panose="020B0503020204020204" charset="-122"/>
                </a:rPr>
                <a:t>Input approach</a:t>
              </a:r>
              <a:endParaRPr lang="en-US" altLang="zh-CN" sz="2000">
                <a:solidFill>
                  <a:srgbClr val="FFFFFF"/>
                </a:solidFill>
                <a:ea typeface="微软雅黑" panose="020B0503020204020204" charset="-122"/>
              </a:endParaRPr>
            </a:p>
          </p:txBody>
        </p:sp>
        <p:sp>
          <p:nvSpPr>
            <p:cNvPr id="13" name="流程图: 联系 12"/>
            <p:cNvSpPr/>
            <p:nvPr/>
          </p:nvSpPr>
          <p:spPr>
            <a:xfrm>
              <a:off x="15396" y="7633"/>
              <a:ext cx="442" cy="442"/>
            </a:xfrm>
            <a:prstGeom prst="flowChartConnector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流程图: 联系 7"/>
            <p:cNvSpPr/>
            <p:nvPr/>
          </p:nvSpPr>
          <p:spPr>
            <a:xfrm>
              <a:off x="16378" y="6597"/>
              <a:ext cx="389" cy="389"/>
            </a:xfrm>
            <a:prstGeom prst="flowChartConnector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" name="流程图: 联系 14"/>
            <p:cNvSpPr/>
            <p:nvPr/>
          </p:nvSpPr>
          <p:spPr>
            <a:xfrm>
              <a:off x="10861" y="7616"/>
              <a:ext cx="483" cy="483"/>
            </a:xfrm>
            <a:prstGeom prst="flowChartConnector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流程图: 联系 8"/>
            <p:cNvSpPr/>
            <p:nvPr/>
          </p:nvSpPr>
          <p:spPr>
            <a:xfrm>
              <a:off x="10001" y="6609"/>
              <a:ext cx="980" cy="980"/>
            </a:xfrm>
            <a:prstGeom prst="flowChartConnector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7" name="流程图: 联系 16"/>
            <p:cNvSpPr/>
            <p:nvPr/>
          </p:nvSpPr>
          <p:spPr>
            <a:xfrm>
              <a:off x="11177" y="6855"/>
              <a:ext cx="734" cy="734"/>
            </a:xfrm>
            <a:prstGeom prst="flowChartConnector">
              <a:avLst/>
            </a:prstGeom>
            <a:solidFill>
              <a:srgbClr val="A673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流程图: 联系 9"/>
            <p:cNvSpPr/>
            <p:nvPr/>
          </p:nvSpPr>
          <p:spPr>
            <a:xfrm>
              <a:off x="15614" y="6808"/>
              <a:ext cx="772" cy="769"/>
            </a:xfrm>
            <a:prstGeom prst="flowChartConnector">
              <a:avLst/>
            </a:prstGeom>
            <a:solidFill>
              <a:srgbClr val="3E8F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20750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10967" y="3630"/>
              <a:ext cx="1490" cy="941"/>
              <a:chOff x="3449638" y="4554538"/>
              <a:chExt cx="1789113" cy="1128713"/>
            </a:xfrm>
            <a:solidFill>
              <a:schemeClr val="bg1"/>
            </a:solidFill>
          </p:grpSpPr>
          <p:sp>
            <p:nvSpPr>
              <p:cNvPr id="32" name="Freeform 13"/>
              <p:cNvSpPr/>
              <p:nvPr/>
            </p:nvSpPr>
            <p:spPr bwMode="auto">
              <a:xfrm>
                <a:off x="3970338" y="4611688"/>
                <a:ext cx="1062038" cy="703263"/>
              </a:xfrm>
              <a:custGeom>
                <a:avLst/>
                <a:gdLst>
                  <a:gd name="T0" fmla="*/ 18 w 669"/>
                  <a:gd name="T1" fmla="*/ 163 h 443"/>
                  <a:gd name="T2" fmla="*/ 6 w 669"/>
                  <a:gd name="T3" fmla="*/ 175 h 443"/>
                  <a:gd name="T4" fmla="*/ 0 w 669"/>
                  <a:gd name="T5" fmla="*/ 191 h 443"/>
                  <a:gd name="T6" fmla="*/ 0 w 669"/>
                  <a:gd name="T7" fmla="*/ 207 h 443"/>
                  <a:gd name="T8" fmla="*/ 4 w 669"/>
                  <a:gd name="T9" fmla="*/ 221 h 443"/>
                  <a:gd name="T10" fmla="*/ 16 w 669"/>
                  <a:gd name="T11" fmla="*/ 233 h 443"/>
                  <a:gd name="T12" fmla="*/ 32 w 669"/>
                  <a:gd name="T13" fmla="*/ 237 h 443"/>
                  <a:gd name="T14" fmla="*/ 54 w 669"/>
                  <a:gd name="T15" fmla="*/ 235 h 443"/>
                  <a:gd name="T16" fmla="*/ 81 w 669"/>
                  <a:gd name="T17" fmla="*/ 223 h 443"/>
                  <a:gd name="T18" fmla="*/ 139 w 669"/>
                  <a:gd name="T19" fmla="*/ 195 h 443"/>
                  <a:gd name="T20" fmla="*/ 242 w 669"/>
                  <a:gd name="T21" fmla="*/ 141 h 443"/>
                  <a:gd name="T22" fmla="*/ 252 w 669"/>
                  <a:gd name="T23" fmla="*/ 139 h 443"/>
                  <a:gd name="T24" fmla="*/ 266 w 669"/>
                  <a:gd name="T25" fmla="*/ 141 h 443"/>
                  <a:gd name="T26" fmla="*/ 274 w 669"/>
                  <a:gd name="T27" fmla="*/ 149 h 443"/>
                  <a:gd name="T28" fmla="*/ 419 w 669"/>
                  <a:gd name="T29" fmla="*/ 300 h 443"/>
                  <a:gd name="T30" fmla="*/ 554 w 669"/>
                  <a:gd name="T31" fmla="*/ 443 h 443"/>
                  <a:gd name="T32" fmla="*/ 600 w 669"/>
                  <a:gd name="T33" fmla="*/ 405 h 443"/>
                  <a:gd name="T34" fmla="*/ 638 w 669"/>
                  <a:gd name="T35" fmla="*/ 366 h 443"/>
                  <a:gd name="T36" fmla="*/ 669 w 669"/>
                  <a:gd name="T37" fmla="*/ 320 h 443"/>
                  <a:gd name="T38" fmla="*/ 624 w 669"/>
                  <a:gd name="T39" fmla="*/ 237 h 443"/>
                  <a:gd name="T40" fmla="*/ 524 w 669"/>
                  <a:gd name="T41" fmla="*/ 54 h 443"/>
                  <a:gd name="T42" fmla="*/ 495 w 669"/>
                  <a:gd name="T43" fmla="*/ 68 h 443"/>
                  <a:gd name="T44" fmla="*/ 471 w 669"/>
                  <a:gd name="T45" fmla="*/ 72 h 443"/>
                  <a:gd name="T46" fmla="*/ 463 w 669"/>
                  <a:gd name="T47" fmla="*/ 70 h 443"/>
                  <a:gd name="T48" fmla="*/ 429 w 669"/>
                  <a:gd name="T49" fmla="*/ 54 h 443"/>
                  <a:gd name="T50" fmla="*/ 397 w 669"/>
                  <a:gd name="T51" fmla="*/ 32 h 443"/>
                  <a:gd name="T52" fmla="*/ 342 w 669"/>
                  <a:gd name="T53" fmla="*/ 6 h 443"/>
                  <a:gd name="T54" fmla="*/ 322 w 669"/>
                  <a:gd name="T55" fmla="*/ 2 h 443"/>
                  <a:gd name="T56" fmla="*/ 292 w 669"/>
                  <a:gd name="T57" fmla="*/ 2 h 443"/>
                  <a:gd name="T58" fmla="*/ 264 w 669"/>
                  <a:gd name="T59" fmla="*/ 8 h 443"/>
                  <a:gd name="T60" fmla="*/ 213 w 669"/>
                  <a:gd name="T61" fmla="*/ 34 h 443"/>
                  <a:gd name="T62" fmla="*/ 153 w 669"/>
                  <a:gd name="T63" fmla="*/ 70 h 443"/>
                  <a:gd name="T64" fmla="*/ 93 w 669"/>
                  <a:gd name="T65" fmla="*/ 107 h 443"/>
                  <a:gd name="T66" fmla="*/ 18 w 669"/>
                  <a:gd name="T67" fmla="*/ 163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69" h="443">
                    <a:moveTo>
                      <a:pt x="18" y="163"/>
                    </a:moveTo>
                    <a:lnTo>
                      <a:pt x="18" y="163"/>
                    </a:lnTo>
                    <a:lnTo>
                      <a:pt x="12" y="169"/>
                    </a:lnTo>
                    <a:lnTo>
                      <a:pt x="6" y="175"/>
                    </a:lnTo>
                    <a:lnTo>
                      <a:pt x="2" y="183"/>
                    </a:lnTo>
                    <a:lnTo>
                      <a:pt x="0" y="191"/>
                    </a:lnTo>
                    <a:lnTo>
                      <a:pt x="0" y="199"/>
                    </a:lnTo>
                    <a:lnTo>
                      <a:pt x="0" y="207"/>
                    </a:lnTo>
                    <a:lnTo>
                      <a:pt x="2" y="215"/>
                    </a:lnTo>
                    <a:lnTo>
                      <a:pt x="4" y="221"/>
                    </a:lnTo>
                    <a:lnTo>
                      <a:pt x="10" y="227"/>
                    </a:lnTo>
                    <a:lnTo>
                      <a:pt x="16" y="233"/>
                    </a:lnTo>
                    <a:lnTo>
                      <a:pt x="22" y="237"/>
                    </a:lnTo>
                    <a:lnTo>
                      <a:pt x="32" y="237"/>
                    </a:lnTo>
                    <a:lnTo>
                      <a:pt x="42" y="237"/>
                    </a:lnTo>
                    <a:lnTo>
                      <a:pt x="54" y="235"/>
                    </a:lnTo>
                    <a:lnTo>
                      <a:pt x="68" y="231"/>
                    </a:lnTo>
                    <a:lnTo>
                      <a:pt x="81" y="223"/>
                    </a:lnTo>
                    <a:lnTo>
                      <a:pt x="81" y="223"/>
                    </a:lnTo>
                    <a:lnTo>
                      <a:pt x="139" y="195"/>
                    </a:lnTo>
                    <a:lnTo>
                      <a:pt x="193" y="169"/>
                    </a:lnTo>
                    <a:lnTo>
                      <a:pt x="242" y="141"/>
                    </a:lnTo>
                    <a:lnTo>
                      <a:pt x="242" y="141"/>
                    </a:lnTo>
                    <a:lnTo>
                      <a:pt x="252" y="139"/>
                    </a:lnTo>
                    <a:lnTo>
                      <a:pt x="260" y="139"/>
                    </a:lnTo>
                    <a:lnTo>
                      <a:pt x="266" y="141"/>
                    </a:lnTo>
                    <a:lnTo>
                      <a:pt x="274" y="149"/>
                    </a:lnTo>
                    <a:lnTo>
                      <a:pt x="274" y="149"/>
                    </a:lnTo>
                    <a:lnTo>
                      <a:pt x="324" y="199"/>
                    </a:lnTo>
                    <a:lnTo>
                      <a:pt x="419" y="300"/>
                    </a:lnTo>
                    <a:lnTo>
                      <a:pt x="554" y="443"/>
                    </a:lnTo>
                    <a:lnTo>
                      <a:pt x="554" y="443"/>
                    </a:lnTo>
                    <a:lnTo>
                      <a:pt x="568" y="433"/>
                    </a:lnTo>
                    <a:lnTo>
                      <a:pt x="600" y="405"/>
                    </a:lnTo>
                    <a:lnTo>
                      <a:pt x="620" y="387"/>
                    </a:lnTo>
                    <a:lnTo>
                      <a:pt x="638" y="366"/>
                    </a:lnTo>
                    <a:lnTo>
                      <a:pt x="656" y="344"/>
                    </a:lnTo>
                    <a:lnTo>
                      <a:pt x="669" y="320"/>
                    </a:lnTo>
                    <a:lnTo>
                      <a:pt x="669" y="320"/>
                    </a:lnTo>
                    <a:lnTo>
                      <a:pt x="624" y="237"/>
                    </a:lnTo>
                    <a:lnTo>
                      <a:pt x="524" y="54"/>
                    </a:lnTo>
                    <a:lnTo>
                      <a:pt x="524" y="54"/>
                    </a:lnTo>
                    <a:lnTo>
                      <a:pt x="510" y="62"/>
                    </a:lnTo>
                    <a:lnTo>
                      <a:pt x="495" y="68"/>
                    </a:lnTo>
                    <a:lnTo>
                      <a:pt x="481" y="72"/>
                    </a:lnTo>
                    <a:lnTo>
                      <a:pt x="471" y="72"/>
                    </a:lnTo>
                    <a:lnTo>
                      <a:pt x="463" y="70"/>
                    </a:lnTo>
                    <a:lnTo>
                      <a:pt x="463" y="70"/>
                    </a:lnTo>
                    <a:lnTo>
                      <a:pt x="445" y="62"/>
                    </a:lnTo>
                    <a:lnTo>
                      <a:pt x="429" y="54"/>
                    </a:lnTo>
                    <a:lnTo>
                      <a:pt x="397" y="32"/>
                    </a:lnTo>
                    <a:lnTo>
                      <a:pt x="397" y="32"/>
                    </a:lnTo>
                    <a:lnTo>
                      <a:pt x="360" y="14"/>
                    </a:lnTo>
                    <a:lnTo>
                      <a:pt x="342" y="6"/>
                    </a:lnTo>
                    <a:lnTo>
                      <a:pt x="322" y="2"/>
                    </a:lnTo>
                    <a:lnTo>
                      <a:pt x="322" y="2"/>
                    </a:lnTo>
                    <a:lnTo>
                      <a:pt x="306" y="0"/>
                    </a:lnTo>
                    <a:lnTo>
                      <a:pt x="292" y="2"/>
                    </a:lnTo>
                    <a:lnTo>
                      <a:pt x="278" y="4"/>
                    </a:lnTo>
                    <a:lnTo>
                      <a:pt x="264" y="8"/>
                    </a:lnTo>
                    <a:lnTo>
                      <a:pt x="238" y="20"/>
                    </a:lnTo>
                    <a:lnTo>
                      <a:pt x="213" y="34"/>
                    </a:lnTo>
                    <a:lnTo>
                      <a:pt x="213" y="34"/>
                    </a:lnTo>
                    <a:lnTo>
                      <a:pt x="153" y="70"/>
                    </a:lnTo>
                    <a:lnTo>
                      <a:pt x="93" y="107"/>
                    </a:lnTo>
                    <a:lnTo>
                      <a:pt x="93" y="107"/>
                    </a:lnTo>
                    <a:lnTo>
                      <a:pt x="56" y="135"/>
                    </a:lnTo>
                    <a:lnTo>
                      <a:pt x="18" y="163"/>
                    </a:lnTo>
                    <a:lnTo>
                      <a:pt x="18" y="1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14"/>
              <p:cNvSpPr/>
              <p:nvPr/>
            </p:nvSpPr>
            <p:spPr bwMode="auto">
              <a:xfrm>
                <a:off x="4065588" y="5346700"/>
                <a:ext cx="263525" cy="255588"/>
              </a:xfrm>
              <a:custGeom>
                <a:avLst/>
                <a:gdLst>
                  <a:gd name="T0" fmla="*/ 10 w 166"/>
                  <a:gd name="T1" fmla="*/ 145 h 161"/>
                  <a:gd name="T2" fmla="*/ 10 w 166"/>
                  <a:gd name="T3" fmla="*/ 145 h 161"/>
                  <a:gd name="T4" fmla="*/ 6 w 166"/>
                  <a:gd name="T5" fmla="*/ 139 h 161"/>
                  <a:gd name="T6" fmla="*/ 2 w 166"/>
                  <a:gd name="T7" fmla="*/ 131 h 161"/>
                  <a:gd name="T8" fmla="*/ 0 w 166"/>
                  <a:gd name="T9" fmla="*/ 121 h 161"/>
                  <a:gd name="T10" fmla="*/ 0 w 166"/>
                  <a:gd name="T11" fmla="*/ 113 h 161"/>
                  <a:gd name="T12" fmla="*/ 2 w 166"/>
                  <a:gd name="T13" fmla="*/ 105 h 161"/>
                  <a:gd name="T14" fmla="*/ 6 w 166"/>
                  <a:gd name="T15" fmla="*/ 97 h 161"/>
                  <a:gd name="T16" fmla="*/ 10 w 166"/>
                  <a:gd name="T17" fmla="*/ 91 h 161"/>
                  <a:gd name="T18" fmla="*/ 15 w 166"/>
                  <a:gd name="T19" fmla="*/ 83 h 161"/>
                  <a:gd name="T20" fmla="*/ 101 w 166"/>
                  <a:gd name="T21" fmla="*/ 10 h 161"/>
                  <a:gd name="T22" fmla="*/ 101 w 166"/>
                  <a:gd name="T23" fmla="*/ 10 h 161"/>
                  <a:gd name="T24" fmla="*/ 107 w 166"/>
                  <a:gd name="T25" fmla="*/ 6 h 161"/>
                  <a:gd name="T26" fmla="*/ 115 w 166"/>
                  <a:gd name="T27" fmla="*/ 2 h 161"/>
                  <a:gd name="T28" fmla="*/ 123 w 166"/>
                  <a:gd name="T29" fmla="*/ 0 h 161"/>
                  <a:gd name="T30" fmla="*/ 129 w 166"/>
                  <a:gd name="T31" fmla="*/ 0 h 161"/>
                  <a:gd name="T32" fmla="*/ 137 w 166"/>
                  <a:gd name="T33" fmla="*/ 2 h 161"/>
                  <a:gd name="T34" fmla="*/ 145 w 166"/>
                  <a:gd name="T35" fmla="*/ 4 h 161"/>
                  <a:gd name="T36" fmla="*/ 151 w 166"/>
                  <a:gd name="T37" fmla="*/ 10 h 161"/>
                  <a:gd name="T38" fmla="*/ 157 w 166"/>
                  <a:gd name="T39" fmla="*/ 16 h 161"/>
                  <a:gd name="T40" fmla="*/ 157 w 166"/>
                  <a:gd name="T41" fmla="*/ 16 h 161"/>
                  <a:gd name="T42" fmla="*/ 157 w 166"/>
                  <a:gd name="T43" fmla="*/ 16 h 161"/>
                  <a:gd name="T44" fmla="*/ 160 w 166"/>
                  <a:gd name="T45" fmla="*/ 22 h 161"/>
                  <a:gd name="T46" fmla="*/ 164 w 166"/>
                  <a:gd name="T47" fmla="*/ 30 h 161"/>
                  <a:gd name="T48" fmla="*/ 166 w 166"/>
                  <a:gd name="T49" fmla="*/ 40 h 161"/>
                  <a:gd name="T50" fmla="*/ 164 w 166"/>
                  <a:gd name="T51" fmla="*/ 48 h 161"/>
                  <a:gd name="T52" fmla="*/ 164 w 166"/>
                  <a:gd name="T53" fmla="*/ 56 h 161"/>
                  <a:gd name="T54" fmla="*/ 160 w 166"/>
                  <a:gd name="T55" fmla="*/ 64 h 161"/>
                  <a:gd name="T56" fmla="*/ 157 w 166"/>
                  <a:gd name="T57" fmla="*/ 69 h 161"/>
                  <a:gd name="T58" fmla="*/ 151 w 166"/>
                  <a:gd name="T59" fmla="*/ 77 h 161"/>
                  <a:gd name="T60" fmla="*/ 65 w 166"/>
                  <a:gd name="T61" fmla="*/ 151 h 161"/>
                  <a:gd name="T62" fmla="*/ 65 w 166"/>
                  <a:gd name="T63" fmla="*/ 151 h 161"/>
                  <a:gd name="T64" fmla="*/ 59 w 166"/>
                  <a:gd name="T65" fmla="*/ 155 h 161"/>
                  <a:gd name="T66" fmla="*/ 51 w 166"/>
                  <a:gd name="T67" fmla="*/ 159 h 161"/>
                  <a:gd name="T68" fmla="*/ 43 w 166"/>
                  <a:gd name="T69" fmla="*/ 161 h 161"/>
                  <a:gd name="T70" fmla="*/ 35 w 166"/>
                  <a:gd name="T71" fmla="*/ 161 h 161"/>
                  <a:gd name="T72" fmla="*/ 29 w 166"/>
                  <a:gd name="T73" fmla="*/ 159 h 161"/>
                  <a:gd name="T74" fmla="*/ 21 w 166"/>
                  <a:gd name="T75" fmla="*/ 157 h 161"/>
                  <a:gd name="T76" fmla="*/ 15 w 166"/>
                  <a:gd name="T77" fmla="*/ 151 h 161"/>
                  <a:gd name="T78" fmla="*/ 10 w 166"/>
                  <a:gd name="T79" fmla="*/ 145 h 161"/>
                  <a:gd name="T80" fmla="*/ 10 w 166"/>
                  <a:gd name="T81" fmla="*/ 14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6" h="161">
                    <a:moveTo>
                      <a:pt x="10" y="145"/>
                    </a:moveTo>
                    <a:lnTo>
                      <a:pt x="10" y="145"/>
                    </a:lnTo>
                    <a:lnTo>
                      <a:pt x="6" y="139"/>
                    </a:lnTo>
                    <a:lnTo>
                      <a:pt x="2" y="131"/>
                    </a:lnTo>
                    <a:lnTo>
                      <a:pt x="0" y="121"/>
                    </a:lnTo>
                    <a:lnTo>
                      <a:pt x="0" y="113"/>
                    </a:lnTo>
                    <a:lnTo>
                      <a:pt x="2" y="105"/>
                    </a:lnTo>
                    <a:lnTo>
                      <a:pt x="6" y="97"/>
                    </a:lnTo>
                    <a:lnTo>
                      <a:pt x="10" y="91"/>
                    </a:lnTo>
                    <a:lnTo>
                      <a:pt x="15" y="83"/>
                    </a:lnTo>
                    <a:lnTo>
                      <a:pt x="101" y="10"/>
                    </a:lnTo>
                    <a:lnTo>
                      <a:pt x="101" y="10"/>
                    </a:lnTo>
                    <a:lnTo>
                      <a:pt x="107" y="6"/>
                    </a:lnTo>
                    <a:lnTo>
                      <a:pt x="115" y="2"/>
                    </a:lnTo>
                    <a:lnTo>
                      <a:pt x="123" y="0"/>
                    </a:lnTo>
                    <a:lnTo>
                      <a:pt x="129" y="0"/>
                    </a:lnTo>
                    <a:lnTo>
                      <a:pt x="137" y="2"/>
                    </a:lnTo>
                    <a:lnTo>
                      <a:pt x="145" y="4"/>
                    </a:lnTo>
                    <a:lnTo>
                      <a:pt x="151" y="10"/>
                    </a:lnTo>
                    <a:lnTo>
                      <a:pt x="157" y="16"/>
                    </a:lnTo>
                    <a:lnTo>
                      <a:pt x="157" y="16"/>
                    </a:lnTo>
                    <a:lnTo>
                      <a:pt x="157" y="16"/>
                    </a:lnTo>
                    <a:lnTo>
                      <a:pt x="160" y="22"/>
                    </a:lnTo>
                    <a:lnTo>
                      <a:pt x="164" y="30"/>
                    </a:lnTo>
                    <a:lnTo>
                      <a:pt x="166" y="40"/>
                    </a:lnTo>
                    <a:lnTo>
                      <a:pt x="164" y="48"/>
                    </a:lnTo>
                    <a:lnTo>
                      <a:pt x="164" y="56"/>
                    </a:lnTo>
                    <a:lnTo>
                      <a:pt x="160" y="64"/>
                    </a:lnTo>
                    <a:lnTo>
                      <a:pt x="157" y="69"/>
                    </a:lnTo>
                    <a:lnTo>
                      <a:pt x="151" y="77"/>
                    </a:lnTo>
                    <a:lnTo>
                      <a:pt x="65" y="151"/>
                    </a:lnTo>
                    <a:lnTo>
                      <a:pt x="65" y="151"/>
                    </a:lnTo>
                    <a:lnTo>
                      <a:pt x="59" y="155"/>
                    </a:lnTo>
                    <a:lnTo>
                      <a:pt x="51" y="159"/>
                    </a:lnTo>
                    <a:lnTo>
                      <a:pt x="43" y="161"/>
                    </a:lnTo>
                    <a:lnTo>
                      <a:pt x="35" y="161"/>
                    </a:lnTo>
                    <a:lnTo>
                      <a:pt x="29" y="159"/>
                    </a:lnTo>
                    <a:lnTo>
                      <a:pt x="21" y="157"/>
                    </a:lnTo>
                    <a:lnTo>
                      <a:pt x="15" y="151"/>
                    </a:lnTo>
                    <a:lnTo>
                      <a:pt x="10" y="145"/>
                    </a:lnTo>
                    <a:lnTo>
                      <a:pt x="10" y="1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Freeform 15"/>
              <p:cNvSpPr/>
              <p:nvPr/>
            </p:nvSpPr>
            <p:spPr bwMode="auto">
              <a:xfrm>
                <a:off x="3941763" y="5264150"/>
                <a:ext cx="233363" cy="230188"/>
              </a:xfrm>
              <a:custGeom>
                <a:avLst/>
                <a:gdLst>
                  <a:gd name="T0" fmla="*/ 8 w 147"/>
                  <a:gd name="T1" fmla="*/ 129 h 145"/>
                  <a:gd name="T2" fmla="*/ 8 w 147"/>
                  <a:gd name="T3" fmla="*/ 129 h 145"/>
                  <a:gd name="T4" fmla="*/ 4 w 147"/>
                  <a:gd name="T5" fmla="*/ 121 h 145"/>
                  <a:gd name="T6" fmla="*/ 0 w 147"/>
                  <a:gd name="T7" fmla="*/ 114 h 145"/>
                  <a:gd name="T8" fmla="*/ 0 w 147"/>
                  <a:gd name="T9" fmla="*/ 106 h 145"/>
                  <a:gd name="T10" fmla="*/ 0 w 147"/>
                  <a:gd name="T11" fmla="*/ 98 h 145"/>
                  <a:gd name="T12" fmla="*/ 2 w 147"/>
                  <a:gd name="T13" fmla="*/ 90 h 145"/>
                  <a:gd name="T14" fmla="*/ 4 w 147"/>
                  <a:gd name="T15" fmla="*/ 82 h 145"/>
                  <a:gd name="T16" fmla="*/ 8 w 147"/>
                  <a:gd name="T17" fmla="*/ 74 h 145"/>
                  <a:gd name="T18" fmla="*/ 14 w 147"/>
                  <a:gd name="T19" fmla="*/ 68 h 145"/>
                  <a:gd name="T20" fmla="*/ 82 w 147"/>
                  <a:gd name="T21" fmla="*/ 10 h 145"/>
                  <a:gd name="T22" fmla="*/ 82 w 147"/>
                  <a:gd name="T23" fmla="*/ 10 h 145"/>
                  <a:gd name="T24" fmla="*/ 88 w 147"/>
                  <a:gd name="T25" fmla="*/ 4 h 145"/>
                  <a:gd name="T26" fmla="*/ 95 w 147"/>
                  <a:gd name="T27" fmla="*/ 2 h 145"/>
                  <a:gd name="T28" fmla="*/ 103 w 147"/>
                  <a:gd name="T29" fmla="*/ 0 h 145"/>
                  <a:gd name="T30" fmla="*/ 111 w 147"/>
                  <a:gd name="T31" fmla="*/ 0 h 145"/>
                  <a:gd name="T32" fmla="*/ 119 w 147"/>
                  <a:gd name="T33" fmla="*/ 2 h 145"/>
                  <a:gd name="T34" fmla="*/ 125 w 147"/>
                  <a:gd name="T35" fmla="*/ 4 h 145"/>
                  <a:gd name="T36" fmla="*/ 133 w 147"/>
                  <a:gd name="T37" fmla="*/ 8 h 145"/>
                  <a:gd name="T38" fmla="*/ 137 w 147"/>
                  <a:gd name="T39" fmla="*/ 14 h 145"/>
                  <a:gd name="T40" fmla="*/ 137 w 147"/>
                  <a:gd name="T41" fmla="*/ 14 h 145"/>
                  <a:gd name="T42" fmla="*/ 137 w 147"/>
                  <a:gd name="T43" fmla="*/ 14 h 145"/>
                  <a:gd name="T44" fmla="*/ 143 w 147"/>
                  <a:gd name="T45" fmla="*/ 22 h 145"/>
                  <a:gd name="T46" fmla="*/ 145 w 147"/>
                  <a:gd name="T47" fmla="*/ 30 h 145"/>
                  <a:gd name="T48" fmla="*/ 147 w 147"/>
                  <a:gd name="T49" fmla="*/ 38 h 145"/>
                  <a:gd name="T50" fmla="*/ 147 w 147"/>
                  <a:gd name="T51" fmla="*/ 46 h 145"/>
                  <a:gd name="T52" fmla="*/ 145 w 147"/>
                  <a:gd name="T53" fmla="*/ 54 h 145"/>
                  <a:gd name="T54" fmla="*/ 143 w 147"/>
                  <a:gd name="T55" fmla="*/ 62 h 145"/>
                  <a:gd name="T56" fmla="*/ 137 w 147"/>
                  <a:gd name="T57" fmla="*/ 70 h 145"/>
                  <a:gd name="T58" fmla="*/ 131 w 147"/>
                  <a:gd name="T59" fmla="*/ 76 h 145"/>
                  <a:gd name="T60" fmla="*/ 66 w 147"/>
                  <a:gd name="T61" fmla="*/ 133 h 145"/>
                  <a:gd name="T62" fmla="*/ 66 w 147"/>
                  <a:gd name="T63" fmla="*/ 133 h 145"/>
                  <a:gd name="T64" fmla="*/ 58 w 147"/>
                  <a:gd name="T65" fmla="*/ 139 h 145"/>
                  <a:gd name="T66" fmla="*/ 52 w 147"/>
                  <a:gd name="T67" fmla="*/ 143 h 145"/>
                  <a:gd name="T68" fmla="*/ 44 w 147"/>
                  <a:gd name="T69" fmla="*/ 143 h 145"/>
                  <a:gd name="T70" fmla="*/ 36 w 147"/>
                  <a:gd name="T71" fmla="*/ 145 h 145"/>
                  <a:gd name="T72" fmla="*/ 28 w 147"/>
                  <a:gd name="T73" fmla="*/ 143 h 145"/>
                  <a:gd name="T74" fmla="*/ 20 w 147"/>
                  <a:gd name="T75" fmla="*/ 139 h 145"/>
                  <a:gd name="T76" fmla="*/ 14 w 147"/>
                  <a:gd name="T77" fmla="*/ 135 h 145"/>
                  <a:gd name="T78" fmla="*/ 8 w 147"/>
                  <a:gd name="T79" fmla="*/ 129 h 145"/>
                  <a:gd name="T80" fmla="*/ 8 w 147"/>
                  <a:gd name="T81" fmla="*/ 129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47" h="145">
                    <a:moveTo>
                      <a:pt x="8" y="129"/>
                    </a:moveTo>
                    <a:lnTo>
                      <a:pt x="8" y="129"/>
                    </a:lnTo>
                    <a:lnTo>
                      <a:pt x="4" y="121"/>
                    </a:lnTo>
                    <a:lnTo>
                      <a:pt x="0" y="114"/>
                    </a:lnTo>
                    <a:lnTo>
                      <a:pt x="0" y="106"/>
                    </a:lnTo>
                    <a:lnTo>
                      <a:pt x="0" y="98"/>
                    </a:lnTo>
                    <a:lnTo>
                      <a:pt x="2" y="90"/>
                    </a:lnTo>
                    <a:lnTo>
                      <a:pt x="4" y="82"/>
                    </a:lnTo>
                    <a:lnTo>
                      <a:pt x="8" y="74"/>
                    </a:lnTo>
                    <a:lnTo>
                      <a:pt x="14" y="68"/>
                    </a:lnTo>
                    <a:lnTo>
                      <a:pt x="82" y="10"/>
                    </a:lnTo>
                    <a:lnTo>
                      <a:pt x="82" y="10"/>
                    </a:lnTo>
                    <a:lnTo>
                      <a:pt x="88" y="4"/>
                    </a:lnTo>
                    <a:lnTo>
                      <a:pt x="95" y="2"/>
                    </a:lnTo>
                    <a:lnTo>
                      <a:pt x="103" y="0"/>
                    </a:lnTo>
                    <a:lnTo>
                      <a:pt x="111" y="0"/>
                    </a:lnTo>
                    <a:lnTo>
                      <a:pt x="119" y="2"/>
                    </a:lnTo>
                    <a:lnTo>
                      <a:pt x="125" y="4"/>
                    </a:lnTo>
                    <a:lnTo>
                      <a:pt x="133" y="8"/>
                    </a:lnTo>
                    <a:lnTo>
                      <a:pt x="137" y="14"/>
                    </a:lnTo>
                    <a:lnTo>
                      <a:pt x="137" y="14"/>
                    </a:lnTo>
                    <a:lnTo>
                      <a:pt x="137" y="14"/>
                    </a:lnTo>
                    <a:lnTo>
                      <a:pt x="143" y="22"/>
                    </a:lnTo>
                    <a:lnTo>
                      <a:pt x="145" y="30"/>
                    </a:lnTo>
                    <a:lnTo>
                      <a:pt x="147" y="38"/>
                    </a:lnTo>
                    <a:lnTo>
                      <a:pt x="147" y="46"/>
                    </a:lnTo>
                    <a:lnTo>
                      <a:pt x="145" y="54"/>
                    </a:lnTo>
                    <a:lnTo>
                      <a:pt x="143" y="62"/>
                    </a:lnTo>
                    <a:lnTo>
                      <a:pt x="137" y="70"/>
                    </a:lnTo>
                    <a:lnTo>
                      <a:pt x="131" y="76"/>
                    </a:lnTo>
                    <a:lnTo>
                      <a:pt x="66" y="133"/>
                    </a:lnTo>
                    <a:lnTo>
                      <a:pt x="66" y="133"/>
                    </a:lnTo>
                    <a:lnTo>
                      <a:pt x="58" y="139"/>
                    </a:lnTo>
                    <a:lnTo>
                      <a:pt x="52" y="143"/>
                    </a:lnTo>
                    <a:lnTo>
                      <a:pt x="44" y="143"/>
                    </a:lnTo>
                    <a:lnTo>
                      <a:pt x="36" y="145"/>
                    </a:lnTo>
                    <a:lnTo>
                      <a:pt x="28" y="143"/>
                    </a:lnTo>
                    <a:lnTo>
                      <a:pt x="20" y="139"/>
                    </a:lnTo>
                    <a:lnTo>
                      <a:pt x="14" y="135"/>
                    </a:lnTo>
                    <a:lnTo>
                      <a:pt x="8" y="129"/>
                    </a:lnTo>
                    <a:lnTo>
                      <a:pt x="8" y="1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Freeform 16"/>
              <p:cNvSpPr/>
              <p:nvPr/>
            </p:nvSpPr>
            <p:spPr bwMode="auto">
              <a:xfrm>
                <a:off x="3794125" y="5251450"/>
                <a:ext cx="150813" cy="158750"/>
              </a:xfrm>
              <a:custGeom>
                <a:avLst/>
                <a:gdLst>
                  <a:gd name="T0" fmla="*/ 6 w 95"/>
                  <a:gd name="T1" fmla="*/ 82 h 100"/>
                  <a:gd name="T2" fmla="*/ 6 w 95"/>
                  <a:gd name="T3" fmla="*/ 82 h 100"/>
                  <a:gd name="T4" fmla="*/ 2 w 95"/>
                  <a:gd name="T5" fmla="*/ 74 h 100"/>
                  <a:gd name="T6" fmla="*/ 0 w 95"/>
                  <a:gd name="T7" fmla="*/ 66 h 100"/>
                  <a:gd name="T8" fmla="*/ 0 w 95"/>
                  <a:gd name="T9" fmla="*/ 58 h 100"/>
                  <a:gd name="T10" fmla="*/ 0 w 95"/>
                  <a:gd name="T11" fmla="*/ 50 h 100"/>
                  <a:gd name="T12" fmla="*/ 2 w 95"/>
                  <a:gd name="T13" fmla="*/ 42 h 100"/>
                  <a:gd name="T14" fmla="*/ 4 w 95"/>
                  <a:gd name="T15" fmla="*/ 34 h 100"/>
                  <a:gd name="T16" fmla="*/ 10 w 95"/>
                  <a:gd name="T17" fmla="*/ 26 h 100"/>
                  <a:gd name="T18" fmla="*/ 16 w 95"/>
                  <a:gd name="T19" fmla="*/ 20 h 100"/>
                  <a:gd name="T20" fmla="*/ 30 w 95"/>
                  <a:gd name="T21" fmla="*/ 10 h 100"/>
                  <a:gd name="T22" fmla="*/ 30 w 95"/>
                  <a:gd name="T23" fmla="*/ 10 h 100"/>
                  <a:gd name="T24" fmla="*/ 38 w 95"/>
                  <a:gd name="T25" fmla="*/ 4 h 100"/>
                  <a:gd name="T26" fmla="*/ 45 w 95"/>
                  <a:gd name="T27" fmla="*/ 2 h 100"/>
                  <a:gd name="T28" fmla="*/ 53 w 95"/>
                  <a:gd name="T29" fmla="*/ 0 h 100"/>
                  <a:gd name="T30" fmla="*/ 61 w 95"/>
                  <a:gd name="T31" fmla="*/ 2 h 100"/>
                  <a:gd name="T32" fmla="*/ 67 w 95"/>
                  <a:gd name="T33" fmla="*/ 4 h 100"/>
                  <a:gd name="T34" fmla="*/ 75 w 95"/>
                  <a:gd name="T35" fmla="*/ 6 h 100"/>
                  <a:gd name="T36" fmla="*/ 81 w 95"/>
                  <a:gd name="T37" fmla="*/ 12 h 100"/>
                  <a:gd name="T38" fmla="*/ 87 w 95"/>
                  <a:gd name="T39" fmla="*/ 18 h 100"/>
                  <a:gd name="T40" fmla="*/ 87 w 95"/>
                  <a:gd name="T41" fmla="*/ 20 h 100"/>
                  <a:gd name="T42" fmla="*/ 87 w 95"/>
                  <a:gd name="T43" fmla="*/ 20 h 100"/>
                  <a:gd name="T44" fmla="*/ 91 w 95"/>
                  <a:gd name="T45" fmla="*/ 26 h 100"/>
                  <a:gd name="T46" fmla="*/ 93 w 95"/>
                  <a:gd name="T47" fmla="*/ 34 h 100"/>
                  <a:gd name="T48" fmla="*/ 95 w 95"/>
                  <a:gd name="T49" fmla="*/ 42 h 100"/>
                  <a:gd name="T50" fmla="*/ 95 w 95"/>
                  <a:gd name="T51" fmla="*/ 50 h 100"/>
                  <a:gd name="T52" fmla="*/ 91 w 95"/>
                  <a:gd name="T53" fmla="*/ 58 h 100"/>
                  <a:gd name="T54" fmla="*/ 89 w 95"/>
                  <a:gd name="T55" fmla="*/ 66 h 100"/>
                  <a:gd name="T56" fmla="*/ 83 w 95"/>
                  <a:gd name="T57" fmla="*/ 74 h 100"/>
                  <a:gd name="T58" fmla="*/ 77 w 95"/>
                  <a:gd name="T59" fmla="*/ 80 h 100"/>
                  <a:gd name="T60" fmla="*/ 63 w 95"/>
                  <a:gd name="T61" fmla="*/ 90 h 100"/>
                  <a:gd name="T62" fmla="*/ 63 w 95"/>
                  <a:gd name="T63" fmla="*/ 90 h 100"/>
                  <a:gd name="T64" fmla="*/ 55 w 95"/>
                  <a:gd name="T65" fmla="*/ 94 h 100"/>
                  <a:gd name="T66" fmla="*/ 47 w 95"/>
                  <a:gd name="T67" fmla="*/ 98 h 100"/>
                  <a:gd name="T68" fmla="*/ 39 w 95"/>
                  <a:gd name="T69" fmla="*/ 100 h 100"/>
                  <a:gd name="T70" fmla="*/ 34 w 95"/>
                  <a:gd name="T71" fmla="*/ 98 h 100"/>
                  <a:gd name="T72" fmla="*/ 26 w 95"/>
                  <a:gd name="T73" fmla="*/ 96 h 100"/>
                  <a:gd name="T74" fmla="*/ 18 w 95"/>
                  <a:gd name="T75" fmla="*/ 94 h 100"/>
                  <a:gd name="T76" fmla="*/ 12 w 95"/>
                  <a:gd name="T77" fmla="*/ 88 h 100"/>
                  <a:gd name="T78" fmla="*/ 6 w 95"/>
                  <a:gd name="T79" fmla="*/ 82 h 100"/>
                  <a:gd name="T80" fmla="*/ 6 w 95"/>
                  <a:gd name="T81" fmla="*/ 8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5" h="100">
                    <a:moveTo>
                      <a:pt x="6" y="82"/>
                    </a:moveTo>
                    <a:lnTo>
                      <a:pt x="6" y="82"/>
                    </a:lnTo>
                    <a:lnTo>
                      <a:pt x="2" y="74"/>
                    </a:lnTo>
                    <a:lnTo>
                      <a:pt x="0" y="66"/>
                    </a:lnTo>
                    <a:lnTo>
                      <a:pt x="0" y="58"/>
                    </a:lnTo>
                    <a:lnTo>
                      <a:pt x="0" y="50"/>
                    </a:lnTo>
                    <a:lnTo>
                      <a:pt x="2" y="42"/>
                    </a:lnTo>
                    <a:lnTo>
                      <a:pt x="4" y="34"/>
                    </a:lnTo>
                    <a:lnTo>
                      <a:pt x="10" y="26"/>
                    </a:lnTo>
                    <a:lnTo>
                      <a:pt x="16" y="20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8" y="4"/>
                    </a:lnTo>
                    <a:lnTo>
                      <a:pt x="45" y="2"/>
                    </a:lnTo>
                    <a:lnTo>
                      <a:pt x="53" y="0"/>
                    </a:lnTo>
                    <a:lnTo>
                      <a:pt x="61" y="2"/>
                    </a:lnTo>
                    <a:lnTo>
                      <a:pt x="67" y="4"/>
                    </a:lnTo>
                    <a:lnTo>
                      <a:pt x="75" y="6"/>
                    </a:lnTo>
                    <a:lnTo>
                      <a:pt x="81" y="12"/>
                    </a:lnTo>
                    <a:lnTo>
                      <a:pt x="87" y="18"/>
                    </a:lnTo>
                    <a:lnTo>
                      <a:pt x="87" y="20"/>
                    </a:lnTo>
                    <a:lnTo>
                      <a:pt x="87" y="20"/>
                    </a:lnTo>
                    <a:lnTo>
                      <a:pt x="91" y="26"/>
                    </a:lnTo>
                    <a:lnTo>
                      <a:pt x="93" y="34"/>
                    </a:lnTo>
                    <a:lnTo>
                      <a:pt x="95" y="42"/>
                    </a:lnTo>
                    <a:lnTo>
                      <a:pt x="95" y="50"/>
                    </a:lnTo>
                    <a:lnTo>
                      <a:pt x="91" y="58"/>
                    </a:lnTo>
                    <a:lnTo>
                      <a:pt x="89" y="66"/>
                    </a:lnTo>
                    <a:lnTo>
                      <a:pt x="83" y="74"/>
                    </a:lnTo>
                    <a:lnTo>
                      <a:pt x="77" y="80"/>
                    </a:lnTo>
                    <a:lnTo>
                      <a:pt x="63" y="90"/>
                    </a:lnTo>
                    <a:lnTo>
                      <a:pt x="63" y="90"/>
                    </a:lnTo>
                    <a:lnTo>
                      <a:pt x="55" y="94"/>
                    </a:lnTo>
                    <a:lnTo>
                      <a:pt x="47" y="98"/>
                    </a:lnTo>
                    <a:lnTo>
                      <a:pt x="39" y="100"/>
                    </a:lnTo>
                    <a:lnTo>
                      <a:pt x="34" y="98"/>
                    </a:lnTo>
                    <a:lnTo>
                      <a:pt x="26" y="96"/>
                    </a:lnTo>
                    <a:lnTo>
                      <a:pt x="18" y="94"/>
                    </a:lnTo>
                    <a:lnTo>
                      <a:pt x="12" y="88"/>
                    </a:lnTo>
                    <a:lnTo>
                      <a:pt x="6" y="82"/>
                    </a:lnTo>
                    <a:lnTo>
                      <a:pt x="6" y="8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17"/>
              <p:cNvSpPr/>
              <p:nvPr/>
            </p:nvSpPr>
            <p:spPr bwMode="auto">
              <a:xfrm>
                <a:off x="4232275" y="5487988"/>
                <a:ext cx="185738" cy="195263"/>
              </a:xfrm>
              <a:custGeom>
                <a:avLst/>
                <a:gdLst>
                  <a:gd name="T0" fmla="*/ 107 w 117"/>
                  <a:gd name="T1" fmla="*/ 14 h 123"/>
                  <a:gd name="T2" fmla="*/ 107 w 117"/>
                  <a:gd name="T3" fmla="*/ 14 h 123"/>
                  <a:gd name="T4" fmla="*/ 101 w 117"/>
                  <a:gd name="T5" fmla="*/ 8 h 123"/>
                  <a:gd name="T6" fmla="*/ 93 w 117"/>
                  <a:gd name="T7" fmla="*/ 4 h 123"/>
                  <a:gd name="T8" fmla="*/ 87 w 117"/>
                  <a:gd name="T9" fmla="*/ 2 h 123"/>
                  <a:gd name="T10" fmla="*/ 79 w 117"/>
                  <a:gd name="T11" fmla="*/ 0 h 123"/>
                  <a:gd name="T12" fmla="*/ 71 w 117"/>
                  <a:gd name="T13" fmla="*/ 2 h 123"/>
                  <a:gd name="T14" fmla="*/ 63 w 117"/>
                  <a:gd name="T15" fmla="*/ 4 h 123"/>
                  <a:gd name="T16" fmla="*/ 57 w 117"/>
                  <a:gd name="T17" fmla="*/ 8 h 123"/>
                  <a:gd name="T18" fmla="*/ 50 w 117"/>
                  <a:gd name="T19" fmla="*/ 12 h 123"/>
                  <a:gd name="T20" fmla="*/ 14 w 117"/>
                  <a:gd name="T21" fmla="*/ 50 h 123"/>
                  <a:gd name="T22" fmla="*/ 14 w 117"/>
                  <a:gd name="T23" fmla="*/ 50 h 123"/>
                  <a:gd name="T24" fmla="*/ 8 w 117"/>
                  <a:gd name="T25" fmla="*/ 56 h 123"/>
                  <a:gd name="T26" fmla="*/ 4 w 117"/>
                  <a:gd name="T27" fmla="*/ 64 h 123"/>
                  <a:gd name="T28" fmla="*/ 2 w 117"/>
                  <a:gd name="T29" fmla="*/ 72 h 123"/>
                  <a:gd name="T30" fmla="*/ 0 w 117"/>
                  <a:gd name="T31" fmla="*/ 80 h 123"/>
                  <a:gd name="T32" fmla="*/ 0 w 117"/>
                  <a:gd name="T33" fmla="*/ 88 h 123"/>
                  <a:gd name="T34" fmla="*/ 2 w 117"/>
                  <a:gd name="T35" fmla="*/ 96 h 123"/>
                  <a:gd name="T36" fmla="*/ 6 w 117"/>
                  <a:gd name="T37" fmla="*/ 104 h 123"/>
                  <a:gd name="T38" fmla="*/ 10 w 117"/>
                  <a:gd name="T39" fmla="*/ 110 h 123"/>
                  <a:gd name="T40" fmla="*/ 10 w 117"/>
                  <a:gd name="T41" fmla="*/ 110 h 123"/>
                  <a:gd name="T42" fmla="*/ 16 w 117"/>
                  <a:gd name="T43" fmla="*/ 116 h 123"/>
                  <a:gd name="T44" fmla="*/ 24 w 117"/>
                  <a:gd name="T45" fmla="*/ 119 h 123"/>
                  <a:gd name="T46" fmla="*/ 30 w 117"/>
                  <a:gd name="T47" fmla="*/ 123 h 123"/>
                  <a:gd name="T48" fmla="*/ 38 w 117"/>
                  <a:gd name="T49" fmla="*/ 123 h 123"/>
                  <a:gd name="T50" fmla="*/ 46 w 117"/>
                  <a:gd name="T51" fmla="*/ 123 h 123"/>
                  <a:gd name="T52" fmla="*/ 54 w 117"/>
                  <a:gd name="T53" fmla="*/ 121 h 123"/>
                  <a:gd name="T54" fmla="*/ 59 w 117"/>
                  <a:gd name="T55" fmla="*/ 118 h 123"/>
                  <a:gd name="T56" fmla="*/ 67 w 117"/>
                  <a:gd name="T57" fmla="*/ 114 h 123"/>
                  <a:gd name="T58" fmla="*/ 103 w 117"/>
                  <a:gd name="T59" fmla="*/ 76 h 123"/>
                  <a:gd name="T60" fmla="*/ 103 w 117"/>
                  <a:gd name="T61" fmla="*/ 76 h 123"/>
                  <a:gd name="T62" fmla="*/ 109 w 117"/>
                  <a:gd name="T63" fmla="*/ 70 h 123"/>
                  <a:gd name="T64" fmla="*/ 113 w 117"/>
                  <a:gd name="T65" fmla="*/ 62 h 123"/>
                  <a:gd name="T66" fmla="*/ 115 w 117"/>
                  <a:gd name="T67" fmla="*/ 54 h 123"/>
                  <a:gd name="T68" fmla="*/ 117 w 117"/>
                  <a:gd name="T69" fmla="*/ 46 h 123"/>
                  <a:gd name="T70" fmla="*/ 117 w 117"/>
                  <a:gd name="T71" fmla="*/ 38 h 123"/>
                  <a:gd name="T72" fmla="*/ 115 w 117"/>
                  <a:gd name="T73" fmla="*/ 30 h 123"/>
                  <a:gd name="T74" fmla="*/ 111 w 117"/>
                  <a:gd name="T75" fmla="*/ 22 h 123"/>
                  <a:gd name="T76" fmla="*/ 107 w 117"/>
                  <a:gd name="T77" fmla="*/ 14 h 123"/>
                  <a:gd name="T78" fmla="*/ 107 w 117"/>
                  <a:gd name="T79" fmla="*/ 14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7" h="123">
                    <a:moveTo>
                      <a:pt x="107" y="14"/>
                    </a:moveTo>
                    <a:lnTo>
                      <a:pt x="107" y="14"/>
                    </a:lnTo>
                    <a:lnTo>
                      <a:pt x="101" y="8"/>
                    </a:lnTo>
                    <a:lnTo>
                      <a:pt x="93" y="4"/>
                    </a:lnTo>
                    <a:lnTo>
                      <a:pt x="87" y="2"/>
                    </a:lnTo>
                    <a:lnTo>
                      <a:pt x="79" y="0"/>
                    </a:lnTo>
                    <a:lnTo>
                      <a:pt x="71" y="2"/>
                    </a:lnTo>
                    <a:lnTo>
                      <a:pt x="63" y="4"/>
                    </a:lnTo>
                    <a:lnTo>
                      <a:pt x="57" y="8"/>
                    </a:lnTo>
                    <a:lnTo>
                      <a:pt x="50" y="12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8" y="56"/>
                    </a:lnTo>
                    <a:lnTo>
                      <a:pt x="4" y="64"/>
                    </a:lnTo>
                    <a:lnTo>
                      <a:pt x="2" y="72"/>
                    </a:lnTo>
                    <a:lnTo>
                      <a:pt x="0" y="80"/>
                    </a:lnTo>
                    <a:lnTo>
                      <a:pt x="0" y="88"/>
                    </a:lnTo>
                    <a:lnTo>
                      <a:pt x="2" y="96"/>
                    </a:lnTo>
                    <a:lnTo>
                      <a:pt x="6" y="104"/>
                    </a:lnTo>
                    <a:lnTo>
                      <a:pt x="10" y="110"/>
                    </a:lnTo>
                    <a:lnTo>
                      <a:pt x="10" y="110"/>
                    </a:lnTo>
                    <a:lnTo>
                      <a:pt x="16" y="116"/>
                    </a:lnTo>
                    <a:lnTo>
                      <a:pt x="24" y="119"/>
                    </a:lnTo>
                    <a:lnTo>
                      <a:pt x="30" y="123"/>
                    </a:lnTo>
                    <a:lnTo>
                      <a:pt x="38" y="123"/>
                    </a:lnTo>
                    <a:lnTo>
                      <a:pt x="46" y="123"/>
                    </a:lnTo>
                    <a:lnTo>
                      <a:pt x="54" y="121"/>
                    </a:lnTo>
                    <a:lnTo>
                      <a:pt x="59" y="118"/>
                    </a:lnTo>
                    <a:lnTo>
                      <a:pt x="67" y="114"/>
                    </a:lnTo>
                    <a:lnTo>
                      <a:pt x="103" y="76"/>
                    </a:lnTo>
                    <a:lnTo>
                      <a:pt x="103" y="76"/>
                    </a:lnTo>
                    <a:lnTo>
                      <a:pt x="109" y="70"/>
                    </a:lnTo>
                    <a:lnTo>
                      <a:pt x="113" y="62"/>
                    </a:lnTo>
                    <a:lnTo>
                      <a:pt x="115" y="54"/>
                    </a:lnTo>
                    <a:lnTo>
                      <a:pt x="117" y="46"/>
                    </a:lnTo>
                    <a:lnTo>
                      <a:pt x="117" y="38"/>
                    </a:lnTo>
                    <a:lnTo>
                      <a:pt x="115" y="30"/>
                    </a:lnTo>
                    <a:lnTo>
                      <a:pt x="111" y="22"/>
                    </a:lnTo>
                    <a:lnTo>
                      <a:pt x="107" y="14"/>
                    </a:lnTo>
                    <a:lnTo>
                      <a:pt x="107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18"/>
              <p:cNvSpPr/>
              <p:nvPr/>
            </p:nvSpPr>
            <p:spPr bwMode="auto">
              <a:xfrm>
                <a:off x="4827588" y="4564063"/>
                <a:ext cx="411163" cy="555625"/>
              </a:xfrm>
              <a:custGeom>
                <a:avLst/>
                <a:gdLst>
                  <a:gd name="T0" fmla="*/ 257 w 259"/>
                  <a:gd name="T1" fmla="*/ 280 h 350"/>
                  <a:gd name="T2" fmla="*/ 257 w 259"/>
                  <a:gd name="T3" fmla="*/ 280 h 350"/>
                  <a:gd name="T4" fmla="*/ 259 w 259"/>
                  <a:gd name="T5" fmla="*/ 288 h 350"/>
                  <a:gd name="T6" fmla="*/ 259 w 259"/>
                  <a:gd name="T7" fmla="*/ 296 h 350"/>
                  <a:gd name="T8" fmla="*/ 255 w 259"/>
                  <a:gd name="T9" fmla="*/ 304 h 350"/>
                  <a:gd name="T10" fmla="*/ 247 w 259"/>
                  <a:gd name="T11" fmla="*/ 310 h 350"/>
                  <a:gd name="T12" fmla="*/ 179 w 259"/>
                  <a:gd name="T13" fmla="*/ 348 h 350"/>
                  <a:gd name="T14" fmla="*/ 179 w 259"/>
                  <a:gd name="T15" fmla="*/ 348 h 350"/>
                  <a:gd name="T16" fmla="*/ 171 w 259"/>
                  <a:gd name="T17" fmla="*/ 350 h 350"/>
                  <a:gd name="T18" fmla="*/ 163 w 259"/>
                  <a:gd name="T19" fmla="*/ 350 h 350"/>
                  <a:gd name="T20" fmla="*/ 155 w 259"/>
                  <a:gd name="T21" fmla="*/ 346 h 350"/>
                  <a:gd name="T22" fmla="*/ 149 w 259"/>
                  <a:gd name="T23" fmla="*/ 338 h 350"/>
                  <a:gd name="T24" fmla="*/ 2 w 259"/>
                  <a:gd name="T25" fmla="*/ 72 h 350"/>
                  <a:gd name="T26" fmla="*/ 2 w 259"/>
                  <a:gd name="T27" fmla="*/ 72 h 350"/>
                  <a:gd name="T28" fmla="*/ 0 w 259"/>
                  <a:gd name="T29" fmla="*/ 62 h 350"/>
                  <a:gd name="T30" fmla="*/ 0 w 259"/>
                  <a:gd name="T31" fmla="*/ 54 h 350"/>
                  <a:gd name="T32" fmla="*/ 4 w 259"/>
                  <a:gd name="T33" fmla="*/ 46 h 350"/>
                  <a:gd name="T34" fmla="*/ 12 w 259"/>
                  <a:gd name="T35" fmla="*/ 40 h 350"/>
                  <a:gd name="T36" fmla="*/ 80 w 259"/>
                  <a:gd name="T37" fmla="*/ 4 h 350"/>
                  <a:gd name="T38" fmla="*/ 80 w 259"/>
                  <a:gd name="T39" fmla="*/ 4 h 350"/>
                  <a:gd name="T40" fmla="*/ 88 w 259"/>
                  <a:gd name="T41" fmla="*/ 0 h 350"/>
                  <a:gd name="T42" fmla="*/ 96 w 259"/>
                  <a:gd name="T43" fmla="*/ 2 h 350"/>
                  <a:gd name="T44" fmla="*/ 104 w 259"/>
                  <a:gd name="T45" fmla="*/ 6 h 350"/>
                  <a:gd name="T46" fmla="*/ 110 w 259"/>
                  <a:gd name="T47" fmla="*/ 12 h 350"/>
                  <a:gd name="T48" fmla="*/ 257 w 259"/>
                  <a:gd name="T49" fmla="*/ 28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9" h="350">
                    <a:moveTo>
                      <a:pt x="257" y="280"/>
                    </a:moveTo>
                    <a:lnTo>
                      <a:pt x="257" y="280"/>
                    </a:lnTo>
                    <a:lnTo>
                      <a:pt x="259" y="288"/>
                    </a:lnTo>
                    <a:lnTo>
                      <a:pt x="259" y="296"/>
                    </a:lnTo>
                    <a:lnTo>
                      <a:pt x="255" y="304"/>
                    </a:lnTo>
                    <a:lnTo>
                      <a:pt x="247" y="310"/>
                    </a:lnTo>
                    <a:lnTo>
                      <a:pt x="179" y="348"/>
                    </a:lnTo>
                    <a:lnTo>
                      <a:pt x="179" y="348"/>
                    </a:lnTo>
                    <a:lnTo>
                      <a:pt x="171" y="350"/>
                    </a:lnTo>
                    <a:lnTo>
                      <a:pt x="163" y="350"/>
                    </a:lnTo>
                    <a:lnTo>
                      <a:pt x="155" y="346"/>
                    </a:lnTo>
                    <a:lnTo>
                      <a:pt x="149" y="338"/>
                    </a:lnTo>
                    <a:lnTo>
                      <a:pt x="2" y="72"/>
                    </a:lnTo>
                    <a:lnTo>
                      <a:pt x="2" y="72"/>
                    </a:lnTo>
                    <a:lnTo>
                      <a:pt x="0" y="62"/>
                    </a:lnTo>
                    <a:lnTo>
                      <a:pt x="0" y="54"/>
                    </a:lnTo>
                    <a:lnTo>
                      <a:pt x="4" y="46"/>
                    </a:lnTo>
                    <a:lnTo>
                      <a:pt x="12" y="40"/>
                    </a:lnTo>
                    <a:lnTo>
                      <a:pt x="80" y="4"/>
                    </a:lnTo>
                    <a:lnTo>
                      <a:pt x="80" y="4"/>
                    </a:lnTo>
                    <a:lnTo>
                      <a:pt x="88" y="0"/>
                    </a:lnTo>
                    <a:lnTo>
                      <a:pt x="96" y="2"/>
                    </a:lnTo>
                    <a:lnTo>
                      <a:pt x="104" y="6"/>
                    </a:lnTo>
                    <a:lnTo>
                      <a:pt x="110" y="12"/>
                    </a:lnTo>
                    <a:lnTo>
                      <a:pt x="257" y="2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Freeform 19"/>
              <p:cNvSpPr/>
              <p:nvPr/>
            </p:nvSpPr>
            <p:spPr bwMode="auto">
              <a:xfrm>
                <a:off x="3449638" y="4554538"/>
                <a:ext cx="366713" cy="565150"/>
              </a:xfrm>
              <a:custGeom>
                <a:avLst/>
                <a:gdLst>
                  <a:gd name="T0" fmla="*/ 117 w 231"/>
                  <a:gd name="T1" fmla="*/ 342 h 356"/>
                  <a:gd name="T2" fmla="*/ 117 w 231"/>
                  <a:gd name="T3" fmla="*/ 342 h 356"/>
                  <a:gd name="T4" fmla="*/ 113 w 231"/>
                  <a:gd name="T5" fmla="*/ 350 h 356"/>
                  <a:gd name="T6" fmla="*/ 106 w 231"/>
                  <a:gd name="T7" fmla="*/ 356 h 356"/>
                  <a:gd name="T8" fmla="*/ 98 w 231"/>
                  <a:gd name="T9" fmla="*/ 356 h 356"/>
                  <a:gd name="T10" fmla="*/ 88 w 231"/>
                  <a:gd name="T11" fmla="*/ 356 h 356"/>
                  <a:gd name="T12" fmla="*/ 16 w 231"/>
                  <a:gd name="T13" fmla="*/ 328 h 356"/>
                  <a:gd name="T14" fmla="*/ 16 w 231"/>
                  <a:gd name="T15" fmla="*/ 328 h 356"/>
                  <a:gd name="T16" fmla="*/ 8 w 231"/>
                  <a:gd name="T17" fmla="*/ 324 h 356"/>
                  <a:gd name="T18" fmla="*/ 2 w 231"/>
                  <a:gd name="T19" fmla="*/ 316 h 356"/>
                  <a:gd name="T20" fmla="*/ 0 w 231"/>
                  <a:gd name="T21" fmla="*/ 308 h 356"/>
                  <a:gd name="T22" fmla="*/ 2 w 231"/>
                  <a:gd name="T23" fmla="*/ 298 h 356"/>
                  <a:gd name="T24" fmla="*/ 113 w 231"/>
                  <a:gd name="T25" fmla="*/ 16 h 356"/>
                  <a:gd name="T26" fmla="*/ 113 w 231"/>
                  <a:gd name="T27" fmla="*/ 16 h 356"/>
                  <a:gd name="T28" fmla="*/ 119 w 231"/>
                  <a:gd name="T29" fmla="*/ 8 h 356"/>
                  <a:gd name="T30" fmla="*/ 125 w 231"/>
                  <a:gd name="T31" fmla="*/ 2 h 356"/>
                  <a:gd name="T32" fmla="*/ 133 w 231"/>
                  <a:gd name="T33" fmla="*/ 0 h 356"/>
                  <a:gd name="T34" fmla="*/ 143 w 231"/>
                  <a:gd name="T35" fmla="*/ 2 h 356"/>
                  <a:gd name="T36" fmla="*/ 217 w 231"/>
                  <a:gd name="T37" fmla="*/ 30 h 356"/>
                  <a:gd name="T38" fmla="*/ 217 w 231"/>
                  <a:gd name="T39" fmla="*/ 30 h 356"/>
                  <a:gd name="T40" fmla="*/ 223 w 231"/>
                  <a:gd name="T41" fmla="*/ 34 h 356"/>
                  <a:gd name="T42" fmla="*/ 229 w 231"/>
                  <a:gd name="T43" fmla="*/ 42 h 356"/>
                  <a:gd name="T44" fmla="*/ 231 w 231"/>
                  <a:gd name="T45" fmla="*/ 50 h 356"/>
                  <a:gd name="T46" fmla="*/ 229 w 231"/>
                  <a:gd name="T47" fmla="*/ 60 h 356"/>
                  <a:gd name="T48" fmla="*/ 117 w 231"/>
                  <a:gd name="T49" fmla="*/ 342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31" h="356">
                    <a:moveTo>
                      <a:pt x="117" y="342"/>
                    </a:moveTo>
                    <a:lnTo>
                      <a:pt x="117" y="342"/>
                    </a:lnTo>
                    <a:lnTo>
                      <a:pt x="113" y="350"/>
                    </a:lnTo>
                    <a:lnTo>
                      <a:pt x="106" y="356"/>
                    </a:lnTo>
                    <a:lnTo>
                      <a:pt x="98" y="356"/>
                    </a:lnTo>
                    <a:lnTo>
                      <a:pt x="88" y="356"/>
                    </a:lnTo>
                    <a:lnTo>
                      <a:pt x="16" y="328"/>
                    </a:lnTo>
                    <a:lnTo>
                      <a:pt x="16" y="328"/>
                    </a:lnTo>
                    <a:lnTo>
                      <a:pt x="8" y="324"/>
                    </a:lnTo>
                    <a:lnTo>
                      <a:pt x="2" y="316"/>
                    </a:lnTo>
                    <a:lnTo>
                      <a:pt x="0" y="308"/>
                    </a:lnTo>
                    <a:lnTo>
                      <a:pt x="2" y="298"/>
                    </a:lnTo>
                    <a:lnTo>
                      <a:pt x="113" y="16"/>
                    </a:lnTo>
                    <a:lnTo>
                      <a:pt x="113" y="16"/>
                    </a:lnTo>
                    <a:lnTo>
                      <a:pt x="119" y="8"/>
                    </a:lnTo>
                    <a:lnTo>
                      <a:pt x="125" y="2"/>
                    </a:lnTo>
                    <a:lnTo>
                      <a:pt x="133" y="0"/>
                    </a:lnTo>
                    <a:lnTo>
                      <a:pt x="143" y="2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23" y="34"/>
                    </a:lnTo>
                    <a:lnTo>
                      <a:pt x="229" y="42"/>
                    </a:lnTo>
                    <a:lnTo>
                      <a:pt x="231" y="50"/>
                    </a:lnTo>
                    <a:lnTo>
                      <a:pt x="229" y="60"/>
                    </a:lnTo>
                    <a:lnTo>
                      <a:pt x="117" y="3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20"/>
              <p:cNvSpPr/>
              <p:nvPr/>
            </p:nvSpPr>
            <p:spPr bwMode="auto">
              <a:xfrm>
                <a:off x="3670300" y="4637088"/>
                <a:ext cx="1176338" cy="968375"/>
              </a:xfrm>
              <a:custGeom>
                <a:avLst/>
                <a:gdLst>
                  <a:gd name="T0" fmla="*/ 443 w 741"/>
                  <a:gd name="T1" fmla="*/ 145 h 610"/>
                  <a:gd name="T2" fmla="*/ 342 w 741"/>
                  <a:gd name="T3" fmla="*/ 197 h 610"/>
                  <a:gd name="T4" fmla="*/ 251 w 741"/>
                  <a:gd name="T5" fmla="*/ 240 h 610"/>
                  <a:gd name="T6" fmla="*/ 215 w 741"/>
                  <a:gd name="T7" fmla="*/ 244 h 610"/>
                  <a:gd name="T8" fmla="*/ 183 w 741"/>
                  <a:gd name="T9" fmla="*/ 228 h 610"/>
                  <a:gd name="T10" fmla="*/ 171 w 741"/>
                  <a:gd name="T11" fmla="*/ 205 h 610"/>
                  <a:gd name="T12" fmla="*/ 171 w 741"/>
                  <a:gd name="T13" fmla="*/ 163 h 610"/>
                  <a:gd name="T14" fmla="*/ 193 w 741"/>
                  <a:gd name="T15" fmla="*/ 129 h 610"/>
                  <a:gd name="T16" fmla="*/ 366 w 741"/>
                  <a:gd name="T17" fmla="*/ 12 h 610"/>
                  <a:gd name="T18" fmla="*/ 318 w 741"/>
                  <a:gd name="T19" fmla="*/ 2 h 610"/>
                  <a:gd name="T20" fmla="*/ 270 w 741"/>
                  <a:gd name="T21" fmla="*/ 22 h 610"/>
                  <a:gd name="T22" fmla="*/ 193 w 741"/>
                  <a:gd name="T23" fmla="*/ 54 h 610"/>
                  <a:gd name="T24" fmla="*/ 151 w 741"/>
                  <a:gd name="T25" fmla="*/ 54 h 610"/>
                  <a:gd name="T26" fmla="*/ 112 w 741"/>
                  <a:gd name="T27" fmla="*/ 32 h 610"/>
                  <a:gd name="T28" fmla="*/ 72 w 741"/>
                  <a:gd name="T29" fmla="*/ 115 h 610"/>
                  <a:gd name="T30" fmla="*/ 50 w 741"/>
                  <a:gd name="T31" fmla="*/ 350 h 610"/>
                  <a:gd name="T32" fmla="*/ 106 w 741"/>
                  <a:gd name="T33" fmla="*/ 373 h 610"/>
                  <a:gd name="T34" fmla="*/ 133 w 741"/>
                  <a:gd name="T35" fmla="*/ 366 h 610"/>
                  <a:gd name="T36" fmla="*/ 171 w 741"/>
                  <a:gd name="T37" fmla="*/ 379 h 610"/>
                  <a:gd name="T38" fmla="*/ 183 w 741"/>
                  <a:gd name="T39" fmla="*/ 393 h 610"/>
                  <a:gd name="T40" fmla="*/ 193 w 741"/>
                  <a:gd name="T41" fmla="*/ 417 h 610"/>
                  <a:gd name="T42" fmla="*/ 249 w 741"/>
                  <a:gd name="T43" fmla="*/ 381 h 610"/>
                  <a:gd name="T44" fmla="*/ 278 w 741"/>
                  <a:gd name="T45" fmla="*/ 371 h 610"/>
                  <a:gd name="T46" fmla="*/ 326 w 741"/>
                  <a:gd name="T47" fmla="*/ 395 h 610"/>
                  <a:gd name="T48" fmla="*/ 338 w 741"/>
                  <a:gd name="T49" fmla="*/ 427 h 610"/>
                  <a:gd name="T50" fmla="*/ 356 w 741"/>
                  <a:gd name="T51" fmla="*/ 427 h 610"/>
                  <a:gd name="T52" fmla="*/ 376 w 741"/>
                  <a:gd name="T53" fmla="*/ 425 h 610"/>
                  <a:gd name="T54" fmla="*/ 421 w 741"/>
                  <a:gd name="T55" fmla="*/ 449 h 610"/>
                  <a:gd name="T56" fmla="*/ 435 w 741"/>
                  <a:gd name="T57" fmla="*/ 481 h 610"/>
                  <a:gd name="T58" fmla="*/ 431 w 741"/>
                  <a:gd name="T59" fmla="*/ 514 h 610"/>
                  <a:gd name="T60" fmla="*/ 467 w 741"/>
                  <a:gd name="T61" fmla="*/ 526 h 610"/>
                  <a:gd name="T62" fmla="*/ 485 w 741"/>
                  <a:gd name="T63" fmla="*/ 550 h 610"/>
                  <a:gd name="T64" fmla="*/ 487 w 741"/>
                  <a:gd name="T65" fmla="*/ 604 h 610"/>
                  <a:gd name="T66" fmla="*/ 529 w 741"/>
                  <a:gd name="T67" fmla="*/ 602 h 610"/>
                  <a:gd name="T68" fmla="*/ 543 w 741"/>
                  <a:gd name="T69" fmla="*/ 584 h 610"/>
                  <a:gd name="T70" fmla="*/ 543 w 741"/>
                  <a:gd name="T71" fmla="*/ 550 h 610"/>
                  <a:gd name="T72" fmla="*/ 457 w 741"/>
                  <a:gd name="T73" fmla="*/ 453 h 610"/>
                  <a:gd name="T74" fmla="*/ 459 w 741"/>
                  <a:gd name="T75" fmla="*/ 431 h 610"/>
                  <a:gd name="T76" fmla="*/ 475 w 741"/>
                  <a:gd name="T77" fmla="*/ 431 h 610"/>
                  <a:gd name="T78" fmla="*/ 588 w 741"/>
                  <a:gd name="T79" fmla="*/ 548 h 610"/>
                  <a:gd name="T80" fmla="*/ 620 w 741"/>
                  <a:gd name="T81" fmla="*/ 550 h 610"/>
                  <a:gd name="T82" fmla="*/ 638 w 741"/>
                  <a:gd name="T83" fmla="*/ 534 h 610"/>
                  <a:gd name="T84" fmla="*/ 644 w 741"/>
                  <a:gd name="T85" fmla="*/ 501 h 610"/>
                  <a:gd name="T86" fmla="*/ 545 w 741"/>
                  <a:gd name="T87" fmla="*/ 385 h 610"/>
                  <a:gd name="T88" fmla="*/ 545 w 741"/>
                  <a:gd name="T89" fmla="*/ 369 h 610"/>
                  <a:gd name="T90" fmla="*/ 560 w 741"/>
                  <a:gd name="T91" fmla="*/ 362 h 610"/>
                  <a:gd name="T92" fmla="*/ 678 w 741"/>
                  <a:gd name="T93" fmla="*/ 485 h 610"/>
                  <a:gd name="T94" fmla="*/ 709 w 741"/>
                  <a:gd name="T95" fmla="*/ 493 h 610"/>
                  <a:gd name="T96" fmla="*/ 731 w 741"/>
                  <a:gd name="T97" fmla="*/ 479 h 610"/>
                  <a:gd name="T98" fmla="*/ 449 w 741"/>
                  <a:gd name="T99" fmla="*/ 14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41" h="610">
                    <a:moveTo>
                      <a:pt x="449" y="149"/>
                    </a:moveTo>
                    <a:lnTo>
                      <a:pt x="449" y="149"/>
                    </a:lnTo>
                    <a:lnTo>
                      <a:pt x="443" y="145"/>
                    </a:lnTo>
                    <a:lnTo>
                      <a:pt x="443" y="145"/>
                    </a:lnTo>
                    <a:lnTo>
                      <a:pt x="443" y="145"/>
                    </a:lnTo>
                    <a:lnTo>
                      <a:pt x="441" y="147"/>
                    </a:lnTo>
                    <a:lnTo>
                      <a:pt x="441" y="147"/>
                    </a:lnTo>
                    <a:lnTo>
                      <a:pt x="342" y="197"/>
                    </a:lnTo>
                    <a:lnTo>
                      <a:pt x="280" y="226"/>
                    </a:lnTo>
                    <a:lnTo>
                      <a:pt x="280" y="226"/>
                    </a:lnTo>
                    <a:lnTo>
                      <a:pt x="264" y="234"/>
                    </a:lnTo>
                    <a:lnTo>
                      <a:pt x="251" y="240"/>
                    </a:lnTo>
                    <a:lnTo>
                      <a:pt x="237" y="242"/>
                    </a:lnTo>
                    <a:lnTo>
                      <a:pt x="225" y="244"/>
                    </a:lnTo>
                    <a:lnTo>
                      <a:pt x="225" y="244"/>
                    </a:lnTo>
                    <a:lnTo>
                      <a:pt x="215" y="244"/>
                    </a:lnTo>
                    <a:lnTo>
                      <a:pt x="207" y="240"/>
                    </a:lnTo>
                    <a:lnTo>
                      <a:pt x="199" y="238"/>
                    </a:lnTo>
                    <a:lnTo>
                      <a:pt x="191" y="232"/>
                    </a:lnTo>
                    <a:lnTo>
                      <a:pt x="183" y="228"/>
                    </a:lnTo>
                    <a:lnTo>
                      <a:pt x="179" y="221"/>
                    </a:lnTo>
                    <a:lnTo>
                      <a:pt x="173" y="213"/>
                    </a:lnTo>
                    <a:lnTo>
                      <a:pt x="171" y="205"/>
                    </a:lnTo>
                    <a:lnTo>
                      <a:pt x="171" y="205"/>
                    </a:lnTo>
                    <a:lnTo>
                      <a:pt x="169" y="193"/>
                    </a:lnTo>
                    <a:lnTo>
                      <a:pt x="167" y="183"/>
                    </a:lnTo>
                    <a:lnTo>
                      <a:pt x="169" y="173"/>
                    </a:lnTo>
                    <a:lnTo>
                      <a:pt x="171" y="163"/>
                    </a:lnTo>
                    <a:lnTo>
                      <a:pt x="175" y="153"/>
                    </a:lnTo>
                    <a:lnTo>
                      <a:pt x="179" y="143"/>
                    </a:lnTo>
                    <a:lnTo>
                      <a:pt x="187" y="135"/>
                    </a:lnTo>
                    <a:lnTo>
                      <a:pt x="193" y="129"/>
                    </a:lnTo>
                    <a:lnTo>
                      <a:pt x="366" y="12"/>
                    </a:lnTo>
                    <a:lnTo>
                      <a:pt x="366" y="12"/>
                    </a:lnTo>
                    <a:lnTo>
                      <a:pt x="366" y="12"/>
                    </a:lnTo>
                    <a:lnTo>
                      <a:pt x="366" y="12"/>
                    </a:lnTo>
                    <a:lnTo>
                      <a:pt x="356" y="6"/>
                    </a:lnTo>
                    <a:lnTo>
                      <a:pt x="344" y="2"/>
                    </a:lnTo>
                    <a:lnTo>
                      <a:pt x="330" y="0"/>
                    </a:lnTo>
                    <a:lnTo>
                      <a:pt x="318" y="2"/>
                    </a:lnTo>
                    <a:lnTo>
                      <a:pt x="306" y="6"/>
                    </a:lnTo>
                    <a:lnTo>
                      <a:pt x="292" y="10"/>
                    </a:lnTo>
                    <a:lnTo>
                      <a:pt x="270" y="22"/>
                    </a:lnTo>
                    <a:lnTo>
                      <a:pt x="270" y="22"/>
                    </a:lnTo>
                    <a:lnTo>
                      <a:pt x="249" y="32"/>
                    </a:lnTo>
                    <a:lnTo>
                      <a:pt x="227" y="44"/>
                    </a:lnTo>
                    <a:lnTo>
                      <a:pt x="205" y="52"/>
                    </a:lnTo>
                    <a:lnTo>
                      <a:pt x="193" y="54"/>
                    </a:lnTo>
                    <a:lnTo>
                      <a:pt x="181" y="56"/>
                    </a:lnTo>
                    <a:lnTo>
                      <a:pt x="181" y="56"/>
                    </a:lnTo>
                    <a:lnTo>
                      <a:pt x="161" y="56"/>
                    </a:lnTo>
                    <a:lnTo>
                      <a:pt x="151" y="54"/>
                    </a:lnTo>
                    <a:lnTo>
                      <a:pt x="141" y="52"/>
                    </a:lnTo>
                    <a:lnTo>
                      <a:pt x="141" y="52"/>
                    </a:lnTo>
                    <a:lnTo>
                      <a:pt x="121" y="40"/>
                    </a:lnTo>
                    <a:lnTo>
                      <a:pt x="112" y="32"/>
                    </a:lnTo>
                    <a:lnTo>
                      <a:pt x="108" y="28"/>
                    </a:lnTo>
                    <a:lnTo>
                      <a:pt x="108" y="26"/>
                    </a:lnTo>
                    <a:lnTo>
                      <a:pt x="108" y="26"/>
                    </a:lnTo>
                    <a:lnTo>
                      <a:pt x="72" y="115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24" y="320"/>
                    </a:lnTo>
                    <a:lnTo>
                      <a:pt x="50" y="350"/>
                    </a:lnTo>
                    <a:lnTo>
                      <a:pt x="88" y="385"/>
                    </a:lnTo>
                    <a:lnTo>
                      <a:pt x="96" y="377"/>
                    </a:lnTo>
                    <a:lnTo>
                      <a:pt x="96" y="377"/>
                    </a:lnTo>
                    <a:lnTo>
                      <a:pt x="106" y="373"/>
                    </a:lnTo>
                    <a:lnTo>
                      <a:pt x="114" y="369"/>
                    </a:lnTo>
                    <a:lnTo>
                      <a:pt x="123" y="366"/>
                    </a:lnTo>
                    <a:lnTo>
                      <a:pt x="133" y="366"/>
                    </a:lnTo>
                    <a:lnTo>
                      <a:pt x="133" y="366"/>
                    </a:lnTo>
                    <a:lnTo>
                      <a:pt x="133" y="366"/>
                    </a:lnTo>
                    <a:lnTo>
                      <a:pt x="147" y="368"/>
                    </a:lnTo>
                    <a:lnTo>
                      <a:pt x="159" y="371"/>
                    </a:lnTo>
                    <a:lnTo>
                      <a:pt x="171" y="379"/>
                    </a:lnTo>
                    <a:lnTo>
                      <a:pt x="181" y="391"/>
                    </a:lnTo>
                    <a:lnTo>
                      <a:pt x="181" y="391"/>
                    </a:lnTo>
                    <a:lnTo>
                      <a:pt x="181" y="391"/>
                    </a:lnTo>
                    <a:lnTo>
                      <a:pt x="183" y="393"/>
                    </a:lnTo>
                    <a:lnTo>
                      <a:pt x="183" y="393"/>
                    </a:lnTo>
                    <a:lnTo>
                      <a:pt x="187" y="401"/>
                    </a:lnTo>
                    <a:lnTo>
                      <a:pt x="191" y="409"/>
                    </a:lnTo>
                    <a:lnTo>
                      <a:pt x="193" y="417"/>
                    </a:lnTo>
                    <a:lnTo>
                      <a:pt x="193" y="427"/>
                    </a:lnTo>
                    <a:lnTo>
                      <a:pt x="239" y="387"/>
                    </a:lnTo>
                    <a:lnTo>
                      <a:pt x="239" y="387"/>
                    </a:lnTo>
                    <a:lnTo>
                      <a:pt x="249" y="381"/>
                    </a:lnTo>
                    <a:lnTo>
                      <a:pt x="259" y="375"/>
                    </a:lnTo>
                    <a:lnTo>
                      <a:pt x="268" y="373"/>
                    </a:lnTo>
                    <a:lnTo>
                      <a:pt x="278" y="371"/>
                    </a:lnTo>
                    <a:lnTo>
                      <a:pt x="278" y="371"/>
                    </a:lnTo>
                    <a:lnTo>
                      <a:pt x="292" y="373"/>
                    </a:lnTo>
                    <a:lnTo>
                      <a:pt x="304" y="377"/>
                    </a:lnTo>
                    <a:lnTo>
                      <a:pt x="316" y="385"/>
                    </a:lnTo>
                    <a:lnTo>
                      <a:pt x="326" y="395"/>
                    </a:lnTo>
                    <a:lnTo>
                      <a:pt x="326" y="395"/>
                    </a:lnTo>
                    <a:lnTo>
                      <a:pt x="332" y="405"/>
                    </a:lnTo>
                    <a:lnTo>
                      <a:pt x="336" y="415"/>
                    </a:lnTo>
                    <a:lnTo>
                      <a:pt x="338" y="427"/>
                    </a:lnTo>
                    <a:lnTo>
                      <a:pt x="338" y="437"/>
                    </a:lnTo>
                    <a:lnTo>
                      <a:pt x="338" y="437"/>
                    </a:lnTo>
                    <a:lnTo>
                      <a:pt x="348" y="431"/>
                    </a:lnTo>
                    <a:lnTo>
                      <a:pt x="356" y="427"/>
                    </a:lnTo>
                    <a:lnTo>
                      <a:pt x="366" y="425"/>
                    </a:lnTo>
                    <a:lnTo>
                      <a:pt x="376" y="425"/>
                    </a:lnTo>
                    <a:lnTo>
                      <a:pt x="376" y="425"/>
                    </a:lnTo>
                    <a:lnTo>
                      <a:pt x="376" y="425"/>
                    </a:lnTo>
                    <a:lnTo>
                      <a:pt x="388" y="425"/>
                    </a:lnTo>
                    <a:lnTo>
                      <a:pt x="402" y="431"/>
                    </a:lnTo>
                    <a:lnTo>
                      <a:pt x="411" y="439"/>
                    </a:lnTo>
                    <a:lnTo>
                      <a:pt x="421" y="449"/>
                    </a:lnTo>
                    <a:lnTo>
                      <a:pt x="421" y="449"/>
                    </a:lnTo>
                    <a:lnTo>
                      <a:pt x="427" y="455"/>
                    </a:lnTo>
                    <a:lnTo>
                      <a:pt x="431" y="463"/>
                    </a:lnTo>
                    <a:lnTo>
                      <a:pt x="435" y="481"/>
                    </a:lnTo>
                    <a:lnTo>
                      <a:pt x="435" y="499"/>
                    </a:lnTo>
                    <a:lnTo>
                      <a:pt x="431" y="514"/>
                    </a:lnTo>
                    <a:lnTo>
                      <a:pt x="431" y="514"/>
                    </a:lnTo>
                    <a:lnTo>
                      <a:pt x="431" y="514"/>
                    </a:lnTo>
                    <a:lnTo>
                      <a:pt x="431" y="514"/>
                    </a:lnTo>
                    <a:lnTo>
                      <a:pt x="443" y="516"/>
                    </a:lnTo>
                    <a:lnTo>
                      <a:pt x="455" y="520"/>
                    </a:lnTo>
                    <a:lnTo>
                      <a:pt x="467" y="526"/>
                    </a:lnTo>
                    <a:lnTo>
                      <a:pt x="477" y="536"/>
                    </a:lnTo>
                    <a:lnTo>
                      <a:pt x="477" y="536"/>
                    </a:lnTo>
                    <a:lnTo>
                      <a:pt x="481" y="542"/>
                    </a:lnTo>
                    <a:lnTo>
                      <a:pt x="485" y="550"/>
                    </a:lnTo>
                    <a:lnTo>
                      <a:pt x="491" y="568"/>
                    </a:lnTo>
                    <a:lnTo>
                      <a:pt x="491" y="586"/>
                    </a:lnTo>
                    <a:lnTo>
                      <a:pt x="487" y="604"/>
                    </a:lnTo>
                    <a:lnTo>
                      <a:pt x="487" y="604"/>
                    </a:lnTo>
                    <a:lnTo>
                      <a:pt x="499" y="608"/>
                    </a:lnTo>
                    <a:lnTo>
                      <a:pt x="511" y="610"/>
                    </a:lnTo>
                    <a:lnTo>
                      <a:pt x="523" y="606"/>
                    </a:lnTo>
                    <a:lnTo>
                      <a:pt x="529" y="602"/>
                    </a:lnTo>
                    <a:lnTo>
                      <a:pt x="533" y="598"/>
                    </a:lnTo>
                    <a:lnTo>
                      <a:pt x="533" y="598"/>
                    </a:lnTo>
                    <a:lnTo>
                      <a:pt x="539" y="592"/>
                    </a:lnTo>
                    <a:lnTo>
                      <a:pt x="543" y="584"/>
                    </a:lnTo>
                    <a:lnTo>
                      <a:pt x="545" y="576"/>
                    </a:lnTo>
                    <a:lnTo>
                      <a:pt x="547" y="568"/>
                    </a:lnTo>
                    <a:lnTo>
                      <a:pt x="547" y="560"/>
                    </a:lnTo>
                    <a:lnTo>
                      <a:pt x="543" y="550"/>
                    </a:lnTo>
                    <a:lnTo>
                      <a:pt x="541" y="544"/>
                    </a:lnTo>
                    <a:lnTo>
                      <a:pt x="535" y="536"/>
                    </a:lnTo>
                    <a:lnTo>
                      <a:pt x="457" y="453"/>
                    </a:lnTo>
                    <a:lnTo>
                      <a:pt x="457" y="453"/>
                    </a:lnTo>
                    <a:lnTo>
                      <a:pt x="455" y="447"/>
                    </a:lnTo>
                    <a:lnTo>
                      <a:pt x="453" y="441"/>
                    </a:lnTo>
                    <a:lnTo>
                      <a:pt x="455" y="437"/>
                    </a:lnTo>
                    <a:lnTo>
                      <a:pt x="459" y="431"/>
                    </a:lnTo>
                    <a:lnTo>
                      <a:pt x="463" y="429"/>
                    </a:lnTo>
                    <a:lnTo>
                      <a:pt x="467" y="427"/>
                    </a:lnTo>
                    <a:lnTo>
                      <a:pt x="471" y="427"/>
                    </a:lnTo>
                    <a:lnTo>
                      <a:pt x="475" y="431"/>
                    </a:lnTo>
                    <a:lnTo>
                      <a:pt x="574" y="538"/>
                    </a:lnTo>
                    <a:lnTo>
                      <a:pt x="574" y="538"/>
                    </a:lnTo>
                    <a:lnTo>
                      <a:pt x="582" y="544"/>
                    </a:lnTo>
                    <a:lnTo>
                      <a:pt x="588" y="548"/>
                    </a:lnTo>
                    <a:lnTo>
                      <a:pt x="596" y="552"/>
                    </a:lnTo>
                    <a:lnTo>
                      <a:pt x="604" y="552"/>
                    </a:lnTo>
                    <a:lnTo>
                      <a:pt x="612" y="552"/>
                    </a:lnTo>
                    <a:lnTo>
                      <a:pt x="620" y="550"/>
                    </a:lnTo>
                    <a:lnTo>
                      <a:pt x="626" y="546"/>
                    </a:lnTo>
                    <a:lnTo>
                      <a:pt x="632" y="540"/>
                    </a:lnTo>
                    <a:lnTo>
                      <a:pt x="632" y="540"/>
                    </a:lnTo>
                    <a:lnTo>
                      <a:pt x="638" y="534"/>
                    </a:lnTo>
                    <a:lnTo>
                      <a:pt x="642" y="526"/>
                    </a:lnTo>
                    <a:lnTo>
                      <a:pt x="644" y="518"/>
                    </a:lnTo>
                    <a:lnTo>
                      <a:pt x="644" y="509"/>
                    </a:lnTo>
                    <a:lnTo>
                      <a:pt x="644" y="501"/>
                    </a:lnTo>
                    <a:lnTo>
                      <a:pt x="642" y="493"/>
                    </a:lnTo>
                    <a:lnTo>
                      <a:pt x="638" y="485"/>
                    </a:lnTo>
                    <a:lnTo>
                      <a:pt x="632" y="477"/>
                    </a:lnTo>
                    <a:lnTo>
                      <a:pt x="545" y="385"/>
                    </a:lnTo>
                    <a:lnTo>
                      <a:pt x="545" y="385"/>
                    </a:lnTo>
                    <a:lnTo>
                      <a:pt x="543" y="381"/>
                    </a:lnTo>
                    <a:lnTo>
                      <a:pt x="543" y="375"/>
                    </a:lnTo>
                    <a:lnTo>
                      <a:pt x="545" y="369"/>
                    </a:lnTo>
                    <a:lnTo>
                      <a:pt x="547" y="366"/>
                    </a:lnTo>
                    <a:lnTo>
                      <a:pt x="551" y="362"/>
                    </a:lnTo>
                    <a:lnTo>
                      <a:pt x="554" y="360"/>
                    </a:lnTo>
                    <a:lnTo>
                      <a:pt x="560" y="362"/>
                    </a:lnTo>
                    <a:lnTo>
                      <a:pt x="564" y="364"/>
                    </a:lnTo>
                    <a:lnTo>
                      <a:pt x="670" y="479"/>
                    </a:lnTo>
                    <a:lnTo>
                      <a:pt x="670" y="479"/>
                    </a:lnTo>
                    <a:lnTo>
                      <a:pt x="678" y="485"/>
                    </a:lnTo>
                    <a:lnTo>
                      <a:pt x="686" y="489"/>
                    </a:lnTo>
                    <a:lnTo>
                      <a:pt x="694" y="491"/>
                    </a:lnTo>
                    <a:lnTo>
                      <a:pt x="701" y="493"/>
                    </a:lnTo>
                    <a:lnTo>
                      <a:pt x="709" y="493"/>
                    </a:lnTo>
                    <a:lnTo>
                      <a:pt x="717" y="489"/>
                    </a:lnTo>
                    <a:lnTo>
                      <a:pt x="725" y="485"/>
                    </a:lnTo>
                    <a:lnTo>
                      <a:pt x="731" y="479"/>
                    </a:lnTo>
                    <a:lnTo>
                      <a:pt x="731" y="479"/>
                    </a:lnTo>
                    <a:lnTo>
                      <a:pt x="735" y="475"/>
                    </a:lnTo>
                    <a:lnTo>
                      <a:pt x="739" y="469"/>
                    </a:lnTo>
                    <a:lnTo>
                      <a:pt x="741" y="457"/>
                    </a:lnTo>
                    <a:lnTo>
                      <a:pt x="449" y="1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13195" y="6140"/>
              <a:ext cx="963" cy="963"/>
            </a:xfrm>
            <a:custGeom>
              <a:avLst/>
              <a:gdLst>
                <a:gd name="T0" fmla="*/ 525 w 756"/>
                <a:gd name="T1" fmla="*/ 30 h 756"/>
                <a:gd name="T2" fmla="*/ 668 w 756"/>
                <a:gd name="T3" fmla="*/ 137 h 756"/>
                <a:gd name="T4" fmla="*/ 754 w 756"/>
                <a:gd name="T5" fmla="*/ 339 h 756"/>
                <a:gd name="T6" fmla="*/ 726 w 756"/>
                <a:gd name="T7" fmla="*/ 524 h 756"/>
                <a:gd name="T8" fmla="*/ 619 w 756"/>
                <a:gd name="T9" fmla="*/ 669 h 756"/>
                <a:gd name="T10" fmla="*/ 416 w 756"/>
                <a:gd name="T11" fmla="*/ 754 h 756"/>
                <a:gd name="T12" fmla="*/ 230 w 756"/>
                <a:gd name="T13" fmla="*/ 726 h 756"/>
                <a:gd name="T14" fmla="*/ 85 w 756"/>
                <a:gd name="T15" fmla="*/ 619 h 756"/>
                <a:gd name="T16" fmla="*/ 2 w 756"/>
                <a:gd name="T17" fmla="*/ 417 h 756"/>
                <a:gd name="T18" fmla="*/ 29 w 756"/>
                <a:gd name="T19" fmla="*/ 230 h 756"/>
                <a:gd name="T20" fmla="*/ 136 w 756"/>
                <a:gd name="T21" fmla="*/ 85 h 756"/>
                <a:gd name="T22" fmla="*/ 339 w 756"/>
                <a:gd name="T23" fmla="*/ 2 h 756"/>
                <a:gd name="T24" fmla="*/ 301 w 756"/>
                <a:gd name="T25" fmla="*/ 589 h 756"/>
                <a:gd name="T26" fmla="*/ 305 w 756"/>
                <a:gd name="T27" fmla="*/ 655 h 756"/>
                <a:gd name="T28" fmla="*/ 345 w 756"/>
                <a:gd name="T29" fmla="*/ 411 h 756"/>
                <a:gd name="T30" fmla="*/ 236 w 756"/>
                <a:gd name="T31" fmla="*/ 510 h 756"/>
                <a:gd name="T32" fmla="*/ 345 w 756"/>
                <a:gd name="T33" fmla="*/ 345 h 756"/>
                <a:gd name="T34" fmla="*/ 236 w 756"/>
                <a:gd name="T35" fmla="*/ 244 h 756"/>
                <a:gd name="T36" fmla="*/ 345 w 756"/>
                <a:gd name="T37" fmla="*/ 345 h 756"/>
                <a:gd name="T38" fmla="*/ 305 w 756"/>
                <a:gd name="T39" fmla="*/ 101 h 756"/>
                <a:gd name="T40" fmla="*/ 301 w 756"/>
                <a:gd name="T41" fmla="*/ 167 h 756"/>
                <a:gd name="T42" fmla="*/ 454 w 756"/>
                <a:gd name="T43" fmla="*/ 167 h 756"/>
                <a:gd name="T44" fmla="*/ 450 w 756"/>
                <a:gd name="T45" fmla="*/ 101 h 756"/>
                <a:gd name="T46" fmla="*/ 410 w 756"/>
                <a:gd name="T47" fmla="*/ 345 h 756"/>
                <a:gd name="T48" fmla="*/ 520 w 756"/>
                <a:gd name="T49" fmla="*/ 244 h 756"/>
                <a:gd name="T50" fmla="*/ 410 w 756"/>
                <a:gd name="T51" fmla="*/ 228 h 756"/>
                <a:gd name="T52" fmla="*/ 494 w 756"/>
                <a:gd name="T53" fmla="*/ 516 h 756"/>
                <a:gd name="T54" fmla="*/ 533 w 756"/>
                <a:gd name="T55" fmla="*/ 411 h 756"/>
                <a:gd name="T56" fmla="*/ 420 w 756"/>
                <a:gd name="T57" fmla="*/ 677 h 756"/>
                <a:gd name="T58" fmla="*/ 496 w 756"/>
                <a:gd name="T59" fmla="*/ 583 h 756"/>
                <a:gd name="T60" fmla="*/ 154 w 756"/>
                <a:gd name="T61" fmla="*/ 345 h 756"/>
                <a:gd name="T62" fmla="*/ 148 w 756"/>
                <a:gd name="T63" fmla="*/ 278 h 756"/>
                <a:gd name="T64" fmla="*/ 601 w 756"/>
                <a:gd name="T65" fmla="*/ 345 h 756"/>
                <a:gd name="T66" fmla="*/ 607 w 756"/>
                <a:gd name="T67" fmla="*/ 278 h 756"/>
                <a:gd name="T68" fmla="*/ 601 w 756"/>
                <a:gd name="T69" fmla="*/ 345 h 756"/>
                <a:gd name="T70" fmla="*/ 591 w 756"/>
                <a:gd name="T71" fmla="*/ 486 h 756"/>
                <a:gd name="T72" fmla="*/ 682 w 756"/>
                <a:gd name="T73" fmla="*/ 411 h 756"/>
                <a:gd name="T74" fmla="*/ 103 w 756"/>
                <a:gd name="T75" fmla="*/ 446 h 756"/>
                <a:gd name="T76" fmla="*/ 158 w 756"/>
                <a:gd name="T77" fmla="*/ 448 h 756"/>
                <a:gd name="T78" fmla="*/ 637 w 756"/>
                <a:gd name="T79" fmla="*/ 536 h 756"/>
                <a:gd name="T80" fmla="*/ 541 w 756"/>
                <a:gd name="T81" fmla="*/ 637 h 756"/>
                <a:gd name="T82" fmla="*/ 599 w 756"/>
                <a:gd name="T83" fmla="*/ 599 h 756"/>
                <a:gd name="T84" fmla="*/ 653 w 756"/>
                <a:gd name="T85" fmla="*/ 528 h 756"/>
                <a:gd name="T86" fmla="*/ 103 w 756"/>
                <a:gd name="T87" fmla="*/ 528 h 756"/>
                <a:gd name="T88" fmla="*/ 156 w 756"/>
                <a:gd name="T89" fmla="*/ 599 h 756"/>
                <a:gd name="T90" fmla="*/ 214 w 756"/>
                <a:gd name="T91" fmla="*/ 637 h 756"/>
                <a:gd name="T92" fmla="*/ 103 w 756"/>
                <a:gd name="T93" fmla="*/ 228 h 756"/>
                <a:gd name="T94" fmla="*/ 196 w 756"/>
                <a:gd name="T95" fmla="*/ 153 h 756"/>
                <a:gd name="T96" fmla="*/ 186 w 756"/>
                <a:gd name="T97" fmla="*/ 129 h 756"/>
                <a:gd name="T98" fmla="*/ 115 w 756"/>
                <a:gd name="T99" fmla="*/ 208 h 756"/>
                <a:gd name="T100" fmla="*/ 637 w 756"/>
                <a:gd name="T101" fmla="*/ 220 h 756"/>
                <a:gd name="T102" fmla="*/ 613 w 756"/>
                <a:gd name="T103" fmla="*/ 173 h 756"/>
                <a:gd name="T104" fmla="*/ 535 w 756"/>
                <a:gd name="T105" fmla="*/ 107 h 756"/>
                <a:gd name="T106" fmla="*/ 573 w 756"/>
                <a:gd name="T107" fmla="*/ 1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56" h="756">
                  <a:moveTo>
                    <a:pt x="377" y="0"/>
                  </a:moveTo>
                  <a:lnTo>
                    <a:pt x="377" y="0"/>
                  </a:lnTo>
                  <a:lnTo>
                    <a:pt x="416" y="2"/>
                  </a:lnTo>
                  <a:lnTo>
                    <a:pt x="454" y="8"/>
                  </a:lnTo>
                  <a:lnTo>
                    <a:pt x="490" y="16"/>
                  </a:lnTo>
                  <a:lnTo>
                    <a:pt x="525" y="30"/>
                  </a:lnTo>
                  <a:lnTo>
                    <a:pt x="557" y="46"/>
                  </a:lnTo>
                  <a:lnTo>
                    <a:pt x="589" y="63"/>
                  </a:lnTo>
                  <a:lnTo>
                    <a:pt x="619" y="85"/>
                  </a:lnTo>
                  <a:lnTo>
                    <a:pt x="645" y="109"/>
                  </a:lnTo>
                  <a:lnTo>
                    <a:pt x="645" y="109"/>
                  </a:lnTo>
                  <a:lnTo>
                    <a:pt x="668" y="137"/>
                  </a:lnTo>
                  <a:lnTo>
                    <a:pt x="690" y="167"/>
                  </a:lnTo>
                  <a:lnTo>
                    <a:pt x="710" y="196"/>
                  </a:lnTo>
                  <a:lnTo>
                    <a:pt x="726" y="230"/>
                  </a:lnTo>
                  <a:lnTo>
                    <a:pt x="738" y="266"/>
                  </a:lnTo>
                  <a:lnTo>
                    <a:pt x="748" y="302"/>
                  </a:lnTo>
                  <a:lnTo>
                    <a:pt x="754" y="339"/>
                  </a:lnTo>
                  <a:lnTo>
                    <a:pt x="756" y="377"/>
                  </a:lnTo>
                  <a:lnTo>
                    <a:pt x="756" y="377"/>
                  </a:lnTo>
                  <a:lnTo>
                    <a:pt x="754" y="417"/>
                  </a:lnTo>
                  <a:lnTo>
                    <a:pt x="748" y="454"/>
                  </a:lnTo>
                  <a:lnTo>
                    <a:pt x="738" y="490"/>
                  </a:lnTo>
                  <a:lnTo>
                    <a:pt x="726" y="524"/>
                  </a:lnTo>
                  <a:lnTo>
                    <a:pt x="710" y="558"/>
                  </a:lnTo>
                  <a:lnTo>
                    <a:pt x="690" y="589"/>
                  </a:lnTo>
                  <a:lnTo>
                    <a:pt x="668" y="619"/>
                  </a:lnTo>
                  <a:lnTo>
                    <a:pt x="645" y="645"/>
                  </a:lnTo>
                  <a:lnTo>
                    <a:pt x="645" y="645"/>
                  </a:lnTo>
                  <a:lnTo>
                    <a:pt x="619" y="669"/>
                  </a:lnTo>
                  <a:lnTo>
                    <a:pt x="589" y="691"/>
                  </a:lnTo>
                  <a:lnTo>
                    <a:pt x="557" y="710"/>
                  </a:lnTo>
                  <a:lnTo>
                    <a:pt x="525" y="726"/>
                  </a:lnTo>
                  <a:lnTo>
                    <a:pt x="490" y="738"/>
                  </a:lnTo>
                  <a:lnTo>
                    <a:pt x="454" y="748"/>
                  </a:lnTo>
                  <a:lnTo>
                    <a:pt x="416" y="754"/>
                  </a:lnTo>
                  <a:lnTo>
                    <a:pt x="377" y="756"/>
                  </a:lnTo>
                  <a:lnTo>
                    <a:pt x="377" y="756"/>
                  </a:lnTo>
                  <a:lnTo>
                    <a:pt x="339" y="754"/>
                  </a:lnTo>
                  <a:lnTo>
                    <a:pt x="301" y="748"/>
                  </a:lnTo>
                  <a:lnTo>
                    <a:pt x="265" y="738"/>
                  </a:lnTo>
                  <a:lnTo>
                    <a:pt x="230" y="726"/>
                  </a:lnTo>
                  <a:lnTo>
                    <a:pt x="198" y="710"/>
                  </a:lnTo>
                  <a:lnTo>
                    <a:pt x="166" y="691"/>
                  </a:lnTo>
                  <a:lnTo>
                    <a:pt x="136" y="669"/>
                  </a:lnTo>
                  <a:lnTo>
                    <a:pt x="111" y="645"/>
                  </a:lnTo>
                  <a:lnTo>
                    <a:pt x="111" y="645"/>
                  </a:lnTo>
                  <a:lnTo>
                    <a:pt x="85" y="619"/>
                  </a:lnTo>
                  <a:lnTo>
                    <a:pt x="63" y="589"/>
                  </a:lnTo>
                  <a:lnTo>
                    <a:pt x="45" y="558"/>
                  </a:lnTo>
                  <a:lnTo>
                    <a:pt x="29" y="524"/>
                  </a:lnTo>
                  <a:lnTo>
                    <a:pt x="15" y="490"/>
                  </a:lnTo>
                  <a:lnTo>
                    <a:pt x="7" y="454"/>
                  </a:lnTo>
                  <a:lnTo>
                    <a:pt x="2" y="417"/>
                  </a:lnTo>
                  <a:lnTo>
                    <a:pt x="0" y="377"/>
                  </a:lnTo>
                  <a:lnTo>
                    <a:pt x="0" y="377"/>
                  </a:lnTo>
                  <a:lnTo>
                    <a:pt x="2" y="339"/>
                  </a:lnTo>
                  <a:lnTo>
                    <a:pt x="7" y="302"/>
                  </a:lnTo>
                  <a:lnTo>
                    <a:pt x="15" y="266"/>
                  </a:lnTo>
                  <a:lnTo>
                    <a:pt x="29" y="230"/>
                  </a:lnTo>
                  <a:lnTo>
                    <a:pt x="45" y="196"/>
                  </a:lnTo>
                  <a:lnTo>
                    <a:pt x="63" y="167"/>
                  </a:lnTo>
                  <a:lnTo>
                    <a:pt x="85" y="137"/>
                  </a:lnTo>
                  <a:lnTo>
                    <a:pt x="111" y="109"/>
                  </a:lnTo>
                  <a:lnTo>
                    <a:pt x="111" y="109"/>
                  </a:lnTo>
                  <a:lnTo>
                    <a:pt x="136" y="85"/>
                  </a:lnTo>
                  <a:lnTo>
                    <a:pt x="166" y="63"/>
                  </a:lnTo>
                  <a:lnTo>
                    <a:pt x="198" y="46"/>
                  </a:lnTo>
                  <a:lnTo>
                    <a:pt x="230" y="30"/>
                  </a:lnTo>
                  <a:lnTo>
                    <a:pt x="265" y="16"/>
                  </a:lnTo>
                  <a:lnTo>
                    <a:pt x="301" y="8"/>
                  </a:lnTo>
                  <a:lnTo>
                    <a:pt x="339" y="2"/>
                  </a:lnTo>
                  <a:lnTo>
                    <a:pt x="377" y="0"/>
                  </a:lnTo>
                  <a:lnTo>
                    <a:pt x="377" y="0"/>
                  </a:lnTo>
                  <a:close/>
                  <a:moveTo>
                    <a:pt x="345" y="683"/>
                  </a:moveTo>
                  <a:lnTo>
                    <a:pt x="345" y="593"/>
                  </a:lnTo>
                  <a:lnTo>
                    <a:pt x="345" y="593"/>
                  </a:lnTo>
                  <a:lnTo>
                    <a:pt x="301" y="589"/>
                  </a:lnTo>
                  <a:lnTo>
                    <a:pt x="260" y="583"/>
                  </a:lnTo>
                  <a:lnTo>
                    <a:pt x="260" y="583"/>
                  </a:lnTo>
                  <a:lnTo>
                    <a:pt x="271" y="605"/>
                  </a:lnTo>
                  <a:lnTo>
                    <a:pt x="271" y="605"/>
                  </a:lnTo>
                  <a:lnTo>
                    <a:pt x="287" y="633"/>
                  </a:lnTo>
                  <a:lnTo>
                    <a:pt x="305" y="655"/>
                  </a:lnTo>
                  <a:lnTo>
                    <a:pt x="325" y="671"/>
                  </a:lnTo>
                  <a:lnTo>
                    <a:pt x="335" y="677"/>
                  </a:lnTo>
                  <a:lnTo>
                    <a:pt x="345" y="683"/>
                  </a:lnTo>
                  <a:lnTo>
                    <a:pt x="345" y="683"/>
                  </a:lnTo>
                  <a:close/>
                  <a:moveTo>
                    <a:pt x="345" y="528"/>
                  </a:moveTo>
                  <a:lnTo>
                    <a:pt x="345" y="411"/>
                  </a:lnTo>
                  <a:lnTo>
                    <a:pt x="220" y="411"/>
                  </a:lnTo>
                  <a:lnTo>
                    <a:pt x="220" y="411"/>
                  </a:lnTo>
                  <a:lnTo>
                    <a:pt x="222" y="436"/>
                  </a:lnTo>
                  <a:lnTo>
                    <a:pt x="226" y="462"/>
                  </a:lnTo>
                  <a:lnTo>
                    <a:pt x="236" y="510"/>
                  </a:lnTo>
                  <a:lnTo>
                    <a:pt x="236" y="510"/>
                  </a:lnTo>
                  <a:lnTo>
                    <a:pt x="262" y="516"/>
                  </a:lnTo>
                  <a:lnTo>
                    <a:pt x="287" y="522"/>
                  </a:lnTo>
                  <a:lnTo>
                    <a:pt x="315" y="524"/>
                  </a:lnTo>
                  <a:lnTo>
                    <a:pt x="345" y="528"/>
                  </a:lnTo>
                  <a:lnTo>
                    <a:pt x="345" y="528"/>
                  </a:lnTo>
                  <a:close/>
                  <a:moveTo>
                    <a:pt x="345" y="345"/>
                  </a:moveTo>
                  <a:lnTo>
                    <a:pt x="345" y="228"/>
                  </a:lnTo>
                  <a:lnTo>
                    <a:pt x="345" y="228"/>
                  </a:lnTo>
                  <a:lnTo>
                    <a:pt x="315" y="230"/>
                  </a:lnTo>
                  <a:lnTo>
                    <a:pt x="287" y="234"/>
                  </a:lnTo>
                  <a:lnTo>
                    <a:pt x="262" y="238"/>
                  </a:lnTo>
                  <a:lnTo>
                    <a:pt x="236" y="244"/>
                  </a:lnTo>
                  <a:lnTo>
                    <a:pt x="236" y="244"/>
                  </a:lnTo>
                  <a:lnTo>
                    <a:pt x="226" y="294"/>
                  </a:lnTo>
                  <a:lnTo>
                    <a:pt x="222" y="317"/>
                  </a:lnTo>
                  <a:lnTo>
                    <a:pt x="220" y="345"/>
                  </a:lnTo>
                  <a:lnTo>
                    <a:pt x="345" y="345"/>
                  </a:lnTo>
                  <a:lnTo>
                    <a:pt x="345" y="345"/>
                  </a:lnTo>
                  <a:close/>
                  <a:moveTo>
                    <a:pt x="345" y="163"/>
                  </a:moveTo>
                  <a:lnTo>
                    <a:pt x="345" y="71"/>
                  </a:lnTo>
                  <a:lnTo>
                    <a:pt x="345" y="71"/>
                  </a:lnTo>
                  <a:lnTo>
                    <a:pt x="335" y="77"/>
                  </a:lnTo>
                  <a:lnTo>
                    <a:pt x="325" y="83"/>
                  </a:lnTo>
                  <a:lnTo>
                    <a:pt x="305" y="101"/>
                  </a:lnTo>
                  <a:lnTo>
                    <a:pt x="287" y="123"/>
                  </a:lnTo>
                  <a:lnTo>
                    <a:pt x="271" y="149"/>
                  </a:lnTo>
                  <a:lnTo>
                    <a:pt x="271" y="149"/>
                  </a:lnTo>
                  <a:lnTo>
                    <a:pt x="260" y="173"/>
                  </a:lnTo>
                  <a:lnTo>
                    <a:pt x="260" y="173"/>
                  </a:lnTo>
                  <a:lnTo>
                    <a:pt x="301" y="167"/>
                  </a:lnTo>
                  <a:lnTo>
                    <a:pt x="345" y="163"/>
                  </a:lnTo>
                  <a:lnTo>
                    <a:pt x="345" y="163"/>
                  </a:lnTo>
                  <a:close/>
                  <a:moveTo>
                    <a:pt x="410" y="71"/>
                  </a:moveTo>
                  <a:lnTo>
                    <a:pt x="410" y="163"/>
                  </a:lnTo>
                  <a:lnTo>
                    <a:pt x="410" y="163"/>
                  </a:lnTo>
                  <a:lnTo>
                    <a:pt x="454" y="167"/>
                  </a:lnTo>
                  <a:lnTo>
                    <a:pt x="496" y="173"/>
                  </a:lnTo>
                  <a:lnTo>
                    <a:pt x="496" y="173"/>
                  </a:lnTo>
                  <a:lnTo>
                    <a:pt x="484" y="149"/>
                  </a:lnTo>
                  <a:lnTo>
                    <a:pt x="484" y="149"/>
                  </a:lnTo>
                  <a:lnTo>
                    <a:pt x="468" y="123"/>
                  </a:lnTo>
                  <a:lnTo>
                    <a:pt x="450" y="101"/>
                  </a:lnTo>
                  <a:lnTo>
                    <a:pt x="430" y="83"/>
                  </a:lnTo>
                  <a:lnTo>
                    <a:pt x="420" y="77"/>
                  </a:lnTo>
                  <a:lnTo>
                    <a:pt x="410" y="71"/>
                  </a:lnTo>
                  <a:lnTo>
                    <a:pt x="410" y="71"/>
                  </a:lnTo>
                  <a:close/>
                  <a:moveTo>
                    <a:pt x="410" y="228"/>
                  </a:moveTo>
                  <a:lnTo>
                    <a:pt x="410" y="345"/>
                  </a:lnTo>
                  <a:lnTo>
                    <a:pt x="533" y="345"/>
                  </a:lnTo>
                  <a:lnTo>
                    <a:pt x="533" y="345"/>
                  </a:lnTo>
                  <a:lnTo>
                    <a:pt x="531" y="317"/>
                  </a:lnTo>
                  <a:lnTo>
                    <a:pt x="529" y="294"/>
                  </a:lnTo>
                  <a:lnTo>
                    <a:pt x="525" y="268"/>
                  </a:lnTo>
                  <a:lnTo>
                    <a:pt x="520" y="244"/>
                  </a:lnTo>
                  <a:lnTo>
                    <a:pt x="520" y="244"/>
                  </a:lnTo>
                  <a:lnTo>
                    <a:pt x="494" y="238"/>
                  </a:lnTo>
                  <a:lnTo>
                    <a:pt x="468" y="234"/>
                  </a:lnTo>
                  <a:lnTo>
                    <a:pt x="438" y="230"/>
                  </a:lnTo>
                  <a:lnTo>
                    <a:pt x="410" y="228"/>
                  </a:lnTo>
                  <a:lnTo>
                    <a:pt x="410" y="228"/>
                  </a:lnTo>
                  <a:close/>
                  <a:moveTo>
                    <a:pt x="410" y="411"/>
                  </a:moveTo>
                  <a:lnTo>
                    <a:pt x="410" y="528"/>
                  </a:lnTo>
                  <a:lnTo>
                    <a:pt x="410" y="528"/>
                  </a:lnTo>
                  <a:lnTo>
                    <a:pt x="438" y="524"/>
                  </a:lnTo>
                  <a:lnTo>
                    <a:pt x="468" y="522"/>
                  </a:lnTo>
                  <a:lnTo>
                    <a:pt x="494" y="516"/>
                  </a:lnTo>
                  <a:lnTo>
                    <a:pt x="520" y="510"/>
                  </a:lnTo>
                  <a:lnTo>
                    <a:pt x="520" y="510"/>
                  </a:lnTo>
                  <a:lnTo>
                    <a:pt x="525" y="486"/>
                  </a:lnTo>
                  <a:lnTo>
                    <a:pt x="529" y="462"/>
                  </a:lnTo>
                  <a:lnTo>
                    <a:pt x="531" y="436"/>
                  </a:lnTo>
                  <a:lnTo>
                    <a:pt x="533" y="411"/>
                  </a:lnTo>
                  <a:lnTo>
                    <a:pt x="410" y="411"/>
                  </a:lnTo>
                  <a:lnTo>
                    <a:pt x="410" y="411"/>
                  </a:lnTo>
                  <a:close/>
                  <a:moveTo>
                    <a:pt x="410" y="593"/>
                  </a:moveTo>
                  <a:lnTo>
                    <a:pt x="410" y="683"/>
                  </a:lnTo>
                  <a:lnTo>
                    <a:pt x="410" y="683"/>
                  </a:lnTo>
                  <a:lnTo>
                    <a:pt x="420" y="677"/>
                  </a:lnTo>
                  <a:lnTo>
                    <a:pt x="430" y="671"/>
                  </a:lnTo>
                  <a:lnTo>
                    <a:pt x="450" y="655"/>
                  </a:lnTo>
                  <a:lnTo>
                    <a:pt x="468" y="633"/>
                  </a:lnTo>
                  <a:lnTo>
                    <a:pt x="484" y="605"/>
                  </a:lnTo>
                  <a:lnTo>
                    <a:pt x="484" y="605"/>
                  </a:lnTo>
                  <a:lnTo>
                    <a:pt x="496" y="583"/>
                  </a:lnTo>
                  <a:lnTo>
                    <a:pt x="496" y="583"/>
                  </a:lnTo>
                  <a:lnTo>
                    <a:pt x="454" y="589"/>
                  </a:lnTo>
                  <a:lnTo>
                    <a:pt x="410" y="593"/>
                  </a:lnTo>
                  <a:lnTo>
                    <a:pt x="410" y="593"/>
                  </a:lnTo>
                  <a:close/>
                  <a:moveTo>
                    <a:pt x="73" y="345"/>
                  </a:moveTo>
                  <a:lnTo>
                    <a:pt x="154" y="345"/>
                  </a:lnTo>
                  <a:lnTo>
                    <a:pt x="154" y="345"/>
                  </a:lnTo>
                  <a:lnTo>
                    <a:pt x="158" y="307"/>
                  </a:lnTo>
                  <a:lnTo>
                    <a:pt x="162" y="270"/>
                  </a:lnTo>
                  <a:lnTo>
                    <a:pt x="162" y="270"/>
                  </a:lnTo>
                  <a:lnTo>
                    <a:pt x="148" y="278"/>
                  </a:lnTo>
                  <a:lnTo>
                    <a:pt x="148" y="278"/>
                  </a:lnTo>
                  <a:lnTo>
                    <a:pt x="123" y="292"/>
                  </a:lnTo>
                  <a:lnTo>
                    <a:pt x="103" y="309"/>
                  </a:lnTo>
                  <a:lnTo>
                    <a:pt x="85" y="325"/>
                  </a:lnTo>
                  <a:lnTo>
                    <a:pt x="73" y="345"/>
                  </a:lnTo>
                  <a:lnTo>
                    <a:pt x="73" y="345"/>
                  </a:lnTo>
                  <a:close/>
                  <a:moveTo>
                    <a:pt x="601" y="345"/>
                  </a:moveTo>
                  <a:lnTo>
                    <a:pt x="682" y="345"/>
                  </a:lnTo>
                  <a:lnTo>
                    <a:pt x="682" y="345"/>
                  </a:lnTo>
                  <a:lnTo>
                    <a:pt x="670" y="325"/>
                  </a:lnTo>
                  <a:lnTo>
                    <a:pt x="653" y="309"/>
                  </a:lnTo>
                  <a:lnTo>
                    <a:pt x="633" y="292"/>
                  </a:lnTo>
                  <a:lnTo>
                    <a:pt x="607" y="278"/>
                  </a:lnTo>
                  <a:lnTo>
                    <a:pt x="607" y="278"/>
                  </a:lnTo>
                  <a:lnTo>
                    <a:pt x="591" y="270"/>
                  </a:lnTo>
                  <a:lnTo>
                    <a:pt x="591" y="270"/>
                  </a:lnTo>
                  <a:lnTo>
                    <a:pt x="597" y="307"/>
                  </a:lnTo>
                  <a:lnTo>
                    <a:pt x="601" y="345"/>
                  </a:lnTo>
                  <a:lnTo>
                    <a:pt x="601" y="345"/>
                  </a:lnTo>
                  <a:close/>
                  <a:moveTo>
                    <a:pt x="682" y="411"/>
                  </a:moveTo>
                  <a:lnTo>
                    <a:pt x="601" y="411"/>
                  </a:lnTo>
                  <a:lnTo>
                    <a:pt x="601" y="411"/>
                  </a:lnTo>
                  <a:lnTo>
                    <a:pt x="597" y="448"/>
                  </a:lnTo>
                  <a:lnTo>
                    <a:pt x="591" y="486"/>
                  </a:lnTo>
                  <a:lnTo>
                    <a:pt x="591" y="486"/>
                  </a:lnTo>
                  <a:lnTo>
                    <a:pt x="607" y="478"/>
                  </a:lnTo>
                  <a:lnTo>
                    <a:pt x="607" y="478"/>
                  </a:lnTo>
                  <a:lnTo>
                    <a:pt x="633" y="462"/>
                  </a:lnTo>
                  <a:lnTo>
                    <a:pt x="653" y="446"/>
                  </a:lnTo>
                  <a:lnTo>
                    <a:pt x="670" y="429"/>
                  </a:lnTo>
                  <a:lnTo>
                    <a:pt x="682" y="411"/>
                  </a:lnTo>
                  <a:lnTo>
                    <a:pt x="682" y="411"/>
                  </a:lnTo>
                  <a:close/>
                  <a:moveTo>
                    <a:pt x="154" y="411"/>
                  </a:moveTo>
                  <a:lnTo>
                    <a:pt x="73" y="411"/>
                  </a:lnTo>
                  <a:lnTo>
                    <a:pt x="73" y="411"/>
                  </a:lnTo>
                  <a:lnTo>
                    <a:pt x="85" y="429"/>
                  </a:lnTo>
                  <a:lnTo>
                    <a:pt x="103" y="446"/>
                  </a:lnTo>
                  <a:lnTo>
                    <a:pt x="123" y="462"/>
                  </a:lnTo>
                  <a:lnTo>
                    <a:pt x="148" y="478"/>
                  </a:lnTo>
                  <a:lnTo>
                    <a:pt x="148" y="478"/>
                  </a:lnTo>
                  <a:lnTo>
                    <a:pt x="162" y="486"/>
                  </a:lnTo>
                  <a:lnTo>
                    <a:pt x="162" y="486"/>
                  </a:lnTo>
                  <a:lnTo>
                    <a:pt x="158" y="448"/>
                  </a:lnTo>
                  <a:lnTo>
                    <a:pt x="154" y="411"/>
                  </a:lnTo>
                  <a:lnTo>
                    <a:pt x="154" y="411"/>
                  </a:lnTo>
                  <a:close/>
                  <a:moveTo>
                    <a:pt x="653" y="528"/>
                  </a:moveTo>
                  <a:lnTo>
                    <a:pt x="653" y="528"/>
                  </a:lnTo>
                  <a:lnTo>
                    <a:pt x="637" y="536"/>
                  </a:lnTo>
                  <a:lnTo>
                    <a:pt x="637" y="536"/>
                  </a:lnTo>
                  <a:lnTo>
                    <a:pt x="607" y="550"/>
                  </a:lnTo>
                  <a:lnTo>
                    <a:pt x="573" y="563"/>
                  </a:lnTo>
                  <a:lnTo>
                    <a:pt x="573" y="563"/>
                  </a:lnTo>
                  <a:lnTo>
                    <a:pt x="557" y="601"/>
                  </a:lnTo>
                  <a:lnTo>
                    <a:pt x="541" y="637"/>
                  </a:lnTo>
                  <a:lnTo>
                    <a:pt x="541" y="637"/>
                  </a:lnTo>
                  <a:lnTo>
                    <a:pt x="535" y="647"/>
                  </a:lnTo>
                  <a:lnTo>
                    <a:pt x="535" y="647"/>
                  </a:lnTo>
                  <a:lnTo>
                    <a:pt x="551" y="637"/>
                  </a:lnTo>
                  <a:lnTo>
                    <a:pt x="569" y="625"/>
                  </a:lnTo>
                  <a:lnTo>
                    <a:pt x="583" y="613"/>
                  </a:lnTo>
                  <a:lnTo>
                    <a:pt x="599" y="599"/>
                  </a:lnTo>
                  <a:lnTo>
                    <a:pt x="599" y="599"/>
                  </a:lnTo>
                  <a:lnTo>
                    <a:pt x="613" y="581"/>
                  </a:lnTo>
                  <a:lnTo>
                    <a:pt x="629" y="565"/>
                  </a:lnTo>
                  <a:lnTo>
                    <a:pt x="641" y="546"/>
                  </a:lnTo>
                  <a:lnTo>
                    <a:pt x="653" y="528"/>
                  </a:lnTo>
                  <a:lnTo>
                    <a:pt x="653" y="528"/>
                  </a:lnTo>
                  <a:close/>
                  <a:moveTo>
                    <a:pt x="182" y="563"/>
                  </a:moveTo>
                  <a:lnTo>
                    <a:pt x="182" y="563"/>
                  </a:lnTo>
                  <a:lnTo>
                    <a:pt x="148" y="550"/>
                  </a:lnTo>
                  <a:lnTo>
                    <a:pt x="119" y="536"/>
                  </a:lnTo>
                  <a:lnTo>
                    <a:pt x="119" y="536"/>
                  </a:lnTo>
                  <a:lnTo>
                    <a:pt x="103" y="528"/>
                  </a:lnTo>
                  <a:lnTo>
                    <a:pt x="103" y="528"/>
                  </a:lnTo>
                  <a:lnTo>
                    <a:pt x="115" y="546"/>
                  </a:lnTo>
                  <a:lnTo>
                    <a:pt x="127" y="565"/>
                  </a:lnTo>
                  <a:lnTo>
                    <a:pt x="140" y="581"/>
                  </a:lnTo>
                  <a:lnTo>
                    <a:pt x="156" y="599"/>
                  </a:lnTo>
                  <a:lnTo>
                    <a:pt x="156" y="599"/>
                  </a:lnTo>
                  <a:lnTo>
                    <a:pt x="170" y="613"/>
                  </a:lnTo>
                  <a:lnTo>
                    <a:pt x="186" y="625"/>
                  </a:lnTo>
                  <a:lnTo>
                    <a:pt x="202" y="637"/>
                  </a:lnTo>
                  <a:lnTo>
                    <a:pt x="220" y="647"/>
                  </a:lnTo>
                  <a:lnTo>
                    <a:pt x="220" y="647"/>
                  </a:lnTo>
                  <a:lnTo>
                    <a:pt x="214" y="637"/>
                  </a:lnTo>
                  <a:lnTo>
                    <a:pt x="214" y="637"/>
                  </a:lnTo>
                  <a:lnTo>
                    <a:pt x="196" y="601"/>
                  </a:lnTo>
                  <a:lnTo>
                    <a:pt x="182" y="563"/>
                  </a:lnTo>
                  <a:lnTo>
                    <a:pt x="182" y="563"/>
                  </a:lnTo>
                  <a:close/>
                  <a:moveTo>
                    <a:pt x="103" y="228"/>
                  </a:moveTo>
                  <a:lnTo>
                    <a:pt x="103" y="228"/>
                  </a:lnTo>
                  <a:lnTo>
                    <a:pt x="119" y="220"/>
                  </a:lnTo>
                  <a:lnTo>
                    <a:pt x="119" y="220"/>
                  </a:lnTo>
                  <a:lnTo>
                    <a:pt x="148" y="204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96" y="153"/>
                  </a:lnTo>
                  <a:lnTo>
                    <a:pt x="214" y="117"/>
                  </a:lnTo>
                  <a:lnTo>
                    <a:pt x="214" y="117"/>
                  </a:lnTo>
                  <a:lnTo>
                    <a:pt x="220" y="107"/>
                  </a:lnTo>
                  <a:lnTo>
                    <a:pt x="220" y="107"/>
                  </a:lnTo>
                  <a:lnTo>
                    <a:pt x="202" y="119"/>
                  </a:lnTo>
                  <a:lnTo>
                    <a:pt x="186" y="129"/>
                  </a:lnTo>
                  <a:lnTo>
                    <a:pt x="170" y="143"/>
                  </a:lnTo>
                  <a:lnTo>
                    <a:pt x="156" y="157"/>
                  </a:lnTo>
                  <a:lnTo>
                    <a:pt x="156" y="157"/>
                  </a:lnTo>
                  <a:lnTo>
                    <a:pt x="140" y="173"/>
                  </a:lnTo>
                  <a:lnTo>
                    <a:pt x="127" y="190"/>
                  </a:lnTo>
                  <a:lnTo>
                    <a:pt x="115" y="208"/>
                  </a:lnTo>
                  <a:lnTo>
                    <a:pt x="103" y="228"/>
                  </a:lnTo>
                  <a:lnTo>
                    <a:pt x="103" y="228"/>
                  </a:lnTo>
                  <a:close/>
                  <a:moveTo>
                    <a:pt x="573" y="192"/>
                  </a:moveTo>
                  <a:lnTo>
                    <a:pt x="573" y="192"/>
                  </a:lnTo>
                  <a:lnTo>
                    <a:pt x="607" y="204"/>
                  </a:lnTo>
                  <a:lnTo>
                    <a:pt x="637" y="220"/>
                  </a:lnTo>
                  <a:lnTo>
                    <a:pt x="637" y="220"/>
                  </a:lnTo>
                  <a:lnTo>
                    <a:pt x="653" y="228"/>
                  </a:lnTo>
                  <a:lnTo>
                    <a:pt x="653" y="228"/>
                  </a:lnTo>
                  <a:lnTo>
                    <a:pt x="641" y="208"/>
                  </a:lnTo>
                  <a:lnTo>
                    <a:pt x="629" y="190"/>
                  </a:lnTo>
                  <a:lnTo>
                    <a:pt x="613" y="173"/>
                  </a:lnTo>
                  <a:lnTo>
                    <a:pt x="599" y="157"/>
                  </a:lnTo>
                  <a:lnTo>
                    <a:pt x="599" y="157"/>
                  </a:lnTo>
                  <a:lnTo>
                    <a:pt x="583" y="143"/>
                  </a:lnTo>
                  <a:lnTo>
                    <a:pt x="569" y="129"/>
                  </a:lnTo>
                  <a:lnTo>
                    <a:pt x="551" y="119"/>
                  </a:lnTo>
                  <a:lnTo>
                    <a:pt x="535" y="107"/>
                  </a:lnTo>
                  <a:lnTo>
                    <a:pt x="535" y="107"/>
                  </a:lnTo>
                  <a:lnTo>
                    <a:pt x="541" y="117"/>
                  </a:lnTo>
                  <a:lnTo>
                    <a:pt x="541" y="117"/>
                  </a:lnTo>
                  <a:lnTo>
                    <a:pt x="557" y="153"/>
                  </a:lnTo>
                  <a:lnTo>
                    <a:pt x="573" y="192"/>
                  </a:lnTo>
                  <a:lnTo>
                    <a:pt x="573" y="1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6" name="MH_Text_1"/>
          <p:cNvSpPr txBox="1"/>
          <p:nvPr/>
        </p:nvSpPr>
        <p:spPr>
          <a:xfrm>
            <a:off x="378460" y="1889760"/>
            <a:ext cx="3907155" cy="133667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微软雅黑" panose="020B0503020204020204" charset="-122"/>
                <a:cs typeface="+mn-lt"/>
                <a:sym typeface="+mn-ea"/>
              </a:rPr>
              <a:t>Green GDP = total input - intermediate input - resource depletion and environmental degradation</a:t>
            </a:r>
            <a:endParaRPr kumimoji="0" lang="en-US" altLang="zh-CN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微软雅黑" panose="020B0503020204020204" charset="-122"/>
              <a:cs typeface="+mn-lt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89340" y="2195195"/>
            <a:ext cx="3244215" cy="2147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Green GDP (green final use) = final consumption + total capital formation + net exports + adjustments - resource and environmental expenditures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174490" y="5448935"/>
            <a:ext cx="38912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Green GDP = labor remuneration + net production tax + fixed asset loss (depreciation) + net operating surplus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273685" y="228600"/>
            <a:ext cx="109785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5.2. </a:t>
            </a:r>
            <a:r>
              <a:rPr lang="en-US" altLang="zh-CN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Research on the compilation of green GDP input-output table</a:t>
            </a:r>
            <a:endParaRPr lang="en-US" altLang="zh-CN"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</a:t>
            </a:r>
            <a:r>
              <a: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ompetitive input-output model for green GDP</a:t>
            </a:r>
            <a:endParaRPr sz="2400" b="1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175" y="236220"/>
            <a:ext cx="11938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37795" y="236220"/>
            <a:ext cx="97790" cy="473075"/>
          </a:xfrm>
          <a:prstGeom prst="rect">
            <a:avLst/>
          </a:prstGeom>
          <a:solidFill>
            <a:srgbClr val="A673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0" y="1367790"/>
          <a:ext cx="12193905" cy="3789680"/>
        </p:xfrm>
        <a:graphic>
          <a:graphicData uri="http://schemas.openxmlformats.org/drawingml/2006/table">
            <a:tbl>
              <a:tblPr/>
              <a:tblGrid>
                <a:gridCol w="1178560"/>
                <a:gridCol w="1412240"/>
                <a:gridCol w="441325"/>
                <a:gridCol w="596900"/>
                <a:gridCol w="584835"/>
                <a:gridCol w="501015"/>
                <a:gridCol w="494030"/>
                <a:gridCol w="1132840"/>
                <a:gridCol w="1001395"/>
                <a:gridCol w="782955"/>
                <a:gridCol w="922020"/>
                <a:gridCol w="1719580"/>
                <a:gridCol w="574675"/>
                <a:gridCol w="851535"/>
              </a:tblGrid>
              <a:tr h="137160">
                <a:tc gridSpan="14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1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GDP competitive input-output table</a:t>
                      </a:r>
                      <a:endParaRPr lang="en-US" altLang="en-US" sz="1200" b="1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4805">
                <a:tc rowSpan="2"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intermediate use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final use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 output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 vMerge="1" gridSpan="2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Final consumption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Gross capital formation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exports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Adjustment (-)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Resource and environmental expenditure (-)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Intermediate input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II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94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Resource depletion and environmental degradation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III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IV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...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2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 row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Green GDP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Loss of fixed assets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gridSpan="5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Ⅴ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gridSpan="6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5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45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Labors' compensation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production taxes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25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Net operating profit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 gridSpan="5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gridSpan="6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">
                <a:tc grid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Total input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200" b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0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1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2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3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4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5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6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7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8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19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2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20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21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22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3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4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5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6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7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8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29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30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1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2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3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4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5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6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7.xml><?xml version="1.0" encoding="utf-8"?>
<p:tagLst xmlns:p="http://schemas.openxmlformats.org/presentationml/2006/main">
  <p:tag name="KSO_WM_DIAGRAM_VIRTUALLY_FRAME" val="{&quot;height&quot;:328,&quot;left&quot;:480.85,&quot;top&quot;:113.3,&quot;width&quot;:408.95}"/>
</p:tagLst>
</file>

<file path=ppt/tags/tag38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39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4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40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41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42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43.xml><?xml version="1.0" encoding="utf-8"?>
<p:tagLst xmlns:p="http://schemas.openxmlformats.org/presentationml/2006/main">
  <p:tag name="KSO_WM_DIAGRAM_VIRTUALLY_FRAME" val="{&quot;height&quot;:379.45,&quot;left&quot;:330.3,&quot;top&quot;:104.3,&quot;width&quot;:486.45}"/>
</p:tagLst>
</file>

<file path=ppt/tags/tag44.xml><?xml version="1.0" encoding="utf-8"?>
<p:tagLst xmlns:p="http://schemas.openxmlformats.org/presentationml/2006/main">
  <p:tag name="TABLE_ENDDRAG_ORIGIN_RECT" val="960*484"/>
  <p:tag name="TABLE_ENDDRAG_RECT" val="0*55*960*484"/>
</p:tagLst>
</file>

<file path=ppt/tags/tag45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46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47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48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49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5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50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51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52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53.xml><?xml version="1.0" encoding="utf-8"?>
<p:tagLst xmlns:p="http://schemas.openxmlformats.org/presentationml/2006/main">
  <p:tag name="KSO_WM_DIAGRAM_VIRTUALLY_FRAME" val="{&quot;height&quot;:359.75,&quot;left&quot;:433.30251968503933,&quot;top&quot;:114.2,&quot;width&quot;:491.39748031496066}"/>
</p:tagLst>
</file>

<file path=ppt/tags/tag54.xml><?xml version="1.0" encoding="utf-8"?>
<p:tagLst xmlns:p="http://schemas.openxmlformats.org/presentationml/2006/main">
  <p:tag name="TABLE_ENDDRAG_ORIGIN_RECT" val="960*484"/>
  <p:tag name="TABLE_ENDDRAG_RECT" val="0*55*960*484"/>
</p:tagLst>
</file>

<file path=ppt/tags/tag55.xml><?xml version="1.0" encoding="utf-8"?>
<p:tagLst xmlns:p="http://schemas.openxmlformats.org/presentationml/2006/main">
  <p:tag name="TABLE_ENDDRAG_ORIGIN_RECT" val="960*484"/>
  <p:tag name="TABLE_ENDDRAG_RECT" val="0*55*960*484"/>
</p:tagLst>
</file>

<file path=ppt/tags/tag56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57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58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59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60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1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2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3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4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5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6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7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8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69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70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1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2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3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4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5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6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7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8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79.xml><?xml version="1.0" encoding="utf-8"?>
<p:tagLst xmlns:p="http://schemas.openxmlformats.org/presentationml/2006/main">
  <p:tag name="KSO_WM_DIAGRAM_VIRTUALLY_FRAME" val="{&quot;height&quot;:335.05,&quot;left&quot;:73.8,&quot;top&quot;:122.7,&quot;width&quot;:832}"/>
</p:tagLst>
</file>

<file path=ppt/tags/tag8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ags/tag80.xml><?xml version="1.0" encoding="utf-8"?>
<p:tagLst xmlns:p="http://schemas.openxmlformats.org/presentationml/2006/main">
  <p:tag name="KSO_WPP_MARK_KEY" val="4b8dfba5-422b-49fc-968e-2b741eae43c6"/>
  <p:tag name="COMMONDATA" val="eyJoZGlkIjoiMzdkZGUzZGMxN2QyNmU4YWJiYzdiMTI0ZDc3MDEwM2EifQ=="/>
</p:tagLst>
</file>

<file path=ppt/tags/tag9.xml><?xml version="1.0" encoding="utf-8"?>
<p:tagLst xmlns:p="http://schemas.openxmlformats.org/presentationml/2006/main">
  <p:tag name="KSO_WM_DIAGRAM_VIRTUALLY_FRAME" val="{&quot;height&quot;:519.8375006695593,&quot;left&quot;:434.7153543307087,&quot;top&quot;:82.78346456692911,&quot;width&quot;:426.5156256421836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12141</Words>
  <Application>WPS 演示</Application>
  <PresentationFormat>宽屏</PresentationFormat>
  <Paragraphs>1873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Calibri</vt:lpstr>
      <vt:lpstr>Arial</vt:lpstr>
      <vt:lpstr>Segoe UI</vt:lpstr>
      <vt:lpstr>Century Gothic</vt:lpstr>
      <vt:lpstr>Times New Roman</vt:lpstr>
      <vt:lpstr>UKIJ Qolyazma</vt:lpstr>
      <vt:lpstr>Segoe Print</vt:lpstr>
      <vt:lpstr>Roboto condensed</vt:lpstr>
      <vt:lpstr>Mangal</vt:lpstr>
      <vt:lpstr>方正舒体</vt:lpstr>
      <vt:lpstr>Arial Unicode MS</vt:lpstr>
      <vt:lpstr>Calibri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锐旗设计；https://9ppt.taobao.com</dc:title>
  <dc:creator>锐旗设计;https://9ppt.taobao.com</dc:creator>
  <cp:keywords>锐旗设计；https://9ppt.taobao.com</cp:keywords>
  <cp:category>锐旗设计；https://9ppt.taobao.com</cp:category>
  <cp:lastModifiedBy>Judy</cp:lastModifiedBy>
  <cp:revision>188</cp:revision>
  <dcterms:created xsi:type="dcterms:W3CDTF">2016-04-11T05:14:00Z</dcterms:created>
  <dcterms:modified xsi:type="dcterms:W3CDTF">2025-06-26T14:22:03Z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8417FFC1F2B0466C9A07F17FD921154D_13</vt:lpwstr>
  </property>
</Properties>
</file>