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18" r:id="rId3"/>
    <p:sldId id="339" r:id="rId4"/>
    <p:sldId id="340" r:id="rId5"/>
    <p:sldId id="264" r:id="rId6"/>
    <p:sldId id="320" r:id="rId7"/>
    <p:sldId id="325" r:id="rId8"/>
    <p:sldId id="326" r:id="rId9"/>
    <p:sldId id="327" r:id="rId10"/>
    <p:sldId id="335" r:id="rId11"/>
    <p:sldId id="338" r:id="rId12"/>
    <p:sldId id="270" r:id="rId13"/>
    <p:sldId id="272" r:id="rId14"/>
    <p:sldId id="315" r:id="rId15"/>
    <p:sldId id="316" r:id="rId16"/>
    <p:sldId id="347" r:id="rId17"/>
    <p:sldId id="343" r:id="rId18"/>
    <p:sldId id="344" r:id="rId19"/>
    <p:sldId id="348" r:id="rId20"/>
    <p:sldId id="341" r:id="rId21"/>
    <p:sldId id="317" r:id="rId22"/>
    <p:sldId id="342" r:id="rId23"/>
    <p:sldId id="298" r:id="rId24"/>
    <p:sldId id="310" r:id="rId25"/>
    <p:sldId id="330" r:id="rId26"/>
    <p:sldId id="331" r:id="rId27"/>
    <p:sldId id="333" r:id="rId28"/>
    <p:sldId id="284" r:id="rId29"/>
    <p:sldId id="345" r:id="rId30"/>
    <p:sldId id="329"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524A"/>
    <a:srgbClr val="E3CCCA"/>
    <a:srgbClr val="6D8B5A"/>
    <a:srgbClr val="C09750"/>
    <a:srgbClr val="E7DECC"/>
    <a:srgbClr val="D2DBCE"/>
    <a:srgbClr val="E2CCCA"/>
    <a:srgbClr val="D1DBCE"/>
    <a:srgbClr val="FFCCCC"/>
    <a:srgbClr val="4B6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3" autoAdjust="0"/>
    <p:restoredTop sz="88701" autoAdjust="0"/>
  </p:normalViewPr>
  <p:slideViewPr>
    <p:cSldViewPr snapToGrid="0">
      <p:cViewPr varScale="1">
        <p:scale>
          <a:sx n="93" d="100"/>
          <a:sy n="93" d="100"/>
        </p:scale>
        <p:origin x="84" y="60"/>
      </p:cViewPr>
      <p:guideLst>
        <p:guide orient="horz" pos="123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9990D-81DC-47A0-85CE-CB453D249B1C}"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C4FB6-F3E2-4C9E-8A49-24D37EBC2327}" type="slidenum">
              <a:rPr kumimoji="1" lang="ja-JP" altLang="en-US" smtClean="0"/>
              <a:t>‹#›</a:t>
            </a:fld>
            <a:endParaRPr kumimoji="1" lang="ja-JP" altLang="en-US"/>
          </a:p>
        </p:txBody>
      </p:sp>
    </p:spTree>
    <p:extLst>
      <p:ext uri="{BB962C8B-B14F-4D97-AF65-F5344CB8AC3E}">
        <p14:creationId xmlns:p14="http://schemas.microsoft.com/office/powerpoint/2010/main" val="37335693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Hello, everyone.</a:t>
            </a:r>
            <a:br>
              <a:rPr lang="en-US" altLang="ja-JP" sz="1800" kern="100" dirty="0">
                <a:effectLst/>
                <a:latin typeface="Calibri" panose="020F0502020204030204" pitchFamily="34" charset="0"/>
                <a:ea typeface="MS　明朝"/>
                <a:cs typeface="Times New Roman" panose="02020603050405020304" pitchFamily="18" charset="0"/>
              </a:rPr>
            </a:br>
            <a:r>
              <a:rPr lang="en-US" altLang="ja-JP" sz="1800" kern="100" dirty="0">
                <a:effectLst/>
                <a:latin typeface="Calibri" panose="020F0502020204030204" pitchFamily="34" charset="0"/>
                <a:ea typeface="MS　明朝"/>
                <a:cs typeface="Times New Roman" panose="02020603050405020304" pitchFamily="18" charset="0"/>
              </a:rPr>
              <a:t>Thank you for attending my presentation today.</a:t>
            </a:r>
            <a:br>
              <a:rPr lang="en-US" altLang="ja-JP" sz="1800" kern="100" dirty="0">
                <a:effectLst/>
                <a:latin typeface="Calibri" panose="020F0502020204030204" pitchFamily="34" charset="0"/>
                <a:ea typeface="MS　明朝"/>
                <a:cs typeface="Times New Roman" panose="02020603050405020304" pitchFamily="18" charset="0"/>
              </a:rPr>
            </a:br>
            <a:r>
              <a:rPr lang="en-US" altLang="ja-JP" sz="1800" kern="100" dirty="0">
                <a:effectLst/>
                <a:latin typeface="Calibri" panose="020F0502020204030204" pitchFamily="34" charset="0"/>
                <a:ea typeface="MS　明朝"/>
                <a:cs typeface="Times New Roman" panose="02020603050405020304" pitchFamily="18" charset="0"/>
              </a:rPr>
              <a:t>I’m Waka Nishifuji from Kyushu University, Japan.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The title of my presentation is </a:t>
            </a:r>
            <a:r>
              <a:rPr lang="en-US" altLang="ja-JP" sz="1800" b="1" kern="100" dirty="0">
                <a:effectLst/>
                <a:latin typeface="Calibri" panose="020F0502020204030204" pitchFamily="34" charset="0"/>
                <a:ea typeface="MS　明朝"/>
                <a:cs typeface="Times New Roman" panose="02020603050405020304" pitchFamily="18" charset="0"/>
              </a:rPr>
              <a:t>"Pathways for Reducing CO2 Emissions Through Decoupling Processes: A Global Multi-Regional Structural Decomposition Analysis."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a:t>
            </a:fld>
            <a:endParaRPr kumimoji="1" lang="ja-JP" altLang="en-US"/>
          </a:p>
        </p:txBody>
      </p:sp>
    </p:spTree>
    <p:extLst>
      <p:ext uri="{BB962C8B-B14F-4D97-AF65-F5344CB8AC3E}">
        <p14:creationId xmlns:p14="http://schemas.microsoft.com/office/powerpoint/2010/main" val="220312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I will introduce the structural decomposition analysis for per capita carbon footprint.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start by decomposing the two matrices used in the estimation.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First, the input coefficient matrix is divided into two parts: the share of supplying countries for intermediate goods, and pure production technology.</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Second, the per capita final demand vector is divided into three parts: the share of supplying countries for final goods, the sectoral composition, and per capita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decomposition helps us identify the contributions of various factors to carbon footprint changes.</a:t>
            </a:r>
            <a:endParaRPr lang="ja-JP" altLang="ja-JP" sz="1800" kern="100" dirty="0">
              <a:effectLst/>
              <a:latin typeface="Times New Roman" panose="02020603050405020304" pitchFamily="18" charset="0"/>
              <a:ea typeface="MS　明朝"/>
              <a:cs typeface="Times New Roman" panose="02020603050405020304" pitchFamily="18" charset="0"/>
            </a:endParaRPr>
          </a:p>
          <a:p>
            <a:endParaRPr lang="en-US" altLang="ja-JP" dirty="0"/>
          </a:p>
          <a:p>
            <a:r>
              <a:rPr lang="en-US" altLang="ja-JP" dirty="0"/>
              <a:t>---</a:t>
            </a:r>
          </a:p>
          <a:p>
            <a:endParaRPr lang="en-US" altLang="ja-JP" dirty="0"/>
          </a:p>
          <a:p>
            <a:r>
              <a:rPr lang="en-US" altLang="ja-JP" dirty="0"/>
              <a:t>Using the decomposition framework developed by </a:t>
            </a:r>
            <a:r>
              <a:rPr lang="en-US" altLang="ja-JP" dirty="0" err="1"/>
              <a:t>Oosterhaven</a:t>
            </a:r>
            <a:r>
              <a:rPr lang="en-US" altLang="ja-JP" dirty="0"/>
              <a:t> and </a:t>
            </a:r>
            <a:r>
              <a:rPr lang="en-US" altLang="ja-JP" dirty="0" err="1"/>
              <a:t>Hoen</a:t>
            </a:r>
            <a:r>
              <a:rPr lang="en-US" altLang="ja-JP" dirty="0"/>
              <a:t> (1998) helps identify production technology, trade structures of intermediate and final goods, and final demand.</a:t>
            </a:r>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10</a:t>
            </a:fld>
            <a:endParaRPr kumimoji="1" lang="ja-JP" altLang="en-US"/>
          </a:p>
        </p:txBody>
      </p:sp>
    </p:spTree>
    <p:extLst>
      <p:ext uri="{BB962C8B-B14F-4D97-AF65-F5344CB8AC3E}">
        <p14:creationId xmlns:p14="http://schemas.microsoft.com/office/powerpoint/2010/main" val="65264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Here, we break down the structural decomposition analysis of per capita carbon footprint.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decompose the change in carbon footprint of country r, from the base year to year t, into six factors.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These factors are grouped into three categories: technological factors, which include the emission factor and production technology; trade factors, which cover the trade structure of intermediate and final goods; and consumption factors, including sectoral composition of final demand and per capita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approach helps us understand the detailed causes of carbon footprint changes.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11</a:t>
            </a:fld>
            <a:endParaRPr kumimoji="1" lang="ja-JP" altLang="en-US"/>
          </a:p>
        </p:txBody>
      </p:sp>
    </p:spTree>
    <p:extLst>
      <p:ext uri="{BB962C8B-B14F-4D97-AF65-F5344CB8AC3E}">
        <p14:creationId xmlns:p14="http://schemas.microsoft.com/office/powerpoint/2010/main" val="60137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For the data, we used the World Input-Output Database.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database covers 43 countries and 56 sectors from 2000 to 2014.</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used tables in 2014 constant prices.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also used environmental accounts that are fully consistent with the WIOD.</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12</a:t>
            </a:fld>
            <a:endParaRPr kumimoji="1" lang="ja-JP" altLang="en-US"/>
          </a:p>
        </p:txBody>
      </p:sp>
    </p:spTree>
    <p:extLst>
      <p:ext uri="{BB962C8B-B14F-4D97-AF65-F5344CB8AC3E}">
        <p14:creationId xmlns:p14="http://schemas.microsoft.com/office/powerpoint/2010/main" val="343556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This slide marks the start of the results section.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present the results on transition patterns of decoupling indicators.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applied clustering analysis to the time series of decoupling indicators, aiming to identify patterns in the relationship between economic growth and CO₂ emissions.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Between 2000 and 2014, we classified 43 countries into 8 clusters.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The left figure shows the rate of change in per capita GDE on the horizontal axis, and the rate of change in per capita carbon footprint on the vertical axis.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By examining the cluster structure, we identified a group of countries that share similar economic growth rates but have different carbon footprint change rates.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In the following slides, I will compare the SDA results for countries with similar economic growth rates but different decoupling outcomes.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First, in the moderate growth stage, with +20 to +40% growth, I will compare the cluster that achieved strong decoupling and the cluster that did not.</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13</a:t>
            </a:fld>
            <a:endParaRPr kumimoji="1" lang="ja-JP" altLang="en-US"/>
          </a:p>
        </p:txBody>
      </p:sp>
    </p:spTree>
    <p:extLst>
      <p:ext uri="{BB962C8B-B14F-4D97-AF65-F5344CB8AC3E}">
        <p14:creationId xmlns:p14="http://schemas.microsoft.com/office/powerpoint/2010/main" val="88723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Let’s focus on countries with strong decoupling, where carbon footprint decreased 19%, despite GDE growth of 20 to 40 percent.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The yellow box in the figure shows the change rate of per capita carbon footprint over the period.</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The six boxes on the left show the contributions of different factors to that change.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Red indicates increases, and green indicates decreases.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The main drivers behind their carbon footprint reduction are: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first, reduced emission factors,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second, improved production technology,</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and third, shifts in the sectoral composition of final demand.</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14</a:t>
            </a:fld>
            <a:endParaRPr kumimoji="1" lang="ja-JP" altLang="en-US"/>
          </a:p>
        </p:txBody>
      </p:sp>
    </p:spTree>
    <p:extLst>
      <p:ext uri="{BB962C8B-B14F-4D97-AF65-F5344CB8AC3E}">
        <p14:creationId xmlns:p14="http://schemas.microsoft.com/office/powerpoint/2010/main" val="4133428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By contrast, countries with similar GDE growth but increased carbon footprint by 20%, showed a different pattern.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Compared to the decoupled group, they had </a:t>
            </a:r>
            <a:r>
              <a:rPr lang="en-US" altLang="ja-JP" sz="1800" b="1" kern="100" dirty="0">
                <a:effectLst/>
                <a:latin typeface="Calibri" panose="020F0502020204030204" pitchFamily="34" charset="0"/>
                <a:ea typeface="MS　明朝"/>
                <a:cs typeface="Times New Roman" panose="02020603050405020304" pitchFamily="18" charset="0"/>
              </a:rPr>
              <a:t>smaller reduction effects</a:t>
            </a:r>
            <a:r>
              <a:rPr lang="en-US" altLang="ja-JP" sz="1800" kern="100" dirty="0">
                <a:effectLst/>
                <a:latin typeface="Calibri" panose="020F0502020204030204" pitchFamily="34" charset="0"/>
                <a:ea typeface="MS　明朝"/>
                <a:cs typeface="Times New Roman" panose="02020603050405020304" pitchFamily="18" charset="0"/>
              </a:rPr>
              <a:t> from emission intensity and the structure of final demand.</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At the same time, </a:t>
            </a:r>
            <a:r>
              <a:rPr lang="en-US" altLang="ja-JP" sz="1800" b="1" kern="100" dirty="0">
                <a:effectLst/>
                <a:latin typeface="Calibri" panose="020F0502020204030204" pitchFamily="34" charset="0"/>
                <a:ea typeface="MS　明朝"/>
                <a:cs typeface="Times New Roman" panose="02020603050405020304" pitchFamily="18" charset="0"/>
              </a:rPr>
              <a:t>increase effects</a:t>
            </a:r>
            <a:r>
              <a:rPr lang="en-US" altLang="ja-JP" sz="1800" kern="100" dirty="0">
                <a:effectLst/>
                <a:latin typeface="Calibri" panose="020F0502020204030204" pitchFamily="34" charset="0"/>
                <a:ea typeface="MS　明朝"/>
                <a:cs typeface="Times New Roman" panose="02020603050405020304" pitchFamily="18" charset="0"/>
              </a:rPr>
              <a:t> from production technology and trade structure were larger.</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In other words, their carbon footprint increased more due to technological and trade-related changes,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and they were less successful in reducing emissions through cleaner production or structural shifts in demand.</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15</a:t>
            </a:fld>
            <a:endParaRPr kumimoji="1" lang="ja-JP" altLang="en-US"/>
          </a:p>
        </p:txBody>
      </p:sp>
    </p:spTree>
    <p:extLst>
      <p:ext uri="{BB962C8B-B14F-4D97-AF65-F5344CB8AC3E}">
        <p14:creationId xmlns:p14="http://schemas.microsoft.com/office/powerpoint/2010/main" val="620504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Moving to the high growth stage, with +90 to +100% growth, I will compare the cluster that achieved weak decoupling with the one that did not.</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16</a:t>
            </a:fld>
            <a:endParaRPr kumimoji="1" lang="ja-JP" altLang="en-US"/>
          </a:p>
        </p:txBody>
      </p:sp>
    </p:spTree>
    <p:extLst>
      <p:ext uri="{BB962C8B-B14F-4D97-AF65-F5344CB8AC3E}">
        <p14:creationId xmlns:p14="http://schemas.microsoft.com/office/powerpoint/2010/main" val="202287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Let’s take a closer look at countries in the high growth stage.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In countries with weak decoupling, where carbon footprint increased 32%, despite GDE growth of 90 to 100 percent.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the main drivers offsetting the increase in per capita GDE are: </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First, technological factors, including the emission factor and production technology, contributed to reducing the carbon footprint.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Second, changes in the sectoral composition of final demand also played an important role in offsetting this growth.</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17</a:t>
            </a:fld>
            <a:endParaRPr kumimoji="1" lang="ja-JP" altLang="en-US"/>
          </a:p>
        </p:txBody>
      </p:sp>
    </p:spTree>
    <p:extLst>
      <p:ext uri="{BB962C8B-B14F-4D97-AF65-F5344CB8AC3E}">
        <p14:creationId xmlns:p14="http://schemas.microsoft.com/office/powerpoint/2010/main" val="340432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By contrast, countries with similar GDE growth but increased carbon footprint by 76%, showed a different pattern.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Compared to the decoupled group,</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these countries showed </a:t>
            </a:r>
            <a:r>
              <a:rPr lang="en-US" altLang="ja-JP" sz="1800" i="1" kern="100" dirty="0">
                <a:effectLst/>
                <a:latin typeface="Calibri" panose="020F0502020204030204" pitchFamily="34" charset="0"/>
                <a:ea typeface="MS　明朝"/>
                <a:cs typeface="Times New Roman" panose="02020603050405020304" pitchFamily="18" charset="0"/>
              </a:rPr>
              <a:t>no emission reduction</a:t>
            </a:r>
            <a:r>
              <a:rPr lang="en-US" altLang="ja-JP" sz="1800" kern="100" dirty="0">
                <a:effectLst/>
                <a:latin typeface="Calibri" panose="020F0502020204030204" pitchFamily="34" charset="0"/>
                <a:ea typeface="MS　明朝"/>
                <a:cs typeface="Times New Roman" panose="02020603050405020304" pitchFamily="18" charset="0"/>
              </a:rPr>
              <a:t> from improved production technology.</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In addition, the sectoral composition of their final demand </a:t>
            </a:r>
            <a:r>
              <a:rPr lang="en-US" altLang="ja-JP" sz="1800" i="1" kern="100" dirty="0">
                <a:effectLst/>
                <a:latin typeface="Calibri" panose="020F0502020204030204" pitchFamily="34" charset="0"/>
                <a:ea typeface="MS　明朝"/>
                <a:cs typeface="Times New Roman" panose="02020603050405020304" pitchFamily="18" charset="0"/>
              </a:rPr>
              <a:t>shifted in a direction that increased emissions</a:t>
            </a:r>
            <a:r>
              <a:rPr lang="en-US" altLang="ja-JP" sz="1800" kern="100" dirty="0">
                <a:effectLst/>
                <a:latin typeface="Calibri" panose="020F0502020204030204" pitchFamily="34" charset="0"/>
                <a:ea typeface="MS　明朝"/>
                <a:cs typeface="Times New Roman" panose="02020603050405020304" pitchFamily="18" charset="0"/>
              </a:rPr>
              <a:t>.</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18</a:t>
            </a:fld>
            <a:endParaRPr kumimoji="1" lang="ja-JP" altLang="en-US"/>
          </a:p>
        </p:txBody>
      </p:sp>
    </p:spTree>
    <p:extLst>
      <p:ext uri="{BB962C8B-B14F-4D97-AF65-F5344CB8AC3E}">
        <p14:creationId xmlns:p14="http://schemas.microsoft.com/office/powerpoint/2010/main" val="3118323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Lastly, I will present the results on drivers of decoupling in the degrowth stage.</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19</a:t>
            </a:fld>
            <a:endParaRPr kumimoji="1" lang="ja-JP" altLang="en-US"/>
          </a:p>
        </p:txBody>
      </p:sp>
    </p:spTree>
    <p:extLst>
      <p:ext uri="{BB962C8B-B14F-4D97-AF65-F5344CB8AC3E}">
        <p14:creationId xmlns:p14="http://schemas.microsoft.com/office/powerpoint/2010/main" val="114945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Let me start with a brief introduction on economic growth and environmental impact.</a:t>
            </a:r>
            <a:br>
              <a:rPr lang="en-US" altLang="ja-JP" sz="1800" kern="100" dirty="0">
                <a:effectLst/>
                <a:latin typeface="Calibri" panose="020F0502020204030204" pitchFamily="34" charset="0"/>
                <a:ea typeface="MS　明朝"/>
                <a:cs typeface="Times New Roman" panose="02020603050405020304" pitchFamily="18" charset="0"/>
              </a:rPr>
            </a:br>
            <a:r>
              <a:rPr lang="en-US" altLang="ja-JP" sz="1800" kern="100" dirty="0">
                <a:effectLst/>
                <a:latin typeface="Calibri" panose="020F0502020204030204" pitchFamily="34" charset="0"/>
                <a:ea typeface="MS　明朝"/>
                <a:cs typeface="Times New Roman" panose="02020603050405020304" pitchFamily="18" charset="0"/>
              </a:rPr>
              <a:t>According to the Environmental Kuznets Curve hypothesis, environmental impact tends to increase during the early stages of economic growth, but declines after reaching a certain level of development.</a:t>
            </a:r>
            <a:br>
              <a:rPr lang="en-US" altLang="ja-JP" sz="1800" kern="100" dirty="0">
                <a:effectLst/>
                <a:latin typeface="Calibri" panose="020F0502020204030204" pitchFamily="34" charset="0"/>
                <a:ea typeface="MS　明朝"/>
                <a:cs typeface="Times New Roman" panose="02020603050405020304" pitchFamily="18" charset="0"/>
              </a:rPr>
            </a:br>
            <a:r>
              <a:rPr lang="en-US" altLang="ja-JP" sz="1800" kern="100" dirty="0">
                <a:effectLst/>
                <a:latin typeface="Calibri" panose="020F0502020204030204" pitchFamily="34" charset="0"/>
                <a:ea typeface="MS　明朝"/>
                <a:cs typeface="Times New Roman" panose="02020603050405020304" pitchFamily="18" charset="0"/>
              </a:rPr>
              <a:t>To mitigate climate change, it is essential to decouple economic growth from greenhouse gas emissions.</a:t>
            </a:r>
            <a:br>
              <a:rPr lang="en-US" altLang="ja-JP" sz="1800" kern="100" dirty="0">
                <a:effectLst/>
                <a:latin typeface="Calibri" panose="020F0502020204030204" pitchFamily="34" charset="0"/>
                <a:ea typeface="MS　明朝"/>
                <a:cs typeface="Times New Roman" panose="02020603050405020304" pitchFamily="18" charset="0"/>
              </a:rPr>
            </a:br>
            <a:r>
              <a:rPr lang="en-US" altLang="ja-JP" sz="1800" kern="100" dirty="0">
                <a:effectLst/>
                <a:latin typeface="Calibri" panose="020F0502020204030204" pitchFamily="34" charset="0"/>
                <a:ea typeface="MS　明朝"/>
                <a:cs typeface="Times New Roman" panose="02020603050405020304" pitchFamily="18" charset="0"/>
              </a:rPr>
              <a:t>Previous studies have identified key factors that drive this decoupling: for example, technological factors, consumption factors, and trade factors.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a:t>
            </a:fld>
            <a:endParaRPr kumimoji="1" lang="ja-JP" altLang="en-US"/>
          </a:p>
        </p:txBody>
      </p:sp>
    </p:spTree>
    <p:extLst>
      <p:ext uri="{BB962C8B-B14F-4D97-AF65-F5344CB8AC3E}">
        <p14:creationId xmlns:p14="http://schemas.microsoft.com/office/powerpoint/2010/main" val="4078536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We now consider countries that achieved decoupling during a period of degrowth, with GDE growth of minus 2 to minus 10 percent.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In these countries, emission reductions were mainly driven by shrinking final demand and lifestyle changes.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However, production technology and trade structure contributed to increasing emissions.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20</a:t>
            </a:fld>
            <a:endParaRPr kumimoji="1" lang="ja-JP" altLang="en-US"/>
          </a:p>
        </p:txBody>
      </p:sp>
    </p:spTree>
    <p:extLst>
      <p:ext uri="{BB962C8B-B14F-4D97-AF65-F5344CB8AC3E}">
        <p14:creationId xmlns:p14="http://schemas.microsoft.com/office/powerpoint/2010/main" val="183735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Let me summarize my presentation.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2800" dirty="0"/>
              <a:t>To achieve strong decoupling, different strategies are needed depending on the level of economic growth.</a:t>
            </a:r>
          </a:p>
          <a:p>
            <a:pPr algn="l"/>
            <a:r>
              <a:rPr lang="en-US" altLang="ja-JP" sz="2800" dirty="0"/>
              <a:t>For countries with low to moderate economic growth:</a:t>
            </a:r>
            <a:br>
              <a:rPr lang="en-US" altLang="ja-JP" sz="2800" dirty="0"/>
            </a:br>
            <a:r>
              <a:rPr lang="en-US" altLang="ja-JP" sz="2800" dirty="0"/>
              <a:t>they should focus on improving production technology and transforming their trade structures.</a:t>
            </a:r>
            <a:br>
              <a:rPr lang="en-US" altLang="ja-JP" sz="2800" dirty="0"/>
            </a:br>
            <a:r>
              <a:rPr lang="en-US" altLang="ja-JP" sz="2800" dirty="0"/>
              <a:t>It's also important to identify emission-intensive supply chains and reorganize them using cleaner technologies and new trade partners.</a:t>
            </a:r>
          </a:p>
          <a:p>
            <a:r>
              <a:rPr lang="en-US" altLang="ja-JP" sz="2800" dirty="0"/>
              <a:t>For countries with high economic growth:</a:t>
            </a:r>
            <a:br>
              <a:rPr lang="en-US" altLang="ja-JP" sz="2800" dirty="0"/>
            </a:br>
            <a:r>
              <a:rPr lang="en-US" altLang="ja-JP" sz="2800" dirty="0"/>
              <a:t>they should work on improving production technology and transforming consumption behavior.</a:t>
            </a:r>
          </a:p>
          <a:p>
            <a:r>
              <a:rPr lang="en-US" altLang="ja-JP" sz="2800" dirty="0"/>
              <a:t>To achieve emission reductions through degrowth:</a:t>
            </a:r>
            <a:br>
              <a:rPr lang="en-US" altLang="ja-JP" sz="2800" dirty="0"/>
            </a:br>
            <a:r>
              <a:rPr lang="en-US" altLang="ja-JP" sz="2800" dirty="0"/>
              <a:t>it's essential to address dependence on global supply chains and the decline in technological capacity.</a:t>
            </a: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21</a:t>
            </a:fld>
            <a:endParaRPr kumimoji="1" lang="ja-JP" altLang="en-US"/>
          </a:p>
        </p:txBody>
      </p:sp>
    </p:spTree>
    <p:extLst>
      <p:ext uri="{BB962C8B-B14F-4D97-AF65-F5344CB8AC3E}">
        <p14:creationId xmlns:p14="http://schemas.microsoft.com/office/powerpoint/2010/main" val="277142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study used the World Multi-Regional Input-Output Table to analyze how countries’ carbon footprints have changed alongside economic growth, with a focus on the pathways of change.</a:t>
            </a:r>
          </a:p>
          <a:p>
            <a:r>
              <a:rPr lang="en-US" altLang="ja-JP" dirty="0"/>
              <a:t>We also applied Structural Decomposition Analysis, or SDA, to break down changes in carbon footprint into six contributing factors.</a:t>
            </a:r>
          </a:p>
          <a:p>
            <a:r>
              <a:rPr lang="en-US" altLang="ja-JP" dirty="0"/>
              <a:t>By using multi-country, long-term time series data, we were able to identify several distinct decoupling pathways.</a:t>
            </a:r>
          </a:p>
          <a:p>
            <a:r>
              <a:rPr lang="en-US" altLang="ja-JP" dirty="0"/>
              <a:t>Furthermore, this study makes it possible to compare the factors that contribute to decoupling among countries at different stages of economic growth.</a:t>
            </a:r>
          </a:p>
          <a:p>
            <a:r>
              <a:rPr lang="en-US" altLang="ja-JP" dirty="0"/>
              <a:t>Our empirical results clearly show that the key factors and their relative importance vary depending on the stage of economic growth.</a:t>
            </a:r>
          </a:p>
          <a:p>
            <a:endParaRPr kumimoji="1" lang="en-US" altLang="ja-JP"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22</a:t>
            </a:fld>
            <a:endParaRPr kumimoji="1" lang="ja-JP" altLang="en-US"/>
          </a:p>
        </p:txBody>
      </p:sp>
    </p:spTree>
    <p:extLst>
      <p:ext uri="{BB962C8B-B14F-4D97-AF65-F5344CB8AC3E}">
        <p14:creationId xmlns:p14="http://schemas.microsoft.com/office/powerpoint/2010/main" val="306733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 also compared the drivers of carbon footprint changes between countries with similar economic growth rates but significant differences in carbon footprint change rates.</a:t>
            </a:r>
          </a:p>
          <a:p>
            <a:r>
              <a:rPr lang="en-US" altLang="ja-JP" dirty="0"/>
              <a:t>These results highlight the mitigation potential of each factor for achieving decoupling while maintaining economic growth.</a:t>
            </a:r>
          </a:p>
          <a:p>
            <a:r>
              <a:rPr lang="en-US" altLang="ja-JP" dirty="0"/>
              <a:t>We found that changes in the trade structures of intermediate goods and final goods—something newly identified in this study—may play an important role in determining whether decoupling is achieved.</a:t>
            </a:r>
          </a:p>
          <a:p>
            <a:r>
              <a:rPr lang="en-US" altLang="ja-JP" dirty="0"/>
              <a:t>This suggests that the SDA method proposed here, which can more accurately capture the mitigation effects of changes in the global trade structure, is a valuable tool for decoupling analysis.</a:t>
            </a:r>
          </a:p>
          <a:p>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23</a:t>
            </a:fld>
            <a:endParaRPr kumimoji="1" lang="ja-JP" altLang="en-US"/>
          </a:p>
        </p:txBody>
      </p:sp>
    </p:spTree>
    <p:extLst>
      <p:ext uri="{BB962C8B-B14F-4D97-AF65-F5344CB8AC3E}">
        <p14:creationId xmlns:p14="http://schemas.microsoft.com/office/powerpoint/2010/main" val="1323324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That concludes my presentation. Thank you for your attention.</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24</a:t>
            </a:fld>
            <a:endParaRPr kumimoji="1" lang="ja-JP" altLang="en-US"/>
          </a:p>
        </p:txBody>
      </p:sp>
    </p:spTree>
    <p:extLst>
      <p:ext uri="{BB962C8B-B14F-4D97-AF65-F5344CB8AC3E}">
        <p14:creationId xmlns:p14="http://schemas.microsoft.com/office/powerpoint/2010/main" val="1156069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 input coefficient matrix and the per capita final demand vector for country </a:t>
            </a:r>
            <a:r>
              <a:rPr lang="en-US" altLang="ja-JP" i="1" dirty="0"/>
              <a:t>r</a:t>
            </a:r>
            <a:r>
              <a:rPr lang="en-US" altLang="ja-JP" dirty="0"/>
              <a:t>, used in estimating the per capita carbon footprint, are each decomposed as follows.</a:t>
            </a:r>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25</a:t>
            </a:fld>
            <a:endParaRPr kumimoji="1" lang="ja-JP" altLang="en-US"/>
          </a:p>
        </p:txBody>
      </p:sp>
    </p:spTree>
    <p:extLst>
      <p:ext uri="{BB962C8B-B14F-4D97-AF65-F5344CB8AC3E}">
        <p14:creationId xmlns:p14="http://schemas.microsoft.com/office/powerpoint/2010/main" val="552121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Finally, </a:t>
                </a:r>
                <a:r>
                  <a:rPr lang="en-US" altLang="ja-JP" sz="1200" dirty="0"/>
                  <a:t>To decompose the change in the carbon footprint of country </a:t>
                </a:r>
                <a14:m>
                  <m:oMath xmlns:m="http://schemas.openxmlformats.org/officeDocument/2006/math">
                    <m:r>
                      <a:rPr lang="ja-JP" altLang="en-US" sz="1200" i="1" dirty="0" smtClean="0">
                        <a:latin typeface="Cambria Math" panose="02040503050406030204" pitchFamily="18" charset="0"/>
                      </a:rPr>
                      <m:t>𝑟</m:t>
                    </m:r>
                  </m:oMath>
                </a14:m>
                <a:r>
                  <a:rPr lang="ja-JP" altLang="en-US" sz="1200" dirty="0"/>
                  <a:t> </a:t>
                </a:r>
                <a:r>
                  <a:rPr lang="en-US" altLang="ja-JP" sz="1200" dirty="0"/>
                  <a:t>into six components, we apply the structural decomposition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The components are the following</a:t>
                </a: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Finally, </a:t>
                </a:r>
                <a:r>
                  <a:rPr lang="en-US" altLang="ja-JP" sz="1200" dirty="0"/>
                  <a:t>To decompose the change in the carbon footprint of country </a:t>
                </a:r>
                <a:r>
                  <a:rPr lang="ja-JP" altLang="en-US" sz="1200" i="0" dirty="0">
                    <a:latin typeface="Cambria Math" panose="02040503050406030204" pitchFamily="18" charset="0"/>
                  </a:rPr>
                  <a:t>𝑟</a:t>
                </a:r>
                <a:r>
                  <a:rPr lang="ja-JP" altLang="en-US" sz="1200" dirty="0"/>
                  <a:t> </a:t>
                </a:r>
                <a:r>
                  <a:rPr lang="en-US" altLang="ja-JP" sz="1200" dirty="0"/>
                  <a:t>into six components, we apply the structural decomposition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The components are the following</a:t>
                </a: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28</a:t>
            </a:fld>
            <a:endParaRPr kumimoji="1" lang="ja-JP" altLang="en-US"/>
          </a:p>
        </p:txBody>
      </p:sp>
    </p:spTree>
    <p:extLst>
      <p:ext uri="{BB962C8B-B14F-4D97-AF65-F5344CB8AC3E}">
        <p14:creationId xmlns:p14="http://schemas.microsoft.com/office/powerpoint/2010/main" val="43959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I will now describe the challenges in decoupling analysis.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Most existing studies focus on either single countries or short-term periods.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Very few studies have conducted multi-country or long-term time-series analyses and compared the driving factors of decoupling, as noted by Wang and Han in 2021.</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There are two main challenges: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First, there is a limited ability to identify GHG reduction pathways and to develop effective policies for different stages of economic growth.</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just"/>
            <a:r>
              <a:rPr lang="en-US" altLang="ja-JP" sz="1800" kern="100" dirty="0">
                <a:effectLst/>
                <a:latin typeface="Calibri" panose="020F0502020204030204" pitchFamily="34" charset="0"/>
                <a:ea typeface="MS　明朝"/>
                <a:cs typeface="Times New Roman" panose="02020603050405020304" pitchFamily="18" charset="0"/>
              </a:rPr>
              <a:t>Second, there has been insufficient investigation into how changes in trade structures affect decoupling.</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Because of these limitations, current analyses often fail to consider the rise of developing economies in global supply chains or how countries choose their trading partners in decoupling analysis.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3</a:t>
            </a:fld>
            <a:endParaRPr kumimoji="1" lang="ja-JP" altLang="en-US"/>
          </a:p>
        </p:txBody>
      </p:sp>
    </p:spTree>
    <p:extLst>
      <p:ext uri="{BB962C8B-B14F-4D97-AF65-F5344CB8AC3E}">
        <p14:creationId xmlns:p14="http://schemas.microsoft.com/office/powerpoint/2010/main" val="291320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Let me outline the research objectives and key features of this study.</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Our goal is to provide guidance for global CO₂ reduction strategies.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To do this, we develop a comprehensive and detailed analytical method to identify the drivers of decoupling, using the World Multi-Regional Input-Output table.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study has several key features.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First, it examines a wide range of decoupling factors, including the global trade structure.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Second, it analyzes the time trends in decoupling states across countries over a specific period.</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Third, it discusses greenhouse gas reduction through degrowth.</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Finally, it includes an empirical analysis covering 43 countries over 15 years, from 2000 to 2014.</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4</a:t>
            </a:fld>
            <a:endParaRPr kumimoji="1" lang="ja-JP" altLang="en-US"/>
          </a:p>
        </p:txBody>
      </p:sp>
    </p:spTree>
    <p:extLst>
      <p:ext uri="{BB962C8B-B14F-4D97-AF65-F5344CB8AC3E}">
        <p14:creationId xmlns:p14="http://schemas.microsoft.com/office/powerpoint/2010/main" val="258113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Let’s move to the definition of the decoupling indicator.</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indicator shows how environmental impact, measured by per capita carbon footprint, changes relative to economic growth, measured by per capita final demand or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is expressed as elasticity, following </a:t>
                </a:r>
                <a:r>
                  <a:rPr lang="en-US" altLang="ja-JP" sz="1800" kern="100" dirty="0" err="1">
                    <a:effectLst/>
                    <a:latin typeface="Calibri" panose="020F0502020204030204" pitchFamily="34" charset="0"/>
                    <a:ea typeface="MS　明朝"/>
                    <a:cs typeface="Times New Roman" panose="02020603050405020304" pitchFamily="18" charset="0"/>
                  </a:rPr>
                  <a:t>Tapio</a:t>
                </a:r>
                <a:r>
                  <a:rPr lang="en-US" altLang="ja-JP" sz="1800" kern="100" dirty="0">
                    <a:effectLst/>
                    <a:latin typeface="Calibri" panose="020F0502020204030204" pitchFamily="34" charset="0"/>
                    <a:ea typeface="MS　明朝"/>
                    <a:cs typeface="Times New Roman" panose="02020603050405020304" pitchFamily="18" charset="0"/>
                  </a:rPr>
                  <a:t> 2005 and Wang et al. 2015.</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The formula calculates the ratio of the percentage change in carbon footprint to the percentage change in economic growth over the period from the base year to year 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then estimate these values using the Environmentally Extended Input-Output (EE-IO) model applied to the World Multi-Regional Input-Output (MRIO) table.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The per capita carbon footprint is calculated by multiplying the emission coefficients vector by the Leontief inverse matrix and the final demand vector, then dividing by the population.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dirty="0">
                    <a:effectLst/>
                    <a:latin typeface="Calibri" panose="020F0502020204030204" pitchFamily="34" charset="0"/>
                    <a:ea typeface="MS　明朝"/>
                  </a:rPr>
                  <a:t>Similarly, per capita final demand is calculated by summing the final demand vector and dividing by the population.</a:t>
                </a:r>
              </a:p>
              <a:p>
                <a:pPr algn="l"/>
                <a:endParaRPr lang="en-US" altLang="ja-JP" dirty="0"/>
              </a:p>
              <a:p>
                <a:pPr algn="l"/>
                <a:r>
                  <a:rPr lang="en-US" altLang="ja-JP" dirty="0"/>
                  <a:t>---</a:t>
                </a:r>
              </a:p>
              <a:p>
                <a:pPr algn="l"/>
                <a:endParaRPr lang="en-US" altLang="ja-JP" dirty="0"/>
              </a:p>
              <a:p>
                <a:pPr algn="l"/>
                <a:r>
                  <a:rPr lang="en-US" altLang="ja-JP" dirty="0"/>
                  <a:t>Here are the definitions of the components used in the formula:</a:t>
                </a:r>
              </a:p>
              <a:p>
                <a:pPr algn="l">
                  <a:buFont typeface="Arial" panose="020B0604020202020204" pitchFamily="34" charset="0"/>
                  <a:buChar char="•"/>
                </a:pPr>
                <a:r>
                  <a:rPr lang="en-US" altLang="ja-JP" dirty="0"/>
                  <a:t>et​ is the CO₂ emission coefficients vector at year t,</a:t>
                </a:r>
              </a:p>
              <a:p>
                <a:pPr algn="l">
                  <a:buFont typeface="Arial" panose="020B0604020202020204" pitchFamily="34" charset="0"/>
                  <a:buChar char="•"/>
                </a:pPr>
                <a:r>
                  <a:rPr lang="en-US" altLang="ja-JP" dirty="0"/>
                  <a:t>I is the identity matrix,</a:t>
                </a:r>
              </a:p>
              <a:p>
                <a:pPr algn="l">
                  <a:buFont typeface="Arial" panose="020B0604020202020204" pitchFamily="34" charset="0"/>
                  <a:buChar char="•"/>
                </a:pPr>
                <a:r>
                  <a:rPr lang="en-US" altLang="ja-JP" dirty="0"/>
                  <a:t>At​ is the input coefficients matrix representing production technology for all countries and sectors,</a:t>
                </a:r>
              </a:p>
              <a:p>
                <a:pPr algn="l">
                  <a:buFont typeface="Arial" panose="020B0604020202020204" pitchFamily="34" charset="0"/>
                  <a:buChar char="•"/>
                </a:pPr>
                <a:r>
                  <a:rPr lang="en-US" altLang="ja-JP" dirty="0" err="1"/>
                  <a:t>ftr</a:t>
                </a:r>
                <a:r>
                  <a:rPr lang="en-US" altLang="ja-JP" dirty="0"/>
                  <a:t>​ is the final demand vector for country r,</a:t>
                </a:r>
              </a:p>
              <a:p>
                <a:pPr algn="l">
                  <a:buFont typeface="Arial" panose="020B0604020202020204" pitchFamily="34" charset="0"/>
                  <a:buChar char="•"/>
                </a:pPr>
                <a:r>
                  <a:rPr lang="en-US" altLang="ja-JP" dirty="0" err="1"/>
                  <a:t>Pop^tr</a:t>
                </a:r>
                <a:r>
                  <a:rPr lang="en-US" altLang="ja-JP" dirty="0"/>
                  <a:t>​ is the population of country r,</a:t>
                </a:r>
              </a:p>
              <a:p>
                <a:pPr algn="l">
                  <a:buFont typeface="Arial" panose="020B0604020202020204" pitchFamily="34" charset="0"/>
                  <a:buChar char="•"/>
                </a:pPr>
                <a:r>
                  <a:rPr lang="en-US" altLang="ja-JP" dirty="0"/>
                  <a:t>and </a:t>
                </a:r>
                <a:r>
                  <a:rPr lang="en-US" altLang="ja-JP" dirty="0" err="1"/>
                  <a:t>i</a:t>
                </a:r>
                <a:r>
                  <a:rPr lang="en-US" altLang="ja-JP" dirty="0"/>
                  <a:t> is a vector of ones used to sum the elements.</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I will move on to the methodology part.</a:t>
                </a:r>
              </a:p>
              <a:p>
                <a:endParaRPr kumimoji="1" lang="en-US" altLang="ja-JP" dirty="0"/>
              </a:p>
              <a:p>
                <a:r>
                  <a:rPr kumimoji="1" lang="en-US" altLang="ja-JP" dirty="0"/>
                  <a:t>In general, the decoupling of environmental impacts from economic growth can be expressed as elasticity values, where the percentage change of environmental impacts is divided by the percentage change of </a:t>
                </a:r>
                <a:r>
                  <a:rPr lang="en-US" altLang="ja-JP" dirty="0">
                    <a:effectLst/>
                    <a:ea typeface="MS　明朝"/>
                  </a:rPr>
                  <a:t>GDP in a given time period.</a:t>
                </a:r>
              </a:p>
              <a:p>
                <a:endParaRPr kumimoji="1" lang="en-US" altLang="ja-JP"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Applying the extended environmental IO model to the World MRIO table, the per capita carbon footprint for country</a:t>
                </a:r>
                <a:r>
                  <a:rPr lang="ja-JP" altLang="en-US" kern="100" dirty="0">
                    <a:effectLst/>
                    <a:latin typeface="+mj-lt"/>
                    <a:ea typeface="+mj-ea"/>
                    <a:cs typeface="Times New Roman" panose="02020603050405020304" pitchFamily="18" charset="0"/>
                  </a:rPr>
                  <a:t> </a:t>
                </a:r>
                <a:r>
                  <a:rPr lang="en-US" altLang="ja-JP" i="0" kern="100" dirty="0">
                    <a:effectLst/>
                    <a:latin typeface="Cambria Math" panose="02040503050406030204" pitchFamily="18" charset="0"/>
                    <a:ea typeface="+mj-ea"/>
                    <a:cs typeface="Times New Roman" panose="02020603050405020304" pitchFamily="18" charset="0"/>
                  </a:rPr>
                  <a:t>𝑟</a:t>
                </a:r>
                <a:r>
                  <a:rPr lang="en-US" altLang="ja-JP" kern="100" dirty="0">
                    <a:effectLst/>
                    <a:latin typeface="+mj-lt"/>
                    <a:ea typeface="+mj-ea"/>
                    <a:cs typeface="Times New Roman" panose="02020603050405020304" pitchFamily="18" charset="0"/>
                  </a:rPr>
                  <a:t> </a:t>
                </a:r>
                <a:r>
                  <a:rPr lang="en-US" altLang="ja-JP" dirty="0"/>
                  <a:t>is estimated to be as follows</a:t>
                </a:r>
                <a:endParaRPr lang="en-US" altLang="ja-JP" kern="100" dirty="0">
                  <a:effectLst/>
                  <a:latin typeface="+mj-lt"/>
                  <a:ea typeface="+mj-ea"/>
                  <a:cs typeface="Times New Roman" panose="02020603050405020304" pitchFamily="18" charset="0"/>
                </a:endParaRP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5</a:t>
            </a:fld>
            <a:endParaRPr kumimoji="1" lang="ja-JP" altLang="en-US"/>
          </a:p>
        </p:txBody>
      </p:sp>
    </p:spTree>
    <p:extLst>
      <p:ext uri="{BB962C8B-B14F-4D97-AF65-F5344CB8AC3E}">
        <p14:creationId xmlns:p14="http://schemas.microsoft.com/office/powerpoint/2010/main" val="50778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We’ll look at how we classify decoupling states.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Using the decoupling indicator defined on previous slide, we categorize each country's decoupling states into eight types.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First, "Coupling" refers to the state where per capita final demand, or GDE, and per capita carbon footprint increase or decrease at nearly the same rate. This corresponds to a decoupling indicator value between 0.8 and 1.2.</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6</a:t>
            </a:fld>
            <a:endParaRPr kumimoji="1" lang="ja-JP" altLang="en-US"/>
          </a:p>
        </p:txBody>
      </p:sp>
    </p:spTree>
    <p:extLst>
      <p:ext uri="{BB962C8B-B14F-4D97-AF65-F5344CB8AC3E}">
        <p14:creationId xmlns:p14="http://schemas.microsoft.com/office/powerpoint/2010/main" val="235702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Decoupling has three types.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Weak Decoupling means CF increases, but slower than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Strong Decoupling means CF decreases, despite GDE increases.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Recessive Decoupling means CF decreases faster than GDE decreases.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7</a:t>
            </a:fld>
            <a:endParaRPr kumimoji="1" lang="ja-JP" altLang="en-US"/>
          </a:p>
        </p:txBody>
      </p:sp>
    </p:spTree>
    <p:extLst>
      <p:ext uri="{BB962C8B-B14F-4D97-AF65-F5344CB8AC3E}">
        <p14:creationId xmlns:p14="http://schemas.microsoft.com/office/powerpoint/2010/main" val="92756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I will cover negative decoupling.</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Weak negative decoupling is when the CF decreases, but more slowly than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Strong negative decoupling happens when the CF increases, despite a decrease in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dirty="0">
                <a:effectLst/>
                <a:latin typeface="Calibri" panose="020F0502020204030204" pitchFamily="34" charset="0"/>
                <a:ea typeface="MS　明朝"/>
              </a:rPr>
              <a:t>Finally, expansive negative decoupling means CF increases faster than GDE.</a:t>
            </a:r>
            <a:endParaRPr lang="en-US" altLang="ja-JP"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8</a:t>
            </a:fld>
            <a:endParaRPr kumimoji="1" lang="ja-JP" altLang="en-US"/>
          </a:p>
        </p:txBody>
      </p:sp>
    </p:spTree>
    <p:extLst>
      <p:ext uri="{BB962C8B-B14F-4D97-AF65-F5344CB8AC3E}">
        <p14:creationId xmlns:p14="http://schemas.microsoft.com/office/powerpoint/2010/main" val="307334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Let’s examine the trends in the decoupling indicator.</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Although some countries may have similar indicator values in the final year, their trajectories over time can be quite different.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To analyze this, we use Ward’s clustering method to classify countries into several groups based on their indicator trajectories.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9</a:t>
            </a:fld>
            <a:endParaRPr kumimoji="1" lang="ja-JP" altLang="en-US"/>
          </a:p>
        </p:txBody>
      </p:sp>
    </p:spTree>
    <p:extLst>
      <p:ext uri="{BB962C8B-B14F-4D97-AF65-F5344CB8AC3E}">
        <p14:creationId xmlns:p14="http://schemas.microsoft.com/office/powerpoint/2010/main" val="12947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9777" y="770467"/>
            <a:ext cx="11752446" cy="3352800"/>
          </a:xfrm>
        </p:spPr>
        <p:txBody>
          <a:bodyPr anchor="b">
            <a:noAutofit/>
          </a:bodyPr>
          <a:lstStyle>
            <a:lvl1pPr algn="l">
              <a:lnSpc>
                <a:spcPct val="80000"/>
              </a:lnSpc>
              <a:defRPr sz="6000" spc="-120" baseline="0">
                <a:solidFill>
                  <a:srgbClr val="FFFFFF"/>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47104" y="4206876"/>
            <a:ext cx="10497793" cy="1645920"/>
          </a:xfrm>
        </p:spPr>
        <p:txBody>
          <a:bodyPr>
            <a:normAutofit/>
          </a:bodyPr>
          <a:lstStyle>
            <a:lvl1pPr marL="0" indent="0" algn="r">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9" name="Slide Number Placeholder 8"/>
          <p:cNvSpPr>
            <a:spLocks noGrp="1"/>
          </p:cNvSpPr>
          <p:nvPr>
            <p:ph type="sldNum" sz="quarter" idx="12"/>
          </p:nvPr>
        </p:nvSpPr>
        <p:spPr>
          <a:xfrm>
            <a:off x="10424158" y="129947"/>
            <a:ext cx="1655547" cy="418694"/>
          </a:xfrm>
          <a:prstGeom prst="rect">
            <a:avLst/>
          </a:prstGeom>
        </p:spPr>
        <p:txBody>
          <a:bodyPr anchor="ctr"/>
          <a:lstStyle>
            <a:lvl1pPr algn="r">
              <a:defRPr sz="2800">
                <a:solidFill>
                  <a:schemeClr val="bg1">
                    <a:alpha val="25000"/>
                  </a:schemeClr>
                </a:solidFill>
              </a:defRPr>
            </a:lvl1pPr>
          </a:lstStyle>
          <a:p>
            <a:fld id="{A535C832-8E31-45E9-9CC3-F696FA7C8FFC}" type="slidenum">
              <a:rPr kumimoji="1" lang="ja-JP" altLang="en-US" smtClean="0"/>
              <a:pPr/>
              <a:t>‹#›</a:t>
            </a:fld>
            <a:endParaRPr kumimoji="1" lang="ja-JP" altLang="en-US" dirty="0"/>
          </a:p>
        </p:txBody>
      </p:sp>
    </p:spTree>
    <p:extLst>
      <p:ext uri="{BB962C8B-B14F-4D97-AF65-F5344CB8AC3E}">
        <p14:creationId xmlns:p14="http://schemas.microsoft.com/office/powerpoint/2010/main" val="213247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73737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113554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B3658E3-639D-1C2C-D47E-1F445839AD47}"/>
              </a:ext>
            </a:extLst>
          </p:cNvPr>
          <p:cNvSpPr/>
          <p:nvPr userDrawn="1"/>
        </p:nvSpPr>
        <p:spPr>
          <a:xfrm>
            <a:off x="0" y="1"/>
            <a:ext cx="12192000" cy="8244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0" y="0"/>
            <a:ext cx="12192000" cy="822515"/>
          </a:xfrm>
        </p:spPr>
        <p:txBody>
          <a:bodyPr wrap="square" lIns="180000" tIns="72000" rIns="0" bIns="72000">
            <a:spAutoFit/>
          </a:bodyPr>
          <a:lstStyle>
            <a:lvl1pPr>
              <a:lnSpc>
                <a:spcPct val="100000"/>
              </a:lnSpc>
              <a:defRPr sz="4400">
                <a:solidFill>
                  <a:schemeClr val="accent2">
                    <a:lumMod val="20000"/>
                    <a:lumOff val="80000"/>
                  </a:schemeClr>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180000" y="1004400"/>
            <a:ext cx="11833200" cy="5673600"/>
          </a:xfrm>
        </p:spPr>
        <p:txBody>
          <a:bodyPr lIns="0" tIns="0" rIns="0" bIns="0">
            <a:noAutofit/>
          </a:bodyPr>
          <a:lstStyle>
            <a:lvl1pPr marL="0" indent="0">
              <a:lnSpc>
                <a:spcPct val="100000"/>
              </a:lnSpc>
              <a:spcBef>
                <a:spcPts val="1800"/>
              </a:spcBef>
              <a:buFontTx/>
              <a:buNone/>
              <a:defRPr sz="3200" i="0">
                <a:solidFill>
                  <a:schemeClr val="tx1">
                    <a:lumMod val="85000"/>
                    <a:lumOff val="15000"/>
                  </a:schemeClr>
                </a:solidFill>
              </a:defRPr>
            </a:lvl1pPr>
            <a:lvl2pPr marL="360000" indent="-180000">
              <a:lnSpc>
                <a:spcPct val="100000"/>
              </a:lnSpc>
              <a:spcBef>
                <a:spcPts val="1000"/>
              </a:spcBef>
              <a:buFont typeface="Arial" panose="020B0604020202020204" pitchFamily="34" charset="0"/>
              <a:buChar char="•"/>
              <a:defRPr sz="2800" i="0">
                <a:solidFill>
                  <a:schemeClr val="tx1">
                    <a:lumMod val="85000"/>
                    <a:lumOff val="15000"/>
                  </a:schemeClr>
                </a:solidFill>
              </a:defRPr>
            </a:lvl2pPr>
            <a:lvl3pPr marL="720000" indent="-180000">
              <a:lnSpc>
                <a:spcPct val="100000"/>
              </a:lnSpc>
              <a:spcBef>
                <a:spcPts val="1000"/>
              </a:spcBef>
              <a:buFont typeface="Arial" panose="020B0604020202020204" pitchFamily="34" charset="0"/>
              <a:buChar char="•"/>
              <a:defRPr sz="2400" i="0">
                <a:solidFill>
                  <a:schemeClr val="tx1">
                    <a:lumMod val="85000"/>
                    <a:lumOff val="15000"/>
                  </a:schemeClr>
                </a:solidFill>
              </a:defRPr>
            </a:lvl3pPr>
            <a:lvl4pPr marL="0" indent="0">
              <a:defRPr sz="1800" i="0"/>
            </a:lvl4pPr>
            <a:lvl5pPr>
              <a:defRPr i="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altLang="ja-JP" dirty="0"/>
          </a:p>
        </p:txBody>
      </p:sp>
      <p:sp>
        <p:nvSpPr>
          <p:cNvPr id="8" name="Slide Number Placeholder 8">
            <a:extLst>
              <a:ext uri="{FF2B5EF4-FFF2-40B4-BE49-F238E27FC236}">
                <a16:creationId xmlns:a16="http://schemas.microsoft.com/office/drawing/2014/main" id="{05030125-A921-A4BB-0CC3-51DBA6928BB7}"/>
              </a:ext>
            </a:extLst>
          </p:cNvPr>
          <p:cNvSpPr txBox="1">
            <a:spLocks/>
          </p:cNvSpPr>
          <p:nvPr userDrawn="1"/>
        </p:nvSpPr>
        <p:spPr>
          <a:xfrm>
            <a:off x="10424158" y="638"/>
            <a:ext cx="1767842" cy="824400"/>
          </a:xfrm>
          <a:prstGeom prst="rect">
            <a:avLst/>
          </a:prstGeom>
        </p:spPr>
        <p:txBody>
          <a:bodyPr lIns="0" tIns="72000" rIns="180000" bIns="72000" anchor="ctr"/>
          <a:lstStyle>
            <a:defPPr>
              <a:defRPr lang="en-US"/>
            </a:defPPr>
            <a:lvl1pPr marL="0" algn="r" defTabSz="457200" rtl="0" eaLnBrk="1" latinLnBrk="0" hangingPunct="1">
              <a:defRPr sz="2800" kern="1200">
                <a:solidFill>
                  <a:srgbClr val="FFFFFF">
                    <a:alpha val="25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35C832-8E31-45E9-9CC3-F696FA7C8FFC}" type="slidenum">
              <a:rPr kumimoji="1" lang="ja-JP" altLang="en-US" smtClean="0">
                <a:solidFill>
                  <a:schemeClr val="accent2">
                    <a:lumMod val="20000"/>
                    <a:lumOff val="80000"/>
                  </a:schemeClr>
                </a:solidFill>
                <a:latin typeface="+mj-lt"/>
              </a:rPr>
              <a:pPr/>
              <a:t>‹#›</a:t>
            </a:fld>
            <a:endParaRPr kumimoji="1" lang="ja-JP" altLang="en-US" dirty="0">
              <a:solidFill>
                <a:schemeClr val="accent2">
                  <a:lumMod val="20000"/>
                  <a:lumOff val="80000"/>
                </a:schemeClr>
              </a:solidFill>
              <a:latin typeface="+mj-lt"/>
            </a:endParaRPr>
          </a:p>
        </p:txBody>
      </p:sp>
    </p:spTree>
    <p:extLst>
      <p:ext uri="{BB962C8B-B14F-4D97-AF65-F5344CB8AC3E}">
        <p14:creationId xmlns:p14="http://schemas.microsoft.com/office/powerpoint/2010/main" val="3857144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100585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73416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83879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79447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22484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F75EA8D5-54E6-47BE-B0EF-811EBEC6E2CA}" type="datetimeFigureOut">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lvl1pPr>
              <a:defRPr>
                <a:solidFill>
                  <a:srgbClr val="FFFFFF">
                    <a:alpha val="20000"/>
                  </a:srgbClr>
                </a:solidFill>
              </a:defRPr>
            </a:lvl1p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50595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75EA8D5-54E6-47BE-B0EF-811EBEC6E2CA}" type="datetimeFigureOut">
              <a:rPr kumimoji="1" lang="ja-JP" altLang="en-US" smtClean="0"/>
              <a:t>2025/7/2</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14" name="Slide Number Placeholder 13"/>
          <p:cNvSpPr>
            <a:spLocks noGrp="1"/>
          </p:cNvSpPr>
          <p:nvPr>
            <p:ph type="sldNum" sz="quarter" idx="12"/>
          </p:nvPr>
        </p:nvSpPr>
        <p:spPr>
          <a:xfrm>
            <a:off x="8763926" y="5876412"/>
            <a:ext cx="2926080" cy="1397039"/>
          </a:xfrm>
          <a:prstGeom prst="rect">
            <a:avLst/>
          </a:prstGeom>
        </p:spPr>
        <p:txBody>
          <a:bodyPr/>
          <a:lstStyle>
            <a:lvl1pPr>
              <a:defRPr>
                <a:solidFill>
                  <a:srgbClr val="FFFFFF">
                    <a:alpha val="25000"/>
                  </a:srgbClr>
                </a:solidFill>
              </a:defRPr>
            </a:lvl1p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10621469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75EA8D5-54E6-47BE-B0EF-811EBEC6E2CA}" type="datetimeFigureOut">
              <a:rPr kumimoji="1" lang="ja-JP" altLang="en-US" smtClean="0"/>
              <a:t>2025/7/2</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7" name="Slide Number Placeholder 8">
            <a:extLst>
              <a:ext uri="{FF2B5EF4-FFF2-40B4-BE49-F238E27FC236}">
                <a16:creationId xmlns:a16="http://schemas.microsoft.com/office/drawing/2014/main" id="{4BB1183F-7D69-C284-3D16-FF31E16986DB}"/>
              </a:ext>
            </a:extLst>
          </p:cNvPr>
          <p:cNvSpPr txBox="1">
            <a:spLocks/>
          </p:cNvSpPr>
          <p:nvPr userDrawn="1"/>
        </p:nvSpPr>
        <p:spPr>
          <a:xfrm>
            <a:off x="10424158" y="129947"/>
            <a:ext cx="1655547" cy="418694"/>
          </a:xfrm>
          <a:prstGeom prst="rect">
            <a:avLst/>
          </a:prstGeom>
        </p:spPr>
        <p:txBody>
          <a:bodyPr anchor="ctr"/>
          <a:lstStyle>
            <a:defPPr>
              <a:defRPr lang="en-US"/>
            </a:defPPr>
            <a:lvl1pPr marL="0" algn="r" defTabSz="457200" rtl="0" eaLnBrk="1" latinLnBrk="0" hangingPunct="1">
              <a:defRPr sz="2800" kern="1200">
                <a:solidFill>
                  <a:srgbClr val="FFFFFF">
                    <a:alpha val="25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35C832-8E31-45E9-9CC3-F696FA7C8FFC}" type="slidenum">
              <a:rPr kumimoji="1" lang="ja-JP" altLang="en-US" smtClean="0"/>
              <a:pPr/>
              <a:t>‹#›</a:t>
            </a:fld>
            <a:endParaRPr kumimoji="1" lang="ja-JP" altLang="en-US" dirty="0"/>
          </a:p>
        </p:txBody>
      </p:sp>
    </p:spTree>
    <p:extLst>
      <p:ext uri="{BB962C8B-B14F-4D97-AF65-F5344CB8AC3E}">
        <p14:creationId xmlns:p14="http://schemas.microsoft.com/office/powerpoint/2010/main" val="3686432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62.png"/><Relationship Id="rId21" Type="http://schemas.openxmlformats.org/officeDocument/2006/relationships/image" Target="../media/image64.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63.pn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6.svg"/><Relationship Id="rId18" Type="http://schemas.openxmlformats.org/officeDocument/2006/relationships/image" Target="../media/image7.png"/><Relationship Id="rId3" Type="http://schemas.openxmlformats.org/officeDocument/2006/relationships/image" Target="../media/image66.pn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45.png"/><Relationship Id="rId17" Type="http://schemas.openxmlformats.org/officeDocument/2006/relationships/image" Target="../media/image6.svg"/><Relationship Id="rId2" Type="http://schemas.openxmlformats.org/officeDocument/2006/relationships/notesSlide" Target="../notesSlides/notesSlide11.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8.svg"/><Relationship Id="rId5" Type="http://schemas.openxmlformats.org/officeDocument/2006/relationships/image" Target="../media/image34.svg"/><Relationship Id="rId15" Type="http://schemas.openxmlformats.org/officeDocument/2006/relationships/image" Target="../media/image4.svg"/><Relationship Id="rId10" Type="http://schemas.openxmlformats.org/officeDocument/2006/relationships/image" Target="../media/image37.png"/><Relationship Id="rId19" Type="http://schemas.openxmlformats.org/officeDocument/2006/relationships/image" Target="../media/image8.svg"/><Relationship Id="rId4" Type="http://schemas.openxmlformats.org/officeDocument/2006/relationships/image" Target="../media/image33.png"/><Relationship Id="rId9" Type="http://schemas.openxmlformats.org/officeDocument/2006/relationships/image" Target="../media/image36.svg"/><Relationship Id="rId14" Type="http://schemas.openxmlformats.org/officeDocument/2006/relationships/image" Target="../media/image3.png"/><Relationship Id="rId22" Type="http://schemas.openxmlformats.org/officeDocument/2006/relationships/image" Target="../media/image7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5.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69.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4.png"/><Relationship Id="rId4" Type="http://schemas.openxmlformats.org/officeDocument/2006/relationships/image" Target="../media/image73.sv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7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95.png"/><Relationship Id="rId7" Type="http://schemas.openxmlformats.org/officeDocument/2006/relationships/image" Target="../media/image78.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7.xml.rels><?xml version="1.0" encoding="UTF-8" standalone="yes"?>
<Relationships xmlns="http://schemas.openxmlformats.org/package/2006/relationships"><Relationship Id="rId8" Type="http://schemas.openxmlformats.org/officeDocument/2006/relationships/image" Target="../media/image960.png"/><Relationship Id="rId3" Type="http://schemas.openxmlformats.org/officeDocument/2006/relationships/image" Target="../media/image920.png"/><Relationship Id="rId7" Type="http://schemas.openxmlformats.org/officeDocument/2006/relationships/image" Target="../media/image950.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40.png"/><Relationship Id="rId5" Type="http://schemas.openxmlformats.org/officeDocument/2006/relationships/image" Target="../media/image104.png"/><Relationship Id="rId10" Type="http://schemas.openxmlformats.org/officeDocument/2006/relationships/image" Target="../media/image980.png"/><Relationship Id="rId4" Type="http://schemas.openxmlformats.org/officeDocument/2006/relationships/image" Target="../media/image930.png"/><Relationship Id="rId9" Type="http://schemas.openxmlformats.org/officeDocument/2006/relationships/image" Target="../media/image970.png"/></Relationships>
</file>

<file path=ppt/slides/_rels/slide2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5.svg"/><Relationship Id="rId18" Type="http://schemas.openxmlformats.org/officeDocument/2006/relationships/image" Target="../media/image23.png"/><Relationship Id="rId26" Type="http://schemas.openxmlformats.org/officeDocument/2006/relationships/image" Target="../media/image29.png"/><Relationship Id="rId3" Type="http://schemas.openxmlformats.org/officeDocument/2006/relationships/image" Target="../media/image120.png"/><Relationship Id="rId21" Type="http://schemas.openxmlformats.org/officeDocument/2006/relationships/image" Target="../media/image87.svg"/><Relationship Id="rId7" Type="http://schemas.openxmlformats.org/officeDocument/2006/relationships/image" Target="../media/image160.png"/><Relationship Id="rId12" Type="http://schemas.openxmlformats.org/officeDocument/2006/relationships/image" Target="../media/image84.png"/><Relationship Id="rId17" Type="http://schemas.openxmlformats.org/officeDocument/2006/relationships/image" Target="../media/image22.svg"/><Relationship Id="rId25" Type="http://schemas.openxmlformats.org/officeDocument/2006/relationships/image" Target="../media/image28.svg"/><Relationship Id="rId2" Type="http://schemas.openxmlformats.org/officeDocument/2006/relationships/image" Target="../media/image110.png"/><Relationship Id="rId16" Type="http://schemas.openxmlformats.org/officeDocument/2006/relationships/image" Target="../media/image21.png"/><Relationship Id="rId20" Type="http://schemas.openxmlformats.org/officeDocument/2006/relationships/image" Target="../media/image86.png"/><Relationship Id="rId29"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81.svg"/><Relationship Id="rId11" Type="http://schemas.openxmlformats.org/officeDocument/2006/relationships/image" Target="../media/image83.svg"/><Relationship Id="rId24" Type="http://schemas.openxmlformats.org/officeDocument/2006/relationships/image" Target="../media/image27.png"/><Relationship Id="rId5" Type="http://schemas.openxmlformats.org/officeDocument/2006/relationships/image" Target="../media/image80.png"/><Relationship Id="rId15" Type="http://schemas.openxmlformats.org/officeDocument/2006/relationships/image" Target="../media/image20.svg"/><Relationship Id="rId23" Type="http://schemas.openxmlformats.org/officeDocument/2006/relationships/image" Target="../media/image26.svg"/><Relationship Id="rId28" Type="http://schemas.openxmlformats.org/officeDocument/2006/relationships/image" Target="../media/image31.png"/><Relationship Id="rId10" Type="http://schemas.openxmlformats.org/officeDocument/2006/relationships/image" Target="../media/image82.png"/><Relationship Id="rId19" Type="http://schemas.openxmlformats.org/officeDocument/2006/relationships/image" Target="../media/image24.svg"/><Relationship Id="rId4" Type="http://schemas.openxmlformats.org/officeDocument/2006/relationships/image" Target="../media/image130.png"/><Relationship Id="rId9" Type="http://schemas.openxmlformats.org/officeDocument/2006/relationships/image" Target="../media/image18.svg"/><Relationship Id="rId14" Type="http://schemas.openxmlformats.org/officeDocument/2006/relationships/image" Target="../media/image19.png"/><Relationship Id="rId22" Type="http://schemas.openxmlformats.org/officeDocument/2006/relationships/image" Target="../media/image25.png"/><Relationship Id="rId27" Type="http://schemas.openxmlformats.org/officeDocument/2006/relationships/image" Target="../media/image3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14.png"/><Relationship Id="rId12"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52.png"/><Relationship Id="rId5" Type="http://schemas.openxmlformats.org/officeDocument/2006/relationships/image" Target="../media/image12.png"/><Relationship Id="rId10" Type="http://schemas.openxmlformats.org/officeDocument/2006/relationships/image" Target="../media/image51.png"/><Relationship Id="rId4" Type="http://schemas.openxmlformats.org/officeDocument/2006/relationships/image" Target="../media/image11.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1.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9.png"/><Relationship Id="rId7" Type="http://schemas.openxmlformats.org/officeDocument/2006/relationships/image" Target="../media/image16.png"/><Relationship Id="rId12"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52.png"/><Relationship Id="rId5" Type="http://schemas.openxmlformats.org/officeDocument/2006/relationships/image" Target="../media/image15.png"/><Relationship Id="rId10" Type="http://schemas.openxmlformats.org/officeDocument/2006/relationships/image" Target="../media/image51.png"/><Relationship Id="rId4" Type="http://schemas.openxmlformats.org/officeDocument/2006/relationships/image" Target="../media/image12.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0.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616D4-A618-AD8E-BDCD-2E0A9B0A6130}"/>
              </a:ext>
            </a:extLst>
          </p:cNvPr>
          <p:cNvSpPr>
            <a:spLocks noGrp="1"/>
          </p:cNvSpPr>
          <p:nvPr>
            <p:ph type="ctrTitle"/>
          </p:nvPr>
        </p:nvSpPr>
        <p:spPr>
          <a:xfrm>
            <a:off x="219777" y="1"/>
            <a:ext cx="11752446" cy="4037990"/>
          </a:xfrm>
        </p:spPr>
        <p:txBody>
          <a:bodyPr anchor="ctr"/>
          <a:lstStyle/>
          <a:p>
            <a:pPr>
              <a:lnSpc>
                <a:spcPct val="100000"/>
              </a:lnSpc>
            </a:pPr>
            <a:r>
              <a:rPr lang="en-US" altLang="ja-JP" sz="4600" b="1" i="0" dirty="0">
                <a:solidFill>
                  <a:schemeClr val="bg1"/>
                </a:solidFill>
                <a:effectLst/>
              </a:rPr>
              <a:t>Pathways for Reducing CO</a:t>
            </a:r>
            <a:r>
              <a:rPr lang="en-US" altLang="ja-JP" sz="4600" b="1" i="0" baseline="-25000" dirty="0">
                <a:solidFill>
                  <a:schemeClr val="bg1"/>
                </a:solidFill>
                <a:effectLst/>
              </a:rPr>
              <a:t>2</a:t>
            </a:r>
            <a:r>
              <a:rPr lang="en-US" altLang="ja-JP" sz="4600" b="1" i="0" dirty="0">
                <a:solidFill>
                  <a:schemeClr val="bg1"/>
                </a:solidFill>
                <a:effectLst/>
              </a:rPr>
              <a:t> Emissions Through Decoupling Processes: </a:t>
            </a:r>
            <a:br>
              <a:rPr lang="en-US" altLang="ja-JP" sz="4600" b="1" i="0" dirty="0">
                <a:solidFill>
                  <a:schemeClr val="bg1"/>
                </a:solidFill>
                <a:effectLst/>
              </a:rPr>
            </a:br>
            <a:r>
              <a:rPr lang="en-US" altLang="ja-JP" sz="4600" b="1" i="0" dirty="0">
                <a:solidFill>
                  <a:schemeClr val="bg1"/>
                </a:solidFill>
                <a:effectLst/>
              </a:rPr>
              <a:t>A Global Multi-Regional Structural Decomposition Analysis</a:t>
            </a:r>
            <a:endParaRPr kumimoji="1" lang="ja-JP" altLang="en-US" sz="4600" dirty="0">
              <a:solidFill>
                <a:schemeClr val="bg1"/>
              </a:solidFill>
            </a:endParaRPr>
          </a:p>
        </p:txBody>
      </p:sp>
      <p:sp>
        <p:nvSpPr>
          <p:cNvPr id="3" name="字幕 2">
            <a:extLst>
              <a:ext uri="{FF2B5EF4-FFF2-40B4-BE49-F238E27FC236}">
                <a16:creationId xmlns:a16="http://schemas.microsoft.com/office/drawing/2014/main" id="{C1BDD287-E437-877B-B872-43CD0B3F9255}"/>
              </a:ext>
            </a:extLst>
          </p:cNvPr>
          <p:cNvSpPr>
            <a:spLocks noGrp="1"/>
          </p:cNvSpPr>
          <p:nvPr>
            <p:ph type="subTitle" idx="1"/>
          </p:nvPr>
        </p:nvSpPr>
        <p:spPr>
          <a:xfrm>
            <a:off x="219000" y="4206876"/>
            <a:ext cx="11754000" cy="1375505"/>
          </a:xfrm>
        </p:spPr>
        <p:txBody>
          <a:bodyPr>
            <a:spAutoFit/>
          </a:bodyPr>
          <a:lstStyle/>
          <a:p>
            <a:pPr>
              <a:lnSpc>
                <a:spcPct val="110000"/>
              </a:lnSpc>
              <a:spcBef>
                <a:spcPts val="0"/>
              </a:spcBef>
            </a:pPr>
            <a:r>
              <a:rPr kumimoji="1" lang="en-US" altLang="ja-JP" sz="3500" dirty="0"/>
              <a:t>Waka Nishifuji</a:t>
            </a:r>
            <a:r>
              <a:rPr kumimoji="1" lang="en-US" altLang="ja-JP" sz="3500" baseline="30000" dirty="0"/>
              <a:t>1*</a:t>
            </a:r>
            <a:r>
              <a:rPr kumimoji="1" lang="en-US" altLang="ja-JP" sz="3500" dirty="0"/>
              <a:t>, Shigemi Kagawa</a:t>
            </a:r>
            <a:r>
              <a:rPr kumimoji="1" lang="en-US" altLang="ja-JP" sz="3500" baseline="30000" dirty="0"/>
              <a:t>2</a:t>
            </a:r>
          </a:p>
          <a:p>
            <a:pPr>
              <a:lnSpc>
                <a:spcPts val="1200"/>
              </a:lnSpc>
            </a:pPr>
            <a:r>
              <a:rPr lang="en-US" altLang="ja-JP" sz="2600" dirty="0">
                <a:latin typeface="+mn-lt"/>
              </a:rPr>
              <a:t>1. Graduate School of Economics, Kyushu University, Fukuoka, Japan</a:t>
            </a:r>
          </a:p>
          <a:p>
            <a:pPr>
              <a:lnSpc>
                <a:spcPts val="1200"/>
              </a:lnSpc>
            </a:pPr>
            <a:r>
              <a:rPr lang="en-US" altLang="ja-JP" sz="2600" dirty="0">
                <a:latin typeface="+mn-lt"/>
              </a:rPr>
              <a:t>2. Faculty of Economics, Kyushu University, Fukuoka, Japan</a:t>
            </a:r>
          </a:p>
        </p:txBody>
      </p:sp>
      <p:cxnSp>
        <p:nvCxnSpPr>
          <p:cNvPr id="5" name="直線コネクタ 4">
            <a:extLst>
              <a:ext uri="{FF2B5EF4-FFF2-40B4-BE49-F238E27FC236}">
                <a16:creationId xmlns:a16="http://schemas.microsoft.com/office/drawing/2014/main" id="{81E46CA5-97AB-7245-DA1C-B6289A3F19D8}"/>
              </a:ext>
            </a:extLst>
          </p:cNvPr>
          <p:cNvCxnSpPr>
            <a:cxnSpLocks/>
          </p:cNvCxnSpPr>
          <p:nvPr/>
        </p:nvCxnSpPr>
        <p:spPr>
          <a:xfrm>
            <a:off x="219000" y="4037990"/>
            <a:ext cx="1175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2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2. Methodology: Structural decomposition analysis</a:t>
            </a:r>
            <a:endParaRPr kumimoji="1" lang="ja-JP" altLang="en-US" dirty="0"/>
          </a:p>
        </p:txBody>
      </p:sp>
      <p:sp>
        <p:nvSpPr>
          <p:cNvPr id="42" name="正方形/長方形 41">
            <a:extLst>
              <a:ext uri="{FF2B5EF4-FFF2-40B4-BE49-F238E27FC236}">
                <a16:creationId xmlns:a16="http://schemas.microsoft.com/office/drawing/2014/main" id="{A393AE85-3421-9144-2938-C4D79469D846}"/>
              </a:ext>
            </a:extLst>
          </p:cNvPr>
          <p:cNvSpPr/>
          <p:nvPr/>
        </p:nvSpPr>
        <p:spPr>
          <a:xfrm>
            <a:off x="178800" y="2205039"/>
            <a:ext cx="4748400" cy="4472962"/>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6540A86C-520C-8C57-2C82-9D93367455A7}"/>
              </a:ext>
            </a:extLst>
          </p:cNvPr>
          <p:cNvSpPr/>
          <p:nvPr/>
        </p:nvSpPr>
        <p:spPr>
          <a:xfrm>
            <a:off x="5036400" y="2205039"/>
            <a:ext cx="6975600" cy="4472962"/>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11833200" cy="5673600"/>
          </a:xfrm>
        </p:spPr>
        <p:txBody>
          <a:bodyPr/>
          <a:lstStyle/>
          <a:p>
            <a:pPr marL="180000" lvl="1" indent="0">
              <a:buNone/>
            </a:pPr>
            <a:r>
              <a:rPr lang="en-US" altLang="ja-JP" sz="3200" b="1" dirty="0"/>
              <a:t>Structural decomposition analysis of per capita carbon footprint</a:t>
            </a:r>
            <a:endParaRPr lang="en-US" altLang="ja-JP" sz="3200" b="1" dirty="0">
              <a:solidFill>
                <a:schemeClr val="tx1">
                  <a:lumMod val="75000"/>
                  <a:lumOff val="25000"/>
                </a:schemeClr>
              </a:solidFill>
            </a:endParaRPr>
          </a:p>
          <a:p>
            <a:pPr lvl="1"/>
            <a:r>
              <a:rPr lang="en-US" altLang="ja-JP" dirty="0"/>
              <a:t>We decompose the two matrices used to estimate the carbon footprint.</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AD91709-C744-F294-2C06-341366C2B2F9}"/>
                  </a:ext>
                </a:extLst>
              </p:cNvPr>
              <p:cNvSpPr txBox="1"/>
              <p:nvPr/>
            </p:nvSpPr>
            <p:spPr>
              <a:xfrm>
                <a:off x="288000" y="2337924"/>
                <a:ext cx="4641014" cy="1613006"/>
              </a:xfrm>
              <a:prstGeom prst="rect">
                <a:avLst/>
              </a:prstGeom>
              <a:noFill/>
            </p:spPr>
            <p:txBody>
              <a:bodyPr wrap="none" lIns="0" tIns="0" rIns="0" bIns="0">
                <a:spAutoFit/>
              </a:bodyPr>
              <a:lstStyle/>
              <a:p>
                <a:pPr>
                  <a:spcBef>
                    <a:spcPts val="1000"/>
                  </a:spcBef>
                </a:pPr>
                <a14:m>
                  <m:oMath xmlns:m="http://schemas.openxmlformats.org/officeDocument/2006/math">
                    <m:r>
                      <a:rPr kumimoji="1" lang="en-US" altLang="ja-JP" sz="2800" b="1" i="0" kern="0" smtClean="0">
                        <a:solidFill>
                          <a:prstClr val="black"/>
                        </a:solidFill>
                        <a:latin typeface="Cambria Math" panose="02040503050406030204" pitchFamily="18" charset="0"/>
                        <a:ea typeface="Cambria Math" panose="02040503050406030204" pitchFamily="18" charset="0"/>
                      </a:rPr>
                      <m:t>𝐀</m:t>
                    </m:r>
                    <m:r>
                      <a:rPr kumimoji="1" lang="en-US" altLang="ja-JP" sz="2800" b="0" i="1" kern="0" smtClean="0">
                        <a:solidFill>
                          <a:prstClr val="black"/>
                        </a:solidFill>
                        <a:latin typeface="Cambria Math" panose="02040503050406030204" pitchFamily="18" charset="0"/>
                        <a:ea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𝑖𝑗</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𝑘𝑙</m:t>
                            </m:r>
                          </m:sup>
                        </m:sSubSup>
                      </m:e>
                    </m:d>
                    <m:r>
                      <m:rPr>
                        <m:aln/>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f>
                          <m:f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𝑖𝑗</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𝑘𝑙</m:t>
                                </m:r>
                              </m:sup>
                            </m:sSubSup>
                          </m:num>
                          <m:den>
                            <m:nary>
                              <m:naryPr>
                                <m:chr m:val="∑"/>
                                <m:limLoc m:val="subSup"/>
                                <m:supHide m:val="o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naryPr>
                              <m:sub>
                                <m:r>
                                  <m:rPr>
                                    <m:brk m:alnAt="9"/>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i="1" kern="0">
                                        <a:solidFill>
                                          <a:prstClr val="black"/>
                                        </a:solidFill>
                                        <a:latin typeface="Cambria Math" panose="02040503050406030204" pitchFamily="18" charset="0"/>
                                        <a:ea typeface="Cambria Math" panose="02040503050406030204" pitchFamily="18" charset="0"/>
                                      </a:rPr>
                                      <m:t>𝑎</m:t>
                                    </m:r>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e>
                            </m:nary>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nary>
                          <m:naryPr>
                            <m:chr m:val="∑"/>
                            <m:limLoc m:val="subSup"/>
                            <m:supHide m:val="on"/>
                            <m:ctrlPr>
                              <a:rPr kumimoji="1" lang="en-US" altLang="ja-JP" sz="2800" i="1" kern="0">
                                <a:solidFill>
                                  <a:prstClr val="black"/>
                                </a:solidFill>
                                <a:latin typeface="Cambria Math" panose="02040503050406030204" pitchFamily="18" charset="0"/>
                                <a:ea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ea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i="1" kern="0">
                                    <a:solidFill>
                                      <a:prstClr val="black"/>
                                    </a:solidFill>
                                    <a:latin typeface="Cambria Math" panose="02040503050406030204" pitchFamily="18" charset="0"/>
                                    <a:ea typeface="Cambria Math" panose="02040503050406030204" pitchFamily="18" charset="0"/>
                                  </a:rPr>
                                  <m:t>𝑎</m:t>
                                </m:r>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e>
                        </m:nary>
                      </m:e>
                    </m:d>
                  </m:oMath>
                </a14:m>
                <a:r>
                  <a:rPr kumimoji="1" lang="en-US" altLang="ja-JP" sz="2800" b="0" i="1"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 </a:t>
                </a:r>
                <a:br>
                  <a:rPr kumimoji="1" lang="en-US" altLang="ja-JP" sz="2800" i="1" kern="0" noProof="0" dirty="0">
                    <a:solidFill>
                      <a:prstClr val="black"/>
                    </a:solidFill>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kumimoji="1" lang="en-US" altLang="ja-JP" sz="2800" b="1" i="0" kern="0" smtClean="0">
                          <a:solidFill>
                            <a:schemeClr val="bg1"/>
                          </a:solidFill>
                          <a:latin typeface="Cambria Math" panose="02040503050406030204" pitchFamily="18" charset="0"/>
                          <a:ea typeface="Cambria Math" panose="02040503050406030204" pitchFamily="18" charset="0"/>
                        </a:rPr>
                        <m:t>𝐀</m:t>
                      </m:r>
                      <m:r>
                        <m:rPr>
                          <m:aln/>
                        </m:rPr>
                        <a:rPr kumimoji="1" lang="en-US" altLang="ja-JP" sz="2800" i="1" kern="0">
                          <a:solidFill>
                            <a:prstClr val="black"/>
                          </a:solidFill>
                          <a:latin typeface="Cambria Math" panose="02040503050406030204" pitchFamily="18" charset="0"/>
                          <a:ea typeface="Cambria Math" panose="02040503050406030204" pitchFamily="18" charset="0"/>
                        </a:rPr>
                        <m:t>=</m:t>
                      </m:r>
                      <m:d>
                        <m:dPr>
                          <m:ctrlPr>
                            <a:rPr kumimoji="1" lang="en-US" altLang="ja-JP" sz="2800" i="1" kern="0">
                              <a:solidFill>
                                <a:prstClr val="black"/>
                              </a:solidFill>
                              <a:latin typeface="Cambria Math" panose="02040503050406030204" pitchFamily="18" charset="0"/>
                              <a:ea typeface="Cambria Math" panose="02040503050406030204" pitchFamily="18" charset="0"/>
                            </a:rPr>
                          </m:ctrlPr>
                        </m:dPr>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sSub>
                                <m:sSubPr>
                                  <m:ctrlPr>
                                    <a:rPr kumimoji="1" lang="en-US" altLang="ja-JP" sz="2800" i="1" kern="0">
                                      <a:solidFill>
                                        <a:prstClr val="black"/>
                                      </a:solidFill>
                                      <a:latin typeface="Cambria Math" panose="02040503050406030204" pitchFamily="18" charset="0"/>
                                      <a:ea typeface="Cambria Math" panose="02040503050406030204" pitchFamily="18" charset="0"/>
                                    </a:rPr>
                                  </m:ctrlPr>
                                </m:sSubPr>
                                <m:e>
                                  <m:r>
                                    <a:rPr kumimoji="1" lang="en-US" altLang="ja-JP" sz="2800" i="1" kern="0">
                                      <a:solidFill>
                                        <a:prstClr val="black"/>
                                      </a:solidFill>
                                      <a:latin typeface="Cambria Math" panose="02040503050406030204" pitchFamily="18" charset="0"/>
                                      <a:ea typeface="Cambria Math" panose="02040503050406030204" pitchFamily="18" charset="0"/>
                                    </a:rPr>
                                    <m:t>𝑡</m:t>
                                  </m:r>
                                </m:e>
                                <m:sub>
                                  <m:r>
                                    <a:rPr kumimoji="1" lang="en-US" altLang="ja-JP" sz="2800" i="1" kern="0">
                                      <a:solidFill>
                                        <a:prstClr val="black"/>
                                      </a:solidFill>
                                      <a:latin typeface="Cambria Math" panose="02040503050406030204" pitchFamily="18" charset="0"/>
                                      <a:ea typeface="Cambria Math" panose="02040503050406030204" pitchFamily="18" charset="0"/>
                                    </a:rPr>
                                    <m:t>𝑚</m:t>
                                  </m:r>
                                </m:sub>
                              </m:sSub>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r>
                            <a:rPr kumimoji="1" lang="en-US" altLang="ja-JP" sz="2800" i="1" kern="0">
                              <a:solidFill>
                                <a:prstClr val="black"/>
                              </a:solidFill>
                              <a:latin typeface="Cambria Math" panose="02040503050406030204" pitchFamily="18" charset="0"/>
                              <a:ea typeface="Cambria Math" panose="02040503050406030204" pitchFamily="18" charset="0"/>
                            </a:rPr>
                            <m:t>×</m:t>
                          </m:r>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i="1" kern="0">
                                  <a:solidFill>
                                    <a:prstClr val="black"/>
                                  </a:solidFill>
                                  <a:latin typeface="Cambria Math" panose="02040503050406030204" pitchFamily="18" charset="0"/>
                                  <a:ea typeface="Cambria Math" panose="02040503050406030204" pitchFamily="18" charset="0"/>
                                </a:rPr>
                                <m:t>𝑏</m:t>
                              </m:r>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e>
                      </m:d>
                      <m:r>
                        <a:rPr kumimoji="1" lang="en-US" altLang="ja-JP" sz="2800" i="1" kern="0">
                          <a:solidFill>
                            <a:prstClr val="black"/>
                          </a:solidFill>
                          <a:latin typeface="Cambria Math" panose="02040503050406030204" pitchFamily="18" charset="0"/>
                          <a:ea typeface="Cambria Math" panose="02040503050406030204" pitchFamily="18" charset="0"/>
                        </a:rPr>
                        <m:t>=</m:t>
                      </m:r>
                      <m:sSub>
                        <m:sSubPr>
                          <m:ctrlPr>
                            <a:rPr kumimoji="1" lang="en-US" altLang="ja-JP" sz="2800" i="1" kern="0">
                              <a:solidFill>
                                <a:prstClr val="black"/>
                              </a:solidFill>
                              <a:latin typeface="Cambria Math" panose="02040503050406030204" pitchFamily="18" charset="0"/>
                              <a:ea typeface="Cambria Math" panose="02040503050406030204" pitchFamily="18" charset="0"/>
                            </a:rPr>
                          </m:ctrlPr>
                        </m:sSubPr>
                        <m:e>
                          <m:r>
                            <a:rPr kumimoji="1" lang="en-US" altLang="ja-JP" sz="2800" b="1" kern="0">
                              <a:solidFill>
                                <a:prstClr val="black"/>
                              </a:solidFill>
                              <a:latin typeface="Cambria Math" panose="02040503050406030204" pitchFamily="18" charset="0"/>
                              <a:ea typeface="Cambria Math" panose="02040503050406030204" pitchFamily="18" charset="0"/>
                            </a:rPr>
                            <m:t>𝐓</m:t>
                          </m:r>
                        </m:e>
                        <m:sub>
                          <m:r>
                            <a:rPr kumimoji="1" lang="en-US" altLang="ja-JP" sz="2800" i="1" kern="0">
                              <a:solidFill>
                                <a:prstClr val="black"/>
                              </a:solidFill>
                              <a:latin typeface="Cambria Math" panose="02040503050406030204" pitchFamily="18" charset="0"/>
                              <a:ea typeface="Cambria Math" panose="02040503050406030204" pitchFamily="18" charset="0"/>
                            </a:rPr>
                            <m:t>𝑚</m:t>
                          </m:r>
                        </m:sub>
                      </m:sSub>
                      <m:r>
                        <a:rPr kumimoji="1" lang="en-US" altLang="ja-JP" sz="2800" i="1" kern="0">
                          <a:solidFill>
                            <a:prstClr val="black"/>
                          </a:solidFill>
                          <a:latin typeface="Cambria Math" panose="02040503050406030204" pitchFamily="18" charset="0"/>
                          <a:ea typeface="Cambria Math" panose="02040503050406030204" pitchFamily="18" charset="0"/>
                        </a:rPr>
                        <m:t>⨀</m:t>
                      </m:r>
                      <m:r>
                        <a:rPr kumimoji="1" lang="en-US" altLang="ja-JP" sz="2800" b="1" i="0" kern="0" smtClean="0">
                          <a:solidFill>
                            <a:prstClr val="black"/>
                          </a:solidFill>
                          <a:latin typeface="Cambria Math" panose="02040503050406030204" pitchFamily="18" charset="0"/>
                          <a:ea typeface="Cambria Math" panose="02040503050406030204" pitchFamily="18" charset="0"/>
                        </a:rPr>
                        <m:t>𝐁</m:t>
                      </m:r>
                    </m:oMath>
                  </m:oMathPara>
                </a14:m>
                <a:endParaRPr lang="ja-JP" altLang="en-US" sz="2800" b="1" dirty="0"/>
              </a:p>
            </p:txBody>
          </p:sp>
        </mc:Choice>
        <mc:Fallback xmlns="">
          <p:sp>
            <p:nvSpPr>
              <p:cNvPr id="13" name="テキスト ボックス 12">
                <a:extLst>
                  <a:ext uri="{FF2B5EF4-FFF2-40B4-BE49-F238E27FC236}">
                    <a16:creationId xmlns:a16="http://schemas.microsoft.com/office/drawing/2014/main" id="{CAD91709-C744-F294-2C06-341366C2B2F9}"/>
                  </a:ext>
                </a:extLst>
              </p:cNvPr>
              <p:cNvSpPr txBox="1">
                <a:spLocks noRot="1" noChangeAspect="1" noMove="1" noResize="1" noEditPoints="1" noAdjustHandles="1" noChangeArrowheads="1" noChangeShapeType="1" noTextEdit="1"/>
              </p:cNvSpPr>
              <p:nvPr/>
            </p:nvSpPr>
            <p:spPr>
              <a:xfrm>
                <a:off x="288000" y="2337924"/>
                <a:ext cx="4641014" cy="161300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3CCC2E-47D3-2380-F9A6-42D01D185F2D}"/>
                  </a:ext>
                </a:extLst>
              </p:cNvPr>
              <p:cNvSpPr txBox="1"/>
              <p:nvPr/>
            </p:nvSpPr>
            <p:spPr>
              <a:xfrm>
                <a:off x="5144400" y="2337924"/>
                <a:ext cx="6973897" cy="2079928"/>
              </a:xfrm>
              <a:prstGeom prst="rect">
                <a:avLst/>
              </a:prstGeom>
              <a:noFill/>
            </p:spPr>
            <p:txBody>
              <a:bodyPr wrap="none" lIns="0" tIns="0" rIns="0" bIns="0">
                <a:spAutoFit/>
              </a:bodyPr>
              <a:lstStyle/>
              <a:p>
                <a:pPr lvl="0" defTabSz="914400">
                  <a:spcBef>
                    <a:spcPts val="1000"/>
                  </a:spcBef>
                </a:pPr>
                <a14:m>
                  <m:oMathPara xmlns:m="http://schemas.openxmlformats.org/officeDocument/2006/math">
                    <m:oMathParaPr>
                      <m:jc m:val="left"/>
                    </m:oMathParaPr>
                    <m:oMath xmlns:m="http://schemas.openxmlformats.org/officeDocument/2006/math">
                      <m:f>
                        <m:fPr>
                          <m:type m:val="lin"/>
                          <m:ctrlPr>
                            <a:rPr kumimoji="1" lang="en-US" altLang="ja-JP" sz="2800" i="1" kern="0" smtClean="0">
                              <a:solidFill>
                                <a:prstClr val="black"/>
                              </a:solidFill>
                              <a:latin typeface="Cambria Math" panose="02040503050406030204" pitchFamily="18" charset="0"/>
                              <a:ea typeface="Cambria Math" panose="02040503050406030204" pitchFamily="18" charset="0"/>
                            </a:rPr>
                          </m:ctrlPr>
                        </m:fPr>
                        <m:num>
                          <m:sSup>
                            <m:sSupPr>
                              <m:ctrlPr>
                                <a:rPr kumimoji="1" lang="en-US" altLang="ja-JP" sz="2800" b="1" i="1" kern="0" smtClean="0">
                                  <a:solidFill>
                                    <a:prstClr val="black"/>
                                  </a:solidFill>
                                  <a:latin typeface="Cambria Math" panose="02040503050406030204" pitchFamily="18" charset="0"/>
                                  <a:ea typeface="Cambria Math" panose="02040503050406030204" pitchFamily="18" charset="0"/>
                                </a:rPr>
                              </m:ctrlPr>
                            </m:sSupPr>
                            <m:e>
                              <m:r>
                                <a:rPr kumimoji="1" lang="en-US" altLang="ja-JP" sz="2800" b="1" i="0" kern="0" smtClean="0">
                                  <a:solidFill>
                                    <a:prstClr val="black"/>
                                  </a:solidFill>
                                  <a:latin typeface="Cambria Math" panose="02040503050406030204" pitchFamily="18" charset="0"/>
                                  <a:ea typeface="Cambria Math" panose="02040503050406030204" pitchFamily="18" charset="0"/>
                                </a:rPr>
                                <m:t>𝐟</m:t>
                              </m:r>
                            </m:e>
                            <m:sup>
                              <m:r>
                                <a:rPr kumimoji="1" lang="en-US" altLang="ja-JP" sz="2800" b="0" i="1" kern="0" smtClean="0">
                                  <a:solidFill>
                                    <a:prstClr val="black"/>
                                  </a:solidFill>
                                  <a:latin typeface="Cambria Math" panose="02040503050406030204" pitchFamily="18" charset="0"/>
                                  <a:ea typeface="Cambria Math" panose="02040503050406030204" pitchFamily="18" charset="0"/>
                                </a:rPr>
                                <m:t>𝑟</m:t>
                              </m:r>
                            </m:sup>
                          </m:sSup>
                        </m:num>
                        <m:den>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b="0" i="1" kern="0" smtClean="0">
                                  <a:solidFill>
                                    <a:prstClr val="black"/>
                                  </a:solidFill>
                                  <a:latin typeface="Cambria Math" panose="02040503050406030204" pitchFamily="18" charset="0"/>
                                  <a:ea typeface="Cambria Math" panose="02040503050406030204" pitchFamily="18" charset="0"/>
                                </a:rPr>
                                <m:t>𝑝𝑜𝑝</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den>
                      </m:f>
                      <m:r>
                        <a:rPr kumimoji="1" lang="en-US" altLang="ja-JP" sz="2800" b="0" i="1" kern="0" smtClean="0">
                          <a:solidFill>
                            <a:prstClr val="black"/>
                          </a:solidFill>
                          <a:latin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type m:val="li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𝑖</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𝑘𝑟</m:t>
                                  </m:r>
                                </m:sup>
                              </m:sSubSup>
                            </m:num>
                            <m:den>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den>
                          </m:f>
                        </m:e>
                      </m:d>
                    </m:oMath>
                  </m:oMathPara>
                </a14:m>
                <a:endParaRPr kumimoji="1" lang="en-US" altLang="ja-JP" sz="2800" b="0" i="1" u="none" strike="noStrike" kern="0" cap="none" spc="0" normalizeH="0" baseline="0" noProof="0" dirty="0">
                  <a:ln>
                    <a:noFill/>
                  </a:ln>
                  <a:solidFill>
                    <a:prstClr val="black"/>
                  </a:solidFill>
                  <a:effectLst/>
                  <a:uLnTx/>
                  <a:uFillTx/>
                  <a:latin typeface="Cambria Math" panose="02040503050406030204" pitchFamily="18" charset="0"/>
                </a:endParaRPr>
              </a:p>
              <a:p>
                <a:pPr lvl="0" defTabSz="914400">
                  <a:spcBef>
                    <a:spcPts val="1000"/>
                  </a:spcBef>
                </a:pPr>
                <a14:m>
                  <m:oMath xmlns:m="http://schemas.openxmlformats.org/officeDocument/2006/math">
                    <m:f>
                      <m:fPr>
                        <m:type m:val="lin"/>
                        <m:ctrlPr>
                          <a:rPr kumimoji="1" lang="en-US" altLang="ja-JP" sz="2800" i="1" kern="0" smtClean="0">
                            <a:solidFill>
                              <a:schemeClr val="bg1"/>
                            </a:solidFill>
                            <a:latin typeface="Cambria Math" panose="02040503050406030204" pitchFamily="18" charset="0"/>
                            <a:ea typeface="Cambria Math" panose="02040503050406030204" pitchFamily="18" charset="0"/>
                          </a:rPr>
                        </m:ctrlPr>
                      </m:fPr>
                      <m:num>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b="1" kern="0">
                                <a:solidFill>
                                  <a:schemeClr val="bg1"/>
                                </a:solidFill>
                                <a:latin typeface="Cambria Math" panose="02040503050406030204" pitchFamily="18" charset="0"/>
                                <a:ea typeface="Cambria Math" panose="02040503050406030204" pitchFamily="18" charset="0"/>
                              </a:rPr>
                              <m:t>𝐟</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num>
                      <m:den>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i="1" kern="0">
                                <a:solidFill>
                                  <a:schemeClr val="bg1"/>
                                </a:solidFill>
                                <a:latin typeface="Cambria Math" panose="02040503050406030204" pitchFamily="18" charset="0"/>
                                <a:ea typeface="Cambria Math" panose="02040503050406030204" pitchFamily="18" charset="0"/>
                              </a:rPr>
                              <m:t>𝑝𝑜𝑝</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num>
                          <m:den>
                            <m:nary>
                              <m:naryPr>
                                <m:chr m:val="∑"/>
                                <m:limLoc m:val="subSup"/>
                                <m:supHide m:val="o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naryPr>
                              <m:sub>
                                <m:r>
                                  <m:rPr>
                                    <m:brk m:alnAt="9"/>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num>
                          <m:den>
                            <m:nary>
                              <m:naryPr>
                                <m:chr m:val="∑"/>
                                <m:limLoc m:val="subSup"/>
                                <m:supHide m:val="o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naryPr>
                              <m:sub>
                                <m:r>
                                  <m:rPr>
                                    <m:brk m:alnAt="9"/>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𝑖</m:t>
                                </m:r>
                              </m:sub>
                              <m:sup/>
                              <m:e>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e>
                            </m:nary>
                          </m:den>
                        </m:f>
                        <m:r>
                          <a:rPr kumimoji="1" lang="en-US" altLang="ja-JP" sz="2800" i="1" kern="0">
                            <a:solidFill>
                              <a:prstClr val="black"/>
                            </a:solidFill>
                            <a:latin typeface="Cambria Math" panose="02040503050406030204" pitchFamily="18" charset="0"/>
                            <a:ea typeface="Cambria Math" panose="02040503050406030204" pitchFamily="18" charset="0"/>
                          </a:rPr>
                          <m:t>×</m:t>
                        </m:r>
                        <m:f>
                          <m:fPr>
                            <m:ctrlPr>
                              <a:rPr kumimoji="1" lang="en-US" altLang="ja-JP" sz="2800" i="1" kern="0">
                                <a:solidFill>
                                  <a:prstClr val="black"/>
                                </a:solidFill>
                                <a:latin typeface="Cambria Math" panose="02040503050406030204" pitchFamily="18" charset="0"/>
                                <a:ea typeface="Cambria Math" panose="02040503050406030204" pitchFamily="18" charset="0"/>
                              </a:rPr>
                            </m:ctrlPr>
                          </m:fPr>
                          <m:num>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𝑖</m:t>
                                </m:r>
                              </m:sub>
                              <m:sup/>
                              <m:e>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e>
                            </m:nary>
                          </m:num>
                          <m:den>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den>
                        </m:f>
                      </m:e>
                    </m:d>
                  </m:oMath>
                </a14:m>
                <a:r>
                  <a:rPr kumimoji="1" lang="en-US" altLang="ja-JP" sz="2800" b="0" i="1" u="none" strike="noStrike" kern="0" cap="none" spc="0" normalizeH="0" baseline="0" noProof="0" dirty="0">
                    <a:ln>
                      <a:noFill/>
                    </a:ln>
                    <a:solidFill>
                      <a:prstClr val="white"/>
                    </a:solidFill>
                    <a:effectLst/>
                    <a:uLnTx/>
                    <a:uFillTx/>
                    <a:latin typeface="Cambria Math" panose="02040503050406030204" pitchFamily="18" charset="0"/>
                  </a:rPr>
                  <a:t> </a:t>
                </a:r>
                <a:endParaRPr kumimoji="1" lang="en-US" altLang="ja-JP" sz="2800" b="0" i="1" u="none" strike="noStrike" kern="0" cap="none" spc="0" normalizeH="0" baseline="0" noProof="0" dirty="0">
                  <a:ln>
                    <a:noFill/>
                  </a:ln>
                  <a:solidFill>
                    <a:prstClr val="black"/>
                  </a:solidFill>
                  <a:effectLst/>
                  <a:uLnTx/>
                  <a:uFillTx/>
                  <a:latin typeface="Cambria Math" panose="02040503050406030204" pitchFamily="18" charset="0"/>
                </a:endParaRPr>
              </a:p>
              <a:p>
                <a:pPr lvl="0" defTabSz="914400">
                  <a:spcBef>
                    <a:spcPts val="1000"/>
                  </a:spcBef>
                </a:pPr>
                <a14:m>
                  <m:oMathPara xmlns:m="http://schemas.openxmlformats.org/officeDocument/2006/math">
                    <m:oMathParaPr>
                      <m:jc m:val="left"/>
                    </m:oMathParaPr>
                    <m:oMath xmlns:m="http://schemas.openxmlformats.org/officeDocument/2006/math">
                      <m:f>
                        <m:fPr>
                          <m:type m:val="lin"/>
                          <m:ctrlPr>
                            <a:rPr kumimoji="1" lang="en-US" altLang="ja-JP" sz="2800" i="1" kern="0" smtClean="0">
                              <a:solidFill>
                                <a:schemeClr val="bg1"/>
                              </a:solidFill>
                              <a:latin typeface="Cambria Math" panose="02040503050406030204" pitchFamily="18" charset="0"/>
                              <a:ea typeface="Cambria Math" panose="02040503050406030204" pitchFamily="18" charset="0"/>
                            </a:rPr>
                          </m:ctrlPr>
                        </m:fPr>
                        <m:num>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b="1" kern="0">
                                  <a:solidFill>
                                    <a:schemeClr val="bg1"/>
                                  </a:solidFill>
                                  <a:latin typeface="Cambria Math" panose="02040503050406030204" pitchFamily="18" charset="0"/>
                                  <a:ea typeface="Cambria Math" panose="02040503050406030204" pitchFamily="18" charset="0"/>
                                </a:rPr>
                                <m:t>𝐟</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num>
                        <m:den>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i="1" kern="0">
                                  <a:solidFill>
                                    <a:schemeClr val="bg1"/>
                                  </a:solidFill>
                                  <a:latin typeface="Cambria Math" panose="02040503050406030204" pitchFamily="18" charset="0"/>
                                  <a:ea typeface="Cambria Math" panose="02040503050406030204" pitchFamily="18" charset="0"/>
                                </a:rPr>
                                <m:t>𝑝𝑜𝑝</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sSub>
                                <m:sSub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𝑓</m:t>
                                  </m:r>
                                </m:sub>
                              </m:sSub>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𝑘𝑟</m:t>
                              </m:r>
                            </m:sup>
                          </m:sSub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ja-JP" altLang="en-US"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𝜓</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𝑘𝑟</m:t>
                              </m:r>
                            </m:sup>
                          </m:sSub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b="0" i="1" kern="0" smtClean="0">
                                  <a:solidFill>
                                    <a:prstClr val="black"/>
                                  </a:solidFill>
                                  <a:latin typeface="Cambria Math" panose="02040503050406030204" pitchFamily="18" charset="0"/>
                                  <a:ea typeface="Cambria Math" panose="02040503050406030204" pitchFamily="18" charset="0"/>
                                </a:rPr>
                                <m:t>𝑦</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e>
                      </m:d>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1" lang="en-US" altLang="ja-JP" sz="2800" i="1" kern="0">
                              <a:solidFill>
                                <a:prstClr val="black"/>
                              </a:solidFill>
                              <a:latin typeface="Cambria Math" panose="02040503050406030204" pitchFamily="18" charset="0"/>
                              <a:ea typeface="Cambria Math" panose="02040503050406030204" pitchFamily="18" charset="0"/>
                            </a:rPr>
                          </m:ctrlPr>
                        </m:dPr>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b="1" kern="0">
                                  <a:solidFill>
                                    <a:prstClr val="black"/>
                                  </a:solidFill>
                                  <a:latin typeface="Cambria Math" panose="02040503050406030204" pitchFamily="18" charset="0"/>
                                  <a:ea typeface="Cambria Math" panose="02040503050406030204" pitchFamily="18" charset="0"/>
                                </a:rPr>
                                <m:t>𝐓</m:t>
                              </m:r>
                            </m:e>
                            <m:sub>
                              <m:r>
                                <a:rPr kumimoji="1" lang="en-US" altLang="ja-JP" sz="2800" i="1" kern="0">
                                  <a:solidFill>
                                    <a:prstClr val="black"/>
                                  </a:solidFill>
                                  <a:latin typeface="Cambria Math" panose="02040503050406030204" pitchFamily="18" charset="0"/>
                                  <a:ea typeface="Cambria Math" panose="02040503050406030204" pitchFamily="18" charset="0"/>
                                </a:rPr>
                                <m:t>𝑓</m:t>
                              </m:r>
                            </m:sub>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bSup>
                          <m:r>
                            <a:rPr kumimoji="1" lang="en-US" altLang="ja-JP" sz="2800" i="1" kern="0">
                              <a:solidFill>
                                <a:prstClr val="black"/>
                              </a:solidFill>
                              <a:latin typeface="Cambria Math" panose="02040503050406030204" pitchFamily="18" charset="0"/>
                              <a:ea typeface="Cambria Math" panose="02040503050406030204" pitchFamily="18" charset="0"/>
                            </a:rPr>
                            <m:t>⨀</m:t>
                          </m:r>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ja-JP" altLang="en-US" sz="2800" i="1" kern="0">
                                  <a:solidFill>
                                    <a:prstClr val="black"/>
                                  </a:solidFill>
                                  <a:latin typeface="Cambria Math" panose="02040503050406030204" pitchFamily="18" charset="0"/>
                                  <a:ea typeface="Cambria Math" panose="02040503050406030204" pitchFamily="18" charset="0"/>
                                </a:rPr>
                                <m:t>𝚿</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e>
                      </m:d>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i="1" kern="0">
                              <a:solidFill>
                                <a:prstClr val="black"/>
                              </a:solidFill>
                              <a:latin typeface="Cambria Math" panose="02040503050406030204" pitchFamily="18" charset="0"/>
                              <a:ea typeface="Cambria Math" panose="02040503050406030204" pitchFamily="18" charset="0"/>
                            </a:rPr>
                            <m:t>𝑦</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oMath>
                  </m:oMathPara>
                </a14:m>
                <a:endParaRPr kumimoji="0" lang="en-US" altLang="ja-JP" sz="2800" b="0" i="0" u="none" strike="noStrike" kern="0" cap="none" spc="0" normalizeH="0" baseline="0" noProof="0" dirty="0">
                  <a:ln>
                    <a:noFill/>
                  </a:ln>
                  <a:solidFill>
                    <a:prstClr val="black"/>
                  </a:solidFill>
                  <a:effectLst/>
                  <a:uLnTx/>
                  <a:uFillTx/>
                </a:endParaRPr>
              </a:p>
            </p:txBody>
          </p:sp>
        </mc:Choice>
        <mc:Fallback xmlns="">
          <p:sp>
            <p:nvSpPr>
              <p:cNvPr id="15" name="テキスト ボックス 14">
                <a:extLst>
                  <a:ext uri="{FF2B5EF4-FFF2-40B4-BE49-F238E27FC236}">
                    <a16:creationId xmlns:a16="http://schemas.microsoft.com/office/drawing/2014/main" id="{EC3CCC2E-47D3-2380-F9A6-42D01D185F2D}"/>
                  </a:ext>
                </a:extLst>
              </p:cNvPr>
              <p:cNvSpPr txBox="1">
                <a:spLocks noRot="1" noChangeAspect="1" noMove="1" noResize="1" noEditPoints="1" noAdjustHandles="1" noChangeArrowheads="1" noChangeShapeType="1" noTextEdit="1"/>
              </p:cNvSpPr>
              <p:nvPr/>
            </p:nvSpPr>
            <p:spPr>
              <a:xfrm>
                <a:off x="5144400" y="2337924"/>
                <a:ext cx="6973897" cy="2079928"/>
              </a:xfrm>
              <a:prstGeom prst="rect">
                <a:avLst/>
              </a:prstGeom>
              <a:blipFill>
                <a:blip r:embed="rId4"/>
                <a:stretch>
                  <a:fillRect/>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D01C7A7F-2D86-7F09-B6A4-2C6C3384C1DC}"/>
              </a:ext>
            </a:extLst>
          </p:cNvPr>
          <p:cNvSpPr txBox="1"/>
          <p:nvPr/>
        </p:nvSpPr>
        <p:spPr>
          <a:xfrm>
            <a:off x="10206000" y="4769893"/>
            <a:ext cx="1625851" cy="954107"/>
          </a:xfrm>
          <a:prstGeom prst="rect">
            <a:avLst/>
          </a:prstGeom>
          <a:noFill/>
        </p:spPr>
        <p:txBody>
          <a:bodyPr wrap="none" lIns="90000" rtlCol="0">
            <a:spAutoFit/>
          </a:bodyPr>
          <a:lstStyle/>
          <a:p>
            <a:pPr algn="ctr"/>
            <a:r>
              <a:rPr lang="en-US" altLang="ja-JP" sz="2800" dirty="0">
                <a:effectLst/>
                <a:ea typeface="ＭＳ 明朝" panose="02020609040205080304" pitchFamily="17" charset="-128"/>
                <a:cs typeface="Times New Roman" panose="02020603050405020304" pitchFamily="18" charset="0"/>
              </a:rPr>
              <a:t>Per capita</a:t>
            </a:r>
          </a:p>
          <a:p>
            <a:pPr algn="ctr"/>
            <a:r>
              <a:rPr lang="en-US" altLang="ja-JP" sz="2800" dirty="0">
                <a:effectLst/>
                <a:ea typeface="ＭＳ 明朝" panose="02020609040205080304" pitchFamily="17" charset="-128"/>
                <a:cs typeface="Times New Roman" panose="02020603050405020304" pitchFamily="18" charset="0"/>
              </a:rPr>
              <a:t>GDE</a:t>
            </a:r>
          </a:p>
        </p:txBody>
      </p:sp>
      <p:pic>
        <p:nvPicPr>
          <p:cNvPr id="28" name="グラフィックス 27" descr="硬貨 枠線">
            <a:extLst>
              <a:ext uri="{FF2B5EF4-FFF2-40B4-BE49-F238E27FC236}">
                <a16:creationId xmlns:a16="http://schemas.microsoft.com/office/drawing/2014/main" id="{3F04C87B-680D-48E0-BF23-E6FE53348A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1725" y="5763600"/>
            <a:ext cx="914400" cy="914400"/>
          </a:xfrm>
          <a:prstGeom prst="rect">
            <a:avLst/>
          </a:prstGeom>
        </p:spPr>
      </p:pic>
      <p:sp>
        <p:nvSpPr>
          <p:cNvPr id="21" name="テキスト ボックス 20">
            <a:extLst>
              <a:ext uri="{FF2B5EF4-FFF2-40B4-BE49-F238E27FC236}">
                <a16:creationId xmlns:a16="http://schemas.microsoft.com/office/drawing/2014/main" id="{BA9EE2A5-316E-2EA4-7332-B662F6ED0491}"/>
              </a:ext>
            </a:extLst>
          </p:cNvPr>
          <p:cNvSpPr txBox="1"/>
          <p:nvPr/>
        </p:nvSpPr>
        <p:spPr>
          <a:xfrm>
            <a:off x="8155894" y="4769893"/>
            <a:ext cx="1971877" cy="954107"/>
          </a:xfrm>
          <a:prstGeom prst="rect">
            <a:avLst/>
          </a:prstGeom>
          <a:noFill/>
        </p:spPr>
        <p:txBody>
          <a:bodyPr wrap="none" rIns="90000" rtlCol="0">
            <a:spAutoFit/>
          </a:bodyPr>
          <a:lstStyle/>
          <a:p>
            <a:pPr algn="ctr"/>
            <a:r>
              <a:rPr lang="en-US" altLang="ja-JP" sz="2800" dirty="0">
                <a:effectLst/>
                <a:ea typeface="ＭＳ 明朝" panose="02020609040205080304" pitchFamily="17" charset="-128"/>
                <a:cs typeface="Times New Roman" panose="02020603050405020304" pitchFamily="18" charset="0"/>
              </a:rPr>
              <a:t>Sectoral</a:t>
            </a:r>
          </a:p>
          <a:p>
            <a:pPr algn="ctr"/>
            <a:r>
              <a:rPr lang="en-US" altLang="ja-JP" sz="2800" dirty="0">
                <a:effectLst/>
                <a:ea typeface="ＭＳ 明朝" panose="02020609040205080304" pitchFamily="17" charset="-128"/>
                <a:cs typeface="Times New Roman" panose="02020603050405020304" pitchFamily="18" charset="0"/>
              </a:rPr>
              <a:t>composition</a:t>
            </a:r>
          </a:p>
        </p:txBody>
      </p:sp>
      <p:grpSp>
        <p:nvGrpSpPr>
          <p:cNvPr id="29" name="グループ化 28">
            <a:extLst>
              <a:ext uri="{FF2B5EF4-FFF2-40B4-BE49-F238E27FC236}">
                <a16:creationId xmlns:a16="http://schemas.microsoft.com/office/drawing/2014/main" id="{30FE7B75-26E9-F04C-F241-4E9A05C9E63E}"/>
              </a:ext>
            </a:extLst>
          </p:cNvPr>
          <p:cNvGrpSpPr/>
          <p:nvPr/>
        </p:nvGrpSpPr>
        <p:grpSpPr>
          <a:xfrm>
            <a:off x="8684633" y="5763600"/>
            <a:ext cx="914400" cy="914400"/>
            <a:chOff x="10180800" y="3132000"/>
            <a:chExt cx="914400" cy="914400"/>
          </a:xfrm>
        </p:grpSpPr>
        <p:pic>
          <p:nvPicPr>
            <p:cNvPr id="36" name="グラフィックス 35" descr="テーブル セッティング 単色塗りつぶし">
              <a:extLst>
                <a:ext uri="{FF2B5EF4-FFF2-40B4-BE49-F238E27FC236}">
                  <a16:creationId xmlns:a16="http://schemas.microsoft.com/office/drawing/2014/main" id="{AD78EE14-103D-93AE-594B-F001BB444F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7623" y="3266856"/>
              <a:ext cx="310952" cy="310952"/>
            </a:xfrm>
            <a:prstGeom prst="rect">
              <a:avLst/>
            </a:prstGeom>
          </p:spPr>
        </p:pic>
        <p:pic>
          <p:nvPicPr>
            <p:cNvPr id="37" name="グラフィックス 36" descr="車 単色塗りつぶし">
              <a:extLst>
                <a:ext uri="{FF2B5EF4-FFF2-40B4-BE49-F238E27FC236}">
                  <a16:creationId xmlns:a16="http://schemas.microsoft.com/office/drawing/2014/main" id="{31910C0B-6A65-53AB-6DDE-F4373AF5D3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77559" y="3531778"/>
              <a:ext cx="310952" cy="310952"/>
            </a:xfrm>
            <a:prstGeom prst="rect">
              <a:avLst/>
            </a:prstGeom>
          </p:spPr>
        </p:pic>
        <p:pic>
          <p:nvPicPr>
            <p:cNvPr id="38" name="グラフィックス 37" descr="円グラフ 枠線">
              <a:extLst>
                <a:ext uri="{FF2B5EF4-FFF2-40B4-BE49-F238E27FC236}">
                  <a16:creationId xmlns:a16="http://schemas.microsoft.com/office/drawing/2014/main" id="{DF6CFBC5-C71D-8F8E-C4DA-AF1E677B60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80800" y="3132000"/>
              <a:ext cx="914400" cy="914400"/>
            </a:xfrm>
            <a:prstGeom prst="rect">
              <a:avLst/>
            </a:prstGeom>
          </p:spPr>
        </p:pic>
      </p:grpSp>
      <p:grpSp>
        <p:nvGrpSpPr>
          <p:cNvPr id="59" name="グループ化 58">
            <a:extLst>
              <a:ext uri="{FF2B5EF4-FFF2-40B4-BE49-F238E27FC236}">
                <a16:creationId xmlns:a16="http://schemas.microsoft.com/office/drawing/2014/main" id="{3EEDF788-E480-7883-0A27-0B5AC5C14CCA}"/>
              </a:ext>
            </a:extLst>
          </p:cNvPr>
          <p:cNvGrpSpPr/>
          <p:nvPr/>
        </p:nvGrpSpPr>
        <p:grpSpPr>
          <a:xfrm>
            <a:off x="3092400" y="4769893"/>
            <a:ext cx="1798399" cy="1908107"/>
            <a:chOff x="216000" y="4769893"/>
            <a:chExt cx="1798399" cy="1908107"/>
          </a:xfrm>
        </p:grpSpPr>
        <p:sp>
          <p:nvSpPr>
            <p:cNvPr id="18" name="テキスト ボックス 17">
              <a:extLst>
                <a:ext uri="{FF2B5EF4-FFF2-40B4-BE49-F238E27FC236}">
                  <a16:creationId xmlns:a16="http://schemas.microsoft.com/office/drawing/2014/main" id="{387D2072-1F1F-A2B4-43B4-38075887CF8F}"/>
                </a:ext>
              </a:extLst>
            </p:cNvPr>
            <p:cNvSpPr txBox="1"/>
            <p:nvPr/>
          </p:nvSpPr>
          <p:spPr>
            <a:xfrm>
              <a:off x="216000" y="4769893"/>
              <a:ext cx="1798399" cy="954107"/>
            </a:xfrm>
            <a:prstGeom prst="rect">
              <a:avLst/>
            </a:prstGeom>
            <a:noFill/>
          </p:spPr>
          <p:txBody>
            <a:bodyPr wrap="none" lIns="90000" rtlCol="0">
              <a:spAutoFit/>
            </a:bodyPr>
            <a:lstStyle/>
            <a:p>
              <a:pPr algn="ctr"/>
              <a:r>
                <a:rPr lang="en-US" altLang="ja-JP" sz="2800" dirty="0">
                  <a:effectLst/>
                  <a:ea typeface="ＭＳ 明朝" panose="02020609040205080304" pitchFamily="17" charset="-128"/>
                  <a:cs typeface="Times New Roman" panose="02020603050405020304" pitchFamily="18" charset="0"/>
                </a:rPr>
                <a:t>Production</a:t>
              </a:r>
            </a:p>
            <a:p>
              <a:pPr algn="ctr"/>
              <a:r>
                <a:rPr lang="en-US" altLang="ja-JP" sz="2800" dirty="0">
                  <a:effectLst/>
                  <a:ea typeface="ＭＳ 明朝" panose="02020609040205080304" pitchFamily="17" charset="-128"/>
                  <a:cs typeface="Times New Roman" panose="02020603050405020304" pitchFamily="18" charset="0"/>
                </a:rPr>
                <a:t>technology</a:t>
              </a:r>
            </a:p>
          </p:txBody>
        </p:sp>
        <p:grpSp>
          <p:nvGrpSpPr>
            <p:cNvPr id="30" name="グループ化 29">
              <a:extLst>
                <a:ext uri="{FF2B5EF4-FFF2-40B4-BE49-F238E27FC236}">
                  <a16:creationId xmlns:a16="http://schemas.microsoft.com/office/drawing/2014/main" id="{C454948B-72B0-D5CA-889F-C53738633149}"/>
                </a:ext>
              </a:extLst>
            </p:cNvPr>
            <p:cNvGrpSpPr/>
            <p:nvPr/>
          </p:nvGrpSpPr>
          <p:grpSpPr>
            <a:xfrm>
              <a:off x="693999" y="5763600"/>
              <a:ext cx="914400" cy="914400"/>
              <a:chOff x="8918056" y="5213952"/>
              <a:chExt cx="914400" cy="914400"/>
            </a:xfrm>
          </p:grpSpPr>
          <p:pic>
            <p:nvPicPr>
              <p:cNvPr id="34" name="グラフィックス 33" descr="ノコ刃 単色塗りつぶし">
                <a:extLst>
                  <a:ext uri="{FF2B5EF4-FFF2-40B4-BE49-F238E27FC236}">
                    <a16:creationId xmlns:a16="http://schemas.microsoft.com/office/drawing/2014/main" id="{C2E8CEB7-85F3-1B45-FEAB-C6D349FF2C9F}"/>
                  </a:ext>
                </a:extLst>
              </p:cNvPr>
              <p:cNvPicPr>
                <a:picLocks noChangeAspect="1"/>
              </p:cNvPicPr>
              <p:nvPr/>
            </p:nvPicPr>
            <p:blipFill>
              <a:blip r:embed="rId13">
                <a:extLst>
                  <a:ext uri="{96DAC541-7B7A-43D3-8B79-37D633B846F1}">
                    <asvg:svgBlip xmlns:asvg="http://schemas.microsoft.com/office/drawing/2016/SVG/main" r:embed="rId14"/>
                  </a:ext>
                </a:extLst>
              </a:blip>
              <a:srcRect t="8495" r="-1401"/>
              <a:stretch/>
            </p:blipFill>
            <p:spPr>
              <a:xfrm>
                <a:off x="9314761" y="5213952"/>
                <a:ext cx="474558" cy="428244"/>
              </a:xfrm>
              <a:prstGeom prst="rect">
                <a:avLst/>
              </a:prstGeom>
            </p:spPr>
          </p:pic>
          <p:pic>
            <p:nvPicPr>
              <p:cNvPr id="35" name="グラフィックス 34" descr="工場 枠線">
                <a:extLst>
                  <a:ext uri="{FF2B5EF4-FFF2-40B4-BE49-F238E27FC236}">
                    <a16:creationId xmlns:a16="http://schemas.microsoft.com/office/drawing/2014/main" id="{B458FFAF-B0FE-BE4C-7D83-97FE91496B4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918056" y="5213952"/>
                <a:ext cx="914400" cy="914400"/>
              </a:xfrm>
              <a:prstGeom prst="rect">
                <a:avLst/>
              </a:prstGeom>
            </p:spPr>
          </p:pic>
        </p:grpSp>
      </p:grpSp>
      <p:grpSp>
        <p:nvGrpSpPr>
          <p:cNvPr id="58" name="グループ化 57">
            <a:extLst>
              <a:ext uri="{FF2B5EF4-FFF2-40B4-BE49-F238E27FC236}">
                <a16:creationId xmlns:a16="http://schemas.microsoft.com/office/drawing/2014/main" id="{94321B5E-3B13-521A-CC3E-E49AE3540654}"/>
              </a:ext>
            </a:extLst>
          </p:cNvPr>
          <p:cNvGrpSpPr/>
          <p:nvPr/>
        </p:nvGrpSpPr>
        <p:grpSpPr>
          <a:xfrm>
            <a:off x="216000" y="4769893"/>
            <a:ext cx="2861745" cy="1822341"/>
            <a:chOff x="2030400" y="4769893"/>
            <a:chExt cx="2861745" cy="1822341"/>
          </a:xfrm>
        </p:grpSpPr>
        <p:sp>
          <p:nvSpPr>
            <p:cNvPr id="19" name="テキスト ボックス 18">
              <a:extLst>
                <a:ext uri="{FF2B5EF4-FFF2-40B4-BE49-F238E27FC236}">
                  <a16:creationId xmlns:a16="http://schemas.microsoft.com/office/drawing/2014/main" id="{701D7858-BDBD-A717-92E5-76172673877A}"/>
                </a:ext>
              </a:extLst>
            </p:cNvPr>
            <p:cNvSpPr txBox="1"/>
            <p:nvPr/>
          </p:nvSpPr>
          <p:spPr>
            <a:xfrm>
              <a:off x="2030400" y="4769893"/>
              <a:ext cx="2861745" cy="1815882"/>
            </a:xfrm>
            <a:prstGeom prst="rect">
              <a:avLst/>
            </a:prstGeom>
            <a:noFill/>
          </p:spPr>
          <p:txBody>
            <a:bodyPr wrap="none" rtlCol="0">
              <a:spAutoFit/>
            </a:bodyPr>
            <a:lstStyle/>
            <a:p>
              <a:r>
                <a:rPr lang="en-US" altLang="ja-JP" sz="2800" dirty="0">
                  <a:ea typeface="ＭＳ 明朝" panose="02020609040205080304" pitchFamily="17" charset="-128"/>
                  <a:cs typeface="Times New Roman" panose="02020603050405020304" pitchFamily="18" charset="0"/>
                </a:rPr>
                <a:t>S</a:t>
              </a:r>
              <a:r>
                <a:rPr lang="en-US" altLang="ja-JP" sz="2800" dirty="0">
                  <a:effectLst/>
                  <a:ea typeface="ＭＳ 明朝" panose="02020609040205080304" pitchFamily="17" charset="-128"/>
                  <a:cs typeface="Times New Roman" panose="02020603050405020304" pitchFamily="18" charset="0"/>
                </a:rPr>
                <a:t>hare of supplying</a:t>
              </a:r>
            </a:p>
            <a:p>
              <a:r>
                <a:rPr lang="en-US" altLang="ja-JP" sz="2800" dirty="0">
                  <a:effectLst/>
                  <a:ea typeface="ＭＳ 明朝" panose="02020609040205080304" pitchFamily="17" charset="-128"/>
                  <a:cs typeface="Times New Roman" panose="02020603050405020304" pitchFamily="18" charset="0"/>
                </a:rPr>
                <a:t>countries for</a:t>
              </a:r>
            </a:p>
            <a:p>
              <a:r>
                <a:rPr lang="en-US" altLang="ja-JP" sz="2800" dirty="0">
                  <a:effectLst/>
                  <a:ea typeface="ＭＳ 明朝" panose="02020609040205080304" pitchFamily="17" charset="-128"/>
                  <a:cs typeface="Times New Roman" panose="02020603050405020304" pitchFamily="18" charset="0"/>
                </a:rPr>
                <a:t>intermediate</a:t>
              </a:r>
              <a:endParaRPr lang="en-US" altLang="ja-JP" sz="2800" dirty="0">
                <a:ea typeface="ＭＳ 明朝" panose="02020609040205080304" pitchFamily="17" charset="-128"/>
                <a:cs typeface="Times New Roman" panose="02020603050405020304" pitchFamily="18" charset="0"/>
              </a:endParaRPr>
            </a:p>
            <a:p>
              <a:r>
                <a:rPr lang="en-US" altLang="ja-JP" sz="2800" dirty="0">
                  <a:effectLst/>
                  <a:ea typeface="ＭＳ 明朝" panose="02020609040205080304" pitchFamily="17" charset="-128"/>
                  <a:cs typeface="Times New Roman" panose="02020603050405020304" pitchFamily="18" charset="0"/>
                </a:rPr>
                <a:t>goods</a:t>
              </a:r>
              <a:endParaRPr lang="ja-JP" altLang="en-US" sz="2800" dirty="0"/>
            </a:p>
          </p:txBody>
        </p:sp>
        <p:grpSp>
          <p:nvGrpSpPr>
            <p:cNvPr id="31" name="グループ化 30">
              <a:extLst>
                <a:ext uri="{FF2B5EF4-FFF2-40B4-BE49-F238E27FC236}">
                  <a16:creationId xmlns:a16="http://schemas.microsoft.com/office/drawing/2014/main" id="{0DE9C615-DFD2-9CC8-DAB5-1283AB1174CA}"/>
                </a:ext>
              </a:extLst>
            </p:cNvPr>
            <p:cNvGrpSpPr/>
            <p:nvPr/>
          </p:nvGrpSpPr>
          <p:grpSpPr>
            <a:xfrm>
              <a:off x="3906000" y="5677834"/>
              <a:ext cx="914400" cy="914400"/>
              <a:chOff x="4992977" y="7208164"/>
              <a:chExt cx="914400" cy="914400"/>
            </a:xfrm>
          </p:grpSpPr>
          <p:pic>
            <p:nvPicPr>
              <p:cNvPr id="32" name="グラフィックス 31" descr="道に迷った 枠線">
                <a:extLst>
                  <a:ext uri="{FF2B5EF4-FFF2-40B4-BE49-F238E27FC236}">
                    <a16:creationId xmlns:a16="http://schemas.microsoft.com/office/drawing/2014/main" id="{F6996649-7807-CA9B-C0F0-07F0F357C8A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92977" y="7208164"/>
                <a:ext cx="914400" cy="914400"/>
              </a:xfrm>
              <a:prstGeom prst="rect">
                <a:avLst/>
              </a:prstGeom>
            </p:spPr>
          </p:pic>
          <p:pic>
            <p:nvPicPr>
              <p:cNvPr id="33" name="グラフィックス 32" descr="貨物 単色塗りつぶし">
                <a:extLst>
                  <a:ext uri="{FF2B5EF4-FFF2-40B4-BE49-F238E27FC236}">
                    <a16:creationId xmlns:a16="http://schemas.microsoft.com/office/drawing/2014/main" id="{98F1304B-8DA8-FA08-270C-830F35711049}"/>
                  </a:ext>
                </a:extLst>
              </p:cNvPr>
              <p:cNvPicPr>
                <a:picLocks noChangeAspect="1"/>
              </p:cNvPicPr>
              <p:nvPr/>
            </p:nvPicPr>
            <p:blipFill>
              <a:blip r:embed="rId19">
                <a:extLst>
                  <a:ext uri="{96DAC541-7B7A-43D3-8B79-37D633B846F1}">
                    <asvg:svgBlip xmlns:asvg="http://schemas.microsoft.com/office/drawing/2016/SVG/main" r:embed="rId20"/>
                  </a:ext>
                </a:extLst>
              </a:blip>
              <a:srcRect b="8467"/>
              <a:stretch/>
            </p:blipFill>
            <p:spPr>
              <a:xfrm>
                <a:off x="5367377" y="7628284"/>
                <a:ext cx="540000" cy="494280"/>
              </a:xfrm>
              <a:prstGeom prst="rect">
                <a:avLst/>
              </a:prstGeom>
            </p:spPr>
          </p:pic>
        </p:grpSp>
      </p:grpSp>
      <p:sp>
        <p:nvSpPr>
          <p:cNvPr id="46" name="テキスト ボックス 45">
            <a:extLst>
              <a:ext uri="{FF2B5EF4-FFF2-40B4-BE49-F238E27FC236}">
                <a16:creationId xmlns:a16="http://schemas.microsoft.com/office/drawing/2014/main" id="{18B340DE-4FEA-EBCF-6BC2-66FBFD56286E}"/>
              </a:ext>
            </a:extLst>
          </p:cNvPr>
          <p:cNvSpPr txBox="1"/>
          <p:nvPr/>
        </p:nvSpPr>
        <p:spPr>
          <a:xfrm>
            <a:off x="5216400" y="4769893"/>
            <a:ext cx="2861266" cy="1384995"/>
          </a:xfrm>
          <a:prstGeom prst="rect">
            <a:avLst/>
          </a:prstGeom>
          <a:noFill/>
        </p:spPr>
        <p:txBody>
          <a:bodyPr wrap="square" rtlCol="0">
            <a:spAutoFit/>
          </a:bodyPr>
          <a:lstStyle/>
          <a:p>
            <a:pPr algn="ctr"/>
            <a:r>
              <a:rPr lang="en-US" altLang="ja-JP" sz="2800" dirty="0">
                <a:ea typeface="ＭＳ 明朝" panose="02020609040205080304" pitchFamily="17" charset="-128"/>
                <a:cs typeface="Times New Roman" panose="02020603050405020304" pitchFamily="18" charset="0"/>
              </a:rPr>
              <a:t>S</a:t>
            </a:r>
            <a:r>
              <a:rPr lang="en-US" altLang="ja-JP" sz="2800" dirty="0">
                <a:effectLst/>
                <a:ea typeface="ＭＳ 明朝" panose="02020609040205080304" pitchFamily="17" charset="-128"/>
                <a:cs typeface="Times New Roman" panose="02020603050405020304" pitchFamily="18" charset="0"/>
              </a:rPr>
              <a:t>hare of supplying countries for final</a:t>
            </a:r>
            <a:r>
              <a:rPr lang="en-US" altLang="ja-JP" sz="2800" dirty="0">
                <a:ea typeface="ＭＳ 明朝" panose="02020609040205080304" pitchFamily="17" charset="-128"/>
                <a:cs typeface="Times New Roman" panose="02020603050405020304" pitchFamily="18" charset="0"/>
              </a:rPr>
              <a:t> </a:t>
            </a:r>
            <a:r>
              <a:rPr lang="en-US" altLang="ja-JP" sz="2800" dirty="0">
                <a:effectLst/>
                <a:ea typeface="ＭＳ 明朝" panose="02020609040205080304" pitchFamily="17" charset="-128"/>
                <a:cs typeface="Times New Roman" panose="02020603050405020304" pitchFamily="18" charset="0"/>
              </a:rPr>
              <a:t>goods</a:t>
            </a:r>
          </a:p>
        </p:txBody>
      </p:sp>
      <p:grpSp>
        <p:nvGrpSpPr>
          <p:cNvPr id="48" name="グループ化 47">
            <a:extLst>
              <a:ext uri="{FF2B5EF4-FFF2-40B4-BE49-F238E27FC236}">
                <a16:creationId xmlns:a16="http://schemas.microsoft.com/office/drawing/2014/main" id="{80CF580A-5DB1-9F6C-426F-813CB688EA2A}"/>
              </a:ext>
            </a:extLst>
          </p:cNvPr>
          <p:cNvGrpSpPr/>
          <p:nvPr/>
        </p:nvGrpSpPr>
        <p:grpSpPr>
          <a:xfrm>
            <a:off x="7092000" y="5677834"/>
            <a:ext cx="914400" cy="914400"/>
            <a:chOff x="4992977" y="7208164"/>
            <a:chExt cx="914400" cy="914400"/>
          </a:xfrm>
        </p:grpSpPr>
        <p:pic>
          <p:nvPicPr>
            <p:cNvPr id="49" name="グラフィックス 48" descr="道に迷った 枠線">
              <a:extLst>
                <a:ext uri="{FF2B5EF4-FFF2-40B4-BE49-F238E27FC236}">
                  <a16:creationId xmlns:a16="http://schemas.microsoft.com/office/drawing/2014/main" id="{43F1FC48-46F7-E90B-BE26-D117026B18B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92977" y="7208164"/>
              <a:ext cx="914400" cy="914400"/>
            </a:xfrm>
            <a:prstGeom prst="rect">
              <a:avLst/>
            </a:prstGeom>
          </p:spPr>
        </p:pic>
        <p:pic>
          <p:nvPicPr>
            <p:cNvPr id="50" name="グラフィックス 49" descr="貨物 単色塗りつぶし">
              <a:extLst>
                <a:ext uri="{FF2B5EF4-FFF2-40B4-BE49-F238E27FC236}">
                  <a16:creationId xmlns:a16="http://schemas.microsoft.com/office/drawing/2014/main" id="{FB24CF4C-A69A-C596-B1B1-6AD99B68B1E4}"/>
                </a:ext>
              </a:extLst>
            </p:cNvPr>
            <p:cNvPicPr>
              <a:picLocks noChangeAspect="1"/>
            </p:cNvPicPr>
            <p:nvPr/>
          </p:nvPicPr>
          <p:blipFill>
            <a:blip r:embed="rId19">
              <a:extLst>
                <a:ext uri="{96DAC541-7B7A-43D3-8B79-37D633B846F1}">
                  <asvg:svgBlip xmlns:asvg="http://schemas.microsoft.com/office/drawing/2016/SVG/main" r:embed="rId20"/>
                </a:ext>
              </a:extLst>
            </a:blip>
            <a:srcRect b="8467"/>
            <a:stretch/>
          </p:blipFill>
          <p:spPr>
            <a:xfrm>
              <a:off x="5367377" y="7628284"/>
              <a:ext cx="540000" cy="494280"/>
            </a:xfrm>
            <a:prstGeom prst="rect">
              <a:avLst/>
            </a:prstGeom>
          </p:spPr>
        </p:pic>
      </p:grpSp>
      <p:cxnSp>
        <p:nvCxnSpPr>
          <p:cNvPr id="51" name="コネクタ: カギ線 50">
            <a:extLst>
              <a:ext uri="{FF2B5EF4-FFF2-40B4-BE49-F238E27FC236}">
                <a16:creationId xmlns:a16="http://schemas.microsoft.com/office/drawing/2014/main" id="{A306C0E0-3FDC-8388-982E-BF0399C48AEB}"/>
              </a:ext>
            </a:extLst>
          </p:cNvPr>
          <p:cNvCxnSpPr>
            <a:cxnSpLocks/>
          </p:cNvCxnSpPr>
          <p:nvPr/>
        </p:nvCxnSpPr>
        <p:spPr>
          <a:xfrm rot="5400000">
            <a:off x="1842972" y="3109846"/>
            <a:ext cx="864000" cy="2376000"/>
          </a:xfrm>
          <a:prstGeom prst="bentConnector3">
            <a:avLst>
              <a:gd name="adj1" fmla="val 31181"/>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9D1B49FC-F737-441F-E52B-D6067A701E3F}"/>
              </a:ext>
            </a:extLst>
          </p:cNvPr>
          <p:cNvCxnSpPr>
            <a:cxnSpLocks/>
          </p:cNvCxnSpPr>
          <p:nvPr/>
        </p:nvCxnSpPr>
        <p:spPr>
          <a:xfrm rot="5400000">
            <a:off x="3435148" y="3901846"/>
            <a:ext cx="864000" cy="792000"/>
          </a:xfrm>
          <a:prstGeom prst="bentConnector3">
            <a:avLst>
              <a:gd name="adj1" fmla="val 58217"/>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B8BCA21-A300-39FF-3C6C-6F7171EADA17}"/>
              </a:ext>
            </a:extLst>
          </p:cNvPr>
          <p:cNvCxnSpPr/>
          <p:nvPr/>
        </p:nvCxnSpPr>
        <p:spPr>
          <a:xfrm>
            <a:off x="3332816" y="3862850"/>
            <a:ext cx="468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2105047-9F4E-F072-520D-F9360733A256}"/>
              </a:ext>
            </a:extLst>
          </p:cNvPr>
          <p:cNvCxnSpPr/>
          <p:nvPr/>
        </p:nvCxnSpPr>
        <p:spPr>
          <a:xfrm>
            <a:off x="4129200" y="3862850"/>
            <a:ext cx="288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54D7C496-5644-963A-4978-872DD81C353D}"/>
              </a:ext>
            </a:extLst>
          </p:cNvPr>
          <p:cNvCxnSpPr>
            <a:cxnSpLocks/>
          </p:cNvCxnSpPr>
          <p:nvPr/>
        </p:nvCxnSpPr>
        <p:spPr>
          <a:xfrm rot="5400000">
            <a:off x="8291243" y="2752268"/>
            <a:ext cx="504000" cy="3780000"/>
          </a:xfrm>
          <a:prstGeom prst="bentConnector3">
            <a:avLst>
              <a:gd name="adj1" fmla="val 15360"/>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857133B3-82E3-4581-56D4-E3D9ABB7A985}"/>
              </a:ext>
            </a:extLst>
          </p:cNvPr>
          <p:cNvCxnSpPr>
            <a:cxnSpLocks/>
          </p:cNvCxnSpPr>
          <p:nvPr/>
        </p:nvCxnSpPr>
        <p:spPr>
          <a:xfrm rot="5400000">
            <a:off x="9900920" y="3634268"/>
            <a:ext cx="504000" cy="2016000"/>
          </a:xfrm>
          <a:prstGeom prst="bentConnector3">
            <a:avLst>
              <a:gd name="adj1" fmla="val 33695"/>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CB10650-8D9E-5F7D-CBAC-0A8A77E3186F}"/>
              </a:ext>
            </a:extLst>
          </p:cNvPr>
          <p:cNvCxnSpPr/>
          <p:nvPr/>
        </p:nvCxnSpPr>
        <p:spPr>
          <a:xfrm>
            <a:off x="10239944" y="4387272"/>
            <a:ext cx="396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22C47A6-4FD4-093C-1CC2-89E7636950A3}"/>
              </a:ext>
            </a:extLst>
          </p:cNvPr>
          <p:cNvCxnSpPr/>
          <p:nvPr/>
        </p:nvCxnSpPr>
        <p:spPr>
          <a:xfrm>
            <a:off x="10959151" y="4387272"/>
            <a:ext cx="432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2BDA9CE-5234-40E3-80A9-CDC50796ADDE}"/>
              </a:ext>
            </a:extLst>
          </p:cNvPr>
          <p:cNvCxnSpPr/>
          <p:nvPr/>
        </p:nvCxnSpPr>
        <p:spPr>
          <a:xfrm>
            <a:off x="11580000" y="4387272"/>
            <a:ext cx="360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2E1FF7FE-830B-F62B-6360-2EEE68FB877F}"/>
              </a:ext>
            </a:extLst>
          </p:cNvPr>
          <p:cNvCxnSpPr>
            <a:cxnSpLocks/>
          </p:cNvCxnSpPr>
          <p:nvPr/>
        </p:nvCxnSpPr>
        <p:spPr>
          <a:xfrm rot="5400000">
            <a:off x="11218709" y="4336268"/>
            <a:ext cx="504000" cy="612000"/>
          </a:xfrm>
          <a:prstGeom prst="bentConnector3">
            <a:avLst>
              <a:gd name="adj1" fmla="val 47934"/>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F27AE820-34BF-5460-FCD8-71750FA522D1}"/>
                  </a:ext>
                </a:extLst>
              </p:cNvPr>
              <p:cNvSpPr txBox="1"/>
              <p:nvPr/>
            </p:nvSpPr>
            <p:spPr>
              <a:xfrm>
                <a:off x="11249851" y="3135972"/>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(6)</m:t>
                      </m:r>
                    </m:oMath>
                  </m:oMathPara>
                </a14:m>
                <a:endParaRPr lang="ja-JP" altLang="en-US" sz="2800" dirty="0"/>
              </a:p>
            </p:txBody>
          </p:sp>
        </mc:Choice>
        <mc:Fallback xmlns="">
          <p:sp>
            <p:nvSpPr>
              <p:cNvPr id="73" name="テキスト ボックス 72">
                <a:extLst>
                  <a:ext uri="{FF2B5EF4-FFF2-40B4-BE49-F238E27FC236}">
                    <a16:creationId xmlns:a16="http://schemas.microsoft.com/office/drawing/2014/main" id="{F27AE820-34BF-5460-FCD8-71750FA522D1}"/>
                  </a:ext>
                </a:extLst>
              </p:cNvPr>
              <p:cNvSpPr txBox="1">
                <a:spLocks noRot="1" noChangeAspect="1" noMove="1" noResize="1" noEditPoints="1" noAdjustHandles="1" noChangeArrowheads="1" noChangeShapeType="1" noTextEdit="1"/>
              </p:cNvSpPr>
              <p:nvPr/>
            </p:nvSpPr>
            <p:spPr>
              <a:xfrm>
                <a:off x="11249851" y="3135972"/>
                <a:ext cx="763349" cy="523220"/>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1F12E2D4-B65C-687A-EC24-DA77C4D5587E}"/>
                  </a:ext>
                </a:extLst>
              </p:cNvPr>
              <p:cNvSpPr txBox="1"/>
              <p:nvPr/>
            </p:nvSpPr>
            <p:spPr>
              <a:xfrm>
                <a:off x="4176167" y="3837725"/>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(5)</m:t>
                      </m:r>
                    </m:oMath>
                  </m:oMathPara>
                </a14:m>
                <a:endParaRPr lang="ja-JP" altLang="en-US" sz="2800" dirty="0"/>
              </a:p>
            </p:txBody>
          </p:sp>
        </mc:Choice>
        <mc:Fallback xmlns="">
          <p:sp>
            <p:nvSpPr>
              <p:cNvPr id="74" name="テキスト ボックス 73">
                <a:extLst>
                  <a:ext uri="{FF2B5EF4-FFF2-40B4-BE49-F238E27FC236}">
                    <a16:creationId xmlns:a16="http://schemas.microsoft.com/office/drawing/2014/main" id="{1F12E2D4-B65C-687A-EC24-DA77C4D5587E}"/>
                  </a:ext>
                </a:extLst>
              </p:cNvPr>
              <p:cNvSpPr txBox="1">
                <a:spLocks noRot="1" noChangeAspect="1" noMove="1" noResize="1" noEditPoints="1" noAdjustHandles="1" noChangeArrowheads="1" noChangeShapeType="1" noTextEdit="1"/>
              </p:cNvSpPr>
              <p:nvPr/>
            </p:nvSpPr>
            <p:spPr>
              <a:xfrm>
                <a:off x="4176167" y="3837725"/>
                <a:ext cx="763349" cy="523220"/>
              </a:xfrm>
              <a:prstGeom prst="rect">
                <a:avLst/>
              </a:prstGeom>
              <a:blipFill>
                <a:blip r:embed="rId2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124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2. Methodology: Structural decomposition 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11833200" cy="5673600"/>
              </a:xfrm>
            </p:spPr>
            <p:txBody>
              <a:bodyPr/>
              <a:lstStyle/>
              <a:p>
                <a:pPr marL="180000" lvl="1" indent="0">
                  <a:buNone/>
                </a:pPr>
                <a:r>
                  <a:rPr lang="en-US" altLang="ja-JP" sz="3200" b="1" dirty="0"/>
                  <a:t>Structural decomposition analysis of per capita carbon footprint</a:t>
                </a:r>
                <a:endParaRPr lang="en-US" altLang="ja-JP" sz="3200" b="1" dirty="0">
                  <a:solidFill>
                    <a:schemeClr val="tx1">
                      <a:lumMod val="75000"/>
                      <a:lumOff val="25000"/>
                    </a:schemeClr>
                  </a:solidFill>
                </a:endParaRPr>
              </a:p>
              <a:p>
                <a:pPr lvl="1"/>
                <a:r>
                  <a:rPr lang="en-US" altLang="ja-JP" dirty="0"/>
                  <a:t>We decompose the change in country </a:t>
                </a:r>
                <a14:m>
                  <m:oMath xmlns:m="http://schemas.openxmlformats.org/officeDocument/2006/math">
                    <m:r>
                      <a:rPr lang="en-US" altLang="ja-JP" i="1" dirty="0" smtClean="0">
                        <a:latin typeface="Cambria Math" panose="02040503050406030204" pitchFamily="18" charset="0"/>
                      </a:rPr>
                      <m:t>𝑟</m:t>
                    </m:r>
                  </m:oMath>
                </a14:m>
                <a:r>
                  <a:rPr lang="en-US" altLang="ja-JP" dirty="0"/>
                  <a:t>’s carbon footprint from the base year to year </a:t>
                </a:r>
                <a14:m>
                  <m:oMath xmlns:m="http://schemas.openxmlformats.org/officeDocument/2006/math">
                    <m:r>
                      <a:rPr lang="en-US" altLang="ja-JP" i="1" dirty="0" smtClean="0">
                        <a:latin typeface="Cambria Math" panose="02040503050406030204" pitchFamily="18" charset="0"/>
                      </a:rPr>
                      <m:t>𝑡</m:t>
                    </m:r>
                  </m:oMath>
                </a14:m>
                <a:r>
                  <a:rPr lang="en-US" altLang="ja-JP" dirty="0"/>
                  <a:t> into 6 contributing factors.</a:t>
                </a:r>
                <a:endParaRPr lang="en-US" altLang="ja-JP" i="1" dirty="0">
                  <a:solidFill>
                    <a:schemeClr val="tx1">
                      <a:lumMod val="75000"/>
                      <a:lumOff val="25000"/>
                    </a:schemeClr>
                  </a:solidFill>
                  <a:latin typeface="Cambria Math" panose="02040503050406030204" pitchFamily="18" charset="0"/>
                </a:endParaRPr>
              </a:p>
              <a:p>
                <a:pPr marL="180000" lvl="1" indent="0">
                  <a:lnSpc>
                    <a:spcPct val="200000"/>
                  </a:lnSpc>
                  <a:buNone/>
                </a:pPr>
                <a14:m>
                  <m:oMathPara xmlns:m="http://schemas.openxmlformats.org/officeDocument/2006/math">
                    <m:oMathParaPr>
                      <m:jc m:val="center"/>
                    </m:oMathParaPr>
                    <m:oMath xmlns:m="http://schemas.openxmlformats.org/officeDocument/2006/math">
                      <m:r>
                        <a:rPr lang="en-US" altLang="ja-JP" i="1" smtClean="0">
                          <a:solidFill>
                            <a:schemeClr val="tx1"/>
                          </a:solidFill>
                          <a:latin typeface="Cambria Math" panose="02040503050406030204" pitchFamily="18" charset="0"/>
                        </a:rPr>
                        <m:t>∆</m:t>
                      </m:r>
                      <m:sSubSup>
                        <m:sSubSupPr>
                          <m:ctrlPr>
                            <a:rPr lang="ja-JP"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𝑞</m:t>
                          </m:r>
                        </m:e>
                        <m:sub>
                          <m:r>
                            <a:rPr lang="en-US" altLang="ja-JP" i="1">
                              <a:solidFill>
                                <a:schemeClr val="tx1"/>
                              </a:solidFill>
                              <a:latin typeface="Cambria Math" panose="02040503050406030204" pitchFamily="18" charset="0"/>
                            </a:rPr>
                            <m:t>𝑡</m:t>
                          </m:r>
                        </m:sub>
                        <m:sup>
                          <m:r>
                            <a:rPr lang="en-US" altLang="ja-JP" i="1">
                              <a:solidFill>
                                <a:schemeClr val="tx1"/>
                              </a:solidFill>
                              <a:latin typeface="Cambria Math" panose="02040503050406030204" pitchFamily="18" charset="0"/>
                            </a:rPr>
                            <m:t>𝑟</m:t>
                          </m:r>
                        </m:sup>
                      </m:sSubSup>
                      <m:r>
                        <m:rPr>
                          <m:aln/>
                        </m:rPr>
                        <a:rPr lang="en-US" altLang="ja-JP" b="1" i="1">
                          <a:solidFill>
                            <a:schemeClr val="tx1"/>
                          </a:solidFill>
                          <a:latin typeface="Cambria Math" panose="02040503050406030204" pitchFamily="18" charset="0"/>
                        </a:rPr>
                        <m:t>=</m:t>
                      </m:r>
                      <m:sSubSup>
                        <m:sSubSupPr>
                          <m:ctrlPr>
                            <a:rPr lang="ja-JP"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𝑞</m:t>
                          </m:r>
                        </m:e>
                        <m:sub>
                          <m:r>
                            <a:rPr lang="en-US" altLang="ja-JP" i="1">
                              <a:solidFill>
                                <a:schemeClr val="tx1"/>
                              </a:solidFill>
                              <a:latin typeface="Cambria Math" panose="02040503050406030204" pitchFamily="18" charset="0"/>
                            </a:rPr>
                            <m:t>𝑡</m:t>
                          </m:r>
                        </m:sub>
                        <m:sup>
                          <m:r>
                            <a:rPr lang="en-US" altLang="ja-JP" i="1">
                              <a:solidFill>
                                <a:schemeClr val="tx1"/>
                              </a:solidFill>
                              <a:latin typeface="Cambria Math" panose="02040503050406030204" pitchFamily="18" charset="0"/>
                            </a:rPr>
                            <m:t>𝑟</m:t>
                          </m:r>
                        </m:sup>
                      </m:sSubSup>
                      <m:r>
                        <a:rPr lang="en-US" altLang="ja-JP" b="0" i="1" smtClean="0">
                          <a:solidFill>
                            <a:schemeClr val="tx1"/>
                          </a:solidFill>
                          <a:latin typeface="Cambria Math" panose="02040503050406030204" pitchFamily="18" charset="0"/>
                        </a:rPr>
                        <m:t>−</m:t>
                      </m:r>
                      <m:sSubSup>
                        <m:sSubSupPr>
                          <m:ctrlPr>
                            <a:rPr lang="ja-JP"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𝑞</m:t>
                          </m:r>
                        </m:e>
                        <m:sub>
                          <m:r>
                            <a:rPr lang="en-US" altLang="ja-JP" b="0" i="1" smtClean="0">
                              <a:solidFill>
                                <a:schemeClr val="tx1"/>
                              </a:solidFill>
                              <a:latin typeface="Cambria Math" panose="02040503050406030204" pitchFamily="18" charset="0"/>
                            </a:rPr>
                            <m:t>0</m:t>
                          </m:r>
                        </m:sub>
                        <m:sup>
                          <m:r>
                            <a:rPr lang="en-US" altLang="ja-JP" i="1">
                              <a:solidFill>
                                <a:schemeClr val="tx1"/>
                              </a:solidFill>
                              <a:latin typeface="Cambria Math" panose="02040503050406030204" pitchFamily="18" charset="0"/>
                            </a:rPr>
                            <m:t>𝑟</m:t>
                          </m:r>
                        </m:sup>
                      </m:sSubSup>
                      <m:r>
                        <m:rPr>
                          <m:aln/>
                        </m:rP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𝑒</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𝐵</m:t>
                          </m:r>
                        </m:sub>
                      </m:sSub>
                      <m:r>
                        <a:rPr lang="en-US" altLang="ja-JP">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latin typeface="Cambria Math" panose="02040503050406030204" pitchFamily="18" charset="0"/>
                              <a:ea typeface="ＭＳ 明朝" panose="02020609040205080304" pitchFamily="17" charset="-128"/>
                              <a:cs typeface="Times New Roman" panose="02020603050405020304" pitchFamily="18" charset="0"/>
                            </a:rPr>
                            <m:t>𝑇𝑚</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𝑇𝑓</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m:rPr>
                              <m:sty m:val="p"/>
                            </m:rP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Ψ</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sub>
                      </m:sSub>
                    </m:oMath>
                  </m:oMathPara>
                </a14:m>
                <a:endParaRPr lang="en-US" altLang="ja-JP"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180000" y="1004400"/>
                <a:ext cx="11833200" cy="5673600"/>
              </a:xfrm>
              <a:blipFill>
                <a:blip r:embed="rId3"/>
                <a:stretch>
                  <a:fillRect l="-618" t="-2258"/>
                </a:stretch>
              </a:blipFill>
            </p:spPr>
            <p:txBody>
              <a:bodyPr/>
              <a:lstStyle/>
              <a:p>
                <a:r>
                  <a:rPr lang="ja-JP" altLang="en-US">
                    <a:noFill/>
                  </a:rPr>
                  <a:t> </a:t>
                </a:r>
              </a:p>
            </p:txBody>
          </p:sp>
        </mc:Fallback>
      </mc:AlternateContent>
      <p:grpSp>
        <p:nvGrpSpPr>
          <p:cNvPr id="30" name="グループ化 29">
            <a:extLst>
              <a:ext uri="{FF2B5EF4-FFF2-40B4-BE49-F238E27FC236}">
                <a16:creationId xmlns:a16="http://schemas.microsoft.com/office/drawing/2014/main" id="{CA4BC5E1-02F3-F99E-39BC-CE976C57E22C}"/>
              </a:ext>
            </a:extLst>
          </p:cNvPr>
          <p:cNvGrpSpPr/>
          <p:nvPr/>
        </p:nvGrpSpPr>
        <p:grpSpPr>
          <a:xfrm>
            <a:off x="360000" y="4186693"/>
            <a:ext cx="11473200" cy="2491307"/>
            <a:chOff x="360000" y="4186693"/>
            <a:chExt cx="11473200" cy="2491307"/>
          </a:xfrm>
        </p:grpSpPr>
        <p:sp>
          <p:nvSpPr>
            <p:cNvPr id="4" name="テキスト ボックス 3">
              <a:extLst>
                <a:ext uri="{FF2B5EF4-FFF2-40B4-BE49-F238E27FC236}">
                  <a16:creationId xmlns:a16="http://schemas.microsoft.com/office/drawing/2014/main" id="{9505EBE7-61AE-313F-4E81-38572CFE0484}"/>
                </a:ext>
              </a:extLst>
            </p:cNvPr>
            <p:cNvSpPr txBox="1"/>
            <p:nvPr/>
          </p:nvSpPr>
          <p:spPr>
            <a:xfrm>
              <a:off x="567187" y="4769893"/>
              <a:ext cx="1377941" cy="954107"/>
            </a:xfrm>
            <a:prstGeom prst="rect">
              <a:avLst/>
            </a:prstGeom>
            <a:noFill/>
          </p:spPr>
          <p:txBody>
            <a:bodyPr wrap="none" rIns="0" rtlCol="0">
              <a:spAutoFit/>
            </a:bodyPr>
            <a:lstStyle/>
            <a:p>
              <a:pPr algn="ctr"/>
              <a:r>
                <a:rPr lang="en-US" altLang="ja-JP" sz="2800" dirty="0">
                  <a:effectLst/>
                  <a:ea typeface="ＭＳ 明朝" panose="02020609040205080304" pitchFamily="17" charset="-128"/>
                  <a:cs typeface="Times New Roman" panose="02020603050405020304" pitchFamily="18" charset="0"/>
                </a:rPr>
                <a:t>Emission</a:t>
              </a:r>
            </a:p>
            <a:p>
              <a:pPr algn="ctr"/>
              <a:r>
                <a:rPr lang="en-US" altLang="ja-JP" sz="2800" dirty="0">
                  <a:effectLst/>
                  <a:ea typeface="ＭＳ 明朝" panose="02020609040205080304" pitchFamily="17" charset="-128"/>
                  <a:cs typeface="Times New Roman" panose="02020603050405020304" pitchFamily="18" charset="0"/>
                </a:rPr>
                <a:t>factor</a:t>
              </a:r>
            </a:p>
          </p:txBody>
        </p:sp>
        <p:sp>
          <p:nvSpPr>
            <p:cNvPr id="5" name="テキスト ボックス 4">
              <a:extLst>
                <a:ext uri="{FF2B5EF4-FFF2-40B4-BE49-F238E27FC236}">
                  <a16:creationId xmlns:a16="http://schemas.microsoft.com/office/drawing/2014/main" id="{5D820D49-4357-5A45-A0CC-E39324ACE7E6}"/>
                </a:ext>
              </a:extLst>
            </p:cNvPr>
            <p:cNvSpPr txBox="1"/>
            <p:nvPr/>
          </p:nvSpPr>
          <p:spPr>
            <a:xfrm>
              <a:off x="2151441" y="4769893"/>
              <a:ext cx="1707519" cy="954107"/>
            </a:xfrm>
            <a:prstGeom prst="rect">
              <a:avLst/>
            </a:prstGeom>
            <a:noFill/>
          </p:spPr>
          <p:txBody>
            <a:bodyPr wrap="none" lIns="0" rtlCol="0">
              <a:spAutoFit/>
            </a:bodyPr>
            <a:lstStyle/>
            <a:p>
              <a:pPr algn="ctr"/>
              <a:r>
                <a:rPr lang="en-US" altLang="ja-JP" sz="2800" dirty="0">
                  <a:effectLst/>
                  <a:ea typeface="ＭＳ 明朝" panose="02020609040205080304" pitchFamily="17" charset="-128"/>
                  <a:cs typeface="Times New Roman" panose="02020603050405020304" pitchFamily="18" charset="0"/>
                </a:rPr>
                <a:t>Production</a:t>
              </a:r>
            </a:p>
            <a:p>
              <a:pPr algn="ctr"/>
              <a:r>
                <a:rPr lang="en-US" altLang="ja-JP" sz="2800" dirty="0">
                  <a:effectLst/>
                  <a:ea typeface="ＭＳ 明朝" panose="02020609040205080304" pitchFamily="17" charset="-128"/>
                  <a:cs typeface="Times New Roman" panose="02020603050405020304" pitchFamily="18" charset="0"/>
                </a:rPr>
                <a:t>technology</a:t>
              </a:r>
            </a:p>
          </p:txBody>
        </p:sp>
        <p:sp>
          <p:nvSpPr>
            <p:cNvPr id="6" name="テキスト ボックス 5">
              <a:extLst>
                <a:ext uri="{FF2B5EF4-FFF2-40B4-BE49-F238E27FC236}">
                  <a16:creationId xmlns:a16="http://schemas.microsoft.com/office/drawing/2014/main" id="{97ED735C-BA72-4A45-78EF-0A5DD37F788A}"/>
                </a:ext>
              </a:extLst>
            </p:cNvPr>
            <p:cNvSpPr txBox="1"/>
            <p:nvPr/>
          </p:nvSpPr>
          <p:spPr>
            <a:xfrm>
              <a:off x="4244400" y="4769893"/>
              <a:ext cx="3704400" cy="954107"/>
            </a:xfrm>
            <a:prstGeom prst="rect">
              <a:avLst/>
            </a:prstGeom>
            <a:noFill/>
          </p:spPr>
          <p:txBody>
            <a:bodyPr wrap="square" rtlCol="0">
              <a:spAutoFit/>
            </a:bodyPr>
            <a:lstStyle/>
            <a:p>
              <a:r>
                <a:rPr lang="en-US" altLang="ja-JP" sz="2800" dirty="0">
                  <a:ea typeface="ＭＳ 明朝" panose="02020609040205080304" pitchFamily="17" charset="-128"/>
                  <a:cs typeface="Times New Roman" panose="02020603050405020304" pitchFamily="18" charset="0"/>
                </a:rPr>
                <a:t>S</a:t>
              </a:r>
              <a:r>
                <a:rPr lang="en-US" altLang="ja-JP" sz="2800" dirty="0">
                  <a:effectLst/>
                  <a:ea typeface="ＭＳ 明朝" panose="02020609040205080304" pitchFamily="17" charset="-128"/>
                  <a:cs typeface="Times New Roman" panose="02020603050405020304" pitchFamily="18" charset="0"/>
                </a:rPr>
                <a:t>hare of supplying countries:</a:t>
              </a:r>
            </a:p>
          </p:txBody>
        </p:sp>
        <p:sp>
          <p:nvSpPr>
            <p:cNvPr id="7" name="テキスト ボックス 6">
              <a:extLst>
                <a:ext uri="{FF2B5EF4-FFF2-40B4-BE49-F238E27FC236}">
                  <a16:creationId xmlns:a16="http://schemas.microsoft.com/office/drawing/2014/main" id="{D4582D93-9E94-D7AF-A891-0467D86B343A}"/>
                </a:ext>
              </a:extLst>
            </p:cNvPr>
            <p:cNvSpPr txBox="1"/>
            <p:nvPr/>
          </p:nvSpPr>
          <p:spPr>
            <a:xfrm>
              <a:off x="6724812" y="5723893"/>
              <a:ext cx="966740" cy="954107"/>
            </a:xfrm>
            <a:prstGeom prst="rect">
              <a:avLst/>
            </a:prstGeom>
            <a:noFill/>
          </p:spPr>
          <p:txBody>
            <a:bodyPr wrap="none" lIns="0" rtlCol="0">
              <a:spAutoFit/>
            </a:bodyPr>
            <a:lstStyle/>
            <a:p>
              <a:pPr algn="ctr"/>
              <a:r>
                <a:rPr lang="en-US" altLang="ja-JP" sz="2800" dirty="0">
                  <a:ea typeface="ＭＳ 明朝" panose="02020609040205080304" pitchFamily="17" charset="-128"/>
                  <a:cs typeface="Times New Roman" panose="02020603050405020304" pitchFamily="18" charset="0"/>
                </a:rPr>
                <a:t>F</a:t>
              </a:r>
              <a:r>
                <a:rPr lang="en-US" altLang="ja-JP" sz="2800" dirty="0">
                  <a:effectLst/>
                  <a:ea typeface="ＭＳ 明朝" panose="02020609040205080304" pitchFamily="17" charset="-128"/>
                  <a:cs typeface="Times New Roman" panose="02020603050405020304" pitchFamily="18" charset="0"/>
                </a:rPr>
                <a:t>inal</a:t>
              </a:r>
            </a:p>
            <a:p>
              <a:pPr algn="ctr"/>
              <a:r>
                <a:rPr lang="en-US" altLang="ja-JP" sz="2800" dirty="0">
                  <a:effectLst/>
                  <a:ea typeface="ＭＳ 明朝" panose="02020609040205080304" pitchFamily="17" charset="-128"/>
                  <a:cs typeface="Times New Roman" panose="02020603050405020304" pitchFamily="18" charset="0"/>
                </a:rPr>
                <a:t>goods</a:t>
              </a:r>
            </a:p>
          </p:txBody>
        </p:sp>
        <p:sp>
          <p:nvSpPr>
            <p:cNvPr id="8" name="テキスト ボックス 7">
              <a:extLst>
                <a:ext uri="{FF2B5EF4-FFF2-40B4-BE49-F238E27FC236}">
                  <a16:creationId xmlns:a16="http://schemas.microsoft.com/office/drawing/2014/main" id="{9E5C3BBF-25C5-D0A9-C661-1665526663E2}"/>
                </a:ext>
              </a:extLst>
            </p:cNvPr>
            <p:cNvSpPr txBox="1"/>
            <p:nvPr/>
          </p:nvSpPr>
          <p:spPr>
            <a:xfrm>
              <a:off x="8218885" y="4769893"/>
              <a:ext cx="1899174" cy="954107"/>
            </a:xfrm>
            <a:prstGeom prst="rect">
              <a:avLst/>
            </a:prstGeom>
            <a:noFill/>
          </p:spPr>
          <p:txBody>
            <a:bodyPr wrap="none" rIns="0" rtlCol="0">
              <a:spAutoFit/>
            </a:bodyPr>
            <a:lstStyle/>
            <a:p>
              <a:pPr algn="ctr"/>
              <a:r>
                <a:rPr lang="en-US" altLang="ja-JP" sz="2800" dirty="0">
                  <a:effectLst/>
                  <a:ea typeface="ＭＳ 明朝" panose="02020609040205080304" pitchFamily="17" charset="-128"/>
                  <a:cs typeface="Times New Roman" panose="02020603050405020304" pitchFamily="18" charset="0"/>
                </a:rPr>
                <a:t>Sectoral</a:t>
              </a:r>
            </a:p>
            <a:p>
              <a:pPr algn="ctr"/>
              <a:r>
                <a:rPr lang="en-US" altLang="ja-JP" sz="2800" dirty="0">
                  <a:effectLst/>
                  <a:ea typeface="ＭＳ 明朝" panose="02020609040205080304" pitchFamily="17" charset="-128"/>
                  <a:cs typeface="Times New Roman" panose="02020603050405020304" pitchFamily="18" charset="0"/>
                </a:rPr>
                <a:t>composition</a:t>
              </a:r>
            </a:p>
          </p:txBody>
        </p:sp>
        <p:sp>
          <p:nvSpPr>
            <p:cNvPr id="9" name="テキスト ボックス 8">
              <a:extLst>
                <a:ext uri="{FF2B5EF4-FFF2-40B4-BE49-F238E27FC236}">
                  <a16:creationId xmlns:a16="http://schemas.microsoft.com/office/drawing/2014/main" id="{3EA40D97-8398-2024-887F-EF8DCD9FF89E}"/>
                </a:ext>
              </a:extLst>
            </p:cNvPr>
            <p:cNvSpPr txBox="1"/>
            <p:nvPr/>
          </p:nvSpPr>
          <p:spPr>
            <a:xfrm>
              <a:off x="10208144" y="4769893"/>
              <a:ext cx="1534972" cy="954107"/>
            </a:xfrm>
            <a:prstGeom prst="rect">
              <a:avLst/>
            </a:prstGeom>
            <a:noFill/>
          </p:spPr>
          <p:txBody>
            <a:bodyPr wrap="none" lIns="0" rtlCol="0">
              <a:spAutoFit/>
            </a:bodyPr>
            <a:lstStyle/>
            <a:p>
              <a:pPr algn="ctr"/>
              <a:r>
                <a:rPr lang="en-US" altLang="ja-JP" sz="2800" dirty="0">
                  <a:effectLst/>
                  <a:ea typeface="ＭＳ 明朝" panose="02020609040205080304" pitchFamily="17" charset="-128"/>
                  <a:cs typeface="Times New Roman" panose="02020603050405020304" pitchFamily="18" charset="0"/>
                </a:rPr>
                <a:t>Per capita</a:t>
              </a:r>
            </a:p>
            <a:p>
              <a:pPr algn="ctr"/>
              <a:r>
                <a:rPr lang="en-US" altLang="ja-JP" sz="2800" dirty="0">
                  <a:effectLst/>
                  <a:ea typeface="ＭＳ 明朝" panose="02020609040205080304" pitchFamily="17" charset="-128"/>
                  <a:cs typeface="Times New Roman" panose="02020603050405020304" pitchFamily="18" charset="0"/>
                </a:rPr>
                <a:t>GDE</a:t>
              </a:r>
            </a:p>
          </p:txBody>
        </p:sp>
        <p:sp>
          <p:nvSpPr>
            <p:cNvPr id="10" name="テキスト ボックス 9">
              <a:extLst>
                <a:ext uri="{FF2B5EF4-FFF2-40B4-BE49-F238E27FC236}">
                  <a16:creationId xmlns:a16="http://schemas.microsoft.com/office/drawing/2014/main" id="{CD58A71C-C1A9-D171-0077-37DDC9795C80}"/>
                </a:ext>
              </a:extLst>
            </p:cNvPr>
            <p:cNvSpPr txBox="1"/>
            <p:nvPr/>
          </p:nvSpPr>
          <p:spPr>
            <a:xfrm>
              <a:off x="360000" y="4186693"/>
              <a:ext cx="3704400" cy="584775"/>
            </a:xfrm>
            <a:prstGeom prst="rect">
              <a:avLst/>
            </a:prstGeom>
            <a:solidFill>
              <a:srgbClr val="D2DBCE"/>
            </a:solidFill>
            <a:ln w="31750">
              <a:solidFill>
                <a:srgbClr val="6D8B5A"/>
              </a:solidFill>
            </a:ln>
          </p:spPr>
          <p:txBody>
            <a:bodyPr wrap="square" rtlCol="0">
              <a:spAutoFit/>
            </a:bodyPr>
            <a:lstStyle/>
            <a:p>
              <a:pPr algn="ctr"/>
              <a:r>
                <a:rPr kumimoji="1" lang="en-US" altLang="ja-JP" sz="3200" b="1" dirty="0"/>
                <a:t>Technology</a:t>
              </a:r>
              <a:endParaRPr kumimoji="1" lang="ja-JP" altLang="en-US" sz="3200" b="1" dirty="0"/>
            </a:p>
          </p:txBody>
        </p:sp>
        <p:sp>
          <p:nvSpPr>
            <p:cNvPr id="11" name="テキスト ボックス 10">
              <a:extLst>
                <a:ext uri="{FF2B5EF4-FFF2-40B4-BE49-F238E27FC236}">
                  <a16:creationId xmlns:a16="http://schemas.microsoft.com/office/drawing/2014/main" id="{C03CAFAB-4A5C-D89E-D0CE-E6BD5E2C007B}"/>
                </a:ext>
              </a:extLst>
            </p:cNvPr>
            <p:cNvSpPr txBox="1"/>
            <p:nvPr/>
          </p:nvSpPr>
          <p:spPr>
            <a:xfrm>
              <a:off x="4244400" y="4186693"/>
              <a:ext cx="3704400" cy="584775"/>
            </a:xfrm>
            <a:prstGeom prst="rect">
              <a:avLst/>
            </a:prstGeom>
            <a:solidFill>
              <a:schemeClr val="tx2">
                <a:lumMod val="20000"/>
                <a:lumOff val="80000"/>
              </a:schemeClr>
            </a:solidFill>
            <a:ln w="31750">
              <a:solidFill>
                <a:schemeClr val="accent1"/>
              </a:solidFill>
            </a:ln>
          </p:spPr>
          <p:txBody>
            <a:bodyPr wrap="square" rtlCol="0">
              <a:spAutoFit/>
            </a:bodyPr>
            <a:lstStyle/>
            <a:p>
              <a:pPr algn="ctr"/>
              <a:r>
                <a:rPr kumimoji="1" lang="en-US" altLang="ja-JP" sz="3200" b="1" dirty="0"/>
                <a:t>Trade structure</a:t>
              </a:r>
              <a:endParaRPr kumimoji="1" lang="ja-JP" altLang="en-US" sz="3200" b="1" dirty="0"/>
            </a:p>
          </p:txBody>
        </p:sp>
        <p:sp>
          <p:nvSpPr>
            <p:cNvPr id="12" name="テキスト ボックス 11">
              <a:extLst>
                <a:ext uri="{FF2B5EF4-FFF2-40B4-BE49-F238E27FC236}">
                  <a16:creationId xmlns:a16="http://schemas.microsoft.com/office/drawing/2014/main" id="{60207419-5ED6-19B1-01A8-3AD830C8EC11}"/>
                </a:ext>
              </a:extLst>
            </p:cNvPr>
            <p:cNvSpPr txBox="1"/>
            <p:nvPr/>
          </p:nvSpPr>
          <p:spPr>
            <a:xfrm>
              <a:off x="8128800" y="4186693"/>
              <a:ext cx="3704400" cy="584775"/>
            </a:xfrm>
            <a:prstGeom prst="rect">
              <a:avLst/>
            </a:prstGeom>
            <a:solidFill>
              <a:srgbClr val="E7DECC"/>
            </a:solidFill>
            <a:ln w="31750">
              <a:solidFill>
                <a:srgbClr val="C09750"/>
              </a:solidFill>
            </a:ln>
          </p:spPr>
          <p:txBody>
            <a:bodyPr wrap="square" rtlCol="0">
              <a:spAutoFit/>
            </a:bodyPr>
            <a:lstStyle/>
            <a:p>
              <a:pPr algn="ctr"/>
              <a:r>
                <a:rPr kumimoji="1" lang="en-US" altLang="ja-JP" sz="3200" b="1" dirty="0"/>
                <a:t>Final demand</a:t>
              </a:r>
              <a:endParaRPr kumimoji="1" lang="ja-JP" altLang="en-US" sz="3200" b="1" dirty="0"/>
            </a:p>
          </p:txBody>
        </p:sp>
        <p:sp>
          <p:nvSpPr>
            <p:cNvPr id="14" name="テキスト ボックス 13">
              <a:extLst>
                <a:ext uri="{FF2B5EF4-FFF2-40B4-BE49-F238E27FC236}">
                  <a16:creationId xmlns:a16="http://schemas.microsoft.com/office/drawing/2014/main" id="{909427E1-2EA2-8F8A-0B7D-651AB8E0BA47}"/>
                </a:ext>
              </a:extLst>
            </p:cNvPr>
            <p:cNvSpPr txBox="1"/>
            <p:nvPr/>
          </p:nvSpPr>
          <p:spPr>
            <a:xfrm>
              <a:off x="4501649" y="5723893"/>
              <a:ext cx="1965914" cy="954107"/>
            </a:xfrm>
            <a:prstGeom prst="rect">
              <a:avLst/>
            </a:prstGeom>
            <a:noFill/>
          </p:spPr>
          <p:txBody>
            <a:bodyPr wrap="none" lIns="90000" rIns="0">
              <a:spAutoFit/>
            </a:bodyPr>
            <a:lstStyle/>
            <a:p>
              <a:pPr algn="ctr"/>
              <a:r>
                <a:rPr lang="en-US" altLang="ja-JP" sz="2800" dirty="0">
                  <a:effectLst/>
                  <a:ea typeface="ＭＳ 明朝" panose="02020609040205080304" pitchFamily="17" charset="-128"/>
                  <a:cs typeface="Times New Roman" panose="02020603050405020304" pitchFamily="18" charset="0"/>
                </a:rPr>
                <a:t>Intermediate</a:t>
              </a:r>
            </a:p>
            <a:p>
              <a:pPr algn="ctr"/>
              <a:r>
                <a:rPr lang="en-US" altLang="ja-JP" sz="2800" dirty="0">
                  <a:effectLst/>
                  <a:ea typeface="ＭＳ 明朝" panose="02020609040205080304" pitchFamily="17" charset="-128"/>
                  <a:cs typeface="Times New Roman" panose="02020603050405020304" pitchFamily="18" charset="0"/>
                </a:rPr>
                <a:t>goods</a:t>
              </a:r>
              <a:endParaRPr lang="ja-JP" altLang="en-US" sz="2800" dirty="0"/>
            </a:p>
          </p:txBody>
        </p:sp>
        <p:grpSp>
          <p:nvGrpSpPr>
            <p:cNvPr id="18" name="グループ化 17">
              <a:extLst>
                <a:ext uri="{FF2B5EF4-FFF2-40B4-BE49-F238E27FC236}">
                  <a16:creationId xmlns:a16="http://schemas.microsoft.com/office/drawing/2014/main" id="{C2161FD1-1285-2E1D-1B3D-343599BE9295}"/>
                </a:ext>
              </a:extLst>
            </p:cNvPr>
            <p:cNvGrpSpPr/>
            <p:nvPr/>
          </p:nvGrpSpPr>
          <p:grpSpPr>
            <a:xfrm>
              <a:off x="798957" y="5763600"/>
              <a:ext cx="914400" cy="914400"/>
              <a:chOff x="6220800" y="3132000"/>
              <a:chExt cx="914400" cy="914400"/>
            </a:xfrm>
          </p:grpSpPr>
          <p:pic>
            <p:nvPicPr>
              <p:cNvPr id="19" name="グラフィックス 18" descr="思案中の吹き出し 単色塗りつぶし">
                <a:extLst>
                  <a:ext uri="{FF2B5EF4-FFF2-40B4-BE49-F238E27FC236}">
                    <a16:creationId xmlns:a16="http://schemas.microsoft.com/office/drawing/2014/main" id="{6AA259E3-015A-E316-7D41-9B72CE68E9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0800" y="3132000"/>
                <a:ext cx="914400" cy="914400"/>
              </a:xfrm>
              <a:prstGeom prst="rect">
                <a:avLst/>
              </a:prstGeom>
            </p:spPr>
          </p:pic>
          <p:sp>
            <p:nvSpPr>
              <p:cNvPr id="20" name="テキスト ボックス 19">
                <a:extLst>
                  <a:ext uri="{FF2B5EF4-FFF2-40B4-BE49-F238E27FC236}">
                    <a16:creationId xmlns:a16="http://schemas.microsoft.com/office/drawing/2014/main" id="{6CA9DAD5-38B2-022C-4B15-3EF623F92590}"/>
                  </a:ext>
                </a:extLst>
              </p:cNvPr>
              <p:cNvSpPr txBox="1"/>
              <p:nvPr/>
            </p:nvSpPr>
            <p:spPr>
              <a:xfrm>
                <a:off x="6220800" y="3295778"/>
                <a:ext cx="914400" cy="369332"/>
              </a:xfrm>
              <a:prstGeom prst="rect">
                <a:avLst/>
              </a:prstGeom>
              <a:noFill/>
            </p:spPr>
            <p:txBody>
              <a:bodyPr wrap="square" rtlCol="0">
                <a:spAutoFit/>
              </a:bodyPr>
              <a:lstStyle/>
              <a:p>
                <a:pPr algn="ctr"/>
                <a:r>
                  <a:rPr kumimoji="1" lang="en-US" altLang="ja-JP" b="1" dirty="0">
                    <a:solidFill>
                      <a:schemeClr val="accent2">
                        <a:lumMod val="20000"/>
                        <a:lumOff val="80000"/>
                      </a:schemeClr>
                    </a:solidFill>
                  </a:rPr>
                  <a:t>CO</a:t>
                </a:r>
                <a:r>
                  <a:rPr kumimoji="1" lang="en-US" altLang="ja-JP" b="1" baseline="-25000" dirty="0">
                    <a:solidFill>
                      <a:schemeClr val="accent2">
                        <a:lumMod val="20000"/>
                        <a:lumOff val="80000"/>
                      </a:schemeClr>
                    </a:solidFill>
                  </a:rPr>
                  <a:t>2</a:t>
                </a:r>
                <a:endParaRPr kumimoji="1" lang="ja-JP" altLang="en-US" b="1" baseline="-25000" dirty="0">
                  <a:solidFill>
                    <a:schemeClr val="accent2">
                      <a:lumMod val="20000"/>
                      <a:lumOff val="80000"/>
                    </a:schemeClr>
                  </a:solidFill>
                </a:endParaRPr>
              </a:p>
            </p:txBody>
          </p:sp>
        </p:grpSp>
        <p:pic>
          <p:nvPicPr>
            <p:cNvPr id="21" name="グラフィックス 20" descr="硬貨 枠線">
              <a:extLst>
                <a:ext uri="{FF2B5EF4-FFF2-40B4-BE49-F238E27FC236}">
                  <a16:creationId xmlns:a16="http://schemas.microsoft.com/office/drawing/2014/main" id="{2598C74A-3C27-8B30-D8BC-6E787D9B95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18430" y="5763600"/>
              <a:ext cx="914400" cy="914400"/>
            </a:xfrm>
            <a:prstGeom prst="rect">
              <a:avLst/>
            </a:prstGeom>
          </p:spPr>
        </p:pic>
        <p:grpSp>
          <p:nvGrpSpPr>
            <p:cNvPr id="22" name="グループ化 21">
              <a:extLst>
                <a:ext uri="{FF2B5EF4-FFF2-40B4-BE49-F238E27FC236}">
                  <a16:creationId xmlns:a16="http://schemas.microsoft.com/office/drawing/2014/main" id="{710EE1EF-1398-9D64-62FD-F16D677FA288}"/>
                </a:ext>
              </a:extLst>
            </p:cNvPr>
            <p:cNvGrpSpPr/>
            <p:nvPr/>
          </p:nvGrpSpPr>
          <p:grpSpPr>
            <a:xfrm>
              <a:off x="8711272" y="5763600"/>
              <a:ext cx="914400" cy="914400"/>
              <a:chOff x="10180800" y="3132000"/>
              <a:chExt cx="914400" cy="914400"/>
            </a:xfrm>
          </p:grpSpPr>
          <p:pic>
            <p:nvPicPr>
              <p:cNvPr id="23" name="グラフィックス 22" descr="テーブル セッティング 単色塗りつぶし">
                <a:extLst>
                  <a:ext uri="{FF2B5EF4-FFF2-40B4-BE49-F238E27FC236}">
                    <a16:creationId xmlns:a16="http://schemas.microsoft.com/office/drawing/2014/main" id="{D3E1D4ED-CD17-D094-B4D9-9B50C3E1FD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67623" y="3266856"/>
                <a:ext cx="310952" cy="310952"/>
              </a:xfrm>
              <a:prstGeom prst="rect">
                <a:avLst/>
              </a:prstGeom>
            </p:spPr>
          </p:pic>
          <p:pic>
            <p:nvPicPr>
              <p:cNvPr id="24" name="グラフィックス 23" descr="車 単色塗りつぶし">
                <a:extLst>
                  <a:ext uri="{FF2B5EF4-FFF2-40B4-BE49-F238E27FC236}">
                    <a16:creationId xmlns:a16="http://schemas.microsoft.com/office/drawing/2014/main" id="{5069A69A-A2FD-24B8-019A-4958AB53C0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77559" y="3531778"/>
                <a:ext cx="310952" cy="310952"/>
              </a:xfrm>
              <a:prstGeom prst="rect">
                <a:avLst/>
              </a:prstGeom>
            </p:spPr>
          </p:pic>
          <p:pic>
            <p:nvPicPr>
              <p:cNvPr id="25" name="グラフィックス 24" descr="円グラフ 枠線">
                <a:extLst>
                  <a:ext uri="{FF2B5EF4-FFF2-40B4-BE49-F238E27FC236}">
                    <a16:creationId xmlns:a16="http://schemas.microsoft.com/office/drawing/2014/main" id="{3E880AAC-6CA6-9FF5-EDDC-918549831E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80800" y="3132000"/>
                <a:ext cx="914400" cy="914400"/>
              </a:xfrm>
              <a:prstGeom prst="rect">
                <a:avLst/>
              </a:prstGeom>
            </p:spPr>
          </p:pic>
        </p:grpSp>
        <p:grpSp>
          <p:nvGrpSpPr>
            <p:cNvPr id="26" name="グループ化 25">
              <a:extLst>
                <a:ext uri="{FF2B5EF4-FFF2-40B4-BE49-F238E27FC236}">
                  <a16:creationId xmlns:a16="http://schemas.microsoft.com/office/drawing/2014/main" id="{7AD2BA0D-B5C8-5B19-65EB-01F1EC6041C3}"/>
                </a:ext>
              </a:extLst>
            </p:cNvPr>
            <p:cNvGrpSpPr/>
            <p:nvPr/>
          </p:nvGrpSpPr>
          <p:grpSpPr>
            <a:xfrm>
              <a:off x="2548000" y="5763600"/>
              <a:ext cx="914400" cy="914400"/>
              <a:chOff x="8918056" y="5213952"/>
              <a:chExt cx="914400" cy="914400"/>
            </a:xfrm>
          </p:grpSpPr>
          <p:pic>
            <p:nvPicPr>
              <p:cNvPr id="27" name="グラフィックス 26" descr="ノコ刃 単色塗りつぶし">
                <a:extLst>
                  <a:ext uri="{FF2B5EF4-FFF2-40B4-BE49-F238E27FC236}">
                    <a16:creationId xmlns:a16="http://schemas.microsoft.com/office/drawing/2014/main" id="{1FA7D818-7172-427E-189E-11491DB605BA}"/>
                  </a:ext>
                </a:extLst>
              </p:cNvPr>
              <p:cNvPicPr>
                <a:picLocks noChangeAspect="1"/>
              </p:cNvPicPr>
              <p:nvPr/>
            </p:nvPicPr>
            <p:blipFill>
              <a:blip r:embed="rId14">
                <a:extLst>
                  <a:ext uri="{96DAC541-7B7A-43D3-8B79-37D633B846F1}">
                    <asvg:svgBlip xmlns:asvg="http://schemas.microsoft.com/office/drawing/2016/SVG/main" r:embed="rId15"/>
                  </a:ext>
                </a:extLst>
              </a:blip>
              <a:srcRect t="8495" r="-1401"/>
              <a:stretch/>
            </p:blipFill>
            <p:spPr>
              <a:xfrm>
                <a:off x="9314761" y="5213952"/>
                <a:ext cx="474558" cy="428244"/>
              </a:xfrm>
              <a:prstGeom prst="rect">
                <a:avLst/>
              </a:prstGeom>
            </p:spPr>
          </p:pic>
          <p:pic>
            <p:nvPicPr>
              <p:cNvPr id="28" name="グラフィックス 27" descr="工場 枠線">
                <a:extLst>
                  <a:ext uri="{FF2B5EF4-FFF2-40B4-BE49-F238E27FC236}">
                    <a16:creationId xmlns:a16="http://schemas.microsoft.com/office/drawing/2014/main" id="{FF91028A-2E1B-C75F-13F5-6DA044ABCFF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918056" y="5213952"/>
                <a:ext cx="914400" cy="914400"/>
              </a:xfrm>
              <a:prstGeom prst="rect">
                <a:avLst/>
              </a:prstGeom>
            </p:spPr>
          </p:pic>
        </p:grpSp>
        <p:grpSp>
          <p:nvGrpSpPr>
            <p:cNvPr id="32" name="グループ化 31">
              <a:extLst>
                <a:ext uri="{FF2B5EF4-FFF2-40B4-BE49-F238E27FC236}">
                  <a16:creationId xmlns:a16="http://schemas.microsoft.com/office/drawing/2014/main" id="{847ACC50-CEE2-3F41-7C97-9C2FD9253D78}"/>
                </a:ext>
              </a:extLst>
            </p:cNvPr>
            <p:cNvGrpSpPr/>
            <p:nvPr/>
          </p:nvGrpSpPr>
          <p:grpSpPr>
            <a:xfrm>
              <a:off x="7034400" y="4769893"/>
              <a:ext cx="914400" cy="914400"/>
              <a:chOff x="4992977" y="7208164"/>
              <a:chExt cx="914400" cy="914400"/>
            </a:xfrm>
          </p:grpSpPr>
          <p:pic>
            <p:nvPicPr>
              <p:cNvPr id="33" name="グラフィックス 32" descr="道に迷った 枠線">
                <a:extLst>
                  <a:ext uri="{FF2B5EF4-FFF2-40B4-BE49-F238E27FC236}">
                    <a16:creationId xmlns:a16="http://schemas.microsoft.com/office/drawing/2014/main" id="{D2CB322F-D57C-941E-EB26-964659B17F3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92977" y="7208164"/>
                <a:ext cx="914400" cy="914400"/>
              </a:xfrm>
              <a:prstGeom prst="rect">
                <a:avLst/>
              </a:prstGeom>
            </p:spPr>
          </p:pic>
          <p:pic>
            <p:nvPicPr>
              <p:cNvPr id="34" name="グラフィックス 33" descr="貨物 単色塗りつぶし">
                <a:extLst>
                  <a:ext uri="{FF2B5EF4-FFF2-40B4-BE49-F238E27FC236}">
                    <a16:creationId xmlns:a16="http://schemas.microsoft.com/office/drawing/2014/main" id="{E7473E5E-8627-1304-12A0-09D1BCD6D8B0}"/>
                  </a:ext>
                </a:extLst>
              </p:cNvPr>
              <p:cNvPicPr>
                <a:picLocks noChangeAspect="1"/>
              </p:cNvPicPr>
              <p:nvPr/>
            </p:nvPicPr>
            <p:blipFill>
              <a:blip r:embed="rId20">
                <a:extLst>
                  <a:ext uri="{96DAC541-7B7A-43D3-8B79-37D633B846F1}">
                    <asvg:svgBlip xmlns:asvg="http://schemas.microsoft.com/office/drawing/2016/SVG/main" r:embed="rId21"/>
                  </a:ext>
                </a:extLst>
              </a:blip>
              <a:srcRect b="8467"/>
              <a:stretch/>
            </p:blipFill>
            <p:spPr>
              <a:xfrm>
                <a:off x="5367377" y="7628284"/>
                <a:ext cx="540000" cy="494280"/>
              </a:xfrm>
              <a:prstGeom prst="rect">
                <a:avLst/>
              </a:prstGeom>
            </p:spPr>
          </p:pic>
        </p:grpSp>
      </p:grpSp>
      <p:cxnSp>
        <p:nvCxnSpPr>
          <p:cNvPr id="60" name="コネクタ: カギ線 59">
            <a:extLst>
              <a:ext uri="{FF2B5EF4-FFF2-40B4-BE49-F238E27FC236}">
                <a16:creationId xmlns:a16="http://schemas.microsoft.com/office/drawing/2014/main" id="{EF82E28F-1C4B-8D6F-2F25-D4E8C638C017}"/>
              </a:ext>
            </a:extLst>
          </p:cNvPr>
          <p:cNvCxnSpPr>
            <a:cxnSpLocks/>
          </p:cNvCxnSpPr>
          <p:nvPr/>
        </p:nvCxnSpPr>
        <p:spPr>
          <a:xfrm rot="5400000">
            <a:off x="3196228" y="2327708"/>
            <a:ext cx="864000" cy="2844000"/>
          </a:xfrm>
          <a:prstGeom prst="bentConnector3">
            <a:avLst>
              <a:gd name="adj1" fmla="val 31181"/>
            </a:avLst>
          </a:prstGeom>
          <a:ln w="44450" cap="rnd">
            <a:solidFill>
              <a:srgbClr val="6D8B5A"/>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F179885E-AB04-0468-57BF-37A5DD9FD308}"/>
              </a:ext>
            </a:extLst>
          </p:cNvPr>
          <p:cNvCxnSpPr>
            <a:cxnSpLocks/>
          </p:cNvCxnSpPr>
          <p:nvPr/>
        </p:nvCxnSpPr>
        <p:spPr>
          <a:xfrm rot="5400000">
            <a:off x="6270652" y="3137709"/>
            <a:ext cx="864000" cy="1224000"/>
          </a:xfrm>
          <a:prstGeom prst="bentConnector3">
            <a:avLst>
              <a:gd name="adj1" fmla="val 46592"/>
            </a:avLst>
          </a:prstGeom>
          <a:ln w="44450" cap="rnd">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FEB62622-72BD-BE6D-D78E-4776DF58EE19}"/>
              </a:ext>
            </a:extLst>
          </p:cNvPr>
          <p:cNvCxnSpPr>
            <a:cxnSpLocks/>
          </p:cNvCxnSpPr>
          <p:nvPr/>
        </p:nvCxnSpPr>
        <p:spPr>
          <a:xfrm rot="16200000" flipH="1">
            <a:off x="9346435" y="3533709"/>
            <a:ext cx="864000" cy="432000"/>
          </a:xfrm>
          <a:prstGeom prst="bentConnector3">
            <a:avLst>
              <a:gd name="adj1" fmla="val 46744"/>
            </a:avLst>
          </a:prstGeom>
          <a:ln w="44450" cap="rnd">
            <a:solidFill>
              <a:srgbClr val="C097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6F19140-EF14-7820-CBE5-7AEEBE8B78D4}"/>
              </a:ext>
            </a:extLst>
          </p:cNvPr>
          <p:cNvCxnSpPr/>
          <p:nvPr/>
        </p:nvCxnSpPr>
        <p:spPr>
          <a:xfrm>
            <a:off x="4225343" y="3314378"/>
            <a:ext cx="1692000" cy="0"/>
          </a:xfrm>
          <a:prstGeom prst="line">
            <a:avLst/>
          </a:prstGeom>
          <a:ln w="44450" cap="rnd">
            <a:solidFill>
              <a:srgbClr val="6D8B5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EE99385-CAEF-4842-D3B1-919E552EADCF}"/>
              </a:ext>
            </a:extLst>
          </p:cNvPr>
          <p:cNvCxnSpPr/>
          <p:nvPr/>
        </p:nvCxnSpPr>
        <p:spPr>
          <a:xfrm>
            <a:off x="6240208" y="3314378"/>
            <a:ext cx="2088000" cy="0"/>
          </a:xfrm>
          <a:prstGeom prst="line">
            <a:avLst/>
          </a:prstGeom>
          <a:ln w="444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C82872C-EC72-5245-FFAD-A7313CF27518}"/>
              </a:ext>
            </a:extLst>
          </p:cNvPr>
          <p:cNvCxnSpPr/>
          <p:nvPr/>
        </p:nvCxnSpPr>
        <p:spPr>
          <a:xfrm>
            <a:off x="8654780" y="3314378"/>
            <a:ext cx="1764000" cy="0"/>
          </a:xfrm>
          <a:prstGeom prst="line">
            <a:avLst/>
          </a:prstGeom>
          <a:ln w="44450" cap="rnd">
            <a:solidFill>
              <a:srgbClr val="C097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2FE4437E-6DA7-3370-8B63-F951E9F87E70}"/>
                  </a:ext>
                </a:extLst>
              </p:cNvPr>
              <p:cNvSpPr txBox="1"/>
              <p:nvPr/>
            </p:nvSpPr>
            <p:spPr>
              <a:xfrm>
                <a:off x="11249851" y="2775428"/>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(7)</m:t>
                      </m:r>
                    </m:oMath>
                  </m:oMathPara>
                </a14:m>
                <a:endParaRPr lang="ja-JP" altLang="en-US" sz="2800" dirty="0"/>
              </a:p>
            </p:txBody>
          </p:sp>
        </mc:Choice>
        <mc:Fallback xmlns="">
          <p:sp>
            <p:nvSpPr>
              <p:cNvPr id="29" name="テキスト ボックス 28">
                <a:extLst>
                  <a:ext uri="{FF2B5EF4-FFF2-40B4-BE49-F238E27FC236}">
                    <a16:creationId xmlns:a16="http://schemas.microsoft.com/office/drawing/2014/main" id="{2FE4437E-6DA7-3370-8B63-F951E9F87E70}"/>
                  </a:ext>
                </a:extLst>
              </p:cNvPr>
              <p:cNvSpPr txBox="1">
                <a:spLocks noRot="1" noChangeAspect="1" noMove="1" noResize="1" noEditPoints="1" noAdjustHandles="1" noChangeArrowheads="1" noChangeShapeType="1" noTextEdit="1"/>
              </p:cNvSpPr>
              <p:nvPr/>
            </p:nvSpPr>
            <p:spPr>
              <a:xfrm>
                <a:off x="11249851" y="2775428"/>
                <a:ext cx="763349" cy="523220"/>
              </a:xfrm>
              <a:prstGeom prst="rect">
                <a:avLst/>
              </a:prstGeom>
              <a:blipFill>
                <a:blip r:embed="rId2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8529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3</a:t>
            </a:r>
            <a:r>
              <a:rPr kumimoji="1" lang="en-US" altLang="ja-JP" dirty="0"/>
              <a:t>. Data</a:t>
            </a:r>
            <a:endParaRPr kumimoji="1" lang="ja-JP" altLang="en-US" dirty="0"/>
          </a:p>
        </p:txBody>
      </p:sp>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p:txBody>
          <a:bodyPr/>
          <a:lstStyle/>
          <a:p>
            <a:pPr>
              <a:spcBef>
                <a:spcPts val="1200"/>
              </a:spcBef>
            </a:pPr>
            <a:r>
              <a:rPr lang="en-US" altLang="ja-JP" b="1" dirty="0"/>
              <a:t>World Input-Output Database</a:t>
            </a:r>
            <a:r>
              <a:rPr lang="en-US" altLang="ja-JP" dirty="0"/>
              <a:t> (</a:t>
            </a:r>
            <a:r>
              <a:rPr lang="en-US" altLang="ja-JP" dirty="0" err="1"/>
              <a:t>Dietzenbacher</a:t>
            </a:r>
            <a:r>
              <a:rPr lang="en-US" altLang="ja-JP" dirty="0"/>
              <a:t> </a:t>
            </a:r>
            <a:r>
              <a:rPr lang="en-US" altLang="ja-JP" i="1" dirty="0"/>
              <a:t>et al.</a:t>
            </a:r>
            <a:r>
              <a:rPr lang="en-US" altLang="ja-JP" dirty="0"/>
              <a:t>, 2013; Timmer </a:t>
            </a:r>
            <a:r>
              <a:rPr lang="en-US" altLang="ja-JP" i="1" dirty="0"/>
              <a:t>et al.</a:t>
            </a:r>
            <a:r>
              <a:rPr lang="en-US" altLang="ja-JP" dirty="0"/>
              <a:t>, 2015)</a:t>
            </a:r>
          </a:p>
          <a:p>
            <a:pPr lvl="1">
              <a:spcBef>
                <a:spcPts val="1200"/>
              </a:spcBef>
            </a:pPr>
            <a:r>
              <a:rPr lang="en-US" altLang="ja-JP" dirty="0"/>
              <a:t>This covers 43 countries and 56 sectors, from 2000 to 2014. </a:t>
            </a:r>
          </a:p>
          <a:p>
            <a:pPr lvl="1">
              <a:spcBef>
                <a:spcPts val="1200"/>
              </a:spcBef>
            </a:pPr>
            <a:r>
              <a:rPr lang="en-US" altLang="ja-JP" dirty="0"/>
              <a:t>We used tables estimated at constant prices in 2014 (</a:t>
            </a:r>
            <a:r>
              <a:rPr lang="en-US" altLang="ja-JP" dirty="0" err="1"/>
              <a:t>Tokito</a:t>
            </a:r>
            <a:r>
              <a:rPr lang="en-US" altLang="ja-JP" dirty="0"/>
              <a:t> </a:t>
            </a:r>
            <a:r>
              <a:rPr lang="en-US" altLang="ja-JP" i="1" dirty="0"/>
              <a:t>et al.</a:t>
            </a:r>
            <a:r>
              <a:rPr lang="en-US" altLang="ja-JP" dirty="0"/>
              <a:t>, 2024).</a:t>
            </a:r>
          </a:p>
          <a:p>
            <a:pPr lvl="1">
              <a:spcBef>
                <a:spcPts val="1200"/>
              </a:spcBef>
            </a:pPr>
            <a:r>
              <a:rPr lang="en-US" altLang="ja-JP" dirty="0"/>
              <a:t>We also used Environmental Accounts, fully consistent with WIOD (</a:t>
            </a:r>
            <a:r>
              <a:rPr lang="en-US" altLang="ja-JP" dirty="0" err="1"/>
              <a:t>Corsatea</a:t>
            </a:r>
            <a:r>
              <a:rPr lang="en-US" altLang="ja-JP" dirty="0"/>
              <a:t> </a:t>
            </a:r>
            <a:r>
              <a:rPr lang="en-US" altLang="ja-JP" i="1" dirty="0"/>
              <a:t>et al.</a:t>
            </a:r>
            <a:r>
              <a:rPr lang="en-US" altLang="ja-JP" dirty="0"/>
              <a:t>, 2019).</a:t>
            </a:r>
            <a:endParaRPr lang="ja-JP" altLang="ja-JP" dirty="0"/>
          </a:p>
          <a:p>
            <a:pPr>
              <a:spcBef>
                <a:spcPts val="1800"/>
              </a:spcBef>
            </a:pPr>
            <a:r>
              <a:rPr lang="en-US" altLang="ja-JP" b="1" dirty="0"/>
              <a:t>World Development Indicators </a:t>
            </a:r>
            <a:r>
              <a:rPr lang="en-US" altLang="ja-JP" dirty="0"/>
              <a:t>(World Bank, 2024)</a:t>
            </a:r>
          </a:p>
          <a:p>
            <a:pPr lvl="1">
              <a:spcBef>
                <a:spcPts val="1200"/>
              </a:spcBef>
            </a:pPr>
            <a:r>
              <a:rPr lang="en-US" altLang="ja-JP" dirty="0"/>
              <a:t>Total population in 42 countries for the period 2000-2014.</a:t>
            </a:r>
          </a:p>
          <a:p>
            <a:pPr>
              <a:spcBef>
                <a:spcPts val="1800"/>
              </a:spcBef>
            </a:pPr>
            <a:r>
              <a:rPr lang="en-US" altLang="ja-JP" b="1" dirty="0"/>
              <a:t>Macro Database </a:t>
            </a:r>
            <a:r>
              <a:rPr lang="en-US" altLang="ja-JP" dirty="0"/>
              <a:t>(National Statistics, R.O.C (Taiwan), 2024)</a:t>
            </a:r>
          </a:p>
          <a:p>
            <a:pPr lvl="1">
              <a:spcBef>
                <a:spcPts val="1200"/>
              </a:spcBef>
            </a:pPr>
            <a:r>
              <a:rPr lang="en-US" altLang="ja-JP" dirty="0"/>
              <a:t>Total population of Taiwan (not included in the above database).</a:t>
            </a:r>
            <a:endParaRPr lang="ja-JP" altLang="en-US" dirty="0"/>
          </a:p>
        </p:txBody>
      </p:sp>
    </p:spTree>
    <p:extLst>
      <p:ext uri="{BB962C8B-B14F-4D97-AF65-F5344CB8AC3E}">
        <p14:creationId xmlns:p14="http://schemas.microsoft.com/office/powerpoint/2010/main" val="260792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Transition patterns of decoupling indicators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patterns in the relationship between economic growth and CO₂ emissions, we applied clustering to the time series of decoupling indicators.</a:t>
            </a:r>
          </a:p>
          <a:p>
            <a:pPr marL="7380000" lvl="1"/>
            <a:r>
              <a:rPr lang="en-US" altLang="ja-JP" dirty="0"/>
              <a:t>From 2000 to 2014, 43 countries were classified into 8 clusters.</a:t>
            </a:r>
          </a:p>
          <a:p>
            <a:pPr marL="7380000" lvl="1"/>
            <a:r>
              <a:rPr lang="en-US" altLang="ja-JP" sz="2600" dirty="0"/>
              <a:t>By referring to the hierarchical structure of the clusters, we identified a cluster consisting of countries with </a:t>
            </a:r>
            <a:r>
              <a:rPr lang="en-US" altLang="ja-JP" sz="2600" b="1" dirty="0"/>
              <a:t>similar</a:t>
            </a:r>
            <a:r>
              <a:rPr lang="en-US" altLang="ja-JP" sz="2600" dirty="0"/>
              <a:t> economic (GDE) growth rates but </a:t>
            </a:r>
            <a:r>
              <a:rPr lang="en-US" altLang="ja-JP" sz="2600" b="1" dirty="0"/>
              <a:t>different</a:t>
            </a:r>
            <a:r>
              <a:rPr lang="en-US" altLang="ja-JP" sz="2600" dirty="0"/>
              <a:t> rates of change in carbon footprints (CF).</a:t>
            </a:r>
            <a:endParaRPr lang="ja-JP" altLang="en-US" sz="2600" dirty="0"/>
          </a:p>
        </p:txBody>
      </p:sp>
      <p:sp>
        <p:nvSpPr>
          <p:cNvPr id="4" name="Rectangle 9">
            <a:extLst>
              <a:ext uri="{FF2B5EF4-FFF2-40B4-BE49-F238E27FC236}">
                <a16:creationId xmlns:a16="http://schemas.microsoft.com/office/drawing/2014/main" id="{72FEAECD-BA36-2E83-1C24-C07E194F7ED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0">
            <a:extLst>
              <a:ext uri="{FF2B5EF4-FFF2-40B4-BE49-F238E27FC236}">
                <a16:creationId xmlns:a16="http://schemas.microsoft.com/office/drawing/2014/main" id="{DAC5915C-B90E-4E3D-A0F6-7CB3FBB8EE80}"/>
              </a:ext>
            </a:extLst>
          </p:cNvPr>
          <p:cNvSpPr>
            <a:spLocks noChangeArrowheads="1"/>
          </p:cNvSpPr>
          <p:nvPr/>
        </p:nvSpPr>
        <p:spPr bwMode="auto">
          <a:xfrm>
            <a:off x="0" y="155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0711F5F-A895-2915-A816-0F3E6F02B5DF}"/>
              </a:ext>
            </a:extLst>
          </p:cNvPr>
          <p:cNvPicPr>
            <a:picLocks noChangeAspect="1"/>
          </p:cNvPicPr>
          <p:nvPr/>
        </p:nvPicPr>
        <p:blipFill>
          <a:blip r:embed="rId3"/>
          <a:stretch>
            <a:fillRect/>
          </a:stretch>
        </p:blipFill>
        <p:spPr>
          <a:xfrm>
            <a:off x="180000" y="1974168"/>
            <a:ext cx="7200000" cy="4703832"/>
          </a:xfrm>
          <a:prstGeom prst="rect">
            <a:avLst/>
          </a:prstGeom>
        </p:spPr>
      </p:pic>
      <p:sp>
        <p:nvSpPr>
          <p:cNvPr id="6" name="正方形/長方形 5">
            <a:extLst>
              <a:ext uri="{FF2B5EF4-FFF2-40B4-BE49-F238E27FC236}">
                <a16:creationId xmlns:a16="http://schemas.microsoft.com/office/drawing/2014/main" id="{316D6E54-140B-1D67-5282-8004993CB1E4}"/>
              </a:ext>
            </a:extLst>
          </p:cNvPr>
          <p:cNvSpPr/>
          <p:nvPr/>
        </p:nvSpPr>
        <p:spPr>
          <a:xfrm>
            <a:off x="956665" y="2109268"/>
            <a:ext cx="6206400" cy="3924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2E1DBC9-95F6-1B17-45D8-EC7234C8013E}"/>
              </a:ext>
            </a:extLst>
          </p:cNvPr>
          <p:cNvPicPr>
            <a:picLocks noChangeAspect="1"/>
          </p:cNvPicPr>
          <p:nvPr/>
        </p:nvPicPr>
        <p:blipFill>
          <a:blip r:embed="rId3"/>
          <a:srcRect l="29161" t="44824" r="59481" b="16023"/>
          <a:stretch/>
        </p:blipFill>
        <p:spPr>
          <a:xfrm>
            <a:off x="2279561" y="4082603"/>
            <a:ext cx="817808" cy="1841680"/>
          </a:xfrm>
          <a:prstGeom prst="rect">
            <a:avLst/>
          </a:prstGeom>
          <a:ln w="44450">
            <a:solidFill>
              <a:schemeClr val="tx2"/>
            </a:solidFill>
          </a:ln>
        </p:spPr>
      </p:pic>
      <p:cxnSp>
        <p:nvCxnSpPr>
          <p:cNvPr id="10" name="直線矢印コネクタ 9">
            <a:extLst>
              <a:ext uri="{FF2B5EF4-FFF2-40B4-BE49-F238E27FC236}">
                <a16:creationId xmlns:a16="http://schemas.microsoft.com/office/drawing/2014/main" id="{04D38707-2D9A-60C9-B07C-26BEDA79E439}"/>
              </a:ext>
            </a:extLst>
          </p:cNvPr>
          <p:cNvCxnSpPr>
            <a:cxnSpLocks/>
          </p:cNvCxnSpPr>
          <p:nvPr/>
        </p:nvCxnSpPr>
        <p:spPr>
          <a:xfrm>
            <a:off x="2279865" y="3902400"/>
            <a:ext cx="817200" cy="0"/>
          </a:xfrm>
          <a:prstGeom prst="straightConnector1">
            <a:avLst/>
          </a:prstGeom>
          <a:ln w="31750" cap="rnd">
            <a:solidFill>
              <a:schemeClr val="tx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CA0EFC7-B131-84E5-9F7C-5FF022D5B7F4}"/>
              </a:ext>
            </a:extLst>
          </p:cNvPr>
          <p:cNvSpPr txBox="1"/>
          <p:nvPr/>
        </p:nvSpPr>
        <p:spPr>
          <a:xfrm>
            <a:off x="1397250" y="3207600"/>
            <a:ext cx="2582429" cy="514738"/>
          </a:xfrm>
          <a:prstGeom prst="rect">
            <a:avLst/>
          </a:prstGeom>
          <a:solidFill>
            <a:schemeClr val="bg1"/>
          </a:solidFill>
        </p:spPr>
        <p:txBody>
          <a:bodyPr wrap="none" lIns="36000" tIns="72000" rIns="36000" bIns="72000" anchor="ctr">
            <a:spAutoFit/>
          </a:bodyPr>
          <a:lstStyle/>
          <a:p>
            <a:pPr algn="ctr"/>
            <a:r>
              <a:rPr lang="en-US" altLang="ja-JP" sz="2400" dirty="0"/>
              <a:t>+20 to +40% growth</a:t>
            </a:r>
            <a:endParaRPr lang="ja-JP" altLang="en-US" sz="2400" dirty="0"/>
          </a:p>
        </p:txBody>
      </p:sp>
      <p:sp>
        <p:nvSpPr>
          <p:cNvPr id="18" name="テキスト ボックス 17">
            <a:extLst>
              <a:ext uri="{FF2B5EF4-FFF2-40B4-BE49-F238E27FC236}">
                <a16:creationId xmlns:a16="http://schemas.microsoft.com/office/drawing/2014/main" id="{B9021D37-011B-3871-450D-996523FAA77D}"/>
              </a:ext>
            </a:extLst>
          </p:cNvPr>
          <p:cNvSpPr txBox="1"/>
          <p:nvPr/>
        </p:nvSpPr>
        <p:spPr>
          <a:xfrm>
            <a:off x="3276000" y="5372525"/>
            <a:ext cx="2431802"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1" name="テキスト ボックス 20">
            <a:extLst>
              <a:ext uri="{FF2B5EF4-FFF2-40B4-BE49-F238E27FC236}">
                <a16:creationId xmlns:a16="http://schemas.microsoft.com/office/drawing/2014/main" id="{3EB14B60-3462-B46D-A775-0282533E64A9}"/>
              </a:ext>
            </a:extLst>
          </p:cNvPr>
          <p:cNvSpPr txBox="1"/>
          <p:nvPr/>
        </p:nvSpPr>
        <p:spPr>
          <a:xfrm>
            <a:off x="3276000" y="4438481"/>
            <a:ext cx="3824875" cy="448246"/>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Coupling or Weak Decoupling</a:t>
            </a:r>
            <a:endParaRPr lang="ja-JP" altLang="en-US" sz="2400" dirty="0"/>
          </a:p>
        </p:txBody>
      </p:sp>
    </p:spTree>
    <p:extLst>
      <p:ext uri="{BB962C8B-B14F-4D97-AF65-F5344CB8AC3E}">
        <p14:creationId xmlns:p14="http://schemas.microsoft.com/office/powerpoint/2010/main" val="31671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Decomposition of carbon footprint changes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the factors behind the differences in carbon footprint change rates, despite similar GDE growth rates, we applied SDA to the </a:t>
            </a:r>
            <a:r>
              <a:rPr lang="en-US" altLang="ja-JP" b="1" dirty="0"/>
              <a:t>CF change </a:t>
            </a:r>
            <a:r>
              <a:rPr lang="en-US" altLang="ja-JP" dirty="0"/>
              <a:t>rates.</a:t>
            </a:r>
          </a:p>
          <a:p>
            <a:pPr marL="7560000" lvl="1"/>
            <a:r>
              <a:rPr lang="en-US" altLang="ja-JP" dirty="0"/>
              <a:t>Countries </a:t>
            </a:r>
            <a:r>
              <a:rPr lang="en-US" altLang="ja-JP" b="1" dirty="0">
                <a:solidFill>
                  <a:schemeClr val="tx1"/>
                </a:solidFill>
              </a:rPr>
              <a:t>with strong decoupling </a:t>
            </a:r>
            <a:r>
              <a:rPr lang="en-US" altLang="ja-JP" dirty="0"/>
              <a:t>(GDE growth: </a:t>
            </a:r>
            <a:r>
              <a:rPr lang="en-US" altLang="ja-JP" b="1" dirty="0"/>
              <a:t>+20 to +40%</a:t>
            </a:r>
            <a:r>
              <a:rPr lang="en-US" altLang="ja-JP" dirty="0"/>
              <a:t>, CF growth: -19%)</a:t>
            </a:r>
          </a:p>
          <a:p>
            <a:pPr marL="7560000" lvl="1"/>
            <a:r>
              <a:rPr lang="en-US" altLang="ja-JP" dirty="0"/>
              <a:t>Main drivers of carbon footprint </a:t>
            </a:r>
            <a:r>
              <a:rPr lang="en-US" altLang="ja-JP" b="1" dirty="0">
                <a:solidFill>
                  <a:srgbClr val="6D8B5A"/>
                </a:solidFill>
              </a:rPr>
              <a:t>reduction</a:t>
            </a:r>
            <a:r>
              <a:rPr lang="en-US" altLang="ja-JP" dirty="0"/>
              <a:t>:</a:t>
            </a:r>
          </a:p>
          <a:p>
            <a:pPr marL="7668000" lvl="1" indent="-360000">
              <a:buFont typeface="Wingdings" panose="05000000000000000000" pitchFamily="2" charset="2"/>
              <a:buChar char="ü"/>
            </a:pPr>
            <a:r>
              <a:rPr lang="en-US" altLang="ja-JP" dirty="0"/>
              <a:t>Lower emission factor</a:t>
            </a:r>
          </a:p>
          <a:p>
            <a:pPr marL="7668000" lvl="1" indent="-360000">
              <a:buFont typeface="Wingdings" panose="05000000000000000000" pitchFamily="2" charset="2"/>
              <a:buChar char="ü"/>
            </a:pPr>
            <a:r>
              <a:rPr lang="en-US" altLang="ja-JP" dirty="0"/>
              <a:t>Improved production technology</a:t>
            </a:r>
          </a:p>
          <a:p>
            <a:pPr marL="7668000" lvl="1" indent="-360000">
              <a:buFont typeface="Wingdings" panose="05000000000000000000" pitchFamily="2" charset="2"/>
              <a:buChar char="ü"/>
            </a:pPr>
            <a:r>
              <a:rPr lang="en-US" altLang="ja-JP" dirty="0"/>
              <a:t>Shift in the sectoral composition of final demand</a:t>
            </a:r>
          </a:p>
        </p:txBody>
      </p:sp>
      <p:pic>
        <p:nvPicPr>
          <p:cNvPr id="6" name="図 5">
            <a:extLst>
              <a:ext uri="{FF2B5EF4-FFF2-40B4-BE49-F238E27FC236}">
                <a16:creationId xmlns:a16="http://schemas.microsoft.com/office/drawing/2014/main" id="{48802463-EBCA-94D3-EA37-01882FFFCC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0263" y="1974169"/>
            <a:ext cx="7199474" cy="4703831"/>
          </a:xfrm>
          <a:prstGeom prst="rect">
            <a:avLst/>
          </a:prstGeom>
        </p:spPr>
      </p:pic>
    </p:spTree>
    <p:extLst>
      <p:ext uri="{BB962C8B-B14F-4D97-AF65-F5344CB8AC3E}">
        <p14:creationId xmlns:p14="http://schemas.microsoft.com/office/powerpoint/2010/main" val="195726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Decomposition of carbon footprint changes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the factors behind the differences in carbon footprint change rates, despite similar GDE growth rates, we applied SDA to the </a:t>
            </a:r>
            <a:r>
              <a:rPr lang="en-US" altLang="ja-JP" b="1" dirty="0"/>
              <a:t>CF change </a:t>
            </a:r>
            <a:r>
              <a:rPr lang="en-US" altLang="ja-JP" dirty="0"/>
              <a:t>rates.</a:t>
            </a:r>
          </a:p>
          <a:p>
            <a:pPr marL="7560000" lvl="1"/>
            <a:r>
              <a:rPr lang="en-US" altLang="ja-JP" dirty="0"/>
              <a:t>Countries </a:t>
            </a:r>
            <a:r>
              <a:rPr lang="en-US" altLang="ja-JP" b="1" dirty="0">
                <a:solidFill>
                  <a:schemeClr val="tx1"/>
                </a:solidFill>
              </a:rPr>
              <a:t>without decoupling </a:t>
            </a:r>
            <a:r>
              <a:rPr lang="en-US" altLang="ja-JP" dirty="0"/>
              <a:t>(GDE growth: </a:t>
            </a:r>
            <a:r>
              <a:rPr lang="en-US" altLang="ja-JP" b="1" dirty="0"/>
              <a:t>+20 to +40%</a:t>
            </a:r>
            <a:r>
              <a:rPr lang="en-US" altLang="ja-JP" dirty="0"/>
              <a:t>, CF growth: +20%)</a:t>
            </a:r>
          </a:p>
          <a:p>
            <a:pPr marL="7560000" lvl="1"/>
            <a:r>
              <a:rPr lang="en-US" altLang="ja-JP" dirty="0"/>
              <a:t>Smaller </a:t>
            </a:r>
            <a:r>
              <a:rPr lang="en-US" altLang="ja-JP" b="1" dirty="0">
                <a:solidFill>
                  <a:srgbClr val="6D8B5A"/>
                </a:solidFill>
              </a:rPr>
              <a:t>reduction</a:t>
            </a:r>
            <a:r>
              <a:rPr lang="en-US" altLang="ja-JP" dirty="0"/>
              <a:t> effects from: emission factor and sectoral composition of final demand.</a:t>
            </a:r>
          </a:p>
          <a:p>
            <a:pPr marL="7560000" lvl="1"/>
            <a:r>
              <a:rPr lang="en-US" altLang="ja-JP" dirty="0"/>
              <a:t>Larger </a:t>
            </a:r>
            <a:r>
              <a:rPr lang="en-US" altLang="ja-JP" b="1" dirty="0">
                <a:solidFill>
                  <a:srgbClr val="B2524A"/>
                </a:solidFill>
              </a:rPr>
              <a:t>increase</a:t>
            </a:r>
            <a:r>
              <a:rPr lang="en-US" altLang="ja-JP" dirty="0"/>
              <a:t> effects from: production technology and trade structure.</a:t>
            </a:r>
          </a:p>
        </p:txBody>
      </p:sp>
      <p:pic>
        <p:nvPicPr>
          <p:cNvPr id="4" name="図 3">
            <a:extLst>
              <a:ext uri="{FF2B5EF4-FFF2-40B4-BE49-F238E27FC236}">
                <a16:creationId xmlns:a16="http://schemas.microsoft.com/office/drawing/2014/main" id="{AD83661F-9E19-6BBA-699E-30DF28DDC1D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0262" y="1974168"/>
            <a:ext cx="7199476" cy="4703832"/>
          </a:xfrm>
          <a:prstGeom prst="rect">
            <a:avLst/>
          </a:prstGeom>
        </p:spPr>
      </p:pic>
      <p:pic>
        <p:nvPicPr>
          <p:cNvPr id="5" name="図 4">
            <a:extLst>
              <a:ext uri="{FF2B5EF4-FFF2-40B4-BE49-F238E27FC236}">
                <a16:creationId xmlns:a16="http://schemas.microsoft.com/office/drawing/2014/main" id="{09C9C753-3E1D-441B-F539-539ACB175F45}"/>
              </a:ext>
            </a:extLst>
          </p:cNvPr>
          <p:cNvPicPr>
            <a:picLocks noChangeAspect="1"/>
          </p:cNvPicPr>
          <p:nvPr/>
        </p:nvPicPr>
        <p:blipFill>
          <a:blip r:embed="rId5">
            <a:alphaModFix amt="50000"/>
            <a:extLst>
              <a:ext uri="{28A0092B-C50C-407E-A947-70E740481C1C}">
                <a14:useLocalDpi xmlns:a14="http://schemas.microsoft.com/office/drawing/2010/main" val="0"/>
              </a:ext>
            </a:extLst>
          </a:blip>
          <a:srcRect t="6871"/>
          <a:stretch/>
        </p:blipFill>
        <p:spPr>
          <a:xfrm>
            <a:off x="182609" y="2297151"/>
            <a:ext cx="7194781" cy="4377440"/>
          </a:xfrm>
          <a:prstGeom prst="rect">
            <a:avLst/>
          </a:prstGeom>
        </p:spPr>
      </p:pic>
      <p:pic>
        <p:nvPicPr>
          <p:cNvPr id="8" name="グラフィックス 7" descr="警告 単色塗りつぶし">
            <a:extLst>
              <a:ext uri="{FF2B5EF4-FFF2-40B4-BE49-F238E27FC236}">
                <a16:creationId xmlns:a16="http://schemas.microsoft.com/office/drawing/2014/main" id="{3BD02BBB-06CF-B9D1-A04E-B7EC7B9252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73250" y="2190375"/>
            <a:ext cx="720000" cy="720000"/>
          </a:xfrm>
          <a:prstGeom prst="rect">
            <a:avLst/>
          </a:prstGeom>
        </p:spPr>
      </p:pic>
      <p:pic>
        <p:nvPicPr>
          <p:cNvPr id="9" name="グラフィックス 8" descr="警告 単色塗りつぶし">
            <a:extLst>
              <a:ext uri="{FF2B5EF4-FFF2-40B4-BE49-F238E27FC236}">
                <a16:creationId xmlns:a16="http://schemas.microsoft.com/office/drawing/2014/main" id="{44D5183F-4D6B-FCAF-8580-C5E9C44A7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1160" y="2190375"/>
            <a:ext cx="720000" cy="720000"/>
          </a:xfrm>
          <a:prstGeom prst="rect">
            <a:avLst/>
          </a:prstGeom>
        </p:spPr>
      </p:pic>
    </p:spTree>
    <p:extLst>
      <p:ext uri="{BB962C8B-B14F-4D97-AF65-F5344CB8AC3E}">
        <p14:creationId xmlns:p14="http://schemas.microsoft.com/office/powerpoint/2010/main" val="325559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Transition patterns of decoupling indicators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patterns in the relationship between economic growth and CO₂ emissions, we applied clustering to the time series of decoupling indicators.</a:t>
            </a:r>
          </a:p>
          <a:p>
            <a:pPr marL="7380000" lvl="1"/>
            <a:r>
              <a:rPr lang="en-US" altLang="ja-JP" dirty="0"/>
              <a:t>From 2000 to 2014, 43 countries were classified into 8 clusters.</a:t>
            </a:r>
          </a:p>
          <a:p>
            <a:pPr marL="7380000" lvl="1"/>
            <a:r>
              <a:rPr lang="en-US" altLang="ja-JP" sz="2600" dirty="0"/>
              <a:t>By referring to the hierarchical structure of the clusters, we identified a cluster consisting of countries with </a:t>
            </a:r>
            <a:r>
              <a:rPr lang="en-US" altLang="ja-JP" sz="2600" b="1" dirty="0"/>
              <a:t>similar</a:t>
            </a:r>
            <a:r>
              <a:rPr lang="en-US" altLang="ja-JP" sz="2600" dirty="0"/>
              <a:t> economic (GDE) growth rates but </a:t>
            </a:r>
            <a:r>
              <a:rPr lang="en-US" altLang="ja-JP" sz="2600" b="1" dirty="0"/>
              <a:t>different</a:t>
            </a:r>
            <a:r>
              <a:rPr lang="en-US" altLang="ja-JP" sz="2600" dirty="0"/>
              <a:t> rates of change in carbon footprints (CF).</a:t>
            </a:r>
            <a:endParaRPr lang="ja-JP" altLang="en-US" sz="2600" dirty="0"/>
          </a:p>
        </p:txBody>
      </p:sp>
      <p:sp>
        <p:nvSpPr>
          <p:cNvPr id="4" name="Rectangle 9">
            <a:extLst>
              <a:ext uri="{FF2B5EF4-FFF2-40B4-BE49-F238E27FC236}">
                <a16:creationId xmlns:a16="http://schemas.microsoft.com/office/drawing/2014/main" id="{72FEAECD-BA36-2E83-1C24-C07E194F7ED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0">
            <a:extLst>
              <a:ext uri="{FF2B5EF4-FFF2-40B4-BE49-F238E27FC236}">
                <a16:creationId xmlns:a16="http://schemas.microsoft.com/office/drawing/2014/main" id="{DAC5915C-B90E-4E3D-A0F6-7CB3FBB8EE80}"/>
              </a:ext>
            </a:extLst>
          </p:cNvPr>
          <p:cNvSpPr>
            <a:spLocks noChangeArrowheads="1"/>
          </p:cNvSpPr>
          <p:nvPr/>
        </p:nvSpPr>
        <p:spPr bwMode="auto">
          <a:xfrm>
            <a:off x="0" y="155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0711F5F-A895-2915-A816-0F3E6F02B5DF}"/>
              </a:ext>
            </a:extLst>
          </p:cNvPr>
          <p:cNvPicPr>
            <a:picLocks noChangeAspect="1"/>
          </p:cNvPicPr>
          <p:nvPr/>
        </p:nvPicPr>
        <p:blipFill>
          <a:blip r:embed="rId3"/>
          <a:stretch>
            <a:fillRect/>
          </a:stretch>
        </p:blipFill>
        <p:spPr>
          <a:xfrm>
            <a:off x="180000" y="1974168"/>
            <a:ext cx="7200000" cy="4703832"/>
          </a:xfrm>
          <a:prstGeom prst="rect">
            <a:avLst/>
          </a:prstGeom>
        </p:spPr>
      </p:pic>
      <p:sp>
        <p:nvSpPr>
          <p:cNvPr id="11" name="正方形/長方形 10">
            <a:extLst>
              <a:ext uri="{FF2B5EF4-FFF2-40B4-BE49-F238E27FC236}">
                <a16:creationId xmlns:a16="http://schemas.microsoft.com/office/drawing/2014/main" id="{3B55308B-C4CB-1703-3DB7-68C17E2A14B4}"/>
              </a:ext>
            </a:extLst>
          </p:cNvPr>
          <p:cNvSpPr/>
          <p:nvPr/>
        </p:nvSpPr>
        <p:spPr>
          <a:xfrm>
            <a:off x="956665" y="2109268"/>
            <a:ext cx="6206400" cy="3924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A0F7B2D8-9F1F-9D17-C3A9-8BF85B8B8CC4}"/>
              </a:ext>
            </a:extLst>
          </p:cNvPr>
          <p:cNvPicPr>
            <a:picLocks noChangeAspect="1"/>
          </p:cNvPicPr>
          <p:nvPr/>
        </p:nvPicPr>
        <p:blipFill>
          <a:blip r:embed="rId3"/>
          <a:srcRect l="43878" t="32738" r="37072" b="28110"/>
          <a:stretch/>
        </p:blipFill>
        <p:spPr>
          <a:xfrm>
            <a:off x="3339192" y="3514092"/>
            <a:ext cx="1371601" cy="1841680"/>
          </a:xfrm>
          <a:prstGeom prst="rect">
            <a:avLst/>
          </a:prstGeom>
          <a:ln w="44450">
            <a:solidFill>
              <a:schemeClr val="accent1">
                <a:shade val="15000"/>
              </a:schemeClr>
            </a:solidFill>
          </a:ln>
        </p:spPr>
      </p:pic>
      <p:cxnSp>
        <p:nvCxnSpPr>
          <p:cNvPr id="8" name="直線矢印コネクタ 7">
            <a:extLst>
              <a:ext uri="{FF2B5EF4-FFF2-40B4-BE49-F238E27FC236}">
                <a16:creationId xmlns:a16="http://schemas.microsoft.com/office/drawing/2014/main" id="{A4002D26-6AD3-273C-3F37-044954FCD4AC}"/>
              </a:ext>
            </a:extLst>
          </p:cNvPr>
          <p:cNvCxnSpPr>
            <a:cxnSpLocks/>
          </p:cNvCxnSpPr>
          <p:nvPr/>
        </p:nvCxnSpPr>
        <p:spPr>
          <a:xfrm>
            <a:off x="3340800" y="3333600"/>
            <a:ext cx="1371600" cy="0"/>
          </a:xfrm>
          <a:prstGeom prst="straightConnector1">
            <a:avLst/>
          </a:prstGeom>
          <a:ln w="31750" cap="rnd">
            <a:solidFill>
              <a:schemeClr val="tx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99DD743-7550-4C8E-F659-8933258CC63C}"/>
              </a:ext>
            </a:extLst>
          </p:cNvPr>
          <p:cNvSpPr txBox="1"/>
          <p:nvPr/>
        </p:nvSpPr>
        <p:spPr>
          <a:xfrm>
            <a:off x="2656032" y="2638800"/>
            <a:ext cx="2737920" cy="514738"/>
          </a:xfrm>
          <a:prstGeom prst="rect">
            <a:avLst/>
          </a:prstGeom>
          <a:solidFill>
            <a:schemeClr val="bg1"/>
          </a:solidFill>
        </p:spPr>
        <p:txBody>
          <a:bodyPr wrap="none" lIns="36000" tIns="72000" rIns="36000" bIns="72000" anchor="ctr">
            <a:spAutoFit/>
          </a:bodyPr>
          <a:lstStyle/>
          <a:p>
            <a:pPr algn="ctr"/>
            <a:r>
              <a:rPr lang="en-US" altLang="ja-JP" sz="2400" dirty="0"/>
              <a:t>+90 to +100% growth</a:t>
            </a:r>
            <a:endParaRPr lang="ja-JP" altLang="en-US" sz="2400" dirty="0"/>
          </a:p>
        </p:txBody>
      </p:sp>
      <p:sp>
        <p:nvSpPr>
          <p:cNvPr id="14" name="テキスト ボックス 13">
            <a:extLst>
              <a:ext uri="{FF2B5EF4-FFF2-40B4-BE49-F238E27FC236}">
                <a16:creationId xmlns:a16="http://schemas.microsoft.com/office/drawing/2014/main" id="{E7E1F7EF-4688-6EA4-54C4-CF7B09D8F758}"/>
              </a:ext>
            </a:extLst>
          </p:cNvPr>
          <p:cNvSpPr txBox="1"/>
          <p:nvPr/>
        </p:nvSpPr>
        <p:spPr>
          <a:xfrm>
            <a:off x="4892400" y="4624302"/>
            <a:ext cx="2248556"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 Decoupling</a:t>
            </a:r>
            <a:endParaRPr lang="ja-JP" altLang="en-US" sz="2400" dirty="0"/>
          </a:p>
        </p:txBody>
      </p:sp>
      <p:sp>
        <p:nvSpPr>
          <p:cNvPr id="15" name="テキスト ボックス 14">
            <a:extLst>
              <a:ext uri="{FF2B5EF4-FFF2-40B4-BE49-F238E27FC236}">
                <a16:creationId xmlns:a16="http://schemas.microsoft.com/office/drawing/2014/main" id="{2DCA7C13-7389-9BCF-10DD-8A6F400FB927}"/>
              </a:ext>
            </a:extLst>
          </p:cNvPr>
          <p:cNvSpPr txBox="1"/>
          <p:nvPr/>
        </p:nvSpPr>
        <p:spPr>
          <a:xfrm>
            <a:off x="4892400" y="3825763"/>
            <a:ext cx="1169157" cy="448246"/>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Coupling</a:t>
            </a:r>
            <a:endParaRPr lang="ja-JP" altLang="en-US" sz="2400" dirty="0"/>
          </a:p>
        </p:txBody>
      </p:sp>
    </p:spTree>
    <p:extLst>
      <p:ext uri="{BB962C8B-B14F-4D97-AF65-F5344CB8AC3E}">
        <p14:creationId xmlns:p14="http://schemas.microsoft.com/office/powerpoint/2010/main" val="108805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Decomposition of carbon footprint changes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the factors behind the differences in carbon footprint change rates, despite similar GDE growth rates, we applied SDA to the </a:t>
            </a:r>
            <a:r>
              <a:rPr lang="en-US" altLang="ja-JP" b="1" dirty="0"/>
              <a:t>CF change </a:t>
            </a:r>
            <a:r>
              <a:rPr lang="en-US" altLang="ja-JP" dirty="0"/>
              <a:t>rates.</a:t>
            </a:r>
          </a:p>
          <a:p>
            <a:pPr marL="7560000" lvl="1"/>
            <a:r>
              <a:rPr lang="en-US" altLang="ja-JP" dirty="0"/>
              <a:t>Countries </a:t>
            </a:r>
            <a:r>
              <a:rPr lang="en-US" altLang="ja-JP" b="1" dirty="0">
                <a:solidFill>
                  <a:schemeClr val="tx1"/>
                </a:solidFill>
              </a:rPr>
              <a:t>with weak decoupling </a:t>
            </a:r>
            <a:r>
              <a:rPr lang="en-US" altLang="ja-JP" dirty="0"/>
              <a:t>(GDE growth: </a:t>
            </a:r>
            <a:r>
              <a:rPr lang="en-US" altLang="ja-JP" b="1" dirty="0"/>
              <a:t>+90 to +100%</a:t>
            </a:r>
            <a:r>
              <a:rPr lang="en-US" altLang="ja-JP" dirty="0"/>
              <a:t>, CF growth: +32%)</a:t>
            </a:r>
          </a:p>
          <a:p>
            <a:pPr marL="7560000" lvl="1"/>
            <a:r>
              <a:rPr lang="en-US" altLang="ja-JP" dirty="0"/>
              <a:t>Main drivers </a:t>
            </a:r>
            <a:r>
              <a:rPr lang="en-US" altLang="ja-JP" b="1" dirty="0">
                <a:solidFill>
                  <a:srgbClr val="6D8B5A"/>
                </a:solidFill>
              </a:rPr>
              <a:t>offsetting the increase</a:t>
            </a:r>
            <a:r>
              <a:rPr lang="en-US" altLang="ja-JP" dirty="0"/>
              <a:t> in per capita GDE:</a:t>
            </a:r>
          </a:p>
          <a:p>
            <a:pPr marL="7668000" lvl="1" indent="-360000">
              <a:buFont typeface="Wingdings" panose="05000000000000000000" pitchFamily="2" charset="2"/>
              <a:buChar char="ü"/>
            </a:pPr>
            <a:r>
              <a:rPr lang="en-US" altLang="ja-JP" dirty="0"/>
              <a:t>Technological factors (emission factor and production technology) </a:t>
            </a:r>
          </a:p>
          <a:p>
            <a:pPr marL="7668000" lvl="1" indent="-360000">
              <a:buFont typeface="Wingdings" panose="05000000000000000000" pitchFamily="2" charset="2"/>
              <a:buChar char="ü"/>
            </a:pPr>
            <a:r>
              <a:rPr lang="en-US" altLang="ja-JP" dirty="0"/>
              <a:t>Changes in the sectoral composition of final demand</a:t>
            </a:r>
          </a:p>
        </p:txBody>
      </p:sp>
      <p:pic>
        <p:nvPicPr>
          <p:cNvPr id="6" name="図 5">
            <a:extLst>
              <a:ext uri="{FF2B5EF4-FFF2-40B4-BE49-F238E27FC236}">
                <a16:creationId xmlns:a16="http://schemas.microsoft.com/office/drawing/2014/main" id="{48802463-EBCA-94D3-EA37-01882FFFCC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0263" y="1974169"/>
            <a:ext cx="7199474" cy="4703831"/>
          </a:xfrm>
          <a:prstGeom prst="rect">
            <a:avLst/>
          </a:prstGeom>
        </p:spPr>
      </p:pic>
    </p:spTree>
    <p:extLst>
      <p:ext uri="{BB962C8B-B14F-4D97-AF65-F5344CB8AC3E}">
        <p14:creationId xmlns:p14="http://schemas.microsoft.com/office/powerpoint/2010/main" val="1612804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Decomposition of carbon footprint changes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the factors behind the differences in carbon footprint change rates, despite similar GDE growth rates, we applied SDA to the </a:t>
            </a:r>
            <a:r>
              <a:rPr lang="en-US" altLang="ja-JP" b="1" dirty="0"/>
              <a:t>CF change </a:t>
            </a:r>
            <a:r>
              <a:rPr lang="en-US" altLang="ja-JP" dirty="0"/>
              <a:t>rates.</a:t>
            </a:r>
          </a:p>
          <a:p>
            <a:pPr marL="7560000" lvl="1"/>
            <a:r>
              <a:rPr lang="en-US" altLang="ja-JP" dirty="0"/>
              <a:t>Countries </a:t>
            </a:r>
            <a:r>
              <a:rPr lang="en-US" altLang="ja-JP" b="1" dirty="0">
                <a:solidFill>
                  <a:schemeClr val="tx1"/>
                </a:solidFill>
              </a:rPr>
              <a:t>with coupling </a:t>
            </a:r>
            <a:r>
              <a:rPr lang="en-US" altLang="ja-JP" dirty="0"/>
              <a:t>(GDE growth: </a:t>
            </a:r>
            <a:r>
              <a:rPr lang="en-US" altLang="ja-JP" b="1" dirty="0"/>
              <a:t>+90% to +100%</a:t>
            </a:r>
            <a:r>
              <a:rPr lang="en-US" altLang="ja-JP" dirty="0"/>
              <a:t>, CF growth: +76%)</a:t>
            </a:r>
          </a:p>
          <a:p>
            <a:pPr marL="7560000" lvl="1"/>
            <a:r>
              <a:rPr lang="en-US" altLang="ja-JP" b="1" dirty="0">
                <a:solidFill>
                  <a:schemeClr val="tx1"/>
                </a:solidFill>
              </a:rPr>
              <a:t> </a:t>
            </a:r>
            <a:r>
              <a:rPr lang="en-US" altLang="ja-JP" b="1" dirty="0">
                <a:solidFill>
                  <a:srgbClr val="B2524A"/>
                </a:solidFill>
              </a:rPr>
              <a:t>no reduction </a:t>
            </a:r>
            <a:r>
              <a:rPr lang="en-US" altLang="ja-JP" dirty="0"/>
              <a:t>effect from improved production technology</a:t>
            </a:r>
          </a:p>
          <a:p>
            <a:pPr marL="7560000" lvl="1"/>
            <a:r>
              <a:rPr lang="en-US" altLang="ja-JP" dirty="0"/>
              <a:t>the sectoral composition of final demand changed in a way that </a:t>
            </a:r>
            <a:r>
              <a:rPr lang="en-US" altLang="ja-JP" b="1" dirty="0">
                <a:solidFill>
                  <a:srgbClr val="B2524A"/>
                </a:solidFill>
              </a:rPr>
              <a:t>increased</a:t>
            </a:r>
            <a:r>
              <a:rPr lang="en-US" altLang="ja-JP" dirty="0"/>
              <a:t> emissions.</a:t>
            </a:r>
          </a:p>
        </p:txBody>
      </p:sp>
      <p:pic>
        <p:nvPicPr>
          <p:cNvPr id="4" name="図 3">
            <a:extLst>
              <a:ext uri="{FF2B5EF4-FFF2-40B4-BE49-F238E27FC236}">
                <a16:creationId xmlns:a16="http://schemas.microsoft.com/office/drawing/2014/main" id="{AD83661F-9E19-6BBA-699E-30DF28DDC1D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0262" y="1974168"/>
            <a:ext cx="7199476" cy="4703832"/>
          </a:xfrm>
          <a:prstGeom prst="rect">
            <a:avLst/>
          </a:prstGeom>
        </p:spPr>
      </p:pic>
      <p:pic>
        <p:nvPicPr>
          <p:cNvPr id="6" name="図 5">
            <a:extLst>
              <a:ext uri="{FF2B5EF4-FFF2-40B4-BE49-F238E27FC236}">
                <a16:creationId xmlns:a16="http://schemas.microsoft.com/office/drawing/2014/main" id="{3B0EE698-52F3-4781-004C-ECC940411CF2}"/>
              </a:ext>
            </a:extLst>
          </p:cNvPr>
          <p:cNvPicPr>
            <a:picLocks noChangeAspect="1"/>
          </p:cNvPicPr>
          <p:nvPr/>
        </p:nvPicPr>
        <p:blipFill>
          <a:blip r:embed="rId5">
            <a:alphaModFix amt="50000"/>
            <a:extLst>
              <a:ext uri="{28A0092B-C50C-407E-A947-70E740481C1C}">
                <a14:useLocalDpi xmlns:a14="http://schemas.microsoft.com/office/drawing/2010/main" val="0"/>
              </a:ext>
            </a:extLst>
          </a:blip>
          <a:srcRect t="7510"/>
          <a:stretch/>
        </p:blipFill>
        <p:spPr>
          <a:xfrm>
            <a:off x="182871" y="2330605"/>
            <a:ext cx="7194781" cy="4347395"/>
          </a:xfrm>
          <a:prstGeom prst="rect">
            <a:avLst/>
          </a:prstGeom>
        </p:spPr>
      </p:pic>
      <p:pic>
        <p:nvPicPr>
          <p:cNvPr id="9" name="グラフィックス 8" descr="警告 単色塗りつぶし">
            <a:extLst>
              <a:ext uri="{FF2B5EF4-FFF2-40B4-BE49-F238E27FC236}">
                <a16:creationId xmlns:a16="http://schemas.microsoft.com/office/drawing/2014/main" id="{F4C12FEC-B744-1612-DE9D-39DAA709F9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73250" y="2190375"/>
            <a:ext cx="720000" cy="720000"/>
          </a:xfrm>
          <a:prstGeom prst="rect">
            <a:avLst/>
          </a:prstGeom>
        </p:spPr>
      </p:pic>
      <p:pic>
        <p:nvPicPr>
          <p:cNvPr id="12" name="グラフィックス 11" descr="警告 単色塗りつぶし">
            <a:extLst>
              <a:ext uri="{FF2B5EF4-FFF2-40B4-BE49-F238E27FC236}">
                <a16:creationId xmlns:a16="http://schemas.microsoft.com/office/drawing/2014/main" id="{A78C2989-12CE-B8A8-C5BD-6EDEE9EF1C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9981" y="2190375"/>
            <a:ext cx="720000" cy="720000"/>
          </a:xfrm>
          <a:prstGeom prst="rect">
            <a:avLst/>
          </a:prstGeom>
        </p:spPr>
      </p:pic>
    </p:spTree>
    <p:extLst>
      <p:ext uri="{BB962C8B-B14F-4D97-AF65-F5344CB8AC3E}">
        <p14:creationId xmlns:p14="http://schemas.microsoft.com/office/powerpoint/2010/main" val="15571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Transition patterns of decoupling indicators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patterns in the relationship between economic growth and CO₂ emissions, we applied clustering to the time series of decoupling indicators.</a:t>
            </a:r>
          </a:p>
          <a:p>
            <a:pPr marL="7380000" lvl="1"/>
            <a:r>
              <a:rPr lang="en-US" altLang="ja-JP" dirty="0"/>
              <a:t>From 2000 to 2014, 43 countries were classified into 8 clusters.</a:t>
            </a:r>
          </a:p>
          <a:p>
            <a:pPr marL="7380000" lvl="1"/>
            <a:r>
              <a:rPr lang="en-US" altLang="ja-JP" sz="2600" dirty="0"/>
              <a:t>By referring to the hierarchical structure of the clusters, we identified a cluster consisting of countries with </a:t>
            </a:r>
            <a:r>
              <a:rPr lang="en-US" altLang="ja-JP" sz="2600" b="1" dirty="0"/>
              <a:t>similar</a:t>
            </a:r>
            <a:r>
              <a:rPr lang="en-US" altLang="ja-JP" sz="2600" dirty="0"/>
              <a:t> economic (GDE) growth rates but </a:t>
            </a:r>
            <a:r>
              <a:rPr lang="en-US" altLang="ja-JP" sz="2600" b="1" dirty="0"/>
              <a:t>different</a:t>
            </a:r>
            <a:r>
              <a:rPr lang="en-US" altLang="ja-JP" sz="2600" dirty="0"/>
              <a:t> rates of change in carbon footprints (CF).</a:t>
            </a:r>
            <a:endParaRPr lang="ja-JP" altLang="en-US" sz="2600" dirty="0"/>
          </a:p>
        </p:txBody>
      </p:sp>
      <p:sp>
        <p:nvSpPr>
          <p:cNvPr id="4" name="Rectangle 9">
            <a:extLst>
              <a:ext uri="{FF2B5EF4-FFF2-40B4-BE49-F238E27FC236}">
                <a16:creationId xmlns:a16="http://schemas.microsoft.com/office/drawing/2014/main" id="{72FEAECD-BA36-2E83-1C24-C07E194F7ED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0">
            <a:extLst>
              <a:ext uri="{FF2B5EF4-FFF2-40B4-BE49-F238E27FC236}">
                <a16:creationId xmlns:a16="http://schemas.microsoft.com/office/drawing/2014/main" id="{DAC5915C-B90E-4E3D-A0F6-7CB3FBB8EE80}"/>
              </a:ext>
            </a:extLst>
          </p:cNvPr>
          <p:cNvSpPr>
            <a:spLocks noChangeArrowheads="1"/>
          </p:cNvSpPr>
          <p:nvPr/>
        </p:nvSpPr>
        <p:spPr bwMode="auto">
          <a:xfrm>
            <a:off x="0" y="155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0711F5F-A895-2915-A816-0F3E6F02B5DF}"/>
              </a:ext>
            </a:extLst>
          </p:cNvPr>
          <p:cNvPicPr>
            <a:picLocks noChangeAspect="1"/>
          </p:cNvPicPr>
          <p:nvPr/>
        </p:nvPicPr>
        <p:blipFill>
          <a:blip r:embed="rId3"/>
          <a:stretch>
            <a:fillRect/>
          </a:stretch>
        </p:blipFill>
        <p:spPr>
          <a:xfrm>
            <a:off x="180000" y="1974168"/>
            <a:ext cx="7200000" cy="4703832"/>
          </a:xfrm>
          <a:prstGeom prst="rect">
            <a:avLst/>
          </a:prstGeom>
        </p:spPr>
      </p:pic>
      <p:sp>
        <p:nvSpPr>
          <p:cNvPr id="11" name="正方形/長方形 10">
            <a:extLst>
              <a:ext uri="{FF2B5EF4-FFF2-40B4-BE49-F238E27FC236}">
                <a16:creationId xmlns:a16="http://schemas.microsoft.com/office/drawing/2014/main" id="{3B55308B-C4CB-1703-3DB7-68C17E2A14B4}"/>
              </a:ext>
            </a:extLst>
          </p:cNvPr>
          <p:cNvSpPr/>
          <p:nvPr/>
        </p:nvSpPr>
        <p:spPr>
          <a:xfrm>
            <a:off x="956665" y="2109268"/>
            <a:ext cx="6206400" cy="3924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71245273-7787-61A3-E126-E8D75772E29D}"/>
              </a:ext>
            </a:extLst>
          </p:cNvPr>
          <p:cNvPicPr>
            <a:picLocks noChangeAspect="1"/>
          </p:cNvPicPr>
          <p:nvPr/>
        </p:nvPicPr>
        <p:blipFill>
          <a:blip r:embed="rId3"/>
          <a:srcRect l="15529" t="71889" r="69843" b="13530"/>
          <a:stretch/>
        </p:blipFill>
        <p:spPr>
          <a:xfrm>
            <a:off x="1298121" y="5355771"/>
            <a:ext cx="1053194" cy="685799"/>
          </a:xfrm>
          <a:prstGeom prst="rect">
            <a:avLst/>
          </a:prstGeom>
          <a:ln w="44450">
            <a:solidFill>
              <a:schemeClr val="accent1">
                <a:shade val="15000"/>
              </a:schemeClr>
            </a:solidFill>
          </a:ln>
        </p:spPr>
      </p:pic>
      <p:cxnSp>
        <p:nvCxnSpPr>
          <p:cNvPr id="6" name="直線矢印コネクタ 5">
            <a:extLst>
              <a:ext uri="{FF2B5EF4-FFF2-40B4-BE49-F238E27FC236}">
                <a16:creationId xmlns:a16="http://schemas.microsoft.com/office/drawing/2014/main" id="{EF16F053-04F0-F6B5-53C7-128042CCF9EE}"/>
              </a:ext>
            </a:extLst>
          </p:cNvPr>
          <p:cNvCxnSpPr>
            <a:cxnSpLocks/>
          </p:cNvCxnSpPr>
          <p:nvPr/>
        </p:nvCxnSpPr>
        <p:spPr>
          <a:xfrm>
            <a:off x="1299600" y="5176800"/>
            <a:ext cx="1054800" cy="0"/>
          </a:xfrm>
          <a:prstGeom prst="straightConnector1">
            <a:avLst/>
          </a:prstGeom>
          <a:ln w="31750" cap="rnd">
            <a:solidFill>
              <a:schemeClr val="tx2"/>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D8BF75A-F000-5B5D-6CBA-6096F8BD969E}"/>
              </a:ext>
            </a:extLst>
          </p:cNvPr>
          <p:cNvSpPr txBox="1"/>
          <p:nvPr/>
        </p:nvSpPr>
        <p:spPr>
          <a:xfrm>
            <a:off x="1174287" y="4482000"/>
            <a:ext cx="2527927" cy="514738"/>
          </a:xfrm>
          <a:prstGeom prst="rect">
            <a:avLst/>
          </a:prstGeom>
          <a:solidFill>
            <a:schemeClr val="bg1"/>
          </a:solidFill>
        </p:spPr>
        <p:txBody>
          <a:bodyPr wrap="none" lIns="36000" tIns="72000" rIns="36000" bIns="72000" anchor="ctr">
            <a:spAutoFit/>
          </a:bodyPr>
          <a:lstStyle/>
          <a:p>
            <a:pPr algn="ctr"/>
            <a:r>
              <a:rPr lang="en-US" altLang="ja-JP" sz="2400" dirty="0"/>
              <a:t>-2% to -10% growth</a:t>
            </a:r>
            <a:endParaRPr lang="ja-JP" altLang="en-US" sz="2400" dirty="0"/>
          </a:p>
        </p:txBody>
      </p:sp>
      <p:sp>
        <p:nvSpPr>
          <p:cNvPr id="10" name="テキスト ボックス 9">
            <a:extLst>
              <a:ext uri="{FF2B5EF4-FFF2-40B4-BE49-F238E27FC236}">
                <a16:creationId xmlns:a16="http://schemas.microsoft.com/office/drawing/2014/main" id="{29B6FF0F-0C06-5CF0-13FA-24ACA8AB171E}"/>
              </a:ext>
            </a:extLst>
          </p:cNvPr>
          <p:cNvSpPr txBox="1"/>
          <p:nvPr/>
        </p:nvSpPr>
        <p:spPr>
          <a:xfrm>
            <a:off x="2530800" y="5474547"/>
            <a:ext cx="2745166"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 Decoupling</a:t>
            </a:r>
            <a:endParaRPr lang="ja-JP" altLang="en-US" sz="2400" dirty="0"/>
          </a:p>
        </p:txBody>
      </p:sp>
    </p:spTree>
    <p:extLst>
      <p:ext uri="{BB962C8B-B14F-4D97-AF65-F5344CB8AC3E}">
        <p14:creationId xmlns:p14="http://schemas.microsoft.com/office/powerpoint/2010/main" val="148818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509A14F-43FE-714C-3C1F-0DF46F6A1F22}"/>
              </a:ext>
            </a:extLst>
          </p:cNvPr>
          <p:cNvSpPr/>
          <p:nvPr/>
        </p:nvSpPr>
        <p:spPr>
          <a:xfrm>
            <a:off x="0" y="965625"/>
            <a:ext cx="12192000" cy="565146"/>
          </a:xfrm>
          <a:prstGeom prst="rect">
            <a:avLst/>
          </a:pr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 bIns="36000" rtlCol="0" anchor="ctr">
            <a:spAutoFit/>
          </a:bodyPr>
          <a:lstStyle/>
          <a:p>
            <a:endParaRPr kumimoji="1" lang="ja-JP" altLang="en-US" sz="3200" dirty="0">
              <a:solidFill>
                <a:schemeClr val="accent1">
                  <a:lumMod val="75000"/>
                </a:schemeClr>
              </a:solidFill>
            </a:endParaRPr>
          </a:p>
        </p:txBody>
      </p:sp>
      <p:sp>
        <p:nvSpPr>
          <p:cNvPr id="2" name="タイトル 1">
            <a:extLst>
              <a:ext uri="{FF2B5EF4-FFF2-40B4-BE49-F238E27FC236}">
                <a16:creationId xmlns:a16="http://schemas.microsoft.com/office/drawing/2014/main" id="{315AEEB8-72E7-A0E8-49F0-7C73D5C6F684}"/>
              </a:ext>
            </a:extLst>
          </p:cNvPr>
          <p:cNvSpPr>
            <a:spLocks noGrp="1"/>
          </p:cNvSpPr>
          <p:nvPr>
            <p:ph type="title"/>
          </p:nvPr>
        </p:nvSpPr>
        <p:spPr/>
        <p:txBody>
          <a:bodyPr/>
          <a:lstStyle/>
          <a:p>
            <a:r>
              <a:rPr kumimoji="1" lang="en-US" altLang="ja-JP" dirty="0"/>
              <a:t>1. Introduction</a:t>
            </a:r>
            <a:endParaRPr kumimoji="1" lang="ja-JP" altLang="en-US" dirty="0"/>
          </a:p>
        </p:txBody>
      </p:sp>
      <p:sp>
        <p:nvSpPr>
          <p:cNvPr id="3" name="コンテンツ プレースホルダー 2">
            <a:extLst>
              <a:ext uri="{FF2B5EF4-FFF2-40B4-BE49-F238E27FC236}">
                <a16:creationId xmlns:a16="http://schemas.microsoft.com/office/drawing/2014/main" id="{9E3641FA-8E17-DBFD-CABC-4C7587756640}"/>
              </a:ext>
            </a:extLst>
          </p:cNvPr>
          <p:cNvSpPr>
            <a:spLocks noGrp="1"/>
          </p:cNvSpPr>
          <p:nvPr>
            <p:ph idx="1"/>
          </p:nvPr>
        </p:nvSpPr>
        <p:spPr>
          <a:xfrm>
            <a:off x="180000" y="1004400"/>
            <a:ext cx="11833200" cy="5673600"/>
          </a:xfrm>
        </p:spPr>
        <p:txBody>
          <a:bodyPr/>
          <a:lstStyle/>
          <a:p>
            <a:r>
              <a:rPr lang="en-US" altLang="ja-JP" b="1" dirty="0"/>
              <a:t>Economic Growth and Environmental Impact</a:t>
            </a:r>
          </a:p>
          <a:p>
            <a:pPr lvl="1"/>
            <a:r>
              <a:rPr kumimoji="1" lang="en-US" altLang="ja-JP" dirty="0"/>
              <a:t>According to the Environmental Kuznets Curve (EKC) hypothesis (Grossman, 1991; Arrow </a:t>
            </a:r>
            <a:r>
              <a:rPr kumimoji="1" lang="en-US" altLang="ja-JP" i="1" dirty="0"/>
              <a:t>et al</a:t>
            </a:r>
            <a:r>
              <a:rPr kumimoji="1" lang="en-US" altLang="ja-JP" dirty="0"/>
              <a:t>., 1995), environmental impact increases in early stages of growth, but declines after a certain stage of economic growth.</a:t>
            </a:r>
          </a:p>
          <a:p>
            <a:pPr lvl="1"/>
            <a:r>
              <a:rPr kumimoji="1" lang="en-US" altLang="ja-JP" dirty="0"/>
              <a:t>Decoupling economic growth from greenhouse gas (GHG) emissions is crucial for climate change mitigation (Yang </a:t>
            </a:r>
            <a:r>
              <a:rPr kumimoji="1" lang="en-US" altLang="ja-JP" i="1" dirty="0"/>
              <a:t>et al</a:t>
            </a:r>
            <a:r>
              <a:rPr kumimoji="1" lang="en-US" altLang="ja-JP" dirty="0"/>
              <a:t>., 2021).</a:t>
            </a:r>
          </a:p>
          <a:p>
            <a:pPr marL="5400000" lvl="1" indent="-179388"/>
            <a:r>
              <a:rPr kumimoji="1" lang="en-US" altLang="ja-JP" dirty="0"/>
              <a:t>Key factors behind decoupling (</a:t>
            </a:r>
            <a:r>
              <a:rPr kumimoji="1" lang="en-US" altLang="ja-JP" dirty="0" err="1"/>
              <a:t>Nansai</a:t>
            </a:r>
            <a:r>
              <a:rPr kumimoji="1" lang="en-US" altLang="ja-JP" dirty="0"/>
              <a:t> </a:t>
            </a:r>
            <a:r>
              <a:rPr kumimoji="1" lang="en-US" altLang="ja-JP" i="1" dirty="0"/>
              <a:t>et al</a:t>
            </a:r>
            <a:r>
              <a:rPr kumimoji="1" lang="en-US" altLang="ja-JP" dirty="0"/>
              <a:t>., 2007; Okamoto, 2013);</a:t>
            </a:r>
          </a:p>
          <a:p>
            <a:pPr marL="5760000" lvl="1" indent="-360000">
              <a:buFont typeface="Wingdings" panose="05000000000000000000" pitchFamily="2" charset="2"/>
              <a:buChar char="ü"/>
            </a:pPr>
            <a:r>
              <a:rPr kumimoji="1" lang="en-US" altLang="ja-JP" dirty="0"/>
              <a:t>Technological factors</a:t>
            </a:r>
          </a:p>
          <a:p>
            <a:pPr marL="5760000" lvl="1" indent="-360000">
              <a:buFont typeface="Wingdings" panose="05000000000000000000" pitchFamily="2" charset="2"/>
              <a:buChar char="ü"/>
            </a:pPr>
            <a:r>
              <a:rPr kumimoji="1" lang="en-US" altLang="ja-JP" dirty="0"/>
              <a:t>Consumption factors </a:t>
            </a:r>
          </a:p>
          <a:p>
            <a:pPr marL="5760000" lvl="1" indent="-360000">
              <a:buFont typeface="Wingdings" panose="05000000000000000000" pitchFamily="2" charset="2"/>
              <a:buChar char="ü"/>
            </a:pPr>
            <a:r>
              <a:rPr kumimoji="1" lang="en-US" altLang="ja-JP" dirty="0"/>
              <a:t>Trade factors (</a:t>
            </a:r>
            <a:r>
              <a:rPr lang="en-US" altLang="ja-JP" dirty="0"/>
              <a:t>e.g</a:t>
            </a:r>
            <a:r>
              <a:rPr kumimoji="1" lang="en-US" altLang="ja-JP" dirty="0"/>
              <a:t>., import share)</a:t>
            </a:r>
            <a:endParaRPr kumimoji="1" lang="ja-JP" altLang="en-US" dirty="0"/>
          </a:p>
        </p:txBody>
      </p:sp>
      <p:grpSp>
        <p:nvGrpSpPr>
          <p:cNvPr id="11" name="グループ化 10">
            <a:extLst>
              <a:ext uri="{FF2B5EF4-FFF2-40B4-BE49-F238E27FC236}">
                <a16:creationId xmlns:a16="http://schemas.microsoft.com/office/drawing/2014/main" id="{881E2520-C8BC-80C8-4C65-82AB681496A3}"/>
              </a:ext>
            </a:extLst>
          </p:cNvPr>
          <p:cNvGrpSpPr/>
          <p:nvPr/>
        </p:nvGrpSpPr>
        <p:grpSpPr>
          <a:xfrm>
            <a:off x="449208" y="4000019"/>
            <a:ext cx="4438797" cy="2677981"/>
            <a:chOff x="180000" y="4000019"/>
            <a:chExt cx="4438797" cy="2677981"/>
          </a:xfrm>
        </p:grpSpPr>
        <p:cxnSp>
          <p:nvCxnSpPr>
            <p:cNvPr id="5" name="直線矢印コネクタ 4">
              <a:extLst>
                <a:ext uri="{FF2B5EF4-FFF2-40B4-BE49-F238E27FC236}">
                  <a16:creationId xmlns:a16="http://schemas.microsoft.com/office/drawing/2014/main" id="{28E74679-982A-0A48-4198-AF8422735DDA}"/>
                </a:ext>
              </a:extLst>
            </p:cNvPr>
            <p:cNvCxnSpPr>
              <a:cxnSpLocks/>
            </p:cNvCxnSpPr>
            <p:nvPr/>
          </p:nvCxnSpPr>
          <p:spPr>
            <a:xfrm flipV="1">
              <a:off x="586797" y="4000019"/>
              <a:ext cx="0" cy="2265937"/>
            </a:xfrm>
            <a:prstGeom prst="straightConnector1">
              <a:avLst/>
            </a:prstGeom>
            <a:ln w="38100" cap="rnd">
              <a:solidFill>
                <a:schemeClr val="tx1"/>
              </a:solidFill>
              <a:round/>
              <a:tailEnd type="arrow"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FDF96549-E83C-20E5-0B3D-EAF0741D3300}"/>
                </a:ext>
              </a:extLst>
            </p:cNvPr>
            <p:cNvCxnSpPr>
              <a:cxnSpLocks/>
            </p:cNvCxnSpPr>
            <p:nvPr/>
          </p:nvCxnSpPr>
          <p:spPr>
            <a:xfrm>
              <a:off x="586797" y="6271200"/>
              <a:ext cx="4032000" cy="0"/>
            </a:xfrm>
            <a:prstGeom prst="straightConnector1">
              <a:avLst/>
            </a:prstGeom>
            <a:ln w="38100" cap="rnd">
              <a:solidFill>
                <a:schemeClr val="tx1"/>
              </a:solidFill>
              <a:round/>
              <a:tailEnd type="arrow" w="lg" len="lg"/>
            </a:ln>
          </p:spPr>
          <p:style>
            <a:lnRef idx="1">
              <a:schemeClr val="accent1"/>
            </a:lnRef>
            <a:fillRef idx="0">
              <a:schemeClr val="accent1"/>
            </a:fillRef>
            <a:effectRef idx="0">
              <a:schemeClr val="accent1"/>
            </a:effectRef>
            <a:fontRef idx="minor">
              <a:schemeClr val="tx1"/>
            </a:fontRef>
          </p:style>
        </p:cxnSp>
        <p:sp>
          <p:nvSpPr>
            <p:cNvPr id="7" name="フリーフォーム: 図形 6">
              <a:extLst>
                <a:ext uri="{FF2B5EF4-FFF2-40B4-BE49-F238E27FC236}">
                  <a16:creationId xmlns:a16="http://schemas.microsoft.com/office/drawing/2014/main" id="{6636F3D6-626B-6E44-3D8F-7978AC3F129A}"/>
                </a:ext>
              </a:extLst>
            </p:cNvPr>
            <p:cNvSpPr/>
            <p:nvPr/>
          </p:nvSpPr>
          <p:spPr>
            <a:xfrm>
              <a:off x="946800" y="4179600"/>
              <a:ext cx="3111511" cy="1910495"/>
            </a:xfrm>
            <a:custGeom>
              <a:avLst/>
              <a:gdLst>
                <a:gd name="connsiteX0" fmla="*/ 0 w 2593934"/>
                <a:gd name="connsiteY0" fmla="*/ 1428750 h 1557222"/>
                <a:gd name="connsiteX1" fmla="*/ 838200 w 2593934"/>
                <a:gd name="connsiteY1" fmla="*/ 0 h 1557222"/>
                <a:gd name="connsiteX2" fmla="*/ 2362200 w 2593934"/>
                <a:gd name="connsiteY2" fmla="*/ 1428750 h 1557222"/>
                <a:gd name="connsiteX3" fmla="*/ 2562225 w 2593934"/>
                <a:gd name="connsiteY3" fmla="*/ 1400175 h 1557222"/>
                <a:gd name="connsiteX0" fmla="*/ 0 w 2362200"/>
                <a:gd name="connsiteY0" fmla="*/ 1428750 h 1428750"/>
                <a:gd name="connsiteX1" fmla="*/ 838200 w 2362200"/>
                <a:gd name="connsiteY1" fmla="*/ 0 h 1428750"/>
                <a:gd name="connsiteX2" fmla="*/ 2362200 w 2362200"/>
                <a:gd name="connsiteY2" fmla="*/ 1428750 h 1428750"/>
                <a:gd name="connsiteX0" fmla="*/ 0 w 2362200"/>
                <a:gd name="connsiteY0" fmla="*/ 1439833 h 1439833"/>
                <a:gd name="connsiteX1" fmla="*/ 1202548 w 2362200"/>
                <a:gd name="connsiteY1" fmla="*/ 0 h 1439833"/>
                <a:gd name="connsiteX2" fmla="*/ 2362200 w 2362200"/>
                <a:gd name="connsiteY2" fmla="*/ 1439833 h 1439833"/>
                <a:gd name="connsiteX0" fmla="*/ 0 w 2564616"/>
                <a:gd name="connsiteY0" fmla="*/ 1440438 h 1590067"/>
                <a:gd name="connsiteX1" fmla="*/ 1202548 w 2564616"/>
                <a:gd name="connsiteY1" fmla="*/ 605 h 1590067"/>
                <a:gd name="connsiteX2" fmla="*/ 2564616 w 2564616"/>
                <a:gd name="connsiteY2" fmla="*/ 1590067 h 1590067"/>
                <a:gd name="connsiteX0" fmla="*/ 0 w 2564616"/>
                <a:gd name="connsiteY0" fmla="*/ 1440438 h 1590067"/>
                <a:gd name="connsiteX1" fmla="*/ 1202548 w 2564616"/>
                <a:gd name="connsiteY1" fmla="*/ 605 h 1590067"/>
                <a:gd name="connsiteX2" fmla="*/ 2564616 w 2564616"/>
                <a:gd name="connsiteY2" fmla="*/ 1590067 h 1590067"/>
                <a:gd name="connsiteX0" fmla="*/ 0 w 2579798"/>
                <a:gd name="connsiteY0" fmla="*/ 1556240 h 1589490"/>
                <a:gd name="connsiteX1" fmla="*/ 1217730 w 2579798"/>
                <a:gd name="connsiteY1" fmla="*/ 28 h 1589490"/>
                <a:gd name="connsiteX2" fmla="*/ 2579798 w 2579798"/>
                <a:gd name="connsiteY2" fmla="*/ 1589490 h 1589490"/>
                <a:gd name="connsiteX0" fmla="*/ 0 w 2579798"/>
                <a:gd name="connsiteY0" fmla="*/ 1634817 h 1668067"/>
                <a:gd name="connsiteX1" fmla="*/ 1228602 w 2579798"/>
                <a:gd name="connsiteY1" fmla="*/ 24 h 1668067"/>
                <a:gd name="connsiteX2" fmla="*/ 2579798 w 2579798"/>
                <a:gd name="connsiteY2" fmla="*/ 1668067 h 1668067"/>
                <a:gd name="connsiteX0" fmla="*/ 0 w 2579798"/>
                <a:gd name="connsiteY0" fmla="*/ 1634795 h 1668045"/>
                <a:gd name="connsiteX1" fmla="*/ 1228602 w 2579798"/>
                <a:gd name="connsiteY1" fmla="*/ 2 h 1668045"/>
                <a:gd name="connsiteX2" fmla="*/ 2579798 w 2579798"/>
                <a:gd name="connsiteY2" fmla="*/ 1668045 h 1668045"/>
                <a:gd name="connsiteX0" fmla="*/ 0 w 2579798"/>
                <a:gd name="connsiteY0" fmla="*/ 1634801 h 1668051"/>
                <a:gd name="connsiteX1" fmla="*/ 1228602 w 2579798"/>
                <a:gd name="connsiteY1" fmla="*/ 8 h 1668051"/>
                <a:gd name="connsiteX2" fmla="*/ 2579798 w 2579798"/>
                <a:gd name="connsiteY2" fmla="*/ 1668051 h 1668051"/>
                <a:gd name="connsiteX0" fmla="*/ 0 w 2579798"/>
                <a:gd name="connsiteY0" fmla="*/ 1634794 h 1668044"/>
                <a:gd name="connsiteX1" fmla="*/ 1228602 w 2579798"/>
                <a:gd name="connsiteY1" fmla="*/ 1 h 1668044"/>
                <a:gd name="connsiteX2" fmla="*/ 2579798 w 2579798"/>
                <a:gd name="connsiteY2" fmla="*/ 1668044 h 1668044"/>
                <a:gd name="connsiteX0" fmla="*/ 0 w 2579798"/>
                <a:gd name="connsiteY0" fmla="*/ 1634794 h 1668044"/>
                <a:gd name="connsiteX1" fmla="*/ 1228602 w 2579798"/>
                <a:gd name="connsiteY1" fmla="*/ 1 h 1668044"/>
                <a:gd name="connsiteX2" fmla="*/ 2579798 w 2579798"/>
                <a:gd name="connsiteY2" fmla="*/ 1668044 h 1668044"/>
                <a:gd name="connsiteX0" fmla="*/ 0 w 2579798"/>
                <a:gd name="connsiteY0" fmla="*/ 1634794 h 1668044"/>
                <a:gd name="connsiteX1" fmla="*/ 1228602 w 2579798"/>
                <a:gd name="connsiteY1" fmla="*/ 1 h 1668044"/>
                <a:gd name="connsiteX2" fmla="*/ 2579798 w 2579798"/>
                <a:gd name="connsiteY2" fmla="*/ 1668044 h 1668044"/>
                <a:gd name="connsiteX0" fmla="*/ 0 w 2579798"/>
                <a:gd name="connsiteY0" fmla="*/ 1639557 h 1672807"/>
                <a:gd name="connsiteX1" fmla="*/ 1224252 w 2579798"/>
                <a:gd name="connsiteY1" fmla="*/ 1 h 1672807"/>
                <a:gd name="connsiteX2" fmla="*/ 2579798 w 2579798"/>
                <a:gd name="connsiteY2" fmla="*/ 1672807 h 1672807"/>
                <a:gd name="connsiteX0" fmla="*/ 0 w 2579798"/>
                <a:gd name="connsiteY0" fmla="*/ 1639557 h 1672807"/>
                <a:gd name="connsiteX1" fmla="*/ 1230776 w 2579798"/>
                <a:gd name="connsiteY1" fmla="*/ 1 h 1672807"/>
                <a:gd name="connsiteX2" fmla="*/ 2579798 w 2579798"/>
                <a:gd name="connsiteY2" fmla="*/ 1672807 h 1672807"/>
                <a:gd name="connsiteX0" fmla="*/ 0 w 2579798"/>
                <a:gd name="connsiteY0" fmla="*/ 1637176 h 1670426"/>
                <a:gd name="connsiteX1" fmla="*/ 1228601 w 2579798"/>
                <a:gd name="connsiteY1" fmla="*/ 2 h 1670426"/>
                <a:gd name="connsiteX2" fmla="*/ 2579798 w 2579798"/>
                <a:gd name="connsiteY2" fmla="*/ 1670426 h 1670426"/>
                <a:gd name="connsiteX0" fmla="*/ 0 w 2579798"/>
                <a:gd name="connsiteY0" fmla="*/ 1637176 h 1670426"/>
                <a:gd name="connsiteX1" fmla="*/ 1228601 w 2579798"/>
                <a:gd name="connsiteY1" fmla="*/ 2 h 1670426"/>
                <a:gd name="connsiteX2" fmla="*/ 2579798 w 2579798"/>
                <a:gd name="connsiteY2" fmla="*/ 1670426 h 1670426"/>
                <a:gd name="connsiteX0" fmla="*/ 0 w 2662424"/>
                <a:gd name="connsiteY0" fmla="*/ 1672894 h 1672894"/>
                <a:gd name="connsiteX1" fmla="*/ 1311227 w 2662424"/>
                <a:gd name="connsiteY1" fmla="*/ 1 h 1672894"/>
                <a:gd name="connsiteX2" fmla="*/ 2662424 w 2662424"/>
                <a:gd name="connsiteY2" fmla="*/ 1670425 h 1672894"/>
                <a:gd name="connsiteX0" fmla="*/ 0 w 2666773"/>
                <a:gd name="connsiteY0" fmla="*/ 1672894 h 1672894"/>
                <a:gd name="connsiteX1" fmla="*/ 1315576 w 2666773"/>
                <a:gd name="connsiteY1" fmla="*/ 1 h 1672894"/>
                <a:gd name="connsiteX2" fmla="*/ 2666773 w 2666773"/>
                <a:gd name="connsiteY2" fmla="*/ 1670425 h 1672894"/>
                <a:gd name="connsiteX0" fmla="*/ 0 w 2614588"/>
                <a:gd name="connsiteY0" fmla="*/ 1677657 h 1677657"/>
                <a:gd name="connsiteX1" fmla="*/ 1263391 w 2614588"/>
                <a:gd name="connsiteY1" fmla="*/ 1 h 1677657"/>
                <a:gd name="connsiteX2" fmla="*/ 2614588 w 2614588"/>
                <a:gd name="connsiteY2" fmla="*/ 1670425 h 1677657"/>
                <a:gd name="connsiteX0" fmla="*/ 0 w 2668948"/>
                <a:gd name="connsiteY0" fmla="*/ 1670513 h 1670513"/>
                <a:gd name="connsiteX1" fmla="*/ 1317751 w 2668948"/>
                <a:gd name="connsiteY1" fmla="*/ 1 h 1670513"/>
                <a:gd name="connsiteX2" fmla="*/ 2668948 w 2668948"/>
                <a:gd name="connsiteY2" fmla="*/ 1670425 h 1670513"/>
                <a:gd name="connsiteX0" fmla="*/ 0 w 2668948"/>
                <a:gd name="connsiteY0" fmla="*/ 1670513 h 1670513"/>
                <a:gd name="connsiteX1" fmla="*/ 1317751 w 2668948"/>
                <a:gd name="connsiteY1" fmla="*/ 1 h 1670513"/>
                <a:gd name="connsiteX2" fmla="*/ 2668948 w 2668948"/>
                <a:gd name="connsiteY2" fmla="*/ 1670425 h 1670513"/>
                <a:gd name="connsiteX0" fmla="*/ 0 w 2668948"/>
                <a:gd name="connsiteY0" fmla="*/ 1670513 h 1670513"/>
                <a:gd name="connsiteX1" fmla="*/ 1317751 w 2668948"/>
                <a:gd name="connsiteY1" fmla="*/ 1 h 1670513"/>
                <a:gd name="connsiteX2" fmla="*/ 2668948 w 2668948"/>
                <a:gd name="connsiteY2" fmla="*/ 1670425 h 1670513"/>
                <a:gd name="connsiteX0" fmla="*/ 0 w 2668948"/>
                <a:gd name="connsiteY0" fmla="*/ 1670513 h 1670513"/>
                <a:gd name="connsiteX1" fmla="*/ 1317751 w 2668948"/>
                <a:gd name="connsiteY1" fmla="*/ 1 h 1670513"/>
                <a:gd name="connsiteX2" fmla="*/ 2668948 w 2668948"/>
                <a:gd name="connsiteY2" fmla="*/ 1670425 h 1670513"/>
                <a:gd name="connsiteX0" fmla="*/ 0 w 2616763"/>
                <a:gd name="connsiteY0" fmla="*/ 1670513 h 1677569"/>
                <a:gd name="connsiteX1" fmla="*/ 1317751 w 2616763"/>
                <a:gd name="connsiteY1" fmla="*/ 1 h 1677569"/>
                <a:gd name="connsiteX2" fmla="*/ 2616763 w 2616763"/>
                <a:gd name="connsiteY2" fmla="*/ 1677569 h 1677569"/>
                <a:gd name="connsiteX0" fmla="*/ 0 w 2636332"/>
                <a:gd name="connsiteY0" fmla="*/ 1670513 h 1670513"/>
                <a:gd name="connsiteX1" fmla="*/ 1317751 w 2636332"/>
                <a:gd name="connsiteY1" fmla="*/ 1 h 1670513"/>
                <a:gd name="connsiteX2" fmla="*/ 2636332 w 2636332"/>
                <a:gd name="connsiteY2" fmla="*/ 1665663 h 1670513"/>
                <a:gd name="connsiteX0" fmla="*/ 0 w 2640680"/>
                <a:gd name="connsiteY0" fmla="*/ 1670513 h 1670513"/>
                <a:gd name="connsiteX1" fmla="*/ 1317751 w 2640680"/>
                <a:gd name="connsiteY1" fmla="*/ 1 h 1670513"/>
                <a:gd name="connsiteX2" fmla="*/ 2640680 w 2640680"/>
                <a:gd name="connsiteY2" fmla="*/ 1670426 h 1670513"/>
                <a:gd name="connsiteX0" fmla="*/ 0 w 2629808"/>
                <a:gd name="connsiteY0" fmla="*/ 1670513 h 1670513"/>
                <a:gd name="connsiteX1" fmla="*/ 1317751 w 2629808"/>
                <a:gd name="connsiteY1" fmla="*/ 1 h 1670513"/>
                <a:gd name="connsiteX2" fmla="*/ 2629808 w 2629808"/>
                <a:gd name="connsiteY2" fmla="*/ 1670426 h 1670513"/>
                <a:gd name="connsiteX0" fmla="*/ 0 w 2636331"/>
                <a:gd name="connsiteY0" fmla="*/ 1670513 h 1672807"/>
                <a:gd name="connsiteX1" fmla="*/ 1317751 w 2636331"/>
                <a:gd name="connsiteY1" fmla="*/ 1 h 1672807"/>
                <a:gd name="connsiteX2" fmla="*/ 2636331 w 2636331"/>
                <a:gd name="connsiteY2" fmla="*/ 1672807 h 1672807"/>
                <a:gd name="connsiteX0" fmla="*/ 0 w 2612413"/>
                <a:gd name="connsiteY0" fmla="*/ 1670514 h 1679951"/>
                <a:gd name="connsiteX1" fmla="*/ 1317751 w 2612413"/>
                <a:gd name="connsiteY1" fmla="*/ 2 h 1679951"/>
                <a:gd name="connsiteX2" fmla="*/ 2612413 w 2612413"/>
                <a:gd name="connsiteY2" fmla="*/ 1679951 h 1679951"/>
                <a:gd name="connsiteX0" fmla="*/ 0 w 2636331"/>
                <a:gd name="connsiteY0" fmla="*/ 1670513 h 1670513"/>
                <a:gd name="connsiteX1" fmla="*/ 1317751 w 2636331"/>
                <a:gd name="connsiteY1" fmla="*/ 1 h 1670513"/>
                <a:gd name="connsiteX2" fmla="*/ 2636331 w 2636331"/>
                <a:gd name="connsiteY2" fmla="*/ 1665663 h 1670513"/>
                <a:gd name="connsiteX0" fmla="*/ 0 w 2636331"/>
                <a:gd name="connsiteY0" fmla="*/ 1670513 h 1670513"/>
                <a:gd name="connsiteX1" fmla="*/ 1317751 w 2636331"/>
                <a:gd name="connsiteY1" fmla="*/ 1 h 1670513"/>
                <a:gd name="connsiteX2" fmla="*/ 2636331 w 2636331"/>
                <a:gd name="connsiteY2" fmla="*/ 1665663 h 1670513"/>
              </a:gdLst>
              <a:ahLst/>
              <a:cxnLst>
                <a:cxn ang="0">
                  <a:pos x="connsiteX0" y="connsiteY0"/>
                </a:cxn>
                <a:cxn ang="0">
                  <a:pos x="connsiteX1" y="connsiteY1"/>
                </a:cxn>
                <a:cxn ang="0">
                  <a:pos x="connsiteX2" y="connsiteY2"/>
                </a:cxn>
              </a:cxnLst>
              <a:rect l="l" t="t" r="r" b="b"/>
              <a:pathLst>
                <a:path w="2636331" h="1670513">
                  <a:moveTo>
                    <a:pt x="0" y="1670513"/>
                  </a:moveTo>
                  <a:cubicBezTo>
                    <a:pt x="211378" y="722776"/>
                    <a:pt x="878363" y="809"/>
                    <a:pt x="1317751" y="1"/>
                  </a:cubicBezTo>
                  <a:cubicBezTo>
                    <a:pt x="1757139" y="-807"/>
                    <a:pt x="2425375" y="721476"/>
                    <a:pt x="2636331" y="1665663"/>
                  </a:cubicBezTo>
                </a:path>
              </a:pathLst>
            </a:custGeom>
            <a:noFill/>
            <a:ln w="38100" cap="rnd">
              <a:solidFill>
                <a:schemeClr val="tx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7D1A6B2-3B9B-7C9E-8219-C626A9A51100}"/>
                </a:ext>
              </a:extLst>
            </p:cNvPr>
            <p:cNvSpPr txBox="1"/>
            <p:nvPr/>
          </p:nvSpPr>
          <p:spPr>
            <a:xfrm>
              <a:off x="586797" y="6308668"/>
              <a:ext cx="3672000" cy="369332"/>
            </a:xfrm>
            <a:prstGeom prst="rect">
              <a:avLst/>
            </a:prstGeom>
            <a:noFill/>
          </p:spPr>
          <p:txBody>
            <a:bodyPr wrap="none" lIns="0" tIns="0" rIns="0" bIns="0" rtlCol="0">
              <a:noAutofit/>
            </a:bodyPr>
            <a:lstStyle/>
            <a:p>
              <a:pPr algn="ctr"/>
              <a:r>
                <a:rPr kumimoji="1" lang="en-US" altLang="ja-JP" sz="2400" dirty="0"/>
                <a:t>Per capita GDP</a:t>
              </a:r>
              <a:endParaRPr kumimoji="1" lang="ja-JP" altLang="en-US" sz="2400" dirty="0"/>
            </a:p>
          </p:txBody>
        </p:sp>
        <p:sp>
          <p:nvSpPr>
            <p:cNvPr id="9" name="テキスト ボックス 8">
              <a:extLst>
                <a:ext uri="{FF2B5EF4-FFF2-40B4-BE49-F238E27FC236}">
                  <a16:creationId xmlns:a16="http://schemas.microsoft.com/office/drawing/2014/main" id="{70EBA305-362E-72C5-63F1-BDA119044985}"/>
                </a:ext>
              </a:extLst>
            </p:cNvPr>
            <p:cNvSpPr txBox="1"/>
            <p:nvPr/>
          </p:nvSpPr>
          <p:spPr>
            <a:xfrm rot="16200000">
              <a:off x="-578061" y="4948321"/>
              <a:ext cx="1885453" cy="369332"/>
            </a:xfrm>
            <a:prstGeom prst="rect">
              <a:avLst/>
            </a:prstGeom>
            <a:noFill/>
          </p:spPr>
          <p:txBody>
            <a:bodyPr wrap="none" lIns="0" tIns="0" rIns="0" bIns="0" rtlCol="0" anchor="ctr">
              <a:spAutoFit/>
            </a:bodyPr>
            <a:lstStyle/>
            <a:p>
              <a:r>
                <a:rPr kumimoji="1" lang="en-US" altLang="ja-JP" sz="2400" dirty="0"/>
                <a:t>Per capita GHG</a:t>
              </a:r>
              <a:endParaRPr kumimoji="1" lang="ja-JP" altLang="en-US" sz="2400" dirty="0"/>
            </a:p>
          </p:txBody>
        </p:sp>
        <p:sp>
          <p:nvSpPr>
            <p:cNvPr id="10" name="フリーフォーム: 図形 9">
              <a:extLst>
                <a:ext uri="{FF2B5EF4-FFF2-40B4-BE49-F238E27FC236}">
                  <a16:creationId xmlns:a16="http://schemas.microsoft.com/office/drawing/2014/main" id="{40C9D30B-41F2-4954-51D1-9A9FC507B086}"/>
                </a:ext>
              </a:extLst>
            </p:cNvPr>
            <p:cNvSpPr/>
            <p:nvPr/>
          </p:nvSpPr>
          <p:spPr>
            <a:xfrm>
              <a:off x="2646000" y="4070677"/>
              <a:ext cx="1556245" cy="1904949"/>
            </a:xfrm>
            <a:custGeom>
              <a:avLst/>
              <a:gdLst>
                <a:gd name="connsiteX0" fmla="*/ 0 w 2593934"/>
                <a:gd name="connsiteY0" fmla="*/ 1428750 h 1557222"/>
                <a:gd name="connsiteX1" fmla="*/ 838200 w 2593934"/>
                <a:gd name="connsiteY1" fmla="*/ 0 h 1557222"/>
                <a:gd name="connsiteX2" fmla="*/ 2362200 w 2593934"/>
                <a:gd name="connsiteY2" fmla="*/ 1428750 h 1557222"/>
                <a:gd name="connsiteX3" fmla="*/ 2562225 w 2593934"/>
                <a:gd name="connsiteY3" fmla="*/ 1400175 h 1557222"/>
                <a:gd name="connsiteX0" fmla="*/ 0 w 2362200"/>
                <a:gd name="connsiteY0" fmla="*/ 1428750 h 1428750"/>
                <a:gd name="connsiteX1" fmla="*/ 838200 w 2362200"/>
                <a:gd name="connsiteY1" fmla="*/ 0 h 1428750"/>
                <a:gd name="connsiteX2" fmla="*/ 2362200 w 2362200"/>
                <a:gd name="connsiteY2" fmla="*/ 1428750 h 1428750"/>
                <a:gd name="connsiteX0" fmla="*/ 0 w 2362200"/>
                <a:gd name="connsiteY0" fmla="*/ 1439833 h 1439833"/>
                <a:gd name="connsiteX1" fmla="*/ 1202548 w 2362200"/>
                <a:gd name="connsiteY1" fmla="*/ 0 h 1439833"/>
                <a:gd name="connsiteX2" fmla="*/ 2362200 w 2362200"/>
                <a:gd name="connsiteY2" fmla="*/ 1439833 h 1439833"/>
                <a:gd name="connsiteX0" fmla="*/ 0 w 2564616"/>
                <a:gd name="connsiteY0" fmla="*/ 1440438 h 1590067"/>
                <a:gd name="connsiteX1" fmla="*/ 1202548 w 2564616"/>
                <a:gd name="connsiteY1" fmla="*/ 605 h 1590067"/>
                <a:gd name="connsiteX2" fmla="*/ 2564616 w 2564616"/>
                <a:gd name="connsiteY2" fmla="*/ 1590067 h 1590067"/>
                <a:gd name="connsiteX0" fmla="*/ 0 w 2564616"/>
                <a:gd name="connsiteY0" fmla="*/ 1440438 h 1590067"/>
                <a:gd name="connsiteX1" fmla="*/ 1202548 w 2564616"/>
                <a:gd name="connsiteY1" fmla="*/ 605 h 1590067"/>
                <a:gd name="connsiteX2" fmla="*/ 2564616 w 2564616"/>
                <a:gd name="connsiteY2" fmla="*/ 1590067 h 1590067"/>
                <a:gd name="connsiteX0" fmla="*/ 0 w 2579798"/>
                <a:gd name="connsiteY0" fmla="*/ 1556240 h 1589490"/>
                <a:gd name="connsiteX1" fmla="*/ 1217730 w 2579798"/>
                <a:gd name="connsiteY1" fmla="*/ 28 h 1589490"/>
                <a:gd name="connsiteX2" fmla="*/ 2579798 w 2579798"/>
                <a:gd name="connsiteY2" fmla="*/ 1589490 h 1589490"/>
                <a:gd name="connsiteX0" fmla="*/ 0 w 2579798"/>
                <a:gd name="connsiteY0" fmla="*/ 1634817 h 1668067"/>
                <a:gd name="connsiteX1" fmla="*/ 1228602 w 2579798"/>
                <a:gd name="connsiteY1" fmla="*/ 24 h 1668067"/>
                <a:gd name="connsiteX2" fmla="*/ 2579798 w 2579798"/>
                <a:gd name="connsiteY2" fmla="*/ 1668067 h 1668067"/>
                <a:gd name="connsiteX0" fmla="*/ 0 w 2579798"/>
                <a:gd name="connsiteY0" fmla="*/ 1634795 h 1668045"/>
                <a:gd name="connsiteX1" fmla="*/ 1228602 w 2579798"/>
                <a:gd name="connsiteY1" fmla="*/ 2 h 1668045"/>
                <a:gd name="connsiteX2" fmla="*/ 2579798 w 2579798"/>
                <a:gd name="connsiteY2" fmla="*/ 1668045 h 1668045"/>
                <a:gd name="connsiteX0" fmla="*/ 0 w 2579798"/>
                <a:gd name="connsiteY0" fmla="*/ 1634801 h 1668051"/>
                <a:gd name="connsiteX1" fmla="*/ 1228602 w 2579798"/>
                <a:gd name="connsiteY1" fmla="*/ 8 h 1668051"/>
                <a:gd name="connsiteX2" fmla="*/ 2579798 w 2579798"/>
                <a:gd name="connsiteY2" fmla="*/ 1668051 h 1668051"/>
                <a:gd name="connsiteX0" fmla="*/ 0 w 2579798"/>
                <a:gd name="connsiteY0" fmla="*/ 1634794 h 1668044"/>
                <a:gd name="connsiteX1" fmla="*/ 1228602 w 2579798"/>
                <a:gd name="connsiteY1" fmla="*/ 1 h 1668044"/>
                <a:gd name="connsiteX2" fmla="*/ 2579798 w 2579798"/>
                <a:gd name="connsiteY2" fmla="*/ 1668044 h 1668044"/>
                <a:gd name="connsiteX0" fmla="*/ 0 w 2579798"/>
                <a:gd name="connsiteY0" fmla="*/ 1634794 h 1668044"/>
                <a:gd name="connsiteX1" fmla="*/ 1228602 w 2579798"/>
                <a:gd name="connsiteY1" fmla="*/ 1 h 1668044"/>
                <a:gd name="connsiteX2" fmla="*/ 2579798 w 2579798"/>
                <a:gd name="connsiteY2" fmla="*/ 1668044 h 1668044"/>
                <a:gd name="connsiteX0" fmla="*/ 0 w 2579798"/>
                <a:gd name="connsiteY0" fmla="*/ 1634794 h 1668044"/>
                <a:gd name="connsiteX1" fmla="*/ 1228602 w 2579798"/>
                <a:gd name="connsiteY1" fmla="*/ 1 h 1668044"/>
                <a:gd name="connsiteX2" fmla="*/ 2579798 w 2579798"/>
                <a:gd name="connsiteY2" fmla="*/ 1668044 h 1668044"/>
                <a:gd name="connsiteX0" fmla="*/ 0 w 2579798"/>
                <a:gd name="connsiteY0" fmla="*/ 1639557 h 1672807"/>
                <a:gd name="connsiteX1" fmla="*/ 1224252 w 2579798"/>
                <a:gd name="connsiteY1" fmla="*/ 1 h 1672807"/>
                <a:gd name="connsiteX2" fmla="*/ 2579798 w 2579798"/>
                <a:gd name="connsiteY2" fmla="*/ 1672807 h 1672807"/>
                <a:gd name="connsiteX0" fmla="*/ 0 w 2579798"/>
                <a:gd name="connsiteY0" fmla="*/ 1639557 h 1672807"/>
                <a:gd name="connsiteX1" fmla="*/ 1230776 w 2579798"/>
                <a:gd name="connsiteY1" fmla="*/ 1 h 1672807"/>
                <a:gd name="connsiteX2" fmla="*/ 2579798 w 2579798"/>
                <a:gd name="connsiteY2" fmla="*/ 1672807 h 1672807"/>
                <a:gd name="connsiteX0" fmla="*/ 0 w 2579798"/>
                <a:gd name="connsiteY0" fmla="*/ 1637176 h 1670426"/>
                <a:gd name="connsiteX1" fmla="*/ 1228601 w 2579798"/>
                <a:gd name="connsiteY1" fmla="*/ 2 h 1670426"/>
                <a:gd name="connsiteX2" fmla="*/ 2579798 w 2579798"/>
                <a:gd name="connsiteY2" fmla="*/ 1670426 h 1670426"/>
                <a:gd name="connsiteX0" fmla="*/ 0 w 2579798"/>
                <a:gd name="connsiteY0" fmla="*/ 1637176 h 1670426"/>
                <a:gd name="connsiteX1" fmla="*/ 1228601 w 2579798"/>
                <a:gd name="connsiteY1" fmla="*/ 2 h 1670426"/>
                <a:gd name="connsiteX2" fmla="*/ 2579798 w 2579798"/>
                <a:gd name="connsiteY2" fmla="*/ 1670426 h 1670426"/>
                <a:gd name="connsiteX0" fmla="*/ 0 w 2662424"/>
                <a:gd name="connsiteY0" fmla="*/ 1672894 h 1672894"/>
                <a:gd name="connsiteX1" fmla="*/ 1311227 w 2662424"/>
                <a:gd name="connsiteY1" fmla="*/ 1 h 1672894"/>
                <a:gd name="connsiteX2" fmla="*/ 2662424 w 2662424"/>
                <a:gd name="connsiteY2" fmla="*/ 1670425 h 1672894"/>
                <a:gd name="connsiteX0" fmla="*/ 0 w 2666773"/>
                <a:gd name="connsiteY0" fmla="*/ 1672894 h 1672894"/>
                <a:gd name="connsiteX1" fmla="*/ 1315576 w 2666773"/>
                <a:gd name="connsiteY1" fmla="*/ 1 h 1672894"/>
                <a:gd name="connsiteX2" fmla="*/ 2666773 w 2666773"/>
                <a:gd name="connsiteY2" fmla="*/ 1670425 h 1672894"/>
                <a:gd name="connsiteX0" fmla="*/ 0 w 2614588"/>
                <a:gd name="connsiteY0" fmla="*/ 1677657 h 1677657"/>
                <a:gd name="connsiteX1" fmla="*/ 1263391 w 2614588"/>
                <a:gd name="connsiteY1" fmla="*/ 1 h 1677657"/>
                <a:gd name="connsiteX2" fmla="*/ 2614588 w 2614588"/>
                <a:gd name="connsiteY2" fmla="*/ 1670425 h 1677657"/>
                <a:gd name="connsiteX0" fmla="*/ 0 w 2668948"/>
                <a:gd name="connsiteY0" fmla="*/ 1670513 h 1670513"/>
                <a:gd name="connsiteX1" fmla="*/ 1317751 w 2668948"/>
                <a:gd name="connsiteY1" fmla="*/ 1 h 1670513"/>
                <a:gd name="connsiteX2" fmla="*/ 2668948 w 2668948"/>
                <a:gd name="connsiteY2" fmla="*/ 1670425 h 1670513"/>
                <a:gd name="connsiteX0" fmla="*/ 0 w 2668948"/>
                <a:gd name="connsiteY0" fmla="*/ 1670513 h 1670513"/>
                <a:gd name="connsiteX1" fmla="*/ 1317751 w 2668948"/>
                <a:gd name="connsiteY1" fmla="*/ 1 h 1670513"/>
                <a:gd name="connsiteX2" fmla="*/ 2668948 w 2668948"/>
                <a:gd name="connsiteY2" fmla="*/ 1670425 h 1670513"/>
                <a:gd name="connsiteX0" fmla="*/ 0 w 2668948"/>
                <a:gd name="connsiteY0" fmla="*/ 1670513 h 1670513"/>
                <a:gd name="connsiteX1" fmla="*/ 1317751 w 2668948"/>
                <a:gd name="connsiteY1" fmla="*/ 1 h 1670513"/>
                <a:gd name="connsiteX2" fmla="*/ 2668948 w 2668948"/>
                <a:gd name="connsiteY2" fmla="*/ 1670425 h 1670513"/>
                <a:gd name="connsiteX0" fmla="*/ 0 w 2668948"/>
                <a:gd name="connsiteY0" fmla="*/ 1670513 h 1670513"/>
                <a:gd name="connsiteX1" fmla="*/ 1317751 w 2668948"/>
                <a:gd name="connsiteY1" fmla="*/ 1 h 1670513"/>
                <a:gd name="connsiteX2" fmla="*/ 2668948 w 2668948"/>
                <a:gd name="connsiteY2" fmla="*/ 1670425 h 1670513"/>
                <a:gd name="connsiteX0" fmla="*/ 0 w 2616763"/>
                <a:gd name="connsiteY0" fmla="*/ 1670513 h 1677569"/>
                <a:gd name="connsiteX1" fmla="*/ 1317751 w 2616763"/>
                <a:gd name="connsiteY1" fmla="*/ 1 h 1677569"/>
                <a:gd name="connsiteX2" fmla="*/ 2616763 w 2616763"/>
                <a:gd name="connsiteY2" fmla="*/ 1677569 h 1677569"/>
                <a:gd name="connsiteX0" fmla="*/ 0 w 2636332"/>
                <a:gd name="connsiteY0" fmla="*/ 1670513 h 1670513"/>
                <a:gd name="connsiteX1" fmla="*/ 1317751 w 2636332"/>
                <a:gd name="connsiteY1" fmla="*/ 1 h 1670513"/>
                <a:gd name="connsiteX2" fmla="*/ 2636332 w 2636332"/>
                <a:gd name="connsiteY2" fmla="*/ 1665663 h 1670513"/>
                <a:gd name="connsiteX0" fmla="*/ 0 w 2640680"/>
                <a:gd name="connsiteY0" fmla="*/ 1670513 h 1670513"/>
                <a:gd name="connsiteX1" fmla="*/ 1317751 w 2640680"/>
                <a:gd name="connsiteY1" fmla="*/ 1 h 1670513"/>
                <a:gd name="connsiteX2" fmla="*/ 2640680 w 2640680"/>
                <a:gd name="connsiteY2" fmla="*/ 1670426 h 1670513"/>
                <a:gd name="connsiteX0" fmla="*/ 0 w 2629808"/>
                <a:gd name="connsiteY0" fmla="*/ 1670513 h 1670513"/>
                <a:gd name="connsiteX1" fmla="*/ 1317751 w 2629808"/>
                <a:gd name="connsiteY1" fmla="*/ 1 h 1670513"/>
                <a:gd name="connsiteX2" fmla="*/ 2629808 w 2629808"/>
                <a:gd name="connsiteY2" fmla="*/ 1670426 h 1670513"/>
                <a:gd name="connsiteX0" fmla="*/ 0 w 2636331"/>
                <a:gd name="connsiteY0" fmla="*/ 1670513 h 1672807"/>
                <a:gd name="connsiteX1" fmla="*/ 1317751 w 2636331"/>
                <a:gd name="connsiteY1" fmla="*/ 1 h 1672807"/>
                <a:gd name="connsiteX2" fmla="*/ 2636331 w 2636331"/>
                <a:gd name="connsiteY2" fmla="*/ 1672807 h 1672807"/>
                <a:gd name="connsiteX0" fmla="*/ 0 w 2612413"/>
                <a:gd name="connsiteY0" fmla="*/ 1670514 h 1679951"/>
                <a:gd name="connsiteX1" fmla="*/ 1317751 w 2612413"/>
                <a:gd name="connsiteY1" fmla="*/ 2 h 1679951"/>
                <a:gd name="connsiteX2" fmla="*/ 2612413 w 2612413"/>
                <a:gd name="connsiteY2" fmla="*/ 1679951 h 1679951"/>
                <a:gd name="connsiteX0" fmla="*/ 0 w 2636331"/>
                <a:gd name="connsiteY0" fmla="*/ 1670513 h 1670513"/>
                <a:gd name="connsiteX1" fmla="*/ 1317751 w 2636331"/>
                <a:gd name="connsiteY1" fmla="*/ 1 h 1670513"/>
                <a:gd name="connsiteX2" fmla="*/ 2636331 w 2636331"/>
                <a:gd name="connsiteY2" fmla="*/ 1665663 h 1670513"/>
                <a:gd name="connsiteX0" fmla="*/ 0 w 2636331"/>
                <a:gd name="connsiteY0" fmla="*/ 1670513 h 1670513"/>
                <a:gd name="connsiteX1" fmla="*/ 1317751 w 2636331"/>
                <a:gd name="connsiteY1" fmla="*/ 1 h 1670513"/>
                <a:gd name="connsiteX2" fmla="*/ 2636331 w 2636331"/>
                <a:gd name="connsiteY2" fmla="*/ 1665663 h 1670513"/>
                <a:gd name="connsiteX0" fmla="*/ 0 w 1318580"/>
                <a:gd name="connsiteY0" fmla="*/ 1 h 1665663"/>
                <a:gd name="connsiteX1" fmla="*/ 1318580 w 1318580"/>
                <a:gd name="connsiteY1" fmla="*/ 1665663 h 1665663"/>
              </a:gdLst>
              <a:ahLst/>
              <a:cxnLst>
                <a:cxn ang="0">
                  <a:pos x="connsiteX0" y="connsiteY0"/>
                </a:cxn>
                <a:cxn ang="0">
                  <a:pos x="connsiteX1" y="connsiteY1"/>
                </a:cxn>
              </a:cxnLst>
              <a:rect l="l" t="t" r="r" b="b"/>
              <a:pathLst>
                <a:path w="1318580" h="1665663">
                  <a:moveTo>
                    <a:pt x="0" y="1"/>
                  </a:moveTo>
                  <a:cubicBezTo>
                    <a:pt x="439388" y="-807"/>
                    <a:pt x="1107624" y="721476"/>
                    <a:pt x="1318580" y="1665663"/>
                  </a:cubicBezTo>
                </a:path>
              </a:pathLst>
            </a:custGeom>
            <a:noFill/>
            <a:ln w="38100" cap="rnd">
              <a:solidFill>
                <a:srgbClr val="C00000"/>
              </a:solidFill>
              <a:prstDash val="sysDash"/>
              <a:round/>
              <a:tailEnd type="triangle" w="lg" len="lg"/>
              <a:extLst>
                <a:ext uri="{C807C97D-BFC1-408E-A445-0C87EB9F89A2}">
                  <ask:lineSketchStyleProps xmlns:ask="http://schemas.microsoft.com/office/drawing/2018/sketchyshapes" sd="1219033472">
                    <a:custGeom>
                      <a:avLst/>
                      <a:gdLst>
                        <a:gd name="connsiteX0" fmla="*/ 0 w 1444027"/>
                        <a:gd name="connsiteY0" fmla="*/ 1 h 1665663"/>
                        <a:gd name="connsiteX1" fmla="*/ 1444027 w 1444027"/>
                        <a:gd name="connsiteY1" fmla="*/ 1665663 h 1665663"/>
                      </a:gdLst>
                      <a:ahLst/>
                      <a:cxnLst>
                        <a:cxn ang="0">
                          <a:pos x="connsiteX0" y="connsiteY0"/>
                        </a:cxn>
                        <a:cxn ang="0">
                          <a:pos x="connsiteX1" y="connsiteY1"/>
                        </a:cxn>
                      </a:cxnLst>
                      <a:rect l="l" t="t" r="r" b="b"/>
                      <a:pathLst>
                        <a:path w="1444027" h="1665663" extrusionOk="0">
                          <a:moveTo>
                            <a:pt x="0" y="1"/>
                          </a:moveTo>
                          <a:cubicBezTo>
                            <a:pt x="388938" y="-57710"/>
                            <a:pt x="1093591" y="766293"/>
                            <a:pt x="1444027" y="1665663"/>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グラフィックス 14" descr="硬貨 枠線">
            <a:extLst>
              <a:ext uri="{FF2B5EF4-FFF2-40B4-BE49-F238E27FC236}">
                <a16:creationId xmlns:a16="http://schemas.microsoft.com/office/drawing/2014/main" id="{E41AD9CD-EF50-0087-901D-10264039B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917" y="5088693"/>
            <a:ext cx="914400" cy="914400"/>
          </a:xfrm>
          <a:prstGeom prst="rect">
            <a:avLst/>
          </a:prstGeom>
        </p:spPr>
      </p:pic>
      <p:grpSp>
        <p:nvGrpSpPr>
          <p:cNvPr id="16" name="グループ化 15">
            <a:extLst>
              <a:ext uri="{FF2B5EF4-FFF2-40B4-BE49-F238E27FC236}">
                <a16:creationId xmlns:a16="http://schemas.microsoft.com/office/drawing/2014/main" id="{0A0959BE-F45F-4E59-1812-DCF289DDC855}"/>
              </a:ext>
            </a:extLst>
          </p:cNvPr>
          <p:cNvGrpSpPr/>
          <p:nvPr/>
        </p:nvGrpSpPr>
        <p:grpSpPr>
          <a:xfrm>
            <a:off x="10132130" y="4576751"/>
            <a:ext cx="914400" cy="914400"/>
            <a:chOff x="8918056" y="5213952"/>
            <a:chExt cx="914400" cy="914400"/>
          </a:xfrm>
        </p:grpSpPr>
        <p:pic>
          <p:nvPicPr>
            <p:cNvPr id="17" name="グラフィックス 16" descr="ノコ刃 単色塗りつぶし">
              <a:extLst>
                <a:ext uri="{FF2B5EF4-FFF2-40B4-BE49-F238E27FC236}">
                  <a16:creationId xmlns:a16="http://schemas.microsoft.com/office/drawing/2014/main" id="{B20B5229-EB27-60EE-775D-B8E8160C7BE6}"/>
                </a:ext>
              </a:extLst>
            </p:cNvPr>
            <p:cNvPicPr>
              <a:picLocks noChangeAspect="1"/>
            </p:cNvPicPr>
            <p:nvPr/>
          </p:nvPicPr>
          <p:blipFill>
            <a:blip r:embed="rId5">
              <a:extLst>
                <a:ext uri="{96DAC541-7B7A-43D3-8B79-37D633B846F1}">
                  <asvg:svgBlip xmlns:asvg="http://schemas.microsoft.com/office/drawing/2016/SVG/main" r:embed="rId6"/>
                </a:ext>
              </a:extLst>
            </a:blip>
            <a:srcRect t="8495" r="-1401"/>
            <a:stretch/>
          </p:blipFill>
          <p:spPr>
            <a:xfrm>
              <a:off x="9314761" y="5213952"/>
              <a:ext cx="474558" cy="428244"/>
            </a:xfrm>
            <a:prstGeom prst="rect">
              <a:avLst/>
            </a:prstGeom>
          </p:spPr>
        </p:pic>
        <p:pic>
          <p:nvPicPr>
            <p:cNvPr id="18" name="グラフィックス 17" descr="工場 枠線">
              <a:extLst>
                <a:ext uri="{FF2B5EF4-FFF2-40B4-BE49-F238E27FC236}">
                  <a16:creationId xmlns:a16="http://schemas.microsoft.com/office/drawing/2014/main" id="{5382298F-9835-0203-F0A7-2302BADBC0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8056" y="5213952"/>
              <a:ext cx="914400" cy="914400"/>
            </a:xfrm>
            <a:prstGeom prst="rect">
              <a:avLst/>
            </a:prstGeom>
          </p:spPr>
        </p:pic>
      </p:grpSp>
      <p:grpSp>
        <p:nvGrpSpPr>
          <p:cNvPr id="19" name="グループ化 18">
            <a:extLst>
              <a:ext uri="{FF2B5EF4-FFF2-40B4-BE49-F238E27FC236}">
                <a16:creationId xmlns:a16="http://schemas.microsoft.com/office/drawing/2014/main" id="{C7208150-2628-5F65-8C97-96D208C1793D}"/>
              </a:ext>
            </a:extLst>
          </p:cNvPr>
          <p:cNvGrpSpPr/>
          <p:nvPr/>
        </p:nvGrpSpPr>
        <p:grpSpPr>
          <a:xfrm>
            <a:off x="10859545" y="5452730"/>
            <a:ext cx="914400" cy="914400"/>
            <a:chOff x="4992977" y="7208164"/>
            <a:chExt cx="914400" cy="914400"/>
          </a:xfrm>
        </p:grpSpPr>
        <p:pic>
          <p:nvPicPr>
            <p:cNvPr id="20" name="グラフィックス 19" descr="道に迷った 枠線">
              <a:extLst>
                <a:ext uri="{FF2B5EF4-FFF2-40B4-BE49-F238E27FC236}">
                  <a16:creationId xmlns:a16="http://schemas.microsoft.com/office/drawing/2014/main" id="{BBDC1194-B19F-753C-FEAF-3018537F0B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2977" y="7208164"/>
              <a:ext cx="914400" cy="914400"/>
            </a:xfrm>
            <a:prstGeom prst="rect">
              <a:avLst/>
            </a:prstGeom>
          </p:spPr>
        </p:pic>
        <p:pic>
          <p:nvPicPr>
            <p:cNvPr id="21" name="グラフィックス 20" descr="貨物 単色塗りつぶし">
              <a:extLst>
                <a:ext uri="{FF2B5EF4-FFF2-40B4-BE49-F238E27FC236}">
                  <a16:creationId xmlns:a16="http://schemas.microsoft.com/office/drawing/2014/main" id="{210857E4-EB05-8FE8-9AF3-7017888678E7}"/>
                </a:ext>
              </a:extLst>
            </p:cNvPr>
            <p:cNvPicPr>
              <a:picLocks noChangeAspect="1"/>
            </p:cNvPicPr>
            <p:nvPr/>
          </p:nvPicPr>
          <p:blipFill>
            <a:blip r:embed="rId11">
              <a:extLst>
                <a:ext uri="{96DAC541-7B7A-43D3-8B79-37D633B846F1}">
                  <asvg:svgBlip xmlns:asvg="http://schemas.microsoft.com/office/drawing/2016/SVG/main" r:embed="rId12"/>
                </a:ext>
              </a:extLst>
            </a:blip>
            <a:srcRect b="8467"/>
            <a:stretch/>
          </p:blipFill>
          <p:spPr>
            <a:xfrm>
              <a:off x="5367377" y="7628284"/>
              <a:ext cx="540000" cy="494280"/>
            </a:xfrm>
            <a:prstGeom prst="rect">
              <a:avLst/>
            </a:prstGeom>
          </p:spPr>
        </p:pic>
      </p:grpSp>
    </p:spTree>
    <p:extLst>
      <p:ext uri="{BB962C8B-B14F-4D97-AF65-F5344CB8AC3E}">
        <p14:creationId xmlns:p14="http://schemas.microsoft.com/office/powerpoint/2010/main" val="211929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kumimoji="1" lang="en-US" altLang="ja-JP" dirty="0"/>
              <a:t>4. Results</a:t>
            </a:r>
            <a:r>
              <a:rPr lang="en-US" altLang="ja-JP" dirty="0"/>
              <a:t>:</a:t>
            </a:r>
            <a:r>
              <a:rPr kumimoji="1" lang="en-US" altLang="ja-JP" dirty="0"/>
              <a:t> Decomposition of carbon footprint changes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lvl="1"/>
            <a:r>
              <a:rPr lang="en-US" altLang="ja-JP" dirty="0"/>
              <a:t>To identify the factors behind the differences in carbon footprint change rates, despite similar GDE growth rates, we applied SDA to the </a:t>
            </a:r>
            <a:r>
              <a:rPr lang="en-US" altLang="ja-JP" b="1" dirty="0"/>
              <a:t>CF change </a:t>
            </a:r>
            <a:r>
              <a:rPr lang="en-US" altLang="ja-JP" dirty="0"/>
              <a:t>rates.</a:t>
            </a:r>
          </a:p>
          <a:p>
            <a:pPr marL="7560000" lvl="1"/>
            <a:r>
              <a:rPr lang="en-US" altLang="ja-JP" dirty="0"/>
              <a:t>Countries that achieved decoupling with </a:t>
            </a:r>
            <a:r>
              <a:rPr lang="en-US" altLang="ja-JP" b="1" dirty="0"/>
              <a:t>degrowth </a:t>
            </a:r>
            <a:r>
              <a:rPr lang="en-US" altLang="ja-JP" dirty="0"/>
              <a:t>(GDE growth: </a:t>
            </a:r>
            <a:r>
              <a:rPr lang="en-US" altLang="ja-JP" b="1" dirty="0"/>
              <a:t>-2% to -10%</a:t>
            </a:r>
            <a:r>
              <a:rPr lang="en-US" altLang="ja-JP" dirty="0"/>
              <a:t>)</a:t>
            </a:r>
          </a:p>
          <a:p>
            <a:pPr marL="7560000" lvl="1"/>
            <a:r>
              <a:rPr lang="en-US" altLang="ja-JP" dirty="0"/>
              <a:t>Emission </a:t>
            </a:r>
            <a:r>
              <a:rPr lang="en-US" altLang="ja-JP" b="1" dirty="0">
                <a:solidFill>
                  <a:srgbClr val="6D8B5A"/>
                </a:solidFill>
              </a:rPr>
              <a:t>reductions</a:t>
            </a:r>
            <a:r>
              <a:rPr lang="en-US" altLang="ja-JP" dirty="0"/>
              <a:t> were driven by shrinking final demand and lifestyle changes.</a:t>
            </a:r>
          </a:p>
          <a:p>
            <a:pPr marL="7560000" lvl="1"/>
            <a:r>
              <a:rPr lang="en-US" altLang="ja-JP" dirty="0"/>
              <a:t>However, production technology and trade structure contributed to emission </a:t>
            </a:r>
            <a:r>
              <a:rPr lang="en-US" altLang="ja-JP" b="1" dirty="0">
                <a:solidFill>
                  <a:srgbClr val="B2524A"/>
                </a:solidFill>
              </a:rPr>
              <a:t>increases</a:t>
            </a:r>
            <a:r>
              <a:rPr lang="en-US" altLang="ja-JP" dirty="0"/>
              <a:t>.</a:t>
            </a:r>
          </a:p>
        </p:txBody>
      </p:sp>
      <p:pic>
        <p:nvPicPr>
          <p:cNvPr id="4" name="図 3">
            <a:extLst>
              <a:ext uri="{FF2B5EF4-FFF2-40B4-BE49-F238E27FC236}">
                <a16:creationId xmlns:a16="http://schemas.microsoft.com/office/drawing/2014/main" id="{AD83661F-9E19-6BBA-699E-30DF28DDC1D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0262" y="1974168"/>
            <a:ext cx="7199476" cy="4703831"/>
          </a:xfrm>
          <a:prstGeom prst="rect">
            <a:avLst/>
          </a:prstGeom>
        </p:spPr>
      </p:pic>
      <p:pic>
        <p:nvPicPr>
          <p:cNvPr id="6" name="グラフィックス 5" descr="警告 単色塗りつぶし">
            <a:extLst>
              <a:ext uri="{FF2B5EF4-FFF2-40B4-BE49-F238E27FC236}">
                <a16:creationId xmlns:a16="http://schemas.microsoft.com/office/drawing/2014/main" id="{F8CEBE90-A823-ECF6-D93F-025357054C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3250" y="2190375"/>
            <a:ext cx="720000" cy="720000"/>
          </a:xfrm>
          <a:prstGeom prst="rect">
            <a:avLst/>
          </a:prstGeom>
        </p:spPr>
      </p:pic>
      <p:pic>
        <p:nvPicPr>
          <p:cNvPr id="7" name="グラフィックス 6" descr="警告 単色塗りつぶし">
            <a:extLst>
              <a:ext uri="{FF2B5EF4-FFF2-40B4-BE49-F238E27FC236}">
                <a16:creationId xmlns:a16="http://schemas.microsoft.com/office/drawing/2014/main" id="{C1970246-42E1-3039-3659-A8A049FC28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1160" y="2190375"/>
            <a:ext cx="720000" cy="720000"/>
          </a:xfrm>
          <a:prstGeom prst="rect">
            <a:avLst/>
          </a:prstGeom>
        </p:spPr>
      </p:pic>
    </p:spTree>
    <p:extLst>
      <p:ext uri="{BB962C8B-B14F-4D97-AF65-F5344CB8AC3E}">
        <p14:creationId xmlns:p14="http://schemas.microsoft.com/office/powerpoint/2010/main" val="1269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a:xfrm>
            <a:off x="0" y="0"/>
            <a:ext cx="12192000" cy="822515"/>
          </a:xfrm>
        </p:spPr>
        <p:txBody>
          <a:bodyPr/>
          <a:lstStyle/>
          <a:p>
            <a:r>
              <a:rPr lang="en-US" altLang="ja-JP" dirty="0"/>
              <a:t>5</a:t>
            </a:r>
            <a:r>
              <a:rPr kumimoji="1" lang="en-US" altLang="ja-JP" dirty="0"/>
              <a:t>. Conclusion and Policy implications</a:t>
            </a:r>
            <a:r>
              <a:rPr lang="en-US" altLang="ja-JP" dirty="0"/>
              <a:t> </a:t>
            </a:r>
            <a:endParaRPr kumimoji="1" lang="ja-JP" altLang="en-US" dirty="0"/>
          </a:p>
        </p:txBody>
      </p:sp>
      <p:sp>
        <p:nvSpPr>
          <p:cNvPr id="5" name="正方形/長方形 4">
            <a:extLst>
              <a:ext uri="{FF2B5EF4-FFF2-40B4-BE49-F238E27FC236}">
                <a16:creationId xmlns:a16="http://schemas.microsoft.com/office/drawing/2014/main" id="{D5CCBCDB-57C8-3A65-9307-CC3BF445632E}"/>
              </a:ext>
            </a:extLst>
          </p:cNvPr>
          <p:cNvSpPr/>
          <p:nvPr/>
        </p:nvSpPr>
        <p:spPr>
          <a:xfrm>
            <a:off x="0" y="965625"/>
            <a:ext cx="12192000" cy="565146"/>
          </a:xfrm>
          <a:prstGeom prst="rect">
            <a:avLst/>
          </a:pr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 bIns="36000" rtlCol="0" anchor="ctr">
            <a:spAutoFit/>
          </a:bodyPr>
          <a:lstStyle/>
          <a:p>
            <a:endParaRPr kumimoji="1" lang="ja-JP" altLang="en-US" sz="3200" dirty="0">
              <a:solidFill>
                <a:schemeClr val="accent1">
                  <a:lumMod val="75000"/>
                </a:schemeClr>
              </a:solidFill>
            </a:endParaRPr>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180000" y="1004400"/>
            <a:ext cx="11833200" cy="5673600"/>
          </a:xfrm>
        </p:spPr>
        <p:txBody>
          <a:bodyPr/>
          <a:lstStyle/>
          <a:p>
            <a:pPr>
              <a:spcBef>
                <a:spcPts val="1000"/>
              </a:spcBef>
            </a:pPr>
            <a:r>
              <a:rPr lang="en-US" altLang="ja-JP" b="1" dirty="0"/>
              <a:t>To achieve strong decoupling:</a:t>
            </a:r>
          </a:p>
          <a:p>
            <a:pPr>
              <a:lnSpc>
                <a:spcPct val="120000"/>
              </a:lnSpc>
              <a:spcBef>
                <a:spcPts val="1000"/>
              </a:spcBef>
            </a:pPr>
            <a:r>
              <a:rPr lang="en-US" altLang="ja-JP" sz="2800" b="1" dirty="0"/>
              <a:t>For countries with low to moderate economic growth:</a:t>
            </a:r>
            <a:endParaRPr lang="en-US" altLang="ja-JP" sz="2800" dirty="0"/>
          </a:p>
          <a:p>
            <a:pPr marL="358775" indent="-180000">
              <a:spcBef>
                <a:spcPts val="1000"/>
              </a:spcBef>
              <a:buFont typeface="Arial" panose="020B0604020202020204" pitchFamily="34" charset="0"/>
              <a:buChar char="•"/>
            </a:pPr>
            <a:r>
              <a:rPr lang="en-US" altLang="ja-JP" sz="2800" dirty="0"/>
              <a:t>Improve production technology and </a:t>
            </a:r>
            <a:r>
              <a:rPr lang="en-US" altLang="ja-JP" sz="2800" b="1" dirty="0">
                <a:solidFill>
                  <a:srgbClr val="C00000"/>
                </a:solidFill>
              </a:rPr>
              <a:t>transform trade structure</a:t>
            </a:r>
            <a:r>
              <a:rPr lang="en-US" altLang="ja-JP" sz="2800" dirty="0"/>
              <a:t>.</a:t>
            </a:r>
          </a:p>
          <a:p>
            <a:pPr marL="358775" indent="-180000">
              <a:spcBef>
                <a:spcPts val="1000"/>
              </a:spcBef>
              <a:buFont typeface="Arial" panose="020B0604020202020204" pitchFamily="34" charset="0"/>
              <a:buChar char="•"/>
            </a:pPr>
            <a:r>
              <a:rPr lang="en-US" altLang="ja-JP" sz="2800" dirty="0"/>
              <a:t>Identify emission-intensive supply chains and reorganize them with cleaner technologies and trade partners (</a:t>
            </a:r>
            <a:r>
              <a:rPr lang="en-US" altLang="ja-JP" sz="2800" dirty="0" err="1"/>
              <a:t>Maeno</a:t>
            </a:r>
            <a:r>
              <a:rPr lang="en-US" altLang="ja-JP" sz="2800" dirty="0"/>
              <a:t> </a:t>
            </a:r>
            <a:r>
              <a:rPr lang="en-US" altLang="ja-JP" sz="2800" i="1" dirty="0"/>
              <a:t>et al</a:t>
            </a:r>
            <a:r>
              <a:rPr lang="en-US" altLang="ja-JP" sz="2800" dirty="0"/>
              <a:t>., 2022).</a:t>
            </a:r>
          </a:p>
          <a:p>
            <a:pPr>
              <a:lnSpc>
                <a:spcPct val="120000"/>
              </a:lnSpc>
              <a:spcBef>
                <a:spcPts val="1000"/>
              </a:spcBef>
            </a:pPr>
            <a:r>
              <a:rPr lang="en-US" altLang="ja-JP" sz="2800" b="1" dirty="0"/>
              <a:t>For countries with high economic growth:</a:t>
            </a:r>
            <a:endParaRPr lang="en-US" altLang="ja-JP" sz="2800" dirty="0"/>
          </a:p>
          <a:p>
            <a:pPr marL="360000" indent="-180000">
              <a:spcBef>
                <a:spcPts val="1000"/>
              </a:spcBef>
              <a:buFont typeface="Arial" panose="020B0604020202020204" pitchFamily="34" charset="0"/>
              <a:buChar char="•"/>
            </a:pPr>
            <a:r>
              <a:rPr lang="en-US" altLang="ja-JP" sz="2800" dirty="0"/>
              <a:t>Improve production technology and </a:t>
            </a:r>
            <a:r>
              <a:rPr lang="en-US" altLang="ja-JP" sz="2800" b="1" dirty="0">
                <a:solidFill>
                  <a:srgbClr val="C00000"/>
                </a:solidFill>
              </a:rPr>
              <a:t>shift consumption behavior</a:t>
            </a:r>
            <a:r>
              <a:rPr lang="en-US" altLang="ja-JP" sz="2800" dirty="0"/>
              <a:t>.</a:t>
            </a:r>
          </a:p>
          <a:p>
            <a:pPr>
              <a:lnSpc>
                <a:spcPct val="120000"/>
              </a:lnSpc>
              <a:spcBef>
                <a:spcPts val="1000"/>
              </a:spcBef>
            </a:pPr>
            <a:r>
              <a:rPr lang="en-US" altLang="ja-JP" sz="2800" b="1" dirty="0"/>
              <a:t>To achieve emission reductions through degrowth:</a:t>
            </a:r>
            <a:endParaRPr lang="en-US" altLang="ja-JP" sz="2800" dirty="0"/>
          </a:p>
          <a:p>
            <a:pPr marL="360000" indent="-180000">
              <a:spcBef>
                <a:spcPts val="1000"/>
              </a:spcBef>
              <a:buFont typeface="Arial" panose="020B0604020202020204" pitchFamily="34" charset="0"/>
              <a:buChar char="•"/>
            </a:pPr>
            <a:r>
              <a:rPr lang="en-US" altLang="ja-JP" sz="2800" dirty="0"/>
              <a:t>It is essential to address dependence on global supply chains and declining technological capacity.</a:t>
            </a:r>
          </a:p>
        </p:txBody>
      </p:sp>
    </p:spTree>
    <p:extLst>
      <p:ext uri="{BB962C8B-B14F-4D97-AF65-F5344CB8AC3E}">
        <p14:creationId xmlns:p14="http://schemas.microsoft.com/office/powerpoint/2010/main" val="397425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lang="en-US" altLang="ja-JP" dirty="0"/>
              <a:t>5.</a:t>
            </a:r>
            <a:r>
              <a:rPr kumimoji="1" lang="en-US" altLang="ja-JP" dirty="0"/>
              <a:t> Conclusion and Policy implications</a:t>
            </a:r>
            <a:endParaRPr kumimoji="1" lang="ja-JP" altLang="en-US" dirty="0"/>
          </a:p>
        </p:txBody>
      </p:sp>
      <p:sp>
        <p:nvSpPr>
          <p:cNvPr id="4" name="正方形/長方形 3">
            <a:extLst>
              <a:ext uri="{FF2B5EF4-FFF2-40B4-BE49-F238E27FC236}">
                <a16:creationId xmlns:a16="http://schemas.microsoft.com/office/drawing/2014/main" id="{892ADB3B-EC89-5C46-980B-DEF50872276A}"/>
              </a:ext>
            </a:extLst>
          </p:cNvPr>
          <p:cNvSpPr/>
          <p:nvPr/>
        </p:nvSpPr>
        <p:spPr>
          <a:xfrm>
            <a:off x="178800" y="1004401"/>
            <a:ext cx="11833200" cy="2523660"/>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p:txBody>
          <a:bodyPr/>
          <a:lstStyle/>
          <a:p>
            <a:pPr lvl="1" indent="-180975">
              <a:lnSpc>
                <a:spcPct val="110000"/>
              </a:lnSpc>
              <a:buFont typeface="Arial" panose="020B0604020202020204" pitchFamily="34" charset="0"/>
              <a:buChar char="•"/>
            </a:pPr>
            <a:r>
              <a:rPr lang="en-US" altLang="ja-JP" sz="2800" dirty="0"/>
              <a:t>This study uses the World MRIO Table to analyze how countries’ carbon footprints have changed with economic growth, focusing on pathways of change.</a:t>
            </a:r>
          </a:p>
          <a:p>
            <a:pPr lvl="1" indent="-180975">
              <a:lnSpc>
                <a:spcPct val="110000"/>
              </a:lnSpc>
              <a:buFont typeface="Arial" panose="020B0604020202020204" pitchFamily="34" charset="0"/>
              <a:buChar char="•"/>
            </a:pPr>
            <a:r>
              <a:rPr lang="en-US" altLang="ja-JP" sz="2800" dirty="0"/>
              <a:t>We also apply Structural Decomposition Analysis (SDA) to break down </a:t>
            </a:r>
            <a:r>
              <a:rPr lang="en-US" altLang="ja-JP" dirty="0"/>
              <a:t>the change in carbon footprint into six contributing factors.</a:t>
            </a:r>
            <a:endParaRPr lang="en-US" altLang="ja-JP" sz="2800" dirty="0"/>
          </a:p>
          <a:p>
            <a:pPr lvl="1" indent="-180975">
              <a:lnSpc>
                <a:spcPct val="110000"/>
              </a:lnSpc>
              <a:buFont typeface="Arial" panose="020B0604020202020204" pitchFamily="34" charset="0"/>
              <a:buChar char="•"/>
            </a:pPr>
            <a:r>
              <a:rPr lang="en-US" altLang="ja-JP" dirty="0"/>
              <a:t>Using multi-country, long-term time series data, we identified </a:t>
            </a:r>
            <a:r>
              <a:rPr lang="en-US" altLang="ja-JP" b="1" dirty="0">
                <a:solidFill>
                  <a:schemeClr val="tx1"/>
                </a:solidFill>
              </a:rPr>
              <a:t>several distinct decoupling pathways</a:t>
            </a:r>
            <a:r>
              <a:rPr lang="en-US" altLang="ja-JP" dirty="0"/>
              <a:t>.</a:t>
            </a:r>
          </a:p>
          <a:p>
            <a:pPr lvl="1" indent="-180975">
              <a:lnSpc>
                <a:spcPct val="110000"/>
              </a:lnSpc>
              <a:buFont typeface="Arial" panose="020B0604020202020204" pitchFamily="34" charset="0"/>
              <a:buChar char="•"/>
            </a:pPr>
            <a:r>
              <a:rPr lang="en-US" altLang="ja-JP" dirty="0"/>
              <a:t>Furthermore, this study enables comparison of the factors contributing to decoupling among countries at different stages of economic growth.</a:t>
            </a:r>
          </a:p>
          <a:p>
            <a:pPr lvl="1" indent="-180975">
              <a:lnSpc>
                <a:spcPct val="110000"/>
              </a:lnSpc>
            </a:pPr>
            <a:r>
              <a:rPr lang="en-US" altLang="ja-JP" dirty="0"/>
              <a:t>The empirical results clearly show that the key factors and their relative contributions </a:t>
            </a:r>
            <a:r>
              <a:rPr lang="en-US" altLang="ja-JP" b="1" dirty="0"/>
              <a:t>vary depending on the stage of economic growth</a:t>
            </a:r>
            <a:r>
              <a:rPr lang="en-US" altLang="ja-JP" dirty="0"/>
              <a:t>.</a:t>
            </a:r>
          </a:p>
        </p:txBody>
      </p:sp>
    </p:spTree>
    <p:extLst>
      <p:ext uri="{BB962C8B-B14F-4D97-AF65-F5344CB8AC3E}">
        <p14:creationId xmlns:p14="http://schemas.microsoft.com/office/powerpoint/2010/main" val="258935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lstStyle/>
          <a:p>
            <a:r>
              <a:rPr lang="en-US" altLang="ja-JP" dirty="0"/>
              <a:t>5.</a:t>
            </a:r>
            <a:r>
              <a:rPr kumimoji="1" lang="en-US" altLang="ja-JP" dirty="0"/>
              <a:t> Conclusion and Policy implications</a:t>
            </a:r>
            <a:endParaRPr kumimoji="1" lang="ja-JP" altLang="en-US" dirty="0"/>
          </a:p>
        </p:txBody>
      </p:sp>
      <p:sp>
        <p:nvSpPr>
          <p:cNvPr id="6" name="正方形/長方形 5">
            <a:extLst>
              <a:ext uri="{FF2B5EF4-FFF2-40B4-BE49-F238E27FC236}">
                <a16:creationId xmlns:a16="http://schemas.microsoft.com/office/drawing/2014/main" id="{F8D7EA16-59A4-8F43-57D0-41984D663CFA}"/>
              </a:ext>
            </a:extLst>
          </p:cNvPr>
          <p:cNvSpPr/>
          <p:nvPr/>
        </p:nvSpPr>
        <p:spPr>
          <a:xfrm>
            <a:off x="178800" y="1004401"/>
            <a:ext cx="11833200" cy="2523660"/>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p:txBody>
          <a:bodyPr/>
          <a:lstStyle/>
          <a:p>
            <a:pPr lvl="1">
              <a:lnSpc>
                <a:spcPct val="110000"/>
              </a:lnSpc>
            </a:pPr>
            <a:r>
              <a:rPr lang="en-US" altLang="ja-JP" dirty="0"/>
              <a:t>We compared the drivers of carbon footprint changes </a:t>
            </a:r>
            <a:r>
              <a:rPr lang="en-US" altLang="ja-JP" dirty="0">
                <a:uFill>
                  <a:solidFill>
                    <a:srgbClr val="C00000"/>
                  </a:solidFill>
                </a:uFill>
              </a:rPr>
              <a:t>between countries with </a:t>
            </a:r>
            <a:r>
              <a:rPr lang="en-US" altLang="ja-JP" b="1" dirty="0">
                <a:uFill>
                  <a:solidFill>
                    <a:srgbClr val="C00000"/>
                  </a:solidFill>
                </a:uFill>
              </a:rPr>
              <a:t>similar </a:t>
            </a:r>
            <a:r>
              <a:rPr lang="en-US" altLang="ja-JP" dirty="0">
                <a:uFill>
                  <a:solidFill>
                    <a:srgbClr val="C00000"/>
                  </a:solidFill>
                </a:uFill>
              </a:rPr>
              <a:t>economic growth rates but significant </a:t>
            </a:r>
            <a:r>
              <a:rPr lang="en-US" altLang="ja-JP" b="1" dirty="0">
                <a:uFill>
                  <a:solidFill>
                    <a:srgbClr val="C00000"/>
                  </a:solidFill>
                </a:uFill>
              </a:rPr>
              <a:t>differences</a:t>
            </a:r>
            <a:r>
              <a:rPr lang="en-US" altLang="ja-JP" dirty="0">
                <a:uFill>
                  <a:solidFill>
                    <a:srgbClr val="C00000"/>
                  </a:solidFill>
                </a:uFill>
              </a:rPr>
              <a:t> in carbon footprint change rates</a:t>
            </a:r>
            <a:r>
              <a:rPr lang="en-US" altLang="ja-JP" dirty="0"/>
              <a:t>.</a:t>
            </a:r>
          </a:p>
          <a:p>
            <a:pPr lvl="1">
              <a:lnSpc>
                <a:spcPct val="110000"/>
              </a:lnSpc>
            </a:pPr>
            <a:r>
              <a:rPr lang="en-US" altLang="ja-JP" dirty="0"/>
              <a:t>These results indicate the </a:t>
            </a:r>
            <a:r>
              <a:rPr lang="en-US" altLang="ja-JP" b="1" dirty="0"/>
              <a:t>mitigation potential </a:t>
            </a:r>
            <a:r>
              <a:rPr lang="en-US" altLang="ja-JP" dirty="0"/>
              <a:t>of each factor for achieving decoupling while maintaining economic growth.</a:t>
            </a:r>
          </a:p>
          <a:p>
            <a:pPr lvl="1">
              <a:lnSpc>
                <a:spcPct val="110000"/>
              </a:lnSpc>
            </a:pPr>
            <a:r>
              <a:rPr lang="en-US" altLang="ja-JP" dirty="0"/>
              <a:t>We found that changes in </a:t>
            </a:r>
            <a:r>
              <a:rPr lang="en-US" altLang="ja-JP" b="1" dirty="0"/>
              <a:t>the trade structures of intermediate goods and final goods</a:t>
            </a:r>
            <a:r>
              <a:rPr lang="en-US" altLang="ja-JP" dirty="0"/>
              <a:t>—newly identified in this study—may play an important role in whether decoupling is achieved.</a:t>
            </a:r>
          </a:p>
          <a:p>
            <a:pPr lvl="1">
              <a:lnSpc>
                <a:spcPct val="110000"/>
              </a:lnSpc>
            </a:pPr>
            <a:r>
              <a:rPr lang="en-US" altLang="ja-JP" dirty="0"/>
              <a:t>This suggests that the SDA method proposed here, which can accurately capture mitigation effects from changes in the global trade structure, is valuable for decoupling analysis.</a:t>
            </a:r>
            <a:endParaRPr lang="en-US" altLang="ja-JP" sz="2800" dirty="0"/>
          </a:p>
        </p:txBody>
      </p:sp>
    </p:spTree>
    <p:extLst>
      <p:ext uri="{BB962C8B-B14F-4D97-AF65-F5344CB8AC3E}">
        <p14:creationId xmlns:p14="http://schemas.microsoft.com/office/powerpoint/2010/main" val="4035849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9B70B-3039-A1D7-2A04-B55DB5AF7083}"/>
              </a:ext>
            </a:extLst>
          </p:cNvPr>
          <p:cNvSpPr>
            <a:spLocks noGrp="1"/>
          </p:cNvSpPr>
          <p:nvPr>
            <p:ph type="ctrTitle"/>
          </p:nvPr>
        </p:nvSpPr>
        <p:spPr>
          <a:xfrm>
            <a:off x="0" y="0"/>
            <a:ext cx="12192000" cy="6858000"/>
          </a:xfrm>
        </p:spPr>
        <p:txBody>
          <a:bodyPr anchor="ctr"/>
          <a:lstStyle/>
          <a:p>
            <a:pPr algn="ctr"/>
            <a:r>
              <a:rPr kumimoji="1" lang="en-US" altLang="ja-JP" sz="6000" dirty="0"/>
              <a:t>Thank you for your kind attention.</a:t>
            </a:r>
            <a:endParaRPr lang="ja-JP" altLang="en-US" dirty="0"/>
          </a:p>
        </p:txBody>
      </p:sp>
    </p:spTree>
    <p:extLst>
      <p:ext uri="{BB962C8B-B14F-4D97-AF65-F5344CB8AC3E}">
        <p14:creationId xmlns:p14="http://schemas.microsoft.com/office/powerpoint/2010/main" val="218460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09C840B-A84B-CEC2-92AA-95E6B9B2AA47}"/>
                  </a:ext>
                </a:extLst>
              </p:cNvPr>
              <p:cNvSpPr txBox="1"/>
              <p:nvPr/>
            </p:nvSpPr>
            <p:spPr>
              <a:xfrm>
                <a:off x="6356295" y="1463431"/>
                <a:ext cx="5655705" cy="5206618"/>
              </a:xfrm>
              <a:prstGeom prst="rect">
                <a:avLst/>
              </a:prstGeom>
              <a:noFill/>
            </p:spPr>
            <p:txBody>
              <a:bodyPr wrap="square">
                <a:spAutoFit/>
              </a:bodyPr>
              <a:lstStyle/>
              <a:p>
                <a:pPr marL="774000" lvl="1" indent="-594000">
                  <a:spcBef>
                    <a:spcPts val="1000"/>
                  </a:spcBef>
                  <a:buNone/>
                  <a:tabLst>
                    <a:tab pos="612000" algn="l"/>
                    <a:tab pos="720000" algn="l"/>
                  </a:tabLst>
                </a:pPr>
                <a14:m>
                  <m:oMath xmlns:m="http://schemas.openxmlformats.org/officeDocument/2006/math">
                    <m:sSub>
                      <m:sSubPr>
                        <m:ctrlPr>
                          <a:rPr lang="ja-JP" altLang="ja-JP" sz="2400" b="1" i="1" smtClean="0">
                            <a:solidFill>
                              <a:schemeClr val="tx1">
                                <a:lumMod val="75000"/>
                                <a:lumOff val="25000"/>
                              </a:schemeClr>
                            </a:solidFill>
                            <a:latin typeface="Cambria Math" panose="02040503050406030204" pitchFamily="18" charset="0"/>
                          </a:rPr>
                        </m:ctrlPr>
                      </m:sSubPr>
                      <m:e>
                        <m:r>
                          <a:rPr lang="en-US" altLang="ja-JP" sz="2400" b="1" i="1">
                            <a:solidFill>
                              <a:schemeClr val="tx1">
                                <a:lumMod val="75000"/>
                                <a:lumOff val="25000"/>
                              </a:schemeClr>
                            </a:solidFill>
                            <a:latin typeface="Cambria Math" panose="02040503050406030204" pitchFamily="18" charset="0"/>
                          </a:rPr>
                          <m:t>𝐓</m:t>
                        </m:r>
                      </m:e>
                      <m:sub>
                        <m:r>
                          <a:rPr lang="en-US" altLang="ja-JP" sz="2400" i="1">
                            <a:solidFill>
                              <a:schemeClr val="tx1">
                                <a:lumMod val="75000"/>
                                <a:lumOff val="25000"/>
                              </a:schemeClr>
                            </a:solidFill>
                            <a:latin typeface="Cambria Math" panose="02040503050406030204" pitchFamily="18" charset="0"/>
                          </a:rPr>
                          <m:t>𝑚</m:t>
                        </m:r>
                      </m:sub>
                    </m:sSub>
                  </m:oMath>
                </a14:m>
                <a:r>
                  <a:rPr lang="en-US" altLang="ja-JP" sz="2400" dirty="0">
                    <a:solidFill>
                      <a:schemeClr val="tx1">
                        <a:lumMod val="75000"/>
                        <a:lumOff val="25000"/>
                      </a:schemeClr>
                    </a:solidFill>
                  </a:rPr>
                  <a:t>	: </a:t>
                </a:r>
                <a:r>
                  <a:rPr lang="en-US" altLang="ja-JP" sz="2400" dirty="0"/>
                  <a:t>Trade coefficient matrix for intermediate goods</a:t>
                </a:r>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r>
                      <a:rPr lang="en-US" altLang="ja-JP" sz="2400" b="1" i="0" smtClean="0">
                        <a:solidFill>
                          <a:schemeClr val="tx1">
                            <a:lumMod val="75000"/>
                            <a:lumOff val="25000"/>
                          </a:schemeClr>
                        </a:solidFill>
                        <a:latin typeface="Cambria Math" panose="02040503050406030204" pitchFamily="18" charset="0"/>
                      </a:rPr>
                      <m:t>𝐁</m:t>
                    </m:r>
                  </m:oMath>
                </a14:m>
                <a:r>
                  <a:rPr lang="en-US" altLang="ja-JP" sz="2400" dirty="0">
                    <a:solidFill>
                      <a:schemeClr val="tx1">
                        <a:lumMod val="75000"/>
                        <a:lumOff val="25000"/>
                      </a:schemeClr>
                    </a:solidFill>
                  </a:rPr>
                  <a:t>	: </a:t>
                </a:r>
                <a:r>
                  <a:rPr lang="en-US" altLang="ja-JP" sz="2400" dirty="0"/>
                  <a:t>Technology coefficient matrix</a:t>
                </a:r>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sSubSup>
                      <m:sSubSupPr>
                        <m:ctrlPr>
                          <a:rPr lang="ja-JP" altLang="ja-JP" sz="2400" b="1" i="1">
                            <a:solidFill>
                              <a:schemeClr val="tx1">
                                <a:lumMod val="75000"/>
                                <a:lumOff val="25000"/>
                              </a:schemeClr>
                            </a:solidFill>
                            <a:latin typeface="Cambria Math" panose="02040503050406030204" pitchFamily="18" charset="0"/>
                          </a:rPr>
                        </m:ctrlPr>
                      </m:sSubSupPr>
                      <m:e>
                        <m:r>
                          <a:rPr lang="en-US" altLang="ja-JP" sz="2400" b="1" i="1">
                            <a:solidFill>
                              <a:schemeClr val="tx1">
                                <a:lumMod val="75000"/>
                                <a:lumOff val="25000"/>
                              </a:schemeClr>
                            </a:solidFill>
                            <a:latin typeface="Cambria Math" panose="02040503050406030204" pitchFamily="18" charset="0"/>
                          </a:rPr>
                          <m:t>𝐓</m:t>
                        </m:r>
                      </m:e>
                      <m:sub>
                        <m:r>
                          <a:rPr lang="en-US" altLang="ja-JP" sz="2400" i="1">
                            <a:solidFill>
                              <a:schemeClr val="tx1">
                                <a:lumMod val="75000"/>
                                <a:lumOff val="25000"/>
                              </a:schemeClr>
                            </a:solidFill>
                            <a:latin typeface="Cambria Math" panose="02040503050406030204" pitchFamily="18" charset="0"/>
                          </a:rPr>
                          <m:t>𝑓</m:t>
                        </m:r>
                      </m:sub>
                      <m:sup>
                        <m:r>
                          <a:rPr lang="en-US" altLang="ja-JP" sz="2400" i="1">
                            <a:solidFill>
                              <a:schemeClr val="tx1">
                                <a:lumMod val="75000"/>
                                <a:lumOff val="25000"/>
                              </a:schemeClr>
                            </a:solidFill>
                            <a:latin typeface="Cambria Math" panose="02040503050406030204" pitchFamily="18" charset="0"/>
                          </a:rPr>
                          <m:t>𝑟</m:t>
                        </m:r>
                      </m:sup>
                    </m:sSubSup>
                  </m:oMath>
                </a14:m>
                <a:r>
                  <a:rPr lang="en-US" altLang="ja-JP" sz="2400" dirty="0">
                    <a:solidFill>
                      <a:schemeClr val="tx1">
                        <a:lumMod val="75000"/>
                        <a:lumOff val="25000"/>
                      </a:schemeClr>
                    </a:solidFill>
                  </a:rPr>
                  <a:t>	: </a:t>
                </a:r>
                <a:r>
                  <a:rPr lang="en-US" altLang="ja-JP" sz="2400" dirty="0"/>
                  <a:t>Trade coefficient vector for final goods of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sSup>
                      <m:sSupPr>
                        <m:ctrlPr>
                          <a:rPr lang="en-US" altLang="ja-JP" sz="2400" b="1" i="1" kern="0">
                            <a:solidFill>
                              <a:prstClr val="black"/>
                            </a:solidFill>
                            <a:latin typeface="Cambria Math" panose="02040503050406030204" pitchFamily="18" charset="0"/>
                            <a:ea typeface="Cambria Math" panose="02040503050406030204" pitchFamily="18" charset="0"/>
                          </a:rPr>
                        </m:ctrlPr>
                      </m:sSupPr>
                      <m:e>
                        <m:r>
                          <a:rPr lang="ja-JP" altLang="en-US" sz="2400" i="1" kern="0">
                            <a:solidFill>
                              <a:prstClr val="black"/>
                            </a:solidFill>
                            <a:latin typeface="Cambria Math" panose="02040503050406030204" pitchFamily="18" charset="0"/>
                            <a:ea typeface="Cambria Math" panose="02040503050406030204" pitchFamily="18" charset="0"/>
                          </a:rPr>
                          <m:t>𝚿</m:t>
                        </m:r>
                      </m:e>
                      <m:sup>
                        <m:r>
                          <a:rPr lang="en-US" altLang="ja-JP" sz="2400" i="1" kern="0">
                            <a:solidFill>
                              <a:prstClr val="black"/>
                            </a:solidFill>
                            <a:latin typeface="Cambria Math" panose="02040503050406030204" pitchFamily="18" charset="0"/>
                            <a:ea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Final demand (sectoral) composition or preference coefficient matrix in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sSup>
                      <m:sSupPr>
                        <m:ctrlPr>
                          <a:rPr lang="en-US" altLang="ja-JP" sz="2400" b="1" i="1" kern="0">
                            <a:solidFill>
                              <a:prstClr val="black"/>
                            </a:solidFill>
                            <a:latin typeface="Cambria Math" panose="02040503050406030204" pitchFamily="18" charset="0"/>
                            <a:ea typeface="Cambria Math" panose="02040503050406030204" pitchFamily="18" charset="0"/>
                          </a:rPr>
                        </m:ctrlPr>
                      </m:sSupPr>
                      <m:e>
                        <m:r>
                          <a:rPr lang="en-US" altLang="ja-JP" sz="2400" i="1" kern="0">
                            <a:solidFill>
                              <a:prstClr val="black"/>
                            </a:solidFill>
                            <a:latin typeface="Cambria Math" panose="02040503050406030204" pitchFamily="18" charset="0"/>
                            <a:ea typeface="Cambria Math" panose="02040503050406030204" pitchFamily="18" charset="0"/>
                          </a:rPr>
                          <m:t>𝑦</m:t>
                        </m:r>
                      </m:e>
                      <m:sup>
                        <m:r>
                          <a:rPr lang="en-US" altLang="ja-JP" sz="2400" i="1" kern="0">
                            <a:solidFill>
                              <a:prstClr val="black"/>
                            </a:solidFill>
                            <a:latin typeface="Cambria Math" panose="02040503050406030204" pitchFamily="18" charset="0"/>
                            <a:ea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Per capita total final demand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i.e., GDE</a:t>
                </a:r>
                <a:r>
                  <a:rPr lang="ja-JP" altLang="en-US" sz="2400" dirty="0">
                    <a:solidFill>
                      <a:schemeClr val="tx1">
                        <a:lumMod val="75000"/>
                        <a:lumOff val="25000"/>
                      </a:schemeClr>
                    </a:solidFill>
                  </a:rPr>
                  <a:t>）</a:t>
                </a:r>
                <a:r>
                  <a:rPr lang="en-US" altLang="ja-JP" sz="2400" dirty="0"/>
                  <a:t> in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r>
                      <a:rPr lang="en-US" altLang="ja-JP" sz="2400" b="1" i="1">
                        <a:solidFill>
                          <a:schemeClr val="tx1">
                            <a:lumMod val="75000"/>
                            <a:lumOff val="25000"/>
                          </a:schemeClr>
                        </a:solidFill>
                        <a:latin typeface="Cambria Math" panose="02040503050406030204" pitchFamily="18" charset="0"/>
                      </a:rPr>
                      <m:t>⨀</m:t>
                    </m:r>
                  </m:oMath>
                </a14:m>
                <a:r>
                  <a:rPr lang="en-US" altLang="ja-JP" sz="2400" dirty="0">
                    <a:solidFill>
                      <a:schemeClr val="tx1">
                        <a:lumMod val="75000"/>
                        <a:lumOff val="25000"/>
                      </a:schemeClr>
                    </a:solidFill>
                  </a:rPr>
                  <a:t>	: </a:t>
                </a:r>
                <a:r>
                  <a:rPr lang="en-US" altLang="ja-JP" sz="2400" dirty="0"/>
                  <a:t>Hadamard product (element-wise multiplication)</a:t>
                </a:r>
                <a:endParaRPr lang="ja-JP" altLang="ja-JP" sz="2400" dirty="0">
                  <a:solidFill>
                    <a:schemeClr val="tx1">
                      <a:lumMod val="75000"/>
                      <a:lumOff val="25000"/>
                    </a:schemeClr>
                  </a:solidFill>
                </a:endParaRPr>
              </a:p>
            </p:txBody>
          </p:sp>
        </mc:Choice>
        <mc:Fallback xmlns="">
          <p:sp>
            <p:nvSpPr>
              <p:cNvPr id="23" name="テキスト ボックス 22">
                <a:extLst>
                  <a:ext uri="{FF2B5EF4-FFF2-40B4-BE49-F238E27FC236}">
                    <a16:creationId xmlns:a16="http://schemas.microsoft.com/office/drawing/2014/main" id="{309C840B-A84B-CEC2-92AA-95E6B9B2AA47}"/>
                  </a:ext>
                </a:extLst>
              </p:cNvPr>
              <p:cNvSpPr txBox="1">
                <a:spLocks noRot="1" noChangeAspect="1" noMove="1" noResize="1" noEditPoints="1" noAdjustHandles="1" noChangeArrowheads="1" noChangeShapeType="1" noTextEdit="1"/>
              </p:cNvSpPr>
              <p:nvPr/>
            </p:nvSpPr>
            <p:spPr>
              <a:xfrm>
                <a:off x="6356295" y="1463431"/>
                <a:ext cx="5655705" cy="5206618"/>
              </a:xfrm>
              <a:prstGeom prst="rect">
                <a:avLst/>
              </a:prstGeom>
              <a:blipFill>
                <a:blip r:embed="rId3"/>
                <a:stretch>
                  <a:fillRect t="-937" b="-1756"/>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C724480B-F946-E25F-67A2-D353DBAD20DA}"/>
              </a:ext>
            </a:extLst>
          </p:cNvPr>
          <p:cNvSpPr/>
          <p:nvPr/>
        </p:nvSpPr>
        <p:spPr>
          <a:xfrm>
            <a:off x="2482447" y="1952625"/>
            <a:ext cx="318081" cy="4318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368C4B15-9569-1D0B-C4E1-50E0AD0D27F4}"/>
              </a:ext>
            </a:extLst>
          </p:cNvPr>
          <p:cNvSpPr/>
          <p:nvPr/>
        </p:nvSpPr>
        <p:spPr>
          <a:xfrm>
            <a:off x="2482446" y="3105150"/>
            <a:ext cx="1186619" cy="53975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Appendix:</a:t>
            </a:r>
            <a:endParaRPr kumimoji="1" lang="ja-JP" altLang="en-US" dirty="0"/>
          </a:p>
        </p:txBody>
      </p:sp>
      <p:sp>
        <p:nvSpPr>
          <p:cNvPr id="15" name="正方形/長方形 14">
            <a:extLst>
              <a:ext uri="{FF2B5EF4-FFF2-40B4-BE49-F238E27FC236}">
                <a16:creationId xmlns:a16="http://schemas.microsoft.com/office/drawing/2014/main" id="{DF7981AF-4BB9-BEF3-81FF-52B6D95DE67A}"/>
              </a:ext>
            </a:extLst>
          </p:cNvPr>
          <p:cNvSpPr/>
          <p:nvPr/>
        </p:nvSpPr>
        <p:spPr>
          <a:xfrm>
            <a:off x="3388153" y="1628775"/>
            <a:ext cx="960263" cy="10795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AC80FC1-CBB0-C712-B3FA-5DC1DAC7CA66}"/>
              </a:ext>
            </a:extLst>
          </p:cNvPr>
          <p:cNvSpPr/>
          <p:nvPr/>
        </p:nvSpPr>
        <p:spPr>
          <a:xfrm>
            <a:off x="4222253" y="3068638"/>
            <a:ext cx="2164425" cy="6127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FCCD552F-8F64-9898-58A6-7E91DB797510}"/>
                  </a:ext>
                </a:extLst>
              </p:cNvPr>
              <p:cNvSpPr txBox="1"/>
              <p:nvPr/>
            </p:nvSpPr>
            <p:spPr>
              <a:xfrm>
                <a:off x="4738148" y="1932201"/>
                <a:ext cx="760314" cy="523220"/>
              </a:xfrm>
              <a:prstGeom prst="rect">
                <a:avLst/>
              </a:prstGeom>
              <a:noFill/>
            </p:spPr>
            <p:txBody>
              <a:bodyPr wrap="none" lIns="0" rIns="180000">
                <a:spAutoFit/>
              </a:bodyPr>
              <a:lstStyle/>
              <a:p>
                <a:pPr/>
                <a14:m>
                  <m:oMathPara xmlns:m="http://schemas.openxmlformats.org/officeDocument/2006/math">
                    <m:oMathParaPr>
                      <m:jc m:val="centerGroup"/>
                    </m:oMathParaPr>
                    <m:oMath xmlns:m="http://schemas.openxmlformats.org/officeDocument/2006/math">
                      <m:d>
                        <m:dPr>
                          <m:ctrlPr>
                            <a:rPr lang="en-US" altLang="ja-JP" sz="2800" b="0" i="1" smtClean="0">
                              <a:solidFill>
                                <a:schemeClr val="tx1">
                                  <a:lumMod val="75000"/>
                                  <a:lumOff val="25000"/>
                                </a:schemeClr>
                              </a:solidFill>
                              <a:latin typeface="Cambria Math" panose="02040503050406030204" pitchFamily="18" charset="0"/>
                            </a:rPr>
                          </m:ctrlPr>
                        </m:dPr>
                        <m:e>
                          <m:r>
                            <a:rPr lang="en-US" altLang="ja-JP" sz="2800" b="0" i="1" smtClean="0">
                              <a:solidFill>
                                <a:schemeClr val="tx1">
                                  <a:lumMod val="75000"/>
                                  <a:lumOff val="25000"/>
                                </a:schemeClr>
                              </a:solidFill>
                              <a:latin typeface="Cambria Math" panose="02040503050406030204" pitchFamily="18" charset="0"/>
                            </a:rPr>
                            <m:t>2</m:t>
                          </m:r>
                        </m:e>
                      </m:d>
                    </m:oMath>
                  </m:oMathPara>
                </a14:m>
                <a:endParaRPr lang="ja-JP" altLang="en-US" sz="2800" dirty="0">
                  <a:solidFill>
                    <a:schemeClr val="tx1">
                      <a:lumMod val="75000"/>
                      <a:lumOff val="25000"/>
                    </a:schemeClr>
                  </a:solidFill>
                </a:endParaRPr>
              </a:p>
            </p:txBody>
          </p:sp>
        </mc:Choice>
        <mc:Fallback xmlns="">
          <p:sp>
            <p:nvSpPr>
              <p:cNvPr id="13" name="テキスト ボックス 12">
                <a:extLst>
                  <a:ext uri="{FF2B5EF4-FFF2-40B4-BE49-F238E27FC236}">
                    <a16:creationId xmlns:a16="http://schemas.microsoft.com/office/drawing/2014/main" id="{FCCD552F-8F64-9898-58A6-7E91DB797510}"/>
                  </a:ext>
                </a:extLst>
              </p:cNvPr>
              <p:cNvSpPr txBox="1">
                <a:spLocks noRot="1" noChangeAspect="1" noMove="1" noResize="1" noEditPoints="1" noAdjustHandles="1" noChangeArrowheads="1" noChangeShapeType="1" noTextEdit="1"/>
              </p:cNvSpPr>
              <p:nvPr/>
            </p:nvSpPr>
            <p:spPr>
              <a:xfrm>
                <a:off x="4738148" y="1932201"/>
                <a:ext cx="760314" cy="523220"/>
              </a:xfrm>
              <a:prstGeom prst="rect">
                <a:avLst/>
              </a:prstGeom>
              <a:blipFill>
                <a:blip r:embed="rId4"/>
                <a:stretch>
                  <a:fillRect/>
                </a:stretch>
              </a:blipFill>
            </p:spPr>
            <p:txBody>
              <a:bodyPr/>
              <a:lstStyle/>
              <a:p>
                <a:r>
                  <a:rPr lang="ja-JP" altLang="en-US">
                    <a:noFill/>
                  </a:rPr>
                  <a:t> </a:t>
                </a:r>
              </a:p>
            </p:txBody>
          </p:sp>
        </mc:Fallback>
      </mc:AlternateContent>
      <p:cxnSp>
        <p:nvCxnSpPr>
          <p:cNvPr id="31" name="直線矢印コネクタ 30">
            <a:extLst>
              <a:ext uri="{FF2B5EF4-FFF2-40B4-BE49-F238E27FC236}">
                <a16:creationId xmlns:a16="http://schemas.microsoft.com/office/drawing/2014/main" id="{0CBF6996-F771-AB3C-A406-1903B3B158DE}"/>
              </a:ext>
            </a:extLst>
          </p:cNvPr>
          <p:cNvCxnSpPr>
            <a:stCxn id="10" idx="2"/>
            <a:endCxn id="4" idx="0"/>
          </p:cNvCxnSpPr>
          <p:nvPr/>
        </p:nvCxnSpPr>
        <p:spPr>
          <a:xfrm>
            <a:off x="2641488" y="2384425"/>
            <a:ext cx="434268" cy="720725"/>
          </a:xfrm>
          <a:prstGeom prst="straightConnector1">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E8D6579-F417-CAD1-EE8F-E1C3730606FD}"/>
              </a:ext>
            </a:extLst>
          </p:cNvPr>
          <p:cNvCxnSpPr>
            <a:cxnSpLocks/>
            <a:stCxn id="15" idx="2"/>
            <a:endCxn id="18" idx="0"/>
          </p:cNvCxnSpPr>
          <p:nvPr/>
        </p:nvCxnSpPr>
        <p:spPr>
          <a:xfrm>
            <a:off x="3868285" y="2708275"/>
            <a:ext cx="1436181" cy="360363"/>
          </a:xfrm>
          <a:prstGeom prst="straightConnector1">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noRot="1" noMove="1" noResize="1" noEditPoints="1" noAdjustHandles="1" noChangeArrowheads="1" noChangeShapeType="1"/>
              </p:cNvSpPr>
              <p:nvPr>
                <p:ph idx="1"/>
              </p:nvPr>
            </p:nvSpPr>
            <p:spPr/>
            <p:txBody>
              <a:bodyPr/>
              <a:lstStyle/>
              <a:p>
                <a:pPr lvl="1"/>
                <a:r>
                  <a:rPr lang="en-US" altLang="ja-JP" dirty="0"/>
                  <a:t>The per capita carbon footprint of country </a:t>
                </a:r>
                <a:r>
                  <a:rPr lang="en-US" altLang="ja-JP" i="1" dirty="0"/>
                  <a:t>r</a:t>
                </a:r>
                <a:r>
                  <a:rPr lang="en-US" altLang="ja-JP" dirty="0"/>
                  <a:t> :</a:t>
                </a:r>
              </a:p>
              <a:p>
                <a:pPr marL="357188">
                  <a:lnSpc>
                    <a:spcPct val="120000"/>
                  </a:lnSpc>
                  <a:spcAft>
                    <a:spcPts val="3000"/>
                  </a:spcAft>
                </a:pPr>
                <a14:m>
                  <m:oMathPara xmlns:m="http://schemas.openxmlformats.org/officeDocument/2006/math">
                    <m:oMathParaPr>
                      <m:jc m:val="left"/>
                    </m:oMathParaPr>
                    <m:oMath xmlns:m="http://schemas.openxmlformats.org/officeDocument/2006/math">
                      <m:sSup>
                        <m:sSupPr>
                          <m:ctrlPr>
                            <a:rPr lang="ja-JP" altLang="ja-JP" i="1">
                              <a:solidFill>
                                <a:schemeClr val="tx1">
                                  <a:lumMod val="75000"/>
                                  <a:lumOff val="25000"/>
                                </a:schemeClr>
                              </a:solidFill>
                              <a:latin typeface="Cambria Math" panose="02040503050406030204" pitchFamily="18" charset="0"/>
                            </a:rPr>
                          </m:ctrlPr>
                        </m:sSupPr>
                        <m:e>
                          <m:r>
                            <a:rPr lang="en-US" altLang="ja-JP" i="1">
                              <a:solidFill>
                                <a:schemeClr val="tx1">
                                  <a:lumMod val="75000"/>
                                  <a:lumOff val="25000"/>
                                </a:schemeClr>
                              </a:solidFill>
                              <a:latin typeface="Cambria Math" panose="02040503050406030204" pitchFamily="18" charset="0"/>
                            </a:rPr>
                            <m:t>𝑞</m:t>
                          </m:r>
                        </m:e>
                        <m:sup>
                          <m:r>
                            <a:rPr lang="en-US" altLang="ja-JP" i="1">
                              <a:solidFill>
                                <a:schemeClr val="tx1">
                                  <a:lumMod val="75000"/>
                                  <a:lumOff val="25000"/>
                                </a:schemeClr>
                              </a:solidFill>
                              <a:latin typeface="Cambria Math" panose="02040503050406030204" pitchFamily="18" charset="0"/>
                            </a:rPr>
                            <m:t>𝑟</m:t>
                          </m:r>
                        </m:sup>
                      </m:sSup>
                      <m:r>
                        <m:rPr>
                          <m:aln/>
                        </m:rPr>
                        <a:rPr lang="en-US" altLang="ja-JP">
                          <a:solidFill>
                            <a:schemeClr val="tx1">
                              <a:lumMod val="75000"/>
                              <a:lumOff val="25000"/>
                            </a:schemeClr>
                          </a:solidFill>
                          <a:latin typeface="Cambria Math" panose="02040503050406030204" pitchFamily="18" charset="0"/>
                        </a:rPr>
                        <m:t>=</m:t>
                      </m:r>
                      <m:r>
                        <a:rPr lang="en-US" altLang="ja-JP" b="1" i="1">
                          <a:solidFill>
                            <a:schemeClr val="tx1">
                              <a:lumMod val="75000"/>
                              <a:lumOff val="25000"/>
                            </a:schemeClr>
                          </a:solidFill>
                          <a:latin typeface="Cambria Math" panose="02040503050406030204" pitchFamily="18" charset="0"/>
                        </a:rPr>
                        <m:t>𝐞</m:t>
                      </m:r>
                      <m:sSup>
                        <m:sSupPr>
                          <m:ctrlPr>
                            <a:rPr lang="ja-JP" altLang="ja-JP" b="1" i="1">
                              <a:solidFill>
                                <a:schemeClr val="tx1">
                                  <a:lumMod val="75000"/>
                                  <a:lumOff val="25000"/>
                                </a:schemeClr>
                              </a:solidFill>
                              <a:latin typeface="Cambria Math" panose="02040503050406030204" pitchFamily="18" charset="0"/>
                            </a:rPr>
                          </m:ctrlPr>
                        </m:sSupPr>
                        <m:e>
                          <m:d>
                            <m:dPr>
                              <m:ctrlPr>
                                <a:rPr lang="ja-JP" altLang="ja-JP" b="1" i="1">
                                  <a:solidFill>
                                    <a:schemeClr val="tx1">
                                      <a:lumMod val="75000"/>
                                      <a:lumOff val="25000"/>
                                    </a:schemeClr>
                                  </a:solidFill>
                                  <a:latin typeface="Cambria Math" panose="02040503050406030204" pitchFamily="18" charset="0"/>
                                </a:rPr>
                              </m:ctrlPr>
                            </m:dPr>
                            <m:e>
                              <m:r>
                                <a:rPr lang="en-US" altLang="ja-JP" b="1" i="1">
                                  <a:solidFill>
                                    <a:schemeClr val="tx1">
                                      <a:lumMod val="75000"/>
                                      <a:lumOff val="25000"/>
                                    </a:schemeClr>
                                  </a:solidFill>
                                  <a:latin typeface="Cambria Math" panose="02040503050406030204" pitchFamily="18" charset="0"/>
                                </a:rPr>
                                <m:t>𝐈</m:t>
                              </m:r>
                              <m:r>
                                <a:rPr lang="en-US" altLang="ja-JP" b="1" i="1">
                                  <a:solidFill>
                                    <a:schemeClr val="tx1">
                                      <a:lumMod val="75000"/>
                                      <a:lumOff val="25000"/>
                                    </a:schemeClr>
                                  </a:solidFill>
                                  <a:latin typeface="Cambria Math" panose="02040503050406030204" pitchFamily="18" charset="0"/>
                                </a:rPr>
                                <m:t>−</m:t>
                              </m:r>
                              <m:sSub>
                                <m:sSubPr>
                                  <m:ctrlPr>
                                    <a:rPr lang="ja-JP" altLang="ja-JP" b="1" i="1">
                                      <a:solidFill>
                                        <a:schemeClr val="tx1">
                                          <a:lumMod val="75000"/>
                                          <a:lumOff val="25000"/>
                                        </a:schemeClr>
                                      </a:solidFill>
                                      <a:latin typeface="Cambria Math" panose="02040503050406030204" pitchFamily="18" charset="0"/>
                                    </a:rPr>
                                  </m:ctrlPr>
                                </m:sSubPr>
                                <m:e>
                                  <m:r>
                                    <a:rPr lang="en-US" altLang="ja-JP" b="1" i="1">
                                      <a:solidFill>
                                        <a:schemeClr val="tx1">
                                          <a:lumMod val="75000"/>
                                          <a:lumOff val="25000"/>
                                        </a:schemeClr>
                                      </a:solidFill>
                                      <a:latin typeface="Cambria Math" panose="02040503050406030204" pitchFamily="18" charset="0"/>
                                    </a:rPr>
                                    <m:t>𝐓</m:t>
                                  </m:r>
                                </m:e>
                                <m:sub>
                                  <m:r>
                                    <a:rPr lang="en-US" altLang="ja-JP" i="1">
                                      <a:solidFill>
                                        <a:schemeClr val="tx1">
                                          <a:lumMod val="75000"/>
                                          <a:lumOff val="25000"/>
                                        </a:schemeClr>
                                      </a:solidFill>
                                      <a:latin typeface="Cambria Math" panose="02040503050406030204" pitchFamily="18" charset="0"/>
                                    </a:rPr>
                                    <m:t>𝑚</m:t>
                                  </m:r>
                                </m:sub>
                              </m:sSub>
                              <m:r>
                                <a:rPr lang="en-US" altLang="ja-JP" b="1" i="1">
                                  <a:solidFill>
                                    <a:schemeClr val="tx1">
                                      <a:lumMod val="75000"/>
                                      <a:lumOff val="25000"/>
                                    </a:schemeClr>
                                  </a:solidFill>
                                  <a:latin typeface="Cambria Math" panose="02040503050406030204" pitchFamily="18" charset="0"/>
                                </a:rPr>
                                <m:t>⨀</m:t>
                              </m:r>
                              <m:r>
                                <a:rPr lang="en-US" altLang="ja-JP" b="1" i="0" smtClean="0">
                                  <a:solidFill>
                                    <a:schemeClr val="tx1">
                                      <a:lumMod val="75000"/>
                                      <a:lumOff val="25000"/>
                                    </a:schemeClr>
                                  </a:solidFill>
                                  <a:latin typeface="Cambria Math" panose="02040503050406030204" pitchFamily="18" charset="0"/>
                                </a:rPr>
                                <m:t>𝐁</m:t>
                              </m:r>
                            </m:e>
                          </m:d>
                        </m:e>
                        <m:sup>
                          <m:r>
                            <a:rPr lang="en-US" altLang="ja-JP" i="1">
                              <a:solidFill>
                                <a:schemeClr val="tx1">
                                  <a:lumMod val="75000"/>
                                  <a:lumOff val="25000"/>
                                </a:schemeClr>
                              </a:solidFill>
                              <a:latin typeface="Cambria Math" panose="02040503050406030204" pitchFamily="18" charset="0"/>
                            </a:rPr>
                            <m:t>−1</m:t>
                          </m:r>
                        </m:sup>
                      </m:sSup>
                      <m:d>
                        <m:dPr>
                          <m:ctrlPr>
                            <a:rPr lang="en-US" altLang="ja-JP" i="1" kern="0">
                              <a:solidFill>
                                <a:prstClr val="black"/>
                              </a:solidFill>
                              <a:latin typeface="Cambria Math" panose="02040503050406030204" pitchFamily="18" charset="0"/>
                              <a:ea typeface="Cambria Math" panose="02040503050406030204" pitchFamily="18" charset="0"/>
                            </a:rPr>
                          </m:ctrlPr>
                        </m:dPr>
                        <m:e>
                          <m:sSubSup>
                            <m:sSubSupPr>
                              <m:ctrlPr>
                                <a:rPr lang="en-US" altLang="ja-JP" i="1" kern="0">
                                  <a:solidFill>
                                    <a:prstClr val="black"/>
                                  </a:solidFill>
                                  <a:latin typeface="Cambria Math" panose="02040503050406030204" pitchFamily="18" charset="0"/>
                                  <a:ea typeface="Cambria Math" panose="02040503050406030204" pitchFamily="18" charset="0"/>
                                </a:rPr>
                              </m:ctrlPr>
                            </m:sSubSupPr>
                            <m:e>
                              <m:r>
                                <a:rPr lang="en-US" altLang="ja-JP" b="1" kern="0">
                                  <a:solidFill>
                                    <a:prstClr val="black"/>
                                  </a:solidFill>
                                  <a:latin typeface="Cambria Math" panose="02040503050406030204" pitchFamily="18" charset="0"/>
                                  <a:ea typeface="Cambria Math" panose="02040503050406030204" pitchFamily="18" charset="0"/>
                                </a:rPr>
                                <m:t>𝐓</m:t>
                              </m:r>
                            </m:e>
                            <m:sub>
                              <m:r>
                                <a:rPr lang="en-US" altLang="ja-JP" i="1" kern="0">
                                  <a:solidFill>
                                    <a:prstClr val="black"/>
                                  </a:solidFill>
                                  <a:latin typeface="Cambria Math" panose="02040503050406030204" pitchFamily="18" charset="0"/>
                                  <a:ea typeface="Cambria Math" panose="02040503050406030204" pitchFamily="18" charset="0"/>
                                </a:rPr>
                                <m:t>𝑓</m:t>
                              </m:r>
                            </m:sub>
                            <m:sup>
                              <m:r>
                                <a:rPr lang="en-US" altLang="ja-JP" i="1" kern="0">
                                  <a:solidFill>
                                    <a:prstClr val="black"/>
                                  </a:solidFill>
                                  <a:latin typeface="Cambria Math" panose="02040503050406030204" pitchFamily="18" charset="0"/>
                                  <a:ea typeface="Cambria Math" panose="02040503050406030204" pitchFamily="18" charset="0"/>
                                </a:rPr>
                                <m:t>𝑟</m:t>
                              </m:r>
                            </m:sup>
                          </m:sSubSup>
                          <m:r>
                            <a:rPr lang="en-US" altLang="ja-JP" i="1" kern="0">
                              <a:solidFill>
                                <a:prstClr val="black"/>
                              </a:solidFill>
                              <a:latin typeface="Cambria Math" panose="02040503050406030204" pitchFamily="18" charset="0"/>
                              <a:ea typeface="Cambria Math" panose="02040503050406030204" pitchFamily="18" charset="0"/>
                            </a:rPr>
                            <m:t>⨀</m:t>
                          </m:r>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ja-JP" altLang="en-US" i="1" kern="0">
                                  <a:solidFill>
                                    <a:prstClr val="black"/>
                                  </a:solidFill>
                                  <a:latin typeface="Cambria Math" panose="02040503050406030204" pitchFamily="18" charset="0"/>
                                  <a:ea typeface="Cambria Math" panose="02040503050406030204" pitchFamily="18" charset="0"/>
                                </a:rPr>
                                <m:t>𝚿</m:t>
                              </m:r>
                            </m:e>
                            <m:sup>
                              <m:r>
                                <a:rPr lang="en-US" altLang="ja-JP" i="1" kern="0">
                                  <a:solidFill>
                                    <a:prstClr val="black"/>
                                  </a:solidFill>
                                  <a:latin typeface="Cambria Math" panose="02040503050406030204" pitchFamily="18" charset="0"/>
                                  <a:ea typeface="Cambria Math" panose="02040503050406030204" pitchFamily="18" charset="0"/>
                                </a:rPr>
                                <m:t>𝑟</m:t>
                              </m:r>
                            </m:sup>
                          </m:sSup>
                        </m:e>
                      </m:d>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en-US" altLang="ja-JP" i="1" kern="0">
                              <a:solidFill>
                                <a:prstClr val="black"/>
                              </a:solidFill>
                              <a:latin typeface="Cambria Math" panose="02040503050406030204" pitchFamily="18" charset="0"/>
                              <a:ea typeface="Cambria Math" panose="02040503050406030204" pitchFamily="18" charset="0"/>
                            </a:rPr>
                            <m:t>𝑦</m:t>
                          </m:r>
                        </m:e>
                        <m:sup>
                          <m:r>
                            <a:rPr lang="en-US" altLang="ja-JP" i="1" kern="0">
                              <a:solidFill>
                                <a:prstClr val="black"/>
                              </a:solidFill>
                              <a:latin typeface="Cambria Math" panose="02040503050406030204" pitchFamily="18" charset="0"/>
                              <a:ea typeface="Cambria Math" panose="02040503050406030204" pitchFamily="18" charset="0"/>
                            </a:rPr>
                            <m:t>𝑟</m:t>
                          </m:r>
                        </m:sup>
                      </m:sSup>
                      <m:sSup>
                        <m:sSupPr>
                          <m:ctrlPr>
                            <a:rPr lang="ja-JP" altLang="ja-JP" i="1" smtClean="0">
                              <a:solidFill>
                                <a:schemeClr val="tx1">
                                  <a:lumMod val="75000"/>
                                  <a:lumOff val="25000"/>
                                </a:schemeClr>
                              </a:solidFill>
                              <a:latin typeface="Cambria Math" panose="02040503050406030204" pitchFamily="18" charset="0"/>
                            </a:rPr>
                          </m:ctrlPr>
                        </m:sSupPr>
                        <m:e>
                          <m:r>
                            <a:rPr lang="en-US" altLang="ja-JP" i="1">
                              <a:solidFill>
                                <a:schemeClr val="tx1">
                                  <a:lumMod val="75000"/>
                                  <a:lumOff val="25000"/>
                                </a:schemeClr>
                              </a:solidFill>
                              <a:latin typeface="Cambria Math" panose="02040503050406030204" pitchFamily="18" charset="0"/>
                            </a:rPr>
                            <m:t>𝑞</m:t>
                          </m:r>
                        </m:e>
                        <m:sup>
                          <m:r>
                            <a:rPr lang="en-US" altLang="ja-JP" i="1">
                              <a:solidFill>
                                <a:schemeClr val="tx1">
                                  <a:lumMod val="75000"/>
                                  <a:lumOff val="25000"/>
                                </a:schemeClr>
                              </a:solidFill>
                              <a:latin typeface="Cambria Math" panose="02040503050406030204" pitchFamily="18" charset="0"/>
                            </a:rPr>
                            <m:t>𝑟</m:t>
                          </m:r>
                        </m:sup>
                      </m:sSup>
                      <m:r>
                        <m:rPr>
                          <m:aln/>
                        </m:rPr>
                        <a:rPr lang="en-US" altLang="ja-JP" i="1">
                          <a:solidFill>
                            <a:schemeClr val="tx1">
                              <a:lumMod val="75000"/>
                              <a:lumOff val="25000"/>
                            </a:schemeClr>
                          </a:solidFill>
                          <a:latin typeface="Cambria Math" panose="02040503050406030204" pitchFamily="18" charset="0"/>
                        </a:rPr>
                        <m:t>=</m:t>
                      </m:r>
                      <m:r>
                        <a:rPr lang="en-US" altLang="ja-JP" b="1" i="1">
                          <a:solidFill>
                            <a:schemeClr val="tx1">
                              <a:lumMod val="75000"/>
                              <a:lumOff val="25000"/>
                            </a:schemeClr>
                          </a:solidFill>
                          <a:latin typeface="Cambria Math" panose="02040503050406030204" pitchFamily="18" charset="0"/>
                        </a:rPr>
                        <m:t>𝐞</m:t>
                      </m:r>
                      <m:sSup>
                        <m:sSupPr>
                          <m:ctrlPr>
                            <a:rPr lang="en-US" altLang="ja-JP" b="1" i="1">
                              <a:solidFill>
                                <a:schemeClr val="tx1">
                                  <a:lumMod val="75000"/>
                                  <a:lumOff val="25000"/>
                                </a:schemeClr>
                              </a:solidFill>
                              <a:latin typeface="Cambria Math" panose="02040503050406030204" pitchFamily="18" charset="0"/>
                            </a:rPr>
                          </m:ctrlPr>
                        </m:sSupPr>
                        <m:e>
                          <m:d>
                            <m:dPr>
                              <m:ctrlPr>
                                <a:rPr lang="en-US" altLang="ja-JP" b="1" i="1">
                                  <a:solidFill>
                                    <a:schemeClr val="tx1">
                                      <a:lumMod val="75000"/>
                                      <a:lumOff val="25000"/>
                                    </a:schemeClr>
                                  </a:solidFill>
                                  <a:latin typeface="Cambria Math" panose="02040503050406030204" pitchFamily="18" charset="0"/>
                                </a:rPr>
                              </m:ctrlPr>
                            </m:dPr>
                            <m:e>
                              <m:r>
                                <a:rPr lang="en-US" altLang="ja-JP" b="1">
                                  <a:solidFill>
                                    <a:schemeClr val="tx1">
                                      <a:lumMod val="75000"/>
                                      <a:lumOff val="25000"/>
                                    </a:schemeClr>
                                  </a:solidFill>
                                  <a:latin typeface="Cambria Math" panose="02040503050406030204" pitchFamily="18" charset="0"/>
                                </a:rPr>
                                <m:t>𝐈</m:t>
                              </m:r>
                              <m:r>
                                <a:rPr lang="en-US" altLang="ja-JP" b="1">
                                  <a:solidFill>
                                    <a:schemeClr val="tx1">
                                      <a:lumMod val="75000"/>
                                      <a:lumOff val="25000"/>
                                    </a:schemeClr>
                                  </a:solidFill>
                                  <a:latin typeface="Cambria Math" panose="02040503050406030204" pitchFamily="18" charset="0"/>
                                </a:rPr>
                                <m:t>−</m:t>
                              </m:r>
                              <m:r>
                                <a:rPr lang="en-US" altLang="ja-JP" b="1" i="0" smtClean="0">
                                  <a:solidFill>
                                    <a:schemeClr val="tx1">
                                      <a:lumMod val="75000"/>
                                      <a:lumOff val="25000"/>
                                    </a:schemeClr>
                                  </a:solidFill>
                                  <a:latin typeface="Cambria Math" panose="02040503050406030204" pitchFamily="18" charset="0"/>
                                </a:rPr>
                                <m:t>𝐀</m:t>
                              </m:r>
                            </m:e>
                          </m:d>
                        </m:e>
                        <m:sup>
                          <m:r>
                            <a:rPr lang="en-US" altLang="ja-JP" b="1" i="1">
                              <a:solidFill>
                                <a:schemeClr val="tx1">
                                  <a:lumMod val="75000"/>
                                  <a:lumOff val="25000"/>
                                </a:schemeClr>
                              </a:solidFill>
                              <a:latin typeface="Cambria Math" panose="02040503050406030204" pitchFamily="18" charset="0"/>
                            </a:rPr>
                            <m:t>−</m:t>
                          </m:r>
                          <m:r>
                            <a:rPr lang="en-US" altLang="ja-JP" b="1" i="1">
                              <a:solidFill>
                                <a:schemeClr val="tx1">
                                  <a:lumMod val="75000"/>
                                  <a:lumOff val="25000"/>
                                </a:schemeClr>
                              </a:solidFill>
                              <a:latin typeface="Cambria Math" panose="02040503050406030204" pitchFamily="18" charset="0"/>
                            </a:rPr>
                            <m:t>𝟏</m:t>
                          </m:r>
                        </m:sup>
                      </m:sSup>
                      <m:f>
                        <m:fPr>
                          <m:ctrlPr>
                            <a:rPr lang="ja-JP" altLang="ja-JP" i="1">
                              <a:solidFill>
                                <a:schemeClr val="tx1">
                                  <a:lumMod val="75000"/>
                                  <a:lumOff val="25000"/>
                                </a:schemeClr>
                              </a:solidFill>
                              <a:latin typeface="Cambria Math" panose="02040503050406030204" pitchFamily="18" charset="0"/>
                            </a:rPr>
                          </m:ctrlPr>
                        </m:fPr>
                        <m:num>
                          <m:sSup>
                            <m:sSupPr>
                              <m:ctrlPr>
                                <a:rPr lang="ja-JP" altLang="ja-JP" b="1" i="1">
                                  <a:solidFill>
                                    <a:schemeClr val="tx1">
                                      <a:lumMod val="75000"/>
                                      <a:lumOff val="25000"/>
                                    </a:schemeClr>
                                  </a:solidFill>
                                  <a:latin typeface="Cambria Math" panose="02040503050406030204" pitchFamily="18" charset="0"/>
                                </a:rPr>
                              </m:ctrlPr>
                            </m:sSupPr>
                            <m:e>
                              <m:r>
                                <a:rPr lang="en-US" altLang="ja-JP" b="1" i="1">
                                  <a:solidFill>
                                    <a:schemeClr val="tx1">
                                      <a:lumMod val="75000"/>
                                      <a:lumOff val="25000"/>
                                    </a:schemeClr>
                                  </a:solidFill>
                                  <a:latin typeface="Cambria Math" panose="02040503050406030204" pitchFamily="18" charset="0"/>
                                </a:rPr>
                                <m:t>𝐟</m:t>
                              </m:r>
                            </m:e>
                            <m:sup>
                              <m:r>
                                <a:rPr lang="en-US" altLang="ja-JP" i="1">
                                  <a:solidFill>
                                    <a:schemeClr val="tx1">
                                      <a:lumMod val="75000"/>
                                      <a:lumOff val="25000"/>
                                    </a:schemeClr>
                                  </a:solidFill>
                                  <a:latin typeface="Cambria Math" panose="02040503050406030204" pitchFamily="18" charset="0"/>
                                </a:rPr>
                                <m:t>𝑟</m:t>
                              </m:r>
                            </m:sup>
                          </m:sSup>
                        </m:num>
                        <m:den>
                          <m:sSup>
                            <m:sSupPr>
                              <m:ctrlPr>
                                <a:rPr lang="ja-JP" altLang="ja-JP" i="1">
                                  <a:solidFill>
                                    <a:schemeClr val="tx1">
                                      <a:lumMod val="75000"/>
                                      <a:lumOff val="25000"/>
                                    </a:schemeClr>
                                  </a:solidFill>
                                  <a:latin typeface="Cambria Math" panose="02040503050406030204" pitchFamily="18" charset="0"/>
                                </a:rPr>
                              </m:ctrlPr>
                            </m:sSupPr>
                            <m:e>
                              <m:r>
                                <a:rPr lang="en-US" altLang="ja-JP" i="1">
                                  <a:solidFill>
                                    <a:schemeClr val="tx1">
                                      <a:lumMod val="75000"/>
                                      <a:lumOff val="25000"/>
                                    </a:schemeClr>
                                  </a:solidFill>
                                  <a:latin typeface="Cambria Math" panose="02040503050406030204" pitchFamily="18" charset="0"/>
                                </a:rPr>
                                <m:t>𝑝𝑜𝑝</m:t>
                              </m:r>
                            </m:e>
                            <m:sup>
                              <m:r>
                                <a:rPr lang="en-US" altLang="ja-JP" i="1">
                                  <a:solidFill>
                                    <a:schemeClr val="tx1">
                                      <a:lumMod val="75000"/>
                                      <a:lumOff val="25000"/>
                                    </a:schemeClr>
                                  </a:solidFill>
                                  <a:latin typeface="Cambria Math" panose="02040503050406030204" pitchFamily="18" charset="0"/>
                                </a:rPr>
                                <m:t>𝑟</m:t>
                              </m:r>
                            </m:sup>
                          </m:sSup>
                        </m:den>
                      </m:f>
                    </m:oMath>
                  </m:oMathPara>
                </a14:m>
                <a:endParaRPr lang="en-US" altLang="ja-JP" dirty="0"/>
              </a:p>
              <a:p>
                <a:pPr marL="357188"/>
                <a:endParaRPr lang="en-US" altLang="ja-JP"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sSup>
                      <m:sSupPr>
                        <m:ctrlPr>
                          <a:rPr lang="ja-JP" altLang="ja-JP" sz="2400" i="1" smtClean="0">
                            <a:solidFill>
                              <a:schemeClr val="tx1">
                                <a:lumMod val="75000"/>
                                <a:lumOff val="25000"/>
                              </a:schemeClr>
                            </a:solidFill>
                            <a:latin typeface="Cambria Math" panose="02040503050406030204" pitchFamily="18" charset="0"/>
                          </a:rPr>
                        </m:ctrlPr>
                      </m:sSupPr>
                      <m:e>
                        <m:r>
                          <a:rPr lang="en-US" altLang="ja-JP" sz="2400" i="1">
                            <a:solidFill>
                              <a:schemeClr val="tx1">
                                <a:lumMod val="75000"/>
                                <a:lumOff val="25000"/>
                              </a:schemeClr>
                            </a:solidFill>
                            <a:latin typeface="Cambria Math" panose="02040503050406030204" pitchFamily="18" charset="0"/>
                          </a:rPr>
                          <m:t>𝑞</m:t>
                        </m:r>
                      </m:e>
                      <m:sup>
                        <m:r>
                          <a:rPr lang="en-US" altLang="ja-JP" sz="2400" i="1">
                            <a:solidFill>
                              <a:schemeClr val="tx1">
                                <a:lumMod val="75000"/>
                                <a:lumOff val="25000"/>
                              </a:schemeClr>
                            </a:solidFill>
                            <a:latin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Per capita carbon footprint of country</a:t>
                </a:r>
                <a:r>
                  <a:rPr lang="ja-JP" altLang="en-US" sz="2400" dirty="0">
                    <a:solidFill>
                      <a:schemeClr val="tx1">
                        <a:lumMod val="75000"/>
                        <a:lumOff val="25000"/>
                      </a:schemeClr>
                    </a:solidFill>
                  </a:rPr>
                  <a:t> </a:t>
                </a:r>
                <a14:m>
                  <m:oMath xmlns:m="http://schemas.openxmlformats.org/officeDocument/2006/math">
                    <m:r>
                      <a:rPr lang="en-US" altLang="ja-JP" sz="2400" i="1" dirty="0" smtClean="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r>
                      <a:rPr lang="en-US" altLang="ja-JP" sz="2400" b="1" i="1" smtClean="0">
                        <a:solidFill>
                          <a:schemeClr val="tx1">
                            <a:lumMod val="75000"/>
                            <a:lumOff val="25000"/>
                          </a:schemeClr>
                        </a:solidFill>
                        <a:latin typeface="Cambria Math" panose="02040503050406030204" pitchFamily="18" charset="0"/>
                      </a:rPr>
                      <m:t>𝐞</m:t>
                    </m:r>
                  </m:oMath>
                </a14:m>
                <a:r>
                  <a:rPr lang="en-US" altLang="ja-JP" sz="2400" dirty="0">
                    <a:solidFill>
                      <a:schemeClr val="tx1">
                        <a:lumMod val="75000"/>
                        <a:lumOff val="25000"/>
                      </a:schemeClr>
                    </a:solidFill>
                  </a:rPr>
                  <a:t>	: Direct CO</a:t>
                </a:r>
                <a:r>
                  <a:rPr lang="en-US" altLang="ja-JP" sz="2400" baseline="-25000" dirty="0">
                    <a:solidFill>
                      <a:schemeClr val="tx1">
                        <a:lumMod val="75000"/>
                        <a:lumOff val="25000"/>
                      </a:schemeClr>
                    </a:solidFill>
                  </a:rPr>
                  <a:t>2 </a:t>
                </a:r>
                <a:r>
                  <a:rPr lang="en-US" altLang="ja-JP" sz="2400" dirty="0"/>
                  <a:t>emission coefficient row vector</a:t>
                </a:r>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r>
                      <a:rPr lang="en-US" altLang="ja-JP" sz="2400" b="1" i="1" smtClean="0">
                        <a:solidFill>
                          <a:schemeClr val="tx1">
                            <a:lumMod val="75000"/>
                            <a:lumOff val="25000"/>
                          </a:schemeClr>
                        </a:solidFill>
                        <a:latin typeface="Cambria Math" panose="02040503050406030204" pitchFamily="18" charset="0"/>
                      </a:rPr>
                      <m:t>𝐈</m:t>
                    </m:r>
                  </m:oMath>
                </a14:m>
                <a:r>
                  <a:rPr lang="en-US" altLang="ja-JP" sz="2400" dirty="0">
                    <a:solidFill>
                      <a:schemeClr val="tx1">
                        <a:lumMod val="75000"/>
                        <a:lumOff val="25000"/>
                      </a:schemeClr>
                    </a:solidFill>
                  </a:rPr>
                  <a:t>	: </a:t>
                </a:r>
                <a:r>
                  <a:rPr lang="en-US" altLang="ja-JP" sz="2400" dirty="0"/>
                  <a:t>Identity matrix</a:t>
                </a:r>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r>
                      <a:rPr lang="en-US" altLang="ja-JP" sz="2400" b="1" i="0" smtClean="0">
                        <a:solidFill>
                          <a:schemeClr val="tx1">
                            <a:lumMod val="75000"/>
                            <a:lumOff val="25000"/>
                          </a:schemeClr>
                        </a:solidFill>
                        <a:latin typeface="Cambria Math" panose="02040503050406030204" pitchFamily="18" charset="0"/>
                      </a:rPr>
                      <m:t>𝐀</m:t>
                    </m:r>
                  </m:oMath>
                </a14:m>
                <a:r>
                  <a:rPr lang="en-US" altLang="ja-JP" sz="2400" dirty="0">
                    <a:solidFill>
                      <a:schemeClr val="tx1">
                        <a:lumMod val="75000"/>
                        <a:lumOff val="25000"/>
                      </a:schemeClr>
                    </a:solidFill>
                  </a:rPr>
                  <a:t>	: </a:t>
                </a:r>
                <a:r>
                  <a:rPr lang="en-US" altLang="ja-JP" sz="2400" dirty="0"/>
                  <a:t>Input coefficient matrix</a:t>
                </a:r>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sSup>
                      <m:sSupPr>
                        <m:ctrlPr>
                          <a:rPr lang="ja-JP" altLang="ja-JP" sz="2400" b="1" i="1">
                            <a:solidFill>
                              <a:schemeClr val="tx1">
                                <a:lumMod val="75000"/>
                                <a:lumOff val="25000"/>
                              </a:schemeClr>
                            </a:solidFill>
                            <a:latin typeface="Cambria Math" panose="02040503050406030204" pitchFamily="18" charset="0"/>
                          </a:rPr>
                        </m:ctrlPr>
                      </m:sSupPr>
                      <m:e>
                        <m:r>
                          <a:rPr lang="en-US" altLang="ja-JP" sz="2400" b="1" i="0" smtClean="0">
                            <a:solidFill>
                              <a:schemeClr val="tx1">
                                <a:lumMod val="75000"/>
                                <a:lumOff val="25000"/>
                              </a:schemeClr>
                            </a:solidFill>
                            <a:latin typeface="Cambria Math" panose="02040503050406030204" pitchFamily="18" charset="0"/>
                          </a:rPr>
                          <m:t>𝐟</m:t>
                        </m:r>
                      </m:e>
                      <m:sup>
                        <m:r>
                          <a:rPr lang="en-US" altLang="ja-JP" sz="2400" i="1">
                            <a:solidFill>
                              <a:schemeClr val="tx1">
                                <a:lumMod val="75000"/>
                                <a:lumOff val="25000"/>
                              </a:schemeClr>
                            </a:solidFill>
                            <a:latin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Final demand vector of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sSup>
                      <m:sSupPr>
                        <m:ctrlPr>
                          <a:rPr lang="ja-JP" altLang="ja-JP" sz="2400" i="1" smtClean="0">
                            <a:solidFill>
                              <a:schemeClr val="tx1">
                                <a:lumMod val="75000"/>
                                <a:lumOff val="25000"/>
                              </a:schemeClr>
                            </a:solidFill>
                            <a:latin typeface="Cambria Math" panose="02040503050406030204" pitchFamily="18" charset="0"/>
                          </a:rPr>
                        </m:ctrlPr>
                      </m:sSupPr>
                      <m:e>
                        <m:r>
                          <a:rPr lang="en-US" altLang="ja-JP" sz="2400" i="1">
                            <a:solidFill>
                              <a:schemeClr val="tx1">
                                <a:lumMod val="75000"/>
                                <a:lumOff val="25000"/>
                              </a:schemeClr>
                            </a:solidFill>
                            <a:latin typeface="Cambria Math" panose="02040503050406030204" pitchFamily="18" charset="0"/>
                          </a:rPr>
                          <m:t>𝑝𝑜𝑝</m:t>
                        </m:r>
                      </m:e>
                      <m:sup>
                        <m:r>
                          <a:rPr lang="en-US" altLang="ja-JP" sz="2400" i="1">
                            <a:solidFill>
                              <a:schemeClr val="tx1">
                                <a:lumMod val="75000"/>
                                <a:lumOff val="25000"/>
                              </a:schemeClr>
                            </a:solidFill>
                            <a:latin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Population of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blipFill>
                <a:blip r:embed="rId5"/>
                <a:stretch>
                  <a:fillRect l="-206" t="-1828" b="-139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3192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269322E-2332-7DEB-3B28-866DC486F194}"/>
              </a:ext>
            </a:extLst>
          </p:cNvPr>
          <p:cNvSpPr/>
          <p:nvPr/>
        </p:nvSpPr>
        <p:spPr>
          <a:xfrm>
            <a:off x="5554133" y="4638136"/>
            <a:ext cx="2419914"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34F3B1B-62F1-0535-EB40-9300C235A671}"/>
              </a:ext>
            </a:extLst>
          </p:cNvPr>
          <p:cNvSpPr/>
          <p:nvPr/>
        </p:nvSpPr>
        <p:spPr>
          <a:xfrm>
            <a:off x="5554133" y="3052795"/>
            <a:ext cx="2419914"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2B2D21B-B92E-F2F2-9DE3-D70920A426CA}"/>
              </a:ext>
            </a:extLst>
          </p:cNvPr>
          <p:cNvSpPr/>
          <p:nvPr/>
        </p:nvSpPr>
        <p:spPr>
          <a:xfrm>
            <a:off x="1775482" y="4638136"/>
            <a:ext cx="1403318"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E4753E-F4D8-19B5-BED1-8512BC4202E3}"/>
              </a:ext>
            </a:extLst>
          </p:cNvPr>
          <p:cNvSpPr/>
          <p:nvPr/>
        </p:nvSpPr>
        <p:spPr>
          <a:xfrm>
            <a:off x="1775482" y="3052795"/>
            <a:ext cx="1403318"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5A11B61-0BEA-CE2C-B1C4-738A1579D8CB}"/>
              </a:ext>
            </a:extLst>
          </p:cNvPr>
          <p:cNvSpPr/>
          <p:nvPr/>
        </p:nvSpPr>
        <p:spPr>
          <a:xfrm>
            <a:off x="10361596" y="3052795"/>
            <a:ext cx="1468004"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0C0CD46-A1AE-793A-944F-0B92656D9215}"/>
              </a:ext>
            </a:extLst>
          </p:cNvPr>
          <p:cNvSpPr/>
          <p:nvPr/>
        </p:nvSpPr>
        <p:spPr>
          <a:xfrm>
            <a:off x="0" y="964800"/>
            <a:ext cx="12193200" cy="565200"/>
          </a:xfrm>
          <a:prstGeom prst="rect">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36000" bIns="36000" rtlCol="0" anchor="ctr">
            <a:noAutofit/>
          </a:bodyPr>
          <a:lstStyle/>
          <a:p>
            <a:pPr algn="ctr"/>
            <a:endParaRPr lang="en-US" altLang="ja-JP" sz="2800" dirty="0"/>
          </a:p>
        </p:txBody>
      </p:sp>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a:xfrm>
            <a:off x="0" y="30778"/>
            <a:ext cx="12192000" cy="760959"/>
          </a:xfrm>
        </p:spPr>
        <p:txBody>
          <a:bodyPr/>
          <a:lstStyle/>
          <a:p>
            <a:r>
              <a:rPr lang="en-US" altLang="ja-JP" sz="4000" dirty="0"/>
              <a:t>Appendix: Decomposition of the Input Coefficient Matrix</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p:txBody>
              <a:bodyPr/>
              <a:lstStyle/>
              <a:p>
                <a:pPr indent="-180000"/>
                <a:r>
                  <a:rPr lang="en-US" altLang="ja-JP" b="1" dirty="0"/>
                  <a:t>Decomposition of </a:t>
                </a:r>
                <a14:m>
                  <m:oMath xmlns:m="http://schemas.openxmlformats.org/officeDocument/2006/math">
                    <m:r>
                      <a:rPr lang="en-US" altLang="ja-JP" b="1">
                        <a:latin typeface="Cambria Math" panose="02040503050406030204" pitchFamily="18" charset="0"/>
                      </a:rPr>
                      <m:t>𝐀</m:t>
                    </m:r>
                    <m:r>
                      <a:rPr lang="en-US" altLang="ja-JP" b="1" i="1">
                        <a:latin typeface="Cambria Math" panose="02040503050406030204" pitchFamily="18" charset="0"/>
                      </a:rPr>
                      <m:t> </m:t>
                    </m:r>
                  </m:oMath>
                </a14:m>
                <a:r>
                  <a:rPr lang="en-US" altLang="ja-JP" b="1" dirty="0"/>
                  <a:t>into </a:t>
                </a:r>
                <a14:m>
                  <m:oMath xmlns:m="http://schemas.openxmlformats.org/officeDocument/2006/math">
                    <m:sSub>
                      <m:sSubPr>
                        <m:ctrlPr>
                          <a:rPr lang="ja-JP" altLang="ja-JP" b="1" i="1">
                            <a:latin typeface="Cambria Math" panose="02040503050406030204" pitchFamily="18" charset="0"/>
                          </a:rPr>
                        </m:ctrlPr>
                      </m:sSubPr>
                      <m:e>
                        <m:r>
                          <a:rPr lang="en-US" altLang="ja-JP" b="1" i="1">
                            <a:latin typeface="Cambria Math" panose="02040503050406030204" pitchFamily="18" charset="0"/>
                          </a:rPr>
                          <m:t>𝐓</m:t>
                        </m:r>
                      </m:e>
                      <m:sub>
                        <m:r>
                          <a:rPr lang="en-US" altLang="ja-JP" i="1">
                            <a:latin typeface="Cambria Math" panose="02040503050406030204" pitchFamily="18" charset="0"/>
                          </a:rPr>
                          <m:t>𝑚</m:t>
                        </m:r>
                      </m:sub>
                    </m:sSub>
                    <m:r>
                      <a:rPr lang="en-US" altLang="ja-JP" b="1" i="1">
                        <a:latin typeface="Cambria Math" panose="02040503050406030204" pitchFamily="18" charset="0"/>
                      </a:rPr>
                      <m:t>⨀</m:t>
                    </m:r>
                    <m:r>
                      <a:rPr lang="en-US" altLang="ja-JP" b="1">
                        <a:latin typeface="Cambria Math" panose="02040503050406030204" pitchFamily="18" charset="0"/>
                      </a:rPr>
                      <m:t>𝐁</m:t>
                    </m:r>
                    <m:r>
                      <a:rPr lang="en-US" altLang="ja-JP" b="1" i="1">
                        <a:latin typeface="Cambria Math" panose="02040503050406030204" pitchFamily="18" charset="0"/>
                      </a:rPr>
                      <m:t> </m:t>
                    </m:r>
                  </m:oMath>
                </a14:m>
                <a:endParaRPr lang="en-US" altLang="ja-JP" dirty="0"/>
              </a:p>
              <a:p>
                <a:pPr marL="0" lvl="1" indent="0">
                  <a:buNone/>
                </a:pPr>
                <a14:m>
                  <m:oMath xmlns:m="http://schemas.openxmlformats.org/officeDocument/2006/math">
                    <m:r>
                      <a:rPr lang="en-US" altLang="ja-JP" b="1" i="0" smtClean="0">
                        <a:latin typeface="Cambria Math" panose="02040503050406030204" pitchFamily="18" charset="0"/>
                      </a:rPr>
                      <m:t>𝐀</m:t>
                    </m:r>
                  </m:oMath>
                </a14:m>
                <a:r>
                  <a:rPr lang="ja-JP" altLang="en-US" dirty="0"/>
                  <a:t> </a:t>
                </a:r>
                <a:r>
                  <a:rPr lang="en-US" altLang="ja-JP" dirty="0"/>
                  <a:t>: Input coefficient matrix</a:t>
                </a: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blipFill>
                <a:blip r:embed="rId2"/>
                <a:stretch>
                  <a:fillRect l="-2112" t="-21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F950EC34-AA5E-F8F1-5E90-A06BF5CE71C1}"/>
                  </a:ext>
                </a:extLst>
              </p:cNvPr>
              <p:cNvGraphicFramePr>
                <a:graphicFrameLocks noGrp="1"/>
              </p:cNvGraphicFramePr>
              <p:nvPr>
                <p:extLst>
                  <p:ext uri="{D42A27DB-BD31-4B8C-83A1-F6EECF244321}">
                    <p14:modId xmlns:p14="http://schemas.microsoft.com/office/powerpoint/2010/main" val="4244387336"/>
                  </p:ext>
                </p:extLst>
              </p:nvPr>
            </p:nvGraphicFramePr>
            <p:xfrm>
              <a:off x="360000" y="2162468"/>
              <a:ext cx="2818800" cy="4557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04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43200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𝛽</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r h="50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Output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dirty="0">
                              <a:solidFill>
                                <a:schemeClr val="tx1">
                                  <a:lumMod val="75000"/>
                                  <a:lumOff val="25000"/>
                                </a:schemeClr>
                              </a:solidFill>
                            </a:rPr>
                            <a:t>1</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84292"/>
                      </a:ext>
                    </a:extLst>
                  </a:tr>
                </a:tbl>
              </a:graphicData>
            </a:graphic>
          </p:graphicFrame>
        </mc:Choice>
        <mc:Fallback xmlns="">
          <p:graphicFrame>
            <p:nvGraphicFramePr>
              <p:cNvPr id="5" name="表 4">
                <a:extLst>
                  <a:ext uri="{FF2B5EF4-FFF2-40B4-BE49-F238E27FC236}">
                    <a16:creationId xmlns:a16="http://schemas.microsoft.com/office/drawing/2014/main" id="{F950EC34-AA5E-F8F1-5E90-A06BF5CE71C1}"/>
                  </a:ext>
                </a:extLst>
              </p:cNvPr>
              <p:cNvGraphicFramePr>
                <a:graphicFrameLocks noGrp="1"/>
              </p:cNvGraphicFramePr>
              <p:nvPr>
                <p:extLst>
                  <p:ext uri="{D42A27DB-BD31-4B8C-83A1-F6EECF244321}">
                    <p14:modId xmlns:p14="http://schemas.microsoft.com/office/powerpoint/2010/main" val="4244387336"/>
                  </p:ext>
                </p:extLst>
              </p:nvPr>
            </p:nvGraphicFramePr>
            <p:xfrm>
              <a:off x="360000" y="2162468"/>
              <a:ext cx="2818800" cy="4557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04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463" t="-9589" r="-866" b="-949315"/>
                          </a:stretch>
                        </a:blipFill>
                      </a:tcPr>
                    </a:tc>
                    <a:extLst>
                      <a:ext uri="{0D108BD9-81ED-4DB2-BD59-A6C34878D82A}">
                        <a16:rowId xmlns:a16="http://schemas.microsoft.com/office/drawing/2014/main" val="3340126747"/>
                      </a:ext>
                    </a:extLst>
                  </a:tr>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89" t="-58238" r="-536986" b="-13793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3463" t="-116923" r="-866" b="-377692"/>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463" t="-215267" r="-866" b="-274809"/>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89" t="-158846" r="-536986" b="-384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3463" t="-317692" r="-866" b="-17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463" t="-417692" r="-866" b="-76923"/>
                          </a:stretch>
                        </a:blipFill>
                      </a:tcPr>
                    </a:tc>
                    <a:extLst>
                      <a:ext uri="{0D108BD9-81ED-4DB2-BD59-A6C34878D82A}">
                        <a16:rowId xmlns:a16="http://schemas.microsoft.com/office/drawing/2014/main" val="3953601079"/>
                      </a:ext>
                    </a:extLst>
                  </a:tr>
                  <a:tr h="50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Output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dirty="0">
                              <a:solidFill>
                                <a:schemeClr val="tx1">
                                  <a:lumMod val="75000"/>
                                  <a:lumOff val="25000"/>
                                </a:schemeClr>
                              </a:solidFill>
                            </a:rPr>
                            <a:t>1</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842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 22">
                <a:extLst>
                  <a:ext uri="{FF2B5EF4-FFF2-40B4-BE49-F238E27FC236}">
                    <a16:creationId xmlns:a16="http://schemas.microsoft.com/office/drawing/2014/main" id="{E03DD100-DDF6-A63C-CA06-47DC21E03C60}"/>
                  </a:ext>
                </a:extLst>
              </p:cNvPr>
              <p:cNvGraphicFramePr>
                <a:graphicFrameLocks noGrp="1"/>
              </p:cNvGraphicFramePr>
              <p:nvPr>
                <p:extLst>
                  <p:ext uri="{D42A27DB-BD31-4B8C-83A1-F6EECF244321}">
                    <p14:modId xmlns:p14="http://schemas.microsoft.com/office/powerpoint/2010/main" val="3663317405"/>
                  </p:ext>
                </p:extLst>
              </p:nvPr>
            </p:nvGraphicFramePr>
            <p:xfrm>
              <a:off x="8942494" y="2162468"/>
              <a:ext cx="2890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76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43200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23" name="表 22">
                <a:extLst>
                  <a:ext uri="{FF2B5EF4-FFF2-40B4-BE49-F238E27FC236}">
                    <a16:creationId xmlns:a16="http://schemas.microsoft.com/office/drawing/2014/main" id="{E03DD100-DDF6-A63C-CA06-47DC21E03C60}"/>
                  </a:ext>
                </a:extLst>
              </p:cNvPr>
              <p:cNvGraphicFramePr>
                <a:graphicFrameLocks noGrp="1"/>
              </p:cNvGraphicFramePr>
              <p:nvPr>
                <p:extLst>
                  <p:ext uri="{D42A27DB-BD31-4B8C-83A1-F6EECF244321}">
                    <p14:modId xmlns:p14="http://schemas.microsoft.com/office/powerpoint/2010/main" val="3663317405"/>
                  </p:ext>
                </p:extLst>
              </p:nvPr>
            </p:nvGraphicFramePr>
            <p:xfrm>
              <a:off x="8942494" y="2162468"/>
              <a:ext cx="2890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76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5885" t="-9589" r="-823" b="-842466"/>
                          </a:stretch>
                        </a:blipFill>
                      </a:tcPr>
                    </a:tc>
                    <a:extLst>
                      <a:ext uri="{0D108BD9-81ED-4DB2-BD59-A6C34878D82A}">
                        <a16:rowId xmlns:a16="http://schemas.microsoft.com/office/drawing/2014/main" val="3340126747"/>
                      </a:ext>
                    </a:extLst>
                  </a:tr>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95885" t="-116923" r="-823" b="-317692"/>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5885" t="-215267" r="-823" b="-215267"/>
                          </a:stretch>
                        </a:blip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95885" t="-317692" r="-823" b="-11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5885" t="-417692" r="-823" b="-16923"/>
                          </a:stretch>
                        </a:blipFill>
                      </a:tcPr>
                    </a:tc>
                    <a:extLst>
                      <a:ext uri="{0D108BD9-81ED-4DB2-BD59-A6C34878D82A}">
                        <a16:rowId xmlns:a16="http://schemas.microsoft.com/office/drawing/2014/main" val="395360107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表 23">
                <a:extLst>
                  <a:ext uri="{FF2B5EF4-FFF2-40B4-BE49-F238E27FC236}">
                    <a16:creationId xmlns:a16="http://schemas.microsoft.com/office/drawing/2014/main" id="{F03968F3-01B7-685F-18F7-5710974393EC}"/>
                  </a:ext>
                </a:extLst>
              </p:cNvPr>
              <p:cNvGraphicFramePr>
                <a:graphicFrameLocks noGrp="1"/>
              </p:cNvGraphicFramePr>
              <p:nvPr>
                <p:extLst>
                  <p:ext uri="{D42A27DB-BD31-4B8C-83A1-F6EECF244321}">
                    <p14:modId xmlns:p14="http://schemas.microsoft.com/office/powerpoint/2010/main" val="715594295"/>
                  </p:ext>
                </p:extLst>
              </p:nvPr>
            </p:nvGraphicFramePr>
            <p:xfrm>
              <a:off x="4147247" y="2162468"/>
              <a:ext cx="3826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241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43200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e>
                                    </m:d>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e>
                                    </m:d>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𝛽</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e>
                                    </m:d>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e>
                                    </m:d>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24" name="表 23">
                <a:extLst>
                  <a:ext uri="{FF2B5EF4-FFF2-40B4-BE49-F238E27FC236}">
                    <a16:creationId xmlns:a16="http://schemas.microsoft.com/office/drawing/2014/main" id="{F03968F3-01B7-685F-18F7-5710974393EC}"/>
                  </a:ext>
                </a:extLst>
              </p:cNvPr>
              <p:cNvGraphicFramePr>
                <a:graphicFrameLocks noGrp="1"/>
              </p:cNvGraphicFramePr>
              <p:nvPr>
                <p:extLst>
                  <p:ext uri="{D42A27DB-BD31-4B8C-83A1-F6EECF244321}">
                    <p14:modId xmlns:p14="http://schemas.microsoft.com/office/powerpoint/2010/main" val="715594295"/>
                  </p:ext>
                </p:extLst>
              </p:nvPr>
            </p:nvGraphicFramePr>
            <p:xfrm>
              <a:off x="4147247" y="2162468"/>
              <a:ext cx="3826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241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0606" t="-9589" r="-505" b="-842466"/>
                          </a:stretch>
                        </a:blipFill>
                      </a:tcPr>
                    </a:tc>
                    <a:extLst>
                      <a:ext uri="{0D108BD9-81ED-4DB2-BD59-A6C34878D82A}">
                        <a16:rowId xmlns:a16="http://schemas.microsoft.com/office/drawing/2014/main" val="3340126747"/>
                      </a:ext>
                    </a:extLst>
                  </a:tr>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589" t="-58238" r="-764384" b="-10804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60606" t="-116923" r="-505" b="-317692"/>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0606" t="-215267" r="-505" b="-215267"/>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589" t="-158846" r="-764384" b="-84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60606" t="-317692" r="-505" b="-11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0606" t="-417692" r="-505" b="-16923"/>
                          </a:stretch>
                        </a:blipFill>
                      </a:tcPr>
                    </a:tc>
                    <a:extLst>
                      <a:ext uri="{0D108BD9-81ED-4DB2-BD59-A6C34878D82A}">
                        <a16:rowId xmlns:a16="http://schemas.microsoft.com/office/drawing/2014/main" val="3953601079"/>
                      </a:ext>
                    </a:extLst>
                  </a:tr>
                </a:tbl>
              </a:graphicData>
            </a:graphic>
          </p:graphicFrame>
        </mc:Fallback>
      </mc:AlternateContent>
      <p:sp>
        <p:nvSpPr>
          <p:cNvPr id="4" name="吹き出し: 角を丸めた四角形 3">
            <a:extLst>
              <a:ext uri="{FF2B5EF4-FFF2-40B4-BE49-F238E27FC236}">
                <a16:creationId xmlns:a16="http://schemas.microsoft.com/office/drawing/2014/main" id="{AEB4A44A-EFAB-11D6-A509-99E1172E576F}"/>
              </a:ext>
            </a:extLst>
          </p:cNvPr>
          <p:cNvSpPr/>
          <p:nvPr/>
        </p:nvSpPr>
        <p:spPr>
          <a:xfrm>
            <a:off x="3250514" y="3124939"/>
            <a:ext cx="2484000" cy="1080276"/>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Intermediate input from </a:t>
            </a:r>
            <a:r>
              <a:rPr lang="en-US" altLang="ja-JP" dirty="0">
                <a:solidFill>
                  <a:srgbClr val="C00000"/>
                </a:solidFill>
              </a:rPr>
              <a:t>Domestic</a:t>
            </a:r>
            <a:r>
              <a:rPr lang="en-US" altLang="ja-JP" dirty="0">
                <a:solidFill>
                  <a:schemeClr val="tx1"/>
                </a:solidFill>
              </a:rPr>
              <a:t> Sector 1 per unit of output</a:t>
            </a:r>
            <a:endParaRPr kumimoji="1" lang="ja-JP" altLang="en-US" dirty="0">
              <a:solidFill>
                <a:schemeClr val="tx1"/>
              </a:solidFill>
            </a:endParaRPr>
          </a:p>
        </p:txBody>
      </p:sp>
      <p:sp>
        <p:nvSpPr>
          <p:cNvPr id="9" name="吹き出し: 角を丸めた四角形 8">
            <a:extLst>
              <a:ext uri="{FF2B5EF4-FFF2-40B4-BE49-F238E27FC236}">
                <a16:creationId xmlns:a16="http://schemas.microsoft.com/office/drawing/2014/main" id="{D1715084-625A-AA4C-21F4-1107C3CEE93A}"/>
              </a:ext>
            </a:extLst>
          </p:cNvPr>
          <p:cNvSpPr/>
          <p:nvPr/>
        </p:nvSpPr>
        <p:spPr>
          <a:xfrm>
            <a:off x="9002191" y="4794499"/>
            <a:ext cx="2700000" cy="1709866"/>
          </a:xfrm>
          <a:prstGeom prst="wedgeRoundRectCallout">
            <a:avLst>
              <a:gd name="adj1" fmla="val -1797"/>
              <a:gd name="adj2" fmla="val -105225"/>
              <a:gd name="adj3" fmla="val 16667"/>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oAutofit/>
          </a:bodyPr>
          <a:lstStyle/>
          <a:p>
            <a:pPr algn="ctr"/>
            <a:r>
              <a:rPr lang="en-US" altLang="ja-JP" dirty="0">
                <a:solidFill>
                  <a:schemeClr val="tx1"/>
                </a:solidFill>
              </a:rPr>
              <a:t>Intermediate input from Sector 1 including both </a:t>
            </a:r>
            <a:r>
              <a:rPr lang="en-US" altLang="ja-JP" dirty="0">
                <a:solidFill>
                  <a:srgbClr val="C00000"/>
                </a:solidFill>
              </a:rPr>
              <a:t>domestic and imported </a:t>
            </a:r>
            <a:r>
              <a:rPr lang="en-US" altLang="ja-JP" dirty="0">
                <a:solidFill>
                  <a:schemeClr val="tx1"/>
                </a:solidFill>
              </a:rPr>
              <a:t>per unit of output</a:t>
            </a:r>
          </a:p>
          <a:p>
            <a:pPr algn="ctr"/>
            <a:r>
              <a:rPr lang="ja-JP" altLang="en-US" dirty="0">
                <a:solidFill>
                  <a:schemeClr val="tx1"/>
                </a:solidFill>
              </a:rPr>
              <a:t>→ </a:t>
            </a:r>
            <a:r>
              <a:rPr lang="en-US" altLang="ja-JP" dirty="0">
                <a:solidFill>
                  <a:schemeClr val="tx1"/>
                </a:solidFill>
              </a:rPr>
              <a:t>Pure production technology of Country </a:t>
            </a:r>
            <a:r>
              <a:rPr lang="ja-JP" altLang="en-US" dirty="0">
                <a:solidFill>
                  <a:schemeClr val="tx1"/>
                </a:solidFill>
              </a:rPr>
              <a:t>𝛼</a:t>
            </a:r>
            <a:endParaRPr lang="en-US" altLang="ja-JP" dirty="0">
              <a:solidFill>
                <a:schemeClr val="tx1"/>
              </a:solidFill>
            </a:endParaRPr>
          </a:p>
        </p:txBody>
      </p:sp>
      <mc:AlternateContent xmlns:mc="http://schemas.openxmlformats.org/markup-compatibility/2006" xmlns:a14="http://schemas.microsoft.com/office/drawing/2010/main">
        <mc:Choice Requires="a14">
          <p:sp>
            <p:nvSpPr>
              <p:cNvPr id="27" name="吹き出し: 角を丸めた四角形 26">
                <a:extLst>
                  <a:ext uri="{FF2B5EF4-FFF2-40B4-BE49-F238E27FC236}">
                    <a16:creationId xmlns:a16="http://schemas.microsoft.com/office/drawing/2014/main" id="{E92C2FBE-EF6B-CEB9-CA5C-AF64E111B1F3}"/>
                  </a:ext>
                </a:extLst>
              </p:cNvPr>
              <p:cNvSpPr/>
              <p:nvPr/>
            </p:nvSpPr>
            <p:spPr>
              <a:xfrm>
                <a:off x="3250514" y="4556723"/>
                <a:ext cx="2484000" cy="1386743"/>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Intermediate input from Sector 1 in </a:t>
                </a:r>
                <a:r>
                  <a:rPr lang="en-US" altLang="ja-JP" dirty="0">
                    <a:solidFill>
                      <a:srgbClr val="C00000"/>
                    </a:solidFill>
                  </a:rPr>
                  <a:t>Country </a:t>
                </a:r>
                <a14:m>
                  <m:oMath xmlns:m="http://schemas.openxmlformats.org/officeDocument/2006/math">
                    <m:r>
                      <a:rPr lang="ja-JP" altLang="en-US" i="1" dirty="0" smtClean="0">
                        <a:solidFill>
                          <a:srgbClr val="C00000"/>
                        </a:solidFill>
                        <a:latin typeface="Cambria Math" panose="02040503050406030204" pitchFamily="18" charset="0"/>
                      </a:rPr>
                      <m:t>𝛽</m:t>
                    </m:r>
                  </m:oMath>
                </a14:m>
                <a:r>
                  <a:rPr lang="en-US" altLang="ja-JP" dirty="0">
                    <a:solidFill>
                      <a:schemeClr val="tx1"/>
                    </a:solidFill>
                  </a:rPr>
                  <a:t> per unit of output</a:t>
                </a:r>
                <a:endParaRPr kumimoji="1" lang="ja-JP" altLang="en-US" dirty="0">
                  <a:solidFill>
                    <a:schemeClr val="tx1"/>
                  </a:solidFill>
                </a:endParaRPr>
              </a:p>
            </p:txBody>
          </p:sp>
        </mc:Choice>
        <mc:Fallback xmlns="">
          <p:sp>
            <p:nvSpPr>
              <p:cNvPr id="27" name="吹き出し: 角を丸めた四角形 26">
                <a:extLst>
                  <a:ext uri="{FF2B5EF4-FFF2-40B4-BE49-F238E27FC236}">
                    <a16:creationId xmlns:a16="http://schemas.microsoft.com/office/drawing/2014/main" id="{E92C2FBE-EF6B-CEB9-CA5C-AF64E111B1F3}"/>
                  </a:ext>
                </a:extLst>
              </p:cNvPr>
              <p:cNvSpPr>
                <a:spLocks noRot="1" noChangeAspect="1" noMove="1" noResize="1" noEditPoints="1" noAdjustHandles="1" noChangeArrowheads="1" noChangeShapeType="1" noTextEdit="1"/>
              </p:cNvSpPr>
              <p:nvPr/>
            </p:nvSpPr>
            <p:spPr>
              <a:xfrm>
                <a:off x="3250514" y="4556723"/>
                <a:ext cx="2484000" cy="1386743"/>
              </a:xfrm>
              <a:prstGeom prst="wedgeRoundRectCallout">
                <a:avLst>
                  <a:gd name="adj1" fmla="val -60626"/>
                  <a:gd name="adj2" fmla="val -19722"/>
                  <a:gd name="adj3" fmla="val 16667"/>
                </a:avLst>
              </a:prstGeom>
              <a:blipFill>
                <a:blip r:embed="rId6"/>
                <a:stretch>
                  <a:fillRect/>
                </a:stretch>
              </a:blipFill>
              <a:ln w="38100">
                <a:solidFill>
                  <a:schemeClr val="tx2"/>
                </a:solidFill>
              </a:ln>
            </p:spPr>
            <p:txBody>
              <a:bodyPr/>
              <a:lstStyle/>
              <a:p>
                <a:r>
                  <a:rPr lang="ja-JP" altLang="en-US">
                    <a:noFill/>
                  </a:rPr>
                  <a:t> </a:t>
                </a:r>
              </a:p>
            </p:txBody>
          </p:sp>
        </mc:Fallback>
      </mc:AlternateContent>
      <p:sp>
        <p:nvSpPr>
          <p:cNvPr id="28" name="吹き出し: 角を丸めた四角形 27">
            <a:extLst>
              <a:ext uri="{FF2B5EF4-FFF2-40B4-BE49-F238E27FC236}">
                <a16:creationId xmlns:a16="http://schemas.microsoft.com/office/drawing/2014/main" id="{CF105246-C2E8-F384-E4A9-5F1E829FBC21}"/>
              </a:ext>
            </a:extLst>
          </p:cNvPr>
          <p:cNvSpPr/>
          <p:nvPr/>
        </p:nvSpPr>
        <p:spPr>
          <a:xfrm>
            <a:off x="7929406" y="3886817"/>
            <a:ext cx="2412000" cy="773809"/>
          </a:xfrm>
          <a:prstGeom prst="wedgeRoundRectCallout">
            <a:avLst>
              <a:gd name="adj1" fmla="val -63785"/>
              <a:gd name="adj2" fmla="val -54735"/>
              <a:gd name="adj3" fmla="val 16667"/>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Share of </a:t>
            </a:r>
            <a:r>
              <a:rPr lang="en-US" altLang="ja-JP" dirty="0">
                <a:solidFill>
                  <a:srgbClr val="C00000"/>
                </a:solidFill>
              </a:rPr>
              <a:t>domestic</a:t>
            </a:r>
            <a:r>
              <a:rPr lang="en-US" altLang="ja-JP" dirty="0">
                <a:solidFill>
                  <a:schemeClr val="tx1"/>
                </a:solidFill>
              </a:rPr>
              <a:t> inputs from Sector 1</a:t>
            </a:r>
            <a:endParaRPr kumimoji="1" lang="ja-JP" altLang="en-US" dirty="0">
              <a:solidFill>
                <a:schemeClr val="tx1"/>
              </a:solidFill>
            </a:endParaRPr>
          </a:p>
        </p:txBody>
      </p:sp>
      <p:sp>
        <p:nvSpPr>
          <p:cNvPr id="29" name="吹き出し: 角を丸めた四角形 28">
            <a:extLst>
              <a:ext uri="{FF2B5EF4-FFF2-40B4-BE49-F238E27FC236}">
                <a16:creationId xmlns:a16="http://schemas.microsoft.com/office/drawing/2014/main" id="{12595BB7-74CE-809E-C4A3-9B05065F1CEC}"/>
              </a:ext>
            </a:extLst>
          </p:cNvPr>
          <p:cNvSpPr/>
          <p:nvPr/>
        </p:nvSpPr>
        <p:spPr>
          <a:xfrm>
            <a:off x="7929406" y="5318601"/>
            <a:ext cx="2412000" cy="1080276"/>
          </a:xfrm>
          <a:prstGeom prst="wedgeRoundRectCallout">
            <a:avLst>
              <a:gd name="adj1" fmla="val -60977"/>
              <a:gd name="adj2" fmla="val -42451"/>
              <a:gd name="adj3" fmla="val 16667"/>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Share of intermediate inputs from Sector 1 supplied by </a:t>
            </a:r>
            <a:r>
              <a:rPr lang="en-US" altLang="ja-JP" dirty="0">
                <a:solidFill>
                  <a:srgbClr val="C00000"/>
                </a:solidFill>
              </a:rPr>
              <a:t>Country b</a:t>
            </a:r>
            <a:endParaRPr kumimoji="1" lang="ja-JP" altLang="en-US" dirty="0">
              <a:solidFill>
                <a:srgbClr val="C00000"/>
              </a:solidFill>
            </a:endParaRPr>
          </a:p>
        </p:txBody>
      </p:sp>
      <mc:AlternateContent xmlns:mc="http://schemas.openxmlformats.org/markup-compatibility/2006">
        <mc:Choice xmlns:a14="http://schemas.microsoft.com/office/drawing/2010/main" Requires="a14">
          <p:sp>
            <p:nvSpPr>
              <p:cNvPr id="31" name="テキスト ボックス 30">
                <a:extLst>
                  <a:ext uri="{FF2B5EF4-FFF2-40B4-BE49-F238E27FC236}">
                    <a16:creationId xmlns:a16="http://schemas.microsoft.com/office/drawing/2014/main" id="{FC7AE405-E36F-E66E-4480-4308B6E3C15A}"/>
                  </a:ext>
                </a:extLst>
              </p:cNvPr>
              <p:cNvSpPr txBox="1"/>
              <p:nvPr/>
            </p:nvSpPr>
            <p:spPr>
              <a:xfrm>
                <a:off x="4222192" y="1567841"/>
                <a:ext cx="4348883" cy="523220"/>
              </a:xfrm>
              <a:prstGeom prst="rect">
                <a:avLst/>
              </a:prstGeom>
              <a:noFill/>
            </p:spPr>
            <p:txBody>
              <a:bodyPr wrap="none">
                <a:spAutoFit/>
              </a:bodyPr>
              <a:lstStyle/>
              <a:p>
                <a14:m>
                  <m:oMath xmlns:m="http://schemas.openxmlformats.org/officeDocument/2006/math">
                    <m:sSub>
                      <m:sSubPr>
                        <m:ctrlPr>
                          <a:rPr lang="ja-JP" altLang="ja-JP" sz="2800" b="1" i="1">
                            <a:solidFill>
                              <a:schemeClr val="tx1">
                                <a:lumMod val="75000"/>
                                <a:lumOff val="25000"/>
                              </a:schemeClr>
                            </a:solidFill>
                            <a:latin typeface="Cambria Math" panose="02040503050406030204" pitchFamily="18" charset="0"/>
                          </a:rPr>
                        </m:ctrlPr>
                      </m:sSubPr>
                      <m:e>
                        <m:r>
                          <a:rPr lang="en-US" altLang="ja-JP" sz="2800" b="1" i="1">
                            <a:solidFill>
                              <a:schemeClr val="tx1">
                                <a:lumMod val="75000"/>
                                <a:lumOff val="25000"/>
                              </a:schemeClr>
                            </a:solidFill>
                            <a:latin typeface="Cambria Math" panose="02040503050406030204" pitchFamily="18" charset="0"/>
                          </a:rPr>
                          <m:t>𝐓</m:t>
                        </m:r>
                      </m:e>
                      <m:sub>
                        <m:r>
                          <a:rPr lang="en-US" altLang="ja-JP" sz="2800" i="1">
                            <a:solidFill>
                              <a:schemeClr val="tx1">
                                <a:lumMod val="75000"/>
                                <a:lumOff val="25000"/>
                              </a:schemeClr>
                            </a:solidFill>
                            <a:latin typeface="Cambria Math" panose="02040503050406030204" pitchFamily="18" charset="0"/>
                          </a:rPr>
                          <m:t>𝑚</m:t>
                        </m:r>
                      </m:sub>
                    </m:sSub>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en-US" altLang="ja-JP" sz="2800" dirty="0"/>
                  <a:t>Trade coefficient matrix</a:t>
                </a:r>
                <a:endParaRPr lang="ja-JP" altLang="en-US" sz="2800" dirty="0">
                  <a:solidFill>
                    <a:schemeClr val="tx1">
                      <a:lumMod val="75000"/>
                      <a:lumOff val="25000"/>
                    </a:schemeClr>
                  </a:solidFill>
                </a:endParaRPr>
              </a:p>
            </p:txBody>
          </p:sp>
        </mc:Choice>
        <mc:Fallback>
          <p:sp>
            <p:nvSpPr>
              <p:cNvPr id="31" name="テキスト ボックス 30">
                <a:extLst>
                  <a:ext uri="{FF2B5EF4-FFF2-40B4-BE49-F238E27FC236}">
                    <a16:creationId xmlns:a16="http://schemas.microsoft.com/office/drawing/2014/main" id="{FC7AE405-E36F-E66E-4480-4308B6E3C15A}"/>
                  </a:ext>
                </a:extLst>
              </p:cNvPr>
              <p:cNvSpPr txBox="1">
                <a:spLocks noRot="1" noChangeAspect="1" noMove="1" noResize="1" noEditPoints="1" noAdjustHandles="1" noChangeArrowheads="1" noChangeShapeType="1" noTextEdit="1"/>
              </p:cNvSpPr>
              <p:nvPr/>
            </p:nvSpPr>
            <p:spPr>
              <a:xfrm>
                <a:off x="4222192" y="1567841"/>
                <a:ext cx="4348883" cy="523220"/>
              </a:xfrm>
              <a:prstGeom prst="rect">
                <a:avLst/>
              </a:prstGeom>
              <a:blipFill>
                <a:blip r:embed="rId7"/>
                <a:stretch>
                  <a:fillRect t="-10465" r="-1543" b="-3255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1D0C4627-4B63-94EE-030E-12928CDB28C5}"/>
                  </a:ext>
                </a:extLst>
              </p:cNvPr>
              <p:cNvSpPr txBox="1"/>
              <p:nvPr/>
            </p:nvSpPr>
            <p:spPr>
              <a:xfrm>
                <a:off x="8710062" y="1154743"/>
                <a:ext cx="3393138" cy="954107"/>
              </a:xfrm>
              <a:prstGeom prst="rect">
                <a:avLst/>
              </a:prstGeom>
              <a:noFill/>
            </p:spPr>
            <p:txBody>
              <a:bodyPr wrap="square">
                <a:spAutoFit/>
              </a:bodyPr>
              <a:lstStyle/>
              <a:p>
                <a:pPr marL="541338" indent="-541338"/>
                <a14:m>
                  <m:oMath xmlns:m="http://schemas.openxmlformats.org/officeDocument/2006/math">
                    <m:r>
                      <a:rPr lang="en-US" altLang="ja-JP" sz="2800" b="1" i="1" smtClean="0">
                        <a:solidFill>
                          <a:schemeClr val="tx1">
                            <a:lumMod val="75000"/>
                            <a:lumOff val="25000"/>
                          </a:schemeClr>
                        </a:solidFill>
                        <a:latin typeface="Cambria Math" panose="02040503050406030204" pitchFamily="18" charset="0"/>
                      </a:rPr>
                      <m:t>𝐁</m:t>
                    </m:r>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en-US" altLang="ja-JP" sz="2800" dirty="0"/>
                  <a:t>Technology coefficient matrix</a:t>
                </a:r>
                <a:endParaRPr lang="en-US" altLang="ja-JP" sz="2800" dirty="0">
                  <a:solidFill>
                    <a:schemeClr val="tx1">
                      <a:lumMod val="75000"/>
                      <a:lumOff val="25000"/>
                    </a:schemeClr>
                  </a:solidFill>
                </a:endParaRPr>
              </a:p>
            </p:txBody>
          </p:sp>
        </mc:Choice>
        <mc:Fallback>
          <p:sp>
            <p:nvSpPr>
              <p:cNvPr id="33" name="テキスト ボックス 32">
                <a:extLst>
                  <a:ext uri="{FF2B5EF4-FFF2-40B4-BE49-F238E27FC236}">
                    <a16:creationId xmlns:a16="http://schemas.microsoft.com/office/drawing/2014/main" id="{1D0C4627-4B63-94EE-030E-12928CDB28C5}"/>
                  </a:ext>
                </a:extLst>
              </p:cNvPr>
              <p:cNvSpPr txBox="1">
                <a:spLocks noRot="1" noChangeAspect="1" noMove="1" noResize="1" noEditPoints="1" noAdjustHandles="1" noChangeArrowheads="1" noChangeShapeType="1" noTextEdit="1"/>
              </p:cNvSpPr>
              <p:nvPr/>
            </p:nvSpPr>
            <p:spPr>
              <a:xfrm>
                <a:off x="8710062" y="1154743"/>
                <a:ext cx="3393138" cy="954107"/>
              </a:xfrm>
              <a:prstGeom prst="rect">
                <a:avLst/>
              </a:prstGeom>
              <a:blipFill>
                <a:blip r:embed="rId8"/>
                <a:stretch>
                  <a:fillRect t="-5732" b="-17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B3CDC2BF-47B7-3A38-9802-D96F0B424F46}"/>
                  </a:ext>
                </a:extLst>
              </p:cNvPr>
              <p:cNvSpPr txBox="1"/>
              <p:nvPr/>
            </p:nvSpPr>
            <p:spPr>
              <a:xfrm>
                <a:off x="3425741" y="4370547"/>
                <a:ext cx="432384"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en-US" altLang="ja-JP" sz="2800" dirty="0">
                  <a:solidFill>
                    <a:schemeClr val="tx1">
                      <a:lumMod val="75000"/>
                      <a:lumOff val="25000"/>
                    </a:schemeClr>
                  </a:solidFill>
                  <a:ea typeface="Cambria Math" panose="02040503050406030204" pitchFamily="18" charset="0"/>
                </a:endParaRPr>
              </a:p>
            </p:txBody>
          </p:sp>
        </mc:Choice>
        <mc:Fallback xmlns="">
          <p:sp>
            <p:nvSpPr>
              <p:cNvPr id="21" name="テキスト ボックス 20">
                <a:extLst>
                  <a:ext uri="{FF2B5EF4-FFF2-40B4-BE49-F238E27FC236}">
                    <a16:creationId xmlns:a16="http://schemas.microsoft.com/office/drawing/2014/main" id="{B3CDC2BF-47B7-3A38-9802-D96F0B424F46}"/>
                  </a:ext>
                </a:extLst>
              </p:cNvPr>
              <p:cNvSpPr txBox="1">
                <a:spLocks noRot="1" noChangeAspect="1" noMove="1" noResize="1" noEditPoints="1" noAdjustHandles="1" noChangeArrowheads="1" noChangeShapeType="1" noTextEdit="1"/>
              </p:cNvSpPr>
              <p:nvPr/>
            </p:nvSpPr>
            <p:spPr>
              <a:xfrm>
                <a:off x="3425741" y="4370547"/>
                <a:ext cx="432384"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DB226319-B49B-0D1F-587A-72E75BB40FC5}"/>
                  </a:ext>
                </a:extLst>
              </p:cNvPr>
              <p:cNvSpPr txBox="1"/>
              <p:nvPr/>
            </p:nvSpPr>
            <p:spPr>
              <a:xfrm>
                <a:off x="8133032" y="4376999"/>
                <a:ext cx="5691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ja-JP" altLang="en-US" sz="2800" dirty="0">
                  <a:solidFill>
                    <a:schemeClr val="tx1">
                      <a:lumMod val="75000"/>
                      <a:lumOff val="25000"/>
                    </a:schemeClr>
                  </a:solidFill>
                </a:endParaRPr>
              </a:p>
            </p:txBody>
          </p:sp>
        </mc:Choice>
        <mc:Fallback xmlns="">
          <p:sp>
            <p:nvSpPr>
              <p:cNvPr id="22" name="テキスト ボックス 21">
                <a:extLst>
                  <a:ext uri="{FF2B5EF4-FFF2-40B4-BE49-F238E27FC236}">
                    <a16:creationId xmlns:a16="http://schemas.microsoft.com/office/drawing/2014/main" id="{DB226319-B49B-0D1F-587A-72E75BB40FC5}"/>
                  </a:ext>
                </a:extLst>
              </p:cNvPr>
              <p:cNvSpPr txBox="1">
                <a:spLocks noRot="1" noChangeAspect="1" noMove="1" noResize="1" noEditPoints="1" noAdjustHandles="1" noChangeArrowheads="1" noChangeShapeType="1" noTextEdit="1"/>
              </p:cNvSpPr>
              <p:nvPr/>
            </p:nvSpPr>
            <p:spPr>
              <a:xfrm>
                <a:off x="8133032" y="4376999"/>
                <a:ext cx="569132" cy="523220"/>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63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1" grpId="0" animBg="1"/>
      <p:bldP spid="12" grpId="0" animBg="1"/>
      <p:bldP spid="13" grpId="0" animBg="1"/>
      <p:bldP spid="4" grpId="0" animBg="1"/>
      <p:bldP spid="4" grpId="1" animBg="1"/>
      <p:bldP spid="9" grpId="0" animBg="1"/>
      <p:bldP spid="9" grpId="1" animBg="1"/>
      <p:bldP spid="27" grpId="0" animBg="1"/>
      <p:bldP spid="27" grpId="1"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0C0CD46-A1AE-793A-944F-0B92656D9215}"/>
              </a:ext>
            </a:extLst>
          </p:cNvPr>
          <p:cNvSpPr/>
          <p:nvPr/>
        </p:nvSpPr>
        <p:spPr>
          <a:xfrm>
            <a:off x="0" y="964800"/>
            <a:ext cx="12192000" cy="55148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oAutofit/>
          </a:bodyPr>
          <a:lstStyle/>
          <a:p>
            <a:pPr algn="ctr"/>
            <a:endParaRPr kumimoji="1" lang="ja-JP" altLang="en-US" sz="2800" dirty="0"/>
          </a:p>
        </p:txBody>
      </p:sp>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a:xfrm>
            <a:off x="0" y="30778"/>
            <a:ext cx="12192000" cy="760959"/>
          </a:xfrm>
        </p:spPr>
        <p:txBody>
          <a:bodyPr/>
          <a:lstStyle/>
          <a:p>
            <a:r>
              <a:rPr lang="en-US" altLang="ja-JP" sz="4000" dirty="0"/>
              <a:t>Appendix: Decomposition of the Final Demand Vector</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11833200" cy="5673600"/>
              </a:xfrm>
            </p:spPr>
            <p:txBody>
              <a:bodyPr/>
              <a:lstStyle/>
              <a:p>
                <a:pPr marL="0" lvl="1" indent="0">
                  <a:buNone/>
                </a:pPr>
                <a:r>
                  <a:rPr lang="en-US" altLang="ja-JP" sz="3200" b="1" dirty="0"/>
                  <a:t>Decomposition of </a:t>
                </a:r>
                <a14:m>
                  <m:oMath xmlns:m="http://schemas.openxmlformats.org/officeDocument/2006/math">
                    <m:f>
                      <m:fPr>
                        <m:type m:val="lin"/>
                        <m:ctrlPr>
                          <a:rPr lang="en-US" altLang="ja-JP" sz="3200" i="1" kern="0">
                            <a:solidFill>
                              <a:prstClr val="black"/>
                            </a:solidFill>
                            <a:latin typeface="Cambria Math" panose="02040503050406030204" pitchFamily="18" charset="0"/>
                            <a:ea typeface="Cambria Math" panose="02040503050406030204" pitchFamily="18" charset="0"/>
                          </a:rPr>
                        </m:ctrlPr>
                      </m:fPr>
                      <m:num>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en-US" altLang="ja-JP" sz="3200" b="1" kern="0">
                                <a:solidFill>
                                  <a:prstClr val="black"/>
                                </a:solidFill>
                                <a:latin typeface="Cambria Math" panose="02040503050406030204" pitchFamily="18" charset="0"/>
                                <a:ea typeface="Cambria Math" panose="02040503050406030204" pitchFamily="18" charset="0"/>
                              </a:rPr>
                              <m:t>𝐟</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num>
                      <m:den>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en-US" altLang="ja-JP" sz="3200" i="1" kern="0">
                                <a:solidFill>
                                  <a:prstClr val="black"/>
                                </a:solidFill>
                                <a:latin typeface="Cambria Math" panose="02040503050406030204" pitchFamily="18" charset="0"/>
                                <a:ea typeface="Cambria Math" panose="02040503050406030204" pitchFamily="18" charset="0"/>
                              </a:rPr>
                              <m:t>𝑝𝑜𝑝</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den>
                    </m:f>
                  </m:oMath>
                </a14:m>
                <a:r>
                  <a:rPr lang="en-US" altLang="ja-JP" sz="3200" b="1" dirty="0"/>
                  <a:t> into</a:t>
                </a:r>
                <a14:m>
                  <m:oMath xmlns:m="http://schemas.openxmlformats.org/officeDocument/2006/math">
                    <m:d>
                      <m:dPr>
                        <m:ctrlPr>
                          <a:rPr lang="en-US" altLang="ja-JP" sz="3200" i="1" kern="0">
                            <a:solidFill>
                              <a:prstClr val="black"/>
                            </a:solidFill>
                            <a:latin typeface="Cambria Math" panose="02040503050406030204" pitchFamily="18" charset="0"/>
                            <a:ea typeface="Cambria Math" panose="02040503050406030204" pitchFamily="18" charset="0"/>
                          </a:rPr>
                        </m:ctrlPr>
                      </m:dPr>
                      <m:e>
                        <m:sSubSup>
                          <m:sSubSupPr>
                            <m:ctrlPr>
                              <a:rPr lang="en-US" altLang="ja-JP" sz="3200" i="1" kern="0">
                                <a:solidFill>
                                  <a:prstClr val="black"/>
                                </a:solidFill>
                                <a:latin typeface="Cambria Math" panose="02040503050406030204" pitchFamily="18" charset="0"/>
                                <a:ea typeface="Cambria Math" panose="02040503050406030204" pitchFamily="18" charset="0"/>
                              </a:rPr>
                            </m:ctrlPr>
                          </m:sSubSupPr>
                          <m:e>
                            <m:r>
                              <a:rPr lang="en-US" altLang="ja-JP" sz="3200" b="1" kern="0">
                                <a:solidFill>
                                  <a:prstClr val="black"/>
                                </a:solidFill>
                                <a:latin typeface="Cambria Math" panose="02040503050406030204" pitchFamily="18" charset="0"/>
                                <a:ea typeface="Cambria Math" panose="02040503050406030204" pitchFamily="18" charset="0"/>
                              </a:rPr>
                              <m:t>𝐓</m:t>
                            </m:r>
                          </m:e>
                          <m:sub>
                            <m:r>
                              <a:rPr lang="en-US" altLang="ja-JP" sz="3200" i="1" kern="0">
                                <a:solidFill>
                                  <a:prstClr val="black"/>
                                </a:solidFill>
                                <a:latin typeface="Cambria Math" panose="02040503050406030204" pitchFamily="18" charset="0"/>
                                <a:ea typeface="Cambria Math" panose="02040503050406030204" pitchFamily="18" charset="0"/>
                              </a:rPr>
                              <m:t>𝑓</m:t>
                            </m:r>
                          </m:sub>
                          <m:sup>
                            <m:r>
                              <a:rPr lang="en-US" altLang="ja-JP" sz="3200" i="1" kern="0">
                                <a:solidFill>
                                  <a:prstClr val="black"/>
                                </a:solidFill>
                                <a:latin typeface="Cambria Math" panose="02040503050406030204" pitchFamily="18" charset="0"/>
                                <a:ea typeface="Cambria Math" panose="02040503050406030204" pitchFamily="18" charset="0"/>
                              </a:rPr>
                              <m:t>𝑟</m:t>
                            </m:r>
                          </m:sup>
                        </m:sSubSup>
                        <m:r>
                          <a:rPr lang="en-US" altLang="ja-JP" sz="3200" i="1" kern="0">
                            <a:solidFill>
                              <a:prstClr val="black"/>
                            </a:solidFill>
                            <a:latin typeface="Cambria Math" panose="02040503050406030204" pitchFamily="18" charset="0"/>
                            <a:ea typeface="Cambria Math" panose="02040503050406030204" pitchFamily="18" charset="0"/>
                          </a:rPr>
                          <m:t>⨀</m:t>
                        </m:r>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ja-JP" altLang="en-US" sz="3200" i="1" kern="0">
                                <a:solidFill>
                                  <a:prstClr val="black"/>
                                </a:solidFill>
                                <a:latin typeface="Cambria Math" panose="02040503050406030204" pitchFamily="18" charset="0"/>
                                <a:ea typeface="Cambria Math" panose="02040503050406030204" pitchFamily="18" charset="0"/>
                              </a:rPr>
                              <m:t>𝚿</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e>
                    </m:d>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en-US" altLang="ja-JP" sz="3200" i="1" kern="0">
                            <a:solidFill>
                              <a:prstClr val="black"/>
                            </a:solidFill>
                            <a:latin typeface="Cambria Math" panose="02040503050406030204" pitchFamily="18" charset="0"/>
                            <a:ea typeface="Cambria Math" panose="02040503050406030204" pitchFamily="18" charset="0"/>
                          </a:rPr>
                          <m:t>𝑦</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oMath>
                </a14:m>
                <a:endParaRPr lang="en-US" altLang="ja-JP" dirty="0"/>
              </a:p>
              <a:p>
                <a:pPr marL="180000" lvl="1" indent="0">
                  <a:buNone/>
                  <a:tabLst>
                    <a:tab pos="612000" algn="l"/>
                    <a:tab pos="720000" algn="l"/>
                  </a:tabLst>
                </a:pPr>
                <a14:m>
                  <m:oMath xmlns:m="http://schemas.openxmlformats.org/officeDocument/2006/math">
                    <m:f>
                      <m:fPr>
                        <m:type m:val="lin"/>
                        <m:ctrlPr>
                          <a:rPr lang="en-US" altLang="ja-JP" i="1" kern="0">
                            <a:solidFill>
                              <a:prstClr val="black"/>
                            </a:solidFill>
                            <a:latin typeface="Cambria Math" panose="02040503050406030204" pitchFamily="18" charset="0"/>
                            <a:ea typeface="Cambria Math" panose="02040503050406030204" pitchFamily="18" charset="0"/>
                          </a:rPr>
                        </m:ctrlPr>
                      </m:fPr>
                      <m:num>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en-US" altLang="ja-JP" b="1" kern="0">
                                <a:solidFill>
                                  <a:prstClr val="black"/>
                                </a:solidFill>
                                <a:latin typeface="Cambria Math" panose="02040503050406030204" pitchFamily="18" charset="0"/>
                                <a:ea typeface="Cambria Math" panose="02040503050406030204" pitchFamily="18" charset="0"/>
                              </a:rPr>
                              <m:t>𝐟</m:t>
                            </m:r>
                          </m:e>
                          <m:sup>
                            <m:r>
                              <a:rPr lang="en-US" altLang="ja-JP" i="1" kern="0">
                                <a:solidFill>
                                  <a:prstClr val="black"/>
                                </a:solidFill>
                                <a:latin typeface="Cambria Math" panose="02040503050406030204" pitchFamily="18" charset="0"/>
                                <a:ea typeface="Cambria Math" panose="02040503050406030204" pitchFamily="18" charset="0"/>
                              </a:rPr>
                              <m:t>𝑟</m:t>
                            </m:r>
                          </m:sup>
                        </m:sSup>
                      </m:num>
                      <m:den>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en-US" altLang="ja-JP" i="1" kern="0">
                                <a:solidFill>
                                  <a:prstClr val="black"/>
                                </a:solidFill>
                                <a:latin typeface="Cambria Math" panose="02040503050406030204" pitchFamily="18" charset="0"/>
                                <a:ea typeface="Cambria Math" panose="02040503050406030204" pitchFamily="18" charset="0"/>
                              </a:rPr>
                              <m:t>𝑝𝑜𝑝</m:t>
                            </m:r>
                          </m:e>
                          <m:sup>
                            <m:r>
                              <a:rPr lang="en-US" altLang="ja-JP" i="1" kern="0">
                                <a:solidFill>
                                  <a:prstClr val="black"/>
                                </a:solidFill>
                                <a:latin typeface="Cambria Math" panose="02040503050406030204" pitchFamily="18" charset="0"/>
                                <a:ea typeface="Cambria Math" panose="02040503050406030204" pitchFamily="18" charset="0"/>
                              </a:rPr>
                              <m:t>𝑟</m:t>
                            </m:r>
                          </m:sup>
                        </m:sSup>
                      </m:den>
                    </m:f>
                  </m:oMath>
                </a14:m>
                <a:r>
                  <a:rPr lang="en-US" altLang="ja-JP" dirty="0"/>
                  <a:t>: Per capita final demand vector of country</a:t>
                </a:r>
                <a:r>
                  <a:rPr lang="ja-JP" altLang="en-US" dirty="0">
                    <a:solidFill>
                      <a:schemeClr val="tx1">
                        <a:lumMod val="75000"/>
                        <a:lumOff val="25000"/>
                      </a:schemeClr>
                    </a:solidFill>
                  </a:rPr>
                  <a:t> </a:t>
                </a:r>
                <a14:m>
                  <m:oMath xmlns:m="http://schemas.openxmlformats.org/officeDocument/2006/math">
                    <m:r>
                      <a:rPr lang="en-US" altLang="ja-JP" i="1" dirty="0">
                        <a:solidFill>
                          <a:schemeClr val="tx1">
                            <a:lumMod val="75000"/>
                            <a:lumOff val="25000"/>
                          </a:schemeClr>
                        </a:solidFill>
                        <a:latin typeface="Cambria Math" panose="02040503050406030204" pitchFamily="18" charset="0"/>
                      </a:rPr>
                      <m:t>𝑟</m:t>
                    </m:r>
                  </m:oMath>
                </a14:m>
                <a:endParaRPr lang="en-US" altLang="ja-JP" dirty="0"/>
              </a:p>
              <a:p>
                <a:pPr marL="180975">
                  <a:tabLst>
                    <a:tab pos="4843463" algn="l"/>
                  </a:tabLst>
                </a:pPr>
                <a:endParaRPr lang="en-US" altLang="ja-JP" dirty="0"/>
              </a:p>
              <a:p>
                <a:pPr marL="180975">
                  <a:tabLst>
                    <a:tab pos="4843463" algn="l"/>
                  </a:tabLst>
                </a:pPr>
                <a:endParaRPr lang="en-US" altLang="ja-JP" dirty="0"/>
              </a:p>
              <a:p>
                <a:pPr marL="180975">
                  <a:tabLst>
                    <a:tab pos="4843463" algn="l"/>
                  </a:tabLst>
                </a:pPr>
                <a:endParaRPr lang="en-US" altLang="ja-JP" dirty="0"/>
              </a:p>
              <a:p>
                <a:pPr marL="1278255" lvl="4">
                  <a:tabLst>
                    <a:tab pos="4843463" algn="l"/>
                  </a:tabLst>
                </a:pPr>
                <a:endParaRPr lang="en-US" altLang="ja-JP"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180000" y="1004400"/>
                <a:ext cx="11833200" cy="5673600"/>
              </a:xfrm>
              <a:blipFill>
                <a:blip r:embed="rId2"/>
                <a:stretch>
                  <a:fillRect l="-2112" t="-15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E07F5E15-C472-658B-2524-8139A19166DE}"/>
                  </a:ext>
                </a:extLst>
              </p:cNvPr>
              <p:cNvSpPr/>
              <p:nvPr/>
            </p:nvSpPr>
            <p:spPr>
              <a:xfrm>
                <a:off x="6318000" y="5932076"/>
                <a:ext cx="792712" cy="792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300" b="0" i="1" smtClean="0">
                          <a:solidFill>
                            <a:schemeClr val="tx1">
                              <a:lumMod val="75000"/>
                              <a:lumOff val="25000"/>
                            </a:schemeClr>
                          </a:solidFill>
                          <a:latin typeface="Cambria Math" panose="02040503050406030204" pitchFamily="18" charset="0"/>
                        </a:rPr>
                        <m:t> </m:t>
                      </m:r>
                      <m:box>
                        <m:boxPr>
                          <m:ctrlPr>
                            <a:rPr kumimoji="1" lang="en-US" altLang="ja-JP" sz="2300" i="1">
                              <a:solidFill>
                                <a:schemeClr val="tx1">
                                  <a:lumMod val="75000"/>
                                  <a:lumOff val="25000"/>
                                </a:schemeClr>
                              </a:solidFill>
                              <a:latin typeface="Cambria Math" panose="02040503050406030204" pitchFamily="18" charset="0"/>
                            </a:rPr>
                          </m:ctrlPr>
                        </m:boxPr>
                        <m:e>
                          <m:argPr>
                            <m:argSz m:val="-1"/>
                          </m:argPr>
                          <m:f>
                            <m:fPr>
                              <m:ctrlPr>
                                <a:rPr kumimoji="1" lang="en-US" altLang="ja-JP" sz="2300" i="1">
                                  <a:solidFill>
                                    <a:schemeClr val="tx1">
                                      <a:lumMod val="75000"/>
                                      <a:lumOff val="25000"/>
                                    </a:schemeClr>
                                  </a:solidFill>
                                  <a:latin typeface="Cambria Math" panose="02040503050406030204" pitchFamily="18" charset="0"/>
                                </a:rPr>
                              </m:ctrlPr>
                            </m:fPr>
                            <m:num>
                              <m:r>
                                <m:rPr>
                                  <m:nor/>
                                </m:rPr>
                                <a:rPr kumimoji="1" lang="en-US" altLang="ja-JP" sz="2300" dirty="0">
                                  <a:solidFill>
                                    <a:schemeClr val="tx1">
                                      <a:lumMod val="75000"/>
                                      <a:lumOff val="25000"/>
                                    </a:schemeClr>
                                  </a:solidFill>
                                </a:rPr>
                                <m:t>1</m:t>
                              </m:r>
                              <m:r>
                                <m:rPr>
                                  <m:nor/>
                                </m:rPr>
                                <a:rPr kumimoji="1" lang="en-US" altLang="ja-JP" sz="2300" b="0" i="0" dirty="0" smtClean="0">
                                  <a:solidFill>
                                    <a:schemeClr val="tx1">
                                      <a:lumMod val="75000"/>
                                      <a:lumOff val="25000"/>
                                    </a:schemeClr>
                                  </a:solidFill>
                                </a:rPr>
                                <m:t>00</m:t>
                              </m:r>
                            </m:num>
                            <m:den>
                              <m:r>
                                <m:rPr>
                                  <m:nor/>
                                </m:rPr>
                                <a:rPr kumimoji="1" lang="en-US" altLang="ja-JP" sz="2300" dirty="0">
                                  <a:solidFill>
                                    <a:schemeClr val="tx1">
                                      <a:lumMod val="75000"/>
                                      <a:lumOff val="25000"/>
                                    </a:schemeClr>
                                  </a:solidFill>
                                </a:rPr>
                                <m:t>3</m:t>
                              </m:r>
                              <m:r>
                                <m:rPr>
                                  <m:nor/>
                                </m:rPr>
                                <a:rPr kumimoji="1" lang="en-US" altLang="ja-JP" sz="2300" b="0" i="0" dirty="0" smtClean="0">
                                  <a:solidFill>
                                    <a:schemeClr val="tx1">
                                      <a:lumMod val="75000"/>
                                      <a:lumOff val="25000"/>
                                    </a:schemeClr>
                                  </a:solidFill>
                                </a:rPr>
                                <m:t>00</m:t>
                              </m:r>
                            </m:den>
                          </m:f>
                        </m:e>
                      </m:box>
                    </m:oMath>
                  </m:oMathPara>
                </a14:m>
                <a:endParaRPr kumimoji="1" lang="ja-JP" altLang="en-US" sz="2300" dirty="0"/>
              </a:p>
            </p:txBody>
          </p:sp>
        </mc:Choice>
        <mc:Fallback xmlns="">
          <p:sp>
            <p:nvSpPr>
              <p:cNvPr id="15" name="正方形/長方形 14">
                <a:extLst>
                  <a:ext uri="{FF2B5EF4-FFF2-40B4-BE49-F238E27FC236}">
                    <a16:creationId xmlns:a16="http://schemas.microsoft.com/office/drawing/2014/main" id="{E07F5E15-C472-658B-2524-8139A19166DE}"/>
                  </a:ext>
                </a:extLst>
              </p:cNvPr>
              <p:cNvSpPr>
                <a:spLocks noRot="1" noChangeAspect="1" noMove="1" noResize="1" noEditPoints="1" noAdjustHandles="1" noChangeArrowheads="1" noChangeShapeType="1" noTextEdit="1"/>
              </p:cNvSpPr>
              <p:nvPr/>
            </p:nvSpPr>
            <p:spPr>
              <a:xfrm>
                <a:off x="6318000" y="5932076"/>
                <a:ext cx="792712" cy="792000"/>
              </a:xfrm>
              <a:prstGeom prst="rect">
                <a:avLst/>
              </a:prstGeom>
              <a:blipFill>
                <a:blip r:embed="rId3"/>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E08574E6-25F0-F5D5-FE63-22CE07EE608D}"/>
                  </a:ext>
                </a:extLst>
              </p:cNvPr>
              <p:cNvSpPr/>
              <p:nvPr/>
            </p:nvSpPr>
            <p:spPr>
              <a:xfrm>
                <a:off x="6318000" y="4346735"/>
                <a:ext cx="792712" cy="792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300" b="0" i="1" smtClean="0">
                          <a:solidFill>
                            <a:schemeClr val="tx1">
                              <a:lumMod val="75000"/>
                              <a:lumOff val="25000"/>
                            </a:schemeClr>
                          </a:solidFill>
                          <a:latin typeface="Cambria Math" panose="02040503050406030204" pitchFamily="18" charset="0"/>
                        </a:rPr>
                        <m:t> </m:t>
                      </m:r>
                      <m:box>
                        <m:boxPr>
                          <m:ctrlPr>
                            <a:rPr kumimoji="1" lang="en-US" altLang="ja-JP" sz="2300" i="1">
                              <a:solidFill>
                                <a:schemeClr val="tx1">
                                  <a:lumMod val="75000"/>
                                  <a:lumOff val="25000"/>
                                </a:schemeClr>
                              </a:solidFill>
                              <a:latin typeface="Cambria Math" panose="02040503050406030204" pitchFamily="18" charset="0"/>
                            </a:rPr>
                          </m:ctrlPr>
                        </m:boxPr>
                        <m:e>
                          <m:argPr>
                            <m:argSz m:val="-1"/>
                          </m:argPr>
                          <m:f>
                            <m:fPr>
                              <m:ctrlPr>
                                <a:rPr kumimoji="1" lang="en-US" altLang="ja-JP" sz="2300" i="1">
                                  <a:solidFill>
                                    <a:schemeClr val="tx1">
                                      <a:lumMod val="75000"/>
                                      <a:lumOff val="25000"/>
                                    </a:schemeClr>
                                  </a:solidFill>
                                  <a:latin typeface="Cambria Math" panose="02040503050406030204" pitchFamily="18" charset="0"/>
                                </a:rPr>
                              </m:ctrlPr>
                            </m:fPr>
                            <m:num>
                              <m:r>
                                <m:rPr>
                                  <m:nor/>
                                </m:rPr>
                                <a:rPr kumimoji="1" lang="en-US" altLang="ja-JP" sz="2300" dirty="0">
                                  <a:solidFill>
                                    <a:schemeClr val="tx1">
                                      <a:lumMod val="75000"/>
                                      <a:lumOff val="25000"/>
                                    </a:schemeClr>
                                  </a:solidFill>
                                </a:rPr>
                                <m:t>2</m:t>
                              </m:r>
                              <m:r>
                                <m:rPr>
                                  <m:nor/>
                                </m:rPr>
                                <a:rPr kumimoji="1" lang="en-US" altLang="ja-JP" sz="2300" b="0" i="0" dirty="0" smtClean="0">
                                  <a:solidFill>
                                    <a:schemeClr val="tx1">
                                      <a:lumMod val="75000"/>
                                      <a:lumOff val="25000"/>
                                    </a:schemeClr>
                                  </a:solidFill>
                                </a:rPr>
                                <m:t>00</m:t>
                              </m:r>
                            </m:num>
                            <m:den>
                              <m:r>
                                <m:rPr>
                                  <m:nor/>
                                </m:rPr>
                                <a:rPr kumimoji="1" lang="en-US" altLang="ja-JP" sz="2300" dirty="0">
                                  <a:solidFill>
                                    <a:schemeClr val="tx1">
                                      <a:lumMod val="75000"/>
                                      <a:lumOff val="25000"/>
                                    </a:schemeClr>
                                  </a:solidFill>
                                </a:rPr>
                                <m:t>3</m:t>
                              </m:r>
                              <m:r>
                                <m:rPr>
                                  <m:nor/>
                                </m:rPr>
                                <a:rPr kumimoji="1" lang="en-US" altLang="ja-JP" sz="2300" b="0" i="0" dirty="0" smtClean="0">
                                  <a:solidFill>
                                    <a:schemeClr val="tx1">
                                      <a:lumMod val="75000"/>
                                      <a:lumOff val="25000"/>
                                    </a:schemeClr>
                                  </a:solidFill>
                                </a:rPr>
                                <m:t>00</m:t>
                              </m:r>
                            </m:den>
                          </m:f>
                        </m:e>
                      </m:box>
                    </m:oMath>
                  </m:oMathPara>
                </a14:m>
                <a:endParaRPr kumimoji="1" lang="ja-JP" altLang="en-US" sz="2300" dirty="0"/>
              </a:p>
            </p:txBody>
          </p:sp>
        </mc:Choice>
        <mc:Fallback xmlns="">
          <p:sp>
            <p:nvSpPr>
              <p:cNvPr id="23" name="正方形/長方形 22">
                <a:extLst>
                  <a:ext uri="{FF2B5EF4-FFF2-40B4-BE49-F238E27FC236}">
                    <a16:creationId xmlns:a16="http://schemas.microsoft.com/office/drawing/2014/main" id="{E08574E6-25F0-F5D5-FE63-22CE07EE608D}"/>
                  </a:ext>
                </a:extLst>
              </p:cNvPr>
              <p:cNvSpPr>
                <a:spLocks noRot="1" noChangeAspect="1" noMove="1" noResize="1" noEditPoints="1" noAdjustHandles="1" noChangeArrowheads="1" noChangeShapeType="1" noTextEdit="1"/>
              </p:cNvSpPr>
              <p:nvPr/>
            </p:nvSpPr>
            <p:spPr>
              <a:xfrm>
                <a:off x="6318000" y="4346735"/>
                <a:ext cx="792712" cy="792000"/>
              </a:xfrm>
              <a:prstGeom prst="rect">
                <a:avLst/>
              </a:prstGeom>
              <a:blipFill>
                <a:blip r:embed="rId4"/>
                <a:stretch>
                  <a:fillRect/>
                </a:stretch>
              </a:blipFill>
              <a:ln>
                <a:noFill/>
              </a:ln>
            </p:spPr>
            <p:txBody>
              <a:bodyPr/>
              <a:lstStyle/>
              <a:p>
                <a:r>
                  <a:rPr lang="ja-JP" altLang="en-US">
                    <a:noFill/>
                  </a:rPr>
                  <a:t> </a:t>
                </a:r>
              </a:p>
            </p:txBody>
          </p:sp>
        </mc:Fallback>
      </mc:AlternateContent>
      <p:sp>
        <p:nvSpPr>
          <p:cNvPr id="24" name="正方形/長方形 23">
            <a:extLst>
              <a:ext uri="{FF2B5EF4-FFF2-40B4-BE49-F238E27FC236}">
                <a16:creationId xmlns:a16="http://schemas.microsoft.com/office/drawing/2014/main" id="{32EAB9E3-0B1F-CA4E-1FD1-DB9EFE69A8B2}"/>
              </a:ext>
            </a:extLst>
          </p:cNvPr>
          <p:cNvSpPr/>
          <p:nvPr/>
        </p:nvSpPr>
        <p:spPr>
          <a:xfrm>
            <a:off x="6318000" y="5140076"/>
            <a:ext cx="792712"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BBD0FEF-9F6C-181D-AB1C-03B0A57F4493}"/>
              </a:ext>
            </a:extLst>
          </p:cNvPr>
          <p:cNvSpPr/>
          <p:nvPr/>
        </p:nvSpPr>
        <p:spPr>
          <a:xfrm>
            <a:off x="6318000" y="3554735"/>
            <a:ext cx="792712"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029F4D3-A83D-8AD2-D201-58149D632DFF}"/>
              </a:ext>
            </a:extLst>
          </p:cNvPr>
          <p:cNvSpPr/>
          <p:nvPr/>
        </p:nvSpPr>
        <p:spPr>
          <a:xfrm>
            <a:off x="11037600" y="5081682"/>
            <a:ext cx="792000" cy="792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300" dirty="0">
                <a:solidFill>
                  <a:schemeClr val="tx1">
                    <a:lumMod val="75000"/>
                    <a:lumOff val="25000"/>
                  </a:schemeClr>
                </a:solidFill>
              </a:rPr>
              <a:t>300</a:t>
            </a:r>
            <a:endParaRPr kumimoji="1" lang="ja-JP" altLang="en-US" sz="2300" dirty="0">
              <a:solidFill>
                <a:schemeClr val="tx1">
                  <a:lumMod val="75000"/>
                  <a:lumOff val="25000"/>
                </a:schemeClr>
              </a:solidFill>
            </a:endParaRPr>
          </a:p>
        </p:txBody>
      </p:sp>
      <p:sp>
        <p:nvSpPr>
          <p:cNvPr id="27" name="正方形/長方形 26">
            <a:extLst>
              <a:ext uri="{FF2B5EF4-FFF2-40B4-BE49-F238E27FC236}">
                <a16:creationId xmlns:a16="http://schemas.microsoft.com/office/drawing/2014/main" id="{5FAE9BAB-B4AA-D329-9195-A3D90BA6D61C}"/>
              </a:ext>
            </a:extLst>
          </p:cNvPr>
          <p:cNvSpPr/>
          <p:nvPr/>
        </p:nvSpPr>
        <p:spPr>
          <a:xfrm>
            <a:off x="1594800" y="5932076"/>
            <a:ext cx="792712" cy="792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300" dirty="0">
              <a:solidFill>
                <a:schemeClr val="tx1">
                  <a:lumMod val="75000"/>
                  <a:lumOff val="25000"/>
                </a:schemeClr>
              </a:solidFill>
            </a:endParaRPr>
          </a:p>
        </p:txBody>
      </p:sp>
      <p:sp>
        <p:nvSpPr>
          <p:cNvPr id="28" name="正方形/長方形 27">
            <a:extLst>
              <a:ext uri="{FF2B5EF4-FFF2-40B4-BE49-F238E27FC236}">
                <a16:creationId xmlns:a16="http://schemas.microsoft.com/office/drawing/2014/main" id="{79D9C203-C9AF-D3F3-B90D-C8F25CFCCCBF}"/>
              </a:ext>
            </a:extLst>
          </p:cNvPr>
          <p:cNvSpPr/>
          <p:nvPr/>
        </p:nvSpPr>
        <p:spPr>
          <a:xfrm>
            <a:off x="1594800" y="4346735"/>
            <a:ext cx="792712" cy="792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3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F4DE7389-A1A9-1D62-763C-1004B01567CB}"/>
              </a:ext>
            </a:extLst>
          </p:cNvPr>
          <p:cNvSpPr/>
          <p:nvPr/>
        </p:nvSpPr>
        <p:spPr>
          <a:xfrm>
            <a:off x="1594800" y="5140076"/>
            <a:ext cx="792712"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027DE81-47A9-0B3E-CBE8-199BF388113E}"/>
              </a:ext>
            </a:extLst>
          </p:cNvPr>
          <p:cNvSpPr/>
          <p:nvPr/>
        </p:nvSpPr>
        <p:spPr>
          <a:xfrm>
            <a:off x="1594800" y="3554735"/>
            <a:ext cx="792712"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A9817D6-BA14-1BC4-783B-1A31BA816F9F}"/>
              </a:ext>
            </a:extLst>
          </p:cNvPr>
          <p:cNvSpPr/>
          <p:nvPr/>
        </p:nvSpPr>
        <p:spPr>
          <a:xfrm>
            <a:off x="11037600" y="4294320"/>
            <a:ext cx="792000"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graphicFrame>
            <p:nvGraphicFramePr>
              <p:cNvPr id="32" name="表 31">
                <a:extLst>
                  <a:ext uri="{FF2B5EF4-FFF2-40B4-BE49-F238E27FC236}">
                    <a16:creationId xmlns:a16="http://schemas.microsoft.com/office/drawing/2014/main" id="{DFA1EB52-1240-54E5-4D34-2C208C0065EE}"/>
                  </a:ext>
                </a:extLst>
              </p:cNvPr>
              <p:cNvGraphicFramePr>
                <a:graphicFrameLocks noGrp="1"/>
              </p:cNvGraphicFramePr>
              <p:nvPr>
                <p:extLst>
                  <p:ext uri="{D42A27DB-BD31-4B8C-83A1-F6EECF244321}">
                    <p14:modId xmlns:p14="http://schemas.microsoft.com/office/powerpoint/2010/main" val="1587688514"/>
                  </p:ext>
                </p:extLst>
              </p:nvPr>
            </p:nvGraphicFramePr>
            <p:xfrm>
              <a:off x="360000" y="2715600"/>
              <a:ext cx="2566800" cy="396240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15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𝑖</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𝑘𝑟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𝑖</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𝑘𝑟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𝑠</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𝑖</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𝑘𝑟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𝑖</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𝑘𝑟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32" name="表 31">
                <a:extLst>
                  <a:ext uri="{FF2B5EF4-FFF2-40B4-BE49-F238E27FC236}">
                    <a16:creationId xmlns:a16="http://schemas.microsoft.com/office/drawing/2014/main" id="{DFA1EB52-1240-54E5-4D34-2C208C0065EE}"/>
                  </a:ext>
                </a:extLst>
              </p:cNvPr>
              <p:cNvGraphicFramePr>
                <a:graphicFrameLocks noGrp="1"/>
              </p:cNvGraphicFramePr>
              <p:nvPr>
                <p:extLst>
                  <p:ext uri="{D42A27DB-BD31-4B8C-83A1-F6EECF244321}">
                    <p14:modId xmlns:p14="http://schemas.microsoft.com/office/powerpoint/2010/main" val="1587688514"/>
                  </p:ext>
                </p:extLst>
              </p:nvPr>
            </p:nvGraphicFramePr>
            <p:xfrm>
              <a:off x="360000" y="2715600"/>
              <a:ext cx="2566800" cy="396240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152000">
                      <a:extLst>
                        <a:ext uri="{9D8B030D-6E8A-4147-A177-3AD203B41FA5}">
                          <a16:colId xmlns:a16="http://schemas.microsoft.com/office/drawing/2014/main" val="200083665"/>
                        </a:ext>
                      </a:extLst>
                    </a:gridCol>
                  </a:tblGrid>
                  <a:tr h="79248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6984" t="-5385" r="-1058" b="-416923"/>
                          </a:stretch>
                        </a:blipFill>
                      </a:tcPr>
                    </a:tc>
                    <a:extLst>
                      <a:ext uri="{0D108BD9-81ED-4DB2-BD59-A6C34878D82A}">
                        <a16:rowId xmlns:a16="http://schemas.microsoft.com/office/drawing/2014/main" val="3340126747"/>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589" t="-52490" r="-480822" b="-10766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126984" t="-105385" r="-1058" b="-316923"/>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6984" t="-203817" r="-1058" b="-214504"/>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589" t="-153077" r="-480822" b="-807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126984" t="-306154" r="-1058" b="-116154"/>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6984" t="-406154" r="-1058" b="-16154"/>
                          </a:stretch>
                        </a:blipFill>
                      </a:tcPr>
                    </a:tc>
                    <a:extLst>
                      <a:ext uri="{0D108BD9-81ED-4DB2-BD59-A6C34878D82A}">
                        <a16:rowId xmlns:a16="http://schemas.microsoft.com/office/drawing/2014/main" val="3953601079"/>
                      </a:ext>
                    </a:extLst>
                  </a:tr>
                </a:tbl>
              </a:graphicData>
            </a:graphic>
          </p:graphicFrame>
        </mc:Fallback>
      </mc:AlternateContent>
      <p:sp>
        <p:nvSpPr>
          <p:cNvPr id="33" name="吹き出し: 角を丸めた四角形 32">
            <a:extLst>
              <a:ext uri="{FF2B5EF4-FFF2-40B4-BE49-F238E27FC236}">
                <a16:creationId xmlns:a16="http://schemas.microsoft.com/office/drawing/2014/main" id="{3240508F-861F-812C-B43C-478792E48EB8}"/>
              </a:ext>
            </a:extLst>
          </p:cNvPr>
          <p:cNvSpPr/>
          <p:nvPr/>
        </p:nvSpPr>
        <p:spPr>
          <a:xfrm>
            <a:off x="2473004" y="3626879"/>
            <a:ext cx="2484000" cy="1080276"/>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kumimoji="1" lang="ja-JP" altLang="en-US" dirty="0">
                <a:solidFill>
                  <a:schemeClr val="tx1">
                    <a:lumMod val="75000"/>
                    <a:lumOff val="25000"/>
                  </a:schemeClr>
                </a:solidFill>
              </a:rPr>
              <a:t>家計部門の</a:t>
            </a:r>
            <a:endParaRPr kumimoji="1" lang="en-US" altLang="ja-JP" dirty="0">
              <a:solidFill>
                <a:schemeClr val="tx1">
                  <a:lumMod val="75000"/>
                  <a:lumOff val="25000"/>
                </a:schemeClr>
              </a:solidFill>
            </a:endParaRPr>
          </a:p>
          <a:p>
            <a:pPr algn="ctr"/>
            <a:r>
              <a:rPr kumimoji="1" lang="ja-JP" altLang="en-US" dirty="0">
                <a:solidFill>
                  <a:schemeClr val="tx1">
                    <a:lumMod val="75000"/>
                    <a:lumOff val="25000"/>
                  </a:schemeClr>
                </a:solidFill>
              </a:rPr>
              <a:t>「</a:t>
            </a:r>
            <a:r>
              <a:rPr kumimoji="1" lang="ja-JP" altLang="en-US" dirty="0">
                <a:solidFill>
                  <a:srgbClr val="C00000"/>
                </a:solidFill>
              </a:rPr>
              <a:t>国内</a:t>
            </a:r>
            <a:r>
              <a:rPr kumimoji="1" lang="ja-JP" altLang="en-US" dirty="0">
                <a:solidFill>
                  <a:schemeClr val="tx1">
                    <a:lumMod val="75000"/>
                    <a:lumOff val="25000"/>
                  </a:schemeClr>
                </a:solidFill>
              </a:rPr>
              <a:t>」の「産業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」への最終需要額</a:t>
            </a:r>
          </a:p>
        </p:txBody>
      </p:sp>
      <p:graphicFrame>
        <p:nvGraphicFramePr>
          <p:cNvPr id="34" name="表 33">
            <a:extLst>
              <a:ext uri="{FF2B5EF4-FFF2-40B4-BE49-F238E27FC236}">
                <a16:creationId xmlns:a16="http://schemas.microsoft.com/office/drawing/2014/main" id="{80BD7750-B3AE-C9D5-522B-AEE7BA717314}"/>
              </a:ext>
            </a:extLst>
          </p:cNvPr>
          <p:cNvGraphicFramePr>
            <a:graphicFrameLocks noGrp="1"/>
          </p:cNvGraphicFramePr>
          <p:nvPr/>
        </p:nvGraphicFramePr>
        <p:xfrm>
          <a:off x="9802800" y="3851525"/>
          <a:ext cx="2026800" cy="202692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764188975"/>
                    </a:ext>
                  </a:extLst>
                </a:gridCol>
                <a:gridCol w="792000">
                  <a:extLst>
                    <a:ext uri="{9D8B030D-6E8A-4147-A177-3AD203B41FA5}">
                      <a16:colId xmlns:a16="http://schemas.microsoft.com/office/drawing/2014/main" val="2889928213"/>
                    </a:ext>
                  </a:extLst>
                </a:gridCol>
                <a:gridCol w="792000">
                  <a:extLst>
                    <a:ext uri="{9D8B030D-6E8A-4147-A177-3AD203B41FA5}">
                      <a16:colId xmlns:a16="http://schemas.microsoft.com/office/drawing/2014/main" val="2486279608"/>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r</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8215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産業</a:t>
                      </a: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400</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8882460"/>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a:solidFill>
                            <a:schemeClr val="tx1">
                              <a:lumMod val="75000"/>
                              <a:lumOff val="25000"/>
                            </a:schemeClr>
                          </a:solidFill>
                        </a:rPr>
                        <a:t>産業</a:t>
                      </a: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5450505"/>
                  </a:ext>
                </a:extLst>
              </a:tr>
            </a:tbl>
          </a:graphicData>
        </a:graphic>
      </p:graphicFrame>
      <mc:AlternateContent xmlns:mc="http://schemas.openxmlformats.org/markup-compatibility/2006" xmlns:a14="http://schemas.microsoft.com/office/drawing/2010/main">
        <mc:Choice Requires="a14">
          <p:graphicFrame>
            <p:nvGraphicFramePr>
              <p:cNvPr id="35" name="表 34">
                <a:extLst>
                  <a:ext uri="{FF2B5EF4-FFF2-40B4-BE49-F238E27FC236}">
                    <a16:creationId xmlns:a16="http://schemas.microsoft.com/office/drawing/2014/main" id="{4A95DBDF-86E8-2744-7923-E5BB7ED196BB}"/>
                  </a:ext>
                </a:extLst>
              </p:cNvPr>
              <p:cNvGraphicFramePr>
                <a:graphicFrameLocks noGrp="1"/>
              </p:cNvGraphicFramePr>
              <p:nvPr/>
            </p:nvGraphicFramePr>
            <p:xfrm>
              <a:off x="5083104" y="3111940"/>
              <a:ext cx="2026800" cy="361188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792000">
                      <a:extLst>
                        <a:ext uri="{9D8B030D-6E8A-4147-A177-3AD203B41FA5}">
                          <a16:colId xmlns:a16="http://schemas.microsoft.com/office/drawing/2014/main" val="1803795211"/>
                        </a:ext>
                      </a:extLst>
                    </a:gridCol>
                    <a:gridCol w="79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r</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r</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産業</a:t>
                          </a: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
                              </m:oMathParaPr>
                              <m:oMath xmlns:m="http://schemas.openxmlformats.org/officeDocument/2006/math">
                                <m:r>
                                  <a:rPr kumimoji="1" lang="en-US" altLang="ja-JP" sz="2300" b="0" i="1" smtClean="0">
                                    <a:solidFill>
                                      <a:schemeClr val="tx1">
                                        <a:lumMod val="75000"/>
                                        <a:lumOff val="25000"/>
                                      </a:schemeClr>
                                    </a:solidFill>
                                    <a:latin typeface="Cambria Math" panose="02040503050406030204" pitchFamily="18" charset="0"/>
                                  </a:rPr>
                                  <m:t> </m:t>
                                </m:r>
                                <m:box>
                                  <m:boxPr>
                                    <m:ctrlPr>
                                      <a:rPr kumimoji="1" lang="en-US" altLang="ja-JP" sz="2300" b="0" i="1" smtClean="0">
                                        <a:solidFill>
                                          <a:schemeClr val="tx1">
                                            <a:lumMod val="75000"/>
                                            <a:lumOff val="25000"/>
                                          </a:schemeClr>
                                        </a:solidFill>
                                        <a:latin typeface="Cambria Math" panose="02040503050406030204" pitchFamily="18" charset="0"/>
                                      </a:rPr>
                                    </m:ctrlPr>
                                  </m:boxPr>
                                  <m:e>
                                    <m:argPr>
                                      <m:argSz m:val="-1"/>
                                    </m:argPr>
                                    <m:f>
                                      <m:fPr>
                                        <m:ctrlPr>
                                          <a:rPr kumimoji="1" lang="en-US" altLang="ja-JP" sz="2300" b="0" i="1" smtClean="0">
                                            <a:solidFill>
                                              <a:schemeClr val="tx1">
                                                <a:lumMod val="75000"/>
                                                <a:lumOff val="25000"/>
                                              </a:schemeClr>
                                            </a:solidFill>
                                            <a:latin typeface="Cambria Math" panose="02040503050406030204" pitchFamily="18" charset="0"/>
                                          </a:rPr>
                                        </m:ctrlPr>
                                      </m:fPr>
                                      <m:num>
                                        <m:r>
                                          <m:rPr>
                                            <m:nor/>
                                          </m:rPr>
                                          <a:rPr kumimoji="1" lang="en-US" altLang="ja-JP" sz="2300" b="0" dirty="0" smtClean="0">
                                            <a:solidFill>
                                              <a:schemeClr val="tx1">
                                                <a:lumMod val="75000"/>
                                                <a:lumOff val="25000"/>
                                              </a:schemeClr>
                                            </a:solidFill>
                                            <a:latin typeface="+mn-lt"/>
                                          </a:rPr>
                                          <m:t>3</m:t>
                                        </m:r>
                                        <m:r>
                                          <m:rPr>
                                            <m:nor/>
                                          </m:rPr>
                                          <a:rPr kumimoji="1" lang="en-US" altLang="ja-JP" sz="2300" b="0" i="0" dirty="0" smtClean="0">
                                            <a:solidFill>
                                              <a:schemeClr val="tx1">
                                                <a:lumMod val="75000"/>
                                                <a:lumOff val="25000"/>
                                              </a:schemeClr>
                                            </a:solidFill>
                                            <a:latin typeface="+mn-lt"/>
                                          </a:rPr>
                                          <m:t>00</m:t>
                                        </m:r>
                                      </m:num>
                                      <m:den>
                                        <m:r>
                                          <m:rPr>
                                            <m:nor/>
                                          </m:rPr>
                                          <a:rPr kumimoji="1" lang="en-US" altLang="ja-JP" sz="2300" b="0" i="0" dirty="0" smtClean="0">
                                            <a:solidFill>
                                              <a:schemeClr val="tx1">
                                                <a:lumMod val="75000"/>
                                                <a:lumOff val="25000"/>
                                              </a:schemeClr>
                                            </a:solidFill>
                                            <a:latin typeface="+mn-lt"/>
                                          </a:rPr>
                                          <m:t>400</m:t>
                                        </m:r>
                                      </m:den>
                                    </m:f>
                                  </m:e>
                                </m:box>
                              </m:oMath>
                            </m:oMathPara>
                          </a14:m>
                          <a:endParaRPr kumimoji="1" lang="ja-JP" altLang="en-US" sz="2300" b="0" dirty="0">
                            <a:solidFill>
                              <a:schemeClr val="tx1">
                                <a:lumMod val="75000"/>
                                <a:lumOff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a:solidFill>
                                <a:schemeClr val="tx1">
                                  <a:lumMod val="75000"/>
                                  <a:lumOff val="25000"/>
                                </a:schemeClr>
                              </a:solidFill>
                            </a:rPr>
                            <a:t>産業</a:t>
                          </a: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s</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産業</a:t>
                          </a: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300" b="0" i="1" smtClean="0">
                                    <a:solidFill>
                                      <a:schemeClr val="tx1">
                                        <a:lumMod val="75000"/>
                                        <a:lumOff val="25000"/>
                                      </a:schemeClr>
                                    </a:solidFill>
                                    <a:latin typeface="Cambria Math" panose="02040503050406030204" pitchFamily="18" charset="0"/>
                                  </a:rPr>
                                  <m:t> </m:t>
                                </m:r>
                                <m:box>
                                  <m:boxPr>
                                    <m:ctrlPr>
                                      <a:rPr kumimoji="1" lang="en-US" altLang="ja-JP" sz="2300" b="0" i="1" smtClean="0">
                                        <a:solidFill>
                                          <a:schemeClr val="tx1">
                                            <a:lumMod val="75000"/>
                                            <a:lumOff val="25000"/>
                                          </a:schemeClr>
                                        </a:solidFill>
                                        <a:latin typeface="Cambria Math" panose="02040503050406030204" pitchFamily="18" charset="0"/>
                                      </a:rPr>
                                    </m:ctrlPr>
                                  </m:boxPr>
                                  <m:e>
                                    <m:argPr>
                                      <m:argSz m:val="-1"/>
                                    </m:argPr>
                                    <m:f>
                                      <m:fPr>
                                        <m:ctrlPr>
                                          <a:rPr kumimoji="1" lang="en-US" altLang="ja-JP" sz="2300" b="0" i="1" smtClean="0">
                                            <a:solidFill>
                                              <a:schemeClr val="tx1">
                                                <a:lumMod val="75000"/>
                                                <a:lumOff val="25000"/>
                                              </a:schemeClr>
                                            </a:solidFill>
                                            <a:latin typeface="Cambria Math" panose="02040503050406030204" pitchFamily="18" charset="0"/>
                                          </a:rPr>
                                        </m:ctrlPr>
                                      </m:fPr>
                                      <m:num>
                                        <m:r>
                                          <m:rPr>
                                            <m:nor/>
                                          </m:rPr>
                                          <a:rPr kumimoji="1" lang="en-US" altLang="ja-JP" sz="2300" b="0" i="0" dirty="0" smtClean="0">
                                            <a:solidFill>
                                              <a:schemeClr val="tx1">
                                                <a:lumMod val="75000"/>
                                                <a:lumOff val="25000"/>
                                              </a:schemeClr>
                                            </a:solidFill>
                                            <a:latin typeface="+mn-lt"/>
                                          </a:rPr>
                                          <m:t>100</m:t>
                                        </m:r>
                                      </m:num>
                                      <m:den>
                                        <m:r>
                                          <m:rPr>
                                            <m:nor/>
                                          </m:rPr>
                                          <a:rPr kumimoji="1" lang="en-US" altLang="ja-JP" sz="2300" b="0" i="0" dirty="0" smtClean="0">
                                            <a:solidFill>
                                              <a:schemeClr val="tx1">
                                                <a:lumMod val="75000"/>
                                                <a:lumOff val="25000"/>
                                              </a:schemeClr>
                                            </a:solidFill>
                                            <a:latin typeface="+mn-lt"/>
                                          </a:rPr>
                                          <m:t>400</m:t>
                                        </m:r>
                                      </m:den>
                                    </m:f>
                                  </m:e>
                                </m:box>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a:solidFill>
                                <a:schemeClr val="tx1">
                                  <a:lumMod val="75000"/>
                                  <a:lumOff val="25000"/>
                                </a:schemeClr>
                              </a:solidFill>
                            </a:rPr>
                            <a:t>産業</a:t>
                          </a: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35" name="表 34">
                <a:extLst>
                  <a:ext uri="{FF2B5EF4-FFF2-40B4-BE49-F238E27FC236}">
                    <a16:creationId xmlns:a16="http://schemas.microsoft.com/office/drawing/2014/main" id="{4A95DBDF-86E8-2744-7923-E5BB7ED196BB}"/>
                  </a:ext>
                </a:extLst>
              </p:cNvPr>
              <p:cNvGraphicFramePr>
                <a:graphicFrameLocks noGrp="1"/>
              </p:cNvGraphicFramePr>
              <p:nvPr/>
            </p:nvGraphicFramePr>
            <p:xfrm>
              <a:off x="5083104" y="3111940"/>
              <a:ext cx="2026800" cy="361188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792000">
                      <a:extLst>
                        <a:ext uri="{9D8B030D-6E8A-4147-A177-3AD203B41FA5}">
                          <a16:colId xmlns:a16="http://schemas.microsoft.com/office/drawing/2014/main" val="1803795211"/>
                        </a:ext>
                      </a:extLst>
                    </a:gridCol>
                    <a:gridCol w="79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r</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r</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産業</a:t>
                          </a: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962" t="-64615" r="-1527" b="-316923"/>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a:solidFill>
                                <a:schemeClr val="tx1">
                                  <a:lumMod val="75000"/>
                                  <a:lumOff val="25000"/>
                                </a:schemeClr>
                              </a:solidFill>
                            </a:rPr>
                            <a:t>産業</a:t>
                          </a: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s</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産業</a:t>
                          </a: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962" t="-264615" r="-1527" b="-11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a:solidFill>
                                <a:schemeClr val="tx1">
                                  <a:lumMod val="75000"/>
                                  <a:lumOff val="25000"/>
                                </a:schemeClr>
                              </a:solidFill>
                            </a:rPr>
                            <a:t>産業</a:t>
                          </a: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Fallback>
      </mc:AlternateContent>
      <p:sp>
        <p:nvSpPr>
          <p:cNvPr id="36" name="吹き出し: 角を丸めた四角形 35">
            <a:extLst>
              <a:ext uri="{FF2B5EF4-FFF2-40B4-BE49-F238E27FC236}">
                <a16:creationId xmlns:a16="http://schemas.microsoft.com/office/drawing/2014/main" id="{D1CF122F-3A1E-5DF5-7605-9F68D1F92B05}"/>
              </a:ext>
            </a:extLst>
          </p:cNvPr>
          <p:cNvSpPr/>
          <p:nvPr/>
        </p:nvSpPr>
        <p:spPr>
          <a:xfrm>
            <a:off x="8136495" y="2778178"/>
            <a:ext cx="2700000" cy="1080276"/>
          </a:xfrm>
          <a:prstGeom prst="wedgeRoundRectCallout">
            <a:avLst>
              <a:gd name="adj1" fmla="val 60673"/>
              <a:gd name="adj2" fmla="val 103777"/>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oAutofit/>
          </a:bodyPr>
          <a:lstStyle/>
          <a:p>
            <a:pPr algn="ctr"/>
            <a:r>
              <a:rPr kumimoji="1" lang="ja-JP" altLang="en-US" dirty="0">
                <a:solidFill>
                  <a:schemeClr val="tx1">
                    <a:lumMod val="75000"/>
                    <a:lumOff val="25000"/>
                  </a:schemeClr>
                </a:solidFill>
              </a:rPr>
              <a:t>家計部門の</a:t>
            </a:r>
            <a:endParaRPr kumimoji="1" lang="en-US" altLang="ja-JP" dirty="0">
              <a:solidFill>
                <a:schemeClr val="tx1">
                  <a:lumMod val="75000"/>
                  <a:lumOff val="25000"/>
                </a:schemeClr>
              </a:solidFill>
            </a:endParaRPr>
          </a:p>
          <a:p>
            <a:pPr algn="ctr"/>
            <a:r>
              <a:rPr kumimoji="1" lang="ja-JP" altLang="en-US" dirty="0">
                <a:solidFill>
                  <a:schemeClr val="tx1">
                    <a:lumMod val="75000"/>
                    <a:lumOff val="25000"/>
                  </a:schemeClr>
                </a:solidFill>
              </a:rPr>
              <a:t>「</a:t>
            </a:r>
            <a:r>
              <a:rPr kumimoji="1" lang="ja-JP" altLang="en-US" dirty="0">
                <a:solidFill>
                  <a:srgbClr val="C00000"/>
                </a:solidFill>
              </a:rPr>
              <a:t>国産・輸入を問わない</a:t>
            </a:r>
            <a:r>
              <a:rPr kumimoji="1" lang="ja-JP" altLang="en-US" dirty="0">
                <a:solidFill>
                  <a:schemeClr val="tx1">
                    <a:lumMod val="75000"/>
                    <a:lumOff val="25000"/>
                  </a:schemeClr>
                </a:solidFill>
              </a:rPr>
              <a:t>」 「産業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」への最終需要額</a:t>
            </a:r>
          </a:p>
        </p:txBody>
      </p:sp>
      <p:sp>
        <p:nvSpPr>
          <p:cNvPr id="37" name="四角形: 角を丸くする 36">
            <a:extLst>
              <a:ext uri="{FF2B5EF4-FFF2-40B4-BE49-F238E27FC236}">
                <a16:creationId xmlns:a16="http://schemas.microsoft.com/office/drawing/2014/main" id="{E5FBDC3D-A408-B1EA-01FA-C0A41FA73A92}"/>
              </a:ext>
            </a:extLst>
          </p:cNvPr>
          <p:cNvSpPr/>
          <p:nvPr/>
        </p:nvSpPr>
        <p:spPr>
          <a:xfrm>
            <a:off x="9799238" y="5999057"/>
            <a:ext cx="2026801" cy="720000"/>
          </a:xfrm>
          <a:prstGeom prst="roundRect">
            <a:avLst/>
          </a:prstGeom>
          <a:solidFill>
            <a:schemeClr val="tx2"/>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a:solidFill>
                  <a:schemeClr val="accent2">
                    <a:lumMod val="20000"/>
                    <a:lumOff val="80000"/>
                  </a:schemeClr>
                </a:solidFill>
              </a:rPr>
              <a:t>家計部門の最終需要の産業構成</a:t>
            </a:r>
          </a:p>
        </p:txBody>
      </p:sp>
      <p:sp>
        <p:nvSpPr>
          <p:cNvPr id="38" name="吹き出し: 角を丸めた四角形 37">
            <a:extLst>
              <a:ext uri="{FF2B5EF4-FFF2-40B4-BE49-F238E27FC236}">
                <a16:creationId xmlns:a16="http://schemas.microsoft.com/office/drawing/2014/main" id="{D9643577-7518-659A-6868-6B598E35756B}"/>
              </a:ext>
            </a:extLst>
          </p:cNvPr>
          <p:cNvSpPr/>
          <p:nvPr/>
        </p:nvSpPr>
        <p:spPr>
          <a:xfrm>
            <a:off x="2473004" y="5211896"/>
            <a:ext cx="2484000" cy="1080276"/>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kumimoji="1" lang="ja-JP" altLang="en-US" dirty="0">
                <a:solidFill>
                  <a:schemeClr val="tx1">
                    <a:lumMod val="75000"/>
                    <a:lumOff val="25000"/>
                  </a:schemeClr>
                </a:solidFill>
              </a:rPr>
              <a:t>家計部門の</a:t>
            </a:r>
            <a:endParaRPr kumimoji="1" lang="en-US" altLang="ja-JP" dirty="0">
              <a:solidFill>
                <a:schemeClr val="tx1">
                  <a:lumMod val="75000"/>
                  <a:lumOff val="25000"/>
                </a:schemeClr>
              </a:solidFill>
            </a:endParaRPr>
          </a:p>
          <a:p>
            <a:pPr algn="ctr"/>
            <a:r>
              <a:rPr kumimoji="1" lang="ja-JP" altLang="en-US" dirty="0">
                <a:solidFill>
                  <a:schemeClr val="tx1">
                    <a:lumMod val="75000"/>
                    <a:lumOff val="25000"/>
                  </a:schemeClr>
                </a:solidFill>
              </a:rPr>
              <a:t>「</a:t>
            </a:r>
            <a:r>
              <a:rPr kumimoji="1" lang="ja-JP" altLang="en-US" dirty="0">
                <a:solidFill>
                  <a:srgbClr val="C00000"/>
                </a:solidFill>
              </a:rPr>
              <a:t>国</a:t>
            </a:r>
            <a:r>
              <a:rPr kumimoji="1" lang="en-US" altLang="ja-JP" dirty="0">
                <a:solidFill>
                  <a:srgbClr val="C00000"/>
                </a:solidFill>
              </a:rPr>
              <a:t>s</a:t>
            </a:r>
            <a:r>
              <a:rPr kumimoji="1" lang="ja-JP" altLang="en-US" dirty="0">
                <a:solidFill>
                  <a:schemeClr val="tx1">
                    <a:lumMod val="75000"/>
                    <a:lumOff val="25000"/>
                  </a:schemeClr>
                </a:solidFill>
              </a:rPr>
              <a:t>」の「産業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」への最終需要額</a:t>
            </a:r>
          </a:p>
        </p:txBody>
      </p:sp>
      <p:sp>
        <p:nvSpPr>
          <p:cNvPr id="39" name="吹き出し: 角を丸めた四角形 38">
            <a:extLst>
              <a:ext uri="{FF2B5EF4-FFF2-40B4-BE49-F238E27FC236}">
                <a16:creationId xmlns:a16="http://schemas.microsoft.com/office/drawing/2014/main" id="{D76FE72A-3187-C6E2-8C3C-3B935F70BD71}"/>
              </a:ext>
            </a:extLst>
          </p:cNvPr>
          <p:cNvSpPr/>
          <p:nvPr/>
        </p:nvSpPr>
        <p:spPr>
          <a:xfrm>
            <a:off x="7201277" y="4020032"/>
            <a:ext cx="2232000" cy="773809"/>
          </a:xfrm>
          <a:prstGeom prst="wedgeRoundRectCallout">
            <a:avLst>
              <a:gd name="adj1" fmla="val -60114"/>
              <a:gd name="adj2" fmla="val -52218"/>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kumimoji="1" lang="ja-JP" altLang="en-US" dirty="0">
                <a:solidFill>
                  <a:schemeClr val="tx1">
                    <a:lumMod val="75000"/>
                    <a:lumOff val="25000"/>
                  </a:schemeClr>
                </a:solidFill>
              </a:rPr>
              <a:t>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への最終需要のうち「</a:t>
            </a:r>
            <a:r>
              <a:rPr kumimoji="1" lang="ja-JP" altLang="en-US" dirty="0">
                <a:solidFill>
                  <a:srgbClr val="C00000"/>
                </a:solidFill>
              </a:rPr>
              <a:t>国内</a:t>
            </a:r>
            <a:r>
              <a:rPr kumimoji="1" lang="ja-JP" altLang="en-US" dirty="0">
                <a:solidFill>
                  <a:schemeClr val="tx1">
                    <a:lumMod val="75000"/>
                    <a:lumOff val="25000"/>
                  </a:schemeClr>
                </a:solidFill>
              </a:rPr>
              <a:t>」の割合</a:t>
            </a:r>
          </a:p>
        </p:txBody>
      </p:sp>
      <p:sp>
        <p:nvSpPr>
          <p:cNvPr id="40" name="吹き出し: 角を丸めた四角形 39">
            <a:extLst>
              <a:ext uri="{FF2B5EF4-FFF2-40B4-BE49-F238E27FC236}">
                <a16:creationId xmlns:a16="http://schemas.microsoft.com/office/drawing/2014/main" id="{1F3140AF-A746-9AFD-6A6F-80B542C01C02}"/>
              </a:ext>
            </a:extLst>
          </p:cNvPr>
          <p:cNvSpPr/>
          <p:nvPr/>
        </p:nvSpPr>
        <p:spPr>
          <a:xfrm>
            <a:off x="7201277" y="5077925"/>
            <a:ext cx="2232000" cy="773809"/>
          </a:xfrm>
          <a:prstGeom prst="wedgeRoundRectCallout">
            <a:avLst>
              <a:gd name="adj1" fmla="val -59831"/>
              <a:gd name="adj2" fmla="val 7168"/>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kumimoji="1" lang="ja-JP" altLang="en-US" dirty="0">
                <a:solidFill>
                  <a:schemeClr val="tx1">
                    <a:lumMod val="75000"/>
                    <a:lumOff val="25000"/>
                  </a:schemeClr>
                </a:solidFill>
              </a:rPr>
              <a:t>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への最終需要のうち「</a:t>
            </a:r>
            <a:r>
              <a:rPr kumimoji="1" lang="ja-JP" altLang="en-US" dirty="0">
                <a:solidFill>
                  <a:srgbClr val="C00000"/>
                </a:solidFill>
              </a:rPr>
              <a:t>国</a:t>
            </a:r>
            <a:r>
              <a:rPr kumimoji="1" lang="en-US" altLang="ja-JP" dirty="0">
                <a:solidFill>
                  <a:srgbClr val="C00000"/>
                </a:solidFill>
              </a:rPr>
              <a:t>s</a:t>
            </a:r>
            <a:r>
              <a:rPr kumimoji="1" lang="ja-JP" altLang="en-US" dirty="0">
                <a:solidFill>
                  <a:schemeClr val="tx1">
                    <a:lumMod val="75000"/>
                    <a:lumOff val="25000"/>
                  </a:schemeClr>
                </a:solidFill>
              </a:rPr>
              <a:t>」の割合</a:t>
            </a: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2FF49C33-77F9-6767-7C95-E75A075A50E8}"/>
                  </a:ext>
                </a:extLst>
              </p:cNvPr>
              <p:cNvSpPr txBox="1"/>
              <p:nvPr/>
            </p:nvSpPr>
            <p:spPr>
              <a:xfrm>
                <a:off x="3574237" y="1796707"/>
                <a:ext cx="3132000" cy="1002006"/>
              </a:xfrm>
              <a:prstGeom prst="rect">
                <a:avLst/>
              </a:prstGeom>
              <a:noFill/>
            </p:spPr>
            <p:txBody>
              <a:bodyPr wrap="square">
                <a:spAutoFit/>
              </a:bodyPr>
              <a:lstStyle/>
              <a:p>
                <a:pPr marL="666000" indent="-714375"/>
                <a14:m>
                  <m:oMath xmlns:m="http://schemas.openxmlformats.org/officeDocument/2006/math">
                    <m:sSubSup>
                      <m:sSubSupPr>
                        <m:ctrlPr>
                          <a:rPr lang="ja-JP" altLang="ja-JP" sz="2800" b="1" i="1" smtClean="0">
                            <a:solidFill>
                              <a:schemeClr val="tx1">
                                <a:lumMod val="75000"/>
                                <a:lumOff val="25000"/>
                              </a:schemeClr>
                            </a:solidFill>
                            <a:latin typeface="Cambria Math" panose="02040503050406030204" pitchFamily="18" charset="0"/>
                          </a:rPr>
                        </m:ctrlPr>
                      </m:sSubSupPr>
                      <m:e>
                        <m:r>
                          <a:rPr lang="en-US" altLang="ja-JP" sz="2800" b="1" i="1">
                            <a:solidFill>
                              <a:schemeClr val="tx1">
                                <a:lumMod val="75000"/>
                                <a:lumOff val="25000"/>
                              </a:schemeClr>
                            </a:solidFill>
                            <a:latin typeface="Cambria Math" panose="02040503050406030204" pitchFamily="18" charset="0"/>
                          </a:rPr>
                          <m:t>𝐓</m:t>
                        </m:r>
                      </m:e>
                      <m:sub>
                        <m:r>
                          <a:rPr lang="en-US" altLang="ja-JP" sz="2800" i="1">
                            <a:solidFill>
                              <a:schemeClr val="tx1">
                                <a:lumMod val="75000"/>
                                <a:lumOff val="25000"/>
                              </a:schemeClr>
                            </a:solidFill>
                            <a:latin typeface="Cambria Math" panose="02040503050406030204" pitchFamily="18" charset="0"/>
                          </a:rPr>
                          <m:t>𝑓</m:t>
                        </m:r>
                      </m:sub>
                      <m:sup>
                        <m:r>
                          <a:rPr lang="en-US" altLang="ja-JP" sz="2800" i="1">
                            <a:solidFill>
                              <a:schemeClr val="tx1">
                                <a:lumMod val="75000"/>
                                <a:lumOff val="25000"/>
                              </a:schemeClr>
                            </a:solidFill>
                            <a:latin typeface="Cambria Math" panose="02040503050406030204" pitchFamily="18" charset="0"/>
                          </a:rPr>
                          <m:t>𝑟</m:t>
                        </m:r>
                      </m:sup>
                    </m:sSubSup>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ja-JP" altLang="en-US" sz="2800" dirty="0">
                    <a:solidFill>
                      <a:schemeClr val="tx1">
                        <a:lumMod val="75000"/>
                        <a:lumOff val="25000"/>
                      </a:schemeClr>
                    </a:solidFill>
                  </a:rPr>
                  <a:t>最終財の交易</a:t>
                </a:r>
                <a:endParaRPr lang="en-US" altLang="ja-JP" sz="2800" dirty="0">
                  <a:solidFill>
                    <a:schemeClr val="tx1">
                      <a:lumMod val="75000"/>
                      <a:lumOff val="25000"/>
                    </a:schemeClr>
                  </a:solidFill>
                </a:endParaRPr>
              </a:p>
              <a:p>
                <a:pPr marL="666000"/>
                <a:r>
                  <a:rPr lang="ja-JP" altLang="en-US" sz="2800" dirty="0">
                    <a:solidFill>
                      <a:schemeClr val="tx1">
                        <a:lumMod val="75000"/>
                        <a:lumOff val="25000"/>
                      </a:schemeClr>
                    </a:solidFill>
                  </a:rPr>
                  <a:t>係数列ベクトル</a:t>
                </a:r>
              </a:p>
            </p:txBody>
          </p:sp>
        </mc:Choice>
        <mc:Fallback xmlns="">
          <p:sp>
            <p:nvSpPr>
              <p:cNvPr id="41" name="テキスト ボックス 40">
                <a:extLst>
                  <a:ext uri="{FF2B5EF4-FFF2-40B4-BE49-F238E27FC236}">
                    <a16:creationId xmlns:a16="http://schemas.microsoft.com/office/drawing/2014/main" id="{2FF49C33-77F9-6767-7C95-E75A075A50E8}"/>
                  </a:ext>
                </a:extLst>
              </p:cNvPr>
              <p:cNvSpPr txBox="1">
                <a:spLocks noRot="1" noChangeAspect="1" noMove="1" noResize="1" noEditPoints="1" noAdjustHandles="1" noChangeArrowheads="1" noChangeShapeType="1" noTextEdit="1"/>
              </p:cNvSpPr>
              <p:nvPr/>
            </p:nvSpPr>
            <p:spPr>
              <a:xfrm>
                <a:off x="3574237" y="1796707"/>
                <a:ext cx="3132000" cy="1002006"/>
              </a:xfrm>
              <a:prstGeom prst="rect">
                <a:avLst/>
              </a:prstGeom>
              <a:blipFill>
                <a:blip r:embed="rId7"/>
                <a:stretch>
                  <a:fillRect t="-8537" r="-3502" b="-140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44FFE72E-8802-39C9-538B-5E342FEE1D13}"/>
                  </a:ext>
                </a:extLst>
              </p:cNvPr>
              <p:cNvSpPr txBox="1"/>
              <p:nvPr/>
            </p:nvSpPr>
            <p:spPr>
              <a:xfrm>
                <a:off x="7485004" y="1796707"/>
                <a:ext cx="4392000" cy="954107"/>
              </a:xfrm>
              <a:prstGeom prst="rect">
                <a:avLst/>
              </a:prstGeom>
              <a:noFill/>
            </p:spPr>
            <p:txBody>
              <a:bodyPr wrap="square">
                <a:spAutoFit/>
              </a:bodyPr>
              <a:lstStyle/>
              <a:p>
                <a14:m>
                  <m:oMath xmlns:m="http://schemas.openxmlformats.org/officeDocument/2006/math">
                    <m:sSup>
                      <m:sSupPr>
                        <m:ctrlPr>
                          <a:rPr lang="ja-JP" altLang="ja-JP" sz="2800" b="1" i="1" smtClean="0">
                            <a:solidFill>
                              <a:schemeClr val="tx1">
                                <a:lumMod val="75000"/>
                                <a:lumOff val="25000"/>
                              </a:schemeClr>
                            </a:solidFill>
                            <a:latin typeface="Cambria Math" panose="02040503050406030204" pitchFamily="18" charset="0"/>
                          </a:rPr>
                        </m:ctrlPr>
                      </m:sSupPr>
                      <m:e>
                        <m:r>
                          <a:rPr lang="en-US" altLang="ja-JP" sz="2800" b="1" i="1">
                            <a:solidFill>
                              <a:schemeClr val="tx1">
                                <a:lumMod val="75000"/>
                                <a:lumOff val="25000"/>
                              </a:schemeClr>
                            </a:solidFill>
                            <a:latin typeface="Cambria Math" panose="02040503050406030204" pitchFamily="18" charset="0"/>
                          </a:rPr>
                          <m:t>𝐅</m:t>
                        </m:r>
                      </m:e>
                      <m:sup>
                        <m:r>
                          <a:rPr lang="en-US" altLang="ja-JP" sz="2800" i="1">
                            <a:solidFill>
                              <a:schemeClr val="tx1">
                                <a:lumMod val="75000"/>
                                <a:lumOff val="25000"/>
                              </a:schemeClr>
                            </a:solidFill>
                            <a:latin typeface="Cambria Math" panose="02040503050406030204" pitchFamily="18" charset="0"/>
                          </a:rPr>
                          <m:t>𝑟</m:t>
                        </m:r>
                      </m:sup>
                    </m:sSup>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ja-JP" altLang="en-US" sz="2800" dirty="0">
                    <a:solidFill>
                      <a:schemeClr val="tx1">
                        <a:lumMod val="75000"/>
                        <a:lumOff val="25000"/>
                      </a:schemeClr>
                    </a:solidFill>
                  </a:rPr>
                  <a:t>国産・輸入を区別しない</a:t>
                </a:r>
                <a:endParaRPr lang="en-US" altLang="ja-JP" sz="2800" dirty="0">
                  <a:solidFill>
                    <a:schemeClr val="tx1">
                      <a:lumMod val="75000"/>
                      <a:lumOff val="25000"/>
                    </a:schemeClr>
                  </a:solidFill>
                </a:endParaRPr>
              </a:p>
              <a:p>
                <a:pPr marL="669600" indent="-38100"/>
                <a:r>
                  <a:rPr lang="ja-JP" altLang="en-US" sz="2800" dirty="0">
                    <a:solidFill>
                      <a:schemeClr val="tx1">
                        <a:lumMod val="75000"/>
                        <a:lumOff val="25000"/>
                      </a:schemeClr>
                    </a:solidFill>
                  </a:rPr>
                  <a:t>最終需要列ベクトル</a:t>
                </a:r>
              </a:p>
            </p:txBody>
          </p:sp>
        </mc:Choice>
        <mc:Fallback xmlns="">
          <p:sp>
            <p:nvSpPr>
              <p:cNvPr id="42" name="テキスト ボックス 41">
                <a:extLst>
                  <a:ext uri="{FF2B5EF4-FFF2-40B4-BE49-F238E27FC236}">
                    <a16:creationId xmlns:a16="http://schemas.microsoft.com/office/drawing/2014/main" id="{44FFE72E-8802-39C9-538B-5E342FEE1D13}"/>
                  </a:ext>
                </a:extLst>
              </p:cNvPr>
              <p:cNvSpPr txBox="1">
                <a:spLocks noRot="1" noChangeAspect="1" noMove="1" noResize="1" noEditPoints="1" noAdjustHandles="1" noChangeArrowheads="1" noChangeShapeType="1" noTextEdit="1"/>
              </p:cNvSpPr>
              <p:nvPr/>
            </p:nvSpPr>
            <p:spPr>
              <a:xfrm>
                <a:off x="7485004" y="1796707"/>
                <a:ext cx="4392000" cy="954107"/>
              </a:xfrm>
              <a:prstGeom prst="rect">
                <a:avLst/>
              </a:prstGeom>
              <a:blipFill>
                <a:blip r:embed="rId8"/>
                <a:stretch>
                  <a:fillRect t="-9615" r="-1667" b="-14744"/>
                </a:stretch>
              </a:blipFill>
            </p:spPr>
            <p:txBody>
              <a:bodyPr/>
              <a:lstStyle/>
              <a:p>
                <a:r>
                  <a:rPr lang="ja-JP" altLang="en-US">
                    <a:noFill/>
                  </a:rPr>
                  <a:t> </a:t>
                </a:r>
              </a:p>
            </p:txBody>
          </p:sp>
        </mc:Fallback>
      </mc:AlternateContent>
      <p:sp>
        <p:nvSpPr>
          <p:cNvPr id="43" name="四角形: 角を丸くする 42">
            <a:extLst>
              <a:ext uri="{FF2B5EF4-FFF2-40B4-BE49-F238E27FC236}">
                <a16:creationId xmlns:a16="http://schemas.microsoft.com/office/drawing/2014/main" id="{1D4526B6-E9A9-1070-9CF2-59874A57E0E2}"/>
              </a:ext>
            </a:extLst>
          </p:cNvPr>
          <p:cNvSpPr/>
          <p:nvPr/>
        </p:nvSpPr>
        <p:spPr>
          <a:xfrm>
            <a:off x="5083104" y="6005452"/>
            <a:ext cx="2952000" cy="720000"/>
          </a:xfrm>
          <a:prstGeom prst="roundRect">
            <a:avLst/>
          </a:prstGeom>
          <a:solidFill>
            <a:schemeClr val="tx2"/>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spAutoFit/>
          </a:bodyPr>
          <a:lstStyle/>
          <a:p>
            <a:pPr algn="ctr"/>
            <a:r>
              <a:rPr kumimoji="1" lang="ja-JP" altLang="en-US" dirty="0">
                <a:solidFill>
                  <a:schemeClr val="accent2">
                    <a:lumMod val="20000"/>
                    <a:lumOff val="80000"/>
                  </a:schemeClr>
                </a:solidFill>
              </a:rPr>
              <a:t>最終財に占める各国の割合</a:t>
            </a:r>
            <a:endParaRPr kumimoji="1" lang="en-US" altLang="ja-JP" dirty="0">
              <a:solidFill>
                <a:schemeClr val="accent2">
                  <a:lumMod val="20000"/>
                  <a:lumOff val="80000"/>
                </a:schemeClr>
              </a:solidFill>
            </a:endParaRPr>
          </a:p>
          <a:p>
            <a:pPr algn="ctr"/>
            <a:r>
              <a:rPr kumimoji="1" lang="ja-JP" altLang="en-US" dirty="0">
                <a:solidFill>
                  <a:schemeClr val="accent2">
                    <a:lumMod val="20000"/>
                    <a:lumOff val="80000"/>
                  </a:schemeClr>
                </a:solidFill>
              </a:rPr>
              <a:t>＝国</a:t>
            </a:r>
            <a:r>
              <a:rPr kumimoji="1" lang="en-US" altLang="ja-JP" dirty="0">
                <a:solidFill>
                  <a:schemeClr val="accent2">
                    <a:lumMod val="20000"/>
                    <a:lumOff val="80000"/>
                  </a:schemeClr>
                </a:solidFill>
              </a:rPr>
              <a:t>r</a:t>
            </a:r>
            <a:r>
              <a:rPr kumimoji="1" lang="ja-JP" altLang="en-US" dirty="0">
                <a:solidFill>
                  <a:schemeClr val="accent2">
                    <a:lumMod val="20000"/>
                    <a:lumOff val="80000"/>
                  </a:schemeClr>
                </a:solidFill>
              </a:rPr>
              <a:t>の最終財の交易構造</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799CB6C2-C2B9-0296-A074-E7D1B9B7C930}"/>
                  </a:ext>
                </a:extLst>
              </p:cNvPr>
              <p:cNvSpPr txBox="1"/>
              <p:nvPr/>
            </p:nvSpPr>
            <p:spPr>
              <a:xfrm>
                <a:off x="3037035" y="1796707"/>
                <a:ext cx="432384"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en-US" altLang="ja-JP" sz="2800" dirty="0">
                  <a:solidFill>
                    <a:schemeClr val="tx1">
                      <a:lumMod val="75000"/>
                      <a:lumOff val="25000"/>
                    </a:schemeClr>
                  </a:solidFill>
                  <a:ea typeface="Cambria Math" panose="02040503050406030204" pitchFamily="18" charset="0"/>
                </a:endParaRPr>
              </a:p>
            </p:txBody>
          </p:sp>
        </mc:Choice>
        <mc:Fallback xmlns="">
          <p:sp>
            <p:nvSpPr>
              <p:cNvPr id="10" name="テキスト ボックス 9">
                <a:extLst>
                  <a:ext uri="{FF2B5EF4-FFF2-40B4-BE49-F238E27FC236}">
                    <a16:creationId xmlns:a16="http://schemas.microsoft.com/office/drawing/2014/main" id="{799CB6C2-C2B9-0296-A074-E7D1B9B7C930}"/>
                  </a:ext>
                </a:extLst>
              </p:cNvPr>
              <p:cNvSpPr txBox="1">
                <a:spLocks noRot="1" noChangeAspect="1" noMove="1" noResize="1" noEditPoints="1" noAdjustHandles="1" noChangeArrowheads="1" noChangeShapeType="1" noTextEdit="1"/>
              </p:cNvSpPr>
              <p:nvPr/>
            </p:nvSpPr>
            <p:spPr>
              <a:xfrm>
                <a:off x="3037035" y="1796707"/>
                <a:ext cx="432384"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63473DC-07C2-4893-B9A4-D89FD9327B18}"/>
                  </a:ext>
                </a:extLst>
              </p:cNvPr>
              <p:cNvSpPr txBox="1"/>
              <p:nvPr/>
            </p:nvSpPr>
            <p:spPr>
              <a:xfrm>
                <a:off x="6811055" y="1796707"/>
                <a:ext cx="5691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ja-JP" altLang="en-US" sz="2800" dirty="0">
                  <a:solidFill>
                    <a:schemeClr val="tx1">
                      <a:lumMod val="75000"/>
                      <a:lumOff val="25000"/>
                    </a:schemeClr>
                  </a:solidFill>
                </a:endParaRPr>
              </a:p>
            </p:txBody>
          </p:sp>
        </mc:Choice>
        <mc:Fallback xmlns="">
          <p:sp>
            <p:nvSpPr>
              <p:cNvPr id="11" name="テキスト ボックス 10">
                <a:extLst>
                  <a:ext uri="{FF2B5EF4-FFF2-40B4-BE49-F238E27FC236}">
                    <a16:creationId xmlns:a16="http://schemas.microsoft.com/office/drawing/2014/main" id="{563473DC-07C2-4893-B9A4-D89FD9327B18}"/>
                  </a:ext>
                </a:extLst>
              </p:cNvPr>
              <p:cNvSpPr txBox="1">
                <a:spLocks noRot="1" noChangeAspect="1" noMove="1" noResize="1" noEditPoints="1" noAdjustHandles="1" noChangeArrowheads="1" noChangeShapeType="1" noTextEdit="1"/>
              </p:cNvSpPr>
              <p:nvPr/>
            </p:nvSpPr>
            <p:spPr>
              <a:xfrm>
                <a:off x="6811055" y="1796707"/>
                <a:ext cx="569132" cy="523220"/>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16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6" grpId="0" animBg="1"/>
      <p:bldP spid="37" grpId="0" animBg="1"/>
      <p:bldP spid="38" grpId="0" animBg="1"/>
      <p:bldP spid="39" grpId="0" animBg="1"/>
      <p:bldP spid="40"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kumimoji="1" lang="en-US" altLang="ja-JP" dirty="0"/>
              <a:t>2.4 Methodology</a:t>
            </a:r>
            <a:r>
              <a:rPr kumimoji="1" lang="ja-JP" altLang="en-US" dirty="0"/>
              <a:t> </a:t>
            </a:r>
            <a:r>
              <a:rPr kumimoji="1" lang="en-US" altLang="ja-JP" dirty="0"/>
              <a:t>– Structural Decomposition 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p:txBody>
              <a:bodyPr/>
              <a:lstStyle/>
              <a:p>
                <a:pPr lvl="1"/>
                <a:r>
                  <a:rPr lang="en-US" altLang="ja-JP" sz="2600" dirty="0"/>
                  <a:t>To decompose the change in the carbon footprint of country </a:t>
                </a:r>
                <a14:m>
                  <m:oMath xmlns:m="http://schemas.openxmlformats.org/officeDocument/2006/math">
                    <m:r>
                      <a:rPr lang="ja-JP" altLang="en-US" sz="2600" i="1" dirty="0" smtClean="0">
                        <a:latin typeface="Cambria Math" panose="02040503050406030204" pitchFamily="18" charset="0"/>
                      </a:rPr>
                      <m:t>𝑟</m:t>
                    </m:r>
                  </m:oMath>
                </a14:m>
                <a:r>
                  <a:rPr lang="ja-JP" altLang="en-US" sz="2600" dirty="0"/>
                  <a:t> </a:t>
                </a:r>
                <a:r>
                  <a:rPr lang="en-US" altLang="ja-JP" sz="2600" dirty="0"/>
                  <a:t>into six components, we apply the structural decomposition analysis (SDA) (Miller and Blair, 2009) </a:t>
                </a:r>
              </a:p>
              <a:p>
                <a:pPr lvl="1"/>
                <a:endParaRPr lang="en-US" altLang="ja-JP" sz="1050" dirty="0"/>
              </a:p>
              <a:p>
                <a:pPr marL="180000" lvl="1" indent="0">
                  <a:buNone/>
                </a:pPr>
                <a14:m>
                  <m:oMathPara xmlns:m="http://schemas.openxmlformats.org/officeDocument/2006/math">
                    <m:oMathParaPr>
                      <m:jc m:val="centerGroup"/>
                    </m:oMathParaPr>
                    <m:oMath xmlns:m="http://schemas.openxmlformats.org/officeDocument/2006/math">
                      <m:r>
                        <a:rPr lang="en-US" altLang="ja-JP" sz="2600" i="1">
                          <a:latin typeface="Cambria Math" panose="02040503050406030204" pitchFamily="18" charset="0"/>
                        </a:rPr>
                        <m:t>∆</m:t>
                      </m:r>
                      <m:sSubSup>
                        <m:sSubSupPr>
                          <m:ctrlPr>
                            <a:rPr lang="ja-JP" altLang="ja-JP" sz="2600" i="1">
                              <a:latin typeface="Cambria Math" panose="02040503050406030204" pitchFamily="18" charset="0"/>
                            </a:rPr>
                          </m:ctrlPr>
                        </m:sSubSupPr>
                        <m:e>
                          <m:r>
                            <a:rPr lang="en-US" altLang="ja-JP" sz="2600" i="1">
                              <a:latin typeface="Cambria Math" panose="02040503050406030204" pitchFamily="18" charset="0"/>
                            </a:rPr>
                            <m:t>𝑞</m:t>
                          </m:r>
                        </m:e>
                        <m:sub>
                          <m:r>
                            <a:rPr lang="en-US" altLang="ja-JP" sz="2600" i="1">
                              <a:latin typeface="Cambria Math" panose="02040503050406030204" pitchFamily="18" charset="0"/>
                            </a:rPr>
                            <m:t>𝑡</m:t>
                          </m:r>
                        </m:sub>
                        <m:sup>
                          <m:r>
                            <a:rPr lang="en-US" altLang="ja-JP" sz="2600" i="1">
                              <a:latin typeface="Cambria Math" panose="02040503050406030204" pitchFamily="18" charset="0"/>
                            </a:rPr>
                            <m:t>𝑟</m:t>
                          </m:r>
                        </m:sup>
                      </m:sSubSup>
                      <m:r>
                        <m:rPr>
                          <m:aln/>
                        </m:rPr>
                        <a:rPr lang="en-US" altLang="ja-JP" sz="2600" b="1" i="1">
                          <a:latin typeface="Cambria Math" panose="02040503050406030204" pitchFamily="18" charset="0"/>
                        </a:rPr>
                        <m:t>=</m:t>
                      </m:r>
                      <m:sSub>
                        <m:sSubPr>
                          <m:ctrlPr>
                            <a:rPr lang="ja-JP" altLang="ja-JP" sz="2600" b="1" i="1">
                              <a:latin typeface="Cambria Math" panose="02040503050406030204" pitchFamily="18" charset="0"/>
                            </a:rPr>
                          </m:ctrlPr>
                        </m:sSubPr>
                        <m:e>
                          <m:r>
                            <a:rPr lang="en-US" altLang="ja-JP" sz="2600" b="1" i="1">
                              <a:latin typeface="Cambria Math" panose="02040503050406030204" pitchFamily="18" charset="0"/>
                            </a:rPr>
                            <m:t>𝐞</m:t>
                          </m:r>
                        </m:e>
                        <m:sub>
                          <m:r>
                            <a:rPr lang="en-US" altLang="ja-JP" sz="2600" i="1">
                              <a:latin typeface="Cambria Math" panose="02040503050406030204" pitchFamily="18" charset="0"/>
                            </a:rPr>
                            <m:t>𝑡</m:t>
                          </m:r>
                        </m:sub>
                      </m:sSub>
                      <m:sSup>
                        <m:sSupPr>
                          <m:ctrlPr>
                            <a:rPr lang="ja-JP" altLang="ja-JP" sz="2600" b="1" i="1">
                              <a:latin typeface="Cambria Math" panose="02040503050406030204" pitchFamily="18" charset="0"/>
                            </a:rPr>
                          </m:ctrlPr>
                        </m:sSupPr>
                        <m:e>
                          <m:d>
                            <m:dPr>
                              <m:ctrlPr>
                                <a:rPr lang="ja-JP" altLang="ja-JP" sz="2600" b="1" i="1">
                                  <a:latin typeface="Cambria Math" panose="02040503050406030204" pitchFamily="18" charset="0"/>
                                </a:rPr>
                              </m:ctrlPr>
                            </m:dPr>
                            <m:e>
                              <m:r>
                                <a:rPr lang="en-US" altLang="ja-JP" sz="2600" b="1" i="1">
                                  <a:latin typeface="Cambria Math" panose="02040503050406030204" pitchFamily="18" charset="0"/>
                                </a:rPr>
                                <m:t>𝐈</m:t>
                              </m:r>
                              <m:r>
                                <a:rPr lang="en-US" altLang="ja-JP" sz="2600" b="1" i="1">
                                  <a:latin typeface="Cambria Math" panose="02040503050406030204" pitchFamily="18" charset="0"/>
                                </a:rPr>
                                <m:t>−</m:t>
                              </m:r>
                              <m:sSub>
                                <m:sSubPr>
                                  <m:ctrlPr>
                                    <a:rPr lang="ja-JP" altLang="ja-JP" sz="2600" b="1" i="1">
                                      <a:latin typeface="Cambria Math" panose="02040503050406030204" pitchFamily="18" charset="0"/>
                                    </a:rPr>
                                  </m:ctrlPr>
                                </m:sSubPr>
                                <m:e>
                                  <m:r>
                                    <a:rPr lang="en-US" altLang="ja-JP" sz="2600" b="1" i="1">
                                      <a:latin typeface="Cambria Math" panose="02040503050406030204" pitchFamily="18" charset="0"/>
                                    </a:rPr>
                                    <m:t>𝐓</m:t>
                                  </m:r>
                                </m:e>
                                <m:sub>
                                  <m:r>
                                    <a:rPr lang="en-US" altLang="ja-JP" sz="2600" i="1">
                                      <a:latin typeface="Cambria Math" panose="02040503050406030204" pitchFamily="18" charset="0"/>
                                    </a:rPr>
                                    <m:t>𝑚</m:t>
                                  </m:r>
                                  <m:r>
                                    <a:rPr lang="en-US" altLang="ja-JP" sz="2600" i="1">
                                      <a:latin typeface="Cambria Math" panose="02040503050406030204" pitchFamily="18" charset="0"/>
                                    </a:rPr>
                                    <m:t>,</m:t>
                                  </m:r>
                                  <m:r>
                                    <a:rPr lang="en-US" altLang="ja-JP" sz="2600" i="1">
                                      <a:latin typeface="Cambria Math" panose="02040503050406030204" pitchFamily="18" charset="0"/>
                                    </a:rPr>
                                    <m:t>𝑡</m:t>
                                  </m:r>
                                </m:sub>
                              </m:sSub>
                              <m:r>
                                <a:rPr lang="en-US" altLang="ja-JP" sz="2600" b="1" i="1">
                                  <a:latin typeface="Cambria Math" panose="02040503050406030204" pitchFamily="18" charset="0"/>
                                </a:rPr>
                                <m:t>⨀</m:t>
                              </m:r>
                              <m:sSub>
                                <m:sSubPr>
                                  <m:ctrlPr>
                                    <a:rPr lang="ja-JP" altLang="ja-JP" sz="2600" b="1" i="1">
                                      <a:latin typeface="Cambria Math" panose="02040503050406030204" pitchFamily="18" charset="0"/>
                                    </a:rPr>
                                  </m:ctrlPr>
                                </m:sSubPr>
                                <m:e>
                                  <m:r>
                                    <a:rPr lang="en-US" altLang="ja-JP" sz="2600" b="1" i="1">
                                      <a:latin typeface="Cambria Math" panose="02040503050406030204" pitchFamily="18" charset="0"/>
                                    </a:rPr>
                                    <m:t>𝐀</m:t>
                                  </m:r>
                                </m:e>
                                <m:sub>
                                  <m:r>
                                    <a:rPr lang="en-US" altLang="ja-JP" sz="2600" i="1">
                                      <a:latin typeface="Cambria Math" panose="02040503050406030204" pitchFamily="18" charset="0"/>
                                    </a:rPr>
                                    <m:t>𝑡</m:t>
                                  </m:r>
                                </m:sub>
                              </m:sSub>
                            </m:e>
                          </m:d>
                        </m:e>
                        <m:sup>
                          <m:r>
                            <a:rPr lang="en-US" altLang="ja-JP" sz="2600" i="1">
                              <a:latin typeface="Cambria Math" panose="02040503050406030204" pitchFamily="18" charset="0"/>
                            </a:rPr>
                            <m:t>−1</m:t>
                          </m:r>
                        </m:sup>
                      </m:sSup>
                      <m:d>
                        <m:dPr>
                          <m:ctrlPr>
                            <a:rPr lang="ja-JP" altLang="ja-JP" sz="2600" b="1" i="1">
                              <a:latin typeface="Cambria Math" panose="02040503050406030204" pitchFamily="18" charset="0"/>
                            </a:rPr>
                          </m:ctrlPr>
                        </m:dPr>
                        <m:e>
                          <m:sSubSup>
                            <m:sSubSupPr>
                              <m:ctrlPr>
                                <a:rPr lang="ja-JP" altLang="ja-JP" sz="2600" b="1" i="1">
                                  <a:latin typeface="Cambria Math" panose="02040503050406030204" pitchFamily="18" charset="0"/>
                                </a:rPr>
                              </m:ctrlPr>
                            </m:sSubSupPr>
                            <m:e>
                              <m:r>
                                <a:rPr lang="en-US" altLang="ja-JP" sz="2600" b="1" i="1">
                                  <a:latin typeface="Cambria Math" panose="02040503050406030204" pitchFamily="18" charset="0"/>
                                </a:rPr>
                                <m:t>𝐓</m:t>
                              </m:r>
                            </m:e>
                            <m:sub>
                              <m:r>
                                <a:rPr lang="en-US" altLang="ja-JP" sz="2600" i="1">
                                  <a:latin typeface="Cambria Math" panose="02040503050406030204" pitchFamily="18" charset="0"/>
                                </a:rPr>
                                <m:t>𝑓</m:t>
                              </m:r>
                              <m:r>
                                <a:rPr lang="en-US" altLang="ja-JP" sz="2600" i="1">
                                  <a:latin typeface="Cambria Math" panose="02040503050406030204" pitchFamily="18" charset="0"/>
                                </a:rPr>
                                <m:t>,</m:t>
                              </m:r>
                              <m:r>
                                <a:rPr lang="en-US" altLang="ja-JP" sz="2600" i="1">
                                  <a:latin typeface="Cambria Math" panose="02040503050406030204" pitchFamily="18" charset="0"/>
                                </a:rPr>
                                <m:t>𝑡</m:t>
                              </m:r>
                            </m:sub>
                            <m:sup>
                              <m:r>
                                <a:rPr lang="en-US" altLang="ja-JP" sz="2600" i="1">
                                  <a:latin typeface="Cambria Math" panose="02040503050406030204" pitchFamily="18" charset="0"/>
                                </a:rPr>
                                <m:t>𝑟</m:t>
                              </m:r>
                            </m:sup>
                          </m:sSubSup>
                          <m:r>
                            <a:rPr lang="en-US" altLang="ja-JP" sz="2600" b="1" i="1">
                              <a:latin typeface="Cambria Math" panose="02040503050406030204" pitchFamily="18" charset="0"/>
                            </a:rPr>
                            <m:t>⨀</m:t>
                          </m:r>
                          <m:sSubSup>
                            <m:sSubSupPr>
                              <m:ctrlPr>
                                <a:rPr lang="ja-JP" altLang="ja-JP" sz="2600" b="1" i="1">
                                  <a:latin typeface="Cambria Math" panose="02040503050406030204" pitchFamily="18" charset="0"/>
                                </a:rPr>
                              </m:ctrlPr>
                            </m:sSubSupPr>
                            <m:e>
                              <m:r>
                                <a:rPr lang="en-US" altLang="ja-JP" sz="2600" b="1" i="1">
                                  <a:latin typeface="Cambria Math" panose="02040503050406030204" pitchFamily="18" charset="0"/>
                                </a:rPr>
                                <m:t>𝐘</m:t>
                              </m:r>
                            </m:e>
                            <m:sub>
                              <m:r>
                                <a:rPr lang="en-US" altLang="ja-JP" sz="2600" i="1">
                                  <a:latin typeface="Cambria Math" panose="02040503050406030204" pitchFamily="18" charset="0"/>
                                </a:rPr>
                                <m:t>𝑡</m:t>
                              </m:r>
                            </m:sub>
                            <m:sup>
                              <m:r>
                                <a:rPr lang="en-US" altLang="ja-JP" sz="2600" i="1">
                                  <a:latin typeface="Cambria Math" panose="02040503050406030204" pitchFamily="18" charset="0"/>
                                </a:rPr>
                                <m:t>𝑟</m:t>
                              </m:r>
                            </m:sup>
                          </m:sSubSup>
                        </m:e>
                      </m:d>
                      <m:sSubSup>
                        <m:sSubSupPr>
                          <m:ctrlPr>
                            <a:rPr lang="ja-JP" altLang="ja-JP" sz="2600" i="1">
                              <a:latin typeface="Cambria Math" panose="02040503050406030204" pitchFamily="18" charset="0"/>
                            </a:rPr>
                          </m:ctrlPr>
                        </m:sSubSupPr>
                        <m:e>
                          <m:r>
                            <a:rPr lang="en-US" altLang="ja-JP" sz="2600" i="1">
                              <a:latin typeface="Cambria Math" panose="02040503050406030204" pitchFamily="18" charset="0"/>
                            </a:rPr>
                            <m:t>𝑐</m:t>
                          </m:r>
                        </m:e>
                        <m:sub>
                          <m:r>
                            <a:rPr lang="en-US" altLang="ja-JP" sz="2600" i="1">
                              <a:latin typeface="Cambria Math" panose="02040503050406030204" pitchFamily="18" charset="0"/>
                            </a:rPr>
                            <m:t>𝑡</m:t>
                          </m:r>
                        </m:sub>
                        <m:sup>
                          <m:r>
                            <a:rPr lang="en-US" altLang="ja-JP" sz="2600" i="1">
                              <a:latin typeface="Cambria Math" panose="02040503050406030204" pitchFamily="18" charset="0"/>
                            </a:rPr>
                            <m:t>𝑟</m:t>
                          </m:r>
                        </m:sup>
                      </m:sSubSup>
                      <m:r>
                        <a:rPr lang="en-US" altLang="ja-JP" sz="2600" i="1">
                          <a:latin typeface="Cambria Math" panose="02040503050406030204" pitchFamily="18" charset="0"/>
                        </a:rPr>
                        <m:t>−</m:t>
                      </m:r>
                      <m:sSub>
                        <m:sSubPr>
                          <m:ctrlPr>
                            <a:rPr lang="ja-JP" altLang="ja-JP" sz="2600" b="1" i="1">
                              <a:latin typeface="Cambria Math" panose="02040503050406030204" pitchFamily="18" charset="0"/>
                            </a:rPr>
                          </m:ctrlPr>
                        </m:sSubPr>
                        <m:e>
                          <m:r>
                            <a:rPr lang="en-US" altLang="ja-JP" sz="2600" b="1" i="1">
                              <a:latin typeface="Cambria Math" panose="02040503050406030204" pitchFamily="18" charset="0"/>
                            </a:rPr>
                            <m:t>𝐞</m:t>
                          </m:r>
                        </m:e>
                        <m:sub>
                          <m:r>
                            <a:rPr lang="en-US" altLang="ja-JP" sz="2600" i="1">
                              <a:latin typeface="Cambria Math" panose="02040503050406030204" pitchFamily="18" charset="0"/>
                            </a:rPr>
                            <m:t>0</m:t>
                          </m:r>
                        </m:sub>
                      </m:sSub>
                      <m:sSup>
                        <m:sSupPr>
                          <m:ctrlPr>
                            <a:rPr lang="ja-JP" altLang="ja-JP" sz="2600" b="1" i="1">
                              <a:latin typeface="Cambria Math" panose="02040503050406030204" pitchFamily="18" charset="0"/>
                            </a:rPr>
                          </m:ctrlPr>
                        </m:sSupPr>
                        <m:e>
                          <m:d>
                            <m:dPr>
                              <m:ctrlPr>
                                <a:rPr lang="ja-JP" altLang="ja-JP" sz="2600" b="1" i="1">
                                  <a:latin typeface="Cambria Math" panose="02040503050406030204" pitchFamily="18" charset="0"/>
                                </a:rPr>
                              </m:ctrlPr>
                            </m:dPr>
                            <m:e>
                              <m:r>
                                <a:rPr lang="en-US" altLang="ja-JP" sz="2600" b="1" i="1">
                                  <a:latin typeface="Cambria Math" panose="02040503050406030204" pitchFamily="18" charset="0"/>
                                </a:rPr>
                                <m:t>𝐈</m:t>
                              </m:r>
                              <m:r>
                                <a:rPr lang="en-US" altLang="ja-JP" sz="2600" b="1" i="1">
                                  <a:latin typeface="Cambria Math" panose="02040503050406030204" pitchFamily="18" charset="0"/>
                                </a:rPr>
                                <m:t>−</m:t>
                              </m:r>
                              <m:sSub>
                                <m:sSubPr>
                                  <m:ctrlPr>
                                    <a:rPr lang="ja-JP" altLang="ja-JP" sz="2600" b="1" i="1">
                                      <a:latin typeface="Cambria Math" panose="02040503050406030204" pitchFamily="18" charset="0"/>
                                    </a:rPr>
                                  </m:ctrlPr>
                                </m:sSubPr>
                                <m:e>
                                  <m:r>
                                    <a:rPr lang="en-US" altLang="ja-JP" sz="2600" b="1" i="1">
                                      <a:latin typeface="Cambria Math" panose="02040503050406030204" pitchFamily="18" charset="0"/>
                                    </a:rPr>
                                    <m:t>𝐓</m:t>
                                  </m:r>
                                </m:e>
                                <m:sub>
                                  <m:r>
                                    <a:rPr lang="en-US" altLang="ja-JP" sz="2600" i="1">
                                      <a:latin typeface="Cambria Math" panose="02040503050406030204" pitchFamily="18" charset="0"/>
                                    </a:rPr>
                                    <m:t>𝑚</m:t>
                                  </m:r>
                                  <m:r>
                                    <a:rPr lang="en-US" altLang="ja-JP" sz="2600" i="1">
                                      <a:latin typeface="Cambria Math" panose="02040503050406030204" pitchFamily="18" charset="0"/>
                                    </a:rPr>
                                    <m:t>,0</m:t>
                                  </m:r>
                                </m:sub>
                              </m:sSub>
                              <m:r>
                                <a:rPr lang="en-US" altLang="ja-JP" sz="2600" b="1" i="1">
                                  <a:latin typeface="Cambria Math" panose="02040503050406030204" pitchFamily="18" charset="0"/>
                                </a:rPr>
                                <m:t>⨀</m:t>
                              </m:r>
                              <m:sSub>
                                <m:sSubPr>
                                  <m:ctrlPr>
                                    <a:rPr lang="ja-JP" altLang="ja-JP" sz="2600" b="1" i="1">
                                      <a:latin typeface="Cambria Math" panose="02040503050406030204" pitchFamily="18" charset="0"/>
                                    </a:rPr>
                                  </m:ctrlPr>
                                </m:sSubPr>
                                <m:e>
                                  <m:r>
                                    <a:rPr lang="en-US" altLang="ja-JP" sz="2600" b="1" i="1">
                                      <a:latin typeface="Cambria Math" panose="02040503050406030204" pitchFamily="18" charset="0"/>
                                    </a:rPr>
                                    <m:t>𝐀</m:t>
                                  </m:r>
                                </m:e>
                                <m:sub>
                                  <m:r>
                                    <a:rPr lang="en-US" altLang="ja-JP" sz="2600" i="1">
                                      <a:latin typeface="Cambria Math" panose="02040503050406030204" pitchFamily="18" charset="0"/>
                                    </a:rPr>
                                    <m:t>0</m:t>
                                  </m:r>
                                </m:sub>
                              </m:sSub>
                            </m:e>
                          </m:d>
                        </m:e>
                        <m:sup>
                          <m:r>
                            <a:rPr lang="en-US" altLang="ja-JP" sz="2600" i="1">
                              <a:latin typeface="Cambria Math" panose="02040503050406030204" pitchFamily="18" charset="0"/>
                            </a:rPr>
                            <m:t>−1</m:t>
                          </m:r>
                        </m:sup>
                      </m:sSup>
                      <m:d>
                        <m:dPr>
                          <m:ctrlPr>
                            <a:rPr lang="ja-JP" altLang="ja-JP" sz="2600" b="1" i="1">
                              <a:latin typeface="Cambria Math" panose="02040503050406030204" pitchFamily="18" charset="0"/>
                            </a:rPr>
                          </m:ctrlPr>
                        </m:dPr>
                        <m:e>
                          <m:sSubSup>
                            <m:sSubSupPr>
                              <m:ctrlPr>
                                <a:rPr lang="ja-JP" altLang="ja-JP" sz="2600" b="1" i="1">
                                  <a:latin typeface="Cambria Math" panose="02040503050406030204" pitchFamily="18" charset="0"/>
                                </a:rPr>
                              </m:ctrlPr>
                            </m:sSubSupPr>
                            <m:e>
                              <m:r>
                                <a:rPr lang="en-US" altLang="ja-JP" sz="2600" b="1" i="1">
                                  <a:latin typeface="Cambria Math" panose="02040503050406030204" pitchFamily="18" charset="0"/>
                                </a:rPr>
                                <m:t>𝐓</m:t>
                              </m:r>
                            </m:e>
                            <m:sub>
                              <m:r>
                                <a:rPr lang="en-US" altLang="ja-JP" sz="2600" i="1">
                                  <a:latin typeface="Cambria Math" panose="02040503050406030204" pitchFamily="18" charset="0"/>
                                </a:rPr>
                                <m:t>𝑓</m:t>
                              </m:r>
                              <m:r>
                                <a:rPr lang="en-US" altLang="ja-JP" sz="2600" i="1">
                                  <a:latin typeface="Cambria Math" panose="02040503050406030204" pitchFamily="18" charset="0"/>
                                </a:rPr>
                                <m:t>,0</m:t>
                              </m:r>
                            </m:sub>
                            <m:sup>
                              <m:r>
                                <a:rPr lang="en-US" altLang="ja-JP" sz="2600" i="1">
                                  <a:latin typeface="Cambria Math" panose="02040503050406030204" pitchFamily="18" charset="0"/>
                                </a:rPr>
                                <m:t>𝑟</m:t>
                              </m:r>
                            </m:sup>
                          </m:sSubSup>
                          <m:r>
                            <a:rPr lang="en-US" altLang="ja-JP" sz="2600" b="1" i="1">
                              <a:latin typeface="Cambria Math" panose="02040503050406030204" pitchFamily="18" charset="0"/>
                            </a:rPr>
                            <m:t>⨀</m:t>
                          </m:r>
                          <m:sSubSup>
                            <m:sSubSupPr>
                              <m:ctrlPr>
                                <a:rPr lang="ja-JP" altLang="ja-JP" sz="2600" b="1" i="1">
                                  <a:latin typeface="Cambria Math" panose="02040503050406030204" pitchFamily="18" charset="0"/>
                                </a:rPr>
                              </m:ctrlPr>
                            </m:sSubSupPr>
                            <m:e>
                              <m:r>
                                <a:rPr lang="en-US" altLang="ja-JP" sz="2600" b="1" i="1">
                                  <a:latin typeface="Cambria Math" panose="02040503050406030204" pitchFamily="18" charset="0"/>
                                </a:rPr>
                                <m:t>𝐘</m:t>
                              </m:r>
                            </m:e>
                            <m:sub>
                              <m:r>
                                <a:rPr lang="en-US" altLang="ja-JP" sz="2600" i="1">
                                  <a:latin typeface="Cambria Math" panose="02040503050406030204" pitchFamily="18" charset="0"/>
                                </a:rPr>
                                <m:t>0</m:t>
                              </m:r>
                            </m:sub>
                            <m:sup>
                              <m:r>
                                <a:rPr lang="en-US" altLang="ja-JP" sz="2600" i="1">
                                  <a:latin typeface="Cambria Math" panose="02040503050406030204" pitchFamily="18" charset="0"/>
                                </a:rPr>
                                <m:t>𝑟</m:t>
                              </m:r>
                            </m:sup>
                          </m:sSubSup>
                        </m:e>
                      </m:d>
                      <m:sSubSup>
                        <m:sSubSupPr>
                          <m:ctrlPr>
                            <a:rPr lang="ja-JP" altLang="ja-JP" sz="2600" i="1">
                              <a:latin typeface="Cambria Math" panose="02040503050406030204" pitchFamily="18" charset="0"/>
                            </a:rPr>
                          </m:ctrlPr>
                        </m:sSubSupPr>
                        <m:e>
                          <m:r>
                            <a:rPr lang="en-US" altLang="ja-JP" sz="2600" i="1">
                              <a:latin typeface="Cambria Math" panose="02040503050406030204" pitchFamily="18" charset="0"/>
                            </a:rPr>
                            <m:t>𝑐</m:t>
                          </m:r>
                        </m:e>
                        <m:sub>
                          <m:r>
                            <a:rPr lang="en-US" altLang="ja-JP" sz="2600" i="1">
                              <a:latin typeface="Cambria Math" panose="02040503050406030204" pitchFamily="18" charset="0"/>
                            </a:rPr>
                            <m:t>0</m:t>
                          </m:r>
                        </m:sub>
                        <m:sup>
                          <m:r>
                            <a:rPr lang="en-US" altLang="ja-JP" sz="2600" i="1">
                              <a:latin typeface="Cambria Math" panose="02040503050406030204" pitchFamily="18" charset="0"/>
                            </a:rPr>
                            <m:t>𝑟</m:t>
                          </m:r>
                        </m:sup>
                      </m:sSubSup>
                    </m:oMath>
                  </m:oMathPara>
                </a14:m>
                <a:endParaRPr lang="en-US" altLang="ja-JP" sz="2600" i="1" dirty="0">
                  <a:latin typeface="Cambria Math" panose="02040503050406030204" pitchFamily="18" charset="0"/>
                </a:endParaRPr>
              </a:p>
              <a:p>
                <a:pPr lvl="1"/>
                <a:br>
                  <a:rPr lang="en-US" altLang="ja-JP" sz="1050" i="1" dirty="0">
                    <a:latin typeface="Cambria Math" panose="02040503050406030204" pitchFamily="18" charset="0"/>
                  </a:rPr>
                </a:br>
                <a14:m>
                  <m:oMath xmlns:m="http://schemas.openxmlformats.org/officeDocument/2006/math">
                    <m:r>
                      <m:rPr>
                        <m:aln/>
                      </m:rPr>
                      <a:rPr lang="en-US" altLang="ja-JP" sz="2600" i="1">
                        <a:latin typeface="Cambria Math" panose="02040503050406030204" pitchFamily="18" charset="0"/>
                      </a:rPr>
                      <m:t>=</m:t>
                    </m:r>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𝒆</m:t>
                        </m:r>
                      </m:sub>
                    </m:sSub>
                    <m:r>
                      <a:rPr lang="en-US" altLang="ja-JP" sz="2600">
                        <a:latin typeface="Cambria Math" panose="02040503050406030204" pitchFamily="18" charset="0"/>
                      </a:rPr>
                      <m:t>+</m:t>
                    </m:r>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𝑻</m:t>
                        </m:r>
                        <m:r>
                          <a:rPr lang="en-US" altLang="ja-JP" sz="2600" i="1">
                            <a:latin typeface="Cambria Math" panose="02040503050406030204" pitchFamily="18" charset="0"/>
                          </a:rPr>
                          <m:t>𝑚</m:t>
                        </m:r>
                      </m:sub>
                    </m:sSub>
                    <m:r>
                      <a:rPr lang="en-US" altLang="ja-JP" sz="2600">
                        <a:latin typeface="Cambria Math" panose="02040503050406030204" pitchFamily="18" charset="0"/>
                      </a:rPr>
                      <m:t>+</m:t>
                    </m:r>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𝑨</m:t>
                        </m:r>
                      </m:sub>
                    </m:sSub>
                    <m:r>
                      <a:rPr lang="en-US" altLang="ja-JP" sz="2600">
                        <a:latin typeface="Cambria Math" panose="02040503050406030204" pitchFamily="18" charset="0"/>
                      </a:rPr>
                      <m:t>+</m:t>
                    </m:r>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𝑻</m:t>
                        </m:r>
                        <m:r>
                          <a:rPr lang="en-US" altLang="ja-JP" sz="2600" i="1">
                            <a:latin typeface="Cambria Math" panose="02040503050406030204" pitchFamily="18" charset="0"/>
                          </a:rPr>
                          <m:t>𝑓</m:t>
                        </m:r>
                      </m:sub>
                    </m:sSub>
                    <m:r>
                      <a:rPr lang="en-US" altLang="ja-JP" sz="2600">
                        <a:latin typeface="Cambria Math" panose="02040503050406030204" pitchFamily="18" charset="0"/>
                      </a:rPr>
                      <m:t>+</m:t>
                    </m:r>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𝒀</m:t>
                        </m:r>
                      </m:sub>
                    </m:sSub>
                    <m:r>
                      <a:rPr lang="en-US" altLang="ja-JP" sz="2600">
                        <a:latin typeface="Cambria Math" panose="02040503050406030204" pitchFamily="18" charset="0"/>
                      </a:rPr>
                      <m:t>+</m:t>
                    </m:r>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i="1">
                            <a:latin typeface="Cambria Math" panose="02040503050406030204" pitchFamily="18" charset="0"/>
                          </a:rPr>
                          <m:t>𝑐</m:t>
                        </m:r>
                      </m:sub>
                    </m:sSub>
                    <m:r>
                      <a:rPr lang="en-US" altLang="ja-JP" sz="2600" b="0" i="1" smtClean="0">
                        <a:latin typeface="Cambria Math" panose="02040503050406030204" pitchFamily="18" charset="0"/>
                      </a:rPr>
                      <m:t>                                                               </m:t>
                    </m:r>
                  </m:oMath>
                </a14:m>
                <a:endParaRPr lang="en-US" altLang="ja-JP" sz="2600" i="1" dirty="0">
                  <a:latin typeface="Cambria Math" panose="02040503050406030204" pitchFamily="18" charset="0"/>
                </a:endParaRPr>
              </a:p>
              <a:p>
                <a:pPr lvl="2"/>
                <a:endParaRPr lang="en-US" altLang="ja-JP" sz="1050" i="1" dirty="0">
                  <a:latin typeface="Cambria Math" panose="02040503050406030204" pitchFamily="18" charset="0"/>
                </a:endParaRPr>
              </a:p>
              <a:p>
                <a:pPr marL="535963" lvl="1" indent="0">
                  <a:buNone/>
                  <a:tabLst>
                    <a:tab pos="1435100" algn="l"/>
                    <a:tab pos="1797050" algn="l"/>
                  </a:tabLst>
                </a:pPr>
                <a14:m>
                  <m:oMath xmlns:m="http://schemas.openxmlformats.org/officeDocument/2006/math">
                    <m:r>
                      <a:rPr lang="en-US" altLang="ja-JP" sz="2600" i="1" smtClean="0">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𝒆</m:t>
                        </m:r>
                      </m:sub>
                    </m:sSub>
                  </m:oMath>
                </a14:m>
                <a:r>
                  <a:rPr lang="en-US" altLang="ja-JP" sz="2600" dirty="0"/>
                  <a:t>	: Impact of changes in CO</a:t>
                </a:r>
                <a:r>
                  <a:rPr lang="en-US" altLang="ja-JP" sz="2600" baseline="-25000" dirty="0"/>
                  <a:t>2</a:t>
                </a:r>
                <a:r>
                  <a:rPr lang="en-US" altLang="ja-JP" sz="2600" dirty="0"/>
                  <a:t> emission factors</a:t>
                </a:r>
                <a:endParaRPr lang="en-US" altLang="ja-JP" sz="2600" b="1" i="1" dirty="0">
                  <a:latin typeface="Cambria Math" panose="02040503050406030204" pitchFamily="18" charset="0"/>
                </a:endParaRPr>
              </a:p>
              <a:p>
                <a:pPr marL="535963" lvl="1" indent="0">
                  <a:buNone/>
                  <a:tabLst>
                    <a:tab pos="1435100" algn="l"/>
                    <a:tab pos="1797050" algn="l"/>
                  </a:tabLst>
                </a:pPr>
                <a14:m>
                  <m:oMath xmlns:m="http://schemas.openxmlformats.org/officeDocument/2006/math">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𝑻</m:t>
                        </m:r>
                        <m:r>
                          <a:rPr lang="en-US" altLang="ja-JP" sz="2600" i="1">
                            <a:latin typeface="Cambria Math" panose="02040503050406030204" pitchFamily="18" charset="0"/>
                          </a:rPr>
                          <m:t>𝑚</m:t>
                        </m:r>
                      </m:sub>
                    </m:sSub>
                  </m:oMath>
                </a14:m>
                <a:r>
                  <a:rPr lang="en-US" altLang="ja-JP" sz="2600" dirty="0"/>
                  <a:t>	: Impact of changes in trade structure of intermediate goods</a:t>
                </a:r>
                <a:endParaRPr lang="en-US" altLang="ja-JP" sz="2600" i="1" dirty="0">
                  <a:latin typeface="Cambria Math" panose="02040503050406030204" pitchFamily="18" charset="0"/>
                </a:endParaRPr>
              </a:p>
              <a:p>
                <a:pPr marL="535963" lvl="1" indent="0">
                  <a:buNone/>
                  <a:tabLst>
                    <a:tab pos="1435100" algn="l"/>
                    <a:tab pos="1797050" algn="l"/>
                  </a:tabLst>
                </a:pPr>
                <a14:m>
                  <m:oMath xmlns:m="http://schemas.openxmlformats.org/officeDocument/2006/math">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𝑨</m:t>
                        </m:r>
                      </m:sub>
                    </m:sSub>
                  </m:oMath>
                </a14:m>
                <a:r>
                  <a:rPr lang="en-US" altLang="ja-JP" sz="2600" dirty="0"/>
                  <a:t>	: Impact of changes in production technology </a:t>
                </a:r>
                <a:endParaRPr lang="en-US" altLang="ja-JP" sz="2600" i="1" dirty="0">
                  <a:latin typeface="Cambria Math" panose="02040503050406030204" pitchFamily="18" charset="0"/>
                </a:endParaRPr>
              </a:p>
              <a:p>
                <a:pPr marL="535963" lvl="1" indent="0">
                  <a:buNone/>
                  <a:tabLst>
                    <a:tab pos="1435100" algn="l"/>
                    <a:tab pos="1797050" algn="l"/>
                  </a:tabLst>
                </a:pPr>
                <a14:m>
                  <m:oMath xmlns:m="http://schemas.openxmlformats.org/officeDocument/2006/math">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𝑻</m:t>
                        </m:r>
                        <m:r>
                          <a:rPr lang="en-US" altLang="ja-JP" sz="2600" i="1">
                            <a:latin typeface="Cambria Math" panose="02040503050406030204" pitchFamily="18" charset="0"/>
                          </a:rPr>
                          <m:t>𝑓</m:t>
                        </m:r>
                      </m:sub>
                    </m:sSub>
                  </m:oMath>
                </a14:m>
                <a:r>
                  <a:rPr lang="en-US" altLang="ja-JP" sz="2600" dirty="0"/>
                  <a:t>	: Impact of changes in trade structure of final goods in country </a:t>
                </a:r>
                <a:r>
                  <a:rPr lang="ja-JP" altLang="en-US" sz="2600" dirty="0"/>
                  <a:t>𝑟</a:t>
                </a:r>
                <a:endParaRPr lang="en-US" altLang="ja-JP" sz="2600" i="1" dirty="0">
                  <a:latin typeface="Cambria Math" panose="02040503050406030204" pitchFamily="18" charset="0"/>
                </a:endParaRPr>
              </a:p>
              <a:p>
                <a:pPr marL="535963" lvl="1" indent="0">
                  <a:buNone/>
                  <a:tabLst>
                    <a:tab pos="1435100" algn="l"/>
                    <a:tab pos="1797050" algn="l"/>
                  </a:tabLst>
                </a:pPr>
                <a14:m>
                  <m:oMath xmlns:m="http://schemas.openxmlformats.org/officeDocument/2006/math">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b="1" i="1">
                            <a:latin typeface="Cambria Math" panose="02040503050406030204" pitchFamily="18" charset="0"/>
                          </a:rPr>
                          <m:t>𝒀</m:t>
                        </m:r>
                      </m:sub>
                    </m:sSub>
                  </m:oMath>
                </a14:m>
                <a:r>
                  <a:rPr lang="en-US" altLang="ja-JP" sz="2600" dirty="0"/>
                  <a:t>	: Impact of changes in composition of final demand sectors in country </a:t>
                </a:r>
                <a:r>
                  <a:rPr lang="ja-JP" altLang="en-US" sz="2600" dirty="0"/>
                  <a:t>𝑟</a:t>
                </a:r>
                <a:endParaRPr lang="en-US" altLang="ja-JP" sz="2600" dirty="0"/>
              </a:p>
              <a:p>
                <a:pPr marL="535963" lvl="1" indent="0">
                  <a:buNone/>
                  <a:tabLst>
                    <a:tab pos="1435100" algn="l"/>
                    <a:tab pos="1797050" algn="l"/>
                  </a:tabLst>
                </a:pPr>
                <a14:m>
                  <m:oMath xmlns:m="http://schemas.openxmlformats.org/officeDocument/2006/math">
                    <m:r>
                      <a:rPr lang="en-US" altLang="ja-JP" sz="2600" i="1">
                        <a:latin typeface="Cambria Math" panose="02040503050406030204" pitchFamily="18" charset="0"/>
                      </a:rPr>
                      <m:t>∆</m:t>
                    </m:r>
                    <m:sSub>
                      <m:sSubPr>
                        <m:ctrlPr>
                          <a:rPr lang="ja-JP" altLang="ja-JP" sz="2600" i="1">
                            <a:latin typeface="Cambria Math" panose="02040503050406030204" pitchFamily="18" charset="0"/>
                          </a:rPr>
                        </m:ctrlPr>
                      </m:sSubPr>
                      <m:e>
                        <m:r>
                          <a:rPr lang="en-US" altLang="ja-JP" sz="2600" i="1">
                            <a:latin typeface="Cambria Math" panose="02040503050406030204" pitchFamily="18" charset="0"/>
                          </a:rPr>
                          <m:t>𝑞</m:t>
                        </m:r>
                      </m:e>
                      <m:sub>
                        <m:r>
                          <a:rPr lang="en-US" altLang="ja-JP" sz="2600" i="1">
                            <a:latin typeface="Cambria Math" panose="02040503050406030204" pitchFamily="18" charset="0"/>
                          </a:rPr>
                          <m:t>𝑐</m:t>
                        </m:r>
                      </m:sub>
                    </m:sSub>
                  </m:oMath>
                </a14:m>
                <a:r>
                  <a:rPr lang="en-US" altLang="ja-JP" sz="2600" dirty="0"/>
                  <a:t>	: Impact of changes in per capita final demand in country </a:t>
                </a:r>
                <a:r>
                  <a:rPr lang="ja-JP" altLang="en-US" sz="2600" dirty="0"/>
                  <a:t>𝑟</a:t>
                </a:r>
                <a:endParaRPr lang="en-US" altLang="ja-JP" sz="2600"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blipFill>
                <a:blip r:embed="rId3"/>
                <a:stretch>
                  <a:fillRect l="-103" t="-1720" b="-59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C36F46C-C630-A361-FE54-880C48B81DF0}"/>
                  </a:ext>
                </a:extLst>
              </p:cNvPr>
              <p:cNvSpPr txBox="1"/>
              <p:nvPr/>
            </p:nvSpPr>
            <p:spPr>
              <a:xfrm>
                <a:off x="11429999" y="2967335"/>
                <a:ext cx="679994"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m:t>
                      </m:r>
                      <m:r>
                        <a:rPr lang="en-US" altLang="ja-JP" sz="2400" b="0" i="1" smtClean="0">
                          <a:latin typeface="Cambria Math" panose="02040503050406030204" pitchFamily="18" charset="0"/>
                        </a:rPr>
                        <m:t>7</m:t>
                      </m:r>
                      <m:r>
                        <a:rPr lang="en-US" altLang="ja-JP" sz="2400" i="1" smtClean="0">
                          <a:latin typeface="Cambria Math" panose="02040503050406030204" pitchFamily="18" charset="0"/>
                        </a:rPr>
                        <m:t>)</m:t>
                      </m:r>
                    </m:oMath>
                  </m:oMathPara>
                </a14:m>
                <a:endParaRPr lang="ja-JP" altLang="en-US" sz="2400" dirty="0"/>
              </a:p>
            </p:txBody>
          </p:sp>
        </mc:Choice>
        <mc:Fallback xmlns="">
          <p:sp>
            <p:nvSpPr>
              <p:cNvPr id="5" name="テキスト ボックス 4">
                <a:extLst>
                  <a:ext uri="{FF2B5EF4-FFF2-40B4-BE49-F238E27FC236}">
                    <a16:creationId xmlns:a16="http://schemas.microsoft.com/office/drawing/2014/main" id="{2C36F46C-C630-A361-FE54-880C48B81DF0}"/>
                  </a:ext>
                </a:extLst>
              </p:cNvPr>
              <p:cNvSpPr txBox="1">
                <a:spLocks noRot="1" noChangeAspect="1" noMove="1" noResize="1" noEditPoints="1" noAdjustHandles="1" noChangeArrowheads="1" noChangeShapeType="1" noTextEdit="1"/>
              </p:cNvSpPr>
              <p:nvPr/>
            </p:nvSpPr>
            <p:spPr>
              <a:xfrm>
                <a:off x="11429999" y="2967335"/>
                <a:ext cx="679994" cy="461665"/>
              </a:xfrm>
              <a:prstGeom prst="rect">
                <a:avLst/>
              </a:prstGeom>
              <a:blipFill>
                <a:blip r:embed="rId4"/>
                <a:stretch>
                  <a:fillRect l="-1786" r="-1786" b="-171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7034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D7BB1-E3C3-9D37-17A9-C748E72DECA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33B7320-D087-A618-F466-E58B43656E57}"/>
              </a:ext>
            </a:extLst>
          </p:cNvPr>
          <p:cNvSpPr>
            <a:spLocks noGrp="1"/>
          </p:cNvSpPr>
          <p:nvPr>
            <p:ph idx="1"/>
          </p:nvPr>
        </p:nvSpPr>
        <p:spPr/>
        <p:txBody>
          <a:bodyPr/>
          <a:lstStyle/>
          <a:p>
            <a:r>
              <a:rPr kumimoji="1" lang="en-US" altLang="ja-JP" dirty="0"/>
              <a:t>45</a:t>
            </a:r>
            <a:r>
              <a:rPr kumimoji="1" lang="ja-JP" altLang="en-US" dirty="0"/>
              <a:t>度線、なんで</a:t>
            </a:r>
            <a:r>
              <a:rPr kumimoji="1" lang="en-US" altLang="ja-JP" dirty="0"/>
              <a:t>0.8, 1.2</a:t>
            </a:r>
            <a:endParaRPr kumimoji="1" lang="ja-JP" altLang="en-US" dirty="0"/>
          </a:p>
        </p:txBody>
      </p:sp>
    </p:spTree>
    <p:extLst>
      <p:ext uri="{BB962C8B-B14F-4D97-AF65-F5344CB8AC3E}">
        <p14:creationId xmlns:p14="http://schemas.microsoft.com/office/powerpoint/2010/main" val="227187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509A14F-43FE-714C-3C1F-0DF46F6A1F22}"/>
              </a:ext>
            </a:extLst>
          </p:cNvPr>
          <p:cNvSpPr/>
          <p:nvPr/>
        </p:nvSpPr>
        <p:spPr>
          <a:xfrm>
            <a:off x="0" y="965625"/>
            <a:ext cx="12192000" cy="565146"/>
          </a:xfrm>
          <a:prstGeom prst="rect">
            <a:avLst/>
          </a:pr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 bIns="36000" rtlCol="0" anchor="ctr">
            <a:spAutoFit/>
          </a:bodyPr>
          <a:lstStyle/>
          <a:p>
            <a:endParaRPr kumimoji="1" lang="ja-JP" altLang="en-US" sz="3200" dirty="0">
              <a:solidFill>
                <a:schemeClr val="accent1">
                  <a:lumMod val="75000"/>
                </a:schemeClr>
              </a:solidFill>
            </a:endParaRPr>
          </a:p>
        </p:txBody>
      </p:sp>
      <p:sp>
        <p:nvSpPr>
          <p:cNvPr id="2" name="タイトル 1">
            <a:extLst>
              <a:ext uri="{FF2B5EF4-FFF2-40B4-BE49-F238E27FC236}">
                <a16:creationId xmlns:a16="http://schemas.microsoft.com/office/drawing/2014/main" id="{315AEEB8-72E7-A0E8-49F0-7C73D5C6F684}"/>
              </a:ext>
            </a:extLst>
          </p:cNvPr>
          <p:cNvSpPr>
            <a:spLocks noGrp="1"/>
          </p:cNvSpPr>
          <p:nvPr>
            <p:ph type="title"/>
          </p:nvPr>
        </p:nvSpPr>
        <p:spPr/>
        <p:txBody>
          <a:bodyPr/>
          <a:lstStyle/>
          <a:p>
            <a:r>
              <a:rPr kumimoji="1" lang="en-US" altLang="ja-JP" dirty="0"/>
              <a:t>1. Introduction</a:t>
            </a:r>
            <a:endParaRPr kumimoji="1" lang="ja-JP" altLang="en-US" dirty="0"/>
          </a:p>
        </p:txBody>
      </p:sp>
      <p:sp>
        <p:nvSpPr>
          <p:cNvPr id="3" name="コンテンツ プレースホルダー 2">
            <a:extLst>
              <a:ext uri="{FF2B5EF4-FFF2-40B4-BE49-F238E27FC236}">
                <a16:creationId xmlns:a16="http://schemas.microsoft.com/office/drawing/2014/main" id="{9E3641FA-8E17-DBFD-CABC-4C7587756640}"/>
              </a:ext>
            </a:extLst>
          </p:cNvPr>
          <p:cNvSpPr>
            <a:spLocks noGrp="1"/>
          </p:cNvSpPr>
          <p:nvPr>
            <p:ph idx="1"/>
          </p:nvPr>
        </p:nvSpPr>
        <p:spPr>
          <a:xfrm>
            <a:off x="180000" y="1004400"/>
            <a:ext cx="11833200" cy="5673600"/>
          </a:xfrm>
        </p:spPr>
        <p:txBody>
          <a:bodyPr/>
          <a:lstStyle/>
          <a:p>
            <a:r>
              <a:rPr lang="en-US" altLang="ja-JP" b="1" dirty="0"/>
              <a:t>Challenges in Decoupling Analysis</a:t>
            </a:r>
          </a:p>
          <a:p>
            <a:pPr lvl="1"/>
            <a:r>
              <a:rPr lang="en-US" altLang="ja-JP" dirty="0"/>
              <a:t>Most existing studies focus on single-country or short-term analyses.</a:t>
            </a:r>
            <a:endParaRPr kumimoji="1" lang="en-US" altLang="ja-JP" dirty="0"/>
          </a:p>
          <a:p>
            <a:pPr lvl="1"/>
            <a:r>
              <a:rPr lang="en-US" altLang="ja-JP" dirty="0"/>
              <a:t>Few studies have conducted multi-country or long-term time-series analyses of decoupling and compared its driving factors (Wang and Han, 2021).</a:t>
            </a:r>
            <a:endParaRPr kumimoji="1" lang="en-US" altLang="ja-JP" dirty="0"/>
          </a:p>
          <a:p>
            <a:pPr>
              <a:spcBef>
                <a:spcPts val="1000"/>
              </a:spcBef>
            </a:pPr>
            <a:r>
              <a:rPr lang="en-US" altLang="ja-JP" b="1" dirty="0"/>
              <a:t>Challenges:</a:t>
            </a:r>
            <a:endParaRPr lang="en-US" altLang="ja-JP" dirty="0"/>
          </a:p>
          <a:p>
            <a:pPr marL="684000" indent="-504000">
              <a:spcBef>
                <a:spcPts val="1000"/>
              </a:spcBef>
              <a:buFont typeface="+mj-lt"/>
              <a:buAutoNum type="arabicPeriod"/>
            </a:pPr>
            <a:r>
              <a:rPr lang="en-US" altLang="ja-JP" sz="2800" dirty="0"/>
              <a:t>Limited ability to identify GHG reduction pathways and formulate effective policies for different stages of economic growth.</a:t>
            </a:r>
          </a:p>
          <a:p>
            <a:pPr marL="684000" indent="-504000">
              <a:spcBef>
                <a:spcPts val="1000"/>
              </a:spcBef>
              <a:buFont typeface="+mj-lt"/>
              <a:buAutoNum type="arabicPeriod"/>
            </a:pPr>
            <a:r>
              <a:rPr lang="en-US" altLang="ja-JP" sz="2800" dirty="0"/>
              <a:t>Insufficient investigation of trade structure changes as a decoupling factor.</a:t>
            </a:r>
          </a:p>
          <a:p>
            <a:r>
              <a:rPr lang="en-US" altLang="ja-JP" sz="2800" dirty="0"/>
              <a:t>This means such analyses cannot consider the rise of emerging economies in global supply chains or the choice of trading partners.</a:t>
            </a:r>
          </a:p>
        </p:txBody>
      </p:sp>
    </p:spTree>
    <p:extLst>
      <p:ext uri="{BB962C8B-B14F-4D97-AF65-F5344CB8AC3E}">
        <p14:creationId xmlns:p14="http://schemas.microsoft.com/office/powerpoint/2010/main" val="1213745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FD857-98B5-007A-929E-76EFAEAB8796}"/>
              </a:ext>
            </a:extLst>
          </p:cNvPr>
          <p:cNvSpPr>
            <a:spLocks noGrp="1"/>
          </p:cNvSpPr>
          <p:nvPr>
            <p:ph type="title"/>
          </p:nvPr>
        </p:nvSpPr>
        <p:spPr/>
        <p:txBody>
          <a:bodyPr/>
          <a:lstStyle/>
          <a:p>
            <a:r>
              <a:rPr kumimoji="1" lang="en-US" altLang="ja-JP" dirty="0"/>
              <a:t>2. </a:t>
            </a:r>
            <a:r>
              <a:rPr kumimoji="1" lang="ja-JP" altLang="en-US" dirty="0"/>
              <a:t>手法</a:t>
            </a:r>
          </a:p>
        </p:txBody>
      </p:sp>
      <p:sp>
        <p:nvSpPr>
          <p:cNvPr id="3" name="コンテンツ プレースホルダー 2">
            <a:extLst>
              <a:ext uri="{FF2B5EF4-FFF2-40B4-BE49-F238E27FC236}">
                <a16:creationId xmlns:a16="http://schemas.microsoft.com/office/drawing/2014/main" id="{87201AE9-9AA0-4520-E3B8-E61120C9A79B}"/>
              </a:ext>
            </a:extLst>
          </p:cNvPr>
          <p:cNvSpPr>
            <a:spLocks noGrp="1"/>
          </p:cNvSpPr>
          <p:nvPr>
            <p:ph idx="1"/>
          </p:nvPr>
        </p:nvSpPr>
        <p:spPr/>
        <p:txBody>
          <a:bodyPr numCol="2" spcCol="144000"/>
          <a:lstStyle/>
          <a:p>
            <a:r>
              <a:rPr kumimoji="1" lang="en-US" altLang="ja-JP" sz="2800" dirty="0"/>
              <a:t>(1) </a:t>
            </a:r>
            <a:r>
              <a:rPr kumimoji="1" lang="ja-JP" altLang="en-US" sz="2800" dirty="0"/>
              <a:t>デカップリング指標を定義</a:t>
            </a:r>
            <a:endParaRPr kumimoji="1" lang="en-US" altLang="ja-JP" sz="2800" dirty="0"/>
          </a:p>
          <a:p>
            <a:pPr marL="2491200" indent="-252000">
              <a:lnSpc>
                <a:spcPct val="110000"/>
              </a:lnSpc>
              <a:spcBef>
                <a:spcPts val="600"/>
              </a:spcBef>
              <a:buFont typeface="Arial" panose="020B0604020202020204" pitchFamily="34" charset="0"/>
              <a:buChar char="•"/>
            </a:pPr>
            <a:r>
              <a:rPr lang="ja-JP" altLang="en-US" sz="2400" dirty="0"/>
              <a:t>一人あたり</a:t>
            </a:r>
            <a:r>
              <a:rPr lang="en-US" altLang="ja-JP" sz="2400" dirty="0"/>
              <a:t>GDE</a:t>
            </a:r>
            <a:r>
              <a:rPr lang="ja-JP" altLang="en-US" sz="2400" dirty="0"/>
              <a:t>が</a:t>
            </a:r>
            <a:r>
              <a:rPr lang="en-US" altLang="ja-JP" sz="2400" dirty="0"/>
              <a:t>1%</a:t>
            </a:r>
            <a:r>
              <a:rPr lang="ja-JP" altLang="en-US" sz="2400" dirty="0"/>
              <a:t>変化したとき、一人あたりカーボンフットプリントが何</a:t>
            </a:r>
            <a:r>
              <a:rPr lang="en-US" altLang="ja-JP" sz="2400" dirty="0"/>
              <a:t>%</a:t>
            </a:r>
            <a:r>
              <a:rPr lang="ja-JP" altLang="en-US" sz="2400" dirty="0"/>
              <a:t>変化したかを表す弾性値。</a:t>
            </a:r>
            <a:endParaRPr lang="en-US" altLang="ja-JP" sz="2400" dirty="0"/>
          </a:p>
          <a:p>
            <a:pPr marL="2491200" indent="-252000">
              <a:lnSpc>
                <a:spcPct val="110000"/>
              </a:lnSpc>
              <a:spcBef>
                <a:spcPts val="600"/>
              </a:spcBef>
              <a:buFont typeface="Arial" panose="020B0604020202020204" pitchFamily="34" charset="0"/>
              <a:buChar char="•"/>
            </a:pPr>
            <a:r>
              <a:rPr lang="en-US" altLang="ja-JP" sz="2400" dirty="0"/>
              <a:t>8</a:t>
            </a:r>
            <a:r>
              <a:rPr lang="ja-JP" altLang="en-US" sz="2400" dirty="0"/>
              <a:t>つの状態に分類される。</a:t>
            </a:r>
            <a:endParaRPr kumimoji="1" lang="en-US" altLang="ja-JP" sz="2800" dirty="0"/>
          </a:p>
          <a:p>
            <a:pPr marL="514800" indent="-514800"/>
            <a:r>
              <a:rPr lang="en-US" altLang="ja-JP" sz="2800" dirty="0"/>
              <a:t>(2) </a:t>
            </a:r>
            <a:r>
              <a:rPr lang="ja-JP" altLang="en-US" sz="2800" dirty="0"/>
              <a:t>世界各国のデカップリング指標の経年変化にクラスタリング分析を適用</a:t>
            </a:r>
            <a:endParaRPr lang="en-US" altLang="ja-JP" sz="2800" dirty="0"/>
          </a:p>
          <a:p>
            <a:pPr marL="514350" indent="-514350">
              <a:buAutoNum type="arabicParenBoth"/>
            </a:pPr>
            <a:endParaRPr lang="en-US" altLang="ja-JP" sz="2800" dirty="0"/>
          </a:p>
          <a:p>
            <a:pPr marL="514350" indent="-514350">
              <a:buAutoNum type="arabicParenBoth"/>
            </a:pPr>
            <a:endParaRPr lang="en-US" altLang="ja-JP" sz="2800" dirty="0"/>
          </a:p>
          <a:p>
            <a:pPr marL="514350" indent="-514350">
              <a:buAutoNum type="arabicParenBoth"/>
            </a:pPr>
            <a:endParaRPr lang="en-US" altLang="ja-JP" sz="2800" dirty="0"/>
          </a:p>
          <a:p>
            <a:pPr marL="514800" indent="-514800"/>
            <a:r>
              <a:rPr lang="en-US" altLang="ja-JP" sz="2800" dirty="0"/>
              <a:t>(3) </a:t>
            </a:r>
            <a:r>
              <a:rPr lang="ja-JP" altLang="en-US" sz="2800" dirty="0"/>
              <a:t>構造分解分析（</a:t>
            </a:r>
            <a:r>
              <a:rPr lang="en-US" altLang="ja-JP" sz="2800" dirty="0"/>
              <a:t>SDA</a:t>
            </a:r>
            <a:r>
              <a:rPr lang="ja-JP" altLang="en-US" sz="2800" dirty="0"/>
              <a:t>）を用いてカーボンフットプリントの変化要因を特定</a:t>
            </a:r>
            <a:endParaRPr lang="en-US" altLang="ja-JP" sz="2800" dirty="0"/>
          </a:p>
          <a:p>
            <a:pPr marL="514800" indent="-514800"/>
            <a:endParaRPr lang="ja-JP" altLang="en-US" sz="2800" dirty="0"/>
          </a:p>
          <a:p>
            <a:pPr marL="514350" indent="-514350">
              <a:buAutoNum type="arabicParenBoth"/>
            </a:pPr>
            <a:endParaRPr kumimoji="1" lang="ja-JP" altLang="en-US" sz="2800" dirty="0"/>
          </a:p>
        </p:txBody>
      </p:sp>
      <p:grpSp>
        <p:nvGrpSpPr>
          <p:cNvPr id="28" name="グループ化 27">
            <a:extLst>
              <a:ext uri="{FF2B5EF4-FFF2-40B4-BE49-F238E27FC236}">
                <a16:creationId xmlns:a16="http://schemas.microsoft.com/office/drawing/2014/main" id="{4078818F-99EE-0DBD-BC4A-D42ED10C883C}"/>
              </a:ext>
            </a:extLst>
          </p:cNvPr>
          <p:cNvGrpSpPr/>
          <p:nvPr/>
        </p:nvGrpSpPr>
        <p:grpSpPr>
          <a:xfrm>
            <a:off x="-17208" y="1054106"/>
            <a:ext cx="2592000" cy="2592000"/>
            <a:chOff x="72000" y="1054106"/>
            <a:chExt cx="2592000" cy="2592000"/>
          </a:xfrm>
        </p:grpSpPr>
        <p:sp>
          <p:nvSpPr>
            <p:cNvPr id="25" name="正方形/長方形 24">
              <a:extLst>
                <a:ext uri="{FF2B5EF4-FFF2-40B4-BE49-F238E27FC236}">
                  <a16:creationId xmlns:a16="http://schemas.microsoft.com/office/drawing/2014/main" id="{E0494029-C71A-3345-EE38-5FE9371AC5D9}"/>
                </a:ext>
              </a:extLst>
            </p:cNvPr>
            <p:cNvSpPr/>
            <p:nvPr/>
          </p:nvSpPr>
          <p:spPr>
            <a:xfrm>
              <a:off x="360000" y="1341288"/>
              <a:ext cx="2016000" cy="2016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6" name="正方形/長方形 21">
              <a:extLst>
                <a:ext uri="{FF2B5EF4-FFF2-40B4-BE49-F238E27FC236}">
                  <a16:creationId xmlns:a16="http://schemas.microsoft.com/office/drawing/2014/main" id="{077472E7-B2BE-AABD-9EB8-0C5F4755F04F}"/>
                </a:ext>
              </a:extLst>
            </p:cNvPr>
            <p:cNvSpPr/>
            <p:nvPr/>
          </p:nvSpPr>
          <p:spPr>
            <a:xfrm flipH="1" flipV="1">
              <a:off x="545422" y="1530138"/>
              <a:ext cx="1829760" cy="1827150"/>
            </a:xfrm>
            <a:custGeom>
              <a:avLst/>
              <a:gdLst>
                <a:gd name="connsiteX0" fmla="*/ 0 w 1008000"/>
                <a:gd name="connsiteY0" fmla="*/ 0 h 1008000"/>
                <a:gd name="connsiteX1" fmla="*/ 1008000 w 1008000"/>
                <a:gd name="connsiteY1" fmla="*/ 0 h 1008000"/>
                <a:gd name="connsiteX2" fmla="*/ 1008000 w 1008000"/>
                <a:gd name="connsiteY2" fmla="*/ 1008000 h 1008000"/>
                <a:gd name="connsiteX3" fmla="*/ 0 w 1008000"/>
                <a:gd name="connsiteY3" fmla="*/ 1008000 h 1008000"/>
                <a:gd name="connsiteX4" fmla="*/ 0 w 1008000"/>
                <a:gd name="connsiteY4" fmla="*/ 0 h 1008000"/>
                <a:gd name="connsiteX0" fmla="*/ 0 w 1829531"/>
                <a:gd name="connsiteY0" fmla="*/ 0 h 1008000"/>
                <a:gd name="connsiteX1" fmla="*/ 1829531 w 1829531"/>
                <a:gd name="connsiteY1" fmla="*/ 0 h 1008000"/>
                <a:gd name="connsiteX2" fmla="*/ 1008000 w 1829531"/>
                <a:gd name="connsiteY2" fmla="*/ 1008000 h 1008000"/>
                <a:gd name="connsiteX3" fmla="*/ 0 w 1829531"/>
                <a:gd name="connsiteY3" fmla="*/ 1008000 h 1008000"/>
                <a:gd name="connsiteX4" fmla="*/ 0 w 1829531"/>
                <a:gd name="connsiteY4" fmla="*/ 0 h 1008000"/>
                <a:gd name="connsiteX0" fmla="*/ 0 w 1829531"/>
                <a:gd name="connsiteY0" fmla="*/ 0 h 1827150"/>
                <a:gd name="connsiteX1" fmla="*/ 1829531 w 1829531"/>
                <a:gd name="connsiteY1" fmla="*/ 0 h 1827150"/>
                <a:gd name="connsiteX2" fmla="*/ 1008000 w 1829531"/>
                <a:gd name="connsiteY2" fmla="*/ 1008000 h 1827150"/>
                <a:gd name="connsiteX3" fmla="*/ 2381 w 1829531"/>
                <a:gd name="connsiteY3" fmla="*/ 1827150 h 1827150"/>
                <a:gd name="connsiteX4" fmla="*/ 0 w 1829531"/>
                <a:gd name="connsiteY4" fmla="*/ 0 h 1827150"/>
                <a:gd name="connsiteX0" fmla="*/ 229 w 1829760"/>
                <a:gd name="connsiteY0" fmla="*/ 0 h 1827150"/>
                <a:gd name="connsiteX1" fmla="*/ 1829760 w 1829760"/>
                <a:gd name="connsiteY1" fmla="*/ 0 h 1827150"/>
                <a:gd name="connsiteX2" fmla="*/ 1008229 w 1829760"/>
                <a:gd name="connsiteY2" fmla="*/ 1008000 h 1827150"/>
                <a:gd name="connsiteX3" fmla="*/ 229 w 1829760"/>
                <a:gd name="connsiteY3" fmla="*/ 1827150 h 1827150"/>
                <a:gd name="connsiteX4" fmla="*/ 229 w 1829760"/>
                <a:gd name="connsiteY4" fmla="*/ 0 h 182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760" h="1827150">
                  <a:moveTo>
                    <a:pt x="229" y="0"/>
                  </a:moveTo>
                  <a:lnTo>
                    <a:pt x="1829760" y="0"/>
                  </a:lnTo>
                  <a:lnTo>
                    <a:pt x="1008229" y="1008000"/>
                  </a:lnTo>
                  <a:lnTo>
                    <a:pt x="229" y="1827150"/>
                  </a:lnTo>
                  <a:cubicBezTo>
                    <a:pt x="-565" y="1218100"/>
                    <a:pt x="1023" y="609050"/>
                    <a:pt x="229" y="0"/>
                  </a:cubicBez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2" name="正方形/長方形 21">
              <a:extLst>
                <a:ext uri="{FF2B5EF4-FFF2-40B4-BE49-F238E27FC236}">
                  <a16:creationId xmlns:a16="http://schemas.microsoft.com/office/drawing/2014/main" id="{51C2F748-59C1-FCFE-0646-2906BC4FD2DB}"/>
                </a:ext>
              </a:extLst>
            </p:cNvPr>
            <p:cNvSpPr/>
            <p:nvPr/>
          </p:nvSpPr>
          <p:spPr>
            <a:xfrm>
              <a:off x="359771" y="1342106"/>
              <a:ext cx="1829760" cy="1827150"/>
            </a:xfrm>
            <a:custGeom>
              <a:avLst/>
              <a:gdLst>
                <a:gd name="connsiteX0" fmla="*/ 0 w 1008000"/>
                <a:gd name="connsiteY0" fmla="*/ 0 h 1008000"/>
                <a:gd name="connsiteX1" fmla="*/ 1008000 w 1008000"/>
                <a:gd name="connsiteY1" fmla="*/ 0 h 1008000"/>
                <a:gd name="connsiteX2" fmla="*/ 1008000 w 1008000"/>
                <a:gd name="connsiteY2" fmla="*/ 1008000 h 1008000"/>
                <a:gd name="connsiteX3" fmla="*/ 0 w 1008000"/>
                <a:gd name="connsiteY3" fmla="*/ 1008000 h 1008000"/>
                <a:gd name="connsiteX4" fmla="*/ 0 w 1008000"/>
                <a:gd name="connsiteY4" fmla="*/ 0 h 1008000"/>
                <a:gd name="connsiteX0" fmla="*/ 0 w 1829531"/>
                <a:gd name="connsiteY0" fmla="*/ 0 h 1008000"/>
                <a:gd name="connsiteX1" fmla="*/ 1829531 w 1829531"/>
                <a:gd name="connsiteY1" fmla="*/ 0 h 1008000"/>
                <a:gd name="connsiteX2" fmla="*/ 1008000 w 1829531"/>
                <a:gd name="connsiteY2" fmla="*/ 1008000 h 1008000"/>
                <a:gd name="connsiteX3" fmla="*/ 0 w 1829531"/>
                <a:gd name="connsiteY3" fmla="*/ 1008000 h 1008000"/>
                <a:gd name="connsiteX4" fmla="*/ 0 w 1829531"/>
                <a:gd name="connsiteY4" fmla="*/ 0 h 1008000"/>
                <a:gd name="connsiteX0" fmla="*/ 0 w 1829531"/>
                <a:gd name="connsiteY0" fmla="*/ 0 h 1827150"/>
                <a:gd name="connsiteX1" fmla="*/ 1829531 w 1829531"/>
                <a:gd name="connsiteY1" fmla="*/ 0 h 1827150"/>
                <a:gd name="connsiteX2" fmla="*/ 1008000 w 1829531"/>
                <a:gd name="connsiteY2" fmla="*/ 1008000 h 1827150"/>
                <a:gd name="connsiteX3" fmla="*/ 2381 w 1829531"/>
                <a:gd name="connsiteY3" fmla="*/ 1827150 h 1827150"/>
                <a:gd name="connsiteX4" fmla="*/ 0 w 1829531"/>
                <a:gd name="connsiteY4" fmla="*/ 0 h 1827150"/>
                <a:gd name="connsiteX0" fmla="*/ 229 w 1829760"/>
                <a:gd name="connsiteY0" fmla="*/ 0 h 1827150"/>
                <a:gd name="connsiteX1" fmla="*/ 1829760 w 1829760"/>
                <a:gd name="connsiteY1" fmla="*/ 0 h 1827150"/>
                <a:gd name="connsiteX2" fmla="*/ 1008229 w 1829760"/>
                <a:gd name="connsiteY2" fmla="*/ 1008000 h 1827150"/>
                <a:gd name="connsiteX3" fmla="*/ 229 w 1829760"/>
                <a:gd name="connsiteY3" fmla="*/ 1827150 h 1827150"/>
                <a:gd name="connsiteX4" fmla="*/ 229 w 1829760"/>
                <a:gd name="connsiteY4" fmla="*/ 0 h 182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760" h="1827150">
                  <a:moveTo>
                    <a:pt x="229" y="0"/>
                  </a:moveTo>
                  <a:lnTo>
                    <a:pt x="1829760" y="0"/>
                  </a:lnTo>
                  <a:lnTo>
                    <a:pt x="1008229" y="1008000"/>
                  </a:lnTo>
                  <a:lnTo>
                    <a:pt x="229" y="1827150"/>
                  </a:lnTo>
                  <a:cubicBezTo>
                    <a:pt x="-565" y="1218100"/>
                    <a:pt x="1023" y="609050"/>
                    <a:pt x="229" y="0"/>
                  </a:cubicBezTo>
                  <a:close/>
                </a:path>
              </a:pathLst>
            </a:custGeom>
            <a:solidFill>
              <a:srgbClr val="FF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5" name="直線矢印コネクタ 4">
              <a:extLst>
                <a:ext uri="{FF2B5EF4-FFF2-40B4-BE49-F238E27FC236}">
                  <a16:creationId xmlns:a16="http://schemas.microsoft.com/office/drawing/2014/main" id="{9EE60263-4A81-6F78-8038-5C5B9147A49E}"/>
                </a:ext>
              </a:extLst>
            </p:cNvPr>
            <p:cNvCxnSpPr>
              <a:cxnSpLocks/>
            </p:cNvCxnSpPr>
            <p:nvPr/>
          </p:nvCxnSpPr>
          <p:spPr>
            <a:xfrm>
              <a:off x="360000" y="2350106"/>
              <a:ext cx="2016000" cy="0"/>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82829C3-7FF3-BDBF-8B5C-456B58A1112A}"/>
                </a:ext>
              </a:extLst>
            </p:cNvPr>
            <p:cNvCxnSpPr>
              <a:cxnSpLocks/>
            </p:cNvCxnSpPr>
            <p:nvPr/>
          </p:nvCxnSpPr>
          <p:spPr>
            <a:xfrm flipV="1">
              <a:off x="1368000" y="1341438"/>
              <a:ext cx="0" cy="2017336"/>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473C461-6EF6-230A-1933-59D06C9B866E}"/>
                </a:ext>
              </a:extLst>
            </p:cNvPr>
            <p:cNvCxnSpPr>
              <a:cxnSpLocks/>
            </p:cNvCxnSpPr>
            <p:nvPr/>
          </p:nvCxnSpPr>
          <p:spPr>
            <a:xfrm rot="19260000" flipV="1">
              <a:off x="72000" y="2350106"/>
              <a:ext cx="2592000"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9660BCA-3CC3-827B-DC1E-4C972682E41A}"/>
                </a:ext>
              </a:extLst>
            </p:cNvPr>
            <p:cNvCxnSpPr>
              <a:cxnSpLocks/>
            </p:cNvCxnSpPr>
            <p:nvPr/>
          </p:nvCxnSpPr>
          <p:spPr>
            <a:xfrm rot="18540000" flipV="1">
              <a:off x="72000" y="2350106"/>
              <a:ext cx="2592000"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428224E8-3A77-89AE-1278-81CC8A120736}"/>
                    </a:ext>
                  </a:extLst>
                </p:cNvPr>
                <p:cNvSpPr txBox="1"/>
                <p:nvPr/>
              </p:nvSpPr>
              <p:spPr>
                <a:xfrm>
                  <a:off x="1709130" y="2354475"/>
                  <a:ext cx="665823" cy="307777"/>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chemeClr val="tx1">
                                <a:lumMod val="75000"/>
                                <a:lumOff val="25000"/>
                              </a:schemeClr>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400" b="0" i="1" smtClean="0">
                            <a:solidFill>
                              <a:schemeClr val="tx1">
                                <a:lumMod val="75000"/>
                                <a:lumOff val="25000"/>
                              </a:schemeClr>
                            </a:solidFill>
                            <a:effectLst/>
                            <a:latin typeface="Cambria Math" panose="02040503050406030204" pitchFamily="18" charset="0"/>
                            <a:ea typeface="Cambria Math" panose="02040503050406030204" pitchFamily="18" charset="0"/>
                          </a:rPr>
                          <m:t>𝐺𝐷𝐸</m:t>
                        </m:r>
                      </m:oMath>
                    </m:oMathPara>
                  </a14:m>
                  <a:endParaRPr kumimoji="1" lang="ja-JP" altLang="en-US" sz="1400" dirty="0">
                    <a:solidFill>
                      <a:schemeClr val="tx1">
                        <a:lumMod val="75000"/>
                        <a:lumOff val="25000"/>
                      </a:schemeClr>
                    </a:solidFill>
                  </a:endParaRPr>
                </a:p>
              </p:txBody>
            </p:sp>
          </mc:Choice>
          <mc:Fallback xmlns="">
            <p:sp>
              <p:nvSpPr>
                <p:cNvPr id="20" name="テキスト ボックス 19">
                  <a:extLst>
                    <a:ext uri="{FF2B5EF4-FFF2-40B4-BE49-F238E27FC236}">
                      <a16:creationId xmlns:a16="http://schemas.microsoft.com/office/drawing/2014/main" id="{428224E8-3A77-89AE-1278-81CC8A120736}"/>
                    </a:ext>
                  </a:extLst>
                </p:cNvPr>
                <p:cNvSpPr txBox="1">
                  <a:spLocks noRot="1" noChangeAspect="1" noMove="1" noResize="1" noEditPoints="1" noAdjustHandles="1" noChangeArrowheads="1" noChangeShapeType="1" noTextEdit="1"/>
                </p:cNvSpPr>
                <p:nvPr/>
              </p:nvSpPr>
              <p:spPr>
                <a:xfrm>
                  <a:off x="1709130" y="2354475"/>
                  <a:ext cx="665823" cy="307777"/>
                </a:xfrm>
                <a:prstGeom prst="rect">
                  <a:avLst/>
                </a:prstGeom>
                <a:blipFill>
                  <a:blip r:embed="rId2"/>
                  <a:stretch>
                    <a:fillRect l="-6422" r="-36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A6A4AC97-1913-7030-284B-434749A84C23}"/>
                    </a:ext>
                  </a:extLst>
                </p:cNvPr>
                <p:cNvSpPr txBox="1"/>
                <p:nvPr/>
              </p:nvSpPr>
              <p:spPr>
                <a:xfrm>
                  <a:off x="728851" y="1341438"/>
                  <a:ext cx="639149" cy="307777"/>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chemeClr val="tx1">
                                <a:lumMod val="75000"/>
                                <a:lumOff val="25000"/>
                              </a:schemeClr>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400" b="0" i="1" smtClean="0">
                            <a:solidFill>
                              <a:schemeClr val="tx1">
                                <a:lumMod val="75000"/>
                                <a:lumOff val="25000"/>
                              </a:schemeClr>
                            </a:solidFill>
                            <a:effectLst/>
                            <a:latin typeface="Cambria Math" panose="02040503050406030204" pitchFamily="18" charset="0"/>
                            <a:ea typeface="Cambria Math" panose="02040503050406030204" pitchFamily="18" charset="0"/>
                          </a:rPr>
                          <m:t>𝐶𝐹𝑃</m:t>
                        </m:r>
                      </m:oMath>
                    </m:oMathPara>
                  </a14:m>
                  <a:endParaRPr lang="ja-JP" altLang="en-US" sz="1400" dirty="0">
                    <a:solidFill>
                      <a:schemeClr val="tx1">
                        <a:lumMod val="75000"/>
                        <a:lumOff val="25000"/>
                      </a:schemeClr>
                    </a:solidFill>
                  </a:endParaRPr>
                </a:p>
              </p:txBody>
            </p:sp>
          </mc:Choice>
          <mc:Fallback xmlns="">
            <p:sp>
              <p:nvSpPr>
                <p:cNvPr id="21" name="テキスト ボックス 20">
                  <a:extLst>
                    <a:ext uri="{FF2B5EF4-FFF2-40B4-BE49-F238E27FC236}">
                      <a16:creationId xmlns:a16="http://schemas.microsoft.com/office/drawing/2014/main" id="{A6A4AC97-1913-7030-284B-434749A84C23}"/>
                    </a:ext>
                  </a:extLst>
                </p:cNvPr>
                <p:cNvSpPr txBox="1">
                  <a:spLocks noRot="1" noChangeAspect="1" noMove="1" noResize="1" noEditPoints="1" noAdjustHandles="1" noChangeArrowheads="1" noChangeShapeType="1" noTextEdit="1"/>
                </p:cNvSpPr>
                <p:nvPr/>
              </p:nvSpPr>
              <p:spPr>
                <a:xfrm>
                  <a:off x="728851" y="1341438"/>
                  <a:ext cx="639149" cy="307777"/>
                </a:xfrm>
                <a:prstGeom prst="rect">
                  <a:avLst/>
                </a:prstGeom>
                <a:blipFill>
                  <a:blip r:embed="rId3"/>
                  <a:stretch>
                    <a:fillRect l="-6667" r="-4762"/>
                  </a:stretch>
                </a:blipFill>
              </p:spPr>
              <p:txBody>
                <a:bodyPr/>
                <a:lstStyle/>
                <a:p>
                  <a:r>
                    <a:rPr lang="ja-JP" altLang="en-US">
                      <a:noFill/>
                    </a:rPr>
                    <a:t> </a:t>
                  </a:r>
                </a:p>
              </p:txBody>
            </p:sp>
          </mc:Fallback>
        </mc:AlternateContent>
      </p:grpSp>
      <p:grpSp>
        <p:nvGrpSpPr>
          <p:cNvPr id="42" name="グループ化 41">
            <a:extLst>
              <a:ext uri="{FF2B5EF4-FFF2-40B4-BE49-F238E27FC236}">
                <a16:creationId xmlns:a16="http://schemas.microsoft.com/office/drawing/2014/main" id="{8FEFE80F-9502-7E1F-A96B-762B326D2597}"/>
              </a:ext>
            </a:extLst>
          </p:cNvPr>
          <p:cNvGrpSpPr/>
          <p:nvPr/>
        </p:nvGrpSpPr>
        <p:grpSpPr>
          <a:xfrm>
            <a:off x="-54000" y="4219451"/>
            <a:ext cx="2797200" cy="2797200"/>
            <a:chOff x="-54000" y="4219451"/>
            <a:chExt cx="2797200" cy="2797200"/>
          </a:xfrm>
        </p:grpSpPr>
        <p:cxnSp>
          <p:nvCxnSpPr>
            <p:cNvPr id="33" name="直線矢印コネクタ 32">
              <a:extLst>
                <a:ext uri="{FF2B5EF4-FFF2-40B4-BE49-F238E27FC236}">
                  <a16:creationId xmlns:a16="http://schemas.microsoft.com/office/drawing/2014/main" id="{597A13F3-AA0A-6BFF-4308-072BF735B9CA}"/>
                </a:ext>
              </a:extLst>
            </p:cNvPr>
            <p:cNvCxnSpPr>
              <a:cxnSpLocks/>
            </p:cNvCxnSpPr>
            <p:nvPr/>
          </p:nvCxnSpPr>
          <p:spPr>
            <a:xfrm>
              <a:off x="256800" y="5618051"/>
              <a:ext cx="2175600" cy="0"/>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8FAD5C0-A792-D856-2440-C58C28125140}"/>
                </a:ext>
              </a:extLst>
            </p:cNvPr>
            <p:cNvCxnSpPr>
              <a:cxnSpLocks/>
            </p:cNvCxnSpPr>
            <p:nvPr/>
          </p:nvCxnSpPr>
          <p:spPr>
            <a:xfrm flipV="1">
              <a:off x="1344600" y="4529530"/>
              <a:ext cx="0" cy="2177042"/>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6483DE7-A59C-A907-509C-75DB6DE18E1D}"/>
                </a:ext>
              </a:extLst>
            </p:cNvPr>
            <p:cNvCxnSpPr>
              <a:cxnSpLocks/>
            </p:cNvCxnSpPr>
            <p:nvPr/>
          </p:nvCxnSpPr>
          <p:spPr>
            <a:xfrm rot="19260000" flipV="1">
              <a:off x="-54000" y="5618051"/>
              <a:ext cx="2797200"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E4DABBC-4730-2D22-8360-93CD39D3172C}"/>
                </a:ext>
              </a:extLst>
            </p:cNvPr>
            <p:cNvCxnSpPr>
              <a:cxnSpLocks/>
            </p:cNvCxnSpPr>
            <p:nvPr/>
          </p:nvCxnSpPr>
          <p:spPr>
            <a:xfrm rot="18540000" flipV="1">
              <a:off x="-54000" y="5618051"/>
              <a:ext cx="2797200"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160893FE-56C4-C316-0F1A-01F3F6E3CDC5}"/>
                    </a:ext>
                  </a:extLst>
                </p:cNvPr>
                <p:cNvSpPr txBox="1"/>
                <p:nvPr/>
              </p:nvSpPr>
              <p:spPr>
                <a:xfrm>
                  <a:off x="2022391" y="5622766"/>
                  <a:ext cx="665823" cy="307777"/>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chemeClr val="tx1">
                                <a:lumMod val="75000"/>
                                <a:lumOff val="25000"/>
                              </a:schemeClr>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400" b="0" i="1" smtClean="0">
                            <a:solidFill>
                              <a:schemeClr val="tx1">
                                <a:lumMod val="75000"/>
                                <a:lumOff val="25000"/>
                              </a:schemeClr>
                            </a:solidFill>
                            <a:effectLst/>
                            <a:latin typeface="Cambria Math" panose="02040503050406030204" pitchFamily="18" charset="0"/>
                            <a:ea typeface="Cambria Math" panose="02040503050406030204" pitchFamily="18" charset="0"/>
                          </a:rPr>
                          <m:t>𝐺𝐷𝐸</m:t>
                        </m:r>
                      </m:oMath>
                    </m:oMathPara>
                  </a14:m>
                  <a:endParaRPr kumimoji="1" lang="ja-JP" altLang="en-US" sz="1400" dirty="0">
                    <a:solidFill>
                      <a:schemeClr val="tx1">
                        <a:lumMod val="75000"/>
                        <a:lumOff val="25000"/>
                      </a:schemeClr>
                    </a:solidFill>
                  </a:endParaRPr>
                </a:p>
              </p:txBody>
            </p:sp>
          </mc:Choice>
          <mc:Fallback xmlns="">
            <p:sp>
              <p:nvSpPr>
                <p:cNvPr id="37" name="テキスト ボックス 36">
                  <a:extLst>
                    <a:ext uri="{FF2B5EF4-FFF2-40B4-BE49-F238E27FC236}">
                      <a16:creationId xmlns:a16="http://schemas.microsoft.com/office/drawing/2014/main" id="{160893FE-56C4-C316-0F1A-01F3F6E3CDC5}"/>
                    </a:ext>
                  </a:extLst>
                </p:cNvPr>
                <p:cNvSpPr txBox="1">
                  <a:spLocks noRot="1" noChangeAspect="1" noMove="1" noResize="1" noEditPoints="1" noAdjustHandles="1" noChangeArrowheads="1" noChangeShapeType="1" noTextEdit="1"/>
                </p:cNvSpPr>
                <p:nvPr/>
              </p:nvSpPr>
              <p:spPr>
                <a:xfrm>
                  <a:off x="2022391" y="5622766"/>
                  <a:ext cx="665823" cy="307777"/>
                </a:xfrm>
                <a:prstGeom prst="rect">
                  <a:avLst/>
                </a:prstGeom>
                <a:blipFill>
                  <a:blip r:embed="rId2"/>
                  <a:stretch>
                    <a:fillRect l="-6422" r="-36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5B0E1625-D1E2-7C8A-5267-65D8848EC01B}"/>
                    </a:ext>
                  </a:extLst>
                </p:cNvPr>
                <p:cNvSpPr txBox="1"/>
                <p:nvPr/>
              </p:nvSpPr>
              <p:spPr>
                <a:xfrm>
                  <a:off x="654852" y="4529530"/>
                  <a:ext cx="639149" cy="307777"/>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chemeClr val="tx1">
                                <a:lumMod val="75000"/>
                                <a:lumOff val="25000"/>
                              </a:schemeClr>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400" b="0" i="1" smtClean="0">
                            <a:solidFill>
                              <a:schemeClr val="tx1">
                                <a:lumMod val="75000"/>
                                <a:lumOff val="25000"/>
                              </a:schemeClr>
                            </a:solidFill>
                            <a:effectLst/>
                            <a:latin typeface="Cambria Math" panose="02040503050406030204" pitchFamily="18" charset="0"/>
                            <a:ea typeface="Cambria Math" panose="02040503050406030204" pitchFamily="18" charset="0"/>
                          </a:rPr>
                          <m:t>𝐶𝐹𝑃</m:t>
                        </m:r>
                      </m:oMath>
                    </m:oMathPara>
                  </a14:m>
                  <a:endParaRPr lang="ja-JP" altLang="en-US" sz="1400" dirty="0">
                    <a:solidFill>
                      <a:schemeClr val="tx1">
                        <a:lumMod val="75000"/>
                        <a:lumOff val="25000"/>
                      </a:schemeClr>
                    </a:solidFill>
                  </a:endParaRPr>
                </a:p>
              </p:txBody>
            </p:sp>
          </mc:Choice>
          <mc:Fallback xmlns="">
            <p:sp>
              <p:nvSpPr>
                <p:cNvPr id="38" name="テキスト ボックス 37">
                  <a:extLst>
                    <a:ext uri="{FF2B5EF4-FFF2-40B4-BE49-F238E27FC236}">
                      <a16:creationId xmlns:a16="http://schemas.microsoft.com/office/drawing/2014/main" id="{5B0E1625-D1E2-7C8A-5267-65D8848EC01B}"/>
                    </a:ext>
                  </a:extLst>
                </p:cNvPr>
                <p:cNvSpPr txBox="1">
                  <a:spLocks noRot="1" noChangeAspect="1" noMove="1" noResize="1" noEditPoints="1" noAdjustHandles="1" noChangeArrowheads="1" noChangeShapeType="1" noTextEdit="1"/>
                </p:cNvSpPr>
                <p:nvPr/>
              </p:nvSpPr>
              <p:spPr>
                <a:xfrm>
                  <a:off x="654852" y="4529530"/>
                  <a:ext cx="639149" cy="307777"/>
                </a:xfrm>
                <a:prstGeom prst="rect">
                  <a:avLst/>
                </a:prstGeom>
                <a:blipFill>
                  <a:blip r:embed="rId4"/>
                  <a:stretch>
                    <a:fillRect l="-5714" r="-4762"/>
                  </a:stretch>
                </a:blipFill>
              </p:spPr>
              <p:txBody>
                <a:bodyPr/>
                <a:lstStyle/>
                <a:p>
                  <a:r>
                    <a:rPr lang="ja-JP" altLang="en-US">
                      <a:noFill/>
                    </a:rPr>
                    <a:t> </a:t>
                  </a:r>
                </a:p>
              </p:txBody>
            </p:sp>
          </mc:Fallback>
        </mc:AlternateContent>
      </p:grpSp>
      <p:grpSp>
        <p:nvGrpSpPr>
          <p:cNvPr id="43" name="グループ化 42">
            <a:extLst>
              <a:ext uri="{FF2B5EF4-FFF2-40B4-BE49-F238E27FC236}">
                <a16:creationId xmlns:a16="http://schemas.microsoft.com/office/drawing/2014/main" id="{2841D7DE-ED29-85C9-9A2E-B347B1F6A36C}"/>
              </a:ext>
            </a:extLst>
          </p:cNvPr>
          <p:cNvGrpSpPr/>
          <p:nvPr/>
        </p:nvGrpSpPr>
        <p:grpSpPr>
          <a:xfrm>
            <a:off x="3109991" y="4219451"/>
            <a:ext cx="2797200" cy="2797200"/>
            <a:chOff x="-54000" y="4219451"/>
            <a:chExt cx="2797200" cy="2797200"/>
          </a:xfrm>
        </p:grpSpPr>
        <p:cxnSp>
          <p:nvCxnSpPr>
            <p:cNvPr id="44" name="直線矢印コネクタ 43">
              <a:extLst>
                <a:ext uri="{FF2B5EF4-FFF2-40B4-BE49-F238E27FC236}">
                  <a16:creationId xmlns:a16="http://schemas.microsoft.com/office/drawing/2014/main" id="{66163C64-33FD-393D-9F47-D00C03DA2A48}"/>
                </a:ext>
              </a:extLst>
            </p:cNvPr>
            <p:cNvCxnSpPr>
              <a:cxnSpLocks/>
            </p:cNvCxnSpPr>
            <p:nvPr/>
          </p:nvCxnSpPr>
          <p:spPr>
            <a:xfrm>
              <a:off x="256800" y="5618051"/>
              <a:ext cx="2175600" cy="0"/>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280EAD4-959C-5AC9-3F3A-AE347040CE6F}"/>
                </a:ext>
              </a:extLst>
            </p:cNvPr>
            <p:cNvCxnSpPr>
              <a:cxnSpLocks/>
            </p:cNvCxnSpPr>
            <p:nvPr/>
          </p:nvCxnSpPr>
          <p:spPr>
            <a:xfrm flipV="1">
              <a:off x="1344600" y="4529530"/>
              <a:ext cx="0" cy="2177042"/>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EF874862-9952-0804-5593-CD86DB575330}"/>
                </a:ext>
              </a:extLst>
            </p:cNvPr>
            <p:cNvCxnSpPr>
              <a:cxnSpLocks/>
            </p:cNvCxnSpPr>
            <p:nvPr/>
          </p:nvCxnSpPr>
          <p:spPr>
            <a:xfrm rot="19260000" flipV="1">
              <a:off x="-54000" y="5618051"/>
              <a:ext cx="2797200"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AD9610D-BC50-9E6C-7189-B43553908A94}"/>
                </a:ext>
              </a:extLst>
            </p:cNvPr>
            <p:cNvCxnSpPr>
              <a:cxnSpLocks/>
            </p:cNvCxnSpPr>
            <p:nvPr/>
          </p:nvCxnSpPr>
          <p:spPr>
            <a:xfrm rot="18540000" flipV="1">
              <a:off x="-54000" y="5618051"/>
              <a:ext cx="2797200"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02D14C6A-1478-E10E-1BA4-1FF8CEE55F28}"/>
                    </a:ext>
                  </a:extLst>
                </p:cNvPr>
                <p:cNvSpPr txBox="1"/>
                <p:nvPr/>
              </p:nvSpPr>
              <p:spPr>
                <a:xfrm>
                  <a:off x="2022391" y="5622766"/>
                  <a:ext cx="665823" cy="307777"/>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chemeClr val="tx1">
                                <a:lumMod val="75000"/>
                                <a:lumOff val="25000"/>
                              </a:schemeClr>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400" b="0" i="1" smtClean="0">
                            <a:solidFill>
                              <a:schemeClr val="tx1">
                                <a:lumMod val="75000"/>
                                <a:lumOff val="25000"/>
                              </a:schemeClr>
                            </a:solidFill>
                            <a:effectLst/>
                            <a:latin typeface="Cambria Math" panose="02040503050406030204" pitchFamily="18" charset="0"/>
                            <a:ea typeface="Cambria Math" panose="02040503050406030204" pitchFamily="18" charset="0"/>
                          </a:rPr>
                          <m:t>𝐺𝐷𝐸</m:t>
                        </m:r>
                      </m:oMath>
                    </m:oMathPara>
                  </a14:m>
                  <a:endParaRPr kumimoji="1" lang="ja-JP" altLang="en-US" sz="1400" dirty="0">
                    <a:solidFill>
                      <a:schemeClr val="tx1">
                        <a:lumMod val="75000"/>
                        <a:lumOff val="25000"/>
                      </a:schemeClr>
                    </a:solidFill>
                  </a:endParaRPr>
                </a:p>
              </p:txBody>
            </p:sp>
          </mc:Choice>
          <mc:Fallback xmlns="">
            <p:sp>
              <p:nvSpPr>
                <p:cNvPr id="48" name="テキスト ボックス 47">
                  <a:extLst>
                    <a:ext uri="{FF2B5EF4-FFF2-40B4-BE49-F238E27FC236}">
                      <a16:creationId xmlns:a16="http://schemas.microsoft.com/office/drawing/2014/main" id="{02D14C6A-1478-E10E-1BA4-1FF8CEE55F28}"/>
                    </a:ext>
                  </a:extLst>
                </p:cNvPr>
                <p:cNvSpPr txBox="1">
                  <a:spLocks noRot="1" noChangeAspect="1" noMove="1" noResize="1" noEditPoints="1" noAdjustHandles="1" noChangeArrowheads="1" noChangeShapeType="1" noTextEdit="1"/>
                </p:cNvSpPr>
                <p:nvPr/>
              </p:nvSpPr>
              <p:spPr>
                <a:xfrm>
                  <a:off x="2022391" y="5622766"/>
                  <a:ext cx="665823" cy="307777"/>
                </a:xfrm>
                <a:prstGeom prst="rect">
                  <a:avLst/>
                </a:prstGeom>
                <a:blipFill>
                  <a:blip r:embed="rId2"/>
                  <a:stretch>
                    <a:fillRect l="-6422" r="-36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D8F64F7D-12A3-9B4C-A175-27043FC87275}"/>
                    </a:ext>
                  </a:extLst>
                </p:cNvPr>
                <p:cNvSpPr txBox="1"/>
                <p:nvPr/>
              </p:nvSpPr>
              <p:spPr>
                <a:xfrm>
                  <a:off x="654852" y="4529530"/>
                  <a:ext cx="639149" cy="307777"/>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chemeClr val="tx1">
                                <a:lumMod val="75000"/>
                                <a:lumOff val="25000"/>
                              </a:schemeClr>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400" b="0" i="1" smtClean="0">
                            <a:solidFill>
                              <a:schemeClr val="tx1">
                                <a:lumMod val="75000"/>
                                <a:lumOff val="25000"/>
                              </a:schemeClr>
                            </a:solidFill>
                            <a:effectLst/>
                            <a:latin typeface="Cambria Math" panose="02040503050406030204" pitchFamily="18" charset="0"/>
                            <a:ea typeface="Cambria Math" panose="02040503050406030204" pitchFamily="18" charset="0"/>
                          </a:rPr>
                          <m:t>𝐶𝐹𝑃</m:t>
                        </m:r>
                      </m:oMath>
                    </m:oMathPara>
                  </a14:m>
                  <a:endParaRPr lang="ja-JP" altLang="en-US" sz="1400" dirty="0">
                    <a:solidFill>
                      <a:schemeClr val="tx1">
                        <a:lumMod val="75000"/>
                        <a:lumOff val="25000"/>
                      </a:schemeClr>
                    </a:solidFill>
                  </a:endParaRPr>
                </a:p>
              </p:txBody>
            </p:sp>
          </mc:Choice>
          <mc:Fallback xmlns="">
            <p:sp>
              <p:nvSpPr>
                <p:cNvPr id="49" name="テキスト ボックス 48">
                  <a:extLst>
                    <a:ext uri="{FF2B5EF4-FFF2-40B4-BE49-F238E27FC236}">
                      <a16:creationId xmlns:a16="http://schemas.microsoft.com/office/drawing/2014/main" id="{D8F64F7D-12A3-9B4C-A175-27043FC87275}"/>
                    </a:ext>
                  </a:extLst>
                </p:cNvPr>
                <p:cNvSpPr txBox="1">
                  <a:spLocks noRot="1" noChangeAspect="1" noMove="1" noResize="1" noEditPoints="1" noAdjustHandles="1" noChangeArrowheads="1" noChangeShapeType="1" noTextEdit="1"/>
                </p:cNvSpPr>
                <p:nvPr/>
              </p:nvSpPr>
              <p:spPr>
                <a:xfrm>
                  <a:off x="654852" y="4529530"/>
                  <a:ext cx="639149" cy="307777"/>
                </a:xfrm>
                <a:prstGeom prst="rect">
                  <a:avLst/>
                </a:prstGeom>
                <a:blipFill>
                  <a:blip r:embed="rId4"/>
                  <a:stretch>
                    <a:fillRect l="-5714" r="-4762"/>
                  </a:stretch>
                </a:blipFill>
              </p:spPr>
              <p:txBody>
                <a:bodyPr/>
                <a:lstStyle/>
                <a:p>
                  <a:r>
                    <a:rPr lang="ja-JP" altLang="en-US">
                      <a:noFill/>
                    </a:rPr>
                    <a:t> </a:t>
                  </a:r>
                </a:p>
              </p:txBody>
            </p:sp>
          </mc:Fallback>
        </mc:AlternateContent>
      </p:grpSp>
      <p:pic>
        <p:nvPicPr>
          <p:cNvPr id="53" name="グラフィックス 52" descr="早送り 枠線">
            <a:extLst>
              <a:ext uri="{FF2B5EF4-FFF2-40B4-BE49-F238E27FC236}">
                <a16:creationId xmlns:a16="http://schemas.microsoft.com/office/drawing/2014/main" id="{6B093D83-5BC7-8F9D-6A7A-94A3BBD1FA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9164" y="5258051"/>
            <a:ext cx="720000" cy="720000"/>
          </a:xfrm>
          <a:prstGeom prst="rect">
            <a:avLst/>
          </a:prstGeom>
        </p:spPr>
      </p:pic>
      <p:sp>
        <p:nvSpPr>
          <p:cNvPr id="55" name="フローチャート: 結合子 54">
            <a:extLst>
              <a:ext uri="{FF2B5EF4-FFF2-40B4-BE49-F238E27FC236}">
                <a16:creationId xmlns:a16="http://schemas.microsoft.com/office/drawing/2014/main" id="{7013C945-156F-FC2A-D44D-6E60CB9043E1}"/>
              </a:ext>
            </a:extLst>
          </p:cNvPr>
          <p:cNvSpPr/>
          <p:nvPr/>
        </p:nvSpPr>
        <p:spPr>
          <a:xfrm>
            <a:off x="4579094" y="5697901"/>
            <a:ext cx="644351" cy="564560"/>
          </a:xfrm>
          <a:custGeom>
            <a:avLst/>
            <a:gdLst>
              <a:gd name="connsiteX0" fmla="*/ 0 w 583405"/>
              <a:gd name="connsiteY0" fmla="*/ 177404 h 354807"/>
              <a:gd name="connsiteX1" fmla="*/ 291703 w 583405"/>
              <a:gd name="connsiteY1" fmla="*/ 0 h 354807"/>
              <a:gd name="connsiteX2" fmla="*/ 583406 w 583405"/>
              <a:gd name="connsiteY2" fmla="*/ 177404 h 354807"/>
              <a:gd name="connsiteX3" fmla="*/ 291703 w 583405"/>
              <a:gd name="connsiteY3" fmla="*/ 354808 h 354807"/>
              <a:gd name="connsiteX4" fmla="*/ 0 w 583405"/>
              <a:gd name="connsiteY4" fmla="*/ 177404 h 354807"/>
              <a:gd name="connsiteX0" fmla="*/ 69 w 583475"/>
              <a:gd name="connsiteY0" fmla="*/ 177404 h 447677"/>
              <a:gd name="connsiteX1" fmla="*/ 291772 w 583475"/>
              <a:gd name="connsiteY1" fmla="*/ 0 h 447677"/>
              <a:gd name="connsiteX2" fmla="*/ 583475 w 583475"/>
              <a:gd name="connsiteY2" fmla="*/ 177404 h 447677"/>
              <a:gd name="connsiteX3" fmla="*/ 313203 w 583475"/>
              <a:gd name="connsiteY3" fmla="*/ 447677 h 447677"/>
              <a:gd name="connsiteX4" fmla="*/ 69 w 583475"/>
              <a:gd name="connsiteY4" fmla="*/ 177404 h 447677"/>
              <a:gd name="connsiteX0" fmla="*/ 57 w 766819"/>
              <a:gd name="connsiteY0" fmla="*/ 178979 h 451275"/>
              <a:gd name="connsiteX1" fmla="*/ 291760 w 766819"/>
              <a:gd name="connsiteY1" fmla="*/ 1575 h 451275"/>
              <a:gd name="connsiteX2" fmla="*/ 766819 w 766819"/>
              <a:gd name="connsiteY2" fmla="*/ 278992 h 451275"/>
              <a:gd name="connsiteX3" fmla="*/ 313191 w 766819"/>
              <a:gd name="connsiteY3" fmla="*/ 449252 h 451275"/>
              <a:gd name="connsiteX4" fmla="*/ 57 w 766819"/>
              <a:gd name="connsiteY4" fmla="*/ 178979 h 451275"/>
              <a:gd name="connsiteX0" fmla="*/ 3 w 766765"/>
              <a:gd name="connsiteY0" fmla="*/ 74819 h 347115"/>
              <a:gd name="connsiteX1" fmla="*/ 308375 w 766765"/>
              <a:gd name="connsiteY1" fmla="*/ 4572 h 347115"/>
              <a:gd name="connsiteX2" fmla="*/ 766765 w 766765"/>
              <a:gd name="connsiteY2" fmla="*/ 174832 h 347115"/>
              <a:gd name="connsiteX3" fmla="*/ 313137 w 766765"/>
              <a:gd name="connsiteY3" fmla="*/ 345092 h 347115"/>
              <a:gd name="connsiteX4" fmla="*/ 3 w 766765"/>
              <a:gd name="connsiteY4" fmla="*/ 74819 h 347115"/>
              <a:gd name="connsiteX0" fmla="*/ 153 w 766915"/>
              <a:gd name="connsiteY0" fmla="*/ 157789 h 430085"/>
              <a:gd name="connsiteX1" fmla="*/ 351388 w 766915"/>
              <a:gd name="connsiteY1" fmla="*/ 1817 h 430085"/>
              <a:gd name="connsiteX2" fmla="*/ 766915 w 766915"/>
              <a:gd name="connsiteY2" fmla="*/ 257802 h 430085"/>
              <a:gd name="connsiteX3" fmla="*/ 313287 w 766915"/>
              <a:gd name="connsiteY3" fmla="*/ 428062 h 430085"/>
              <a:gd name="connsiteX4" fmla="*/ 153 w 766915"/>
              <a:gd name="connsiteY4" fmla="*/ 157789 h 430085"/>
              <a:gd name="connsiteX0" fmla="*/ 7374 w 774136"/>
              <a:gd name="connsiteY0" fmla="*/ 157974 h 496158"/>
              <a:gd name="connsiteX1" fmla="*/ 358609 w 774136"/>
              <a:gd name="connsiteY1" fmla="*/ 2002 h 496158"/>
              <a:gd name="connsiteX2" fmla="*/ 774136 w 774136"/>
              <a:gd name="connsiteY2" fmla="*/ 257987 h 496158"/>
              <a:gd name="connsiteX3" fmla="*/ 172871 w 774136"/>
              <a:gd name="connsiteY3" fmla="*/ 494922 h 496158"/>
              <a:gd name="connsiteX4" fmla="*/ 7374 w 774136"/>
              <a:gd name="connsiteY4" fmla="*/ 157974 h 496158"/>
              <a:gd name="connsiteX0" fmla="*/ 6177 w 644351"/>
              <a:gd name="connsiteY0" fmla="*/ 169555 h 564560"/>
              <a:gd name="connsiteX1" fmla="*/ 357412 w 644351"/>
              <a:gd name="connsiteY1" fmla="*/ 13583 h 564560"/>
              <a:gd name="connsiteX2" fmla="*/ 644351 w 644351"/>
              <a:gd name="connsiteY2" fmla="*/ 505312 h 564560"/>
              <a:gd name="connsiteX3" fmla="*/ 171674 w 644351"/>
              <a:gd name="connsiteY3" fmla="*/ 506503 h 564560"/>
              <a:gd name="connsiteX4" fmla="*/ 6177 w 644351"/>
              <a:gd name="connsiteY4" fmla="*/ 169555 h 56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51" h="564560">
                <a:moveTo>
                  <a:pt x="6177" y="169555"/>
                </a:moveTo>
                <a:cubicBezTo>
                  <a:pt x="37133" y="87402"/>
                  <a:pt x="251050" y="-42377"/>
                  <a:pt x="357412" y="13583"/>
                </a:cubicBezTo>
                <a:cubicBezTo>
                  <a:pt x="463774" y="69543"/>
                  <a:pt x="644351" y="407334"/>
                  <a:pt x="644351" y="505312"/>
                </a:cubicBezTo>
                <a:cubicBezTo>
                  <a:pt x="644351" y="603290"/>
                  <a:pt x="278036" y="562463"/>
                  <a:pt x="171674" y="506503"/>
                </a:cubicBezTo>
                <a:cubicBezTo>
                  <a:pt x="65312" y="450543"/>
                  <a:pt x="-24779" y="251708"/>
                  <a:pt x="6177" y="169555"/>
                </a:cubicBezTo>
                <a:close/>
              </a:path>
            </a:pathLst>
          </a:cu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6" name="フローチャート: 結合子 54">
            <a:extLst>
              <a:ext uri="{FF2B5EF4-FFF2-40B4-BE49-F238E27FC236}">
                <a16:creationId xmlns:a16="http://schemas.microsoft.com/office/drawing/2014/main" id="{251BE159-0213-1E92-EC12-70DDDA739D8E}"/>
              </a:ext>
            </a:extLst>
          </p:cNvPr>
          <p:cNvSpPr/>
          <p:nvPr/>
        </p:nvSpPr>
        <p:spPr>
          <a:xfrm>
            <a:off x="4810464" y="4965805"/>
            <a:ext cx="736091" cy="625650"/>
          </a:xfrm>
          <a:custGeom>
            <a:avLst/>
            <a:gdLst>
              <a:gd name="connsiteX0" fmla="*/ 0 w 583405"/>
              <a:gd name="connsiteY0" fmla="*/ 177404 h 354807"/>
              <a:gd name="connsiteX1" fmla="*/ 291703 w 583405"/>
              <a:gd name="connsiteY1" fmla="*/ 0 h 354807"/>
              <a:gd name="connsiteX2" fmla="*/ 583406 w 583405"/>
              <a:gd name="connsiteY2" fmla="*/ 177404 h 354807"/>
              <a:gd name="connsiteX3" fmla="*/ 291703 w 583405"/>
              <a:gd name="connsiteY3" fmla="*/ 354808 h 354807"/>
              <a:gd name="connsiteX4" fmla="*/ 0 w 583405"/>
              <a:gd name="connsiteY4" fmla="*/ 177404 h 354807"/>
              <a:gd name="connsiteX0" fmla="*/ 69 w 583475"/>
              <a:gd name="connsiteY0" fmla="*/ 177404 h 447677"/>
              <a:gd name="connsiteX1" fmla="*/ 291772 w 583475"/>
              <a:gd name="connsiteY1" fmla="*/ 0 h 447677"/>
              <a:gd name="connsiteX2" fmla="*/ 583475 w 583475"/>
              <a:gd name="connsiteY2" fmla="*/ 177404 h 447677"/>
              <a:gd name="connsiteX3" fmla="*/ 313203 w 583475"/>
              <a:gd name="connsiteY3" fmla="*/ 447677 h 447677"/>
              <a:gd name="connsiteX4" fmla="*/ 69 w 583475"/>
              <a:gd name="connsiteY4" fmla="*/ 177404 h 447677"/>
              <a:gd name="connsiteX0" fmla="*/ 57 w 766819"/>
              <a:gd name="connsiteY0" fmla="*/ 178979 h 451275"/>
              <a:gd name="connsiteX1" fmla="*/ 291760 w 766819"/>
              <a:gd name="connsiteY1" fmla="*/ 1575 h 451275"/>
              <a:gd name="connsiteX2" fmla="*/ 766819 w 766819"/>
              <a:gd name="connsiteY2" fmla="*/ 278992 h 451275"/>
              <a:gd name="connsiteX3" fmla="*/ 313191 w 766819"/>
              <a:gd name="connsiteY3" fmla="*/ 449252 h 451275"/>
              <a:gd name="connsiteX4" fmla="*/ 57 w 766819"/>
              <a:gd name="connsiteY4" fmla="*/ 178979 h 451275"/>
              <a:gd name="connsiteX0" fmla="*/ 3 w 766765"/>
              <a:gd name="connsiteY0" fmla="*/ 74819 h 347115"/>
              <a:gd name="connsiteX1" fmla="*/ 308375 w 766765"/>
              <a:gd name="connsiteY1" fmla="*/ 4572 h 347115"/>
              <a:gd name="connsiteX2" fmla="*/ 766765 w 766765"/>
              <a:gd name="connsiteY2" fmla="*/ 174832 h 347115"/>
              <a:gd name="connsiteX3" fmla="*/ 313137 w 766765"/>
              <a:gd name="connsiteY3" fmla="*/ 345092 h 347115"/>
              <a:gd name="connsiteX4" fmla="*/ 3 w 766765"/>
              <a:gd name="connsiteY4" fmla="*/ 74819 h 347115"/>
              <a:gd name="connsiteX0" fmla="*/ 153 w 766915"/>
              <a:gd name="connsiteY0" fmla="*/ 157789 h 430085"/>
              <a:gd name="connsiteX1" fmla="*/ 351388 w 766915"/>
              <a:gd name="connsiteY1" fmla="*/ 1817 h 430085"/>
              <a:gd name="connsiteX2" fmla="*/ 766915 w 766915"/>
              <a:gd name="connsiteY2" fmla="*/ 257802 h 430085"/>
              <a:gd name="connsiteX3" fmla="*/ 313287 w 766915"/>
              <a:gd name="connsiteY3" fmla="*/ 428062 h 430085"/>
              <a:gd name="connsiteX4" fmla="*/ 153 w 766915"/>
              <a:gd name="connsiteY4" fmla="*/ 157789 h 430085"/>
              <a:gd name="connsiteX0" fmla="*/ 7374 w 774136"/>
              <a:gd name="connsiteY0" fmla="*/ 157974 h 496158"/>
              <a:gd name="connsiteX1" fmla="*/ 358609 w 774136"/>
              <a:gd name="connsiteY1" fmla="*/ 2002 h 496158"/>
              <a:gd name="connsiteX2" fmla="*/ 774136 w 774136"/>
              <a:gd name="connsiteY2" fmla="*/ 257987 h 496158"/>
              <a:gd name="connsiteX3" fmla="*/ 172871 w 774136"/>
              <a:gd name="connsiteY3" fmla="*/ 494922 h 496158"/>
              <a:gd name="connsiteX4" fmla="*/ 7374 w 774136"/>
              <a:gd name="connsiteY4" fmla="*/ 157974 h 496158"/>
              <a:gd name="connsiteX0" fmla="*/ 6177 w 644351"/>
              <a:gd name="connsiteY0" fmla="*/ 169555 h 564560"/>
              <a:gd name="connsiteX1" fmla="*/ 357412 w 644351"/>
              <a:gd name="connsiteY1" fmla="*/ 13583 h 564560"/>
              <a:gd name="connsiteX2" fmla="*/ 644351 w 644351"/>
              <a:gd name="connsiteY2" fmla="*/ 505312 h 564560"/>
              <a:gd name="connsiteX3" fmla="*/ 171674 w 644351"/>
              <a:gd name="connsiteY3" fmla="*/ 506503 h 564560"/>
              <a:gd name="connsiteX4" fmla="*/ 6177 w 644351"/>
              <a:gd name="connsiteY4" fmla="*/ 169555 h 564560"/>
              <a:gd name="connsiteX0" fmla="*/ 3464 w 753557"/>
              <a:gd name="connsiteY0" fmla="*/ 274328 h 549163"/>
              <a:gd name="connsiteX1" fmla="*/ 466618 w 753557"/>
              <a:gd name="connsiteY1" fmla="*/ 4056 h 549163"/>
              <a:gd name="connsiteX2" fmla="*/ 753557 w 753557"/>
              <a:gd name="connsiteY2" fmla="*/ 495785 h 549163"/>
              <a:gd name="connsiteX3" fmla="*/ 280880 w 753557"/>
              <a:gd name="connsiteY3" fmla="*/ 496976 h 549163"/>
              <a:gd name="connsiteX4" fmla="*/ 3464 w 753557"/>
              <a:gd name="connsiteY4" fmla="*/ 274328 h 549163"/>
              <a:gd name="connsiteX0" fmla="*/ 9690 w 759783"/>
              <a:gd name="connsiteY0" fmla="*/ 274473 h 576354"/>
              <a:gd name="connsiteX1" fmla="*/ 472844 w 759783"/>
              <a:gd name="connsiteY1" fmla="*/ 4201 h 576354"/>
              <a:gd name="connsiteX2" fmla="*/ 759783 w 759783"/>
              <a:gd name="connsiteY2" fmla="*/ 495930 h 576354"/>
              <a:gd name="connsiteX3" fmla="*/ 206143 w 759783"/>
              <a:gd name="connsiteY3" fmla="*/ 551890 h 576354"/>
              <a:gd name="connsiteX4" fmla="*/ 9690 w 759783"/>
              <a:gd name="connsiteY4" fmla="*/ 274473 h 576354"/>
              <a:gd name="connsiteX0" fmla="*/ 28017 w 845404"/>
              <a:gd name="connsiteY0" fmla="*/ 338012 h 639893"/>
              <a:gd name="connsiteX1" fmla="*/ 793590 w 845404"/>
              <a:gd name="connsiteY1" fmla="*/ 3446 h 639893"/>
              <a:gd name="connsiteX2" fmla="*/ 778110 w 845404"/>
              <a:gd name="connsiteY2" fmla="*/ 559469 h 639893"/>
              <a:gd name="connsiteX3" fmla="*/ 224470 w 845404"/>
              <a:gd name="connsiteY3" fmla="*/ 615429 h 639893"/>
              <a:gd name="connsiteX4" fmla="*/ 28017 w 845404"/>
              <a:gd name="connsiteY4" fmla="*/ 338012 h 639893"/>
              <a:gd name="connsiteX0" fmla="*/ 26375 w 821175"/>
              <a:gd name="connsiteY0" fmla="*/ 337625 h 633974"/>
              <a:gd name="connsiteX1" fmla="*/ 791948 w 821175"/>
              <a:gd name="connsiteY1" fmla="*/ 3059 h 633974"/>
              <a:gd name="connsiteX2" fmla="*/ 674074 w 821175"/>
              <a:gd name="connsiteY2" fmla="*/ 544794 h 633974"/>
              <a:gd name="connsiteX3" fmla="*/ 222828 w 821175"/>
              <a:gd name="connsiteY3" fmla="*/ 615042 h 633974"/>
              <a:gd name="connsiteX4" fmla="*/ 26375 w 821175"/>
              <a:gd name="connsiteY4" fmla="*/ 337625 h 633974"/>
              <a:gd name="connsiteX0" fmla="*/ 87938 w 622894"/>
              <a:gd name="connsiteY0" fmla="*/ 351417 h 632421"/>
              <a:gd name="connsiteX1" fmla="*/ 608242 w 622894"/>
              <a:gd name="connsiteY1" fmla="*/ 2563 h 632421"/>
              <a:gd name="connsiteX2" fmla="*/ 490368 w 622894"/>
              <a:gd name="connsiteY2" fmla="*/ 544298 h 632421"/>
              <a:gd name="connsiteX3" fmla="*/ 39122 w 622894"/>
              <a:gd name="connsiteY3" fmla="*/ 614546 h 632421"/>
              <a:gd name="connsiteX4" fmla="*/ 87938 w 622894"/>
              <a:gd name="connsiteY4" fmla="*/ 351417 h 632421"/>
              <a:gd name="connsiteX0" fmla="*/ 106630 w 641586"/>
              <a:gd name="connsiteY0" fmla="*/ 351234 h 632238"/>
              <a:gd name="connsiteX1" fmla="*/ 626934 w 641586"/>
              <a:gd name="connsiteY1" fmla="*/ 2380 h 632238"/>
              <a:gd name="connsiteX2" fmla="*/ 509060 w 641586"/>
              <a:gd name="connsiteY2" fmla="*/ 544115 h 632238"/>
              <a:gd name="connsiteX3" fmla="*/ 57814 w 641586"/>
              <a:gd name="connsiteY3" fmla="*/ 614363 h 632238"/>
              <a:gd name="connsiteX4" fmla="*/ 106630 w 641586"/>
              <a:gd name="connsiteY4" fmla="*/ 351234 h 632238"/>
              <a:gd name="connsiteX0" fmla="*/ 93626 w 738028"/>
              <a:gd name="connsiteY0" fmla="*/ 346689 h 627693"/>
              <a:gd name="connsiteX1" fmla="*/ 728230 w 738028"/>
              <a:gd name="connsiteY1" fmla="*/ 2597 h 627693"/>
              <a:gd name="connsiteX2" fmla="*/ 496056 w 738028"/>
              <a:gd name="connsiteY2" fmla="*/ 539570 h 627693"/>
              <a:gd name="connsiteX3" fmla="*/ 44810 w 738028"/>
              <a:gd name="connsiteY3" fmla="*/ 609818 h 627693"/>
              <a:gd name="connsiteX4" fmla="*/ 93626 w 738028"/>
              <a:gd name="connsiteY4" fmla="*/ 346689 h 627693"/>
              <a:gd name="connsiteX0" fmla="*/ 96635 w 744414"/>
              <a:gd name="connsiteY0" fmla="*/ 347233 h 636995"/>
              <a:gd name="connsiteX1" fmla="*/ 731239 w 744414"/>
              <a:gd name="connsiteY1" fmla="*/ 3141 h 636995"/>
              <a:gd name="connsiteX2" fmla="*/ 541927 w 744414"/>
              <a:gd name="connsiteY2" fmla="*/ 561545 h 636995"/>
              <a:gd name="connsiteX3" fmla="*/ 47819 w 744414"/>
              <a:gd name="connsiteY3" fmla="*/ 610362 h 636995"/>
              <a:gd name="connsiteX4" fmla="*/ 96635 w 744414"/>
              <a:gd name="connsiteY4" fmla="*/ 347233 h 636995"/>
              <a:gd name="connsiteX0" fmla="*/ 103372 w 738683"/>
              <a:gd name="connsiteY0" fmla="*/ 374880 h 634080"/>
              <a:gd name="connsiteX1" fmla="*/ 726069 w 738683"/>
              <a:gd name="connsiteY1" fmla="*/ 2213 h 634080"/>
              <a:gd name="connsiteX2" fmla="*/ 536757 w 738683"/>
              <a:gd name="connsiteY2" fmla="*/ 560617 h 634080"/>
              <a:gd name="connsiteX3" fmla="*/ 42649 w 738683"/>
              <a:gd name="connsiteY3" fmla="*/ 609434 h 634080"/>
              <a:gd name="connsiteX4" fmla="*/ 103372 w 738683"/>
              <a:gd name="connsiteY4" fmla="*/ 374880 h 634080"/>
              <a:gd name="connsiteX0" fmla="*/ 102166 w 736091"/>
              <a:gd name="connsiteY0" fmla="*/ 374480 h 625650"/>
              <a:gd name="connsiteX1" fmla="*/ 724863 w 736091"/>
              <a:gd name="connsiteY1" fmla="*/ 1813 h 625650"/>
              <a:gd name="connsiteX2" fmla="*/ 518882 w 736091"/>
              <a:gd name="connsiteY2" fmla="*/ 541167 h 625650"/>
              <a:gd name="connsiteX3" fmla="*/ 41443 w 736091"/>
              <a:gd name="connsiteY3" fmla="*/ 609034 h 625650"/>
              <a:gd name="connsiteX4" fmla="*/ 102166 w 736091"/>
              <a:gd name="connsiteY4" fmla="*/ 374480 h 62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91" h="625650">
                <a:moveTo>
                  <a:pt x="102166" y="374480"/>
                </a:moveTo>
                <a:cubicBezTo>
                  <a:pt x="216069" y="273277"/>
                  <a:pt x="655410" y="-25968"/>
                  <a:pt x="724863" y="1813"/>
                </a:cubicBezTo>
                <a:cubicBezTo>
                  <a:pt x="794316" y="29594"/>
                  <a:pt x="518882" y="443189"/>
                  <a:pt x="518882" y="541167"/>
                </a:cubicBezTo>
                <a:cubicBezTo>
                  <a:pt x="518882" y="639145"/>
                  <a:pt x="110896" y="636815"/>
                  <a:pt x="41443" y="609034"/>
                </a:cubicBezTo>
                <a:cubicBezTo>
                  <a:pt x="-28010" y="581253"/>
                  <a:pt x="-11737" y="475683"/>
                  <a:pt x="102166" y="374480"/>
                </a:cubicBezTo>
                <a:close/>
              </a:path>
            </a:pathLst>
          </a:cu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7" name="フローチャート: 結合子 54">
            <a:extLst>
              <a:ext uri="{FF2B5EF4-FFF2-40B4-BE49-F238E27FC236}">
                <a16:creationId xmlns:a16="http://schemas.microsoft.com/office/drawing/2014/main" id="{266ACD9B-E49A-D9AE-C7E6-43DB341C145B}"/>
              </a:ext>
            </a:extLst>
          </p:cNvPr>
          <p:cNvSpPr/>
          <p:nvPr/>
        </p:nvSpPr>
        <p:spPr>
          <a:xfrm>
            <a:off x="4565723" y="4741529"/>
            <a:ext cx="438137" cy="580456"/>
          </a:xfrm>
          <a:custGeom>
            <a:avLst/>
            <a:gdLst>
              <a:gd name="connsiteX0" fmla="*/ 0 w 583405"/>
              <a:gd name="connsiteY0" fmla="*/ 177404 h 354807"/>
              <a:gd name="connsiteX1" fmla="*/ 291703 w 583405"/>
              <a:gd name="connsiteY1" fmla="*/ 0 h 354807"/>
              <a:gd name="connsiteX2" fmla="*/ 583406 w 583405"/>
              <a:gd name="connsiteY2" fmla="*/ 177404 h 354807"/>
              <a:gd name="connsiteX3" fmla="*/ 291703 w 583405"/>
              <a:gd name="connsiteY3" fmla="*/ 354808 h 354807"/>
              <a:gd name="connsiteX4" fmla="*/ 0 w 583405"/>
              <a:gd name="connsiteY4" fmla="*/ 177404 h 354807"/>
              <a:gd name="connsiteX0" fmla="*/ 69 w 583475"/>
              <a:gd name="connsiteY0" fmla="*/ 177404 h 447677"/>
              <a:gd name="connsiteX1" fmla="*/ 291772 w 583475"/>
              <a:gd name="connsiteY1" fmla="*/ 0 h 447677"/>
              <a:gd name="connsiteX2" fmla="*/ 583475 w 583475"/>
              <a:gd name="connsiteY2" fmla="*/ 177404 h 447677"/>
              <a:gd name="connsiteX3" fmla="*/ 313203 w 583475"/>
              <a:gd name="connsiteY3" fmla="*/ 447677 h 447677"/>
              <a:gd name="connsiteX4" fmla="*/ 69 w 583475"/>
              <a:gd name="connsiteY4" fmla="*/ 177404 h 447677"/>
              <a:gd name="connsiteX0" fmla="*/ 57 w 766819"/>
              <a:gd name="connsiteY0" fmla="*/ 178979 h 451275"/>
              <a:gd name="connsiteX1" fmla="*/ 291760 w 766819"/>
              <a:gd name="connsiteY1" fmla="*/ 1575 h 451275"/>
              <a:gd name="connsiteX2" fmla="*/ 766819 w 766819"/>
              <a:gd name="connsiteY2" fmla="*/ 278992 h 451275"/>
              <a:gd name="connsiteX3" fmla="*/ 313191 w 766819"/>
              <a:gd name="connsiteY3" fmla="*/ 449252 h 451275"/>
              <a:gd name="connsiteX4" fmla="*/ 57 w 766819"/>
              <a:gd name="connsiteY4" fmla="*/ 178979 h 451275"/>
              <a:gd name="connsiteX0" fmla="*/ 3 w 766765"/>
              <a:gd name="connsiteY0" fmla="*/ 74819 h 347115"/>
              <a:gd name="connsiteX1" fmla="*/ 308375 w 766765"/>
              <a:gd name="connsiteY1" fmla="*/ 4572 h 347115"/>
              <a:gd name="connsiteX2" fmla="*/ 766765 w 766765"/>
              <a:gd name="connsiteY2" fmla="*/ 174832 h 347115"/>
              <a:gd name="connsiteX3" fmla="*/ 313137 w 766765"/>
              <a:gd name="connsiteY3" fmla="*/ 345092 h 347115"/>
              <a:gd name="connsiteX4" fmla="*/ 3 w 766765"/>
              <a:gd name="connsiteY4" fmla="*/ 74819 h 347115"/>
              <a:gd name="connsiteX0" fmla="*/ 153 w 766915"/>
              <a:gd name="connsiteY0" fmla="*/ 157789 h 430085"/>
              <a:gd name="connsiteX1" fmla="*/ 351388 w 766915"/>
              <a:gd name="connsiteY1" fmla="*/ 1817 h 430085"/>
              <a:gd name="connsiteX2" fmla="*/ 766915 w 766915"/>
              <a:gd name="connsiteY2" fmla="*/ 257802 h 430085"/>
              <a:gd name="connsiteX3" fmla="*/ 313287 w 766915"/>
              <a:gd name="connsiteY3" fmla="*/ 428062 h 430085"/>
              <a:gd name="connsiteX4" fmla="*/ 153 w 766915"/>
              <a:gd name="connsiteY4" fmla="*/ 157789 h 430085"/>
              <a:gd name="connsiteX0" fmla="*/ 7374 w 774136"/>
              <a:gd name="connsiteY0" fmla="*/ 157974 h 496158"/>
              <a:gd name="connsiteX1" fmla="*/ 358609 w 774136"/>
              <a:gd name="connsiteY1" fmla="*/ 2002 h 496158"/>
              <a:gd name="connsiteX2" fmla="*/ 774136 w 774136"/>
              <a:gd name="connsiteY2" fmla="*/ 257987 h 496158"/>
              <a:gd name="connsiteX3" fmla="*/ 172871 w 774136"/>
              <a:gd name="connsiteY3" fmla="*/ 494922 h 496158"/>
              <a:gd name="connsiteX4" fmla="*/ 7374 w 774136"/>
              <a:gd name="connsiteY4" fmla="*/ 157974 h 496158"/>
              <a:gd name="connsiteX0" fmla="*/ 6177 w 644351"/>
              <a:gd name="connsiteY0" fmla="*/ 169555 h 564560"/>
              <a:gd name="connsiteX1" fmla="*/ 357412 w 644351"/>
              <a:gd name="connsiteY1" fmla="*/ 13583 h 564560"/>
              <a:gd name="connsiteX2" fmla="*/ 644351 w 644351"/>
              <a:gd name="connsiteY2" fmla="*/ 505312 h 564560"/>
              <a:gd name="connsiteX3" fmla="*/ 171674 w 644351"/>
              <a:gd name="connsiteY3" fmla="*/ 506503 h 564560"/>
              <a:gd name="connsiteX4" fmla="*/ 6177 w 644351"/>
              <a:gd name="connsiteY4" fmla="*/ 169555 h 564560"/>
              <a:gd name="connsiteX0" fmla="*/ 24744 w 727585"/>
              <a:gd name="connsiteY0" fmla="*/ 176258 h 571263"/>
              <a:gd name="connsiteX1" fmla="*/ 685542 w 727585"/>
              <a:gd name="connsiteY1" fmla="*/ 13142 h 571263"/>
              <a:gd name="connsiteX2" fmla="*/ 662918 w 727585"/>
              <a:gd name="connsiteY2" fmla="*/ 512015 h 571263"/>
              <a:gd name="connsiteX3" fmla="*/ 190241 w 727585"/>
              <a:gd name="connsiteY3" fmla="*/ 513206 h 571263"/>
              <a:gd name="connsiteX4" fmla="*/ 24744 w 727585"/>
              <a:gd name="connsiteY4" fmla="*/ 176258 h 571263"/>
              <a:gd name="connsiteX0" fmla="*/ 86196 w 559124"/>
              <a:gd name="connsiteY0" fmla="*/ 170059 h 572594"/>
              <a:gd name="connsiteX1" fmla="*/ 532682 w 559124"/>
              <a:gd name="connsiteY1" fmla="*/ 14086 h 572594"/>
              <a:gd name="connsiteX2" fmla="*/ 510058 w 559124"/>
              <a:gd name="connsiteY2" fmla="*/ 512959 h 572594"/>
              <a:gd name="connsiteX3" fmla="*/ 37381 w 559124"/>
              <a:gd name="connsiteY3" fmla="*/ 514150 h 572594"/>
              <a:gd name="connsiteX4" fmla="*/ 86196 w 559124"/>
              <a:gd name="connsiteY4" fmla="*/ 170059 h 572594"/>
              <a:gd name="connsiteX0" fmla="*/ 45221 w 518149"/>
              <a:gd name="connsiteY0" fmla="*/ 169693 h 561361"/>
              <a:gd name="connsiteX1" fmla="*/ 491707 w 518149"/>
              <a:gd name="connsiteY1" fmla="*/ 13720 h 561361"/>
              <a:gd name="connsiteX2" fmla="*/ 469083 w 518149"/>
              <a:gd name="connsiteY2" fmla="*/ 512593 h 561361"/>
              <a:gd name="connsiteX3" fmla="*/ 63081 w 518149"/>
              <a:gd name="connsiteY3" fmla="*/ 482828 h 561361"/>
              <a:gd name="connsiteX4" fmla="*/ 45221 w 518149"/>
              <a:gd name="connsiteY4" fmla="*/ 169693 h 561361"/>
              <a:gd name="connsiteX0" fmla="*/ 33038 w 481124"/>
              <a:gd name="connsiteY0" fmla="*/ 168735 h 548345"/>
              <a:gd name="connsiteX1" fmla="*/ 479524 w 481124"/>
              <a:gd name="connsiteY1" fmla="*/ 12762 h 548345"/>
              <a:gd name="connsiteX2" fmla="*/ 192582 w 481124"/>
              <a:gd name="connsiteY2" fmla="*/ 494966 h 548345"/>
              <a:gd name="connsiteX3" fmla="*/ 50898 w 481124"/>
              <a:gd name="connsiteY3" fmla="*/ 481870 h 548345"/>
              <a:gd name="connsiteX4" fmla="*/ 33038 w 481124"/>
              <a:gd name="connsiteY4" fmla="*/ 168735 h 548345"/>
              <a:gd name="connsiteX0" fmla="*/ 33860 w 481946"/>
              <a:gd name="connsiteY0" fmla="*/ 168814 h 551000"/>
              <a:gd name="connsiteX1" fmla="*/ 480346 w 481946"/>
              <a:gd name="connsiteY1" fmla="*/ 12841 h 551000"/>
              <a:gd name="connsiteX2" fmla="*/ 193404 w 481946"/>
              <a:gd name="connsiteY2" fmla="*/ 495045 h 551000"/>
              <a:gd name="connsiteX3" fmla="*/ 49339 w 481946"/>
              <a:gd name="connsiteY3" fmla="*/ 489093 h 551000"/>
              <a:gd name="connsiteX4" fmla="*/ 33860 w 481946"/>
              <a:gd name="connsiteY4" fmla="*/ 168814 h 551000"/>
              <a:gd name="connsiteX0" fmla="*/ 35006 w 483864"/>
              <a:gd name="connsiteY0" fmla="*/ 168136 h 542511"/>
              <a:gd name="connsiteX1" fmla="*/ 481492 w 483864"/>
              <a:gd name="connsiteY1" fmla="*/ 12163 h 542511"/>
              <a:gd name="connsiteX2" fmla="*/ 223125 w 483864"/>
              <a:gd name="connsiteY2" fmla="*/ 482461 h 542511"/>
              <a:gd name="connsiteX3" fmla="*/ 50485 w 483864"/>
              <a:gd name="connsiteY3" fmla="*/ 488415 h 542511"/>
              <a:gd name="connsiteX4" fmla="*/ 35006 w 483864"/>
              <a:gd name="connsiteY4" fmla="*/ 168136 h 542511"/>
              <a:gd name="connsiteX0" fmla="*/ 44701 w 461933"/>
              <a:gd name="connsiteY0" fmla="*/ 130073 h 552232"/>
              <a:gd name="connsiteX1" fmla="*/ 460230 w 461933"/>
              <a:gd name="connsiteY1" fmla="*/ 19344 h 552232"/>
              <a:gd name="connsiteX2" fmla="*/ 201863 w 461933"/>
              <a:gd name="connsiteY2" fmla="*/ 489642 h 552232"/>
              <a:gd name="connsiteX3" fmla="*/ 29223 w 461933"/>
              <a:gd name="connsiteY3" fmla="*/ 495596 h 552232"/>
              <a:gd name="connsiteX4" fmla="*/ 44701 w 461933"/>
              <a:gd name="connsiteY4" fmla="*/ 130073 h 552232"/>
              <a:gd name="connsiteX0" fmla="*/ 42327 w 459559"/>
              <a:gd name="connsiteY0" fmla="*/ 131727 h 602526"/>
              <a:gd name="connsiteX1" fmla="*/ 457856 w 459559"/>
              <a:gd name="connsiteY1" fmla="*/ 20998 h 602526"/>
              <a:gd name="connsiteX2" fmla="*/ 199489 w 459559"/>
              <a:gd name="connsiteY2" fmla="*/ 491296 h 602526"/>
              <a:gd name="connsiteX3" fmla="*/ 31612 w 459559"/>
              <a:gd name="connsiteY3" fmla="*/ 575831 h 602526"/>
              <a:gd name="connsiteX4" fmla="*/ 42327 w 459559"/>
              <a:gd name="connsiteY4" fmla="*/ 131727 h 602526"/>
              <a:gd name="connsiteX0" fmla="*/ 41809 w 458807"/>
              <a:gd name="connsiteY0" fmla="*/ 130403 h 596087"/>
              <a:gd name="connsiteX1" fmla="*/ 457338 w 458807"/>
              <a:gd name="connsiteY1" fmla="*/ 19674 h 596087"/>
              <a:gd name="connsiteX2" fmla="*/ 189446 w 458807"/>
              <a:gd name="connsiteY2" fmla="*/ 470922 h 596087"/>
              <a:gd name="connsiteX3" fmla="*/ 31094 w 458807"/>
              <a:gd name="connsiteY3" fmla="*/ 574507 h 596087"/>
              <a:gd name="connsiteX4" fmla="*/ 41809 w 458807"/>
              <a:gd name="connsiteY4" fmla="*/ 130403 h 596087"/>
              <a:gd name="connsiteX0" fmla="*/ 44187 w 462435"/>
              <a:gd name="connsiteY0" fmla="*/ 128593 h 588770"/>
              <a:gd name="connsiteX1" fmla="*/ 459716 w 462435"/>
              <a:gd name="connsiteY1" fmla="*/ 17864 h 588770"/>
              <a:gd name="connsiteX2" fmla="*/ 234686 w 462435"/>
              <a:gd name="connsiteY2" fmla="*/ 442919 h 588770"/>
              <a:gd name="connsiteX3" fmla="*/ 33472 w 462435"/>
              <a:gd name="connsiteY3" fmla="*/ 572697 h 588770"/>
              <a:gd name="connsiteX4" fmla="*/ 44187 w 462435"/>
              <a:gd name="connsiteY4" fmla="*/ 128593 h 588770"/>
              <a:gd name="connsiteX0" fmla="*/ 56884 w 497231"/>
              <a:gd name="connsiteY0" fmla="*/ 125179 h 578337"/>
              <a:gd name="connsiteX1" fmla="*/ 472413 w 497231"/>
              <a:gd name="connsiteY1" fmla="*/ 14450 h 578337"/>
              <a:gd name="connsiteX2" fmla="*/ 452170 w 497231"/>
              <a:gd name="connsiteY2" fmla="*/ 389499 h 578337"/>
              <a:gd name="connsiteX3" fmla="*/ 46169 w 497231"/>
              <a:gd name="connsiteY3" fmla="*/ 569283 h 578337"/>
              <a:gd name="connsiteX4" fmla="*/ 56884 w 497231"/>
              <a:gd name="connsiteY4" fmla="*/ 125179 h 578337"/>
              <a:gd name="connsiteX0" fmla="*/ 54553 w 465236"/>
              <a:gd name="connsiteY0" fmla="*/ 144565 h 597723"/>
              <a:gd name="connsiteX1" fmla="*/ 429601 w 465236"/>
              <a:gd name="connsiteY1" fmla="*/ 12404 h 597723"/>
              <a:gd name="connsiteX2" fmla="*/ 449839 w 465236"/>
              <a:gd name="connsiteY2" fmla="*/ 408885 h 597723"/>
              <a:gd name="connsiteX3" fmla="*/ 43838 w 465236"/>
              <a:gd name="connsiteY3" fmla="*/ 588669 h 597723"/>
              <a:gd name="connsiteX4" fmla="*/ 54553 w 465236"/>
              <a:gd name="connsiteY4" fmla="*/ 144565 h 597723"/>
              <a:gd name="connsiteX0" fmla="*/ 53752 w 459532"/>
              <a:gd name="connsiteY0" fmla="*/ 139105 h 586032"/>
              <a:gd name="connsiteX1" fmla="*/ 428800 w 459532"/>
              <a:gd name="connsiteY1" fmla="*/ 6944 h 586032"/>
              <a:gd name="connsiteX2" fmla="*/ 437132 w 459532"/>
              <a:gd name="connsiteY2" fmla="*/ 312938 h 586032"/>
              <a:gd name="connsiteX3" fmla="*/ 43037 w 459532"/>
              <a:gd name="connsiteY3" fmla="*/ 583209 h 586032"/>
              <a:gd name="connsiteX4" fmla="*/ 53752 w 459532"/>
              <a:gd name="connsiteY4" fmla="*/ 139105 h 586032"/>
              <a:gd name="connsiteX0" fmla="*/ 52636 w 452843"/>
              <a:gd name="connsiteY0" fmla="*/ 139652 h 586994"/>
              <a:gd name="connsiteX1" fmla="*/ 427684 w 452843"/>
              <a:gd name="connsiteY1" fmla="*/ 7491 h 586994"/>
              <a:gd name="connsiteX2" fmla="*/ 419348 w 452843"/>
              <a:gd name="connsiteY2" fmla="*/ 323010 h 586994"/>
              <a:gd name="connsiteX3" fmla="*/ 41921 w 452843"/>
              <a:gd name="connsiteY3" fmla="*/ 583756 h 586994"/>
              <a:gd name="connsiteX4" fmla="*/ 52636 w 452843"/>
              <a:gd name="connsiteY4" fmla="*/ 139652 h 586994"/>
              <a:gd name="connsiteX0" fmla="*/ 68610 w 438137"/>
              <a:gd name="connsiteY0" fmla="*/ 191841 h 580456"/>
              <a:gd name="connsiteX1" fmla="*/ 415083 w 438137"/>
              <a:gd name="connsiteY1" fmla="*/ 2530 h 580456"/>
              <a:gd name="connsiteX2" fmla="*/ 406747 w 438137"/>
              <a:gd name="connsiteY2" fmla="*/ 318049 h 580456"/>
              <a:gd name="connsiteX3" fmla="*/ 29320 w 438137"/>
              <a:gd name="connsiteY3" fmla="*/ 578795 h 580456"/>
              <a:gd name="connsiteX4" fmla="*/ 68610 w 438137"/>
              <a:gd name="connsiteY4" fmla="*/ 191841 h 58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37" h="580456">
                <a:moveTo>
                  <a:pt x="68610" y="191841"/>
                </a:moveTo>
                <a:cubicBezTo>
                  <a:pt x="132904" y="95797"/>
                  <a:pt x="358727" y="-18505"/>
                  <a:pt x="415083" y="2530"/>
                </a:cubicBezTo>
                <a:cubicBezTo>
                  <a:pt x="471439" y="23565"/>
                  <a:pt x="406747" y="220071"/>
                  <a:pt x="406747" y="318049"/>
                </a:cubicBezTo>
                <a:cubicBezTo>
                  <a:pt x="406747" y="416027"/>
                  <a:pt x="85676" y="599830"/>
                  <a:pt x="29320" y="578795"/>
                </a:cubicBezTo>
                <a:cubicBezTo>
                  <a:pt x="-27036" y="557760"/>
                  <a:pt x="4316" y="287885"/>
                  <a:pt x="68610" y="191841"/>
                </a:cubicBezTo>
                <a:close/>
              </a:path>
            </a:pathLst>
          </a:custGeom>
          <a:solidFill>
            <a:srgbClr val="FFCCCC"/>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8" name="フローチャート: 結合子 54">
            <a:extLst>
              <a:ext uri="{FF2B5EF4-FFF2-40B4-BE49-F238E27FC236}">
                <a16:creationId xmlns:a16="http://schemas.microsoft.com/office/drawing/2014/main" id="{CAA8C4D9-CD17-F6F4-A929-2AED9A19BD4D}"/>
              </a:ext>
            </a:extLst>
          </p:cNvPr>
          <p:cNvSpPr/>
          <p:nvPr/>
        </p:nvSpPr>
        <p:spPr>
          <a:xfrm>
            <a:off x="4071390" y="5689099"/>
            <a:ext cx="378574" cy="457472"/>
          </a:xfrm>
          <a:custGeom>
            <a:avLst/>
            <a:gdLst>
              <a:gd name="connsiteX0" fmla="*/ 0 w 583405"/>
              <a:gd name="connsiteY0" fmla="*/ 177404 h 354807"/>
              <a:gd name="connsiteX1" fmla="*/ 291703 w 583405"/>
              <a:gd name="connsiteY1" fmla="*/ 0 h 354807"/>
              <a:gd name="connsiteX2" fmla="*/ 583406 w 583405"/>
              <a:gd name="connsiteY2" fmla="*/ 177404 h 354807"/>
              <a:gd name="connsiteX3" fmla="*/ 291703 w 583405"/>
              <a:gd name="connsiteY3" fmla="*/ 354808 h 354807"/>
              <a:gd name="connsiteX4" fmla="*/ 0 w 583405"/>
              <a:gd name="connsiteY4" fmla="*/ 177404 h 354807"/>
              <a:gd name="connsiteX0" fmla="*/ 69 w 583475"/>
              <a:gd name="connsiteY0" fmla="*/ 177404 h 447677"/>
              <a:gd name="connsiteX1" fmla="*/ 291772 w 583475"/>
              <a:gd name="connsiteY1" fmla="*/ 0 h 447677"/>
              <a:gd name="connsiteX2" fmla="*/ 583475 w 583475"/>
              <a:gd name="connsiteY2" fmla="*/ 177404 h 447677"/>
              <a:gd name="connsiteX3" fmla="*/ 313203 w 583475"/>
              <a:gd name="connsiteY3" fmla="*/ 447677 h 447677"/>
              <a:gd name="connsiteX4" fmla="*/ 69 w 583475"/>
              <a:gd name="connsiteY4" fmla="*/ 177404 h 447677"/>
              <a:gd name="connsiteX0" fmla="*/ 57 w 766819"/>
              <a:gd name="connsiteY0" fmla="*/ 178979 h 451275"/>
              <a:gd name="connsiteX1" fmla="*/ 291760 w 766819"/>
              <a:gd name="connsiteY1" fmla="*/ 1575 h 451275"/>
              <a:gd name="connsiteX2" fmla="*/ 766819 w 766819"/>
              <a:gd name="connsiteY2" fmla="*/ 278992 h 451275"/>
              <a:gd name="connsiteX3" fmla="*/ 313191 w 766819"/>
              <a:gd name="connsiteY3" fmla="*/ 449252 h 451275"/>
              <a:gd name="connsiteX4" fmla="*/ 57 w 766819"/>
              <a:gd name="connsiteY4" fmla="*/ 178979 h 451275"/>
              <a:gd name="connsiteX0" fmla="*/ 3 w 766765"/>
              <a:gd name="connsiteY0" fmla="*/ 74819 h 347115"/>
              <a:gd name="connsiteX1" fmla="*/ 308375 w 766765"/>
              <a:gd name="connsiteY1" fmla="*/ 4572 h 347115"/>
              <a:gd name="connsiteX2" fmla="*/ 766765 w 766765"/>
              <a:gd name="connsiteY2" fmla="*/ 174832 h 347115"/>
              <a:gd name="connsiteX3" fmla="*/ 313137 w 766765"/>
              <a:gd name="connsiteY3" fmla="*/ 345092 h 347115"/>
              <a:gd name="connsiteX4" fmla="*/ 3 w 766765"/>
              <a:gd name="connsiteY4" fmla="*/ 74819 h 347115"/>
              <a:gd name="connsiteX0" fmla="*/ 153 w 766915"/>
              <a:gd name="connsiteY0" fmla="*/ 157789 h 430085"/>
              <a:gd name="connsiteX1" fmla="*/ 351388 w 766915"/>
              <a:gd name="connsiteY1" fmla="*/ 1817 h 430085"/>
              <a:gd name="connsiteX2" fmla="*/ 766915 w 766915"/>
              <a:gd name="connsiteY2" fmla="*/ 257802 h 430085"/>
              <a:gd name="connsiteX3" fmla="*/ 313287 w 766915"/>
              <a:gd name="connsiteY3" fmla="*/ 428062 h 430085"/>
              <a:gd name="connsiteX4" fmla="*/ 153 w 766915"/>
              <a:gd name="connsiteY4" fmla="*/ 157789 h 430085"/>
              <a:gd name="connsiteX0" fmla="*/ 7374 w 774136"/>
              <a:gd name="connsiteY0" fmla="*/ 157974 h 496158"/>
              <a:gd name="connsiteX1" fmla="*/ 358609 w 774136"/>
              <a:gd name="connsiteY1" fmla="*/ 2002 h 496158"/>
              <a:gd name="connsiteX2" fmla="*/ 774136 w 774136"/>
              <a:gd name="connsiteY2" fmla="*/ 257987 h 496158"/>
              <a:gd name="connsiteX3" fmla="*/ 172871 w 774136"/>
              <a:gd name="connsiteY3" fmla="*/ 494922 h 496158"/>
              <a:gd name="connsiteX4" fmla="*/ 7374 w 774136"/>
              <a:gd name="connsiteY4" fmla="*/ 157974 h 496158"/>
              <a:gd name="connsiteX0" fmla="*/ 6177 w 644351"/>
              <a:gd name="connsiteY0" fmla="*/ 169555 h 564560"/>
              <a:gd name="connsiteX1" fmla="*/ 357412 w 644351"/>
              <a:gd name="connsiteY1" fmla="*/ 13583 h 564560"/>
              <a:gd name="connsiteX2" fmla="*/ 644351 w 644351"/>
              <a:gd name="connsiteY2" fmla="*/ 505312 h 564560"/>
              <a:gd name="connsiteX3" fmla="*/ 171674 w 644351"/>
              <a:gd name="connsiteY3" fmla="*/ 506503 h 564560"/>
              <a:gd name="connsiteX4" fmla="*/ 6177 w 644351"/>
              <a:gd name="connsiteY4" fmla="*/ 169555 h 564560"/>
              <a:gd name="connsiteX0" fmla="*/ 18769 w 662851"/>
              <a:gd name="connsiteY0" fmla="*/ 237563 h 632568"/>
              <a:gd name="connsiteX1" fmla="*/ 586698 w 662851"/>
              <a:gd name="connsiteY1" fmla="*/ 10153 h 632568"/>
              <a:gd name="connsiteX2" fmla="*/ 656943 w 662851"/>
              <a:gd name="connsiteY2" fmla="*/ 573320 h 632568"/>
              <a:gd name="connsiteX3" fmla="*/ 184266 w 662851"/>
              <a:gd name="connsiteY3" fmla="*/ 574511 h 632568"/>
              <a:gd name="connsiteX4" fmla="*/ 18769 w 662851"/>
              <a:gd name="connsiteY4" fmla="*/ 237563 h 632568"/>
              <a:gd name="connsiteX0" fmla="*/ 18171 w 639667"/>
              <a:gd name="connsiteY0" fmla="*/ 233815 h 589574"/>
              <a:gd name="connsiteX1" fmla="*/ 586100 w 639667"/>
              <a:gd name="connsiteY1" fmla="*/ 6405 h 589574"/>
              <a:gd name="connsiteX2" fmla="*/ 615864 w 639667"/>
              <a:gd name="connsiteY2" fmla="*/ 486228 h 589574"/>
              <a:gd name="connsiteX3" fmla="*/ 183668 w 639667"/>
              <a:gd name="connsiteY3" fmla="*/ 570763 h 589574"/>
              <a:gd name="connsiteX4" fmla="*/ 18171 w 639667"/>
              <a:gd name="connsiteY4" fmla="*/ 233815 h 589574"/>
              <a:gd name="connsiteX0" fmla="*/ 23417 w 588828"/>
              <a:gd name="connsiteY0" fmla="*/ 69966 h 658381"/>
              <a:gd name="connsiteX1" fmla="*/ 538958 w 588828"/>
              <a:gd name="connsiteY1" fmla="*/ 59250 h 658381"/>
              <a:gd name="connsiteX2" fmla="*/ 568722 w 588828"/>
              <a:gd name="connsiteY2" fmla="*/ 539073 h 658381"/>
              <a:gd name="connsiteX3" fmla="*/ 136526 w 588828"/>
              <a:gd name="connsiteY3" fmla="*/ 623608 h 658381"/>
              <a:gd name="connsiteX4" fmla="*/ 23417 w 588828"/>
              <a:gd name="connsiteY4" fmla="*/ 69966 h 658381"/>
              <a:gd name="connsiteX0" fmla="*/ 11327 w 576738"/>
              <a:gd name="connsiteY0" fmla="*/ 53049 h 545086"/>
              <a:gd name="connsiteX1" fmla="*/ 526868 w 576738"/>
              <a:gd name="connsiteY1" fmla="*/ 42333 h 545086"/>
              <a:gd name="connsiteX2" fmla="*/ 556632 w 576738"/>
              <a:gd name="connsiteY2" fmla="*/ 522156 h 545086"/>
              <a:gd name="connsiteX3" fmla="*/ 201349 w 576738"/>
              <a:gd name="connsiteY3" fmla="*/ 299043 h 545086"/>
              <a:gd name="connsiteX4" fmla="*/ 11327 w 576738"/>
              <a:gd name="connsiteY4" fmla="*/ 53049 h 545086"/>
              <a:gd name="connsiteX0" fmla="*/ 59988 w 388472"/>
              <a:gd name="connsiteY0" fmla="*/ 94311 h 525875"/>
              <a:gd name="connsiteX1" fmla="*/ 353338 w 388472"/>
              <a:gd name="connsiteY1" fmla="*/ 23774 h 525875"/>
              <a:gd name="connsiteX2" fmla="*/ 383102 w 388472"/>
              <a:gd name="connsiteY2" fmla="*/ 503597 h 525875"/>
              <a:gd name="connsiteX3" fmla="*/ 27819 w 388472"/>
              <a:gd name="connsiteY3" fmla="*/ 280484 h 525875"/>
              <a:gd name="connsiteX4" fmla="*/ 59988 w 388472"/>
              <a:gd name="connsiteY4" fmla="*/ 94311 h 525875"/>
              <a:gd name="connsiteX0" fmla="*/ 58730 w 378574"/>
              <a:gd name="connsiteY0" fmla="*/ 89550 h 457472"/>
              <a:gd name="connsiteX1" fmla="*/ 352080 w 378574"/>
              <a:gd name="connsiteY1" fmla="*/ 19013 h 457472"/>
              <a:gd name="connsiteX2" fmla="*/ 364753 w 378574"/>
              <a:gd name="connsiteY2" fmla="*/ 430470 h 457472"/>
              <a:gd name="connsiteX3" fmla="*/ 26561 w 378574"/>
              <a:gd name="connsiteY3" fmla="*/ 275723 h 457472"/>
              <a:gd name="connsiteX4" fmla="*/ 58730 w 378574"/>
              <a:gd name="connsiteY4" fmla="*/ 89550 h 45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74" h="457472">
                <a:moveTo>
                  <a:pt x="58730" y="89550"/>
                </a:moveTo>
                <a:cubicBezTo>
                  <a:pt x="112983" y="46765"/>
                  <a:pt x="301076" y="-37807"/>
                  <a:pt x="352080" y="19013"/>
                </a:cubicBezTo>
                <a:cubicBezTo>
                  <a:pt x="403084" y="75833"/>
                  <a:pt x="364753" y="332492"/>
                  <a:pt x="364753" y="430470"/>
                </a:cubicBezTo>
                <a:cubicBezTo>
                  <a:pt x="364753" y="528448"/>
                  <a:pt x="77565" y="332543"/>
                  <a:pt x="26561" y="275723"/>
                </a:cubicBezTo>
                <a:cubicBezTo>
                  <a:pt x="-24443" y="218903"/>
                  <a:pt x="4477" y="132335"/>
                  <a:pt x="58730" y="89550"/>
                </a:cubicBezTo>
                <a:close/>
              </a:path>
            </a:pathLst>
          </a:cu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mc:AlternateContent xmlns:mc="http://schemas.openxmlformats.org/markup-compatibility/2006" xmlns:a14="http://schemas.microsoft.com/office/drawing/2010/main">
        <mc:Choice Requires="a14">
          <p:graphicFrame>
            <p:nvGraphicFramePr>
              <p:cNvPr id="63" name="表 62">
                <a:extLst>
                  <a:ext uri="{FF2B5EF4-FFF2-40B4-BE49-F238E27FC236}">
                    <a16:creationId xmlns:a16="http://schemas.microsoft.com/office/drawing/2014/main" id="{CC500D90-92F0-5995-B072-657DE8300C9D}"/>
                  </a:ext>
                </a:extLst>
              </p:cNvPr>
              <p:cNvGraphicFramePr>
                <a:graphicFrameLocks noGrp="1"/>
              </p:cNvGraphicFramePr>
              <p:nvPr/>
            </p:nvGraphicFramePr>
            <p:xfrm>
              <a:off x="6185169" y="1680037"/>
              <a:ext cx="5976000" cy="1565929"/>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893978959"/>
                        </a:ext>
                      </a:extLst>
                    </a:gridCol>
                    <a:gridCol w="432000">
                      <a:extLst>
                        <a:ext uri="{9D8B030D-6E8A-4147-A177-3AD203B41FA5}">
                          <a16:colId xmlns:a16="http://schemas.microsoft.com/office/drawing/2014/main" val="417653884"/>
                        </a:ext>
                      </a:extLst>
                    </a:gridCol>
                  </a:tblGrid>
                  <a:tr h="648000">
                    <a:tc>
                      <a:txBody>
                        <a:bodyPr/>
                        <a:lstStyle/>
                        <a:p>
                          <a:pPr/>
                          <a14:m>
                            <m:oMathPara xmlns:m="http://schemas.openxmlformats.org/officeDocument/2006/math">
                              <m:oMathParaPr>
                                <m:jc m:val="centerGroup"/>
                              </m:oMathParaPr>
                              <m:oMath xmlns:m="http://schemas.openxmlformats.org/officeDocument/2006/math">
                                <m:sSup>
                                  <m:sSupPr>
                                    <m:ctrlPr>
                                      <a:rPr lang="ja-JP" altLang="ja-JP" sz="2200" i="1" smtClean="0">
                                        <a:solidFill>
                                          <a:schemeClr val="tx1">
                                            <a:lumMod val="75000"/>
                                            <a:lumOff val="25000"/>
                                          </a:schemeClr>
                                        </a:solidFill>
                                        <a:latin typeface="Cambria Math" panose="02040503050406030204" pitchFamily="18" charset="0"/>
                                      </a:rPr>
                                    </m:ctrlPr>
                                  </m:sSupPr>
                                  <m:e>
                                    <m:r>
                                      <a:rPr lang="en-US" altLang="ja-JP" sz="2200" i="1">
                                        <a:solidFill>
                                          <a:schemeClr val="tx1">
                                            <a:lumMod val="75000"/>
                                            <a:lumOff val="25000"/>
                                          </a:schemeClr>
                                        </a:solidFill>
                                        <a:latin typeface="Cambria Math" panose="02040503050406030204" pitchFamily="18" charset="0"/>
                                      </a:rPr>
                                      <m:t>𝑞</m:t>
                                    </m:r>
                                  </m:e>
                                  <m:sup>
                                    <m:r>
                                      <a:rPr lang="en-US" altLang="ja-JP" sz="2200" i="1">
                                        <a:solidFill>
                                          <a:schemeClr val="tx1">
                                            <a:lumMod val="75000"/>
                                            <a:lumOff val="25000"/>
                                          </a:schemeClr>
                                        </a:solidFill>
                                        <a:latin typeface="Cambria Math" panose="02040503050406030204" pitchFamily="18" charset="0"/>
                                      </a:rPr>
                                      <m:t>𝑟</m:t>
                                    </m:r>
                                  </m:sup>
                                </m:sSup>
                                <m:r>
                                  <a:rPr lang="en-US" altLang="ja-JP" sz="2200" i="1">
                                    <a:solidFill>
                                      <a:schemeClr val="tx1">
                                        <a:lumMod val="75000"/>
                                        <a:lumOff val="25000"/>
                                      </a:schemeClr>
                                    </a:solidFill>
                                    <a:latin typeface="Cambria Math" panose="02040503050406030204" pitchFamily="18" charset="0"/>
                                  </a:rPr>
                                  <m:t>=</m:t>
                                </m:r>
                                <m:f>
                                  <m:fPr>
                                    <m:ctrlPr>
                                      <a:rPr lang="ja-JP" altLang="ja-JP" sz="2200" i="1" smtClean="0">
                                        <a:solidFill>
                                          <a:schemeClr val="tx1">
                                            <a:lumMod val="75000"/>
                                            <a:lumOff val="25000"/>
                                          </a:schemeClr>
                                        </a:solidFill>
                                        <a:latin typeface="Cambria Math" panose="02040503050406030204" pitchFamily="18" charset="0"/>
                                      </a:rPr>
                                    </m:ctrlPr>
                                  </m:fPr>
                                  <m:num>
                                    <m:r>
                                      <a:rPr lang="en-US" altLang="ja-JP" sz="2200" b="1" i="1" smtClean="0">
                                        <a:solidFill>
                                          <a:schemeClr val="tx1">
                                            <a:lumMod val="75000"/>
                                            <a:lumOff val="25000"/>
                                          </a:schemeClr>
                                        </a:solidFill>
                                        <a:latin typeface="Cambria Math" panose="02040503050406030204" pitchFamily="18" charset="0"/>
                                      </a:rPr>
                                      <m:t>𝐞𝐋</m:t>
                                    </m:r>
                                    <m:sSup>
                                      <m:sSupPr>
                                        <m:ctrlPr>
                                          <a:rPr lang="ja-JP" altLang="ja-JP" sz="2200" b="1" i="1">
                                            <a:solidFill>
                                              <a:schemeClr val="tx1">
                                                <a:lumMod val="75000"/>
                                                <a:lumOff val="25000"/>
                                              </a:schemeClr>
                                            </a:solidFill>
                                            <a:latin typeface="Cambria Math" panose="02040503050406030204" pitchFamily="18" charset="0"/>
                                          </a:rPr>
                                        </m:ctrlPr>
                                      </m:sSupPr>
                                      <m:e>
                                        <m:r>
                                          <a:rPr lang="en-US" altLang="ja-JP" sz="2200" b="1" i="1">
                                            <a:solidFill>
                                              <a:schemeClr val="tx1">
                                                <a:lumMod val="75000"/>
                                                <a:lumOff val="25000"/>
                                              </a:schemeClr>
                                            </a:solidFill>
                                            <a:latin typeface="Cambria Math" panose="02040503050406030204" pitchFamily="18" charset="0"/>
                                          </a:rPr>
                                          <m:t>𝐟</m:t>
                                        </m:r>
                                      </m:e>
                                      <m:sup>
                                        <m:r>
                                          <a:rPr lang="en-US" altLang="ja-JP" sz="2200" i="1">
                                            <a:solidFill>
                                              <a:schemeClr val="tx1">
                                                <a:lumMod val="75000"/>
                                                <a:lumOff val="25000"/>
                                              </a:schemeClr>
                                            </a:solidFill>
                                            <a:latin typeface="Cambria Math" panose="02040503050406030204" pitchFamily="18" charset="0"/>
                                          </a:rPr>
                                          <m:t>𝑟</m:t>
                                        </m:r>
                                      </m:sup>
                                    </m:sSup>
                                  </m:num>
                                  <m:den>
                                    <m:sSup>
                                      <m:sSupPr>
                                        <m:ctrlPr>
                                          <a:rPr lang="ja-JP" altLang="ja-JP" sz="2200" i="1" smtClean="0">
                                            <a:solidFill>
                                              <a:schemeClr val="tx1">
                                                <a:lumMod val="75000"/>
                                                <a:lumOff val="25000"/>
                                              </a:schemeClr>
                                            </a:solidFill>
                                            <a:latin typeface="Cambria Math" panose="02040503050406030204" pitchFamily="18" charset="0"/>
                                          </a:rPr>
                                        </m:ctrlPr>
                                      </m:sSupPr>
                                      <m:e>
                                        <m:r>
                                          <a:rPr lang="en-US" altLang="ja-JP" sz="2200" i="1">
                                            <a:solidFill>
                                              <a:schemeClr val="tx1">
                                                <a:lumMod val="75000"/>
                                                <a:lumOff val="25000"/>
                                              </a:schemeClr>
                                            </a:solidFill>
                                            <a:latin typeface="Cambria Math" panose="02040503050406030204" pitchFamily="18" charset="0"/>
                                          </a:rPr>
                                          <m:t>𝑝𝑜𝑝</m:t>
                                        </m:r>
                                      </m:e>
                                      <m:sup>
                                        <m:r>
                                          <a:rPr lang="en-US" altLang="ja-JP" sz="2200" i="1">
                                            <a:solidFill>
                                              <a:schemeClr val="tx1">
                                                <a:lumMod val="75000"/>
                                                <a:lumOff val="25000"/>
                                              </a:schemeClr>
                                            </a:solidFill>
                                            <a:latin typeface="Cambria Math" panose="02040503050406030204" pitchFamily="18" charset="0"/>
                                          </a:rPr>
                                          <m:t>𝑟</m:t>
                                        </m:r>
                                      </m:sup>
                                    </m:sSup>
                                  </m:den>
                                </m:f>
                                <m:r>
                                  <a:rPr lang="en-US" altLang="ja-JP" sz="2200" b="1" i="1" smtClean="0">
                                    <a:solidFill>
                                      <a:schemeClr val="tx1">
                                        <a:lumMod val="75000"/>
                                        <a:lumOff val="25000"/>
                                      </a:schemeClr>
                                    </a:solidFill>
                                    <a:latin typeface="Cambria Math" panose="02040503050406030204" pitchFamily="18" charset="0"/>
                                  </a:rPr>
                                  <m:t>=</m:t>
                                </m:r>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𝐞</m:t>
                                </m:r>
                                <m:sSup>
                                  <m:sSupPr>
                                    <m:ctrlPr>
                                      <a:rPr lang="ja-JP" altLang="ja-JP" sz="2200" b="1"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sz="2200" b="1"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𝐈</m:t>
                                        </m:r>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200" b="1"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𝐓</m:t>
                                            </m:r>
                                          </m:e>
                                          <m:sub>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𝑚</m:t>
                                            </m:r>
                                          </m:sub>
                                        </m:sSub>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𝐀</m:t>
                                        </m:r>
                                      </m:e>
                                    </m:d>
                                  </m:e>
                                  <m:sup>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−1</m:t>
                                    </m:r>
                                  </m:sup>
                                </m:sSup>
                                <m:d>
                                  <m:dPr>
                                    <m:ctrlPr>
                                      <a:rPr lang="ja-JP" altLang="ja-JP" sz="2200" b="1"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ja-JP" altLang="ja-JP" sz="2200" b="1"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𝐓</m:t>
                                        </m:r>
                                      </m:e>
                                      <m:sub>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𝑓</m:t>
                                        </m:r>
                                      </m:sub>
                                      <m:sup>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m:t>
                                    </m:r>
                                    <m:sSup>
                                      <m:sSupPr>
                                        <m:ctrlPr>
                                          <a:rPr lang="ja-JP" altLang="ja-JP" sz="2200" b="1"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b="1"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𝐘</m:t>
                                        </m:r>
                                      </m:e>
                                      <m:sup>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𝑟</m:t>
                                        </m:r>
                                      </m:sup>
                                    </m:sSup>
                                  </m:e>
                                </m:d>
                                <m:sSup>
                                  <m:sSupPr>
                                    <m:ctrlPr>
                                      <a:rPr lang="ja-JP" altLang="ja-JP" sz="2200" i="1" kern="10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𝑐</m:t>
                                    </m:r>
                                  </m:e>
                                  <m:sup>
                                    <m:r>
                                      <a:rPr lang="en-US" altLang="ja-JP" sz="2200" i="1" kern="100">
                                        <a:solidFill>
                                          <a:schemeClr val="tx1">
                                            <a:lumMod val="75000"/>
                                            <a:lumOff val="25000"/>
                                          </a:schemeClr>
                                        </a:solidFill>
                                        <a:latin typeface="Cambria Math" panose="02040503050406030204" pitchFamily="18" charset="0"/>
                                        <a:ea typeface="ＭＳ 明朝" panose="02020609040205080304" pitchFamily="17" charset="-128"/>
                                        <a:cs typeface="Times New Roman" panose="02020603050405020304" pitchFamily="18" charset="0"/>
                                      </a:rPr>
                                      <m:t>𝑟</m:t>
                                    </m:r>
                                  </m:sup>
                                </m:sSup>
                              </m:oMath>
                            </m:oMathPara>
                          </a14:m>
                          <a:endParaRPr kumimoji="1" lang="ja-JP" altLang="en-US" sz="2200" dirty="0">
                            <a:solidFill>
                              <a:schemeClr val="tx1">
                                <a:lumMod val="75000"/>
                                <a:lumOff val="25000"/>
                              </a:schemeClr>
                            </a:solidFill>
                          </a:endParaRPr>
                        </a:p>
                      </a:txBody>
                      <a:tcPr marL="0" marR="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200" b="0" i="1" smtClean="0">
                                    <a:solidFill>
                                      <a:schemeClr val="tx1">
                                        <a:lumMod val="75000"/>
                                        <a:lumOff val="25000"/>
                                      </a:schemeClr>
                                    </a:solidFill>
                                    <a:latin typeface="Cambria Math" panose="02040503050406030204" pitchFamily="18" charset="0"/>
                                  </a:rPr>
                                  <m:t>(1)</m:t>
                                </m:r>
                              </m:oMath>
                            </m:oMathPara>
                          </a14:m>
                          <a:endParaRPr kumimoji="1" lang="ja-JP" altLang="en-US" sz="2200" dirty="0">
                            <a:solidFill>
                              <a:schemeClr val="tx1">
                                <a:lumMod val="75000"/>
                                <a:lumOff val="25000"/>
                              </a:schemeClr>
                            </a:solidFill>
                          </a:endParaRPr>
                        </a:p>
                      </a:txBody>
                      <a:tcPr marL="0" marR="72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4698846"/>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2200" i="1" smtClean="0">
                                    <a:solidFill>
                                      <a:schemeClr val="tx1">
                                        <a:lumMod val="75000"/>
                                        <a:lumOff val="25000"/>
                                      </a:schemeClr>
                                    </a:solidFill>
                                    <a:latin typeface="Cambria Math" panose="02040503050406030204" pitchFamily="18" charset="0"/>
                                  </a:rPr>
                                  <m:t>∆</m:t>
                                </m:r>
                                <m:sSubSup>
                                  <m:sSubSupPr>
                                    <m:ctrlPr>
                                      <a:rPr lang="ja-JP" altLang="ja-JP" sz="2200" i="1">
                                        <a:solidFill>
                                          <a:schemeClr val="tx1">
                                            <a:lumMod val="75000"/>
                                            <a:lumOff val="25000"/>
                                          </a:schemeClr>
                                        </a:solidFill>
                                        <a:latin typeface="Cambria Math" panose="02040503050406030204" pitchFamily="18" charset="0"/>
                                      </a:rPr>
                                    </m:ctrlPr>
                                  </m:sSubSupPr>
                                  <m:e>
                                    <m:r>
                                      <a:rPr lang="en-US" altLang="ja-JP" sz="2200" i="1">
                                        <a:solidFill>
                                          <a:schemeClr val="tx1">
                                            <a:lumMod val="75000"/>
                                            <a:lumOff val="25000"/>
                                          </a:schemeClr>
                                        </a:solidFill>
                                        <a:latin typeface="Cambria Math" panose="02040503050406030204" pitchFamily="18" charset="0"/>
                                      </a:rPr>
                                      <m:t>𝑞</m:t>
                                    </m:r>
                                  </m:e>
                                  <m:sub>
                                    <m:r>
                                      <a:rPr lang="en-US" altLang="ja-JP" sz="2200" i="1">
                                        <a:solidFill>
                                          <a:schemeClr val="tx1">
                                            <a:lumMod val="75000"/>
                                            <a:lumOff val="25000"/>
                                          </a:schemeClr>
                                        </a:solidFill>
                                        <a:latin typeface="Cambria Math" panose="02040503050406030204" pitchFamily="18" charset="0"/>
                                      </a:rPr>
                                      <m:t>𝑡</m:t>
                                    </m:r>
                                  </m:sub>
                                  <m:sup>
                                    <m:r>
                                      <a:rPr lang="en-US" altLang="ja-JP" sz="2200" i="1">
                                        <a:solidFill>
                                          <a:schemeClr val="tx1">
                                            <a:lumMod val="75000"/>
                                            <a:lumOff val="25000"/>
                                          </a:schemeClr>
                                        </a:solidFill>
                                        <a:latin typeface="Cambria Math" panose="02040503050406030204" pitchFamily="18" charset="0"/>
                                      </a:rPr>
                                      <m:t>𝑟</m:t>
                                    </m:r>
                                  </m:sup>
                                </m:sSubSup>
                                <m:r>
                                  <m:rPr>
                                    <m:aln/>
                                  </m:rPr>
                                  <a:rPr lang="en-US" altLang="ja-JP" sz="2200" i="1" smtClean="0">
                                    <a:solidFill>
                                      <a:schemeClr val="tx1">
                                        <a:lumMod val="75000"/>
                                        <a:lumOff val="25000"/>
                                      </a:schemeClr>
                                    </a:solidFill>
                                    <a:latin typeface="Cambria Math" panose="02040503050406030204" pitchFamily="18" charset="0"/>
                                  </a:rPr>
                                  <m:t>=</m:t>
                                </m:r>
                                <m:r>
                                  <a:rPr lang="en-US" altLang="ja-JP" sz="2200" i="1">
                                    <a:solidFill>
                                      <a:schemeClr val="tx1">
                                        <a:lumMod val="75000"/>
                                        <a:lumOff val="25000"/>
                                      </a:schemeClr>
                                    </a:solidFill>
                                    <a:latin typeface="Cambria Math" panose="02040503050406030204" pitchFamily="18" charset="0"/>
                                  </a:rPr>
                                  <m:t>∆</m:t>
                                </m:r>
                                <m:sSub>
                                  <m:sSubPr>
                                    <m:ctrlPr>
                                      <a:rPr lang="ja-JP" altLang="ja-JP" sz="2200" i="1">
                                        <a:solidFill>
                                          <a:schemeClr val="tx1">
                                            <a:lumMod val="75000"/>
                                            <a:lumOff val="25000"/>
                                          </a:schemeClr>
                                        </a:solidFill>
                                        <a:latin typeface="Cambria Math" panose="02040503050406030204" pitchFamily="18" charset="0"/>
                                      </a:rPr>
                                    </m:ctrlPr>
                                  </m:sSubPr>
                                  <m:e>
                                    <m:r>
                                      <a:rPr lang="en-US" altLang="ja-JP" sz="2200" i="1">
                                        <a:solidFill>
                                          <a:schemeClr val="tx1">
                                            <a:lumMod val="75000"/>
                                            <a:lumOff val="25000"/>
                                          </a:schemeClr>
                                        </a:solidFill>
                                        <a:latin typeface="Cambria Math" panose="02040503050406030204" pitchFamily="18" charset="0"/>
                                      </a:rPr>
                                      <m:t>𝑞</m:t>
                                    </m:r>
                                  </m:e>
                                  <m:sub>
                                    <m:r>
                                      <a:rPr lang="en-US" altLang="ja-JP" sz="2200" b="1" i="1">
                                        <a:solidFill>
                                          <a:schemeClr val="tx1">
                                            <a:lumMod val="75000"/>
                                            <a:lumOff val="25000"/>
                                          </a:schemeClr>
                                        </a:solidFill>
                                        <a:latin typeface="Cambria Math" panose="02040503050406030204" pitchFamily="18" charset="0"/>
                                      </a:rPr>
                                      <m:t>𝒆</m:t>
                                    </m:r>
                                  </m:sub>
                                </m:sSub>
                                <m:r>
                                  <a:rPr lang="en-US" altLang="ja-JP" sz="2200">
                                    <a:solidFill>
                                      <a:schemeClr val="tx1">
                                        <a:lumMod val="75000"/>
                                        <a:lumOff val="25000"/>
                                      </a:schemeClr>
                                    </a:solidFill>
                                    <a:latin typeface="Cambria Math" panose="02040503050406030204" pitchFamily="18" charset="0"/>
                                  </a:rPr>
                                  <m:t>+</m:t>
                                </m:r>
                                <m:r>
                                  <a:rPr lang="en-US" altLang="ja-JP" sz="2200" i="1">
                                    <a:solidFill>
                                      <a:schemeClr val="tx1">
                                        <a:lumMod val="75000"/>
                                        <a:lumOff val="25000"/>
                                      </a:schemeClr>
                                    </a:solidFill>
                                    <a:latin typeface="Cambria Math" panose="02040503050406030204" pitchFamily="18" charset="0"/>
                                  </a:rPr>
                                  <m:t>∆</m:t>
                                </m:r>
                                <m:sSub>
                                  <m:sSubPr>
                                    <m:ctrlPr>
                                      <a:rPr lang="ja-JP" altLang="ja-JP" sz="2200" i="1">
                                        <a:solidFill>
                                          <a:schemeClr val="tx1">
                                            <a:lumMod val="75000"/>
                                            <a:lumOff val="25000"/>
                                          </a:schemeClr>
                                        </a:solidFill>
                                        <a:latin typeface="Cambria Math" panose="02040503050406030204" pitchFamily="18" charset="0"/>
                                      </a:rPr>
                                    </m:ctrlPr>
                                  </m:sSubPr>
                                  <m:e>
                                    <m:r>
                                      <a:rPr lang="en-US" altLang="ja-JP" sz="2200" i="1">
                                        <a:solidFill>
                                          <a:schemeClr val="tx1">
                                            <a:lumMod val="75000"/>
                                            <a:lumOff val="25000"/>
                                          </a:schemeClr>
                                        </a:solidFill>
                                        <a:latin typeface="Cambria Math" panose="02040503050406030204" pitchFamily="18" charset="0"/>
                                      </a:rPr>
                                      <m:t>𝑞</m:t>
                                    </m:r>
                                  </m:e>
                                  <m:sub>
                                    <m:r>
                                      <a:rPr lang="en-US" altLang="ja-JP" sz="2200" b="1" i="1" smtClean="0">
                                        <a:solidFill>
                                          <a:schemeClr val="tx1">
                                            <a:lumMod val="75000"/>
                                            <a:lumOff val="25000"/>
                                          </a:schemeClr>
                                        </a:solidFill>
                                        <a:latin typeface="Cambria Math" panose="02040503050406030204" pitchFamily="18" charset="0"/>
                                      </a:rPr>
                                      <m:t>𝑨</m:t>
                                    </m:r>
                                  </m:sub>
                                </m:sSub>
                                <m:r>
                                  <a:rPr lang="en-US" altLang="ja-JP" sz="2200">
                                    <a:solidFill>
                                      <a:schemeClr val="tx1">
                                        <a:lumMod val="75000"/>
                                        <a:lumOff val="25000"/>
                                      </a:schemeClr>
                                    </a:solidFill>
                                    <a:latin typeface="Cambria Math" panose="02040503050406030204" pitchFamily="18" charset="0"/>
                                  </a:rPr>
                                  <m:t>+</m:t>
                                </m:r>
                                <m:r>
                                  <a:rPr lang="en-US" altLang="ja-JP" sz="2200" i="1">
                                    <a:solidFill>
                                      <a:schemeClr val="tx1">
                                        <a:lumMod val="75000"/>
                                        <a:lumOff val="25000"/>
                                      </a:schemeClr>
                                    </a:solidFill>
                                    <a:latin typeface="Cambria Math" panose="02040503050406030204" pitchFamily="18" charset="0"/>
                                  </a:rPr>
                                  <m:t>∆</m:t>
                                </m:r>
                                <m:sSub>
                                  <m:sSubPr>
                                    <m:ctrlPr>
                                      <a:rPr lang="ja-JP" altLang="ja-JP" sz="2200" i="1">
                                        <a:solidFill>
                                          <a:schemeClr val="tx1">
                                            <a:lumMod val="75000"/>
                                            <a:lumOff val="25000"/>
                                          </a:schemeClr>
                                        </a:solidFill>
                                        <a:latin typeface="Cambria Math" panose="02040503050406030204" pitchFamily="18" charset="0"/>
                                      </a:rPr>
                                    </m:ctrlPr>
                                  </m:sSubPr>
                                  <m:e>
                                    <m:r>
                                      <a:rPr lang="en-US" altLang="ja-JP" sz="2200" i="1">
                                        <a:solidFill>
                                          <a:schemeClr val="tx1">
                                            <a:lumMod val="75000"/>
                                            <a:lumOff val="25000"/>
                                          </a:schemeClr>
                                        </a:solidFill>
                                        <a:latin typeface="Cambria Math" panose="02040503050406030204" pitchFamily="18" charset="0"/>
                                      </a:rPr>
                                      <m:t>𝑞</m:t>
                                    </m:r>
                                  </m:e>
                                  <m:sub>
                                    <m:r>
                                      <a:rPr lang="en-US" altLang="ja-JP" sz="2200" b="1" i="1" smtClean="0">
                                        <a:solidFill>
                                          <a:schemeClr val="tx1">
                                            <a:lumMod val="75000"/>
                                            <a:lumOff val="25000"/>
                                          </a:schemeClr>
                                        </a:solidFill>
                                        <a:latin typeface="Cambria Math" panose="02040503050406030204" pitchFamily="18" charset="0"/>
                                      </a:rPr>
                                      <m:t>𝑻</m:t>
                                    </m:r>
                                    <m:r>
                                      <a:rPr lang="en-US" altLang="ja-JP" sz="2200" i="1">
                                        <a:solidFill>
                                          <a:schemeClr val="tx1">
                                            <a:lumMod val="75000"/>
                                            <a:lumOff val="25000"/>
                                          </a:schemeClr>
                                        </a:solidFill>
                                        <a:latin typeface="Cambria Math" panose="02040503050406030204" pitchFamily="18" charset="0"/>
                                      </a:rPr>
                                      <m:t>𝑚</m:t>
                                    </m:r>
                                  </m:sub>
                                </m:sSub>
                                <m:r>
                                  <a:rPr lang="en-US" altLang="ja-JP" sz="2200">
                                    <a:solidFill>
                                      <a:schemeClr val="tx1">
                                        <a:lumMod val="75000"/>
                                        <a:lumOff val="25000"/>
                                      </a:schemeClr>
                                    </a:solidFill>
                                    <a:latin typeface="Cambria Math" panose="02040503050406030204" pitchFamily="18" charset="0"/>
                                  </a:rPr>
                                  <m:t>+</m:t>
                                </m:r>
                                <m:r>
                                  <a:rPr lang="en-US" altLang="ja-JP" sz="2200" i="1">
                                    <a:solidFill>
                                      <a:schemeClr val="tx1">
                                        <a:lumMod val="75000"/>
                                        <a:lumOff val="25000"/>
                                      </a:schemeClr>
                                    </a:solidFill>
                                    <a:latin typeface="Cambria Math" panose="02040503050406030204" pitchFamily="18" charset="0"/>
                                  </a:rPr>
                                  <m:t>∆</m:t>
                                </m:r>
                                <m:sSub>
                                  <m:sSubPr>
                                    <m:ctrlPr>
                                      <a:rPr lang="ja-JP" altLang="ja-JP" sz="2200" i="1">
                                        <a:solidFill>
                                          <a:schemeClr val="tx1">
                                            <a:lumMod val="75000"/>
                                            <a:lumOff val="25000"/>
                                          </a:schemeClr>
                                        </a:solidFill>
                                        <a:latin typeface="Cambria Math" panose="02040503050406030204" pitchFamily="18" charset="0"/>
                                      </a:rPr>
                                    </m:ctrlPr>
                                  </m:sSubPr>
                                  <m:e>
                                    <m:r>
                                      <a:rPr lang="en-US" altLang="ja-JP" sz="2200" i="1">
                                        <a:solidFill>
                                          <a:schemeClr val="tx1">
                                            <a:lumMod val="75000"/>
                                            <a:lumOff val="25000"/>
                                          </a:schemeClr>
                                        </a:solidFill>
                                        <a:latin typeface="Cambria Math" panose="02040503050406030204" pitchFamily="18" charset="0"/>
                                      </a:rPr>
                                      <m:t>𝑞</m:t>
                                    </m:r>
                                  </m:e>
                                  <m:sub>
                                    <m:r>
                                      <a:rPr lang="en-US" altLang="ja-JP" sz="2200" b="1" i="1">
                                        <a:solidFill>
                                          <a:schemeClr val="tx1">
                                            <a:lumMod val="75000"/>
                                            <a:lumOff val="25000"/>
                                          </a:schemeClr>
                                        </a:solidFill>
                                        <a:latin typeface="Cambria Math" panose="02040503050406030204" pitchFamily="18" charset="0"/>
                                      </a:rPr>
                                      <m:t>𝑻</m:t>
                                    </m:r>
                                    <m:r>
                                      <a:rPr lang="en-US" altLang="ja-JP" sz="2200" i="1">
                                        <a:solidFill>
                                          <a:schemeClr val="tx1">
                                            <a:lumMod val="75000"/>
                                            <a:lumOff val="25000"/>
                                          </a:schemeClr>
                                        </a:solidFill>
                                        <a:latin typeface="Cambria Math" panose="02040503050406030204" pitchFamily="18" charset="0"/>
                                      </a:rPr>
                                      <m:t>𝑓</m:t>
                                    </m:r>
                                  </m:sub>
                                </m:sSub>
                                <m:r>
                                  <a:rPr lang="en-US" altLang="ja-JP" sz="2200">
                                    <a:solidFill>
                                      <a:schemeClr val="tx1">
                                        <a:lumMod val="75000"/>
                                        <a:lumOff val="25000"/>
                                      </a:schemeClr>
                                    </a:solidFill>
                                    <a:latin typeface="Cambria Math" panose="02040503050406030204" pitchFamily="18" charset="0"/>
                                  </a:rPr>
                                  <m:t>+</m:t>
                                </m:r>
                                <m:r>
                                  <a:rPr lang="en-US" altLang="ja-JP" sz="2200" i="1">
                                    <a:solidFill>
                                      <a:schemeClr val="tx1">
                                        <a:lumMod val="75000"/>
                                        <a:lumOff val="25000"/>
                                      </a:schemeClr>
                                    </a:solidFill>
                                    <a:latin typeface="Cambria Math" panose="02040503050406030204" pitchFamily="18" charset="0"/>
                                  </a:rPr>
                                  <m:t>∆</m:t>
                                </m:r>
                                <m:sSub>
                                  <m:sSubPr>
                                    <m:ctrlPr>
                                      <a:rPr lang="ja-JP" altLang="ja-JP" sz="2200" i="1">
                                        <a:solidFill>
                                          <a:schemeClr val="tx1">
                                            <a:lumMod val="75000"/>
                                            <a:lumOff val="25000"/>
                                          </a:schemeClr>
                                        </a:solidFill>
                                        <a:latin typeface="Cambria Math" panose="02040503050406030204" pitchFamily="18" charset="0"/>
                                      </a:rPr>
                                    </m:ctrlPr>
                                  </m:sSubPr>
                                  <m:e>
                                    <m:r>
                                      <a:rPr lang="en-US" altLang="ja-JP" sz="2200" i="1">
                                        <a:solidFill>
                                          <a:schemeClr val="tx1">
                                            <a:lumMod val="75000"/>
                                            <a:lumOff val="25000"/>
                                          </a:schemeClr>
                                        </a:solidFill>
                                        <a:latin typeface="Cambria Math" panose="02040503050406030204" pitchFamily="18" charset="0"/>
                                      </a:rPr>
                                      <m:t>𝑞</m:t>
                                    </m:r>
                                  </m:e>
                                  <m:sub>
                                    <m:r>
                                      <a:rPr lang="en-US" altLang="ja-JP" sz="2200" b="1" i="1">
                                        <a:solidFill>
                                          <a:schemeClr val="tx1">
                                            <a:lumMod val="75000"/>
                                            <a:lumOff val="25000"/>
                                          </a:schemeClr>
                                        </a:solidFill>
                                        <a:latin typeface="Cambria Math" panose="02040503050406030204" pitchFamily="18" charset="0"/>
                                      </a:rPr>
                                      <m:t>𝒀</m:t>
                                    </m:r>
                                  </m:sub>
                                </m:sSub>
                                <m:r>
                                  <a:rPr lang="en-US" altLang="ja-JP" sz="2200">
                                    <a:solidFill>
                                      <a:schemeClr val="tx1">
                                        <a:lumMod val="75000"/>
                                        <a:lumOff val="25000"/>
                                      </a:schemeClr>
                                    </a:solidFill>
                                    <a:latin typeface="Cambria Math" panose="02040503050406030204" pitchFamily="18" charset="0"/>
                                  </a:rPr>
                                  <m:t>+</m:t>
                                </m:r>
                                <m:r>
                                  <a:rPr lang="en-US" altLang="ja-JP" sz="2200" i="1">
                                    <a:solidFill>
                                      <a:schemeClr val="tx1">
                                        <a:lumMod val="75000"/>
                                        <a:lumOff val="25000"/>
                                      </a:schemeClr>
                                    </a:solidFill>
                                    <a:latin typeface="Cambria Math" panose="02040503050406030204" pitchFamily="18" charset="0"/>
                                  </a:rPr>
                                  <m:t>∆</m:t>
                                </m:r>
                                <m:sSub>
                                  <m:sSubPr>
                                    <m:ctrlPr>
                                      <a:rPr lang="ja-JP" altLang="ja-JP" sz="2200" i="1">
                                        <a:solidFill>
                                          <a:schemeClr val="tx1">
                                            <a:lumMod val="75000"/>
                                            <a:lumOff val="25000"/>
                                          </a:schemeClr>
                                        </a:solidFill>
                                        <a:latin typeface="Cambria Math" panose="02040503050406030204" pitchFamily="18" charset="0"/>
                                      </a:rPr>
                                    </m:ctrlPr>
                                  </m:sSubPr>
                                  <m:e>
                                    <m:r>
                                      <a:rPr lang="en-US" altLang="ja-JP" sz="2200" i="1">
                                        <a:solidFill>
                                          <a:schemeClr val="tx1">
                                            <a:lumMod val="75000"/>
                                            <a:lumOff val="25000"/>
                                          </a:schemeClr>
                                        </a:solidFill>
                                        <a:latin typeface="Cambria Math" panose="02040503050406030204" pitchFamily="18" charset="0"/>
                                      </a:rPr>
                                      <m:t>𝑞</m:t>
                                    </m:r>
                                  </m:e>
                                  <m:sub>
                                    <m:r>
                                      <a:rPr lang="en-US" altLang="ja-JP" sz="2200" i="1">
                                        <a:solidFill>
                                          <a:schemeClr val="tx1">
                                            <a:lumMod val="75000"/>
                                            <a:lumOff val="25000"/>
                                          </a:schemeClr>
                                        </a:solidFill>
                                        <a:latin typeface="Cambria Math" panose="02040503050406030204" pitchFamily="18" charset="0"/>
                                      </a:rPr>
                                      <m:t>𝑐</m:t>
                                    </m:r>
                                  </m:sub>
                                </m:sSub>
                              </m:oMath>
                            </m:oMathPara>
                          </a14:m>
                          <a:endParaRPr lang="ja-JP" altLang="en-US" sz="2200" dirty="0">
                            <a:solidFill>
                              <a:schemeClr val="tx1">
                                <a:lumMod val="75000"/>
                                <a:lumOff val="25000"/>
                              </a:schemeClr>
                            </a:solidFill>
                          </a:endParaRPr>
                        </a:p>
                      </a:txBody>
                      <a:tcPr marL="0" marR="0" marT="108000" marB="10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kumimoji="1" lang="en-US" altLang="ja-JP" sz="2200" b="0" i="1" smtClean="0">
                                    <a:solidFill>
                                      <a:schemeClr val="tx1">
                                        <a:lumMod val="75000"/>
                                        <a:lumOff val="25000"/>
                                      </a:schemeClr>
                                    </a:solidFill>
                                    <a:latin typeface="Cambria Math" panose="02040503050406030204" pitchFamily="18" charset="0"/>
                                  </a:rPr>
                                  <m:t>(2)</m:t>
                                </m:r>
                              </m:oMath>
                            </m:oMathPara>
                          </a14:m>
                          <a:endParaRPr kumimoji="1" lang="ja-JP" altLang="en-US" sz="2200" dirty="0">
                            <a:solidFill>
                              <a:schemeClr val="tx1">
                                <a:lumMod val="75000"/>
                                <a:lumOff val="25000"/>
                              </a:schemeClr>
                            </a:solidFill>
                          </a:endParaRPr>
                        </a:p>
                      </a:txBody>
                      <a:tcPr marL="0" marR="72000" marT="108000" marB="10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4494614"/>
                      </a:ext>
                    </a:extLst>
                  </a:tr>
                </a:tbl>
              </a:graphicData>
            </a:graphic>
          </p:graphicFrame>
        </mc:Choice>
        <mc:Fallback xmlns="">
          <p:graphicFrame>
            <p:nvGraphicFramePr>
              <p:cNvPr id="63" name="表 62">
                <a:extLst>
                  <a:ext uri="{FF2B5EF4-FFF2-40B4-BE49-F238E27FC236}">
                    <a16:creationId xmlns:a16="http://schemas.microsoft.com/office/drawing/2014/main" id="{CC500D90-92F0-5995-B072-657DE8300C9D}"/>
                  </a:ext>
                </a:extLst>
              </p:cNvPr>
              <p:cNvGraphicFramePr>
                <a:graphicFrameLocks noGrp="1"/>
              </p:cNvGraphicFramePr>
              <p:nvPr/>
            </p:nvGraphicFramePr>
            <p:xfrm>
              <a:off x="6185169" y="1680037"/>
              <a:ext cx="5976000" cy="1565929"/>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893978959"/>
                        </a:ext>
                      </a:extLst>
                    </a:gridCol>
                    <a:gridCol w="432000">
                      <a:extLst>
                        <a:ext uri="{9D8B030D-6E8A-4147-A177-3AD203B41FA5}">
                          <a16:colId xmlns:a16="http://schemas.microsoft.com/office/drawing/2014/main" val="417653884"/>
                        </a:ext>
                      </a:extLst>
                    </a:gridCol>
                  </a:tblGrid>
                  <a:tr h="917929">
                    <a:tc>
                      <a:txBody>
                        <a:bodyPr/>
                        <a:lstStyle/>
                        <a:p>
                          <a:endParaRPr lang="ja-JP"/>
                        </a:p>
                      </a:txBody>
                      <a:tcPr marL="0" marR="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7"/>
                          <a:stretch>
                            <a:fillRect r="-7802" b="-70861"/>
                          </a:stretch>
                        </a:blipFill>
                      </a:tcPr>
                    </a:tc>
                    <a:tc>
                      <a:txBody>
                        <a:bodyPr/>
                        <a:lstStyle/>
                        <a:p>
                          <a:endParaRPr lang="ja-JP"/>
                        </a:p>
                      </a:txBody>
                      <a:tcPr marL="0" marR="72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7"/>
                          <a:stretch>
                            <a:fillRect l="-1281690" b="-70861"/>
                          </a:stretch>
                        </a:blipFill>
                      </a:tcPr>
                    </a:tc>
                    <a:extLst>
                      <a:ext uri="{0D108BD9-81ED-4DB2-BD59-A6C34878D82A}">
                        <a16:rowId xmlns:a16="http://schemas.microsoft.com/office/drawing/2014/main" val="4034698846"/>
                      </a:ext>
                    </a:extLst>
                  </a:tr>
                  <a:tr h="648000">
                    <a:tc>
                      <a:txBody>
                        <a:bodyPr/>
                        <a:lstStyle/>
                        <a:p>
                          <a:endParaRPr lang="ja-JP"/>
                        </a:p>
                      </a:txBody>
                      <a:tcPr marL="0" marR="0" marT="108000" marB="10800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7"/>
                          <a:stretch>
                            <a:fillRect t="-141121" r="-7802"/>
                          </a:stretch>
                        </a:blipFill>
                      </a:tcPr>
                    </a:tc>
                    <a:tc>
                      <a:txBody>
                        <a:bodyPr/>
                        <a:lstStyle/>
                        <a:p>
                          <a:endParaRPr lang="ja-JP"/>
                        </a:p>
                      </a:txBody>
                      <a:tcPr marL="0" marR="72000" marT="108000" marB="10800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7"/>
                          <a:stretch>
                            <a:fillRect l="-1281690" t="-141121"/>
                          </a:stretch>
                        </a:blipFill>
                      </a:tcPr>
                    </a:tc>
                    <a:extLst>
                      <a:ext uri="{0D108BD9-81ED-4DB2-BD59-A6C34878D82A}">
                        <a16:rowId xmlns:a16="http://schemas.microsoft.com/office/drawing/2014/main" val="2544494614"/>
                      </a:ext>
                    </a:extLst>
                  </a:tr>
                </a:tbl>
              </a:graphicData>
            </a:graphic>
          </p:graphicFrame>
        </mc:Fallback>
      </mc:AlternateContent>
      <p:graphicFrame>
        <p:nvGraphicFramePr>
          <p:cNvPr id="117" name="表 116">
            <a:extLst>
              <a:ext uri="{FF2B5EF4-FFF2-40B4-BE49-F238E27FC236}">
                <a16:creationId xmlns:a16="http://schemas.microsoft.com/office/drawing/2014/main" id="{15EFF84F-EA7A-3A0A-807F-AE06B8B4628A}"/>
              </a:ext>
            </a:extLst>
          </p:cNvPr>
          <p:cNvGraphicFramePr>
            <a:graphicFrameLocks noGrp="1"/>
          </p:cNvGraphicFramePr>
          <p:nvPr/>
        </p:nvGraphicFramePr>
        <p:xfrm>
          <a:off x="6184882" y="3484800"/>
          <a:ext cx="5929416" cy="1520640"/>
        </p:xfrm>
        <a:graphic>
          <a:graphicData uri="http://schemas.openxmlformats.org/drawingml/2006/table">
            <a:tbl>
              <a:tblPr firstRow="1" bandRow="1">
                <a:tableStyleId>{5C22544A-7EE6-4342-B048-85BDC9FD1C3A}</a:tableStyleId>
              </a:tblPr>
              <a:tblGrid>
                <a:gridCol w="988236">
                  <a:extLst>
                    <a:ext uri="{9D8B030D-6E8A-4147-A177-3AD203B41FA5}">
                      <a16:colId xmlns:a16="http://schemas.microsoft.com/office/drawing/2014/main" val="2287204437"/>
                    </a:ext>
                  </a:extLst>
                </a:gridCol>
                <a:gridCol w="988236">
                  <a:extLst>
                    <a:ext uri="{9D8B030D-6E8A-4147-A177-3AD203B41FA5}">
                      <a16:colId xmlns:a16="http://schemas.microsoft.com/office/drawing/2014/main" val="3312833121"/>
                    </a:ext>
                  </a:extLst>
                </a:gridCol>
                <a:gridCol w="988236">
                  <a:extLst>
                    <a:ext uri="{9D8B030D-6E8A-4147-A177-3AD203B41FA5}">
                      <a16:colId xmlns:a16="http://schemas.microsoft.com/office/drawing/2014/main" val="1497151880"/>
                    </a:ext>
                  </a:extLst>
                </a:gridCol>
                <a:gridCol w="988236">
                  <a:extLst>
                    <a:ext uri="{9D8B030D-6E8A-4147-A177-3AD203B41FA5}">
                      <a16:colId xmlns:a16="http://schemas.microsoft.com/office/drawing/2014/main" val="2119716639"/>
                    </a:ext>
                  </a:extLst>
                </a:gridCol>
                <a:gridCol w="988236">
                  <a:extLst>
                    <a:ext uri="{9D8B030D-6E8A-4147-A177-3AD203B41FA5}">
                      <a16:colId xmlns:a16="http://schemas.microsoft.com/office/drawing/2014/main" val="1579227449"/>
                    </a:ext>
                  </a:extLst>
                </a:gridCol>
                <a:gridCol w="988236">
                  <a:extLst>
                    <a:ext uri="{9D8B030D-6E8A-4147-A177-3AD203B41FA5}">
                      <a16:colId xmlns:a16="http://schemas.microsoft.com/office/drawing/2014/main" val="744439068"/>
                    </a:ext>
                  </a:extLst>
                </a:gridCol>
              </a:tblGrid>
              <a:tr h="900000">
                <a:tc>
                  <a:txBody>
                    <a:bodyPr/>
                    <a:lstStyle/>
                    <a:p>
                      <a:endParaRPr kumimoji="1" lang="ja-JP" altLang="en-US" sz="1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295043"/>
                  </a:ext>
                </a:extLst>
              </a:tr>
              <a:tr h="540000">
                <a:tc>
                  <a:txBody>
                    <a:bodyPr/>
                    <a:lstStyle/>
                    <a:p>
                      <a:pPr algn="ctr"/>
                      <a:r>
                        <a:rPr kumimoji="1" lang="ja-JP" altLang="en-US" sz="1800" dirty="0">
                          <a:solidFill>
                            <a:schemeClr val="tx1">
                              <a:lumMod val="75000"/>
                              <a:lumOff val="25000"/>
                            </a:schemeClr>
                          </a:solidFill>
                        </a:rPr>
                        <a:t>排出係数</a:t>
                      </a:r>
                    </a:p>
                  </a:txBody>
                  <a:tcPr marL="36000" marR="3600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a:solidFill>
                            <a:schemeClr val="tx1">
                              <a:lumMod val="75000"/>
                              <a:lumOff val="25000"/>
                            </a:schemeClr>
                          </a:solidFill>
                        </a:rPr>
                        <a:t>生産技術</a:t>
                      </a:r>
                    </a:p>
                  </a:txBody>
                  <a:tcPr marL="36000" marR="3600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a:solidFill>
                            <a:schemeClr val="tx1">
                              <a:lumMod val="75000"/>
                              <a:lumOff val="25000"/>
                            </a:schemeClr>
                          </a:solidFill>
                        </a:rPr>
                        <a:t>中間財の交易構造</a:t>
                      </a:r>
                    </a:p>
                  </a:txBody>
                  <a:tcPr marL="36000" marR="3600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a:solidFill>
                            <a:schemeClr val="tx1">
                              <a:lumMod val="75000"/>
                              <a:lumOff val="25000"/>
                            </a:schemeClr>
                          </a:solidFill>
                        </a:rPr>
                        <a:t>最終財の交易構造</a:t>
                      </a:r>
                    </a:p>
                  </a:txBody>
                  <a:tcPr marL="36000" marR="3600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dirty="0">
                          <a:solidFill>
                            <a:schemeClr val="tx1">
                              <a:lumMod val="75000"/>
                              <a:lumOff val="25000"/>
                            </a:schemeClr>
                          </a:solidFill>
                        </a:rPr>
                        <a:t>最終需要部門構成</a:t>
                      </a:r>
                    </a:p>
                  </a:txBody>
                  <a:tcPr marL="36000" marR="3600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a:solidFill>
                            <a:schemeClr val="tx1">
                              <a:lumMod val="75000"/>
                              <a:lumOff val="25000"/>
                            </a:schemeClr>
                          </a:solidFill>
                        </a:rPr>
                        <a:t>1</a:t>
                      </a:r>
                      <a:r>
                        <a:rPr kumimoji="1" lang="ja-JP" altLang="en-US" sz="1800" dirty="0">
                          <a:solidFill>
                            <a:schemeClr val="tx1">
                              <a:lumMod val="75000"/>
                              <a:lumOff val="25000"/>
                            </a:schemeClr>
                          </a:solidFill>
                        </a:rPr>
                        <a:t>人あたり</a:t>
                      </a:r>
                      <a:r>
                        <a:rPr kumimoji="1" lang="en-US" altLang="ja-JP" sz="1800" dirty="0">
                          <a:solidFill>
                            <a:schemeClr val="tx1">
                              <a:lumMod val="75000"/>
                              <a:lumOff val="25000"/>
                            </a:schemeClr>
                          </a:solidFill>
                        </a:rPr>
                        <a:t>GDE</a:t>
                      </a:r>
                      <a:endParaRPr kumimoji="1" lang="ja-JP" altLang="en-US" sz="1800" dirty="0">
                        <a:solidFill>
                          <a:schemeClr val="tx1">
                            <a:lumMod val="75000"/>
                            <a:lumOff val="25000"/>
                          </a:schemeClr>
                        </a:solidFill>
                      </a:endParaRPr>
                    </a:p>
                  </a:txBody>
                  <a:tcPr marL="36000" marR="3600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75641"/>
                  </a:ext>
                </a:extLst>
              </a:tr>
            </a:tbl>
          </a:graphicData>
        </a:graphic>
      </p:graphicFrame>
      <p:pic>
        <p:nvPicPr>
          <p:cNvPr id="65" name="グラフィックス 64" descr="硬貨 枠線">
            <a:extLst>
              <a:ext uri="{FF2B5EF4-FFF2-40B4-BE49-F238E27FC236}">
                <a16:creationId xmlns:a16="http://schemas.microsoft.com/office/drawing/2014/main" id="{8391BDC3-DC81-6391-4172-A2E303613F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70800" y="3483682"/>
            <a:ext cx="914400" cy="914400"/>
          </a:xfrm>
          <a:prstGeom prst="rect">
            <a:avLst/>
          </a:prstGeom>
        </p:spPr>
      </p:pic>
      <p:pic>
        <p:nvPicPr>
          <p:cNvPr id="109" name="グラフィックス 108" descr="2 つのピン間の経路表示 枠線">
            <a:extLst>
              <a:ext uri="{FF2B5EF4-FFF2-40B4-BE49-F238E27FC236}">
                <a16:creationId xmlns:a16="http://schemas.microsoft.com/office/drawing/2014/main" id="{6173F1C6-6446-110F-B4E4-E6A67B820A9D}"/>
              </a:ext>
            </a:extLst>
          </p:cNvPr>
          <p:cNvPicPr>
            <a:picLocks noChangeAspect="1"/>
          </p:cNvPicPr>
          <p:nvPr/>
        </p:nvPicPr>
        <p:blipFill>
          <a:blip r:embed="rId10">
            <a:extLst>
              <a:ext uri="{96DAC541-7B7A-43D3-8B79-37D633B846F1}">
                <asvg:svgBlip xmlns:asvg="http://schemas.microsoft.com/office/drawing/2016/SVG/main" r:embed="rId11"/>
              </a:ext>
            </a:extLst>
          </a:blip>
          <a:srcRect t="39182"/>
          <a:stretch/>
        </p:blipFill>
        <p:spPr>
          <a:xfrm>
            <a:off x="639926" y="5608352"/>
            <a:ext cx="914400" cy="556126"/>
          </a:xfrm>
          <a:prstGeom prst="rect">
            <a:avLst/>
          </a:prstGeom>
        </p:spPr>
      </p:pic>
      <p:pic>
        <p:nvPicPr>
          <p:cNvPr id="110" name="グラフィックス 109" descr="2 つのピン間の経路表示 枠線">
            <a:extLst>
              <a:ext uri="{FF2B5EF4-FFF2-40B4-BE49-F238E27FC236}">
                <a16:creationId xmlns:a16="http://schemas.microsoft.com/office/drawing/2014/main" id="{95E32A4C-0BBD-AE8B-C222-C9D8DA820169}"/>
              </a:ext>
            </a:extLst>
          </p:cNvPr>
          <p:cNvPicPr>
            <a:picLocks noChangeAspect="1"/>
          </p:cNvPicPr>
          <p:nvPr/>
        </p:nvPicPr>
        <p:blipFill>
          <a:blip r:embed="rId12">
            <a:extLst>
              <a:ext uri="{96DAC541-7B7A-43D3-8B79-37D633B846F1}">
                <asvg:svgBlip xmlns:asvg="http://schemas.microsoft.com/office/drawing/2016/SVG/main" r:embed="rId13"/>
              </a:ext>
            </a:extLst>
          </a:blip>
          <a:srcRect l="39654"/>
          <a:stretch/>
        </p:blipFill>
        <p:spPr>
          <a:xfrm>
            <a:off x="1348211" y="4839044"/>
            <a:ext cx="551809" cy="914400"/>
          </a:xfrm>
          <a:prstGeom prst="rect">
            <a:avLst/>
          </a:prstGeom>
        </p:spPr>
      </p:pic>
      <p:grpSp>
        <p:nvGrpSpPr>
          <p:cNvPr id="19" name="グループ化 18">
            <a:extLst>
              <a:ext uri="{FF2B5EF4-FFF2-40B4-BE49-F238E27FC236}">
                <a16:creationId xmlns:a16="http://schemas.microsoft.com/office/drawing/2014/main" id="{E3EF037B-D57D-C7C9-0C3A-9EB0727F702B}"/>
              </a:ext>
            </a:extLst>
          </p:cNvPr>
          <p:cNvGrpSpPr/>
          <p:nvPr/>
        </p:nvGrpSpPr>
        <p:grpSpPr>
          <a:xfrm>
            <a:off x="10180800" y="3483682"/>
            <a:ext cx="914400" cy="914400"/>
            <a:chOff x="10180800" y="3132000"/>
            <a:chExt cx="914400" cy="914400"/>
          </a:xfrm>
        </p:grpSpPr>
        <p:pic>
          <p:nvPicPr>
            <p:cNvPr id="112" name="グラフィックス 111" descr="テーブル セッティング 単色塗りつぶし">
              <a:extLst>
                <a:ext uri="{FF2B5EF4-FFF2-40B4-BE49-F238E27FC236}">
                  <a16:creationId xmlns:a16="http://schemas.microsoft.com/office/drawing/2014/main" id="{EB9F8042-52BC-3C50-DCF8-E337704127C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67623" y="3266856"/>
              <a:ext cx="310952" cy="310952"/>
            </a:xfrm>
            <a:prstGeom prst="rect">
              <a:avLst/>
            </a:prstGeom>
          </p:spPr>
        </p:pic>
        <p:pic>
          <p:nvPicPr>
            <p:cNvPr id="114" name="グラフィックス 113" descr="車 単色塗りつぶし">
              <a:extLst>
                <a:ext uri="{FF2B5EF4-FFF2-40B4-BE49-F238E27FC236}">
                  <a16:creationId xmlns:a16="http://schemas.microsoft.com/office/drawing/2014/main" id="{1B976342-F774-D2A4-B239-BDD3DC24DE1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777559" y="3531778"/>
              <a:ext cx="310952" cy="310952"/>
            </a:xfrm>
            <a:prstGeom prst="rect">
              <a:avLst/>
            </a:prstGeom>
          </p:spPr>
        </p:pic>
        <p:pic>
          <p:nvPicPr>
            <p:cNvPr id="116" name="グラフィックス 115" descr="円グラフ 枠線">
              <a:extLst>
                <a:ext uri="{FF2B5EF4-FFF2-40B4-BE49-F238E27FC236}">
                  <a16:creationId xmlns:a16="http://schemas.microsoft.com/office/drawing/2014/main" id="{CFD0CDBD-C97B-E69C-70BB-FAAB64C1D5C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80800" y="3132000"/>
              <a:ext cx="914400" cy="914400"/>
            </a:xfrm>
            <a:prstGeom prst="rect">
              <a:avLst/>
            </a:prstGeom>
          </p:spPr>
        </p:pic>
      </p:grpSp>
      <p:grpSp>
        <p:nvGrpSpPr>
          <p:cNvPr id="124" name="グループ化 123">
            <a:extLst>
              <a:ext uri="{FF2B5EF4-FFF2-40B4-BE49-F238E27FC236}">
                <a16:creationId xmlns:a16="http://schemas.microsoft.com/office/drawing/2014/main" id="{9F193C72-F0F3-D128-0572-4EE44C6BB7B6}"/>
              </a:ext>
            </a:extLst>
          </p:cNvPr>
          <p:cNvGrpSpPr/>
          <p:nvPr/>
        </p:nvGrpSpPr>
        <p:grpSpPr>
          <a:xfrm>
            <a:off x="6220800" y="3483682"/>
            <a:ext cx="914400" cy="914400"/>
            <a:chOff x="6220800" y="3132000"/>
            <a:chExt cx="914400" cy="914400"/>
          </a:xfrm>
        </p:grpSpPr>
        <p:pic>
          <p:nvPicPr>
            <p:cNvPr id="99" name="グラフィックス 98" descr="思案中の吹き出し 単色塗りつぶし">
              <a:extLst>
                <a:ext uri="{FF2B5EF4-FFF2-40B4-BE49-F238E27FC236}">
                  <a16:creationId xmlns:a16="http://schemas.microsoft.com/office/drawing/2014/main" id="{CBFDE393-6476-AD1D-3B5C-F929B189126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20800" y="3132000"/>
              <a:ext cx="914400" cy="914400"/>
            </a:xfrm>
            <a:prstGeom prst="rect">
              <a:avLst/>
            </a:prstGeom>
          </p:spPr>
        </p:pic>
        <p:sp>
          <p:nvSpPr>
            <p:cNvPr id="123" name="テキスト ボックス 122">
              <a:extLst>
                <a:ext uri="{FF2B5EF4-FFF2-40B4-BE49-F238E27FC236}">
                  <a16:creationId xmlns:a16="http://schemas.microsoft.com/office/drawing/2014/main" id="{0DEE620B-30F8-C8CB-792C-C9C320E48622}"/>
                </a:ext>
              </a:extLst>
            </p:cNvPr>
            <p:cNvSpPr txBox="1"/>
            <p:nvPr/>
          </p:nvSpPr>
          <p:spPr>
            <a:xfrm>
              <a:off x="6220800" y="3295778"/>
              <a:ext cx="914400" cy="369332"/>
            </a:xfrm>
            <a:prstGeom prst="rect">
              <a:avLst/>
            </a:prstGeom>
            <a:noFill/>
          </p:spPr>
          <p:txBody>
            <a:bodyPr wrap="square" rtlCol="0">
              <a:spAutoFit/>
            </a:bodyPr>
            <a:lstStyle/>
            <a:p>
              <a:pPr algn="ctr"/>
              <a:r>
                <a:rPr kumimoji="1" lang="en-US" altLang="ja-JP" b="1" dirty="0">
                  <a:solidFill>
                    <a:schemeClr val="accent2">
                      <a:lumMod val="20000"/>
                      <a:lumOff val="80000"/>
                    </a:schemeClr>
                  </a:solidFill>
                </a:rPr>
                <a:t>CO</a:t>
              </a:r>
              <a:r>
                <a:rPr kumimoji="1" lang="en-US" altLang="ja-JP" b="1" baseline="-25000" dirty="0">
                  <a:solidFill>
                    <a:schemeClr val="accent2">
                      <a:lumMod val="20000"/>
                      <a:lumOff val="80000"/>
                    </a:schemeClr>
                  </a:solidFill>
                </a:rPr>
                <a:t>2</a:t>
              </a:r>
              <a:endParaRPr kumimoji="1" lang="ja-JP" altLang="en-US" b="1" baseline="-25000" dirty="0">
                <a:solidFill>
                  <a:schemeClr val="accent2">
                    <a:lumMod val="20000"/>
                    <a:lumOff val="80000"/>
                  </a:schemeClr>
                </a:solidFill>
              </a:endParaRPr>
            </a:p>
          </p:txBody>
        </p:sp>
      </p:grpSp>
      <p:grpSp>
        <p:nvGrpSpPr>
          <p:cNvPr id="18" name="グループ化 17">
            <a:extLst>
              <a:ext uri="{FF2B5EF4-FFF2-40B4-BE49-F238E27FC236}">
                <a16:creationId xmlns:a16="http://schemas.microsoft.com/office/drawing/2014/main" id="{4F1DD10E-F62E-93BF-C525-1373A27A7C54}"/>
              </a:ext>
            </a:extLst>
          </p:cNvPr>
          <p:cNvGrpSpPr/>
          <p:nvPr/>
        </p:nvGrpSpPr>
        <p:grpSpPr>
          <a:xfrm>
            <a:off x="7210800" y="3531600"/>
            <a:ext cx="914400" cy="914400"/>
            <a:chOff x="8918056" y="5213952"/>
            <a:chExt cx="914400" cy="914400"/>
          </a:xfrm>
        </p:grpSpPr>
        <p:pic>
          <p:nvPicPr>
            <p:cNvPr id="128" name="グラフィックス 127" descr="ノコ刃 単色塗りつぶし">
              <a:extLst>
                <a:ext uri="{FF2B5EF4-FFF2-40B4-BE49-F238E27FC236}">
                  <a16:creationId xmlns:a16="http://schemas.microsoft.com/office/drawing/2014/main" id="{F3C366B6-65AE-4F0A-7C37-D6EE6B8E2296}"/>
                </a:ext>
              </a:extLst>
            </p:cNvPr>
            <p:cNvPicPr>
              <a:picLocks noChangeAspect="1"/>
            </p:cNvPicPr>
            <p:nvPr/>
          </p:nvPicPr>
          <p:blipFill>
            <a:blip r:embed="rId22">
              <a:extLst>
                <a:ext uri="{96DAC541-7B7A-43D3-8B79-37D633B846F1}">
                  <asvg:svgBlip xmlns:asvg="http://schemas.microsoft.com/office/drawing/2016/SVG/main" r:embed="rId23"/>
                </a:ext>
              </a:extLst>
            </a:blip>
            <a:srcRect t="8495" r="-1401"/>
            <a:stretch/>
          </p:blipFill>
          <p:spPr>
            <a:xfrm>
              <a:off x="9314761" y="5213952"/>
              <a:ext cx="474558" cy="428244"/>
            </a:xfrm>
            <a:prstGeom prst="rect">
              <a:avLst/>
            </a:prstGeom>
          </p:spPr>
        </p:pic>
        <p:pic>
          <p:nvPicPr>
            <p:cNvPr id="132" name="グラフィックス 131" descr="工場 枠線">
              <a:extLst>
                <a:ext uri="{FF2B5EF4-FFF2-40B4-BE49-F238E27FC236}">
                  <a16:creationId xmlns:a16="http://schemas.microsoft.com/office/drawing/2014/main" id="{1FBC72A6-AEB3-9B6E-B170-2EAE1CDC3D1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918056" y="5213952"/>
              <a:ext cx="914400" cy="914400"/>
            </a:xfrm>
            <a:prstGeom prst="rect">
              <a:avLst/>
            </a:prstGeom>
          </p:spPr>
        </p:pic>
      </p:grpSp>
      <p:sp>
        <p:nvSpPr>
          <p:cNvPr id="6" name="テキスト ボックス 5">
            <a:extLst>
              <a:ext uri="{FF2B5EF4-FFF2-40B4-BE49-F238E27FC236}">
                <a16:creationId xmlns:a16="http://schemas.microsoft.com/office/drawing/2014/main" id="{40D7C416-657A-0C08-6F15-C4495474C2E7}"/>
              </a:ext>
            </a:extLst>
          </p:cNvPr>
          <p:cNvSpPr txBox="1"/>
          <p:nvPr/>
        </p:nvSpPr>
        <p:spPr>
          <a:xfrm>
            <a:off x="6110619" y="5165869"/>
            <a:ext cx="6081381" cy="1410615"/>
          </a:xfrm>
          <a:prstGeom prst="rect">
            <a:avLst/>
          </a:prstGeom>
          <a:solidFill>
            <a:schemeClr val="accent2">
              <a:lumMod val="60000"/>
              <a:lumOff val="40000"/>
            </a:schemeClr>
          </a:solidFill>
        </p:spPr>
        <p:txBody>
          <a:bodyPr wrap="square" lIns="216000" tIns="108000" bIns="108000" rtlCol="0">
            <a:spAutoFit/>
          </a:bodyPr>
          <a:lstStyle/>
          <a:p>
            <a:pPr>
              <a:lnSpc>
                <a:spcPct val="110000"/>
              </a:lnSpc>
            </a:pPr>
            <a:r>
              <a:rPr kumimoji="1" lang="ja-JP" altLang="en-US" sz="2400" dirty="0">
                <a:solidFill>
                  <a:schemeClr val="tx1">
                    <a:lumMod val="75000"/>
                    <a:lumOff val="25000"/>
                  </a:schemeClr>
                </a:solidFill>
              </a:rPr>
              <a:t>同程度の経済成長率で、</a:t>
            </a:r>
            <a:endParaRPr kumimoji="1" lang="en-US" altLang="ja-JP" sz="2400" dirty="0">
              <a:solidFill>
                <a:schemeClr val="tx1">
                  <a:lumMod val="75000"/>
                  <a:lumOff val="25000"/>
                </a:schemeClr>
              </a:solidFill>
            </a:endParaRPr>
          </a:p>
          <a:p>
            <a:pPr>
              <a:lnSpc>
                <a:spcPct val="110000"/>
              </a:lnSpc>
            </a:pPr>
            <a:r>
              <a:rPr kumimoji="1" lang="ja-JP" altLang="en-US" sz="2400" dirty="0">
                <a:solidFill>
                  <a:schemeClr val="tx1">
                    <a:lumMod val="75000"/>
                    <a:lumOff val="25000"/>
                  </a:schemeClr>
                </a:solidFill>
              </a:rPr>
              <a:t>・ デカップリングを達成したクラスター</a:t>
            </a:r>
            <a:endParaRPr kumimoji="1" lang="en-US" altLang="ja-JP" sz="2400" dirty="0">
              <a:solidFill>
                <a:schemeClr val="tx1">
                  <a:lumMod val="75000"/>
                  <a:lumOff val="25000"/>
                </a:schemeClr>
              </a:solidFill>
            </a:endParaRPr>
          </a:p>
          <a:p>
            <a:pPr>
              <a:lnSpc>
                <a:spcPct val="110000"/>
              </a:lnSpc>
            </a:pPr>
            <a:r>
              <a:rPr kumimoji="1" lang="ja-JP" altLang="en-US" sz="2400" dirty="0">
                <a:solidFill>
                  <a:schemeClr val="tx1">
                    <a:lumMod val="75000"/>
                    <a:lumOff val="25000"/>
                  </a:schemeClr>
                </a:solidFill>
              </a:rPr>
              <a:t>・ そうでないクラスター、の変化要因を比較。</a:t>
            </a:r>
            <a:endParaRPr kumimoji="1" lang="en-US" altLang="ja-JP" sz="2400" dirty="0">
              <a:solidFill>
                <a:schemeClr val="tx1">
                  <a:lumMod val="75000"/>
                  <a:lumOff val="25000"/>
                </a:schemeClr>
              </a:solidFill>
            </a:endParaRPr>
          </a:p>
        </p:txBody>
      </p:sp>
      <p:grpSp>
        <p:nvGrpSpPr>
          <p:cNvPr id="8" name="グループ化 7">
            <a:extLst>
              <a:ext uri="{FF2B5EF4-FFF2-40B4-BE49-F238E27FC236}">
                <a16:creationId xmlns:a16="http://schemas.microsoft.com/office/drawing/2014/main" id="{356BB82A-1E00-738F-7CDD-D68AF8A6F394}"/>
              </a:ext>
            </a:extLst>
          </p:cNvPr>
          <p:cNvGrpSpPr/>
          <p:nvPr/>
        </p:nvGrpSpPr>
        <p:grpSpPr>
          <a:xfrm>
            <a:off x="8200800" y="3483682"/>
            <a:ext cx="914400" cy="914400"/>
            <a:chOff x="4992977" y="7208164"/>
            <a:chExt cx="914400" cy="914400"/>
          </a:xfrm>
        </p:grpSpPr>
        <p:pic>
          <p:nvPicPr>
            <p:cNvPr id="73" name="グラフィックス 72" descr="道に迷った 枠線">
              <a:extLst>
                <a:ext uri="{FF2B5EF4-FFF2-40B4-BE49-F238E27FC236}">
                  <a16:creationId xmlns:a16="http://schemas.microsoft.com/office/drawing/2014/main" id="{01A3C5DC-54A2-2EC3-D247-A7AD2975ADD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992977" y="7208164"/>
              <a:ext cx="914400" cy="914400"/>
            </a:xfrm>
            <a:prstGeom prst="rect">
              <a:avLst/>
            </a:prstGeom>
          </p:spPr>
        </p:pic>
        <p:pic>
          <p:nvPicPr>
            <p:cNvPr id="7" name="グラフィックス 6" descr="貨物 単色塗りつぶし">
              <a:extLst>
                <a:ext uri="{FF2B5EF4-FFF2-40B4-BE49-F238E27FC236}">
                  <a16:creationId xmlns:a16="http://schemas.microsoft.com/office/drawing/2014/main" id="{31BD9848-60EC-398D-3789-D78F1DC58AB6}"/>
                </a:ext>
              </a:extLst>
            </p:cNvPr>
            <p:cNvPicPr>
              <a:picLocks noChangeAspect="1"/>
            </p:cNvPicPr>
            <p:nvPr/>
          </p:nvPicPr>
          <p:blipFill>
            <a:blip r:embed="rId28">
              <a:extLst>
                <a:ext uri="{96DAC541-7B7A-43D3-8B79-37D633B846F1}">
                  <asvg:svgBlip xmlns:asvg="http://schemas.microsoft.com/office/drawing/2016/SVG/main" r:embed="rId29"/>
                </a:ext>
              </a:extLst>
            </a:blip>
            <a:srcRect b="8467"/>
            <a:stretch/>
          </p:blipFill>
          <p:spPr>
            <a:xfrm>
              <a:off x="5367377" y="7628284"/>
              <a:ext cx="540000" cy="494280"/>
            </a:xfrm>
            <a:prstGeom prst="rect">
              <a:avLst/>
            </a:prstGeom>
          </p:spPr>
        </p:pic>
      </p:grpSp>
      <p:grpSp>
        <p:nvGrpSpPr>
          <p:cNvPr id="14" name="グループ化 13">
            <a:extLst>
              <a:ext uri="{FF2B5EF4-FFF2-40B4-BE49-F238E27FC236}">
                <a16:creationId xmlns:a16="http://schemas.microsoft.com/office/drawing/2014/main" id="{A3DFC7D0-194F-E0F4-F59B-B0B97B374D90}"/>
              </a:ext>
            </a:extLst>
          </p:cNvPr>
          <p:cNvGrpSpPr/>
          <p:nvPr/>
        </p:nvGrpSpPr>
        <p:grpSpPr>
          <a:xfrm>
            <a:off x="9190800" y="3483682"/>
            <a:ext cx="914400" cy="914400"/>
            <a:chOff x="4992977" y="7208164"/>
            <a:chExt cx="914400" cy="914400"/>
          </a:xfrm>
        </p:grpSpPr>
        <p:pic>
          <p:nvPicPr>
            <p:cNvPr id="16" name="グラフィックス 15" descr="道に迷った 枠線">
              <a:extLst>
                <a:ext uri="{FF2B5EF4-FFF2-40B4-BE49-F238E27FC236}">
                  <a16:creationId xmlns:a16="http://schemas.microsoft.com/office/drawing/2014/main" id="{18322D07-91EF-8EEF-03A4-ADB2E6B9B87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992977" y="7208164"/>
              <a:ext cx="914400" cy="914400"/>
            </a:xfrm>
            <a:prstGeom prst="rect">
              <a:avLst/>
            </a:prstGeom>
          </p:spPr>
        </p:pic>
        <p:pic>
          <p:nvPicPr>
            <p:cNvPr id="17" name="グラフィックス 16" descr="貨物 単色塗りつぶし">
              <a:extLst>
                <a:ext uri="{FF2B5EF4-FFF2-40B4-BE49-F238E27FC236}">
                  <a16:creationId xmlns:a16="http://schemas.microsoft.com/office/drawing/2014/main" id="{76AC44A9-E3CD-22E0-B6A2-3941C2D398F1}"/>
                </a:ext>
              </a:extLst>
            </p:cNvPr>
            <p:cNvPicPr>
              <a:picLocks noChangeAspect="1"/>
            </p:cNvPicPr>
            <p:nvPr/>
          </p:nvPicPr>
          <p:blipFill>
            <a:blip r:embed="rId28">
              <a:extLst>
                <a:ext uri="{96DAC541-7B7A-43D3-8B79-37D633B846F1}">
                  <asvg:svgBlip xmlns:asvg="http://schemas.microsoft.com/office/drawing/2016/SVG/main" r:embed="rId29"/>
                </a:ext>
              </a:extLst>
            </a:blip>
            <a:srcRect b="8467"/>
            <a:stretch/>
          </p:blipFill>
          <p:spPr>
            <a:xfrm>
              <a:off x="5367377" y="7628284"/>
              <a:ext cx="540000" cy="494280"/>
            </a:xfrm>
            <a:prstGeom prst="rect">
              <a:avLst/>
            </a:prstGeom>
          </p:spPr>
        </p:pic>
      </p:grpSp>
      <p:sp>
        <p:nvSpPr>
          <p:cNvPr id="24" name="吹き出し: 線 (強調線付き) 23">
            <a:extLst>
              <a:ext uri="{FF2B5EF4-FFF2-40B4-BE49-F238E27FC236}">
                <a16:creationId xmlns:a16="http://schemas.microsoft.com/office/drawing/2014/main" id="{F2C6CD04-5504-FAF6-8361-B9ECDAA8F1E7}"/>
              </a:ext>
            </a:extLst>
          </p:cNvPr>
          <p:cNvSpPr/>
          <p:nvPr/>
        </p:nvSpPr>
        <p:spPr>
          <a:xfrm rot="5400000" flipH="1">
            <a:off x="6983832" y="2532279"/>
            <a:ext cx="520312" cy="577457"/>
          </a:xfrm>
          <a:prstGeom prst="accentCallout1">
            <a:avLst>
              <a:gd name="adj1" fmla="val 50084"/>
              <a:gd name="adj2" fmla="val -8016"/>
              <a:gd name="adj3" fmla="val 147137"/>
              <a:gd name="adj4" fmla="val -67166"/>
            </a:avLst>
          </a:prstGeom>
          <a:noFill/>
          <a:ln w="38100" cap="rnd">
            <a:solidFill>
              <a:srgbClr val="9DBC8A"/>
            </a:solid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80000" tIns="0" rIns="0" bIns="72000" rtlCol="0" anchor="ctr">
            <a:noAutofit/>
          </a:bodyPr>
          <a:lstStyle/>
          <a:p>
            <a:pPr algn="ctr"/>
            <a:endParaRPr kumimoji="1" lang="ja-JP" altLang="en-US" sz="2200" dirty="0">
              <a:solidFill>
                <a:schemeClr val="tx1">
                  <a:lumMod val="75000"/>
                  <a:lumOff val="25000"/>
                </a:schemeClr>
              </a:solidFill>
            </a:endParaRPr>
          </a:p>
        </p:txBody>
      </p:sp>
      <p:sp>
        <p:nvSpPr>
          <p:cNvPr id="27" name="吹き出し: 線 (強調線付き) 26">
            <a:extLst>
              <a:ext uri="{FF2B5EF4-FFF2-40B4-BE49-F238E27FC236}">
                <a16:creationId xmlns:a16="http://schemas.microsoft.com/office/drawing/2014/main" id="{A6C9F16C-EFC4-C55B-3903-2B0A4090F20C}"/>
              </a:ext>
            </a:extLst>
          </p:cNvPr>
          <p:cNvSpPr/>
          <p:nvPr/>
        </p:nvSpPr>
        <p:spPr>
          <a:xfrm rot="5400000" flipH="1">
            <a:off x="7769349" y="2520407"/>
            <a:ext cx="520312" cy="601200"/>
          </a:xfrm>
          <a:prstGeom prst="accentCallout1">
            <a:avLst>
              <a:gd name="adj1" fmla="val 50084"/>
              <a:gd name="adj2" fmla="val -8016"/>
              <a:gd name="adj3" fmla="val 108744"/>
              <a:gd name="adj4" fmla="val -67169"/>
            </a:avLst>
          </a:prstGeom>
          <a:noFill/>
          <a:ln w="38100" cap="rnd">
            <a:solidFill>
              <a:srgbClr val="769468"/>
            </a:solidFill>
          </a:ln>
        </p:spPr>
        <p:style>
          <a:lnRef idx="2">
            <a:schemeClr val="accent1">
              <a:shade val="15000"/>
            </a:schemeClr>
          </a:lnRef>
          <a:fillRef idx="1">
            <a:schemeClr val="accent1"/>
          </a:fillRef>
          <a:effectRef idx="0">
            <a:schemeClr val="accent1"/>
          </a:effectRef>
          <a:fontRef idx="minor">
            <a:schemeClr val="lt1"/>
          </a:fontRef>
        </p:style>
        <p:txBody>
          <a:bodyPr vert="vert270" wrap="none" lIns="180000" tIns="0" rIns="0" bIns="72000" rtlCol="0" anchor="ctr">
            <a:noAutofit/>
          </a:bodyPr>
          <a:lstStyle/>
          <a:p>
            <a:pPr algn="ctr"/>
            <a:endParaRPr kumimoji="1" lang="ja-JP" altLang="en-US" sz="2200" dirty="0">
              <a:solidFill>
                <a:schemeClr val="tx1">
                  <a:lumMod val="75000"/>
                  <a:lumOff val="25000"/>
                </a:schemeClr>
              </a:solidFill>
            </a:endParaRPr>
          </a:p>
        </p:txBody>
      </p:sp>
      <p:sp>
        <p:nvSpPr>
          <p:cNvPr id="29" name="吹き出し: 線 (強調線付き) 28">
            <a:extLst>
              <a:ext uri="{FF2B5EF4-FFF2-40B4-BE49-F238E27FC236}">
                <a16:creationId xmlns:a16="http://schemas.microsoft.com/office/drawing/2014/main" id="{24B5703D-1853-7CBF-99C7-68891A3A0AB4}"/>
              </a:ext>
            </a:extLst>
          </p:cNvPr>
          <p:cNvSpPr/>
          <p:nvPr/>
        </p:nvSpPr>
        <p:spPr>
          <a:xfrm rot="5400000" flipH="1">
            <a:off x="8647890" y="2426807"/>
            <a:ext cx="520312" cy="788400"/>
          </a:xfrm>
          <a:prstGeom prst="accentCallout1">
            <a:avLst>
              <a:gd name="adj1" fmla="val 50084"/>
              <a:gd name="adj2" fmla="val -8016"/>
              <a:gd name="adj3" fmla="val 83139"/>
              <a:gd name="adj4" fmla="val -67522"/>
            </a:avLst>
          </a:prstGeom>
          <a:noFill/>
          <a:ln w="38100" cap="rnd">
            <a:solidFill>
              <a:srgbClr val="66AACC"/>
            </a:solidFill>
          </a:ln>
        </p:spPr>
        <p:style>
          <a:lnRef idx="2">
            <a:schemeClr val="accent1">
              <a:shade val="15000"/>
            </a:schemeClr>
          </a:lnRef>
          <a:fillRef idx="1">
            <a:schemeClr val="accent1"/>
          </a:fillRef>
          <a:effectRef idx="0">
            <a:schemeClr val="accent1"/>
          </a:effectRef>
          <a:fontRef idx="minor">
            <a:schemeClr val="lt1"/>
          </a:fontRef>
        </p:style>
        <p:txBody>
          <a:bodyPr vert="vert270" wrap="none" lIns="180000" tIns="0" rIns="0" bIns="72000" rtlCol="0" anchor="ctr">
            <a:noAutofit/>
          </a:bodyPr>
          <a:lstStyle/>
          <a:p>
            <a:pPr algn="ctr"/>
            <a:endParaRPr kumimoji="1" lang="ja-JP" altLang="en-US" sz="2200" dirty="0">
              <a:solidFill>
                <a:schemeClr val="tx1">
                  <a:lumMod val="75000"/>
                  <a:lumOff val="25000"/>
                </a:schemeClr>
              </a:solidFill>
            </a:endParaRPr>
          </a:p>
        </p:txBody>
      </p:sp>
      <p:sp>
        <p:nvSpPr>
          <p:cNvPr id="30" name="吹き出し: 線 (強調線付き) 29">
            <a:extLst>
              <a:ext uri="{FF2B5EF4-FFF2-40B4-BE49-F238E27FC236}">
                <a16:creationId xmlns:a16="http://schemas.microsoft.com/office/drawing/2014/main" id="{2E9B211A-F9D0-C966-6144-3DDC262E8E10}"/>
              </a:ext>
            </a:extLst>
          </p:cNvPr>
          <p:cNvSpPr/>
          <p:nvPr/>
        </p:nvSpPr>
        <p:spPr>
          <a:xfrm rot="5400000" flipH="1">
            <a:off x="9591401" y="2460190"/>
            <a:ext cx="522000" cy="720829"/>
          </a:xfrm>
          <a:prstGeom prst="accentCallout1">
            <a:avLst>
              <a:gd name="adj1" fmla="val 50084"/>
              <a:gd name="adj2" fmla="val -8016"/>
              <a:gd name="adj3" fmla="val 77433"/>
              <a:gd name="adj4" fmla="val -66254"/>
            </a:avLst>
          </a:prstGeom>
          <a:noFill/>
          <a:ln w="38100" cap="rnd">
            <a:solidFill>
              <a:srgbClr val="6688CC"/>
            </a:solidFill>
          </a:ln>
        </p:spPr>
        <p:style>
          <a:lnRef idx="2">
            <a:schemeClr val="accent1">
              <a:shade val="15000"/>
            </a:schemeClr>
          </a:lnRef>
          <a:fillRef idx="1">
            <a:schemeClr val="accent1"/>
          </a:fillRef>
          <a:effectRef idx="0">
            <a:schemeClr val="accent1"/>
          </a:effectRef>
          <a:fontRef idx="minor">
            <a:schemeClr val="lt1"/>
          </a:fontRef>
        </p:style>
        <p:txBody>
          <a:bodyPr vert="vert270" wrap="none" lIns="180000" tIns="0" rIns="0" bIns="72000" rtlCol="0" anchor="ctr">
            <a:noAutofit/>
          </a:bodyPr>
          <a:lstStyle/>
          <a:p>
            <a:pPr algn="ctr"/>
            <a:endParaRPr kumimoji="1" lang="ja-JP" altLang="en-US" sz="2200" dirty="0">
              <a:solidFill>
                <a:schemeClr val="tx1">
                  <a:lumMod val="75000"/>
                  <a:lumOff val="25000"/>
                </a:schemeClr>
              </a:solidFill>
            </a:endParaRPr>
          </a:p>
        </p:txBody>
      </p:sp>
      <p:sp>
        <p:nvSpPr>
          <p:cNvPr id="31" name="吹き出し: 線 (強調線付き) 30">
            <a:extLst>
              <a:ext uri="{FF2B5EF4-FFF2-40B4-BE49-F238E27FC236}">
                <a16:creationId xmlns:a16="http://schemas.microsoft.com/office/drawing/2014/main" id="{55F35696-2108-0562-1E77-59F84F11D12B}"/>
              </a:ext>
            </a:extLst>
          </p:cNvPr>
          <p:cNvSpPr/>
          <p:nvPr/>
        </p:nvSpPr>
        <p:spPr>
          <a:xfrm rot="5400000" flipH="1">
            <a:off x="10440983" y="2523463"/>
            <a:ext cx="520312" cy="595089"/>
          </a:xfrm>
          <a:prstGeom prst="accentCallout1">
            <a:avLst>
              <a:gd name="adj1" fmla="val 50084"/>
              <a:gd name="adj2" fmla="val -8016"/>
              <a:gd name="adj3" fmla="val 60304"/>
              <a:gd name="adj4" fmla="val -66708"/>
            </a:avLst>
          </a:prstGeom>
          <a:noFill/>
          <a:ln w="38100" cap="rnd">
            <a:solidFill>
              <a:srgbClr val="CCAA66"/>
            </a:solidFill>
          </a:ln>
        </p:spPr>
        <p:style>
          <a:lnRef idx="2">
            <a:schemeClr val="accent1">
              <a:shade val="15000"/>
            </a:schemeClr>
          </a:lnRef>
          <a:fillRef idx="1">
            <a:schemeClr val="accent1"/>
          </a:fillRef>
          <a:effectRef idx="0">
            <a:schemeClr val="accent1"/>
          </a:effectRef>
          <a:fontRef idx="minor">
            <a:schemeClr val="lt1"/>
          </a:fontRef>
        </p:style>
        <p:txBody>
          <a:bodyPr vert="vert270" wrap="none" lIns="180000" tIns="0" rIns="0" bIns="72000" rtlCol="0" anchor="ctr">
            <a:noAutofit/>
          </a:bodyPr>
          <a:lstStyle/>
          <a:p>
            <a:pPr algn="ctr"/>
            <a:endParaRPr kumimoji="1" lang="ja-JP" altLang="en-US" sz="2200" dirty="0">
              <a:solidFill>
                <a:schemeClr val="tx1">
                  <a:lumMod val="75000"/>
                  <a:lumOff val="25000"/>
                </a:schemeClr>
              </a:solidFill>
            </a:endParaRPr>
          </a:p>
        </p:txBody>
      </p:sp>
      <p:sp>
        <p:nvSpPr>
          <p:cNvPr id="32" name="吹き出し: 線 (強調線付き) 31">
            <a:extLst>
              <a:ext uri="{FF2B5EF4-FFF2-40B4-BE49-F238E27FC236}">
                <a16:creationId xmlns:a16="http://schemas.microsoft.com/office/drawing/2014/main" id="{409C2178-5C44-ED3F-4506-795487210C5F}"/>
              </a:ext>
            </a:extLst>
          </p:cNvPr>
          <p:cNvSpPr/>
          <p:nvPr/>
        </p:nvSpPr>
        <p:spPr>
          <a:xfrm rot="5400000" flipH="1">
            <a:off x="11217272" y="2532279"/>
            <a:ext cx="520312" cy="577457"/>
          </a:xfrm>
          <a:prstGeom prst="accentCallout1">
            <a:avLst>
              <a:gd name="adj1" fmla="val 50084"/>
              <a:gd name="adj2" fmla="val -8016"/>
              <a:gd name="adj3" fmla="val 24251"/>
              <a:gd name="adj4" fmla="val -66252"/>
            </a:avLst>
          </a:prstGeom>
          <a:noFill/>
          <a:ln w="38100" cap="rnd">
            <a:solidFill>
              <a:srgbClr val="CC8866"/>
            </a:solid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80000" tIns="0" rIns="0" bIns="72000" rtlCol="0" anchor="ctr">
            <a:noAutofit/>
          </a:bodyPr>
          <a:lstStyle/>
          <a:p>
            <a:pPr algn="ctr"/>
            <a:endParaRPr kumimoji="1" lang="ja-JP" altLang="en-US" sz="2200" dirty="0">
              <a:solidFill>
                <a:schemeClr val="tx1">
                  <a:lumMod val="75000"/>
                  <a:lumOff val="25000"/>
                </a:schemeClr>
              </a:solidFill>
            </a:endParaRPr>
          </a:p>
        </p:txBody>
      </p:sp>
    </p:spTree>
    <p:extLst>
      <p:ext uri="{BB962C8B-B14F-4D97-AF65-F5344CB8AC3E}">
        <p14:creationId xmlns:p14="http://schemas.microsoft.com/office/powerpoint/2010/main" val="8308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2A9CC-B490-F4B0-AFF7-33D16DBE8785}"/>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706FCA37-11CB-F6D3-E2CF-41C9918FE97F}"/>
              </a:ext>
            </a:extLst>
          </p:cNvPr>
          <p:cNvSpPr>
            <a:spLocks noGrp="1"/>
          </p:cNvSpPr>
          <p:nvPr>
            <p:ph type="subTitle" idx="1"/>
          </p:nvPr>
        </p:nvSpPr>
        <p:spPr/>
        <p:txBody>
          <a:bodyPr/>
          <a:lstStyle/>
          <a:p>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509A14F-43FE-714C-3C1F-0DF46F6A1F22}"/>
              </a:ext>
            </a:extLst>
          </p:cNvPr>
          <p:cNvSpPr/>
          <p:nvPr/>
        </p:nvSpPr>
        <p:spPr>
          <a:xfrm>
            <a:off x="0" y="3199593"/>
            <a:ext cx="12192000" cy="565146"/>
          </a:xfrm>
          <a:prstGeom prst="rect">
            <a:avLst/>
          </a:pr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 bIns="36000" rtlCol="0" anchor="ctr">
            <a:spAutoFit/>
          </a:bodyPr>
          <a:lstStyle/>
          <a:p>
            <a:endParaRPr lang="en-US" altLang="ja-JP" sz="3200" b="1" dirty="0"/>
          </a:p>
        </p:txBody>
      </p:sp>
      <p:sp>
        <p:nvSpPr>
          <p:cNvPr id="5" name="正方形/長方形 4">
            <a:extLst>
              <a:ext uri="{FF2B5EF4-FFF2-40B4-BE49-F238E27FC236}">
                <a16:creationId xmlns:a16="http://schemas.microsoft.com/office/drawing/2014/main" id="{6228DED8-4C12-0E7F-31DB-1A7D35692C4C}"/>
              </a:ext>
            </a:extLst>
          </p:cNvPr>
          <p:cNvSpPr/>
          <p:nvPr/>
        </p:nvSpPr>
        <p:spPr>
          <a:xfrm>
            <a:off x="0" y="965625"/>
            <a:ext cx="12192000" cy="565146"/>
          </a:xfrm>
          <a:prstGeom prst="rect">
            <a:avLst/>
          </a:pr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 bIns="36000" rtlCol="0" anchor="ctr">
            <a:spAutoFit/>
          </a:bodyPr>
          <a:lstStyle/>
          <a:p>
            <a:endParaRPr kumimoji="1" lang="ja-JP" altLang="en-US" sz="3200" dirty="0">
              <a:solidFill>
                <a:schemeClr val="accent1">
                  <a:lumMod val="75000"/>
                </a:schemeClr>
              </a:solidFill>
            </a:endParaRPr>
          </a:p>
        </p:txBody>
      </p:sp>
      <p:sp>
        <p:nvSpPr>
          <p:cNvPr id="2" name="タイトル 1">
            <a:extLst>
              <a:ext uri="{FF2B5EF4-FFF2-40B4-BE49-F238E27FC236}">
                <a16:creationId xmlns:a16="http://schemas.microsoft.com/office/drawing/2014/main" id="{315AEEB8-72E7-A0E8-49F0-7C73D5C6F684}"/>
              </a:ext>
            </a:extLst>
          </p:cNvPr>
          <p:cNvSpPr>
            <a:spLocks noGrp="1"/>
          </p:cNvSpPr>
          <p:nvPr>
            <p:ph type="title"/>
          </p:nvPr>
        </p:nvSpPr>
        <p:spPr/>
        <p:txBody>
          <a:bodyPr/>
          <a:lstStyle/>
          <a:p>
            <a:r>
              <a:rPr kumimoji="1" lang="en-US" altLang="ja-JP" dirty="0"/>
              <a:t>1. Introduction</a:t>
            </a:r>
            <a:endParaRPr kumimoji="1" lang="ja-JP" altLang="en-US" dirty="0"/>
          </a:p>
        </p:txBody>
      </p:sp>
      <p:sp>
        <p:nvSpPr>
          <p:cNvPr id="3" name="コンテンツ プレースホルダー 2">
            <a:extLst>
              <a:ext uri="{FF2B5EF4-FFF2-40B4-BE49-F238E27FC236}">
                <a16:creationId xmlns:a16="http://schemas.microsoft.com/office/drawing/2014/main" id="{9E3641FA-8E17-DBFD-CABC-4C7587756640}"/>
              </a:ext>
            </a:extLst>
          </p:cNvPr>
          <p:cNvSpPr>
            <a:spLocks noGrp="1"/>
          </p:cNvSpPr>
          <p:nvPr>
            <p:ph idx="1"/>
          </p:nvPr>
        </p:nvSpPr>
        <p:spPr>
          <a:xfrm>
            <a:off x="180000" y="1004400"/>
            <a:ext cx="11833200" cy="5673600"/>
          </a:xfrm>
        </p:spPr>
        <p:txBody>
          <a:bodyPr/>
          <a:lstStyle/>
          <a:p>
            <a:r>
              <a:rPr lang="en-US" altLang="ja-JP" b="1" dirty="0"/>
              <a:t>Research Objectives</a:t>
            </a:r>
          </a:p>
          <a:p>
            <a:pPr lvl="1"/>
            <a:r>
              <a:rPr lang="en-US" altLang="ja-JP" dirty="0"/>
              <a:t>To provide guidance for global CO₂ reduction strategies.</a:t>
            </a:r>
          </a:p>
          <a:p>
            <a:pPr lvl="1"/>
            <a:r>
              <a:rPr lang="en-US" altLang="ja-JP" dirty="0"/>
              <a:t>To develop a comprehensive and detailed analytical approach for identifying drivers of decoupling using the World MRIO table.</a:t>
            </a:r>
          </a:p>
          <a:p>
            <a:r>
              <a:rPr lang="en-US" altLang="ja-JP" b="1" dirty="0"/>
              <a:t>Key Features of This Study</a:t>
            </a:r>
          </a:p>
          <a:p>
            <a:pPr lvl="1"/>
            <a:r>
              <a:rPr lang="en-US" altLang="ja-JP" dirty="0"/>
              <a:t>Examination of a wide range of factors, including global trade structure.</a:t>
            </a:r>
          </a:p>
          <a:p>
            <a:pPr lvl="1"/>
            <a:r>
              <a:rPr lang="en-US" altLang="ja-JP" dirty="0"/>
              <a:t>Analysis of time trends in decoupling states across countries over a given period.</a:t>
            </a:r>
          </a:p>
          <a:p>
            <a:pPr lvl="1"/>
            <a:r>
              <a:rPr lang="en-US" altLang="ja-JP" dirty="0"/>
              <a:t>Discussion of GHG reduction through degrowth.</a:t>
            </a:r>
          </a:p>
          <a:p>
            <a:pPr lvl="1"/>
            <a:r>
              <a:rPr lang="en-US" altLang="ja-JP" dirty="0"/>
              <a:t>Empirical analysis covering 43 countries over 15 years (2000–2014).</a:t>
            </a:r>
            <a:endParaRPr kumimoji="1" lang="en-US" altLang="ja-JP" dirty="0"/>
          </a:p>
        </p:txBody>
      </p:sp>
    </p:spTree>
    <p:extLst>
      <p:ext uri="{BB962C8B-B14F-4D97-AF65-F5344CB8AC3E}">
        <p14:creationId xmlns:p14="http://schemas.microsoft.com/office/powerpoint/2010/main" val="395401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kumimoji="1" lang="en-US" altLang="ja-JP" dirty="0"/>
              <a:t>2. Methodology</a:t>
            </a:r>
            <a:r>
              <a:rPr lang="en-US" altLang="ja-JP" dirty="0"/>
              <a:t>: Definition of decoupling indicator</a:t>
            </a:r>
            <a:endParaRPr kumimoji="1" lang="ja-JP" altLang="en-US" dirty="0"/>
          </a:p>
        </p:txBody>
      </p:sp>
      <p:sp>
        <p:nvSpPr>
          <p:cNvPr id="6" name="正方形/長方形 5">
            <a:extLst>
              <a:ext uri="{FF2B5EF4-FFF2-40B4-BE49-F238E27FC236}">
                <a16:creationId xmlns:a16="http://schemas.microsoft.com/office/drawing/2014/main" id="{7B82AC76-0700-F89F-F507-1E712798FC3C}"/>
              </a:ext>
            </a:extLst>
          </p:cNvPr>
          <p:cNvSpPr/>
          <p:nvPr/>
        </p:nvSpPr>
        <p:spPr>
          <a:xfrm>
            <a:off x="180000" y="3502800"/>
            <a:ext cx="5806800" cy="3175200"/>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380385E-1F78-90A1-F728-9DCE5C80468B}"/>
              </a:ext>
            </a:extLst>
          </p:cNvPr>
          <p:cNvSpPr/>
          <p:nvPr/>
        </p:nvSpPr>
        <p:spPr>
          <a:xfrm>
            <a:off x="6202800" y="2638800"/>
            <a:ext cx="5806800" cy="4039200"/>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5916000" cy="5673600"/>
              </a:xfrm>
            </p:spPr>
            <p:txBody>
              <a:bodyPr rIns="108000" numCol="1">
                <a:noAutofit/>
              </a:bodyPr>
              <a:lstStyle/>
              <a:p>
                <a:pPr marL="0" lvl="1" indent="0">
                  <a:spcBef>
                    <a:spcPts val="1800"/>
                  </a:spcBef>
                  <a:buNone/>
                </a:pPr>
                <a:r>
                  <a:rPr lang="en-US" altLang="ja-JP" sz="3200" b="1" dirty="0"/>
                  <a:t>Definition of decoupling indicator</a:t>
                </a:r>
                <a:endParaRPr kumimoji="1" lang="en-US" altLang="ja-JP" sz="3200" b="1" dirty="0"/>
              </a:p>
              <a:p>
                <a:pPr lvl="1">
                  <a:tabLst>
                    <a:tab pos="1706563" algn="l"/>
                  </a:tabLst>
                </a:pPr>
                <a:r>
                  <a:rPr lang="en-US" altLang="ja-JP" dirty="0"/>
                  <a:t>The decoupling of environmental impacts from economic growth is expressed in terms of elasticity values </a:t>
                </a:r>
                <a:r>
                  <a:rPr lang="en-US" altLang="ja-JP" dirty="0">
                    <a:effectLst/>
                    <a:ea typeface="MS　明朝"/>
                  </a:rPr>
                  <a:t>(</a:t>
                </a:r>
                <a:r>
                  <a:rPr kumimoji="1" lang="en-US" altLang="ja-JP" dirty="0" err="1"/>
                  <a:t>Tapio</a:t>
                </a:r>
                <a:r>
                  <a:rPr kumimoji="1" lang="en-US" altLang="ja-JP" dirty="0"/>
                  <a:t>, 2005; Wang </a:t>
                </a:r>
                <a:r>
                  <a:rPr kumimoji="1" lang="en-US" altLang="ja-JP" i="1" dirty="0"/>
                  <a:t>et al.</a:t>
                </a:r>
                <a:r>
                  <a:rPr kumimoji="1" lang="en-US" altLang="ja-JP" dirty="0"/>
                  <a:t>, 2015</a:t>
                </a:r>
                <a:r>
                  <a:rPr lang="en-US" altLang="ja-JP" dirty="0"/>
                  <a:t>)</a:t>
                </a:r>
                <a:r>
                  <a:rPr kumimoji="1" lang="en-US" altLang="ja-JP" dirty="0"/>
                  <a:t>.</a:t>
                </a:r>
              </a:p>
              <a:p>
                <a:pPr marL="360000" indent="-360000">
                  <a:lnSpc>
                    <a:spcPct val="180000"/>
                  </a:lnSpc>
                  <a:spcBef>
                    <a:spcPts val="1000"/>
                  </a:spcBef>
                  <a:spcAft>
                    <a:spcPts val="1700"/>
                  </a:spcAft>
                </a:pPr>
                <a14:m>
                  <m:oMathPara xmlns:m="http://schemas.openxmlformats.org/officeDocument/2006/math">
                    <m:oMathParaPr>
                      <m:jc m:val="center"/>
                    </m:oMathParaPr>
                    <m:oMath xmlns:m="http://schemas.openxmlformats.org/officeDocument/2006/math">
                      <m:sSubSup>
                        <m:sSubSupPr>
                          <m:ctrlPr>
                            <a:rPr lang="en-US" altLang="ja-JP" sz="2800" i="1" smtClean="0">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𝐷</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rPr>
                        <m:t>=</m:t>
                      </m:r>
                      <m:f>
                        <m:fPr>
                          <m:ctrlPr>
                            <a:rPr lang="en-US" altLang="ja-JP" sz="2800" i="1" smtClean="0">
                              <a:solidFill>
                                <a:schemeClr val="tx1"/>
                              </a:solidFill>
                              <a:latin typeface="Cambria Math" panose="02040503050406030204" pitchFamily="18" charset="0"/>
                            </a:rPr>
                          </m:ctrlPr>
                        </m:fPr>
                        <m:num>
                          <m:f>
                            <m:fPr>
                              <m:type m:val="lin"/>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m:t>
                              </m:r>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𝑞</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rPr>
                                <m:t>−</m:t>
                              </m:r>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𝑞</m:t>
                                  </m:r>
                                </m:e>
                                <m:sub>
                                  <m:r>
                                    <a:rPr lang="en-US" altLang="ja-JP" sz="2800" i="1">
                                      <a:solidFill>
                                        <a:schemeClr val="tx1"/>
                                      </a:solidFill>
                                      <a:latin typeface="Cambria Math" panose="02040503050406030204" pitchFamily="18" charset="0"/>
                                    </a:rPr>
                                    <m:t>0</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rPr>
                                <m:t>)</m:t>
                              </m:r>
                            </m:num>
                            <m:den>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𝑞</m:t>
                                  </m:r>
                                </m:e>
                                <m:sub>
                                  <m:r>
                                    <a:rPr lang="en-US" altLang="ja-JP" sz="2800" i="1">
                                      <a:solidFill>
                                        <a:schemeClr val="tx1"/>
                                      </a:solidFill>
                                      <a:latin typeface="Cambria Math" panose="02040503050406030204" pitchFamily="18" charset="0"/>
                                    </a:rPr>
                                    <m:t>0</m:t>
                                  </m:r>
                                </m:sub>
                                <m:sup>
                                  <m:r>
                                    <a:rPr lang="en-US" altLang="ja-JP" sz="2800" i="1">
                                      <a:solidFill>
                                        <a:schemeClr val="tx1"/>
                                      </a:solidFill>
                                      <a:latin typeface="Cambria Math" panose="02040503050406030204" pitchFamily="18" charset="0"/>
                                    </a:rPr>
                                    <m:t>𝑟</m:t>
                                  </m:r>
                                </m:sup>
                              </m:sSubSup>
                            </m:den>
                          </m:f>
                        </m:num>
                        <m:den>
                          <m:f>
                            <m:fPr>
                              <m:type m:val="lin"/>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m:t>
                              </m:r>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rPr>
                                <m:t>−</m:t>
                              </m:r>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0</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rPr>
                                <m:t>)</m:t>
                              </m:r>
                            </m:num>
                            <m:den>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0</m:t>
                                  </m:r>
                                </m:sub>
                                <m:sup>
                                  <m:r>
                                    <a:rPr lang="en-US" altLang="ja-JP" sz="2800" i="1">
                                      <a:solidFill>
                                        <a:schemeClr val="tx1"/>
                                      </a:solidFill>
                                      <a:latin typeface="Cambria Math" panose="02040503050406030204" pitchFamily="18" charset="0"/>
                                    </a:rPr>
                                    <m:t>𝑟</m:t>
                                  </m:r>
                                </m:sup>
                              </m:sSubSup>
                            </m:den>
                          </m:f>
                        </m:den>
                      </m:f>
                      <m:r>
                        <a:rPr lang="en-US" altLang="ja-JP" sz="2800" i="1">
                          <a:solidFill>
                            <a:schemeClr val="tx1"/>
                          </a:solidFill>
                          <a:latin typeface="Cambria Math" panose="02040503050406030204" pitchFamily="18" charset="0"/>
                        </a:rPr>
                        <m:t>=</m:t>
                      </m:r>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ea typeface="Cambria Math" panose="02040503050406030204" pitchFamily="18" charset="0"/>
                            </a:rPr>
                            <m:t>%∆</m:t>
                          </m:r>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𝑞</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num>
                        <m:den>
                          <m:r>
                            <a:rPr lang="en-US" altLang="ja-JP" sz="2800" i="1">
                              <a:solidFill>
                                <a:schemeClr val="tx1"/>
                              </a:solidFill>
                              <a:latin typeface="Cambria Math" panose="02040503050406030204" pitchFamily="18" charset="0"/>
                              <a:ea typeface="Cambria Math" panose="02040503050406030204" pitchFamily="18" charset="0"/>
                            </a:rPr>
                            <m:t>%∆</m:t>
                          </m:r>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den>
                      </m:f>
                    </m:oMath>
                  </m:oMathPara>
                </a14:m>
                <a:endParaRPr lang="en-US" altLang="ja-JP" sz="2800" dirty="0">
                  <a:solidFill>
                    <a:schemeClr val="tx1"/>
                  </a:solidFill>
                </a:endParaRPr>
              </a:p>
              <a:p>
                <a:pPr marL="554400" indent="-446400">
                  <a:spcBef>
                    <a:spcPts val="600"/>
                  </a:spcBef>
                  <a:tabLst>
                    <a:tab pos="432000" algn="l"/>
                  </a:tabLst>
                </a:pPr>
                <a14:m>
                  <m:oMath xmlns:m="http://schemas.openxmlformats.org/officeDocument/2006/math">
                    <m:sSubSup>
                      <m:sSubSupPr>
                        <m:ctrlPr>
                          <a:rPr lang="en-US" altLang="ja-JP" sz="2000" i="1" smtClean="0">
                            <a:solidFill>
                              <a:schemeClr val="tx1"/>
                            </a:solidFill>
                            <a:latin typeface="Cambria Math" panose="02040503050406030204" pitchFamily="18" charset="0"/>
                          </a:rPr>
                        </m:ctrlPr>
                      </m:sSubSupPr>
                      <m:e>
                        <m:r>
                          <a:rPr lang="en-US" altLang="ja-JP" sz="2000" i="1">
                            <a:solidFill>
                              <a:schemeClr val="tx1"/>
                            </a:solidFill>
                            <a:latin typeface="Cambria Math" panose="02040503050406030204" pitchFamily="18" charset="0"/>
                          </a:rPr>
                          <m:t>𝐷</m:t>
                        </m:r>
                      </m:e>
                      <m:sub>
                        <m:r>
                          <a:rPr lang="en-US" altLang="ja-JP" sz="2000" i="1">
                            <a:solidFill>
                              <a:schemeClr val="tx1"/>
                            </a:solidFill>
                            <a:latin typeface="Cambria Math" panose="02040503050406030204" pitchFamily="18" charset="0"/>
                          </a:rPr>
                          <m:t>𝑡</m:t>
                        </m:r>
                      </m:sub>
                      <m:sup>
                        <m:r>
                          <a:rPr lang="en-US" altLang="ja-JP" sz="2000" i="1">
                            <a:solidFill>
                              <a:schemeClr val="tx1"/>
                            </a:solidFill>
                            <a:latin typeface="Cambria Math" panose="02040503050406030204" pitchFamily="18" charset="0"/>
                          </a:rPr>
                          <m:t>𝑟</m:t>
                        </m:r>
                      </m:sup>
                    </m:sSubSup>
                  </m:oMath>
                </a14:m>
                <a:r>
                  <a:rPr lang="en-US" altLang="ja-JP" sz="2000" dirty="0">
                    <a:solidFill>
                      <a:prstClr val="black"/>
                    </a:solidFill>
                  </a:rPr>
                  <a:t>	:</a:t>
                </a:r>
                <a:r>
                  <a:rPr lang="en-US" altLang="ja-JP" sz="2000" kern="0" dirty="0">
                    <a:solidFill>
                      <a:prstClr val="black"/>
                    </a:solidFill>
                  </a:rPr>
                  <a:t> </a:t>
                </a:r>
                <a:r>
                  <a:rPr lang="en-US" altLang="ja-JP" sz="2000" dirty="0"/>
                  <a:t>Decoupling indicator of country </a:t>
                </a:r>
                <a14:m>
                  <m:oMath xmlns:m="http://schemas.openxmlformats.org/officeDocument/2006/math">
                    <m:r>
                      <a:rPr lang="en-US" altLang="ja-JP" sz="2000" i="1" dirty="0" smtClean="0">
                        <a:latin typeface="Cambria Math" panose="02040503050406030204" pitchFamily="18" charset="0"/>
                      </a:rPr>
                      <m:t>𝑟</m:t>
                    </m:r>
                  </m:oMath>
                </a14:m>
                <a:r>
                  <a:rPr lang="en-US" altLang="ja-JP" sz="2000" dirty="0"/>
                  <a:t> year 0 to year </a:t>
                </a:r>
                <a14:m>
                  <m:oMath xmlns:m="http://schemas.openxmlformats.org/officeDocument/2006/math">
                    <m:r>
                      <a:rPr lang="en-US" altLang="ja-JP" sz="2000" i="1" dirty="0" smtClean="0">
                        <a:latin typeface="Cambria Math" panose="02040503050406030204" pitchFamily="18" charset="0"/>
                      </a:rPr>
                      <m:t>𝑡</m:t>
                    </m:r>
                  </m:oMath>
                </a14:m>
                <a:endParaRPr kumimoji="1" lang="en-US" altLang="ja-JP" sz="2000" i="1" dirty="0">
                  <a:solidFill>
                    <a:schemeClr val="tx1"/>
                  </a:solidFill>
                  <a:latin typeface="Cambria Math" panose="02040503050406030204" pitchFamily="18" charset="0"/>
                </a:endParaRPr>
              </a:p>
              <a:p>
                <a:pPr marL="554400" indent="-446400">
                  <a:spcBef>
                    <a:spcPts val="600"/>
                  </a:spcBef>
                  <a:tabLst>
                    <a:tab pos="432000" algn="l"/>
                  </a:tabLst>
                </a:pPr>
                <a14:m>
                  <m:oMath xmlns:m="http://schemas.openxmlformats.org/officeDocument/2006/math">
                    <m:sSubSup>
                      <m:sSubSupPr>
                        <m:ctrlPr>
                          <a:rPr kumimoji="1" lang="en-US" altLang="ja-JP" sz="2000" i="1" smtClean="0">
                            <a:solidFill>
                              <a:schemeClr val="tx1"/>
                            </a:solidFill>
                            <a:latin typeface="Cambria Math" panose="02040503050406030204" pitchFamily="18" charset="0"/>
                          </a:rPr>
                        </m:ctrlPr>
                      </m:sSubSupPr>
                      <m:e>
                        <m:r>
                          <a:rPr kumimoji="1" lang="en-US" altLang="ja-JP" sz="2000" i="1" smtClean="0">
                            <a:solidFill>
                              <a:schemeClr val="tx1"/>
                            </a:solidFill>
                            <a:latin typeface="Cambria Math" panose="02040503050406030204" pitchFamily="18" charset="0"/>
                          </a:rPr>
                          <m:t>𝑞</m:t>
                        </m:r>
                      </m:e>
                      <m:sub>
                        <m:r>
                          <a:rPr kumimoji="1" lang="en-US" altLang="ja-JP" sz="2000" i="1">
                            <a:solidFill>
                              <a:schemeClr val="tx1"/>
                            </a:solidFill>
                            <a:latin typeface="Cambria Math" panose="02040503050406030204" pitchFamily="18" charset="0"/>
                          </a:rPr>
                          <m:t>𝑡</m:t>
                        </m:r>
                      </m:sub>
                      <m:sup>
                        <m:r>
                          <a:rPr kumimoji="1" lang="en-US" altLang="ja-JP" sz="2000" i="1">
                            <a:solidFill>
                              <a:schemeClr val="tx1"/>
                            </a:solidFill>
                            <a:latin typeface="Cambria Math" panose="02040503050406030204" pitchFamily="18" charset="0"/>
                          </a:rPr>
                          <m:t>𝑟</m:t>
                        </m:r>
                      </m:sup>
                    </m:sSubSup>
                  </m:oMath>
                </a14:m>
                <a:r>
                  <a:rPr kumimoji="0" lang="en-US" altLang="ja-JP" sz="2000" i="0" u="none" strike="noStrike" kern="0" cap="none" spc="0" normalizeH="0" baseline="0" noProof="0" dirty="0">
                    <a:ln>
                      <a:noFill/>
                    </a:ln>
                    <a:solidFill>
                      <a:prstClr val="black"/>
                    </a:solidFill>
                    <a:effectLst/>
                    <a:uLnTx/>
                    <a:uFillTx/>
                  </a:rPr>
                  <a:t>	:</a:t>
                </a:r>
                <a:r>
                  <a:rPr kumimoji="0" lang="en-US" altLang="ja-JP" sz="2000" b="1" i="0" u="none" strike="noStrike" kern="0" cap="none" spc="0" normalizeH="0" baseline="0" noProof="0" dirty="0">
                    <a:ln>
                      <a:noFill/>
                    </a:ln>
                    <a:solidFill>
                      <a:prstClr val="black"/>
                    </a:solidFill>
                    <a:effectLst/>
                    <a:uLnTx/>
                    <a:uFillTx/>
                  </a:rPr>
                  <a:t> </a:t>
                </a:r>
                <a:r>
                  <a:rPr lang="en-US" altLang="ja-JP" sz="2000" dirty="0"/>
                  <a:t>Per capita carbon footprint of country </a:t>
                </a:r>
                <a14:m>
                  <m:oMath xmlns:m="http://schemas.openxmlformats.org/officeDocument/2006/math">
                    <m:r>
                      <a:rPr lang="en-US" altLang="ja-JP" sz="2000" i="1" dirty="0" smtClean="0">
                        <a:latin typeface="Cambria Math" panose="02040503050406030204" pitchFamily="18" charset="0"/>
                      </a:rPr>
                      <m:t>𝑟</m:t>
                    </m:r>
                  </m:oMath>
                </a14:m>
                <a:r>
                  <a:rPr lang="en-US" altLang="ja-JP" sz="2000" dirty="0"/>
                  <a:t> in year </a:t>
                </a:r>
                <a14:m>
                  <m:oMath xmlns:m="http://schemas.openxmlformats.org/officeDocument/2006/math">
                    <m:r>
                      <a:rPr lang="en-US" altLang="ja-JP" sz="2000" i="1" dirty="0" smtClean="0">
                        <a:latin typeface="Cambria Math" panose="02040503050406030204" pitchFamily="18" charset="0"/>
                      </a:rPr>
                      <m:t>𝑡</m:t>
                    </m:r>
                  </m:oMath>
                </a14:m>
                <a:endParaRPr lang="en-US" altLang="ja-JP" sz="2000" kern="0" dirty="0">
                  <a:solidFill>
                    <a:prstClr val="black"/>
                  </a:solidFill>
                  <a:cs typeface="Times New Roman" panose="02020603050405020304" pitchFamily="18" charset="0"/>
                </a:endParaRPr>
              </a:p>
              <a:p>
                <a:pPr marL="554400" indent="-446400">
                  <a:spcBef>
                    <a:spcPts val="600"/>
                  </a:spcBef>
                  <a:tabLst>
                    <a:tab pos="432000" algn="l"/>
                  </a:tabLst>
                </a:pPr>
                <a14:m>
                  <m:oMath xmlns:m="http://schemas.openxmlformats.org/officeDocument/2006/math">
                    <m:sSubSup>
                      <m:sSubSupPr>
                        <m:ctrlPr>
                          <a:rPr kumimoji="1" lang="en-US" altLang="ja-JP" sz="2000" i="1" smtClean="0">
                            <a:solidFill>
                              <a:schemeClr val="tx1"/>
                            </a:solidFill>
                            <a:latin typeface="Cambria Math" panose="02040503050406030204" pitchFamily="18" charset="0"/>
                          </a:rPr>
                        </m:ctrlPr>
                      </m:sSubSupPr>
                      <m:e>
                        <m:r>
                          <a:rPr kumimoji="1" lang="en-US" altLang="ja-JP" sz="2000" i="1" smtClean="0">
                            <a:solidFill>
                              <a:schemeClr val="tx1"/>
                            </a:solidFill>
                            <a:latin typeface="Cambria Math" panose="02040503050406030204" pitchFamily="18" charset="0"/>
                          </a:rPr>
                          <m:t>𝑦</m:t>
                        </m:r>
                      </m:e>
                      <m:sub>
                        <m:r>
                          <a:rPr kumimoji="1" lang="en-US" altLang="ja-JP" sz="2000" i="1" smtClean="0">
                            <a:solidFill>
                              <a:schemeClr val="tx1"/>
                            </a:solidFill>
                            <a:latin typeface="Cambria Math" panose="02040503050406030204" pitchFamily="18" charset="0"/>
                          </a:rPr>
                          <m:t>𝑡</m:t>
                        </m:r>
                      </m:sub>
                      <m:sup>
                        <m:r>
                          <a:rPr kumimoji="1" lang="en-US" altLang="ja-JP" sz="2000" i="1" smtClean="0">
                            <a:solidFill>
                              <a:schemeClr val="tx1"/>
                            </a:solidFill>
                            <a:latin typeface="Cambria Math" panose="02040503050406030204" pitchFamily="18" charset="0"/>
                          </a:rPr>
                          <m:t>𝑟</m:t>
                        </m:r>
                      </m:sup>
                    </m:sSubSup>
                  </m:oMath>
                </a14:m>
                <a:r>
                  <a:rPr kumimoji="0" lang="en-US" altLang="ja-JP" sz="2000" i="0" u="none" strike="noStrike" kern="0" cap="none" spc="0" normalizeH="0" baseline="0" noProof="0" dirty="0">
                    <a:ln>
                      <a:noFill/>
                    </a:ln>
                    <a:solidFill>
                      <a:prstClr val="black"/>
                    </a:solidFill>
                    <a:effectLst/>
                    <a:uLnTx/>
                    <a:uFillTx/>
                  </a:rPr>
                  <a:t>	:</a:t>
                </a:r>
                <a:r>
                  <a:rPr kumimoji="0" lang="en-US" altLang="ja-JP" sz="2000" b="1" i="0" u="none" strike="noStrike" kern="0" cap="none" spc="0" normalizeH="0" baseline="0" noProof="0" dirty="0">
                    <a:ln>
                      <a:noFill/>
                    </a:ln>
                    <a:solidFill>
                      <a:prstClr val="black"/>
                    </a:solidFill>
                    <a:effectLst/>
                    <a:uLnTx/>
                    <a:uFillTx/>
                  </a:rPr>
                  <a:t> </a:t>
                </a:r>
                <a:r>
                  <a:rPr lang="en-US" altLang="ja-JP" sz="2000" dirty="0"/>
                  <a:t>Per capita final demand (i.e., GDE) of country </a:t>
                </a:r>
                <a14:m>
                  <m:oMath xmlns:m="http://schemas.openxmlformats.org/officeDocument/2006/math">
                    <m:r>
                      <a:rPr lang="en-US" altLang="ja-JP" sz="2000" i="1" dirty="0" smtClean="0">
                        <a:latin typeface="Cambria Math" panose="02040503050406030204" pitchFamily="18" charset="0"/>
                      </a:rPr>
                      <m:t>𝑟</m:t>
                    </m:r>
                  </m:oMath>
                </a14:m>
                <a:r>
                  <a:rPr lang="en-US" altLang="ja-JP" sz="2000" dirty="0"/>
                  <a:t> in year </a:t>
                </a:r>
                <a14:m>
                  <m:oMath xmlns:m="http://schemas.openxmlformats.org/officeDocument/2006/math">
                    <m:r>
                      <a:rPr lang="en-US" altLang="ja-JP" sz="2000" i="1" dirty="0" smtClean="0">
                        <a:latin typeface="Cambria Math" panose="02040503050406030204" pitchFamily="18" charset="0"/>
                      </a:rPr>
                      <m:t>𝑡</m:t>
                    </m:r>
                  </m:oMath>
                </a14:m>
                <a:endParaRPr lang="en-US" altLang="ja-JP" sz="2000" kern="0" dirty="0">
                  <a:solidFill>
                    <a:prstClr val="black"/>
                  </a:solidFill>
                  <a:cs typeface="Times New Roman" panose="02020603050405020304" pitchFamily="18" charset="0"/>
                </a:endParaRP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180000" y="1004400"/>
                <a:ext cx="5916000" cy="5673600"/>
              </a:xfrm>
              <a:blipFill>
                <a:blip r:embed="rId3"/>
                <a:stretch>
                  <a:fillRect l="-4227" t="-2258" r="-3093" b="-21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コンテンツ プレースホルダー 2">
                <a:extLst>
                  <a:ext uri="{FF2B5EF4-FFF2-40B4-BE49-F238E27FC236}">
                    <a16:creationId xmlns:a16="http://schemas.microsoft.com/office/drawing/2014/main" id="{D16E915C-A7DE-D543-3E0B-01EF7C8184C4}"/>
                  </a:ext>
                </a:extLst>
              </p:cNvPr>
              <p:cNvSpPr txBox="1">
                <a:spLocks/>
              </p:cNvSpPr>
              <p:nvPr/>
            </p:nvSpPr>
            <p:spPr>
              <a:xfrm>
                <a:off x="6202800" y="1004400"/>
                <a:ext cx="5916000" cy="5673600"/>
              </a:xfrm>
              <a:prstGeom prst="rect">
                <a:avLst/>
              </a:prstGeom>
            </p:spPr>
            <p:txBody>
              <a:bodyPr vert="horz" lIns="0" tIns="0" rIns="108000" bIns="0" numCol="1" rtlCol="0">
                <a:noAutofit/>
              </a:bodyPr>
              <a:lstStyle>
                <a:lvl1pPr marL="0" indent="0" algn="l" defTabSz="914400" rtl="0" eaLnBrk="1" latinLnBrk="0" hangingPunct="1">
                  <a:lnSpc>
                    <a:spcPct val="100000"/>
                  </a:lnSpc>
                  <a:spcBef>
                    <a:spcPts val="1800"/>
                  </a:spcBef>
                  <a:buFontTx/>
                  <a:buNone/>
                  <a:defRPr kumimoji="1" sz="3200" i="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1000"/>
                  </a:spcBef>
                  <a:buFont typeface="Arial" panose="020B0604020202020204" pitchFamily="34" charset="0"/>
                  <a:buChar char="•"/>
                  <a:defRPr kumimoji="1" sz="2800" i="0" kern="1200">
                    <a:solidFill>
                      <a:schemeClr val="tx1">
                        <a:lumMod val="85000"/>
                        <a:lumOff val="15000"/>
                      </a:schemeClr>
                    </a:solidFill>
                    <a:latin typeface="+mn-lt"/>
                    <a:ea typeface="+mn-ea"/>
                    <a:cs typeface="+mn-cs"/>
                  </a:defRPr>
                </a:lvl2pPr>
                <a:lvl3pPr marL="720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lvl="1" indent="0">
                  <a:spcBef>
                    <a:spcPts val="1800"/>
                  </a:spcBef>
                  <a:buFont typeface="Arial" panose="020B0604020202020204" pitchFamily="34" charset="0"/>
                  <a:buNone/>
                </a:pPr>
                <a:r>
                  <a:rPr lang="en-US" altLang="ja-JP" sz="3200" b="1" dirty="0"/>
                  <a:t>Estimation using EE-IO</a:t>
                </a:r>
              </a:p>
              <a:p>
                <a:pPr lvl="1">
                  <a:tabLst>
                    <a:tab pos="2559600" algn="l"/>
                  </a:tabLst>
                </a:pPr>
                <a:r>
                  <a:rPr lang="en-US" altLang="ja-JP" dirty="0"/>
                  <a:t>Applying the EE-IO model to the World MRIO table, </a:t>
                </a:r>
                <a:endParaRPr lang="en-US" altLang="ja-JP" sz="2800" i="1" dirty="0">
                  <a:solidFill>
                    <a:schemeClr val="tx1"/>
                  </a:solidFill>
                  <a:latin typeface="Cambria Math" panose="02040503050406030204" pitchFamily="18" charset="0"/>
                </a:endParaRPr>
              </a:p>
              <a:p>
                <a:pPr marL="180000" lvl="1" indent="0">
                  <a:lnSpc>
                    <a:spcPct val="180000"/>
                  </a:lnSpc>
                  <a:buNone/>
                  <a:tabLst>
                    <a:tab pos="2559600" algn="l"/>
                  </a:tabLst>
                </a:pPr>
                <a14:m>
                  <m:oMathPara xmlns:m="http://schemas.openxmlformats.org/officeDocument/2006/math">
                    <m:oMathParaPr>
                      <m:jc m:val="centerGroup"/>
                    </m:oMathParaPr>
                    <m:oMath xmlns:m="http://schemas.openxmlformats.org/officeDocument/2006/math">
                      <m:sSubSup>
                        <m:sSubSupPr>
                          <m:ctrlPr>
                            <a:rPr lang="en-US" altLang="ja-JP" sz="2800" i="1" smtClean="0">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𝑞</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ea typeface="Cambria Math" panose="02040503050406030204" pitchFamily="18" charset="0"/>
                        </a:rPr>
                        <m:t>=</m:t>
                      </m:r>
                      <m:f>
                        <m:fPr>
                          <m:type m:val="lin"/>
                          <m:ctrlPr>
                            <a:rPr lang="en-US" altLang="ja-JP" sz="2800" i="1">
                              <a:solidFill>
                                <a:schemeClr val="tx1"/>
                              </a:solidFill>
                              <a:latin typeface="Cambria Math" panose="02040503050406030204" pitchFamily="18" charset="0"/>
                              <a:ea typeface="Cambria Math" panose="02040503050406030204" pitchFamily="18" charset="0"/>
                            </a:rPr>
                          </m:ctrlPr>
                        </m:fPr>
                        <m:num>
                          <m:sSub>
                            <m:sSubPr>
                              <m:ctrlPr>
                                <a:rPr lang="en-US" altLang="ja-JP" sz="2800" i="1">
                                  <a:solidFill>
                                    <a:schemeClr val="tx1"/>
                                  </a:solidFill>
                                  <a:latin typeface="Cambria Math" panose="02040503050406030204" pitchFamily="18" charset="0"/>
                                  <a:ea typeface="Cambria Math" panose="02040503050406030204" pitchFamily="18" charset="0"/>
                                </a:rPr>
                              </m:ctrlPr>
                            </m:sSubPr>
                            <m:e>
                              <m:r>
                                <a:rPr lang="en-US" altLang="ja-JP" sz="2800" b="1">
                                  <a:solidFill>
                                    <a:schemeClr val="tx1"/>
                                  </a:solidFill>
                                  <a:latin typeface="Cambria Math" panose="02040503050406030204" pitchFamily="18" charset="0"/>
                                  <a:ea typeface="Cambria Math" panose="02040503050406030204" pitchFamily="18" charset="0"/>
                                </a:rPr>
                                <m:t>𝐞</m:t>
                              </m:r>
                            </m:e>
                            <m:sub>
                              <m:r>
                                <a:rPr lang="en-US" altLang="ja-JP" sz="2800" i="1">
                                  <a:solidFill>
                                    <a:schemeClr val="tx1"/>
                                  </a:solidFill>
                                  <a:latin typeface="Cambria Math" panose="02040503050406030204" pitchFamily="18" charset="0"/>
                                  <a:ea typeface="Cambria Math" panose="02040503050406030204" pitchFamily="18" charset="0"/>
                                </a:rPr>
                                <m:t>𝑡</m:t>
                              </m:r>
                            </m:sub>
                          </m:sSub>
                          <m:sSup>
                            <m:sSupPr>
                              <m:ctrlPr>
                                <a:rPr lang="en-US" altLang="ja-JP" sz="2800" i="1">
                                  <a:solidFill>
                                    <a:schemeClr val="tx1"/>
                                  </a:solidFill>
                                  <a:latin typeface="Cambria Math" panose="02040503050406030204" pitchFamily="18" charset="0"/>
                                  <a:ea typeface="Cambria Math" panose="02040503050406030204" pitchFamily="18" charset="0"/>
                                </a:rPr>
                              </m:ctrlPr>
                            </m:sSupPr>
                            <m:e>
                              <m:r>
                                <a:rPr lang="en-US" altLang="ja-JP" sz="2800" i="1">
                                  <a:solidFill>
                                    <a:schemeClr val="tx1"/>
                                  </a:solidFill>
                                  <a:latin typeface="Cambria Math" panose="02040503050406030204" pitchFamily="18" charset="0"/>
                                  <a:ea typeface="Cambria Math" panose="02040503050406030204" pitchFamily="18" charset="0"/>
                                </a:rPr>
                                <m:t>(</m:t>
                              </m:r>
                              <m:r>
                                <a:rPr lang="en-US" altLang="ja-JP" sz="2800" b="1">
                                  <a:solidFill>
                                    <a:schemeClr val="tx1"/>
                                  </a:solidFill>
                                  <a:latin typeface="Cambria Math" panose="02040503050406030204" pitchFamily="18" charset="0"/>
                                  <a:ea typeface="Cambria Math" panose="02040503050406030204" pitchFamily="18" charset="0"/>
                                </a:rPr>
                                <m:t>𝐈</m:t>
                              </m:r>
                              <m:r>
                                <a:rPr lang="en-US" altLang="ja-JP" sz="2800" i="1">
                                  <a:solidFill>
                                    <a:schemeClr val="tx1"/>
                                  </a:solidFill>
                                  <a:latin typeface="Cambria Math" panose="02040503050406030204" pitchFamily="18" charset="0"/>
                                  <a:ea typeface="Cambria Math" panose="02040503050406030204" pitchFamily="18" charset="0"/>
                                </a:rPr>
                                <m:t>−</m:t>
                              </m:r>
                              <m:sSub>
                                <m:sSubPr>
                                  <m:ctrlPr>
                                    <a:rPr lang="en-US" altLang="ja-JP" sz="2800" i="1">
                                      <a:solidFill>
                                        <a:schemeClr val="tx1"/>
                                      </a:solidFill>
                                      <a:latin typeface="Cambria Math" panose="02040503050406030204" pitchFamily="18" charset="0"/>
                                      <a:ea typeface="Cambria Math" panose="02040503050406030204" pitchFamily="18" charset="0"/>
                                    </a:rPr>
                                  </m:ctrlPr>
                                </m:sSubPr>
                                <m:e>
                                  <m:r>
                                    <a:rPr lang="en-US" altLang="ja-JP" sz="2800" b="1">
                                      <a:solidFill>
                                        <a:schemeClr val="tx1"/>
                                      </a:solidFill>
                                      <a:latin typeface="Cambria Math" panose="02040503050406030204" pitchFamily="18" charset="0"/>
                                      <a:ea typeface="Cambria Math" panose="02040503050406030204" pitchFamily="18" charset="0"/>
                                    </a:rPr>
                                    <m:t>𝐀</m:t>
                                  </m:r>
                                </m:e>
                                <m:sub>
                                  <m:r>
                                    <a:rPr lang="en-US" altLang="ja-JP" sz="2800" i="1">
                                      <a:solidFill>
                                        <a:schemeClr val="tx1"/>
                                      </a:solidFill>
                                      <a:latin typeface="Cambria Math" panose="02040503050406030204" pitchFamily="18" charset="0"/>
                                      <a:ea typeface="Cambria Math" panose="02040503050406030204" pitchFamily="18" charset="0"/>
                                    </a:rPr>
                                    <m:t>𝑡</m:t>
                                  </m:r>
                                </m:sub>
                              </m:sSub>
                              <m:r>
                                <a:rPr lang="en-US" altLang="ja-JP" sz="2800" i="1">
                                  <a:solidFill>
                                    <a:schemeClr val="tx1"/>
                                  </a:solidFill>
                                  <a:latin typeface="Cambria Math" panose="02040503050406030204" pitchFamily="18" charset="0"/>
                                  <a:ea typeface="Cambria Math" panose="02040503050406030204" pitchFamily="18" charset="0"/>
                                </a:rPr>
                                <m:t>)</m:t>
                              </m:r>
                            </m:e>
                            <m:sup>
                              <m:r>
                                <a:rPr lang="en-US" altLang="ja-JP" sz="2800" i="1">
                                  <a:solidFill>
                                    <a:schemeClr val="tx1"/>
                                  </a:solidFill>
                                  <a:latin typeface="Cambria Math" panose="02040503050406030204" pitchFamily="18" charset="0"/>
                                  <a:ea typeface="Cambria Math" panose="02040503050406030204" pitchFamily="18" charset="0"/>
                                </a:rPr>
                                <m:t>−1</m:t>
                              </m:r>
                            </m:sup>
                          </m:sSup>
                          <m:sSubSup>
                            <m:sSubSupPr>
                              <m:ctrlPr>
                                <a:rPr lang="en-US" altLang="ja-JP" sz="2800" b="1" i="1">
                                  <a:solidFill>
                                    <a:schemeClr val="tx1"/>
                                  </a:solidFill>
                                  <a:latin typeface="Cambria Math" panose="02040503050406030204" pitchFamily="18" charset="0"/>
                                  <a:ea typeface="Cambria Math" panose="02040503050406030204" pitchFamily="18" charset="0"/>
                                </a:rPr>
                              </m:ctrlPr>
                            </m:sSubSupPr>
                            <m:e>
                              <m:r>
                                <a:rPr lang="en-US" altLang="ja-JP" sz="2800" b="1">
                                  <a:solidFill>
                                    <a:schemeClr val="tx1"/>
                                  </a:solidFill>
                                  <a:latin typeface="Cambria Math" panose="02040503050406030204" pitchFamily="18" charset="0"/>
                                  <a:ea typeface="Cambria Math" panose="02040503050406030204" pitchFamily="18" charset="0"/>
                                </a:rPr>
                                <m:t>𝐟</m:t>
                              </m:r>
                            </m:e>
                            <m:sub>
                              <m:r>
                                <a:rPr lang="en-US" altLang="ja-JP" sz="2800" i="1">
                                  <a:solidFill>
                                    <a:schemeClr val="tx1"/>
                                  </a:solidFill>
                                  <a:latin typeface="Cambria Math" panose="02040503050406030204" pitchFamily="18" charset="0"/>
                                  <a:ea typeface="Cambria Math" panose="02040503050406030204" pitchFamily="18" charset="0"/>
                                </a:rPr>
                                <m:t>𝑡</m:t>
                              </m:r>
                            </m:sub>
                            <m:sup>
                              <m:r>
                                <a:rPr lang="en-US" altLang="ja-JP" sz="2800" i="1">
                                  <a:solidFill>
                                    <a:schemeClr val="tx1"/>
                                  </a:solidFill>
                                  <a:latin typeface="Cambria Math" panose="02040503050406030204" pitchFamily="18" charset="0"/>
                                  <a:ea typeface="Cambria Math" panose="02040503050406030204" pitchFamily="18" charset="0"/>
                                </a:rPr>
                                <m:t>𝑟</m:t>
                              </m:r>
                            </m:sup>
                          </m:sSubSup>
                        </m:num>
                        <m:den>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𝑝𝑜𝑝</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den>
                      </m:f>
                      <m:r>
                        <m:rPr>
                          <m:nor/>
                        </m:rPr>
                        <a:rPr lang="en-US" altLang="ja-JP" sz="2800" i="1" dirty="0">
                          <a:solidFill>
                            <a:schemeClr val="tx1"/>
                          </a:solidFill>
                          <a:latin typeface="Cambria Math" panose="02040503050406030204" pitchFamily="18" charset="0"/>
                        </a:rPr>
                        <m:t>	</m:t>
                      </m:r>
                    </m:oMath>
                  </m:oMathPara>
                </a14:m>
                <a:endParaRPr lang="en-US" altLang="ja-JP" sz="2800" i="1" dirty="0">
                  <a:solidFill>
                    <a:schemeClr val="tx1"/>
                  </a:solidFill>
                  <a:latin typeface="Cambria Math" panose="02040503050406030204" pitchFamily="18" charset="0"/>
                </a:endParaRPr>
              </a:p>
              <a:p>
                <a:pPr>
                  <a:lnSpc>
                    <a:spcPct val="150000"/>
                  </a:lnSpc>
                  <a:spcBef>
                    <a:spcPts val="1000"/>
                  </a:spcBef>
                  <a:tabLst>
                    <a:tab pos="2559600" algn="l"/>
                  </a:tabLst>
                </a:pPr>
                <a14:m>
                  <m:oMathPara xmlns:m="http://schemas.openxmlformats.org/officeDocument/2006/math">
                    <m:oMathParaPr>
                      <m:jc m:val="centerGroup"/>
                    </m:oMathParaPr>
                    <m:oMath xmlns:m="http://schemas.openxmlformats.org/officeDocument/2006/math">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r>
                        <a:rPr lang="en-US" altLang="ja-JP" sz="2800" i="1">
                          <a:solidFill>
                            <a:schemeClr val="tx1"/>
                          </a:solidFill>
                          <a:latin typeface="Cambria Math" panose="02040503050406030204" pitchFamily="18" charset="0"/>
                          <a:ea typeface="Cambria Math" panose="02040503050406030204" pitchFamily="18" charset="0"/>
                        </a:rPr>
                        <m:t>=</m:t>
                      </m:r>
                      <m:f>
                        <m:fPr>
                          <m:type m:val="lin"/>
                          <m:ctrlPr>
                            <a:rPr lang="en-US" altLang="ja-JP" sz="2800" i="1">
                              <a:solidFill>
                                <a:schemeClr val="tx1"/>
                              </a:solidFill>
                              <a:latin typeface="Cambria Math" panose="02040503050406030204" pitchFamily="18" charset="0"/>
                              <a:ea typeface="Cambria Math" panose="02040503050406030204" pitchFamily="18" charset="0"/>
                            </a:rPr>
                          </m:ctrlPr>
                        </m:fPr>
                        <m:num>
                          <m:r>
                            <a:rPr lang="en-US" altLang="ja-JP" sz="2800" b="1">
                              <a:solidFill>
                                <a:schemeClr val="tx1"/>
                              </a:solidFill>
                              <a:latin typeface="Cambria Math" panose="02040503050406030204" pitchFamily="18" charset="0"/>
                              <a:ea typeface="Cambria Math" panose="02040503050406030204" pitchFamily="18" charset="0"/>
                            </a:rPr>
                            <m:t>𝐢</m:t>
                          </m:r>
                          <m:sSubSup>
                            <m:sSubSupPr>
                              <m:ctrlPr>
                                <a:rPr lang="en-US" altLang="ja-JP" sz="2800" b="1" i="1">
                                  <a:solidFill>
                                    <a:schemeClr val="tx1"/>
                                  </a:solidFill>
                                  <a:latin typeface="Cambria Math" panose="02040503050406030204" pitchFamily="18" charset="0"/>
                                  <a:ea typeface="Cambria Math" panose="02040503050406030204" pitchFamily="18" charset="0"/>
                                </a:rPr>
                              </m:ctrlPr>
                            </m:sSubSupPr>
                            <m:e>
                              <m:r>
                                <a:rPr lang="en-US" altLang="ja-JP" sz="2800" b="1">
                                  <a:solidFill>
                                    <a:schemeClr val="tx1"/>
                                  </a:solidFill>
                                  <a:latin typeface="Cambria Math" panose="02040503050406030204" pitchFamily="18" charset="0"/>
                                  <a:ea typeface="Cambria Math" panose="02040503050406030204" pitchFamily="18" charset="0"/>
                                </a:rPr>
                                <m:t>𝐟</m:t>
                              </m:r>
                            </m:e>
                            <m:sub>
                              <m:r>
                                <a:rPr lang="en-US" altLang="ja-JP" sz="2800" i="1">
                                  <a:solidFill>
                                    <a:schemeClr val="tx1"/>
                                  </a:solidFill>
                                  <a:latin typeface="Cambria Math" panose="02040503050406030204" pitchFamily="18" charset="0"/>
                                  <a:ea typeface="Cambria Math" panose="02040503050406030204" pitchFamily="18" charset="0"/>
                                </a:rPr>
                                <m:t>𝑡</m:t>
                              </m:r>
                            </m:sub>
                            <m:sup>
                              <m:r>
                                <a:rPr lang="en-US" altLang="ja-JP" sz="2800" i="1">
                                  <a:solidFill>
                                    <a:schemeClr val="tx1"/>
                                  </a:solidFill>
                                  <a:latin typeface="Cambria Math" panose="02040503050406030204" pitchFamily="18" charset="0"/>
                                  <a:ea typeface="Cambria Math" panose="02040503050406030204" pitchFamily="18" charset="0"/>
                                </a:rPr>
                                <m:t>𝑟</m:t>
                              </m:r>
                            </m:sup>
                          </m:sSubSup>
                        </m:num>
                        <m:den>
                          <m:sSubSup>
                            <m:sSubSupPr>
                              <m:ctrlPr>
                                <a:rPr lang="en-US" altLang="ja-JP" sz="2800" i="1">
                                  <a:solidFill>
                                    <a:schemeClr val="tx1"/>
                                  </a:solidFill>
                                  <a:latin typeface="Cambria Math" panose="02040503050406030204" pitchFamily="18" charset="0"/>
                                </a:rPr>
                              </m:ctrlPr>
                            </m:sSubSupPr>
                            <m:e>
                              <m:r>
                                <a:rPr lang="en-US" altLang="ja-JP" sz="2800" i="1">
                                  <a:solidFill>
                                    <a:schemeClr val="tx1"/>
                                  </a:solidFill>
                                  <a:latin typeface="Cambria Math" panose="02040503050406030204" pitchFamily="18" charset="0"/>
                                </a:rPr>
                                <m:t>𝑝𝑜𝑝</m:t>
                              </m:r>
                            </m:e>
                            <m:sub>
                              <m:r>
                                <a:rPr lang="en-US" altLang="ja-JP" sz="2800" i="1">
                                  <a:solidFill>
                                    <a:schemeClr val="tx1"/>
                                  </a:solidFill>
                                  <a:latin typeface="Cambria Math" panose="02040503050406030204" pitchFamily="18" charset="0"/>
                                </a:rPr>
                                <m:t>𝑡</m:t>
                              </m:r>
                            </m:sub>
                            <m:sup>
                              <m:r>
                                <a:rPr lang="en-US" altLang="ja-JP" sz="2800" i="1">
                                  <a:solidFill>
                                    <a:schemeClr val="tx1"/>
                                  </a:solidFill>
                                  <a:latin typeface="Cambria Math" panose="02040503050406030204" pitchFamily="18" charset="0"/>
                                </a:rPr>
                                <m:t>𝑟</m:t>
                              </m:r>
                            </m:sup>
                          </m:sSubSup>
                        </m:den>
                      </m:f>
                      <m:r>
                        <m:rPr>
                          <m:nor/>
                        </m:rPr>
                        <a:rPr lang="en-US" altLang="ja-JP" sz="2800" dirty="0">
                          <a:solidFill>
                            <a:schemeClr val="tx1"/>
                          </a:solidFill>
                        </a:rPr>
                        <m:t>	</m:t>
                      </m:r>
                    </m:oMath>
                  </m:oMathPara>
                </a14:m>
                <a:endParaRPr kumimoji="1" lang="en-US" altLang="ja-JP" sz="2800" i="1" dirty="0">
                  <a:solidFill>
                    <a:schemeClr val="tx1"/>
                  </a:solidFill>
                  <a:latin typeface="Cambria Math" panose="02040503050406030204" pitchFamily="18" charset="0"/>
                </a:endParaRPr>
              </a:p>
              <a:p>
                <a:pPr marL="107950" lvl="2" indent="144000">
                  <a:spcBef>
                    <a:spcPts val="600"/>
                  </a:spcBef>
                  <a:buNone/>
                  <a:tabLst>
                    <a:tab pos="648000" algn="l"/>
                  </a:tabLst>
                </a:pPr>
                <a14:m>
                  <m:oMath xmlns:m="http://schemas.openxmlformats.org/officeDocument/2006/math">
                    <m:sSub>
                      <m:sSubPr>
                        <m:ctrlP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1" lang="en-US" altLang="ja-JP" sz="2000" b="1" i="0" u="none" strike="noStrike" kern="0" cap="none" spc="0" normalizeH="0" baseline="0" noProof="0" smtClean="0">
                            <a:ln>
                              <a:noFill/>
                            </a:ln>
                            <a:solidFill>
                              <a:prstClr val="black"/>
                            </a:solidFill>
                            <a:effectLst/>
                            <a:uLnTx/>
                            <a:uFillTx/>
                            <a:latin typeface="Cambria Math" panose="02040503050406030204" pitchFamily="18" charset="0"/>
                          </a:rPr>
                          <m:t>𝐞</m:t>
                        </m:r>
                      </m:e>
                      <m:sub>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𝑡</m:t>
                        </m:r>
                      </m:sub>
                    </m:sSub>
                  </m:oMath>
                </a14:m>
                <a:r>
                  <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rPr>
                  <a:t>	: </a:t>
                </a:r>
                <a:r>
                  <a:rPr lang="en-US" altLang="ja-JP" sz="2000" dirty="0"/>
                  <a:t>CO₂ emission coefficients row vector in year </a:t>
                </a:r>
                <a14:m>
                  <m:oMath xmlns:m="http://schemas.openxmlformats.org/officeDocument/2006/math">
                    <m:r>
                      <a:rPr lang="en-US" altLang="ja-JP" sz="2000" i="1" dirty="0" smtClean="0">
                        <a:latin typeface="Cambria Math" panose="02040503050406030204" pitchFamily="18" charset="0"/>
                      </a:rPr>
                      <m:t>𝑡</m:t>
                    </m:r>
                  </m:oMath>
                </a14:m>
                <a:endPar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endParaRPr>
              </a:p>
              <a:p>
                <a:pPr marL="107950" lvl="2" indent="172800">
                  <a:spcBef>
                    <a:spcPts val="600"/>
                  </a:spcBef>
                  <a:buNone/>
                  <a:tabLst>
                    <a:tab pos="648000" algn="l"/>
                  </a:tabLst>
                </a:pPr>
                <a14:m>
                  <m:oMath xmlns:m="http://schemas.openxmlformats.org/officeDocument/2006/math">
                    <m:r>
                      <a:rPr kumimoji="0" lang="en-US" altLang="ja-JP" sz="2000" b="1" i="0"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𝐈</m:t>
                    </m:r>
                  </m:oMath>
                </a14:m>
                <a:r>
                  <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rPr>
                  <a:t>	: </a:t>
                </a:r>
                <a:r>
                  <a:rPr lang="en-US" altLang="ja-JP" sz="2000" dirty="0"/>
                  <a:t>Identity matrix</a:t>
                </a:r>
                <a:endPar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endParaRPr>
              </a:p>
              <a:p>
                <a:pPr marL="107950" lvl="2" indent="136800">
                  <a:spcBef>
                    <a:spcPts val="600"/>
                  </a:spcBef>
                  <a:buNone/>
                  <a:tabLst>
                    <a:tab pos="648000" algn="l"/>
                  </a:tabLst>
                </a:pPr>
                <a14:m>
                  <m:oMath xmlns:m="http://schemas.openxmlformats.org/officeDocument/2006/math">
                    <m:sSub>
                      <m:sSubPr>
                        <m:ctrlP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1" lang="en-US" altLang="ja-JP" sz="2000" b="1" i="0" u="none" strike="noStrike" kern="0" cap="none" spc="0" normalizeH="0" baseline="0" noProof="0" smtClean="0">
                            <a:ln>
                              <a:noFill/>
                            </a:ln>
                            <a:solidFill>
                              <a:prstClr val="black"/>
                            </a:solidFill>
                            <a:effectLst/>
                            <a:uLnTx/>
                            <a:uFillTx/>
                            <a:latin typeface="Cambria Math" panose="02040503050406030204" pitchFamily="18" charset="0"/>
                          </a:rPr>
                          <m:t>𝐀</m:t>
                        </m:r>
                      </m:e>
                      <m:sub>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𝑡</m:t>
                        </m:r>
                      </m:sub>
                    </m:sSub>
                  </m:oMath>
                </a14:m>
                <a:r>
                  <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rPr>
                  <a:t>	: </a:t>
                </a:r>
                <a:r>
                  <a:rPr lang="en-US" altLang="ja-JP" sz="2000" dirty="0"/>
                  <a:t>Input coefficient matrix for </a:t>
                </a:r>
                <a14:m>
                  <m:oMath xmlns:m="http://schemas.openxmlformats.org/officeDocument/2006/math">
                    <m:r>
                      <a:rPr lang="en-US" altLang="ja-JP" sz="2000" i="1" dirty="0" smtClean="0">
                        <a:latin typeface="Cambria Math" panose="02040503050406030204" pitchFamily="18" charset="0"/>
                      </a:rPr>
                      <m:t>𝑁</m:t>
                    </m:r>
                  </m:oMath>
                </a14:m>
                <a:r>
                  <a:rPr lang="en-US" altLang="ja-JP" sz="2000" dirty="0"/>
                  <a:t> countries and </a:t>
                </a:r>
                <a14:m>
                  <m:oMath xmlns:m="http://schemas.openxmlformats.org/officeDocument/2006/math">
                    <m:r>
                      <a:rPr lang="en-US" altLang="ja-JP" sz="2000" i="1" dirty="0" smtClean="0">
                        <a:latin typeface="Cambria Math" panose="02040503050406030204" pitchFamily="18" charset="0"/>
                      </a:rPr>
                      <m:t>𝑀</m:t>
                    </m:r>
                  </m:oMath>
                </a14:m>
                <a:r>
                  <a:rPr lang="en-US" altLang="ja-JP" sz="2000" dirty="0"/>
                  <a:t> 	</a:t>
                </a:r>
                <a:r>
                  <a:rPr lang="en-US" altLang="ja-JP" sz="2000" dirty="0">
                    <a:solidFill>
                      <a:schemeClr val="bg1"/>
                    </a:solidFill>
                  </a:rPr>
                  <a:t>:</a:t>
                </a:r>
                <a:r>
                  <a:rPr lang="en-US" altLang="ja-JP" sz="2000" dirty="0"/>
                  <a:t> sectors in year </a:t>
                </a:r>
                <a14:m>
                  <m:oMath xmlns:m="http://schemas.openxmlformats.org/officeDocument/2006/math">
                    <m:r>
                      <a:rPr lang="en-US" altLang="ja-JP" sz="2000" i="1" dirty="0" smtClean="0">
                        <a:latin typeface="Cambria Math" panose="02040503050406030204" pitchFamily="18" charset="0"/>
                      </a:rPr>
                      <m:t>𝑡</m:t>
                    </m:r>
                  </m:oMath>
                </a14:m>
                <a:endParaRPr lang="en-US" altLang="ja-JP" sz="2000" kern="0" dirty="0">
                  <a:solidFill>
                    <a:prstClr val="black"/>
                  </a:solidFill>
                  <a:cs typeface="Times New Roman" panose="02020603050405020304" pitchFamily="18" charset="0"/>
                </a:endParaRPr>
              </a:p>
              <a:p>
                <a:pPr marL="107950" lvl="2" indent="160338">
                  <a:spcBef>
                    <a:spcPts val="600"/>
                  </a:spcBef>
                  <a:buNone/>
                  <a:tabLst>
                    <a:tab pos="648000" algn="l"/>
                  </a:tabLst>
                </a:pPr>
                <a14:m>
                  <m:oMath xmlns:m="http://schemas.openxmlformats.org/officeDocument/2006/math">
                    <m:sSubSup>
                      <m:sSubSupPr>
                        <m:ctrlPr>
                          <a:rPr kumimoji="1" lang="en-US" altLang="ja-JP" sz="2000" b="1"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000" b="1" i="0" u="none" strike="noStrike" kern="0" cap="none" spc="0" normalizeH="0" baseline="0" noProof="0" smtClean="0">
                            <a:ln>
                              <a:noFill/>
                            </a:ln>
                            <a:solidFill>
                              <a:prstClr val="black"/>
                            </a:solidFill>
                            <a:effectLst/>
                            <a:uLnTx/>
                            <a:uFillTx/>
                            <a:latin typeface="Cambria Math" panose="02040503050406030204" pitchFamily="18" charset="0"/>
                          </a:rPr>
                          <m:t>𝐟</m:t>
                        </m:r>
                      </m:e>
                      <m:sub>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𝑡</m:t>
                        </m:r>
                      </m:sub>
                      <m:sup>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𝑟</m:t>
                        </m:r>
                      </m:sup>
                    </m:sSubSup>
                  </m:oMath>
                </a14:m>
                <a:r>
                  <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rPr>
                  <a:t>	: Final</a:t>
                </a:r>
                <a:r>
                  <a:rPr lang="en-US" altLang="ja-JP" sz="2000" dirty="0"/>
                  <a:t> demand column for country </a:t>
                </a:r>
                <a14:m>
                  <m:oMath xmlns:m="http://schemas.openxmlformats.org/officeDocument/2006/math">
                    <m:r>
                      <a:rPr lang="en-US" altLang="ja-JP" sz="2000" i="1" dirty="0" smtClean="0">
                        <a:latin typeface="Cambria Math" panose="02040503050406030204" pitchFamily="18" charset="0"/>
                      </a:rPr>
                      <m:t>𝑟</m:t>
                    </m:r>
                  </m:oMath>
                </a14:m>
                <a:r>
                  <a:rPr lang="en-US" altLang="ja-JP" sz="2000" dirty="0"/>
                  <a:t> in year </a:t>
                </a:r>
                <a14:m>
                  <m:oMath xmlns:m="http://schemas.openxmlformats.org/officeDocument/2006/math">
                    <m:r>
                      <a:rPr lang="en-US" altLang="ja-JP" sz="2000" i="1" dirty="0" smtClean="0">
                        <a:latin typeface="Cambria Math" panose="02040503050406030204" pitchFamily="18" charset="0"/>
                      </a:rPr>
                      <m:t>𝑡</m:t>
                    </m:r>
                  </m:oMath>
                </a14:m>
                <a:endPar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endParaRPr>
              </a:p>
              <a:p>
                <a:pPr marL="108000" lvl="2" indent="0">
                  <a:spcBef>
                    <a:spcPts val="600"/>
                  </a:spcBef>
                  <a:buNone/>
                  <a:tabLst>
                    <a:tab pos="648000" algn="l"/>
                  </a:tabLst>
                </a:pPr>
                <a14:m>
                  <m:oMath xmlns:m="http://schemas.openxmlformats.org/officeDocument/2006/math">
                    <m:sSubSup>
                      <m:sSubSupPr>
                        <m:ctrlP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𝑝𝑜𝑝</m:t>
                        </m:r>
                      </m:e>
                      <m:sub>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𝑡</m:t>
                        </m:r>
                      </m:sub>
                      <m:sup>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𝑟</m:t>
                        </m:r>
                      </m:sup>
                    </m:sSubSup>
                  </m:oMath>
                </a14:m>
                <a:r>
                  <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rPr>
                  <a:t>	: </a:t>
                </a:r>
                <a:r>
                  <a:rPr lang="en-US" altLang="ja-JP" sz="2000" dirty="0"/>
                  <a:t>Population of country </a:t>
                </a:r>
                <a14:m>
                  <m:oMath xmlns:m="http://schemas.openxmlformats.org/officeDocument/2006/math">
                    <m:r>
                      <a:rPr lang="en-US" altLang="ja-JP" sz="2000" i="1" dirty="0" smtClean="0">
                        <a:latin typeface="Cambria Math" panose="02040503050406030204" pitchFamily="18" charset="0"/>
                      </a:rPr>
                      <m:t>𝑟</m:t>
                    </m:r>
                  </m:oMath>
                </a14:m>
                <a:r>
                  <a:rPr lang="en-US" altLang="ja-JP" sz="2000" dirty="0"/>
                  <a:t> in year </a:t>
                </a:r>
                <a14:m>
                  <m:oMath xmlns:m="http://schemas.openxmlformats.org/officeDocument/2006/math">
                    <m:r>
                      <a:rPr lang="en-US" altLang="ja-JP" sz="2000" i="1" dirty="0" smtClean="0">
                        <a:latin typeface="Cambria Math" panose="02040503050406030204" pitchFamily="18" charset="0"/>
                      </a:rPr>
                      <m:t>𝑡</m:t>
                    </m:r>
                  </m:oMath>
                </a14:m>
                <a:endParaRPr lang="en-US" altLang="ja-JP" sz="2000" kern="0" dirty="0">
                  <a:solidFill>
                    <a:prstClr val="black"/>
                  </a:solidFill>
                  <a:cs typeface="Times New Roman" panose="02020603050405020304" pitchFamily="18" charset="0"/>
                </a:endParaRPr>
              </a:p>
              <a:p>
                <a:pPr marL="107950" lvl="2" indent="180000">
                  <a:spcBef>
                    <a:spcPts val="600"/>
                  </a:spcBef>
                  <a:buNone/>
                  <a:tabLst>
                    <a:tab pos="648000" algn="l"/>
                  </a:tabLst>
                  <a:defRPr/>
                </a:pPr>
                <a14:m>
                  <m:oMath xmlns:m="http://schemas.openxmlformats.org/officeDocument/2006/math">
                    <m:r>
                      <a:rPr kumimoji="0" lang="en-US" altLang="ja-JP" sz="2000" b="1" i="0" u="none" strike="noStrike" kern="0" cap="none" spc="0" normalizeH="0" baseline="0" noProof="0" smtClean="0">
                        <a:ln>
                          <a:noFill/>
                        </a:ln>
                        <a:solidFill>
                          <a:prstClr val="black"/>
                        </a:solidFill>
                        <a:effectLst/>
                        <a:uLnTx/>
                        <a:uFillTx/>
                        <a:latin typeface="Cambria Math" panose="02040503050406030204" pitchFamily="18" charset="0"/>
                      </a:rPr>
                      <m:t>𝐢</m:t>
                    </m:r>
                  </m:oMath>
                </a14:m>
                <a:r>
                  <a:rPr kumimoji="0" lang="en-US" altLang="ja-JP" sz="2000" b="0" i="0" u="none" strike="noStrike" kern="0" cap="none" spc="0" normalizeH="0" baseline="0" noProof="0" dirty="0">
                    <a:ln>
                      <a:noFill/>
                    </a:ln>
                    <a:solidFill>
                      <a:prstClr val="black"/>
                    </a:solidFill>
                    <a:effectLst/>
                    <a:uLnTx/>
                    <a:uFillTx/>
                  </a:rPr>
                  <a:t>	: </a:t>
                </a:r>
                <a:r>
                  <a:rPr lang="en-US" altLang="ja-JP" sz="2000" dirty="0"/>
                  <a:t>Row vector with all elements equal to 1</a:t>
                </a:r>
                <a:endParaRPr kumimoji="0" lang="en-US" altLang="ja-JP" sz="2000" b="0" i="0" u="none" strike="noStrike" kern="0" cap="none" spc="0" normalizeH="0" baseline="0" noProof="0" dirty="0">
                  <a:ln>
                    <a:noFill/>
                  </a:ln>
                  <a:solidFill>
                    <a:prstClr val="black"/>
                  </a:solidFill>
                  <a:effectLst/>
                  <a:uLnTx/>
                  <a:uFillTx/>
                  <a:cs typeface="Times New Roman" panose="02020603050405020304" pitchFamily="18" charset="0"/>
                </a:endParaRPr>
              </a:p>
            </p:txBody>
          </p:sp>
        </mc:Choice>
        <mc:Fallback xmlns="">
          <p:sp>
            <p:nvSpPr>
              <p:cNvPr id="4" name="コンテンツ プレースホルダー 2">
                <a:extLst>
                  <a:ext uri="{FF2B5EF4-FFF2-40B4-BE49-F238E27FC236}">
                    <a16:creationId xmlns:a16="http://schemas.microsoft.com/office/drawing/2014/main" id="{D16E915C-A7DE-D543-3E0B-01EF7C8184C4}"/>
                  </a:ext>
                </a:extLst>
              </p:cNvPr>
              <p:cNvSpPr txBox="1">
                <a:spLocks noRot="1" noChangeAspect="1" noMove="1" noResize="1" noEditPoints="1" noAdjustHandles="1" noChangeArrowheads="1" noChangeShapeType="1" noTextEdit="1"/>
              </p:cNvSpPr>
              <p:nvPr/>
            </p:nvSpPr>
            <p:spPr>
              <a:xfrm>
                <a:off x="6202800" y="1004400"/>
                <a:ext cx="5916000" cy="5673600"/>
              </a:xfrm>
              <a:prstGeom prst="rect">
                <a:avLst/>
              </a:prstGeom>
              <a:blipFill>
                <a:blip r:embed="rId4"/>
                <a:stretch>
                  <a:fillRect l="-4227" t="-2258" b="-21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81ACA45-1C3F-9BEB-E222-196325B3EAC5}"/>
                  </a:ext>
                </a:extLst>
              </p:cNvPr>
              <p:cNvSpPr txBox="1"/>
              <p:nvPr/>
            </p:nvSpPr>
            <p:spPr>
              <a:xfrm>
                <a:off x="5223451" y="408600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8" name="テキスト ボックス 7">
                <a:extLst>
                  <a:ext uri="{FF2B5EF4-FFF2-40B4-BE49-F238E27FC236}">
                    <a16:creationId xmlns:a16="http://schemas.microsoft.com/office/drawing/2014/main" id="{C81ACA45-1C3F-9BEB-E222-196325B3EAC5}"/>
                  </a:ext>
                </a:extLst>
              </p:cNvPr>
              <p:cNvSpPr txBox="1">
                <a:spLocks noRot="1" noChangeAspect="1" noMove="1" noResize="1" noEditPoints="1" noAdjustHandles="1" noChangeArrowheads="1" noChangeShapeType="1" noTextEdit="1"/>
              </p:cNvSpPr>
              <p:nvPr/>
            </p:nvSpPr>
            <p:spPr>
              <a:xfrm>
                <a:off x="5223451" y="4086000"/>
                <a:ext cx="76334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D99C968-20D2-38F7-55E2-1D382F34F1F0}"/>
                  </a:ext>
                </a:extLst>
              </p:cNvPr>
              <p:cNvSpPr txBox="1"/>
              <p:nvPr/>
            </p:nvSpPr>
            <p:spPr>
              <a:xfrm>
                <a:off x="11246251" y="273960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(2)</m:t>
                      </m:r>
                    </m:oMath>
                  </m:oMathPara>
                </a14:m>
                <a:endParaRPr lang="ja-JP" altLang="en-US" sz="2800" dirty="0"/>
              </a:p>
            </p:txBody>
          </p:sp>
        </mc:Choice>
        <mc:Fallback xmlns="">
          <p:sp>
            <p:nvSpPr>
              <p:cNvPr id="9" name="テキスト ボックス 8">
                <a:extLst>
                  <a:ext uri="{FF2B5EF4-FFF2-40B4-BE49-F238E27FC236}">
                    <a16:creationId xmlns:a16="http://schemas.microsoft.com/office/drawing/2014/main" id="{AD99C968-20D2-38F7-55E2-1D382F34F1F0}"/>
                  </a:ext>
                </a:extLst>
              </p:cNvPr>
              <p:cNvSpPr txBox="1">
                <a:spLocks noRot="1" noChangeAspect="1" noMove="1" noResize="1" noEditPoints="1" noAdjustHandles="1" noChangeArrowheads="1" noChangeShapeType="1" noTextEdit="1"/>
              </p:cNvSpPr>
              <p:nvPr/>
            </p:nvSpPr>
            <p:spPr>
              <a:xfrm>
                <a:off x="11246251" y="2739600"/>
                <a:ext cx="763349"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91544E1-5EF7-699E-8485-F5FACAE67D18}"/>
                  </a:ext>
                </a:extLst>
              </p:cNvPr>
              <p:cNvSpPr txBox="1"/>
              <p:nvPr/>
            </p:nvSpPr>
            <p:spPr>
              <a:xfrm>
                <a:off x="11246251" y="349200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(3)</m:t>
                      </m:r>
                    </m:oMath>
                  </m:oMathPara>
                </a14:m>
                <a:endParaRPr lang="ja-JP" altLang="en-US" sz="2800" dirty="0"/>
              </a:p>
            </p:txBody>
          </p:sp>
        </mc:Choice>
        <mc:Fallback xmlns="">
          <p:sp>
            <p:nvSpPr>
              <p:cNvPr id="10" name="テキスト ボックス 9">
                <a:extLst>
                  <a:ext uri="{FF2B5EF4-FFF2-40B4-BE49-F238E27FC236}">
                    <a16:creationId xmlns:a16="http://schemas.microsoft.com/office/drawing/2014/main" id="{F91544E1-5EF7-699E-8485-F5FACAE67D18}"/>
                  </a:ext>
                </a:extLst>
              </p:cNvPr>
              <p:cNvSpPr txBox="1">
                <a:spLocks noRot="1" noChangeAspect="1" noMove="1" noResize="1" noEditPoints="1" noAdjustHandles="1" noChangeArrowheads="1" noChangeShapeType="1" noTextEdit="1"/>
              </p:cNvSpPr>
              <p:nvPr/>
            </p:nvSpPr>
            <p:spPr>
              <a:xfrm>
                <a:off x="11246251" y="3492000"/>
                <a:ext cx="763349" cy="523220"/>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2512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2. Methodology: Definition of decoupling indicator</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6048000" y="1004400"/>
                <a:ext cx="5965200" cy="5673600"/>
              </a:xfrm>
            </p:spPr>
            <p:txBody>
              <a:bodyPr/>
              <a:lstStyle/>
              <a:p>
                <a:pPr>
                  <a:spcBef>
                    <a:spcPts val="1000"/>
                  </a:spcBef>
                </a:pPr>
                <a:r>
                  <a:rPr lang="en-US" altLang="ja-JP" b="1" dirty="0">
                    <a:ea typeface="Cambria Math" panose="02040503050406030204" pitchFamily="18" charset="0"/>
                  </a:rPr>
                  <a:t>Classification of Decoupling States</a:t>
                </a:r>
                <a:endParaRPr lang="en-US" altLang="ja-JP" b="1" dirty="0">
                  <a:effectLst/>
                  <a:ea typeface="Cambria Math" panose="02040503050406030204" pitchFamily="18" charset="0"/>
                </a:endParaRPr>
              </a:p>
              <a:p>
                <a:pPr>
                  <a:lnSpc>
                    <a:spcPct val="120000"/>
                  </a:lnSpc>
                  <a:spcBef>
                    <a:spcPts val="1000"/>
                  </a:spcBef>
                </a:pPr>
                <a14:m>
                  <m:oMathPara xmlns:m="http://schemas.openxmlformats.org/officeDocument/2006/math">
                    <m:oMathParaPr>
                      <m:jc m:val="center"/>
                    </m:oMathParaPr>
                    <m:oMath xmlns:m="http://schemas.openxmlformats.org/officeDocument/2006/math">
                      <m:sSubSup>
                        <m:sSubSupPr>
                          <m:ctrlPr>
                            <a:rPr lang="ja-JP" altLang="ja-JP" sz="2800" i="1" smtClean="0">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𝐷</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800" i="1">
                              <a:effectLst/>
                              <a:latin typeface="Cambria Math" panose="02040503050406030204" pitchFamily="18" charset="0"/>
                              <a:ea typeface="Cambria Math" panose="02040503050406030204" pitchFamily="18" charset="0"/>
                            </a:rPr>
                          </m:ctrlPr>
                        </m:fPr>
                        <m:num>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num>
                        <m:den>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b="0" i="1" smtClean="0">
                                  <a:effectLst/>
                                  <a:latin typeface="Cambria Math" panose="02040503050406030204" pitchFamily="18" charset="0"/>
                                  <a:ea typeface="Cambria Math" panose="02040503050406030204" pitchFamily="18" charset="0"/>
                                </a:rPr>
                                <m:t>𝑦</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den>
                      </m:f>
                    </m:oMath>
                  </m:oMathPara>
                </a14:m>
                <a:endParaRPr lang="en-US" altLang="ja-JP" dirty="0">
                  <a:effectLst/>
                  <a:ea typeface="ＭＳ 明朝" panose="02020609040205080304" pitchFamily="17" charset="-128"/>
                  <a:cs typeface="Times New Roman" panose="02020603050405020304" pitchFamily="18" charset="0"/>
                </a:endParaRPr>
              </a:p>
              <a:p>
                <a:pPr marL="360000" indent="-180000">
                  <a:spcBef>
                    <a:spcPts val="1000"/>
                  </a:spcBef>
                  <a:buFont typeface="Arial" panose="020B0604020202020204" pitchFamily="34" charset="0"/>
                  <a:buChar char="•"/>
                </a:pPr>
                <a:r>
                  <a:rPr lang="en-US" altLang="ja-JP" sz="2800" dirty="0"/>
                  <a:t>Following </a:t>
                </a:r>
                <a:r>
                  <a:rPr lang="en-US" altLang="ja-JP" sz="2800" dirty="0" err="1"/>
                  <a:t>Tapio</a:t>
                </a:r>
                <a:r>
                  <a:rPr lang="en-US" altLang="ja-JP" sz="2800" dirty="0"/>
                  <a:t> (2005), this study classifies each country’s decoupling status into eight categories based on the decoupling indicator.</a:t>
                </a:r>
              </a:p>
              <a:p>
                <a:pPr>
                  <a:spcBef>
                    <a:spcPts val="1000"/>
                  </a:spcBef>
                </a:pPr>
                <a:r>
                  <a:rPr lang="en-US" altLang="ja-JP" dirty="0"/>
                  <a:t>Coupling:</a:t>
                </a:r>
              </a:p>
              <a:p>
                <a:pPr marL="360000" indent="-180000">
                  <a:spcBef>
                    <a:spcPts val="1000"/>
                  </a:spcBef>
                  <a:buFont typeface="Arial" panose="020B0604020202020204" pitchFamily="34" charset="0"/>
                  <a:buChar char="•"/>
                </a:pPr>
                <a:r>
                  <a:rPr lang="en-US" altLang="ja-JP" sz="2800" dirty="0"/>
                  <a:t>Per capita GDE and carbon footprint (CF) </a:t>
                </a:r>
                <a:r>
                  <a:rPr lang="en-US" altLang="ja-JP" sz="2800" b="1" dirty="0">
                    <a:solidFill>
                      <a:srgbClr val="B2524A"/>
                    </a:solidFill>
                  </a:rPr>
                  <a:t>increase</a:t>
                </a:r>
                <a:r>
                  <a:rPr lang="en-US" altLang="ja-JP" sz="2800" dirty="0"/>
                  <a:t> or </a:t>
                </a:r>
                <a:r>
                  <a:rPr lang="en-US" altLang="ja-JP" sz="2800" b="1" dirty="0">
                    <a:solidFill>
                      <a:srgbClr val="6D8B5A"/>
                    </a:solidFill>
                  </a:rPr>
                  <a:t>decrease</a:t>
                </a:r>
                <a:r>
                  <a:rPr lang="en-US" altLang="ja-JP" sz="2800" dirty="0"/>
                  <a:t> at almost the same rate (</a:t>
                </a:r>
                <a14:m>
                  <m:oMath xmlns:m="http://schemas.openxmlformats.org/officeDocument/2006/math">
                    <m:r>
                      <a:rPr lang="en-US" altLang="ja-JP" sz="2800" i="1" dirty="0" smtClean="0">
                        <a:latin typeface="Cambria Math" panose="02040503050406030204" pitchFamily="18" charset="0"/>
                      </a:rPr>
                      <m:t>0.8</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𝐷</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1.2</m:t>
                    </m:r>
                  </m:oMath>
                </a14:m>
                <a:r>
                  <a:rPr lang="en-US" altLang="ja-JP" sz="2800" dirty="0"/>
                  <a:t>).</a:t>
                </a:r>
              </a:p>
              <a:p>
                <a:pPr lvl="1"/>
                <a:endParaRPr lang="en-US" altLang="ja-JP" sz="2600"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6048000" y="1004400"/>
                <a:ext cx="5965200" cy="5673600"/>
              </a:xfrm>
              <a:blipFill>
                <a:blip r:embed="rId3"/>
                <a:stretch>
                  <a:fillRect l="-4086" t="-2258" r="-613"/>
                </a:stretch>
              </a:blipFill>
            </p:spPr>
            <p:txBody>
              <a:bodyPr/>
              <a:lstStyle/>
              <a:p>
                <a:r>
                  <a:rPr lang="ja-JP" altLang="en-US">
                    <a:noFill/>
                  </a:rPr>
                  <a:t> </a:t>
                </a:r>
              </a:p>
            </p:txBody>
          </p:sp>
        </mc:Fallback>
      </mc:AlternateContent>
      <p:sp>
        <p:nvSpPr>
          <p:cNvPr id="44" name="直角三角形 43">
            <a:extLst>
              <a:ext uri="{FF2B5EF4-FFF2-40B4-BE49-F238E27FC236}">
                <a16:creationId xmlns:a16="http://schemas.microsoft.com/office/drawing/2014/main" id="{CF718665-91A5-3A2B-C9A6-292036142E4F}"/>
              </a:ext>
            </a:extLst>
          </p:cNvPr>
          <p:cNvSpPr>
            <a:spLocks/>
          </p:cNvSpPr>
          <p:nvPr/>
        </p:nvSpPr>
        <p:spPr>
          <a:xfrm rot="5400000">
            <a:off x="2757600" y="1443600"/>
            <a:ext cx="2664000" cy="2131200"/>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934A4F1A-3A2F-B25F-904D-EB9E3A71A973}"/>
              </a:ext>
            </a:extLst>
          </p:cNvPr>
          <p:cNvSpPr>
            <a:spLocks/>
          </p:cNvSpPr>
          <p:nvPr/>
        </p:nvSpPr>
        <p:spPr>
          <a:xfrm rot="16200000">
            <a:off x="3290400" y="1443599"/>
            <a:ext cx="2131200" cy="26640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BE10E49-1C35-6567-CB74-6C9C7535F4F1}"/>
              </a:ext>
            </a:extLst>
          </p:cNvPr>
          <p:cNvSpPr>
            <a:spLocks/>
          </p:cNvSpPr>
          <p:nvPr/>
        </p:nvSpPr>
        <p:spPr>
          <a:xfrm>
            <a:off x="3024000" y="3841200"/>
            <a:ext cx="2664000" cy="2664000"/>
          </a:xfrm>
          <a:prstGeom prst="rect">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FE7E9362-7EC1-5F86-7C10-E640E52F24EF}"/>
              </a:ext>
            </a:extLst>
          </p:cNvPr>
          <p:cNvSpPr/>
          <p:nvPr/>
        </p:nvSpPr>
        <p:spPr>
          <a:xfrm rot="16200000">
            <a:off x="626400" y="4107601"/>
            <a:ext cx="2664000" cy="21312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D17B6F3E-E3F2-DE39-C3AE-F48225DB9624}"/>
              </a:ext>
            </a:extLst>
          </p:cNvPr>
          <p:cNvSpPr/>
          <p:nvPr/>
        </p:nvSpPr>
        <p:spPr>
          <a:xfrm rot="5400000">
            <a:off x="626399" y="3574801"/>
            <a:ext cx="2131200" cy="2663998"/>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A3E7A-35EB-FF60-6DED-4B35A1068E65}"/>
              </a:ext>
            </a:extLst>
          </p:cNvPr>
          <p:cNvSpPr/>
          <p:nvPr/>
        </p:nvSpPr>
        <p:spPr>
          <a:xfrm>
            <a:off x="360000" y="1177199"/>
            <a:ext cx="2663999" cy="2664002"/>
          </a:xfrm>
          <a:prstGeom prst="rect">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762D1F4-BCAA-A1D1-8BED-69DDF84C1D91}"/>
              </a:ext>
            </a:extLst>
          </p:cNvPr>
          <p:cNvSpPr/>
          <p:nvPr/>
        </p:nvSpPr>
        <p:spPr>
          <a:xfrm>
            <a:off x="359999" y="3841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EDE506A3-9216-5ABC-2538-DED01E72AA8F}"/>
              </a:ext>
            </a:extLst>
          </p:cNvPr>
          <p:cNvSpPr/>
          <p:nvPr/>
        </p:nvSpPr>
        <p:spPr>
          <a:xfrm rot="10800000">
            <a:off x="3024001" y="1177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テキスト ボックス 17">
            <a:extLst>
              <a:ext uri="{FF2B5EF4-FFF2-40B4-BE49-F238E27FC236}">
                <a16:creationId xmlns:a16="http://schemas.microsoft.com/office/drawing/2014/main" id="{EF33D834-90A8-F663-C1AF-A5C902F7F86D}"/>
              </a:ext>
            </a:extLst>
          </p:cNvPr>
          <p:cNvSpPr txBox="1"/>
          <p:nvPr/>
        </p:nvSpPr>
        <p:spPr>
          <a:xfrm>
            <a:off x="4140000" y="3024000"/>
            <a:ext cx="1475971" cy="743712"/>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Decoupling</a:t>
            </a:r>
            <a:endParaRPr lang="ja-JP" altLang="en-US" sz="2400" dirty="0"/>
          </a:p>
        </p:txBody>
      </p:sp>
      <p:sp>
        <p:nvSpPr>
          <p:cNvPr id="21" name="テキスト ボックス 20">
            <a:extLst>
              <a:ext uri="{FF2B5EF4-FFF2-40B4-BE49-F238E27FC236}">
                <a16:creationId xmlns:a16="http://schemas.microsoft.com/office/drawing/2014/main" id="{8DC32906-7CC9-E2CA-AB2B-CF843B01E2A6}"/>
              </a:ext>
            </a:extLst>
          </p:cNvPr>
          <p:cNvSpPr txBox="1"/>
          <p:nvPr/>
        </p:nvSpPr>
        <p:spPr>
          <a:xfrm>
            <a:off x="3176451" y="4949077"/>
            <a:ext cx="2359098"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4" name="テキスト ボックス 23">
            <a:extLst>
              <a:ext uri="{FF2B5EF4-FFF2-40B4-BE49-F238E27FC236}">
                <a16:creationId xmlns:a16="http://schemas.microsoft.com/office/drawing/2014/main" id="{B1BED7ED-CB79-0B44-01B9-7D47BFA28AAB}"/>
              </a:ext>
            </a:extLst>
          </p:cNvPr>
          <p:cNvSpPr txBox="1"/>
          <p:nvPr/>
        </p:nvSpPr>
        <p:spPr>
          <a:xfrm>
            <a:off x="1476000" y="5688000"/>
            <a:ext cx="1475971" cy="743712"/>
          </a:xfrm>
          <a:prstGeom prst="rect">
            <a:avLst/>
          </a:prstGeom>
          <a:solidFill>
            <a:srgbClr val="D1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a:t>
            </a:r>
          </a:p>
          <a:p>
            <a:pPr algn="ctr">
              <a:lnSpc>
                <a:spcPct val="80000"/>
              </a:lnSpc>
            </a:pPr>
            <a:r>
              <a:rPr lang="en-US" altLang="ja-JP" sz="2400" dirty="0"/>
              <a:t>Decoupling</a:t>
            </a:r>
            <a:endParaRPr lang="ja-JP" altLang="en-US" sz="2400" dirty="0"/>
          </a:p>
        </p:txBody>
      </p:sp>
      <p:sp>
        <p:nvSpPr>
          <p:cNvPr id="27" name="テキスト ボックス 26">
            <a:extLst>
              <a:ext uri="{FF2B5EF4-FFF2-40B4-BE49-F238E27FC236}">
                <a16:creationId xmlns:a16="http://schemas.microsoft.com/office/drawing/2014/main" id="{CFAAD953-F953-470C-E65D-93365AD37CBE}"/>
              </a:ext>
            </a:extLst>
          </p:cNvPr>
          <p:cNvSpPr txBox="1"/>
          <p:nvPr/>
        </p:nvSpPr>
        <p:spPr>
          <a:xfrm>
            <a:off x="3096000" y="1249200"/>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Expansive</a:t>
            </a:r>
          </a:p>
          <a:p>
            <a:pPr algn="ctr">
              <a:lnSpc>
                <a:spcPct val="80000"/>
              </a:lnSpc>
            </a:pPr>
            <a:r>
              <a:rPr lang="en-US" altLang="ja-JP" sz="2400" dirty="0"/>
              <a:t>Negative</a:t>
            </a:r>
          </a:p>
          <a:p>
            <a:pPr algn="ctr">
              <a:lnSpc>
                <a:spcPct val="80000"/>
              </a:lnSpc>
            </a:pPr>
            <a:r>
              <a:rPr lang="en-US" altLang="ja-JP" sz="2400" dirty="0"/>
              <a:t>Decoupling</a:t>
            </a:r>
          </a:p>
        </p:txBody>
      </p:sp>
      <p:sp>
        <p:nvSpPr>
          <p:cNvPr id="32" name="テキスト ボックス 31">
            <a:extLst>
              <a:ext uri="{FF2B5EF4-FFF2-40B4-BE49-F238E27FC236}">
                <a16:creationId xmlns:a16="http://schemas.microsoft.com/office/drawing/2014/main" id="{7DEC69F0-DFE4-970E-7F75-417610DD1DB4}"/>
              </a:ext>
            </a:extLst>
          </p:cNvPr>
          <p:cNvSpPr txBox="1"/>
          <p:nvPr/>
        </p:nvSpPr>
        <p:spPr>
          <a:xfrm>
            <a:off x="954014" y="1989612"/>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Strong</a:t>
            </a:r>
          </a:p>
          <a:p>
            <a:pPr algn="ctr">
              <a:lnSpc>
                <a:spcPct val="80000"/>
              </a:lnSpc>
            </a:pPr>
            <a:r>
              <a:rPr lang="en-US" altLang="ja-JP" sz="2400" dirty="0"/>
              <a:t>Negative</a:t>
            </a:r>
          </a:p>
          <a:p>
            <a:pPr algn="ctr">
              <a:lnSpc>
                <a:spcPct val="80000"/>
              </a:lnSpc>
            </a:pPr>
            <a:r>
              <a:rPr lang="en-US" altLang="ja-JP" sz="2400" dirty="0"/>
              <a:t>Decoupling</a:t>
            </a:r>
          </a:p>
        </p:txBody>
      </p:sp>
      <p:sp>
        <p:nvSpPr>
          <p:cNvPr id="34" name="テキスト ボックス 33">
            <a:extLst>
              <a:ext uri="{FF2B5EF4-FFF2-40B4-BE49-F238E27FC236}">
                <a16:creationId xmlns:a16="http://schemas.microsoft.com/office/drawing/2014/main" id="{D7052024-7A35-E85B-3A3E-D5DAD5F9974B}"/>
              </a:ext>
            </a:extLst>
          </p:cNvPr>
          <p:cNvSpPr txBox="1"/>
          <p:nvPr/>
        </p:nvSpPr>
        <p:spPr>
          <a:xfrm>
            <a:off x="432000" y="3913200"/>
            <a:ext cx="1475971" cy="1039177"/>
          </a:xfrm>
          <a:prstGeom prst="rect">
            <a:avLst/>
          </a:prstGeom>
          <a:solidFill>
            <a:srgbClr val="E2CCCA"/>
          </a:solidFill>
          <a:ln w="31750">
            <a:solidFill>
              <a:srgbClr val="B2524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Negative</a:t>
            </a:r>
          </a:p>
          <a:p>
            <a:pPr algn="ctr">
              <a:lnSpc>
                <a:spcPct val="80000"/>
              </a:lnSpc>
            </a:pPr>
            <a:r>
              <a:rPr lang="en-US" altLang="ja-JP" sz="2400" dirty="0"/>
              <a:t>Decoupling</a:t>
            </a:r>
          </a:p>
        </p:txBody>
      </p:sp>
      <p:pic>
        <p:nvPicPr>
          <p:cNvPr id="30" name="図 29">
            <a:extLst>
              <a:ext uri="{FF2B5EF4-FFF2-40B4-BE49-F238E27FC236}">
                <a16:creationId xmlns:a16="http://schemas.microsoft.com/office/drawing/2014/main" id="{36EAD027-3FD5-43A2-54BE-F146D0C07FD5}"/>
              </a:ext>
            </a:extLst>
          </p:cNvPr>
          <p:cNvPicPr>
            <a:picLocks noChangeAspect="1"/>
          </p:cNvPicPr>
          <p:nvPr/>
        </p:nvPicPr>
        <p:blipFill>
          <a:blip r:embed="rId4"/>
          <a:stretch>
            <a:fillRect/>
          </a:stretch>
        </p:blipFill>
        <p:spPr>
          <a:xfrm>
            <a:off x="360000" y="1177199"/>
            <a:ext cx="4797968" cy="4797968"/>
          </a:xfrm>
          <a:prstGeom prst="rect">
            <a:avLst/>
          </a:prstGeom>
        </p:spPr>
      </p:pic>
      <p:pic>
        <p:nvPicPr>
          <p:cNvPr id="35" name="図 34">
            <a:extLst>
              <a:ext uri="{FF2B5EF4-FFF2-40B4-BE49-F238E27FC236}">
                <a16:creationId xmlns:a16="http://schemas.microsoft.com/office/drawing/2014/main" id="{BE194BCD-4596-C474-6769-3BB039177213}"/>
              </a:ext>
            </a:extLst>
          </p:cNvPr>
          <p:cNvPicPr>
            <a:picLocks noChangeAspect="1"/>
          </p:cNvPicPr>
          <p:nvPr/>
        </p:nvPicPr>
        <p:blipFill>
          <a:blip r:embed="rId5"/>
          <a:stretch>
            <a:fillRect/>
          </a:stretch>
        </p:blipFill>
        <p:spPr>
          <a:xfrm>
            <a:off x="890032" y="1713329"/>
            <a:ext cx="4797968" cy="4791871"/>
          </a:xfrm>
          <a:prstGeom prst="rect">
            <a:avLst/>
          </a:prstGeom>
        </p:spPr>
      </p:pic>
      <p:pic>
        <p:nvPicPr>
          <p:cNvPr id="29" name="図 28">
            <a:extLst>
              <a:ext uri="{FF2B5EF4-FFF2-40B4-BE49-F238E27FC236}">
                <a16:creationId xmlns:a16="http://schemas.microsoft.com/office/drawing/2014/main" id="{833259D2-5B49-A523-C899-1DD4E72137A2}"/>
              </a:ext>
            </a:extLst>
          </p:cNvPr>
          <p:cNvPicPr>
            <a:picLocks noChangeAspect="1"/>
          </p:cNvPicPr>
          <p:nvPr/>
        </p:nvPicPr>
        <p:blipFill>
          <a:blip r:embed="rId6">
            <a:duotone>
              <a:schemeClr val="accent2">
                <a:shade val="45000"/>
                <a:satMod val="135000"/>
              </a:schemeClr>
              <a:prstClr val="white"/>
            </a:duotone>
          </a:blip>
          <a:stretch>
            <a:fillRect/>
          </a:stretch>
        </p:blipFill>
        <p:spPr>
          <a:xfrm>
            <a:off x="284345" y="1163147"/>
            <a:ext cx="4419983" cy="3895682"/>
          </a:xfrm>
          <a:prstGeom prst="rect">
            <a:avLst/>
          </a:prstGeom>
        </p:spPr>
      </p:pic>
      <p:pic>
        <p:nvPicPr>
          <p:cNvPr id="31" name="図 30">
            <a:extLst>
              <a:ext uri="{FF2B5EF4-FFF2-40B4-BE49-F238E27FC236}">
                <a16:creationId xmlns:a16="http://schemas.microsoft.com/office/drawing/2014/main" id="{E701DFF8-B79E-A9A6-99E9-E13480758573}"/>
              </a:ext>
            </a:extLst>
          </p:cNvPr>
          <p:cNvPicPr>
            <a:picLocks noChangeAspect="1"/>
          </p:cNvPicPr>
          <p:nvPr/>
        </p:nvPicPr>
        <p:blipFill>
          <a:blip r:embed="rId7">
            <a:duotone>
              <a:schemeClr val="accent2">
                <a:shade val="45000"/>
                <a:satMod val="135000"/>
              </a:schemeClr>
              <a:prstClr val="white"/>
            </a:duotone>
          </a:blip>
          <a:stretch>
            <a:fillRect/>
          </a:stretch>
        </p:blipFill>
        <p:spPr>
          <a:xfrm>
            <a:off x="1335859" y="2938950"/>
            <a:ext cx="4419983" cy="3603048"/>
          </a:xfrm>
          <a:prstGeom prst="rect">
            <a:avLst/>
          </a:prstGeom>
        </p:spPr>
      </p:pic>
      <p:grpSp>
        <p:nvGrpSpPr>
          <p:cNvPr id="25" name="グループ化 24">
            <a:extLst>
              <a:ext uri="{FF2B5EF4-FFF2-40B4-BE49-F238E27FC236}">
                <a16:creationId xmlns:a16="http://schemas.microsoft.com/office/drawing/2014/main" id="{1DFE34EA-0911-8CD8-4E44-EF24163D30B6}"/>
              </a:ext>
            </a:extLst>
          </p:cNvPr>
          <p:cNvGrpSpPr/>
          <p:nvPr/>
        </p:nvGrpSpPr>
        <p:grpSpPr>
          <a:xfrm>
            <a:off x="360000" y="867600"/>
            <a:ext cx="5784497" cy="5637600"/>
            <a:chOff x="360000" y="867600"/>
            <a:chExt cx="5784497" cy="5637600"/>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8"/>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3600" y="8676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3600" y="867600"/>
                  <a:ext cx="1093697" cy="442035"/>
                </a:xfrm>
                <a:prstGeom prst="rect">
                  <a:avLst/>
                </a:prstGeom>
                <a:blipFill>
                  <a:blip r:embed="rId9"/>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10"/>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50800" y="14580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50800" y="1458000"/>
                  <a:ext cx="1093697" cy="442035"/>
                </a:xfrm>
                <a:prstGeom prst="rect">
                  <a:avLst/>
                </a:prstGeom>
                <a:blipFill>
                  <a:blip r:embed="rId11"/>
                  <a:stretch>
                    <a:fillRect l="-6704" r="-6145"/>
                  </a:stretch>
                </a:blipFill>
              </p:spPr>
              <p:txBody>
                <a:bodyPr/>
                <a:lstStyle/>
                <a:p>
                  <a:r>
                    <a:rPr lang="ja-JP" altLang="en-US">
                      <a:noFill/>
                    </a:rPr>
                    <a:t> </a:t>
                  </a:r>
                </a:p>
              </p:txBody>
            </p:sp>
          </mc:Fallback>
        </mc:AlternateContent>
      </p:grpSp>
      <p:sp>
        <p:nvSpPr>
          <p:cNvPr id="15" name="テキスト ボックス 14">
            <a:extLst>
              <a:ext uri="{FF2B5EF4-FFF2-40B4-BE49-F238E27FC236}">
                <a16:creationId xmlns:a16="http://schemas.microsoft.com/office/drawing/2014/main" id="{6528DA17-E565-93CC-8751-71F0DF1CC207}"/>
              </a:ext>
            </a:extLst>
          </p:cNvPr>
          <p:cNvSpPr txBox="1"/>
          <p:nvPr/>
        </p:nvSpPr>
        <p:spPr>
          <a:xfrm>
            <a:off x="3096000" y="2419466"/>
            <a:ext cx="2520000" cy="448246"/>
          </a:xfrm>
          <a:prstGeom prst="rect">
            <a:avLst/>
          </a:prstGeom>
          <a:solidFill>
            <a:srgbClr val="E7DECC"/>
          </a:solidFill>
          <a:ln w="31750">
            <a:solidFill>
              <a:srgbClr val="C09750"/>
            </a:solidFill>
          </a:ln>
        </p:spPr>
        <p:txBody>
          <a:bodyPr wrap="none" lIns="36000" tIns="72000" rIns="36000" bIns="72000" anchor="ctr">
            <a:spAutoFit/>
          </a:bodyPr>
          <a:lstStyle/>
          <a:p>
            <a:pPr algn="ctr">
              <a:lnSpc>
                <a:spcPct val="80000"/>
              </a:lnSpc>
            </a:pPr>
            <a:r>
              <a:rPr lang="en-US" altLang="ja-JP" sz="2400" dirty="0"/>
              <a:t>Expansive Coupling</a:t>
            </a:r>
          </a:p>
        </p:txBody>
      </p:sp>
      <p:sp>
        <p:nvSpPr>
          <p:cNvPr id="16" name="テキスト ボックス 15">
            <a:extLst>
              <a:ext uri="{FF2B5EF4-FFF2-40B4-BE49-F238E27FC236}">
                <a16:creationId xmlns:a16="http://schemas.microsoft.com/office/drawing/2014/main" id="{967913F9-D636-DC6D-C48E-4244C4808F65}"/>
              </a:ext>
            </a:extLst>
          </p:cNvPr>
          <p:cNvSpPr txBox="1"/>
          <p:nvPr/>
        </p:nvSpPr>
        <p:spPr>
          <a:xfrm>
            <a:off x="431999" y="5096066"/>
            <a:ext cx="2520000" cy="448246"/>
          </a:xfrm>
          <a:prstGeom prst="rect">
            <a:avLst/>
          </a:prstGeom>
          <a:solidFill>
            <a:srgbClr val="E7DECC"/>
          </a:solidFill>
          <a:ln w="31750">
            <a:solidFill>
              <a:srgbClr val="C09750"/>
            </a:solidFill>
          </a:ln>
        </p:spPr>
        <p:txBody>
          <a:bodyPr wrap="none" lIns="36000" tIns="72000" rIns="36000" bIns="72000" anchor="ctr">
            <a:spAutoFit/>
          </a:bodyPr>
          <a:lstStyle/>
          <a:p>
            <a:pPr algn="ctr">
              <a:lnSpc>
                <a:spcPct val="80000"/>
              </a:lnSpc>
            </a:pPr>
            <a:r>
              <a:rPr lang="en-US" altLang="ja-JP" sz="2400" dirty="0"/>
              <a:t>Recessive Coupling</a:t>
            </a:r>
            <a:endParaRPr lang="ja-JP" altLang="en-US" sz="2400" dirty="0"/>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3718A6F6-0523-C516-42F6-5B8521DFB3C8}"/>
                  </a:ext>
                </a:extLst>
              </p:cNvPr>
              <p:cNvSpPr txBox="1"/>
              <p:nvPr/>
            </p:nvSpPr>
            <p:spPr>
              <a:xfrm>
                <a:off x="11249851" y="188133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36" name="テキスト ボックス 35">
                <a:extLst>
                  <a:ext uri="{FF2B5EF4-FFF2-40B4-BE49-F238E27FC236}">
                    <a16:creationId xmlns:a16="http://schemas.microsoft.com/office/drawing/2014/main" id="{3718A6F6-0523-C516-42F6-5B8521DFB3C8}"/>
                  </a:ext>
                </a:extLst>
              </p:cNvPr>
              <p:cNvSpPr txBox="1">
                <a:spLocks noRot="1" noChangeAspect="1" noMove="1" noResize="1" noEditPoints="1" noAdjustHandles="1" noChangeArrowheads="1" noChangeShapeType="1" noTextEdit="1"/>
              </p:cNvSpPr>
              <p:nvPr/>
            </p:nvSpPr>
            <p:spPr>
              <a:xfrm>
                <a:off x="11249851" y="1881330"/>
                <a:ext cx="763349" cy="523220"/>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4422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2. Methodology: Definition of decoupling indicator</a:t>
            </a:r>
            <a:endParaRPr kumimoji="1" lang="ja-JP" altLang="en-US" dirty="0"/>
          </a:p>
        </p:txBody>
      </p:sp>
      <p:sp>
        <p:nvSpPr>
          <p:cNvPr id="44" name="直角三角形 43">
            <a:extLst>
              <a:ext uri="{FF2B5EF4-FFF2-40B4-BE49-F238E27FC236}">
                <a16:creationId xmlns:a16="http://schemas.microsoft.com/office/drawing/2014/main" id="{CF718665-91A5-3A2B-C9A6-292036142E4F}"/>
              </a:ext>
            </a:extLst>
          </p:cNvPr>
          <p:cNvSpPr>
            <a:spLocks/>
          </p:cNvSpPr>
          <p:nvPr/>
        </p:nvSpPr>
        <p:spPr>
          <a:xfrm rot="5400000">
            <a:off x="2757600" y="1443600"/>
            <a:ext cx="2664000" cy="2131200"/>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934A4F1A-3A2F-B25F-904D-EB9E3A71A973}"/>
              </a:ext>
            </a:extLst>
          </p:cNvPr>
          <p:cNvSpPr>
            <a:spLocks/>
          </p:cNvSpPr>
          <p:nvPr/>
        </p:nvSpPr>
        <p:spPr>
          <a:xfrm rot="16200000">
            <a:off x="3290400" y="1443599"/>
            <a:ext cx="2131200" cy="26640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BE10E49-1C35-6567-CB74-6C9C7535F4F1}"/>
              </a:ext>
            </a:extLst>
          </p:cNvPr>
          <p:cNvSpPr>
            <a:spLocks/>
          </p:cNvSpPr>
          <p:nvPr/>
        </p:nvSpPr>
        <p:spPr>
          <a:xfrm>
            <a:off x="3024000" y="3841200"/>
            <a:ext cx="2664000" cy="2664000"/>
          </a:xfrm>
          <a:prstGeom prst="rect">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FE7E9362-7EC1-5F86-7C10-E640E52F24EF}"/>
              </a:ext>
            </a:extLst>
          </p:cNvPr>
          <p:cNvSpPr/>
          <p:nvPr/>
        </p:nvSpPr>
        <p:spPr>
          <a:xfrm rot="16200000">
            <a:off x="626400" y="4107601"/>
            <a:ext cx="2664000" cy="21312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D17B6F3E-E3F2-DE39-C3AE-F48225DB9624}"/>
              </a:ext>
            </a:extLst>
          </p:cNvPr>
          <p:cNvSpPr/>
          <p:nvPr/>
        </p:nvSpPr>
        <p:spPr>
          <a:xfrm rot="5400000">
            <a:off x="626399" y="3574801"/>
            <a:ext cx="2131200" cy="2663998"/>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A3E7A-35EB-FF60-6DED-4B35A1068E65}"/>
              </a:ext>
            </a:extLst>
          </p:cNvPr>
          <p:cNvSpPr/>
          <p:nvPr/>
        </p:nvSpPr>
        <p:spPr>
          <a:xfrm>
            <a:off x="360000" y="1177199"/>
            <a:ext cx="2663999" cy="2664002"/>
          </a:xfrm>
          <a:prstGeom prst="rect">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762D1F4-BCAA-A1D1-8BED-69DDF84C1D91}"/>
              </a:ext>
            </a:extLst>
          </p:cNvPr>
          <p:cNvSpPr/>
          <p:nvPr/>
        </p:nvSpPr>
        <p:spPr>
          <a:xfrm>
            <a:off x="359999" y="3841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EDE506A3-9216-5ABC-2538-DED01E72AA8F}"/>
              </a:ext>
            </a:extLst>
          </p:cNvPr>
          <p:cNvSpPr/>
          <p:nvPr/>
        </p:nvSpPr>
        <p:spPr>
          <a:xfrm rot="10800000">
            <a:off x="3024001" y="1177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 name="テキスト ボックス 26">
            <a:extLst>
              <a:ext uri="{FF2B5EF4-FFF2-40B4-BE49-F238E27FC236}">
                <a16:creationId xmlns:a16="http://schemas.microsoft.com/office/drawing/2014/main" id="{CFAAD953-F953-470C-E65D-93365AD37CBE}"/>
              </a:ext>
            </a:extLst>
          </p:cNvPr>
          <p:cNvSpPr txBox="1"/>
          <p:nvPr/>
        </p:nvSpPr>
        <p:spPr>
          <a:xfrm>
            <a:off x="3096000" y="1249200"/>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Expansive</a:t>
            </a:r>
          </a:p>
          <a:p>
            <a:pPr algn="ctr">
              <a:lnSpc>
                <a:spcPct val="80000"/>
              </a:lnSpc>
            </a:pPr>
            <a:r>
              <a:rPr lang="en-US" altLang="ja-JP" sz="2400" dirty="0"/>
              <a:t>Negative</a:t>
            </a:r>
          </a:p>
          <a:p>
            <a:pPr algn="ctr">
              <a:lnSpc>
                <a:spcPct val="80000"/>
              </a:lnSpc>
            </a:pPr>
            <a:r>
              <a:rPr lang="en-US" altLang="ja-JP" sz="2400" dirty="0"/>
              <a:t>Decoupling</a:t>
            </a:r>
          </a:p>
        </p:txBody>
      </p:sp>
      <p:sp>
        <p:nvSpPr>
          <p:cNvPr id="32" name="テキスト ボックス 31">
            <a:extLst>
              <a:ext uri="{FF2B5EF4-FFF2-40B4-BE49-F238E27FC236}">
                <a16:creationId xmlns:a16="http://schemas.microsoft.com/office/drawing/2014/main" id="{7DEC69F0-DFE4-970E-7F75-417610DD1DB4}"/>
              </a:ext>
            </a:extLst>
          </p:cNvPr>
          <p:cNvSpPr txBox="1"/>
          <p:nvPr/>
        </p:nvSpPr>
        <p:spPr>
          <a:xfrm>
            <a:off x="954014" y="1989612"/>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Strong</a:t>
            </a:r>
          </a:p>
          <a:p>
            <a:pPr algn="ctr">
              <a:lnSpc>
                <a:spcPct val="80000"/>
              </a:lnSpc>
            </a:pPr>
            <a:r>
              <a:rPr lang="en-US" altLang="ja-JP" sz="2400" dirty="0"/>
              <a:t>Negative</a:t>
            </a:r>
          </a:p>
          <a:p>
            <a:pPr algn="ctr">
              <a:lnSpc>
                <a:spcPct val="80000"/>
              </a:lnSpc>
            </a:pPr>
            <a:r>
              <a:rPr lang="en-US" altLang="ja-JP" sz="2400" dirty="0"/>
              <a:t>Decoupling</a:t>
            </a:r>
          </a:p>
        </p:txBody>
      </p:sp>
      <p:sp>
        <p:nvSpPr>
          <p:cNvPr id="34" name="テキスト ボックス 33">
            <a:extLst>
              <a:ext uri="{FF2B5EF4-FFF2-40B4-BE49-F238E27FC236}">
                <a16:creationId xmlns:a16="http://schemas.microsoft.com/office/drawing/2014/main" id="{D7052024-7A35-E85B-3A3E-D5DAD5F9974B}"/>
              </a:ext>
            </a:extLst>
          </p:cNvPr>
          <p:cNvSpPr txBox="1"/>
          <p:nvPr/>
        </p:nvSpPr>
        <p:spPr>
          <a:xfrm>
            <a:off x="432000" y="3913200"/>
            <a:ext cx="1475971" cy="1039177"/>
          </a:xfrm>
          <a:prstGeom prst="rect">
            <a:avLst/>
          </a:prstGeom>
          <a:solidFill>
            <a:srgbClr val="E2CCCA"/>
          </a:solidFill>
          <a:ln w="31750">
            <a:solidFill>
              <a:srgbClr val="B2524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Negative</a:t>
            </a:r>
          </a:p>
          <a:p>
            <a:pPr algn="ctr">
              <a:lnSpc>
                <a:spcPct val="80000"/>
              </a:lnSpc>
            </a:pPr>
            <a:r>
              <a:rPr lang="en-US" altLang="ja-JP" sz="2400" dirty="0"/>
              <a:t>Decoupling</a:t>
            </a:r>
          </a:p>
        </p:txBody>
      </p:sp>
      <p:pic>
        <p:nvPicPr>
          <p:cNvPr id="30" name="図 29">
            <a:extLst>
              <a:ext uri="{FF2B5EF4-FFF2-40B4-BE49-F238E27FC236}">
                <a16:creationId xmlns:a16="http://schemas.microsoft.com/office/drawing/2014/main" id="{36EAD027-3FD5-43A2-54BE-F146D0C07FD5}"/>
              </a:ext>
            </a:extLst>
          </p:cNvPr>
          <p:cNvPicPr>
            <a:picLocks noChangeAspect="1"/>
          </p:cNvPicPr>
          <p:nvPr/>
        </p:nvPicPr>
        <p:blipFill>
          <a:blip r:embed="rId3"/>
          <a:stretch>
            <a:fillRect/>
          </a:stretch>
        </p:blipFill>
        <p:spPr>
          <a:xfrm>
            <a:off x="360000" y="1177199"/>
            <a:ext cx="4797968" cy="4797968"/>
          </a:xfrm>
          <a:prstGeom prst="rect">
            <a:avLst/>
          </a:prstGeom>
        </p:spPr>
      </p:pic>
      <p:pic>
        <p:nvPicPr>
          <p:cNvPr id="22" name="図 21">
            <a:extLst>
              <a:ext uri="{FF2B5EF4-FFF2-40B4-BE49-F238E27FC236}">
                <a16:creationId xmlns:a16="http://schemas.microsoft.com/office/drawing/2014/main" id="{96FC97FD-520C-8347-C9BE-AA99B95C605D}"/>
              </a:ext>
            </a:extLst>
          </p:cNvPr>
          <p:cNvPicPr>
            <a:picLocks noChangeAspect="1"/>
          </p:cNvPicPr>
          <p:nvPr/>
        </p:nvPicPr>
        <p:blipFill>
          <a:blip r:embed="rId4"/>
          <a:stretch>
            <a:fillRect/>
          </a:stretch>
        </p:blipFill>
        <p:spPr>
          <a:xfrm>
            <a:off x="359816" y="1176834"/>
            <a:ext cx="5328366" cy="5328366"/>
          </a:xfrm>
          <a:prstGeom prst="rect">
            <a:avLst/>
          </a:prstGeom>
        </p:spPr>
      </p:pic>
      <p:pic>
        <p:nvPicPr>
          <p:cNvPr id="29" name="図 28">
            <a:extLst>
              <a:ext uri="{FF2B5EF4-FFF2-40B4-BE49-F238E27FC236}">
                <a16:creationId xmlns:a16="http://schemas.microsoft.com/office/drawing/2014/main" id="{833259D2-5B49-A523-C899-1DD4E72137A2}"/>
              </a:ext>
            </a:extLst>
          </p:cNvPr>
          <p:cNvPicPr>
            <a:picLocks noChangeAspect="1"/>
          </p:cNvPicPr>
          <p:nvPr/>
        </p:nvPicPr>
        <p:blipFill>
          <a:blip r:embed="rId5">
            <a:duotone>
              <a:schemeClr val="accent2">
                <a:shade val="45000"/>
                <a:satMod val="135000"/>
              </a:schemeClr>
              <a:prstClr val="white"/>
            </a:duotone>
          </a:blip>
          <a:stretch>
            <a:fillRect/>
          </a:stretch>
        </p:blipFill>
        <p:spPr>
          <a:xfrm>
            <a:off x="284345" y="1163147"/>
            <a:ext cx="4419983" cy="3895682"/>
          </a:xfrm>
          <a:prstGeom prst="rect">
            <a:avLst/>
          </a:prstGeom>
        </p:spPr>
      </p:pic>
      <p:pic>
        <p:nvPicPr>
          <p:cNvPr id="23" name="図 22">
            <a:extLst>
              <a:ext uri="{FF2B5EF4-FFF2-40B4-BE49-F238E27FC236}">
                <a16:creationId xmlns:a16="http://schemas.microsoft.com/office/drawing/2014/main" id="{1D874D19-9267-7A3D-D9AF-7AED86CA429D}"/>
              </a:ext>
            </a:extLst>
          </p:cNvPr>
          <p:cNvPicPr>
            <a:picLocks noChangeAspect="1"/>
          </p:cNvPicPr>
          <p:nvPr/>
        </p:nvPicPr>
        <p:blipFill>
          <a:blip r:embed="rId6">
            <a:duotone>
              <a:schemeClr val="accent2">
                <a:shade val="45000"/>
                <a:satMod val="135000"/>
              </a:schemeClr>
              <a:prstClr val="white"/>
            </a:duotone>
          </a:blip>
          <a:stretch>
            <a:fillRect/>
          </a:stretch>
        </p:blipFill>
        <p:spPr>
          <a:xfrm>
            <a:off x="324000" y="2332800"/>
            <a:ext cx="5389331" cy="3322608"/>
          </a:xfrm>
          <a:prstGeom prst="rect">
            <a:avLst/>
          </a:prstGeom>
        </p:spPr>
      </p:pic>
      <p:grpSp>
        <p:nvGrpSpPr>
          <p:cNvPr id="28" name="グループ化 27">
            <a:extLst>
              <a:ext uri="{FF2B5EF4-FFF2-40B4-BE49-F238E27FC236}">
                <a16:creationId xmlns:a16="http://schemas.microsoft.com/office/drawing/2014/main" id="{2B7B16C3-F482-7FEE-5784-E2C7B2429BCA}"/>
              </a:ext>
            </a:extLst>
          </p:cNvPr>
          <p:cNvGrpSpPr/>
          <p:nvPr/>
        </p:nvGrpSpPr>
        <p:grpSpPr>
          <a:xfrm>
            <a:off x="360000" y="866329"/>
            <a:ext cx="5782639" cy="5638871"/>
            <a:chOff x="360000" y="866329"/>
            <a:chExt cx="5782639" cy="5638871"/>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7"/>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4485" y="866329"/>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4485" y="866329"/>
                  <a:ext cx="1093697" cy="442035"/>
                </a:xfrm>
                <a:prstGeom prst="rect">
                  <a:avLst/>
                </a:prstGeom>
                <a:blipFill>
                  <a:blip r:embed="rId8"/>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9"/>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48942" y="1456795"/>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48942" y="1456795"/>
                  <a:ext cx="1093697" cy="442035"/>
                </a:xfrm>
                <a:prstGeom prst="rect">
                  <a:avLst/>
                </a:prstGeom>
                <a:blipFill>
                  <a:blip r:embed="rId10"/>
                  <a:stretch>
                    <a:fillRect l="-6111" r="-6111"/>
                  </a:stretch>
                </a:blipFill>
              </p:spPr>
              <p:txBody>
                <a:bodyPr/>
                <a:lstStyle/>
                <a:p>
                  <a:r>
                    <a:rPr lang="ja-JP" altLang="en-US">
                      <a:noFill/>
                    </a:rPr>
                    <a:t> </a:t>
                  </a:r>
                </a:p>
              </p:txBody>
            </p:sp>
          </mc:Fallback>
        </mc:AlternateContent>
      </p:grpSp>
      <p:sp>
        <p:nvSpPr>
          <p:cNvPr id="18" name="テキスト ボックス 17">
            <a:extLst>
              <a:ext uri="{FF2B5EF4-FFF2-40B4-BE49-F238E27FC236}">
                <a16:creationId xmlns:a16="http://schemas.microsoft.com/office/drawing/2014/main" id="{EF33D834-90A8-F663-C1AF-A5C902F7F86D}"/>
              </a:ext>
            </a:extLst>
          </p:cNvPr>
          <p:cNvSpPr txBox="1"/>
          <p:nvPr/>
        </p:nvSpPr>
        <p:spPr>
          <a:xfrm>
            <a:off x="4140000" y="3024000"/>
            <a:ext cx="1475971" cy="743712"/>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Decoupling</a:t>
            </a:r>
            <a:endParaRPr lang="ja-JP" altLang="en-US" sz="2400" dirty="0"/>
          </a:p>
        </p:txBody>
      </p:sp>
      <p:sp>
        <p:nvSpPr>
          <p:cNvPr id="21" name="テキスト ボックス 20">
            <a:extLst>
              <a:ext uri="{FF2B5EF4-FFF2-40B4-BE49-F238E27FC236}">
                <a16:creationId xmlns:a16="http://schemas.microsoft.com/office/drawing/2014/main" id="{8DC32906-7CC9-E2CA-AB2B-CF843B01E2A6}"/>
              </a:ext>
            </a:extLst>
          </p:cNvPr>
          <p:cNvSpPr txBox="1"/>
          <p:nvPr/>
        </p:nvSpPr>
        <p:spPr>
          <a:xfrm>
            <a:off x="3176451" y="4949077"/>
            <a:ext cx="2359098"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4" name="テキスト ボックス 23">
            <a:extLst>
              <a:ext uri="{FF2B5EF4-FFF2-40B4-BE49-F238E27FC236}">
                <a16:creationId xmlns:a16="http://schemas.microsoft.com/office/drawing/2014/main" id="{B1BED7ED-CB79-0B44-01B9-7D47BFA28AAB}"/>
              </a:ext>
            </a:extLst>
          </p:cNvPr>
          <p:cNvSpPr txBox="1"/>
          <p:nvPr/>
        </p:nvSpPr>
        <p:spPr>
          <a:xfrm>
            <a:off x="1476000" y="5688000"/>
            <a:ext cx="1475971" cy="743712"/>
          </a:xfrm>
          <a:prstGeom prst="rect">
            <a:avLst/>
          </a:prstGeom>
          <a:solidFill>
            <a:srgbClr val="D1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a:t>
            </a:r>
          </a:p>
          <a:p>
            <a:pPr algn="ctr">
              <a:lnSpc>
                <a:spcPct val="80000"/>
              </a:lnSpc>
            </a:pPr>
            <a:r>
              <a:rPr lang="en-US" altLang="ja-JP" sz="2400" dirty="0"/>
              <a:t>Decoupling</a:t>
            </a:r>
            <a:endParaRPr lang="ja-JP" altLang="en-US" sz="2400" dirty="0"/>
          </a:p>
        </p:txBody>
      </p:sp>
      <mc:AlternateContent xmlns:mc="http://schemas.openxmlformats.org/markup-compatibility/2006" xmlns:a14="http://schemas.microsoft.com/office/drawing/2010/main">
        <mc:Choice Requires="a14">
          <p:sp>
            <p:nvSpPr>
              <p:cNvPr id="20" name="コンテンツ プレースホルダー 2">
                <a:extLst>
                  <a:ext uri="{FF2B5EF4-FFF2-40B4-BE49-F238E27FC236}">
                    <a16:creationId xmlns:a16="http://schemas.microsoft.com/office/drawing/2014/main" id="{BC6BBE5D-1844-2AA1-F24A-956CDF5B8E6C}"/>
                  </a:ext>
                </a:extLst>
              </p:cNvPr>
              <p:cNvSpPr txBox="1">
                <a:spLocks/>
              </p:cNvSpPr>
              <p:nvPr/>
            </p:nvSpPr>
            <p:spPr>
              <a:xfrm>
                <a:off x="6048000" y="1004400"/>
                <a:ext cx="5965200" cy="56736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Tx/>
                  <a:buNone/>
                  <a:defRPr kumimoji="1" sz="3200" i="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1000"/>
                  </a:spcBef>
                  <a:buFont typeface="Arial" panose="020B0604020202020204" pitchFamily="34" charset="0"/>
                  <a:buChar char="•"/>
                  <a:defRPr kumimoji="1" sz="2800" i="0" kern="1200">
                    <a:solidFill>
                      <a:schemeClr val="tx1">
                        <a:lumMod val="85000"/>
                        <a:lumOff val="15000"/>
                      </a:schemeClr>
                    </a:solidFill>
                    <a:latin typeface="+mn-lt"/>
                    <a:ea typeface="+mn-ea"/>
                    <a:cs typeface="+mn-cs"/>
                  </a:defRPr>
                </a:lvl2pPr>
                <a:lvl3pPr marL="720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a:spcBef>
                    <a:spcPts val="1000"/>
                  </a:spcBef>
                </a:pPr>
                <a:r>
                  <a:rPr lang="en-US" altLang="ja-JP" b="1" dirty="0">
                    <a:ea typeface="Cambria Math" panose="02040503050406030204" pitchFamily="18" charset="0"/>
                  </a:rPr>
                  <a:t>Classification of Decoupling States</a:t>
                </a:r>
                <a:endParaRPr lang="en-US" altLang="ja-JP" i="1" dirty="0">
                  <a:latin typeface="Cambria Math" panose="02040503050406030204" pitchFamily="18" charset="0"/>
                  <a:ea typeface="Cambria Math" panose="02040503050406030204" pitchFamily="18" charset="0"/>
                </a:endParaRPr>
              </a:p>
              <a:p>
                <a:pPr>
                  <a:lnSpc>
                    <a:spcPct val="120000"/>
                  </a:lnSpc>
                  <a:spcBef>
                    <a:spcPts val="1000"/>
                  </a:spcBef>
                </a:pPr>
                <a14:m>
                  <m:oMathPara xmlns:m="http://schemas.openxmlformats.org/officeDocument/2006/math">
                    <m:oMathParaPr>
                      <m:jc m:val="center"/>
                    </m:oMathParaPr>
                    <m:oMath xmlns:m="http://schemas.openxmlformats.org/officeDocument/2006/math">
                      <m:sSubSup>
                        <m:sSubSupPr>
                          <m:ctrlPr>
                            <a:rPr lang="ja-JP" altLang="ja-JP" sz="2800" i="1" smtClean="0">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𝐷</m:t>
                          </m:r>
                        </m:e>
                        <m:sub>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800" i="1">
                              <a:latin typeface="Cambria Math" panose="02040503050406030204" pitchFamily="18" charset="0"/>
                              <a:ea typeface="Cambria Math" panose="02040503050406030204" pitchFamily="18" charset="0"/>
                            </a:rPr>
                          </m:ctrlPr>
                        </m:fPr>
                        <m:num>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𝑟</m:t>
                              </m:r>
                            </m:sup>
                          </m:sSubSup>
                        </m:num>
                        <m:den>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𝑣</m:t>
                              </m:r>
                            </m:e>
                            <m:sub>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𝑟</m:t>
                              </m:r>
                            </m:sup>
                          </m:sSubSup>
                        </m:den>
                      </m:f>
                    </m:oMath>
                  </m:oMathPara>
                </a14:m>
                <a:endParaRPr lang="en-US" altLang="ja-JP" dirty="0">
                  <a:ea typeface="ＭＳ 明朝" panose="02020609040205080304" pitchFamily="17" charset="-128"/>
                  <a:cs typeface="Times New Roman" panose="02020603050405020304" pitchFamily="18" charset="0"/>
                </a:endParaRPr>
              </a:p>
              <a:p>
                <a:pPr>
                  <a:spcBef>
                    <a:spcPts val="1000"/>
                  </a:spcBef>
                </a:pPr>
                <a:r>
                  <a:rPr lang="en-US" altLang="ja-JP" dirty="0"/>
                  <a:t>Decoupling:</a:t>
                </a:r>
              </a:p>
              <a:p>
                <a:pPr marL="360000" indent="-180000">
                  <a:spcBef>
                    <a:spcPts val="1000"/>
                  </a:spcBef>
                  <a:buFont typeface="Arial" panose="020B0604020202020204" pitchFamily="34" charset="0"/>
                  <a:buChar char="•"/>
                </a:pPr>
                <a:r>
                  <a:rPr lang="en-US" altLang="ja-JP" sz="2800" dirty="0"/>
                  <a:t>Weak Decoupling: CF </a:t>
                </a:r>
                <a:r>
                  <a:rPr lang="en-US" altLang="ja-JP" sz="2800" b="1" dirty="0">
                    <a:solidFill>
                      <a:srgbClr val="B2524A"/>
                    </a:solidFill>
                  </a:rPr>
                  <a:t>increases </a:t>
                </a:r>
                <a:r>
                  <a:rPr lang="en-US" altLang="ja-JP" sz="2800" dirty="0"/>
                  <a:t>slower rate than GDE </a:t>
                </a:r>
                <a:r>
                  <a:rPr lang="en-US" altLang="ja-JP" sz="2800" b="1" dirty="0">
                    <a:solidFill>
                      <a:srgbClr val="B2524A"/>
                    </a:solidFill>
                  </a:rPr>
                  <a:t>increases</a:t>
                </a:r>
                <a:r>
                  <a:rPr lang="en-US" altLang="ja-JP" sz="2800" dirty="0"/>
                  <a:t>.</a:t>
                </a:r>
              </a:p>
              <a:p>
                <a:pPr marL="360000" indent="-180000">
                  <a:spcBef>
                    <a:spcPts val="1000"/>
                  </a:spcBef>
                  <a:buFont typeface="Arial" panose="020B0604020202020204" pitchFamily="34" charset="0"/>
                  <a:buChar char="•"/>
                </a:pPr>
                <a:r>
                  <a:rPr lang="en-US" altLang="ja-JP" sz="2800" dirty="0"/>
                  <a:t>Strong Decoupling: CF </a:t>
                </a:r>
                <a:r>
                  <a:rPr lang="en-US" altLang="ja-JP" sz="2800" b="1" dirty="0">
                    <a:solidFill>
                      <a:srgbClr val="6D8B5A"/>
                    </a:solidFill>
                  </a:rPr>
                  <a:t>decreases</a:t>
                </a:r>
                <a:r>
                  <a:rPr lang="en-US" altLang="ja-JP" sz="2800" dirty="0"/>
                  <a:t>, despite GDE </a:t>
                </a:r>
                <a:r>
                  <a:rPr lang="en-US" altLang="ja-JP" sz="2800" b="1" dirty="0">
                    <a:solidFill>
                      <a:srgbClr val="B2524A"/>
                    </a:solidFill>
                  </a:rPr>
                  <a:t>increases</a:t>
                </a:r>
                <a:r>
                  <a:rPr lang="en-US" altLang="ja-JP" sz="2800" dirty="0"/>
                  <a:t>.</a:t>
                </a:r>
              </a:p>
              <a:p>
                <a:pPr marL="360000" indent="-180000">
                  <a:spcBef>
                    <a:spcPts val="1000"/>
                  </a:spcBef>
                  <a:buFont typeface="Arial" panose="020B0604020202020204" pitchFamily="34" charset="0"/>
                  <a:buChar char="•"/>
                </a:pPr>
                <a:r>
                  <a:rPr lang="en-US" altLang="ja-JP" sz="2800" dirty="0"/>
                  <a:t>Recessive Decoupling: CF </a:t>
                </a:r>
                <a:r>
                  <a:rPr lang="en-US" altLang="ja-JP" sz="2800" b="1" dirty="0">
                    <a:solidFill>
                      <a:srgbClr val="6D8B5A"/>
                    </a:solidFill>
                  </a:rPr>
                  <a:t>decreases</a:t>
                </a:r>
                <a:r>
                  <a:rPr lang="en-US" altLang="ja-JP" sz="2800" dirty="0"/>
                  <a:t> faster than GDE </a:t>
                </a:r>
                <a:r>
                  <a:rPr lang="en-US" altLang="ja-JP" sz="2800" b="1" dirty="0">
                    <a:solidFill>
                      <a:srgbClr val="6D8B5A"/>
                    </a:solidFill>
                  </a:rPr>
                  <a:t>decreases</a:t>
                </a:r>
                <a:r>
                  <a:rPr lang="en-US" altLang="ja-JP" sz="2800" dirty="0"/>
                  <a:t>.</a:t>
                </a:r>
                <a:endParaRPr lang="en-US" altLang="ja-JP" sz="2600" dirty="0"/>
              </a:p>
            </p:txBody>
          </p:sp>
        </mc:Choice>
        <mc:Fallback xmlns="">
          <p:sp>
            <p:nvSpPr>
              <p:cNvPr id="20" name="コンテンツ プレースホルダー 2">
                <a:extLst>
                  <a:ext uri="{FF2B5EF4-FFF2-40B4-BE49-F238E27FC236}">
                    <a16:creationId xmlns:a16="http://schemas.microsoft.com/office/drawing/2014/main" id="{BC6BBE5D-1844-2AA1-F24A-956CDF5B8E6C}"/>
                  </a:ext>
                </a:extLst>
              </p:cNvPr>
              <p:cNvSpPr txBox="1">
                <a:spLocks noRot="1" noChangeAspect="1" noMove="1" noResize="1" noEditPoints="1" noAdjustHandles="1" noChangeArrowheads="1" noChangeShapeType="1" noTextEdit="1"/>
              </p:cNvSpPr>
              <p:nvPr/>
            </p:nvSpPr>
            <p:spPr>
              <a:xfrm>
                <a:off x="6048000" y="1004400"/>
                <a:ext cx="5965200" cy="5673600"/>
              </a:xfrm>
              <a:prstGeom prst="rect">
                <a:avLst/>
              </a:prstGeom>
              <a:blipFill>
                <a:blip r:embed="rId11"/>
                <a:stretch>
                  <a:fillRect l="-4086" t="-2151" r="-3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6E16B8B-86F6-BBB0-F4D6-BDB29F1455E1}"/>
                  </a:ext>
                </a:extLst>
              </p:cNvPr>
              <p:cNvSpPr txBox="1"/>
              <p:nvPr/>
            </p:nvSpPr>
            <p:spPr>
              <a:xfrm>
                <a:off x="11249851" y="188133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26" name="テキスト ボックス 25">
                <a:extLst>
                  <a:ext uri="{FF2B5EF4-FFF2-40B4-BE49-F238E27FC236}">
                    <a16:creationId xmlns:a16="http://schemas.microsoft.com/office/drawing/2014/main" id="{96E16B8B-86F6-BBB0-F4D6-BDB29F1455E1}"/>
                  </a:ext>
                </a:extLst>
              </p:cNvPr>
              <p:cNvSpPr txBox="1">
                <a:spLocks noRot="1" noChangeAspect="1" noMove="1" noResize="1" noEditPoints="1" noAdjustHandles="1" noChangeArrowheads="1" noChangeShapeType="1" noTextEdit="1"/>
              </p:cNvSpPr>
              <p:nvPr/>
            </p:nvSpPr>
            <p:spPr>
              <a:xfrm>
                <a:off x="11249851" y="1881330"/>
                <a:ext cx="763349" cy="523220"/>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9391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2. Methodology: Definition of decoupling indicator</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6048000" y="1004400"/>
                <a:ext cx="5965200" cy="5673600"/>
              </a:xfrm>
            </p:spPr>
            <p:txBody>
              <a:bodyPr/>
              <a:lstStyle/>
              <a:p>
                <a:pPr>
                  <a:spcBef>
                    <a:spcPts val="1000"/>
                  </a:spcBef>
                </a:pPr>
                <a:r>
                  <a:rPr lang="en-US" altLang="ja-JP" b="1" dirty="0">
                    <a:ea typeface="Cambria Math" panose="02040503050406030204" pitchFamily="18" charset="0"/>
                  </a:rPr>
                  <a:t>Classification of Decoupling States</a:t>
                </a:r>
                <a:endParaRPr lang="en-US" altLang="ja-JP" i="1" dirty="0">
                  <a:effectLst/>
                  <a:latin typeface="Cambria Math" panose="02040503050406030204" pitchFamily="18" charset="0"/>
                  <a:ea typeface="Cambria Math" panose="02040503050406030204" pitchFamily="18" charset="0"/>
                </a:endParaRPr>
              </a:p>
              <a:p>
                <a:pPr>
                  <a:lnSpc>
                    <a:spcPct val="120000"/>
                  </a:lnSpc>
                  <a:spcBef>
                    <a:spcPts val="1000"/>
                  </a:spcBef>
                </a:pPr>
                <a14:m>
                  <m:oMathPara xmlns:m="http://schemas.openxmlformats.org/officeDocument/2006/math">
                    <m:oMathParaPr>
                      <m:jc m:val="center"/>
                    </m:oMathParaPr>
                    <m:oMath xmlns:m="http://schemas.openxmlformats.org/officeDocument/2006/math">
                      <m:sSubSup>
                        <m:sSubSupPr>
                          <m:ctrlPr>
                            <a:rPr lang="ja-JP" altLang="ja-JP" sz="2800" i="1" smtClean="0">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𝐷</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800" i="1">
                              <a:effectLst/>
                              <a:latin typeface="Cambria Math" panose="02040503050406030204" pitchFamily="18" charset="0"/>
                              <a:ea typeface="Cambria Math" panose="02040503050406030204" pitchFamily="18" charset="0"/>
                            </a:rPr>
                          </m:ctrlPr>
                        </m:fPr>
                        <m:num>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num>
                        <m:den>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𝑣</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den>
                      </m:f>
                    </m:oMath>
                  </m:oMathPara>
                </a14:m>
                <a:endParaRPr lang="en-US" altLang="ja-JP" dirty="0">
                  <a:effectLst/>
                  <a:ea typeface="ＭＳ 明朝" panose="02020609040205080304" pitchFamily="17" charset="-128"/>
                  <a:cs typeface="Times New Roman" panose="02020603050405020304" pitchFamily="18" charset="0"/>
                </a:endParaRPr>
              </a:p>
              <a:p>
                <a:pPr>
                  <a:spcBef>
                    <a:spcPts val="1000"/>
                  </a:spcBef>
                </a:pPr>
                <a:r>
                  <a:rPr lang="en-US" altLang="ja-JP" dirty="0"/>
                  <a:t>Negative Decoupling:</a:t>
                </a:r>
              </a:p>
              <a:p>
                <a:pPr marL="360000" indent="-180000">
                  <a:spcBef>
                    <a:spcPts val="1000"/>
                  </a:spcBef>
                  <a:buFont typeface="Arial" panose="020B0604020202020204" pitchFamily="34" charset="0"/>
                  <a:buChar char="•"/>
                </a:pPr>
                <a:r>
                  <a:rPr lang="en-US" altLang="ja-JP" sz="2800" dirty="0"/>
                  <a:t>Weak Negative Decoupling: CF </a:t>
                </a:r>
                <a:r>
                  <a:rPr lang="en-US" altLang="ja-JP" sz="2800" b="1" dirty="0">
                    <a:solidFill>
                      <a:srgbClr val="6D8B5A"/>
                    </a:solidFill>
                  </a:rPr>
                  <a:t>decreases</a:t>
                </a:r>
                <a:r>
                  <a:rPr lang="en-US" altLang="ja-JP" sz="2800" dirty="0"/>
                  <a:t> slower than GDE </a:t>
                </a:r>
                <a:r>
                  <a:rPr lang="en-US" altLang="ja-JP" sz="2800" b="1" dirty="0">
                    <a:solidFill>
                      <a:srgbClr val="6D8B5A"/>
                    </a:solidFill>
                  </a:rPr>
                  <a:t>decreases</a:t>
                </a:r>
                <a:r>
                  <a:rPr lang="en-US" altLang="ja-JP" sz="2800" dirty="0"/>
                  <a:t>.</a:t>
                </a:r>
              </a:p>
              <a:p>
                <a:pPr marL="360000" indent="-180000">
                  <a:spcBef>
                    <a:spcPts val="1000"/>
                  </a:spcBef>
                  <a:buFont typeface="Arial" panose="020B0604020202020204" pitchFamily="34" charset="0"/>
                  <a:buChar char="•"/>
                </a:pPr>
                <a:r>
                  <a:rPr lang="en-US" altLang="ja-JP" sz="2800" dirty="0"/>
                  <a:t>Strong Negative Decoupling: CF </a:t>
                </a:r>
                <a:r>
                  <a:rPr lang="en-US" altLang="ja-JP" sz="2800" b="1" dirty="0">
                    <a:solidFill>
                      <a:srgbClr val="B2524A"/>
                    </a:solidFill>
                  </a:rPr>
                  <a:t>increases</a:t>
                </a:r>
                <a:r>
                  <a:rPr lang="en-US" altLang="ja-JP" sz="2800" dirty="0"/>
                  <a:t>, despite GDE </a:t>
                </a:r>
                <a:r>
                  <a:rPr lang="en-US" altLang="ja-JP" sz="2800" b="1" dirty="0">
                    <a:solidFill>
                      <a:srgbClr val="6D8B5A"/>
                    </a:solidFill>
                  </a:rPr>
                  <a:t>decreases</a:t>
                </a:r>
                <a:r>
                  <a:rPr lang="en-US" altLang="ja-JP" sz="2800" dirty="0"/>
                  <a:t>.</a:t>
                </a:r>
              </a:p>
              <a:p>
                <a:pPr marL="360000" indent="-180000">
                  <a:spcBef>
                    <a:spcPts val="1000"/>
                  </a:spcBef>
                  <a:buFont typeface="Arial" panose="020B0604020202020204" pitchFamily="34" charset="0"/>
                  <a:buChar char="•"/>
                </a:pPr>
                <a:r>
                  <a:rPr lang="en-US" altLang="ja-JP" sz="2800" dirty="0"/>
                  <a:t>Expansive Negative Decoupling: CF </a:t>
                </a:r>
                <a:r>
                  <a:rPr lang="en-US" altLang="ja-JP" sz="2800" b="1" dirty="0">
                    <a:solidFill>
                      <a:srgbClr val="B2524A"/>
                    </a:solidFill>
                  </a:rPr>
                  <a:t>increases</a:t>
                </a:r>
                <a:r>
                  <a:rPr lang="en-US" altLang="ja-JP" sz="2800" dirty="0"/>
                  <a:t> faster than GDE </a:t>
                </a:r>
                <a:r>
                  <a:rPr lang="en-US" altLang="ja-JP" sz="2800" b="1" dirty="0">
                    <a:solidFill>
                      <a:srgbClr val="B2524A"/>
                    </a:solidFill>
                  </a:rPr>
                  <a:t>increases</a:t>
                </a:r>
                <a:r>
                  <a:rPr lang="en-US" altLang="ja-JP" sz="2800" dirty="0"/>
                  <a:t>.</a:t>
                </a:r>
                <a:endParaRPr lang="en-US" altLang="ja-JP" sz="2600"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6048000" y="1004400"/>
                <a:ext cx="5965200" cy="5673600"/>
              </a:xfrm>
              <a:blipFill>
                <a:blip r:embed="rId3"/>
                <a:stretch>
                  <a:fillRect l="-4086" t="-2151" r="-2860"/>
                </a:stretch>
              </a:blipFill>
            </p:spPr>
            <p:txBody>
              <a:bodyPr/>
              <a:lstStyle/>
              <a:p>
                <a:r>
                  <a:rPr lang="ja-JP" altLang="en-US">
                    <a:noFill/>
                  </a:rPr>
                  <a:t> </a:t>
                </a:r>
              </a:p>
            </p:txBody>
          </p:sp>
        </mc:Fallback>
      </mc:AlternateContent>
      <p:sp>
        <p:nvSpPr>
          <p:cNvPr id="44" name="直角三角形 43">
            <a:extLst>
              <a:ext uri="{FF2B5EF4-FFF2-40B4-BE49-F238E27FC236}">
                <a16:creationId xmlns:a16="http://schemas.microsoft.com/office/drawing/2014/main" id="{CF718665-91A5-3A2B-C9A6-292036142E4F}"/>
              </a:ext>
            </a:extLst>
          </p:cNvPr>
          <p:cNvSpPr>
            <a:spLocks/>
          </p:cNvSpPr>
          <p:nvPr/>
        </p:nvSpPr>
        <p:spPr>
          <a:xfrm rot="5400000">
            <a:off x="2757600" y="1443600"/>
            <a:ext cx="2664000" cy="2131200"/>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934A4F1A-3A2F-B25F-904D-EB9E3A71A973}"/>
              </a:ext>
            </a:extLst>
          </p:cNvPr>
          <p:cNvSpPr>
            <a:spLocks/>
          </p:cNvSpPr>
          <p:nvPr/>
        </p:nvSpPr>
        <p:spPr>
          <a:xfrm rot="16200000">
            <a:off x="3290400" y="1443599"/>
            <a:ext cx="2131200" cy="26640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BE10E49-1C35-6567-CB74-6C9C7535F4F1}"/>
              </a:ext>
            </a:extLst>
          </p:cNvPr>
          <p:cNvSpPr>
            <a:spLocks/>
          </p:cNvSpPr>
          <p:nvPr/>
        </p:nvSpPr>
        <p:spPr>
          <a:xfrm>
            <a:off x="3024000" y="3841200"/>
            <a:ext cx="2664000" cy="2664000"/>
          </a:xfrm>
          <a:prstGeom prst="rect">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FE7E9362-7EC1-5F86-7C10-E640E52F24EF}"/>
              </a:ext>
            </a:extLst>
          </p:cNvPr>
          <p:cNvSpPr/>
          <p:nvPr/>
        </p:nvSpPr>
        <p:spPr>
          <a:xfrm rot="16200000">
            <a:off x="626400" y="4107601"/>
            <a:ext cx="2664000" cy="21312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D17B6F3E-E3F2-DE39-C3AE-F48225DB9624}"/>
              </a:ext>
            </a:extLst>
          </p:cNvPr>
          <p:cNvSpPr/>
          <p:nvPr/>
        </p:nvSpPr>
        <p:spPr>
          <a:xfrm rot="5400000">
            <a:off x="626399" y="3574801"/>
            <a:ext cx="2131200" cy="2663998"/>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A3E7A-35EB-FF60-6DED-4B35A1068E65}"/>
              </a:ext>
            </a:extLst>
          </p:cNvPr>
          <p:cNvSpPr/>
          <p:nvPr/>
        </p:nvSpPr>
        <p:spPr>
          <a:xfrm>
            <a:off x="360000" y="1177199"/>
            <a:ext cx="2663999" cy="2664002"/>
          </a:xfrm>
          <a:prstGeom prst="rect">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762D1F4-BCAA-A1D1-8BED-69DDF84C1D91}"/>
              </a:ext>
            </a:extLst>
          </p:cNvPr>
          <p:cNvSpPr/>
          <p:nvPr/>
        </p:nvSpPr>
        <p:spPr>
          <a:xfrm>
            <a:off x="359999" y="3841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EDE506A3-9216-5ABC-2538-DED01E72AA8F}"/>
              </a:ext>
            </a:extLst>
          </p:cNvPr>
          <p:cNvSpPr/>
          <p:nvPr/>
        </p:nvSpPr>
        <p:spPr>
          <a:xfrm rot="10800000">
            <a:off x="3024001" y="1177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テキスト ボックス 17">
            <a:extLst>
              <a:ext uri="{FF2B5EF4-FFF2-40B4-BE49-F238E27FC236}">
                <a16:creationId xmlns:a16="http://schemas.microsoft.com/office/drawing/2014/main" id="{EF33D834-90A8-F663-C1AF-A5C902F7F86D}"/>
              </a:ext>
            </a:extLst>
          </p:cNvPr>
          <p:cNvSpPr txBox="1"/>
          <p:nvPr/>
        </p:nvSpPr>
        <p:spPr>
          <a:xfrm>
            <a:off x="4140000" y="3024000"/>
            <a:ext cx="1475971" cy="743712"/>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Decoupling</a:t>
            </a:r>
            <a:endParaRPr lang="ja-JP" altLang="en-US" sz="2400" dirty="0"/>
          </a:p>
        </p:txBody>
      </p:sp>
      <p:sp>
        <p:nvSpPr>
          <p:cNvPr id="21" name="テキスト ボックス 20">
            <a:extLst>
              <a:ext uri="{FF2B5EF4-FFF2-40B4-BE49-F238E27FC236}">
                <a16:creationId xmlns:a16="http://schemas.microsoft.com/office/drawing/2014/main" id="{8DC32906-7CC9-E2CA-AB2B-CF843B01E2A6}"/>
              </a:ext>
            </a:extLst>
          </p:cNvPr>
          <p:cNvSpPr txBox="1"/>
          <p:nvPr/>
        </p:nvSpPr>
        <p:spPr>
          <a:xfrm>
            <a:off x="3176451" y="4949077"/>
            <a:ext cx="2359098"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4" name="テキスト ボックス 23">
            <a:extLst>
              <a:ext uri="{FF2B5EF4-FFF2-40B4-BE49-F238E27FC236}">
                <a16:creationId xmlns:a16="http://schemas.microsoft.com/office/drawing/2014/main" id="{B1BED7ED-CB79-0B44-01B9-7D47BFA28AAB}"/>
              </a:ext>
            </a:extLst>
          </p:cNvPr>
          <p:cNvSpPr txBox="1"/>
          <p:nvPr/>
        </p:nvSpPr>
        <p:spPr>
          <a:xfrm>
            <a:off x="1476000" y="5688000"/>
            <a:ext cx="1475971" cy="743712"/>
          </a:xfrm>
          <a:prstGeom prst="rect">
            <a:avLst/>
          </a:prstGeom>
          <a:solidFill>
            <a:srgbClr val="D1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a:t>
            </a:r>
          </a:p>
          <a:p>
            <a:pPr algn="ctr">
              <a:lnSpc>
                <a:spcPct val="80000"/>
              </a:lnSpc>
            </a:pPr>
            <a:r>
              <a:rPr lang="en-US" altLang="ja-JP" sz="2400" dirty="0"/>
              <a:t>Decoupling</a:t>
            </a:r>
            <a:endParaRPr lang="ja-JP" altLang="en-US" sz="2400" dirty="0"/>
          </a:p>
        </p:txBody>
      </p:sp>
      <p:pic>
        <p:nvPicPr>
          <p:cNvPr id="35" name="図 34">
            <a:extLst>
              <a:ext uri="{FF2B5EF4-FFF2-40B4-BE49-F238E27FC236}">
                <a16:creationId xmlns:a16="http://schemas.microsoft.com/office/drawing/2014/main" id="{BE194BCD-4596-C474-6769-3BB039177213}"/>
              </a:ext>
            </a:extLst>
          </p:cNvPr>
          <p:cNvPicPr>
            <a:picLocks noChangeAspect="1"/>
          </p:cNvPicPr>
          <p:nvPr/>
        </p:nvPicPr>
        <p:blipFill>
          <a:blip r:embed="rId4"/>
          <a:stretch>
            <a:fillRect/>
          </a:stretch>
        </p:blipFill>
        <p:spPr>
          <a:xfrm>
            <a:off x="890032" y="1713329"/>
            <a:ext cx="4797968" cy="4791871"/>
          </a:xfrm>
          <a:prstGeom prst="rect">
            <a:avLst/>
          </a:prstGeom>
        </p:spPr>
      </p:pic>
      <p:pic>
        <p:nvPicPr>
          <p:cNvPr id="20" name="図 19">
            <a:extLst>
              <a:ext uri="{FF2B5EF4-FFF2-40B4-BE49-F238E27FC236}">
                <a16:creationId xmlns:a16="http://schemas.microsoft.com/office/drawing/2014/main" id="{0CC2104B-001A-354A-6AAE-66859D3B514B}"/>
              </a:ext>
            </a:extLst>
          </p:cNvPr>
          <p:cNvPicPr>
            <a:picLocks noChangeAspect="1"/>
          </p:cNvPicPr>
          <p:nvPr/>
        </p:nvPicPr>
        <p:blipFill>
          <a:blip r:embed="rId5"/>
          <a:stretch>
            <a:fillRect/>
          </a:stretch>
        </p:blipFill>
        <p:spPr>
          <a:xfrm>
            <a:off x="359816" y="1176834"/>
            <a:ext cx="5328366" cy="5328366"/>
          </a:xfrm>
          <a:prstGeom prst="rect">
            <a:avLst/>
          </a:prstGeom>
        </p:spPr>
      </p:pic>
      <p:pic>
        <p:nvPicPr>
          <p:cNvPr id="31" name="図 30">
            <a:extLst>
              <a:ext uri="{FF2B5EF4-FFF2-40B4-BE49-F238E27FC236}">
                <a16:creationId xmlns:a16="http://schemas.microsoft.com/office/drawing/2014/main" id="{E701DFF8-B79E-A9A6-99E9-E13480758573}"/>
              </a:ext>
            </a:extLst>
          </p:cNvPr>
          <p:cNvPicPr>
            <a:picLocks noChangeAspect="1"/>
          </p:cNvPicPr>
          <p:nvPr/>
        </p:nvPicPr>
        <p:blipFill>
          <a:blip r:embed="rId6">
            <a:duotone>
              <a:schemeClr val="accent2">
                <a:shade val="45000"/>
                <a:satMod val="135000"/>
              </a:schemeClr>
              <a:prstClr val="white"/>
            </a:duotone>
          </a:blip>
          <a:stretch>
            <a:fillRect/>
          </a:stretch>
        </p:blipFill>
        <p:spPr>
          <a:xfrm>
            <a:off x="1335859" y="2938950"/>
            <a:ext cx="4419983" cy="3603048"/>
          </a:xfrm>
          <a:prstGeom prst="rect">
            <a:avLst/>
          </a:prstGeom>
        </p:spPr>
      </p:pic>
      <p:pic>
        <p:nvPicPr>
          <p:cNvPr id="22" name="図 21">
            <a:extLst>
              <a:ext uri="{FF2B5EF4-FFF2-40B4-BE49-F238E27FC236}">
                <a16:creationId xmlns:a16="http://schemas.microsoft.com/office/drawing/2014/main" id="{9EC8F499-3B35-F411-3B95-83D686C382F9}"/>
              </a:ext>
            </a:extLst>
          </p:cNvPr>
          <p:cNvPicPr>
            <a:picLocks noChangeAspect="1"/>
          </p:cNvPicPr>
          <p:nvPr/>
        </p:nvPicPr>
        <p:blipFill>
          <a:blip r:embed="rId7">
            <a:duotone>
              <a:schemeClr val="accent2">
                <a:shade val="45000"/>
                <a:satMod val="135000"/>
              </a:schemeClr>
              <a:prstClr val="white"/>
            </a:duotone>
          </a:blip>
          <a:stretch>
            <a:fillRect/>
          </a:stretch>
        </p:blipFill>
        <p:spPr>
          <a:xfrm>
            <a:off x="324000" y="2332800"/>
            <a:ext cx="5389331" cy="3322608"/>
          </a:xfrm>
          <a:prstGeom prst="rect">
            <a:avLst/>
          </a:prstGeom>
        </p:spPr>
      </p:pic>
      <p:grpSp>
        <p:nvGrpSpPr>
          <p:cNvPr id="25" name="グループ化 24">
            <a:extLst>
              <a:ext uri="{FF2B5EF4-FFF2-40B4-BE49-F238E27FC236}">
                <a16:creationId xmlns:a16="http://schemas.microsoft.com/office/drawing/2014/main" id="{1DFE34EA-0911-8CD8-4E44-EF24163D30B6}"/>
              </a:ext>
            </a:extLst>
          </p:cNvPr>
          <p:cNvGrpSpPr/>
          <p:nvPr/>
        </p:nvGrpSpPr>
        <p:grpSpPr>
          <a:xfrm>
            <a:off x="360000" y="867600"/>
            <a:ext cx="5784497" cy="5637600"/>
            <a:chOff x="360000" y="867600"/>
            <a:chExt cx="5784497" cy="5637600"/>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8"/>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3600" y="8676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3600" y="867600"/>
                  <a:ext cx="1093697" cy="442035"/>
                </a:xfrm>
                <a:prstGeom prst="rect">
                  <a:avLst/>
                </a:prstGeom>
                <a:blipFill>
                  <a:blip r:embed="rId9"/>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10"/>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50800" y="14580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50800" y="1458000"/>
                  <a:ext cx="1093697" cy="442035"/>
                </a:xfrm>
                <a:prstGeom prst="rect">
                  <a:avLst/>
                </a:prstGeom>
                <a:blipFill>
                  <a:blip r:embed="rId11"/>
                  <a:stretch>
                    <a:fillRect l="-6704" r="-6145"/>
                  </a:stretch>
                </a:blipFill>
              </p:spPr>
              <p:txBody>
                <a:bodyPr/>
                <a:lstStyle/>
                <a:p>
                  <a:r>
                    <a:rPr lang="ja-JP" altLang="en-US">
                      <a:noFill/>
                    </a:rPr>
                    <a:t> </a:t>
                  </a:r>
                </a:p>
              </p:txBody>
            </p:sp>
          </mc:Fallback>
        </mc:AlternateContent>
      </p:grpSp>
      <p:sp>
        <p:nvSpPr>
          <p:cNvPr id="27" name="テキスト ボックス 26">
            <a:extLst>
              <a:ext uri="{FF2B5EF4-FFF2-40B4-BE49-F238E27FC236}">
                <a16:creationId xmlns:a16="http://schemas.microsoft.com/office/drawing/2014/main" id="{CFAAD953-F953-470C-E65D-93365AD37CBE}"/>
              </a:ext>
            </a:extLst>
          </p:cNvPr>
          <p:cNvSpPr txBox="1"/>
          <p:nvPr/>
        </p:nvSpPr>
        <p:spPr>
          <a:xfrm>
            <a:off x="3096000" y="1249200"/>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Expansive</a:t>
            </a:r>
          </a:p>
          <a:p>
            <a:pPr algn="ctr">
              <a:lnSpc>
                <a:spcPct val="80000"/>
              </a:lnSpc>
            </a:pPr>
            <a:r>
              <a:rPr lang="en-US" altLang="ja-JP" sz="2400" dirty="0"/>
              <a:t>Negative</a:t>
            </a:r>
          </a:p>
          <a:p>
            <a:pPr algn="ctr">
              <a:lnSpc>
                <a:spcPct val="80000"/>
              </a:lnSpc>
            </a:pPr>
            <a:r>
              <a:rPr lang="en-US" altLang="ja-JP" sz="2400" dirty="0"/>
              <a:t>Decoupling</a:t>
            </a:r>
          </a:p>
        </p:txBody>
      </p:sp>
      <p:sp>
        <p:nvSpPr>
          <p:cNvPr id="32" name="テキスト ボックス 31">
            <a:extLst>
              <a:ext uri="{FF2B5EF4-FFF2-40B4-BE49-F238E27FC236}">
                <a16:creationId xmlns:a16="http://schemas.microsoft.com/office/drawing/2014/main" id="{7DEC69F0-DFE4-970E-7F75-417610DD1DB4}"/>
              </a:ext>
            </a:extLst>
          </p:cNvPr>
          <p:cNvSpPr txBox="1"/>
          <p:nvPr/>
        </p:nvSpPr>
        <p:spPr>
          <a:xfrm>
            <a:off x="954014" y="1989612"/>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Strong</a:t>
            </a:r>
          </a:p>
          <a:p>
            <a:pPr algn="ctr">
              <a:lnSpc>
                <a:spcPct val="80000"/>
              </a:lnSpc>
            </a:pPr>
            <a:r>
              <a:rPr lang="en-US" altLang="ja-JP" sz="2400" dirty="0"/>
              <a:t>Negative</a:t>
            </a:r>
          </a:p>
          <a:p>
            <a:pPr algn="ctr">
              <a:lnSpc>
                <a:spcPct val="80000"/>
              </a:lnSpc>
            </a:pPr>
            <a:r>
              <a:rPr lang="en-US" altLang="ja-JP" sz="2400" dirty="0"/>
              <a:t>Decoupling</a:t>
            </a:r>
          </a:p>
        </p:txBody>
      </p:sp>
      <p:sp>
        <p:nvSpPr>
          <p:cNvPr id="34" name="テキスト ボックス 33">
            <a:extLst>
              <a:ext uri="{FF2B5EF4-FFF2-40B4-BE49-F238E27FC236}">
                <a16:creationId xmlns:a16="http://schemas.microsoft.com/office/drawing/2014/main" id="{D7052024-7A35-E85B-3A3E-D5DAD5F9974B}"/>
              </a:ext>
            </a:extLst>
          </p:cNvPr>
          <p:cNvSpPr txBox="1"/>
          <p:nvPr/>
        </p:nvSpPr>
        <p:spPr>
          <a:xfrm>
            <a:off x="432000" y="3913200"/>
            <a:ext cx="1475971" cy="1039177"/>
          </a:xfrm>
          <a:prstGeom prst="rect">
            <a:avLst/>
          </a:prstGeom>
          <a:solidFill>
            <a:srgbClr val="E2CCCA"/>
          </a:solidFill>
          <a:ln w="31750">
            <a:solidFill>
              <a:srgbClr val="B2524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Negative</a:t>
            </a:r>
          </a:p>
          <a:p>
            <a:pPr algn="ctr">
              <a:lnSpc>
                <a:spcPct val="80000"/>
              </a:lnSpc>
            </a:pPr>
            <a:r>
              <a:rPr lang="en-US" altLang="ja-JP" sz="2400" dirty="0"/>
              <a:t>Decoupling</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DF90DF8-9A79-C059-118C-DD0BEFB7B717}"/>
                  </a:ext>
                </a:extLst>
              </p:cNvPr>
              <p:cNvSpPr txBox="1"/>
              <p:nvPr/>
            </p:nvSpPr>
            <p:spPr>
              <a:xfrm>
                <a:off x="11249851" y="188133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9" name="テキスト ボックス 8">
                <a:extLst>
                  <a:ext uri="{FF2B5EF4-FFF2-40B4-BE49-F238E27FC236}">
                    <a16:creationId xmlns:a16="http://schemas.microsoft.com/office/drawing/2014/main" id="{ADF90DF8-9A79-C059-118C-DD0BEFB7B717}"/>
                  </a:ext>
                </a:extLst>
              </p:cNvPr>
              <p:cNvSpPr txBox="1">
                <a:spLocks noRot="1" noChangeAspect="1" noMove="1" noResize="1" noEditPoints="1" noAdjustHandles="1" noChangeArrowheads="1" noChangeShapeType="1" noTextEdit="1"/>
              </p:cNvSpPr>
              <p:nvPr/>
            </p:nvSpPr>
            <p:spPr>
              <a:xfrm>
                <a:off x="11249851" y="1881330"/>
                <a:ext cx="763349" cy="523220"/>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9684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lstStyle/>
          <a:p>
            <a:r>
              <a:rPr lang="en-US" altLang="ja-JP" dirty="0"/>
              <a:t>2. Methodology: Trends in the decoupling indicator</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6048000" y="1004400"/>
                <a:ext cx="5965200" cy="5673600"/>
              </a:xfrm>
            </p:spPr>
            <p:txBody>
              <a:bodyPr/>
              <a:lstStyle/>
              <a:p>
                <a:pPr>
                  <a:spcBef>
                    <a:spcPts val="1000"/>
                  </a:spcBef>
                </a:pPr>
                <a:r>
                  <a:rPr lang="en-US" altLang="ja-JP" b="1" dirty="0">
                    <a:ea typeface="Cambria Math" panose="02040503050406030204" pitchFamily="18" charset="0"/>
                  </a:rPr>
                  <a:t>Clustering analysis</a:t>
                </a:r>
              </a:p>
              <a:p>
                <a:pPr lvl="1"/>
                <a:r>
                  <a:rPr lang="en-US" altLang="ja-JP" dirty="0">
                    <a:ea typeface="Cambria Math" panose="02040503050406030204" pitchFamily="18" charset="0"/>
                  </a:rPr>
                  <a:t>This indicator may have similar values in the final year but have different trajectories over time.</a:t>
                </a:r>
              </a:p>
              <a:p>
                <a:pPr lvl="1"/>
                <a:r>
                  <a:rPr lang="en-US" altLang="ja-JP" dirty="0"/>
                  <a:t>We apply Ward’s method (Ward, 1963) to </a:t>
                </a:r>
                <a:r>
                  <a:rPr lang="en-US" altLang="ja-JP" b="1" dirty="0"/>
                  <a:t>the indicator trajectories </a:t>
                </a:r>
                <a:r>
                  <a:rPr lang="en-US" altLang="ja-JP" dirty="0"/>
                  <a:t>and classify countries into several clusters.</a:t>
                </a:r>
                <a:endParaRPr lang="en-US" altLang="ja-JP" dirty="0">
                  <a:ea typeface="Cambria Math" panose="02040503050406030204" pitchFamily="18" charset="0"/>
                </a:endParaRPr>
              </a:p>
              <a:p>
                <a:pPr marL="180000" lvl="1" indent="0">
                  <a:lnSpc>
                    <a:spcPct val="200000"/>
                  </a:lnSpc>
                  <a:buNone/>
                </a:pPr>
                <a14:m>
                  <m:oMathPara xmlns:m="http://schemas.openxmlformats.org/officeDocument/2006/math">
                    <m:oMathParaPr>
                      <m:jc m:val="centerGroup"/>
                    </m:oMathParaPr>
                    <m:oMath xmlns:m="http://schemas.openxmlformats.org/officeDocument/2006/math">
                      <m:sSup>
                        <m:sSupPr>
                          <m:ctrlPr>
                            <a:rPr lang="ja-JP" altLang="ja-JP" i="1" smtClean="0">
                              <a:effectLst/>
                              <a:latin typeface="Cambria Math" panose="02040503050406030204" pitchFamily="18" charset="0"/>
                              <a:ea typeface="Cambria Math" panose="02040503050406030204" pitchFamily="18" charset="0"/>
                              <a:cs typeface="MS　明朝"/>
                            </a:rPr>
                          </m:ctrlPr>
                        </m:sSupPr>
                        <m:e>
                          <m:r>
                            <a:rPr lang="en-US" altLang="ja-JP" b="1" i="1">
                              <a:effectLst/>
                              <a:latin typeface="Cambria Math" panose="02040503050406030204" pitchFamily="18" charset="0"/>
                              <a:ea typeface="ＭＳ 明朝" panose="02020609040205080304" pitchFamily="17" charset="-128"/>
                              <a:cs typeface="MS　明朝"/>
                            </a:rPr>
                            <m:t>𝐃</m:t>
                          </m:r>
                        </m:e>
                        <m:sup>
                          <m:r>
                            <a:rPr lang="en-US" altLang="ja-JP" i="1">
                              <a:effectLst/>
                              <a:latin typeface="Cambria Math" panose="02040503050406030204" pitchFamily="18" charset="0"/>
                              <a:ea typeface="ＭＳ 明朝" panose="02020609040205080304" pitchFamily="17" charset="-128"/>
                              <a:cs typeface="MS　明朝"/>
                            </a:rPr>
                            <m:t>𝑟</m:t>
                          </m:r>
                        </m:sup>
                      </m:sSup>
                      <m:r>
                        <m:rPr>
                          <m:aln/>
                        </m:rPr>
                        <a:rPr lang="en-US" altLang="ja-JP" i="1">
                          <a:effectLst/>
                          <a:latin typeface="Cambria Math" panose="02040503050406030204" pitchFamily="18" charset="0"/>
                          <a:ea typeface="ＭＳ 明朝" panose="02020609040205080304" pitchFamily="17" charset="-128"/>
                          <a:cs typeface="MS　明朝"/>
                        </a:rPr>
                        <m:t>=</m:t>
                      </m:r>
                      <m:d>
                        <m:dPr>
                          <m:begChr m:val="["/>
                          <m:endChr m:val="]"/>
                          <m:ctrlPr>
                            <a:rPr lang="ja-JP" altLang="ja-JP" i="1">
                              <a:effectLst/>
                              <a:latin typeface="Cambria Math" panose="02040503050406030204" pitchFamily="18" charset="0"/>
                              <a:ea typeface="Cambria Math" panose="02040503050406030204" pitchFamily="18" charset="0"/>
                              <a:cs typeface="MS　明朝"/>
                            </a:rPr>
                          </m:ctrlPr>
                        </m:dPr>
                        <m:e>
                          <m:m>
                            <m:mPr>
                              <m:mcs>
                                <m:mc>
                                  <m:mcPr>
                                    <m:count m:val="2"/>
                                    <m:mcJc m:val="center"/>
                                  </m:mcPr>
                                </m:mc>
                              </m:mcs>
                              <m:ctrlPr>
                                <a:rPr lang="ja-JP" altLang="ja-JP" i="1">
                                  <a:effectLst/>
                                  <a:latin typeface="Cambria Math" panose="02040503050406030204" pitchFamily="18" charset="0"/>
                                  <a:ea typeface="Cambria Math" panose="02040503050406030204" pitchFamily="18" charset="0"/>
                                  <a:cs typeface="MS　明朝"/>
                                </a:rPr>
                              </m:ctrlPr>
                            </m:mPr>
                            <m:mr>
                              <m:e>
                                <m:m>
                                  <m:mPr>
                                    <m:mcs>
                                      <m:mc>
                                        <m:mcPr>
                                          <m:count m:val="3"/>
                                          <m:mcJc m:val="center"/>
                                        </m:mcPr>
                                      </m:mc>
                                    </m:mcs>
                                    <m:ctrlPr>
                                      <a:rPr lang="ja-JP" altLang="ja-JP" i="1">
                                        <a:effectLst/>
                                        <a:latin typeface="Cambria Math" panose="02040503050406030204" pitchFamily="18" charset="0"/>
                                        <a:ea typeface="Cambria Math" panose="02040503050406030204" pitchFamily="18" charset="0"/>
                                        <a:cs typeface="MS　明朝"/>
                                      </a:rPr>
                                    </m:ctrlPr>
                                  </m:mPr>
                                  <m:mr>
                                    <m:e>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i="1">
                                              <a:effectLst/>
                                              <a:latin typeface="Cambria Math" panose="02040503050406030204" pitchFamily="18" charset="0"/>
                                              <a:ea typeface="Cambria Math" panose="02040503050406030204" pitchFamily="18" charset="0"/>
                                            </a:rPr>
                                          </m:ctrlPr>
                                        </m:sSubSup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e>
                                        <m: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1</m:t>
                                          </m:r>
                                        </m:sub>
                                        <m:sup>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e>
                                    <m:e>
                                      <m:r>
                                        <a:rPr lang="en-US" altLang="ja-JP" i="1">
                                          <a:effectLst/>
                                          <a:latin typeface="Cambria Math" panose="02040503050406030204" pitchFamily="18" charset="0"/>
                                          <a:ea typeface="ＭＳ 明朝" panose="02020609040205080304" pitchFamily="17" charset="-128"/>
                                          <a:cs typeface="MS　明朝"/>
                                        </a:rPr>
                                        <m:t>⋯</m:t>
                                      </m:r>
                                    </m:e>
                                    <m:e>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i="1">
                                              <a:effectLst/>
                                              <a:latin typeface="Cambria Math" panose="02040503050406030204" pitchFamily="18" charset="0"/>
                                              <a:ea typeface="Cambria Math" panose="02040503050406030204" pitchFamily="18" charset="0"/>
                                            </a:rPr>
                                          </m:ctrlPr>
                                        </m:sSubSup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𝑇</m:t>
                                          </m:r>
                                        </m:sub>
                                        <m:sup>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e>
                                  </m:mr>
                                </m:m>
                              </m:e>
                              <m:e/>
                            </m:mr>
                          </m:m>
                        </m:e>
                      </m:d>
                    </m:oMath>
                    <m:oMath xmlns:m="http://schemas.openxmlformats.org/officeDocument/2006/math">
                      <m:r>
                        <a:rPr lang="en-US" altLang="ja-JP" b="0" i="0" smtClean="0">
                          <a:solidFill>
                            <a:schemeClr val="accent2">
                              <a:lumMod val="20000"/>
                              <a:lumOff val="80000"/>
                            </a:schemeClr>
                          </a:solidFill>
                          <a:latin typeface="Cambria Math" panose="02040503050406030204" pitchFamily="18" charset="0"/>
                          <a:ea typeface="ＭＳ 明朝" panose="02020609040205080304" pitchFamily="17" charset="-128"/>
                          <a:cs typeface="MS　明朝"/>
                        </a:rPr>
                        <m:t>   </m:t>
                      </m:r>
                      <m:r>
                        <a:rPr lang="en-US" altLang="ja-JP" i="1" smtClean="0">
                          <a:solidFill>
                            <a:schemeClr val="accent2">
                              <a:lumMod val="20000"/>
                              <a:lumOff val="80000"/>
                            </a:schemeClr>
                          </a:solidFill>
                          <a:latin typeface="Cambria Math" panose="02040503050406030204" pitchFamily="18" charset="0"/>
                          <a:ea typeface="ＭＳ 明朝" panose="02020609040205080304" pitchFamily="17" charset="-128"/>
                          <a:cs typeface="MS　明朝"/>
                        </a:rPr>
                        <m:t>=</m:t>
                      </m:r>
                      <m:d>
                        <m:dPr>
                          <m:begChr m:val="["/>
                          <m:endChr m:val="]"/>
                          <m:ctrlPr>
                            <a:rPr lang="ja-JP" altLang="ja-JP" i="1">
                              <a:latin typeface="Cambria Math" panose="02040503050406030204" pitchFamily="18" charset="0"/>
                              <a:ea typeface="Cambria Math" panose="02040503050406030204" pitchFamily="18" charset="0"/>
                              <a:cs typeface="MS　明朝"/>
                            </a:rPr>
                          </m:ctrlPr>
                        </m:dPr>
                        <m:e>
                          <m:m>
                            <m:mPr>
                              <m:mcs>
                                <m:mc>
                                  <m:mcPr>
                                    <m:count m:val="2"/>
                                    <m:mcJc m:val="center"/>
                                  </m:mcPr>
                                </m:mc>
                              </m:mcs>
                              <m:ctrlPr>
                                <a:rPr lang="ja-JP" altLang="ja-JP" i="1">
                                  <a:latin typeface="Cambria Math" panose="02040503050406030204" pitchFamily="18" charset="0"/>
                                  <a:ea typeface="Cambria Math" panose="02040503050406030204" pitchFamily="18" charset="0"/>
                                  <a:cs typeface="MS　明朝"/>
                                </a:rPr>
                              </m:ctrlPr>
                            </m:mPr>
                            <m:mr>
                              <m:e/>
                              <m:e>
                                <m:m>
                                  <m:mPr>
                                    <m:mcs>
                                      <m:mc>
                                        <m:mcPr>
                                          <m:count m:val="3"/>
                                          <m:mcJc m:val="center"/>
                                        </m:mcPr>
                                      </m:mc>
                                    </m:mcs>
                                    <m:ctrlPr>
                                      <a:rPr lang="ja-JP" altLang="ja-JP" i="1">
                                        <a:latin typeface="Cambria Math" panose="02040503050406030204" pitchFamily="18" charset="0"/>
                                        <a:ea typeface="Cambria Math" panose="02040503050406030204" pitchFamily="18" charset="0"/>
                                        <a:cs typeface="MS　明朝"/>
                                      </a:rPr>
                                    </m:ctrlPr>
                                  </m:mPr>
                                  <m:mr>
                                    <m:e>
                                      <m:r>
                                        <a:rPr lang="en-US" altLang="ja-JP">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a:latin typeface="Cambria Math" panose="02040503050406030204" pitchFamily="18" charset="0"/>
                                              <a:ea typeface="ＭＳ 明朝" panose="02020609040205080304" pitchFamily="17" charset="-128"/>
                                              <a:cs typeface="Times New Roman" panose="02020603050405020304" pitchFamily="18" charset="0"/>
                                            </a:rPr>
                                            <m:t>1</m:t>
                                          </m:r>
                                        </m:sub>
                                        <m:sup>
                                          <m:r>
                                            <a:rPr lang="en-US" altLang="ja-JP" i="1">
                                              <a:latin typeface="Cambria Math" panose="02040503050406030204" pitchFamily="18" charset="0"/>
                                              <a:ea typeface="ＭＳ 明朝" panose="02020609040205080304" pitchFamily="17" charset="-128"/>
                                              <a:cs typeface="Times New Roman" panose="02020603050405020304" pitchFamily="18" charset="0"/>
                                            </a:rPr>
                                            <m:t>𝑟</m:t>
                                          </m:r>
                                        </m:sup>
                                      </m:sSubSup>
                                    </m:e>
                                    <m:e>
                                      <m:r>
                                        <a:rPr lang="en-US" altLang="ja-JP" i="1">
                                          <a:latin typeface="Cambria Math" panose="02040503050406030204" pitchFamily="18" charset="0"/>
                                          <a:ea typeface="ＭＳ 明朝" panose="02020609040205080304" pitchFamily="17" charset="-128"/>
                                          <a:cs typeface="MS　明朝"/>
                                        </a:rPr>
                                        <m:t>⋯</m:t>
                                      </m:r>
                                    </m:e>
                                    <m:e>
                                      <m:r>
                                        <a:rPr lang="en-US" altLang="ja-JP">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latin typeface="Cambria Math" panose="02040503050406030204" pitchFamily="18" charset="0"/>
                                              <a:ea typeface="ＭＳ 明朝" panose="02020609040205080304" pitchFamily="17" charset="-128"/>
                                              <a:cs typeface="Times New Roman" panose="02020603050405020304" pitchFamily="18" charset="0"/>
                                            </a:rPr>
                                            <m:t>𝑇</m:t>
                                          </m:r>
                                        </m:sub>
                                        <m:sup>
                                          <m:r>
                                            <a:rPr lang="en-US" altLang="ja-JP" i="1">
                                              <a:latin typeface="Cambria Math" panose="02040503050406030204" pitchFamily="18" charset="0"/>
                                              <a:ea typeface="ＭＳ 明朝" panose="02020609040205080304" pitchFamily="17" charset="-128"/>
                                              <a:cs typeface="Times New Roman" panose="02020603050405020304" pitchFamily="18" charset="0"/>
                                            </a:rPr>
                                            <m:t>𝑟</m:t>
                                          </m:r>
                                        </m:sup>
                                      </m:sSubSup>
                                    </m:e>
                                  </m:mr>
                                </m:m>
                              </m:e>
                            </m:mr>
                          </m:m>
                        </m:e>
                      </m:d>
                    </m:oMath>
                  </m:oMathPara>
                </a14:m>
                <a:endParaRPr lang="en-US" altLang="ja-JP" dirty="0">
                  <a:effectLst/>
                  <a:ea typeface="ＭＳ 明朝" panose="02020609040205080304" pitchFamily="17" charset="-128"/>
                  <a:cs typeface="Times New Roman" panose="02020603050405020304" pitchFamily="18" charset="0"/>
                </a:endParaRP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6048000" y="1004400"/>
                <a:ext cx="5965200" cy="5673600"/>
              </a:xfrm>
              <a:blipFill>
                <a:blip r:embed="rId3"/>
                <a:stretch>
                  <a:fillRect l="-4086" t="-2258" r="-5005"/>
                </a:stretch>
              </a:blipFill>
            </p:spPr>
            <p:txBody>
              <a:bodyPr/>
              <a:lstStyle/>
              <a:p>
                <a:r>
                  <a:rPr lang="ja-JP" altLang="en-US">
                    <a:noFill/>
                  </a:rPr>
                  <a:t> </a:t>
                </a:r>
              </a:p>
            </p:txBody>
          </p:sp>
        </mc:Fallback>
      </mc:AlternateContent>
      <p:grpSp>
        <p:nvGrpSpPr>
          <p:cNvPr id="25" name="グループ化 24">
            <a:extLst>
              <a:ext uri="{FF2B5EF4-FFF2-40B4-BE49-F238E27FC236}">
                <a16:creationId xmlns:a16="http://schemas.microsoft.com/office/drawing/2014/main" id="{1DFE34EA-0911-8CD8-4E44-EF24163D30B6}"/>
              </a:ext>
            </a:extLst>
          </p:cNvPr>
          <p:cNvGrpSpPr/>
          <p:nvPr/>
        </p:nvGrpSpPr>
        <p:grpSpPr>
          <a:xfrm>
            <a:off x="360000" y="867600"/>
            <a:ext cx="5784497" cy="5637600"/>
            <a:chOff x="360000" y="867600"/>
            <a:chExt cx="5784497" cy="5637600"/>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4"/>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3600" y="8676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3600" y="867600"/>
                  <a:ext cx="1093697" cy="442035"/>
                </a:xfrm>
                <a:prstGeom prst="rect">
                  <a:avLst/>
                </a:prstGeom>
                <a:blipFill>
                  <a:blip r:embed="rId5"/>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6"/>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50800" y="14580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50800" y="1458000"/>
                  <a:ext cx="1093697" cy="442035"/>
                </a:xfrm>
                <a:prstGeom prst="rect">
                  <a:avLst/>
                </a:prstGeom>
                <a:blipFill>
                  <a:blip r:embed="rId7"/>
                  <a:stretch>
                    <a:fillRect l="-6704" r="-614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DF90DF8-9A79-C059-118C-DD0BEFB7B717}"/>
                  </a:ext>
                </a:extLst>
              </p:cNvPr>
              <p:cNvSpPr txBox="1"/>
              <p:nvPr/>
            </p:nvSpPr>
            <p:spPr>
              <a:xfrm>
                <a:off x="11249851" y="4984926"/>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(4)</m:t>
                      </m:r>
                    </m:oMath>
                  </m:oMathPara>
                </a14:m>
                <a:endParaRPr lang="ja-JP" altLang="en-US" sz="2800" dirty="0"/>
              </a:p>
            </p:txBody>
          </p:sp>
        </mc:Choice>
        <mc:Fallback xmlns="">
          <p:sp>
            <p:nvSpPr>
              <p:cNvPr id="9" name="テキスト ボックス 8">
                <a:extLst>
                  <a:ext uri="{FF2B5EF4-FFF2-40B4-BE49-F238E27FC236}">
                    <a16:creationId xmlns:a16="http://schemas.microsoft.com/office/drawing/2014/main" id="{ADF90DF8-9A79-C059-118C-DD0BEFB7B717}"/>
                  </a:ext>
                </a:extLst>
              </p:cNvPr>
              <p:cNvSpPr txBox="1">
                <a:spLocks noRot="1" noChangeAspect="1" noMove="1" noResize="1" noEditPoints="1" noAdjustHandles="1" noChangeArrowheads="1" noChangeShapeType="1" noTextEdit="1"/>
              </p:cNvSpPr>
              <p:nvPr/>
            </p:nvSpPr>
            <p:spPr>
              <a:xfrm>
                <a:off x="11249851" y="4984926"/>
                <a:ext cx="763349" cy="523220"/>
              </a:xfrm>
              <a:prstGeom prst="rect">
                <a:avLst/>
              </a:prstGeom>
              <a:blipFill>
                <a:blip r:embed="rId8"/>
                <a:stretch>
                  <a:fillRect/>
                </a:stretch>
              </a:blipFill>
            </p:spPr>
            <p:txBody>
              <a:bodyPr/>
              <a:lstStyle/>
              <a:p>
                <a:r>
                  <a:rPr lang="ja-JP" altLang="en-US">
                    <a:noFill/>
                  </a:rPr>
                  <a:t> </a:t>
                </a:r>
              </a:p>
            </p:txBody>
          </p:sp>
        </mc:Fallback>
      </mc:AlternateContent>
      <p:sp>
        <p:nvSpPr>
          <p:cNvPr id="15" name="フローチャート: 結合子 14">
            <a:extLst>
              <a:ext uri="{FF2B5EF4-FFF2-40B4-BE49-F238E27FC236}">
                <a16:creationId xmlns:a16="http://schemas.microsoft.com/office/drawing/2014/main" id="{27193C9A-6A15-C768-6CDB-8D53B8D111CF}"/>
              </a:ext>
            </a:extLst>
          </p:cNvPr>
          <p:cNvSpPr/>
          <p:nvPr/>
        </p:nvSpPr>
        <p:spPr>
          <a:xfrm>
            <a:off x="4051001" y="4486216"/>
            <a:ext cx="288643" cy="287867"/>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ローチャート: 結合子 15">
            <a:extLst>
              <a:ext uri="{FF2B5EF4-FFF2-40B4-BE49-F238E27FC236}">
                <a16:creationId xmlns:a16="http://schemas.microsoft.com/office/drawing/2014/main" id="{2D4395FE-339D-70C6-ED31-E149D56CE74D}"/>
              </a:ext>
            </a:extLst>
          </p:cNvPr>
          <p:cNvSpPr/>
          <p:nvPr/>
        </p:nvSpPr>
        <p:spPr>
          <a:xfrm>
            <a:off x="4426854" y="4096777"/>
            <a:ext cx="288643" cy="287867"/>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5A6CFC67-8BC2-D581-9B5A-327964CB02A1}"/>
              </a:ext>
            </a:extLst>
          </p:cNvPr>
          <p:cNvSpPr/>
          <p:nvPr/>
        </p:nvSpPr>
        <p:spPr>
          <a:xfrm>
            <a:off x="3032914" y="2438925"/>
            <a:ext cx="2353236" cy="1677581"/>
          </a:xfrm>
          <a:custGeom>
            <a:avLst/>
            <a:gdLst>
              <a:gd name="connsiteX0" fmla="*/ 0 w 2211062"/>
              <a:gd name="connsiteY0" fmla="*/ 1321129 h 1685196"/>
              <a:gd name="connsiteX1" fmla="*/ 372533 w 2211062"/>
              <a:gd name="connsiteY1" fmla="*/ 736929 h 1685196"/>
              <a:gd name="connsiteX2" fmla="*/ 855133 w 2211062"/>
              <a:gd name="connsiteY2" fmla="*/ 271263 h 1685196"/>
              <a:gd name="connsiteX3" fmla="*/ 1684866 w 2211062"/>
              <a:gd name="connsiteY3" fmla="*/ 329 h 1685196"/>
              <a:gd name="connsiteX4" fmla="*/ 2209800 w 2211062"/>
              <a:gd name="connsiteY4" fmla="*/ 322063 h 1685196"/>
              <a:gd name="connsiteX5" fmla="*/ 1540933 w 2211062"/>
              <a:gd name="connsiteY5" fmla="*/ 1685196 h 1685196"/>
              <a:gd name="connsiteX6" fmla="*/ 1540933 w 2211062"/>
              <a:gd name="connsiteY6" fmla="*/ 1685196 h 1685196"/>
              <a:gd name="connsiteX0" fmla="*/ 0 w 2211062"/>
              <a:gd name="connsiteY0" fmla="*/ 1321129 h 1769720"/>
              <a:gd name="connsiteX1" fmla="*/ 372533 w 2211062"/>
              <a:gd name="connsiteY1" fmla="*/ 736929 h 1769720"/>
              <a:gd name="connsiteX2" fmla="*/ 855133 w 2211062"/>
              <a:gd name="connsiteY2" fmla="*/ 271263 h 1769720"/>
              <a:gd name="connsiteX3" fmla="*/ 1684866 w 2211062"/>
              <a:gd name="connsiteY3" fmla="*/ 329 h 1769720"/>
              <a:gd name="connsiteX4" fmla="*/ 2209800 w 2211062"/>
              <a:gd name="connsiteY4" fmla="*/ 322063 h 1769720"/>
              <a:gd name="connsiteX5" fmla="*/ 1540933 w 2211062"/>
              <a:gd name="connsiteY5" fmla="*/ 1685196 h 1769720"/>
              <a:gd name="connsiteX6" fmla="*/ 1556302 w 2211062"/>
              <a:gd name="connsiteY6" fmla="*/ 1769720 h 1769720"/>
              <a:gd name="connsiteX0" fmla="*/ 0 w 2210820"/>
              <a:gd name="connsiteY0" fmla="*/ 1321129 h 1769720"/>
              <a:gd name="connsiteX1" fmla="*/ 372533 w 2210820"/>
              <a:gd name="connsiteY1" fmla="*/ 736929 h 1769720"/>
              <a:gd name="connsiteX2" fmla="*/ 855133 w 2210820"/>
              <a:gd name="connsiteY2" fmla="*/ 271263 h 1769720"/>
              <a:gd name="connsiteX3" fmla="*/ 1684866 w 2210820"/>
              <a:gd name="connsiteY3" fmla="*/ 329 h 1769720"/>
              <a:gd name="connsiteX4" fmla="*/ 2209800 w 2210820"/>
              <a:gd name="connsiteY4" fmla="*/ 322063 h 1769720"/>
              <a:gd name="connsiteX5" fmla="*/ 1556302 w 2210820"/>
              <a:gd name="connsiteY5" fmla="*/ 1769720 h 1769720"/>
              <a:gd name="connsiteX0" fmla="*/ 0 w 2210898"/>
              <a:gd name="connsiteY0" fmla="*/ 1321129 h 1687757"/>
              <a:gd name="connsiteX1" fmla="*/ 372533 w 2210898"/>
              <a:gd name="connsiteY1" fmla="*/ 736929 h 1687757"/>
              <a:gd name="connsiteX2" fmla="*/ 855133 w 2210898"/>
              <a:gd name="connsiteY2" fmla="*/ 271263 h 1687757"/>
              <a:gd name="connsiteX3" fmla="*/ 1684866 w 2210898"/>
              <a:gd name="connsiteY3" fmla="*/ 329 h 1687757"/>
              <a:gd name="connsiteX4" fmla="*/ 2209800 w 2210898"/>
              <a:gd name="connsiteY4" fmla="*/ 322063 h 1687757"/>
              <a:gd name="connsiteX5" fmla="*/ 1551179 w 2210898"/>
              <a:gd name="connsiteY5" fmla="*/ 1687757 h 1687757"/>
              <a:gd name="connsiteX0" fmla="*/ 0 w 2210898"/>
              <a:gd name="connsiteY0" fmla="*/ 1321129 h 1687757"/>
              <a:gd name="connsiteX1" fmla="*/ 372533 w 2210898"/>
              <a:gd name="connsiteY1" fmla="*/ 736929 h 1687757"/>
              <a:gd name="connsiteX2" fmla="*/ 855133 w 2210898"/>
              <a:gd name="connsiteY2" fmla="*/ 271263 h 1687757"/>
              <a:gd name="connsiteX3" fmla="*/ 1684866 w 2210898"/>
              <a:gd name="connsiteY3" fmla="*/ 329 h 1687757"/>
              <a:gd name="connsiteX4" fmla="*/ 2209800 w 2210898"/>
              <a:gd name="connsiteY4" fmla="*/ 322063 h 1687757"/>
              <a:gd name="connsiteX5" fmla="*/ 1551179 w 2210898"/>
              <a:gd name="connsiteY5" fmla="*/ 1687757 h 1687757"/>
              <a:gd name="connsiteX0" fmla="*/ 0 w 2210898"/>
              <a:gd name="connsiteY0" fmla="*/ 1320869 h 1687497"/>
              <a:gd name="connsiteX1" fmla="*/ 372533 w 2210898"/>
              <a:gd name="connsiteY1" fmla="*/ 736669 h 1687497"/>
              <a:gd name="connsiteX2" fmla="*/ 855133 w 2210898"/>
              <a:gd name="connsiteY2" fmla="*/ 271003 h 1687497"/>
              <a:gd name="connsiteX3" fmla="*/ 1684866 w 2210898"/>
              <a:gd name="connsiteY3" fmla="*/ 69 h 1687497"/>
              <a:gd name="connsiteX4" fmla="*/ 2209800 w 2210898"/>
              <a:gd name="connsiteY4" fmla="*/ 293628 h 1687497"/>
              <a:gd name="connsiteX5" fmla="*/ 1551179 w 2210898"/>
              <a:gd name="connsiteY5" fmla="*/ 1687497 h 1687497"/>
              <a:gd name="connsiteX0" fmla="*/ 0 w 2210675"/>
              <a:gd name="connsiteY0" fmla="*/ 1392567 h 1759195"/>
              <a:gd name="connsiteX1" fmla="*/ 372533 w 2210675"/>
              <a:gd name="connsiteY1" fmla="*/ 808367 h 1759195"/>
              <a:gd name="connsiteX2" fmla="*/ 855133 w 2210675"/>
              <a:gd name="connsiteY2" fmla="*/ 342701 h 1759195"/>
              <a:gd name="connsiteX3" fmla="*/ 1672059 w 2210675"/>
              <a:gd name="connsiteY3" fmla="*/ 49 h 1759195"/>
              <a:gd name="connsiteX4" fmla="*/ 2209800 w 2210675"/>
              <a:gd name="connsiteY4" fmla="*/ 365326 h 1759195"/>
              <a:gd name="connsiteX5" fmla="*/ 1551179 w 2210675"/>
              <a:gd name="connsiteY5" fmla="*/ 1759195 h 1759195"/>
              <a:gd name="connsiteX0" fmla="*/ 0 w 2231125"/>
              <a:gd name="connsiteY0" fmla="*/ 1392783 h 1759411"/>
              <a:gd name="connsiteX1" fmla="*/ 372533 w 2231125"/>
              <a:gd name="connsiteY1" fmla="*/ 808583 h 1759411"/>
              <a:gd name="connsiteX2" fmla="*/ 855133 w 2231125"/>
              <a:gd name="connsiteY2" fmla="*/ 342917 h 1759411"/>
              <a:gd name="connsiteX3" fmla="*/ 1672059 w 2231125"/>
              <a:gd name="connsiteY3" fmla="*/ 265 h 1759411"/>
              <a:gd name="connsiteX4" fmla="*/ 2230291 w 2231125"/>
              <a:gd name="connsiteY4" fmla="*/ 396279 h 1759411"/>
              <a:gd name="connsiteX5" fmla="*/ 1551179 w 2231125"/>
              <a:gd name="connsiteY5" fmla="*/ 1759411 h 1759411"/>
              <a:gd name="connsiteX0" fmla="*/ 0 w 2231125"/>
              <a:gd name="connsiteY0" fmla="*/ 1392783 h 1759411"/>
              <a:gd name="connsiteX1" fmla="*/ 372533 w 2231125"/>
              <a:gd name="connsiteY1" fmla="*/ 808583 h 1759411"/>
              <a:gd name="connsiteX2" fmla="*/ 855133 w 2231125"/>
              <a:gd name="connsiteY2" fmla="*/ 342917 h 1759411"/>
              <a:gd name="connsiteX3" fmla="*/ 1672059 w 2231125"/>
              <a:gd name="connsiteY3" fmla="*/ 265 h 1759411"/>
              <a:gd name="connsiteX4" fmla="*/ 2230291 w 2231125"/>
              <a:gd name="connsiteY4" fmla="*/ 396279 h 1759411"/>
              <a:gd name="connsiteX5" fmla="*/ 1551179 w 2231125"/>
              <a:gd name="connsiteY5" fmla="*/ 1759411 h 1759411"/>
              <a:gd name="connsiteX0" fmla="*/ 0 w 2259250"/>
              <a:gd name="connsiteY0" fmla="*/ 1394166 h 1760794"/>
              <a:gd name="connsiteX1" fmla="*/ 372533 w 2259250"/>
              <a:gd name="connsiteY1" fmla="*/ 809966 h 1760794"/>
              <a:gd name="connsiteX2" fmla="*/ 855133 w 2259250"/>
              <a:gd name="connsiteY2" fmla="*/ 344300 h 1760794"/>
              <a:gd name="connsiteX3" fmla="*/ 1672059 w 2259250"/>
              <a:gd name="connsiteY3" fmla="*/ 1648 h 1760794"/>
              <a:gd name="connsiteX4" fmla="*/ 2258466 w 2259250"/>
              <a:gd name="connsiteY4" fmla="*/ 484748 h 1760794"/>
              <a:gd name="connsiteX5" fmla="*/ 1551179 w 2259250"/>
              <a:gd name="connsiteY5" fmla="*/ 1760794 h 1760794"/>
              <a:gd name="connsiteX0" fmla="*/ 0 w 2259197"/>
              <a:gd name="connsiteY0" fmla="*/ 1392890 h 1759518"/>
              <a:gd name="connsiteX1" fmla="*/ 372533 w 2259197"/>
              <a:gd name="connsiteY1" fmla="*/ 808690 h 1759518"/>
              <a:gd name="connsiteX2" fmla="*/ 855133 w 2259197"/>
              <a:gd name="connsiteY2" fmla="*/ 343024 h 1759518"/>
              <a:gd name="connsiteX3" fmla="*/ 1672059 w 2259197"/>
              <a:gd name="connsiteY3" fmla="*/ 372 h 1759518"/>
              <a:gd name="connsiteX4" fmla="*/ 2258466 w 2259197"/>
              <a:gd name="connsiteY4" fmla="*/ 483472 h 1759518"/>
              <a:gd name="connsiteX5" fmla="*/ 1551179 w 2259197"/>
              <a:gd name="connsiteY5" fmla="*/ 1759518 h 1759518"/>
              <a:gd name="connsiteX0" fmla="*/ 0 w 2318073"/>
              <a:gd name="connsiteY0" fmla="*/ 1393224 h 1759852"/>
              <a:gd name="connsiteX1" fmla="*/ 372533 w 2318073"/>
              <a:gd name="connsiteY1" fmla="*/ 809024 h 1759852"/>
              <a:gd name="connsiteX2" fmla="*/ 855133 w 2318073"/>
              <a:gd name="connsiteY2" fmla="*/ 343358 h 1759852"/>
              <a:gd name="connsiteX3" fmla="*/ 1672059 w 2318073"/>
              <a:gd name="connsiteY3" fmla="*/ 706 h 1759852"/>
              <a:gd name="connsiteX4" fmla="*/ 2317377 w 2318073"/>
              <a:gd name="connsiteY4" fmla="*/ 309635 h 1759852"/>
              <a:gd name="connsiteX5" fmla="*/ 1551179 w 2318073"/>
              <a:gd name="connsiteY5" fmla="*/ 1759852 h 1759852"/>
              <a:gd name="connsiteX0" fmla="*/ 0 w 2328306"/>
              <a:gd name="connsiteY0" fmla="*/ 1392890 h 1759518"/>
              <a:gd name="connsiteX1" fmla="*/ 372533 w 2328306"/>
              <a:gd name="connsiteY1" fmla="*/ 808690 h 1759518"/>
              <a:gd name="connsiteX2" fmla="*/ 855133 w 2328306"/>
              <a:gd name="connsiteY2" fmla="*/ 343024 h 1759518"/>
              <a:gd name="connsiteX3" fmla="*/ 1672059 w 2328306"/>
              <a:gd name="connsiteY3" fmla="*/ 372 h 1759518"/>
              <a:gd name="connsiteX4" fmla="*/ 2327623 w 2328306"/>
              <a:gd name="connsiteY4" fmla="*/ 406632 h 1759518"/>
              <a:gd name="connsiteX5" fmla="*/ 1551179 w 2328306"/>
              <a:gd name="connsiteY5" fmla="*/ 1759518 h 1759518"/>
              <a:gd name="connsiteX0" fmla="*/ 0 w 2328528"/>
              <a:gd name="connsiteY0" fmla="*/ 1392890 h 1759518"/>
              <a:gd name="connsiteX1" fmla="*/ 372533 w 2328528"/>
              <a:gd name="connsiteY1" fmla="*/ 808690 h 1759518"/>
              <a:gd name="connsiteX2" fmla="*/ 855133 w 2328528"/>
              <a:gd name="connsiteY2" fmla="*/ 343024 h 1759518"/>
              <a:gd name="connsiteX3" fmla="*/ 1672059 w 2328528"/>
              <a:gd name="connsiteY3" fmla="*/ 372 h 1759518"/>
              <a:gd name="connsiteX4" fmla="*/ 2327623 w 2328528"/>
              <a:gd name="connsiteY4" fmla="*/ 406632 h 1759518"/>
              <a:gd name="connsiteX5" fmla="*/ 1551179 w 2328528"/>
              <a:gd name="connsiteY5" fmla="*/ 1759518 h 1759518"/>
              <a:gd name="connsiteX0" fmla="*/ 0 w 2328437"/>
              <a:gd name="connsiteY0" fmla="*/ 1392890 h 1759518"/>
              <a:gd name="connsiteX1" fmla="*/ 372533 w 2328437"/>
              <a:gd name="connsiteY1" fmla="*/ 808690 h 1759518"/>
              <a:gd name="connsiteX2" fmla="*/ 855133 w 2328437"/>
              <a:gd name="connsiteY2" fmla="*/ 343024 h 1759518"/>
              <a:gd name="connsiteX3" fmla="*/ 1672059 w 2328437"/>
              <a:gd name="connsiteY3" fmla="*/ 372 h 1759518"/>
              <a:gd name="connsiteX4" fmla="*/ 2327623 w 2328437"/>
              <a:gd name="connsiteY4" fmla="*/ 406632 h 1759518"/>
              <a:gd name="connsiteX5" fmla="*/ 1551179 w 2328437"/>
              <a:gd name="connsiteY5" fmla="*/ 1759518 h 1759518"/>
              <a:gd name="connsiteX0" fmla="*/ 0 w 2328458"/>
              <a:gd name="connsiteY0" fmla="*/ 1392890 h 1759518"/>
              <a:gd name="connsiteX1" fmla="*/ 372533 w 2328458"/>
              <a:gd name="connsiteY1" fmla="*/ 808690 h 1759518"/>
              <a:gd name="connsiteX2" fmla="*/ 855133 w 2328458"/>
              <a:gd name="connsiteY2" fmla="*/ 343024 h 1759518"/>
              <a:gd name="connsiteX3" fmla="*/ 1672059 w 2328458"/>
              <a:gd name="connsiteY3" fmla="*/ 372 h 1759518"/>
              <a:gd name="connsiteX4" fmla="*/ 2327623 w 2328458"/>
              <a:gd name="connsiteY4" fmla="*/ 406632 h 1759518"/>
              <a:gd name="connsiteX5" fmla="*/ 1551179 w 2328458"/>
              <a:gd name="connsiteY5" fmla="*/ 1759518 h 1759518"/>
              <a:gd name="connsiteX0" fmla="*/ 0 w 2341238"/>
              <a:gd name="connsiteY0" fmla="*/ 1393188 h 1759816"/>
              <a:gd name="connsiteX1" fmla="*/ 372533 w 2341238"/>
              <a:gd name="connsiteY1" fmla="*/ 808988 h 1759816"/>
              <a:gd name="connsiteX2" fmla="*/ 855133 w 2341238"/>
              <a:gd name="connsiteY2" fmla="*/ 343322 h 1759816"/>
              <a:gd name="connsiteX3" fmla="*/ 1672059 w 2341238"/>
              <a:gd name="connsiteY3" fmla="*/ 670 h 1759816"/>
              <a:gd name="connsiteX4" fmla="*/ 2340429 w 2341238"/>
              <a:gd name="connsiteY4" fmla="*/ 429982 h 1759816"/>
              <a:gd name="connsiteX5" fmla="*/ 1551179 w 2341238"/>
              <a:gd name="connsiteY5" fmla="*/ 1759816 h 1759816"/>
              <a:gd name="connsiteX0" fmla="*/ 0 w 2351464"/>
              <a:gd name="connsiteY0" fmla="*/ 1393369 h 1759997"/>
              <a:gd name="connsiteX1" fmla="*/ 372533 w 2351464"/>
              <a:gd name="connsiteY1" fmla="*/ 809169 h 1759997"/>
              <a:gd name="connsiteX2" fmla="*/ 855133 w 2351464"/>
              <a:gd name="connsiteY2" fmla="*/ 343503 h 1759997"/>
              <a:gd name="connsiteX3" fmla="*/ 1672059 w 2351464"/>
              <a:gd name="connsiteY3" fmla="*/ 851 h 1759997"/>
              <a:gd name="connsiteX4" fmla="*/ 2350675 w 2351464"/>
              <a:gd name="connsiteY4" fmla="*/ 289289 h 1759997"/>
              <a:gd name="connsiteX5" fmla="*/ 1551179 w 2351464"/>
              <a:gd name="connsiteY5" fmla="*/ 1759997 h 1759997"/>
              <a:gd name="connsiteX0" fmla="*/ 0 w 2354020"/>
              <a:gd name="connsiteY0" fmla="*/ 1392519 h 1759147"/>
              <a:gd name="connsiteX1" fmla="*/ 372533 w 2354020"/>
              <a:gd name="connsiteY1" fmla="*/ 808319 h 1759147"/>
              <a:gd name="connsiteX2" fmla="*/ 855133 w 2354020"/>
              <a:gd name="connsiteY2" fmla="*/ 342653 h 1759147"/>
              <a:gd name="connsiteX3" fmla="*/ 1672059 w 2354020"/>
              <a:gd name="connsiteY3" fmla="*/ 1 h 1759147"/>
              <a:gd name="connsiteX4" fmla="*/ 2353236 w 2354020"/>
              <a:gd name="connsiteY4" fmla="*/ 344789 h 1759147"/>
              <a:gd name="connsiteX5" fmla="*/ 1551179 w 2354020"/>
              <a:gd name="connsiteY5" fmla="*/ 1759147 h 1759147"/>
              <a:gd name="connsiteX0" fmla="*/ 0 w 2368324"/>
              <a:gd name="connsiteY0" fmla="*/ 1421847 h 1788475"/>
              <a:gd name="connsiteX1" fmla="*/ 372533 w 2368324"/>
              <a:gd name="connsiteY1" fmla="*/ 837647 h 1788475"/>
              <a:gd name="connsiteX2" fmla="*/ 855133 w 2368324"/>
              <a:gd name="connsiteY2" fmla="*/ 371981 h 1788475"/>
              <a:gd name="connsiteX3" fmla="*/ 1672059 w 2368324"/>
              <a:gd name="connsiteY3" fmla="*/ 29329 h 1788475"/>
              <a:gd name="connsiteX4" fmla="*/ 2353236 w 2368324"/>
              <a:gd name="connsiteY4" fmla="*/ 374117 h 1788475"/>
              <a:gd name="connsiteX5" fmla="*/ 1551179 w 2368324"/>
              <a:gd name="connsiteY5" fmla="*/ 1788475 h 1788475"/>
              <a:gd name="connsiteX0" fmla="*/ 0 w 2381364"/>
              <a:gd name="connsiteY0" fmla="*/ 1477635 h 1844263"/>
              <a:gd name="connsiteX1" fmla="*/ 372533 w 2381364"/>
              <a:gd name="connsiteY1" fmla="*/ 893435 h 1844263"/>
              <a:gd name="connsiteX2" fmla="*/ 855133 w 2381364"/>
              <a:gd name="connsiteY2" fmla="*/ 427769 h 1844263"/>
              <a:gd name="connsiteX3" fmla="*/ 1672059 w 2381364"/>
              <a:gd name="connsiteY3" fmla="*/ 85117 h 1844263"/>
              <a:gd name="connsiteX4" fmla="*/ 2353236 w 2381364"/>
              <a:gd name="connsiteY4" fmla="*/ 429905 h 1844263"/>
              <a:gd name="connsiteX5" fmla="*/ 1551179 w 2381364"/>
              <a:gd name="connsiteY5" fmla="*/ 1844263 h 1844263"/>
              <a:gd name="connsiteX0" fmla="*/ 0 w 2370010"/>
              <a:gd name="connsiteY0" fmla="*/ 1447362 h 1813990"/>
              <a:gd name="connsiteX1" fmla="*/ 372533 w 2370010"/>
              <a:gd name="connsiteY1" fmla="*/ 863162 h 1813990"/>
              <a:gd name="connsiteX2" fmla="*/ 855133 w 2370010"/>
              <a:gd name="connsiteY2" fmla="*/ 397496 h 1813990"/>
              <a:gd name="connsiteX3" fmla="*/ 1672059 w 2370010"/>
              <a:gd name="connsiteY3" fmla="*/ 54844 h 1813990"/>
              <a:gd name="connsiteX4" fmla="*/ 2353236 w 2370010"/>
              <a:gd name="connsiteY4" fmla="*/ 399632 h 1813990"/>
              <a:gd name="connsiteX5" fmla="*/ 1551179 w 2370010"/>
              <a:gd name="connsiteY5" fmla="*/ 1813990 h 1813990"/>
              <a:gd name="connsiteX0" fmla="*/ 0 w 2353246"/>
              <a:gd name="connsiteY0" fmla="*/ 1412609 h 1779237"/>
              <a:gd name="connsiteX1" fmla="*/ 372533 w 2353246"/>
              <a:gd name="connsiteY1" fmla="*/ 828409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246"/>
              <a:gd name="connsiteY0" fmla="*/ 1412609 h 1779237"/>
              <a:gd name="connsiteX1" fmla="*/ 372533 w 2353246"/>
              <a:gd name="connsiteY1" fmla="*/ 828409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246"/>
              <a:gd name="connsiteY0" fmla="*/ 1412609 h 1779237"/>
              <a:gd name="connsiteX1" fmla="*/ 372533 w 2353246"/>
              <a:gd name="connsiteY1" fmla="*/ 820725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246"/>
              <a:gd name="connsiteY0" fmla="*/ 1412609 h 1779237"/>
              <a:gd name="connsiteX1" fmla="*/ 372533 w 2353246"/>
              <a:gd name="connsiteY1" fmla="*/ 820725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246"/>
              <a:gd name="connsiteY0" fmla="*/ 1412609 h 1779237"/>
              <a:gd name="connsiteX1" fmla="*/ 372533 w 2353246"/>
              <a:gd name="connsiteY1" fmla="*/ 820725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246"/>
              <a:gd name="connsiteY0" fmla="*/ 1412609 h 1779237"/>
              <a:gd name="connsiteX1" fmla="*/ 372533 w 2353246"/>
              <a:gd name="connsiteY1" fmla="*/ 820725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246"/>
              <a:gd name="connsiteY0" fmla="*/ 1412609 h 1779237"/>
              <a:gd name="connsiteX1" fmla="*/ 372533 w 2353246"/>
              <a:gd name="connsiteY1" fmla="*/ 820725 h 1779237"/>
              <a:gd name="connsiteX2" fmla="*/ 855133 w 2353246"/>
              <a:gd name="connsiteY2" fmla="*/ 362743 h 1779237"/>
              <a:gd name="connsiteX3" fmla="*/ 1672059 w 2353246"/>
              <a:gd name="connsiteY3" fmla="*/ 20091 h 1779237"/>
              <a:gd name="connsiteX4" fmla="*/ 2353236 w 2353246"/>
              <a:gd name="connsiteY4" fmla="*/ 364879 h 1779237"/>
              <a:gd name="connsiteX5" fmla="*/ 1551179 w 2353246"/>
              <a:gd name="connsiteY5" fmla="*/ 1779237 h 1779237"/>
              <a:gd name="connsiteX0" fmla="*/ 0 w 2353309"/>
              <a:gd name="connsiteY0" fmla="*/ 1406508 h 1670682"/>
              <a:gd name="connsiteX1" fmla="*/ 372533 w 2353309"/>
              <a:gd name="connsiteY1" fmla="*/ 814624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85340 w 2353309"/>
              <a:gd name="connsiteY1" fmla="*/ 845360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85340 w 2353309"/>
              <a:gd name="connsiteY1" fmla="*/ 845360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85340 w 2353309"/>
              <a:gd name="connsiteY1" fmla="*/ 845360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56157 w 2353309"/>
              <a:gd name="connsiteY1" fmla="*/ 845360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61021 w 2353309"/>
              <a:gd name="connsiteY1" fmla="*/ 859951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61021 w 2353309"/>
              <a:gd name="connsiteY1" fmla="*/ 859951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309"/>
              <a:gd name="connsiteY0" fmla="*/ 1406508 h 1670682"/>
              <a:gd name="connsiteX1" fmla="*/ 361021 w 2353309"/>
              <a:gd name="connsiteY1" fmla="*/ 859951 h 1670682"/>
              <a:gd name="connsiteX2" fmla="*/ 855133 w 2353309"/>
              <a:gd name="connsiteY2" fmla="*/ 356642 h 1670682"/>
              <a:gd name="connsiteX3" fmla="*/ 1672059 w 2353309"/>
              <a:gd name="connsiteY3" fmla="*/ 13990 h 1670682"/>
              <a:gd name="connsiteX4" fmla="*/ 2353236 w 2353309"/>
              <a:gd name="connsiteY4" fmla="*/ 358778 h 1670682"/>
              <a:gd name="connsiteX5" fmla="*/ 1635704 w 2353309"/>
              <a:gd name="connsiteY5" fmla="*/ 1670682 h 1670682"/>
              <a:gd name="connsiteX0" fmla="*/ 0 w 2353236"/>
              <a:gd name="connsiteY0" fmla="*/ 1405902 h 1670076"/>
              <a:gd name="connsiteX1" fmla="*/ 361021 w 2353236"/>
              <a:gd name="connsiteY1" fmla="*/ 859345 h 1670076"/>
              <a:gd name="connsiteX2" fmla="*/ 855133 w 2353236"/>
              <a:gd name="connsiteY2" fmla="*/ 356036 h 1670076"/>
              <a:gd name="connsiteX3" fmla="*/ 1672059 w 2353236"/>
              <a:gd name="connsiteY3" fmla="*/ 13384 h 1670076"/>
              <a:gd name="connsiteX4" fmla="*/ 2353236 w 2353236"/>
              <a:gd name="connsiteY4" fmla="*/ 358172 h 1670076"/>
              <a:gd name="connsiteX5" fmla="*/ 1635704 w 2353236"/>
              <a:gd name="connsiteY5" fmla="*/ 1670076 h 1670076"/>
              <a:gd name="connsiteX0" fmla="*/ 0 w 2355411"/>
              <a:gd name="connsiteY0" fmla="*/ 1419455 h 1683629"/>
              <a:gd name="connsiteX1" fmla="*/ 361021 w 2355411"/>
              <a:gd name="connsiteY1" fmla="*/ 872898 h 1683629"/>
              <a:gd name="connsiteX2" fmla="*/ 855133 w 2355411"/>
              <a:gd name="connsiteY2" fmla="*/ 369589 h 1683629"/>
              <a:gd name="connsiteX3" fmla="*/ 1672059 w 2355411"/>
              <a:gd name="connsiteY3" fmla="*/ 26937 h 1683629"/>
              <a:gd name="connsiteX4" fmla="*/ 2353236 w 2355411"/>
              <a:gd name="connsiteY4" fmla="*/ 371725 h 1683629"/>
              <a:gd name="connsiteX5" fmla="*/ 1635704 w 2355411"/>
              <a:gd name="connsiteY5" fmla="*/ 1683629 h 1683629"/>
              <a:gd name="connsiteX0" fmla="*/ 0 w 2355411"/>
              <a:gd name="connsiteY0" fmla="*/ 1419455 h 1683629"/>
              <a:gd name="connsiteX1" fmla="*/ 361021 w 2355411"/>
              <a:gd name="connsiteY1" fmla="*/ 872898 h 1683629"/>
              <a:gd name="connsiteX2" fmla="*/ 855133 w 2355411"/>
              <a:gd name="connsiteY2" fmla="*/ 369589 h 1683629"/>
              <a:gd name="connsiteX3" fmla="*/ 1672059 w 2355411"/>
              <a:gd name="connsiteY3" fmla="*/ 26937 h 1683629"/>
              <a:gd name="connsiteX4" fmla="*/ 2353236 w 2355411"/>
              <a:gd name="connsiteY4" fmla="*/ 371725 h 1683629"/>
              <a:gd name="connsiteX5" fmla="*/ 1635704 w 2355411"/>
              <a:gd name="connsiteY5" fmla="*/ 1683629 h 1683629"/>
              <a:gd name="connsiteX0" fmla="*/ 0 w 2355411"/>
              <a:gd name="connsiteY0" fmla="*/ 1419455 h 1683629"/>
              <a:gd name="connsiteX1" fmla="*/ 361021 w 2355411"/>
              <a:gd name="connsiteY1" fmla="*/ 872898 h 1683629"/>
              <a:gd name="connsiteX2" fmla="*/ 855133 w 2355411"/>
              <a:gd name="connsiteY2" fmla="*/ 369589 h 1683629"/>
              <a:gd name="connsiteX3" fmla="*/ 1672059 w 2355411"/>
              <a:gd name="connsiteY3" fmla="*/ 26937 h 1683629"/>
              <a:gd name="connsiteX4" fmla="*/ 2353236 w 2355411"/>
              <a:gd name="connsiteY4" fmla="*/ 371725 h 1683629"/>
              <a:gd name="connsiteX5" fmla="*/ 1635704 w 2355411"/>
              <a:gd name="connsiteY5" fmla="*/ 1683629 h 1683629"/>
              <a:gd name="connsiteX0" fmla="*/ 0 w 2353236"/>
              <a:gd name="connsiteY0" fmla="*/ 1413407 h 1677581"/>
              <a:gd name="connsiteX1" fmla="*/ 361021 w 2353236"/>
              <a:gd name="connsiteY1" fmla="*/ 866850 h 1677581"/>
              <a:gd name="connsiteX2" fmla="*/ 855133 w 2353236"/>
              <a:gd name="connsiteY2" fmla="*/ 363541 h 1677581"/>
              <a:gd name="connsiteX3" fmla="*/ 1672059 w 2353236"/>
              <a:gd name="connsiteY3" fmla="*/ 20889 h 1677581"/>
              <a:gd name="connsiteX4" fmla="*/ 2353236 w 2353236"/>
              <a:gd name="connsiteY4" fmla="*/ 365677 h 1677581"/>
              <a:gd name="connsiteX5" fmla="*/ 1635704 w 2353236"/>
              <a:gd name="connsiteY5" fmla="*/ 1677581 h 167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236" h="1677581">
                <a:moveTo>
                  <a:pt x="0" y="1413407"/>
                </a:moveTo>
                <a:cubicBezTo>
                  <a:pt x="115005" y="1208796"/>
                  <a:pt x="296578" y="946595"/>
                  <a:pt x="361021" y="866850"/>
                </a:cubicBezTo>
                <a:cubicBezTo>
                  <a:pt x="425464" y="787105"/>
                  <a:pt x="646355" y="528854"/>
                  <a:pt x="855133" y="363541"/>
                </a:cubicBezTo>
                <a:cubicBezTo>
                  <a:pt x="1063911" y="198228"/>
                  <a:pt x="1355780" y="79444"/>
                  <a:pt x="1672059" y="20889"/>
                </a:cubicBezTo>
                <a:cubicBezTo>
                  <a:pt x="1988338" y="-37666"/>
                  <a:pt x="2344704" y="11741"/>
                  <a:pt x="2353236" y="365677"/>
                </a:cubicBezTo>
                <a:cubicBezTo>
                  <a:pt x="2332585" y="578563"/>
                  <a:pt x="2061282" y="1240234"/>
                  <a:pt x="1635704" y="1677581"/>
                </a:cubicBezTo>
              </a:path>
            </a:pathLst>
          </a:custGeom>
          <a:noFill/>
          <a:ln w="50800" cap="rnd">
            <a:solidFill>
              <a:schemeClr val="accent1"/>
            </a:solidFill>
            <a:headEnd type="oval"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2ADDB467-640E-539B-3D29-3E9C2B2F9B19}"/>
              </a:ext>
            </a:extLst>
          </p:cNvPr>
          <p:cNvSpPr/>
          <p:nvPr/>
        </p:nvSpPr>
        <p:spPr>
          <a:xfrm rot="486190">
            <a:off x="2994789" y="3776964"/>
            <a:ext cx="1343850" cy="745217"/>
          </a:xfrm>
          <a:custGeom>
            <a:avLst/>
            <a:gdLst>
              <a:gd name="connsiteX0" fmla="*/ 0 w 1314908"/>
              <a:gd name="connsiteY0" fmla="*/ 127351 h 720017"/>
              <a:gd name="connsiteX1" fmla="*/ 812800 w 1314908"/>
              <a:gd name="connsiteY1" fmla="*/ 8817 h 720017"/>
              <a:gd name="connsiteX2" fmla="*/ 1295400 w 1314908"/>
              <a:gd name="connsiteY2" fmla="*/ 339017 h 720017"/>
              <a:gd name="connsiteX3" fmla="*/ 1227667 w 1314908"/>
              <a:gd name="connsiteY3" fmla="*/ 720017 h 720017"/>
              <a:gd name="connsiteX4" fmla="*/ 1227667 w 1314908"/>
              <a:gd name="connsiteY4" fmla="*/ 720017 h 720017"/>
              <a:gd name="connsiteX5" fmla="*/ 1227667 w 1314908"/>
              <a:gd name="connsiteY5" fmla="*/ 720017 h 720017"/>
              <a:gd name="connsiteX0" fmla="*/ 0 w 1322592"/>
              <a:gd name="connsiteY0" fmla="*/ 116481 h 721954"/>
              <a:gd name="connsiteX1" fmla="*/ 820484 w 1322592"/>
              <a:gd name="connsiteY1" fmla="*/ 10754 h 721954"/>
              <a:gd name="connsiteX2" fmla="*/ 1303084 w 1322592"/>
              <a:gd name="connsiteY2" fmla="*/ 340954 h 721954"/>
              <a:gd name="connsiteX3" fmla="*/ 1235351 w 1322592"/>
              <a:gd name="connsiteY3" fmla="*/ 721954 h 721954"/>
              <a:gd name="connsiteX4" fmla="*/ 1235351 w 1322592"/>
              <a:gd name="connsiteY4" fmla="*/ 721954 h 721954"/>
              <a:gd name="connsiteX5" fmla="*/ 1235351 w 1322592"/>
              <a:gd name="connsiteY5" fmla="*/ 721954 h 721954"/>
              <a:gd name="connsiteX0" fmla="*/ 0 w 1322592"/>
              <a:gd name="connsiteY0" fmla="*/ 116481 h 721954"/>
              <a:gd name="connsiteX1" fmla="*/ 820484 w 1322592"/>
              <a:gd name="connsiteY1" fmla="*/ 10754 h 721954"/>
              <a:gd name="connsiteX2" fmla="*/ 1303084 w 1322592"/>
              <a:gd name="connsiteY2" fmla="*/ 340954 h 721954"/>
              <a:gd name="connsiteX3" fmla="*/ 1235351 w 1322592"/>
              <a:gd name="connsiteY3" fmla="*/ 721954 h 721954"/>
              <a:gd name="connsiteX4" fmla="*/ 1235351 w 1322592"/>
              <a:gd name="connsiteY4" fmla="*/ 721954 h 721954"/>
              <a:gd name="connsiteX5" fmla="*/ 1271210 w 1322592"/>
              <a:gd name="connsiteY5" fmla="*/ 616939 h 721954"/>
              <a:gd name="connsiteX0" fmla="*/ 0 w 1322592"/>
              <a:gd name="connsiteY0" fmla="*/ 116481 h 721954"/>
              <a:gd name="connsiteX1" fmla="*/ 820484 w 1322592"/>
              <a:gd name="connsiteY1" fmla="*/ 10754 h 721954"/>
              <a:gd name="connsiteX2" fmla="*/ 1303084 w 1322592"/>
              <a:gd name="connsiteY2" fmla="*/ 340954 h 721954"/>
              <a:gd name="connsiteX3" fmla="*/ 1235351 w 1322592"/>
              <a:gd name="connsiteY3" fmla="*/ 721954 h 721954"/>
              <a:gd name="connsiteX4" fmla="*/ 1235351 w 1322592"/>
              <a:gd name="connsiteY4" fmla="*/ 721954 h 721954"/>
              <a:gd name="connsiteX0" fmla="*/ 0 w 1696393"/>
              <a:gd name="connsiteY0" fmla="*/ 116481 h 834653"/>
              <a:gd name="connsiteX1" fmla="*/ 820484 w 1696393"/>
              <a:gd name="connsiteY1" fmla="*/ 10754 h 834653"/>
              <a:gd name="connsiteX2" fmla="*/ 1303084 w 1696393"/>
              <a:gd name="connsiteY2" fmla="*/ 340954 h 834653"/>
              <a:gd name="connsiteX3" fmla="*/ 1235351 w 1696393"/>
              <a:gd name="connsiteY3" fmla="*/ 721954 h 834653"/>
              <a:gd name="connsiteX4" fmla="*/ 1696393 w 1696393"/>
              <a:gd name="connsiteY4" fmla="*/ 834653 h 834653"/>
              <a:gd name="connsiteX0" fmla="*/ 0 w 1322592"/>
              <a:gd name="connsiteY0" fmla="*/ 116481 h 721954"/>
              <a:gd name="connsiteX1" fmla="*/ 820484 w 1322592"/>
              <a:gd name="connsiteY1" fmla="*/ 10754 h 721954"/>
              <a:gd name="connsiteX2" fmla="*/ 1303084 w 1322592"/>
              <a:gd name="connsiteY2" fmla="*/ 340954 h 721954"/>
              <a:gd name="connsiteX3" fmla="*/ 1235351 w 1322592"/>
              <a:gd name="connsiteY3" fmla="*/ 721954 h 721954"/>
              <a:gd name="connsiteX0" fmla="*/ 0 w 1328060"/>
              <a:gd name="connsiteY0" fmla="*/ 116481 h 629746"/>
              <a:gd name="connsiteX1" fmla="*/ 820484 w 1328060"/>
              <a:gd name="connsiteY1" fmla="*/ 10754 h 629746"/>
              <a:gd name="connsiteX2" fmla="*/ 1303084 w 1328060"/>
              <a:gd name="connsiteY2" fmla="*/ 340954 h 629746"/>
              <a:gd name="connsiteX3" fmla="*/ 1263525 w 1328060"/>
              <a:gd name="connsiteY3" fmla="*/ 629746 h 629746"/>
              <a:gd name="connsiteX0" fmla="*/ 0 w 1361564"/>
              <a:gd name="connsiteY0" fmla="*/ 116481 h 611817"/>
              <a:gd name="connsiteX1" fmla="*/ 820484 w 1361564"/>
              <a:gd name="connsiteY1" fmla="*/ 10754 h 611817"/>
              <a:gd name="connsiteX2" fmla="*/ 1303084 w 1361564"/>
              <a:gd name="connsiteY2" fmla="*/ 340954 h 611817"/>
              <a:gd name="connsiteX3" fmla="*/ 1353172 w 1361564"/>
              <a:gd name="connsiteY3" fmla="*/ 611817 h 611817"/>
              <a:gd name="connsiteX0" fmla="*/ 0 w 1333088"/>
              <a:gd name="connsiteY0" fmla="*/ 116481 h 629746"/>
              <a:gd name="connsiteX1" fmla="*/ 820484 w 1333088"/>
              <a:gd name="connsiteY1" fmla="*/ 10754 h 629746"/>
              <a:gd name="connsiteX2" fmla="*/ 1303084 w 1333088"/>
              <a:gd name="connsiteY2" fmla="*/ 340954 h 629746"/>
              <a:gd name="connsiteX3" fmla="*/ 1284016 w 1333088"/>
              <a:gd name="connsiteY3" fmla="*/ 629746 h 629746"/>
              <a:gd name="connsiteX0" fmla="*/ 0 w 1333088"/>
              <a:gd name="connsiteY0" fmla="*/ 112684 h 625949"/>
              <a:gd name="connsiteX1" fmla="*/ 820484 w 1333088"/>
              <a:gd name="connsiteY1" fmla="*/ 6957 h 625949"/>
              <a:gd name="connsiteX2" fmla="*/ 1303084 w 1333088"/>
              <a:gd name="connsiteY2" fmla="*/ 275684 h 625949"/>
              <a:gd name="connsiteX3" fmla="*/ 1284016 w 1333088"/>
              <a:gd name="connsiteY3" fmla="*/ 625949 h 625949"/>
              <a:gd name="connsiteX0" fmla="*/ 0 w 1329546"/>
              <a:gd name="connsiteY0" fmla="*/ 198705 h 711970"/>
              <a:gd name="connsiteX1" fmla="*/ 869150 w 1329546"/>
              <a:gd name="connsiteY1" fmla="*/ 3331 h 711970"/>
              <a:gd name="connsiteX2" fmla="*/ 1303084 w 1329546"/>
              <a:gd name="connsiteY2" fmla="*/ 361705 h 711970"/>
              <a:gd name="connsiteX3" fmla="*/ 1284016 w 1329546"/>
              <a:gd name="connsiteY3" fmla="*/ 711970 h 711970"/>
              <a:gd name="connsiteX0" fmla="*/ 0 w 1329546"/>
              <a:gd name="connsiteY0" fmla="*/ 198705 h 711970"/>
              <a:gd name="connsiteX1" fmla="*/ 869150 w 1329546"/>
              <a:gd name="connsiteY1" fmla="*/ 3331 h 711970"/>
              <a:gd name="connsiteX2" fmla="*/ 1166266 w 1329546"/>
              <a:gd name="connsiteY2" fmla="*/ 176578 h 711970"/>
              <a:gd name="connsiteX3" fmla="*/ 1303084 w 1329546"/>
              <a:gd name="connsiteY3" fmla="*/ 361705 h 711970"/>
              <a:gd name="connsiteX4" fmla="*/ 1284016 w 1329546"/>
              <a:gd name="connsiteY4" fmla="*/ 711970 h 711970"/>
              <a:gd name="connsiteX0" fmla="*/ 0 w 1339090"/>
              <a:gd name="connsiteY0" fmla="*/ 205731 h 718996"/>
              <a:gd name="connsiteX1" fmla="*/ 869150 w 1339090"/>
              <a:gd name="connsiteY1" fmla="*/ 10357 h 718996"/>
              <a:gd name="connsiteX2" fmla="*/ 1307140 w 1339090"/>
              <a:gd name="connsiteY2" fmla="*/ 63221 h 718996"/>
              <a:gd name="connsiteX3" fmla="*/ 1303084 w 1339090"/>
              <a:gd name="connsiteY3" fmla="*/ 368731 h 718996"/>
              <a:gd name="connsiteX4" fmla="*/ 1284016 w 1339090"/>
              <a:gd name="connsiteY4" fmla="*/ 718996 h 718996"/>
              <a:gd name="connsiteX0" fmla="*/ 0 w 1367522"/>
              <a:gd name="connsiteY0" fmla="*/ 205731 h 718996"/>
              <a:gd name="connsiteX1" fmla="*/ 869150 w 1367522"/>
              <a:gd name="connsiteY1" fmla="*/ 10357 h 718996"/>
              <a:gd name="connsiteX2" fmla="*/ 1307140 w 1367522"/>
              <a:gd name="connsiteY2" fmla="*/ 63221 h 718996"/>
              <a:gd name="connsiteX3" fmla="*/ 1364556 w 1367522"/>
              <a:gd name="connsiteY3" fmla="*/ 368731 h 718996"/>
              <a:gd name="connsiteX4" fmla="*/ 1284016 w 1367522"/>
              <a:gd name="connsiteY4" fmla="*/ 718996 h 718996"/>
              <a:gd name="connsiteX0" fmla="*/ 0 w 1367522"/>
              <a:gd name="connsiteY0" fmla="*/ 164573 h 677838"/>
              <a:gd name="connsiteX1" fmla="*/ 933183 w 1367522"/>
              <a:gd name="connsiteY1" fmla="*/ 63968 h 677838"/>
              <a:gd name="connsiteX2" fmla="*/ 1307140 w 1367522"/>
              <a:gd name="connsiteY2" fmla="*/ 22063 h 677838"/>
              <a:gd name="connsiteX3" fmla="*/ 1364556 w 1367522"/>
              <a:gd name="connsiteY3" fmla="*/ 327573 h 677838"/>
              <a:gd name="connsiteX4" fmla="*/ 1284016 w 1367522"/>
              <a:gd name="connsiteY4" fmla="*/ 677838 h 677838"/>
              <a:gd name="connsiteX0" fmla="*/ 0 w 1429585"/>
              <a:gd name="connsiteY0" fmla="*/ 115410 h 628675"/>
              <a:gd name="connsiteX1" fmla="*/ 933183 w 1429585"/>
              <a:gd name="connsiteY1" fmla="*/ 14805 h 628675"/>
              <a:gd name="connsiteX2" fmla="*/ 1401910 w 1429585"/>
              <a:gd name="connsiteY2" fmla="*/ 39495 h 628675"/>
              <a:gd name="connsiteX3" fmla="*/ 1364556 w 1429585"/>
              <a:gd name="connsiteY3" fmla="*/ 278410 h 628675"/>
              <a:gd name="connsiteX4" fmla="*/ 1284016 w 1429585"/>
              <a:gd name="connsiteY4" fmla="*/ 628675 h 628675"/>
              <a:gd name="connsiteX0" fmla="*/ 0 w 1436101"/>
              <a:gd name="connsiteY0" fmla="*/ 115410 h 628675"/>
              <a:gd name="connsiteX1" fmla="*/ 933183 w 1436101"/>
              <a:gd name="connsiteY1" fmla="*/ 14805 h 628675"/>
              <a:gd name="connsiteX2" fmla="*/ 1401910 w 1436101"/>
              <a:gd name="connsiteY2" fmla="*/ 39495 h 628675"/>
              <a:gd name="connsiteX3" fmla="*/ 1392731 w 1436101"/>
              <a:gd name="connsiteY3" fmla="*/ 321952 h 628675"/>
              <a:gd name="connsiteX4" fmla="*/ 1284016 w 1436101"/>
              <a:gd name="connsiteY4" fmla="*/ 628675 h 628675"/>
              <a:gd name="connsiteX0" fmla="*/ 0 w 1407887"/>
              <a:gd name="connsiteY0" fmla="*/ 115410 h 628675"/>
              <a:gd name="connsiteX1" fmla="*/ 933183 w 1407887"/>
              <a:gd name="connsiteY1" fmla="*/ 14805 h 628675"/>
              <a:gd name="connsiteX2" fmla="*/ 1401910 w 1407887"/>
              <a:gd name="connsiteY2" fmla="*/ 39495 h 628675"/>
              <a:gd name="connsiteX3" fmla="*/ 847165 w 1407887"/>
              <a:gd name="connsiteY3" fmla="*/ 488439 h 628675"/>
              <a:gd name="connsiteX4" fmla="*/ 1284016 w 1407887"/>
              <a:gd name="connsiteY4" fmla="*/ 628675 h 628675"/>
              <a:gd name="connsiteX0" fmla="*/ 0 w 1446029"/>
              <a:gd name="connsiteY0" fmla="*/ 109153 h 622418"/>
              <a:gd name="connsiteX1" fmla="*/ 933183 w 1446029"/>
              <a:gd name="connsiteY1" fmla="*/ 8548 h 622418"/>
              <a:gd name="connsiteX2" fmla="*/ 1440331 w 1446029"/>
              <a:gd name="connsiteY2" fmla="*/ 46045 h 622418"/>
              <a:gd name="connsiteX3" fmla="*/ 847165 w 1446029"/>
              <a:gd name="connsiteY3" fmla="*/ 482182 h 622418"/>
              <a:gd name="connsiteX4" fmla="*/ 1284016 w 1446029"/>
              <a:gd name="connsiteY4" fmla="*/ 622418 h 622418"/>
              <a:gd name="connsiteX0" fmla="*/ 0 w 1446029"/>
              <a:gd name="connsiteY0" fmla="*/ 122711 h 635976"/>
              <a:gd name="connsiteX1" fmla="*/ 933183 w 1446029"/>
              <a:gd name="connsiteY1" fmla="*/ 4176 h 635976"/>
              <a:gd name="connsiteX2" fmla="*/ 1440331 w 1446029"/>
              <a:gd name="connsiteY2" fmla="*/ 59603 h 635976"/>
              <a:gd name="connsiteX3" fmla="*/ 847165 w 1446029"/>
              <a:gd name="connsiteY3" fmla="*/ 495740 h 635976"/>
              <a:gd name="connsiteX4" fmla="*/ 1284016 w 1446029"/>
              <a:gd name="connsiteY4" fmla="*/ 635976 h 635976"/>
              <a:gd name="connsiteX0" fmla="*/ 0 w 1453661"/>
              <a:gd name="connsiteY0" fmla="*/ 121260 h 634525"/>
              <a:gd name="connsiteX1" fmla="*/ 933183 w 1453661"/>
              <a:gd name="connsiteY1" fmla="*/ 2725 h 634525"/>
              <a:gd name="connsiteX2" fmla="*/ 1448015 w 1453661"/>
              <a:gd name="connsiteY2" fmla="*/ 65836 h 634525"/>
              <a:gd name="connsiteX3" fmla="*/ 847165 w 1453661"/>
              <a:gd name="connsiteY3" fmla="*/ 494289 h 634525"/>
              <a:gd name="connsiteX4" fmla="*/ 1284016 w 1453661"/>
              <a:gd name="connsiteY4" fmla="*/ 634525 h 634525"/>
              <a:gd name="connsiteX0" fmla="*/ 0 w 1453167"/>
              <a:gd name="connsiteY0" fmla="*/ 121260 h 634525"/>
              <a:gd name="connsiteX1" fmla="*/ 933183 w 1453167"/>
              <a:gd name="connsiteY1" fmla="*/ 2725 h 634525"/>
              <a:gd name="connsiteX2" fmla="*/ 1448015 w 1453167"/>
              <a:gd name="connsiteY2" fmla="*/ 65836 h 634525"/>
              <a:gd name="connsiteX3" fmla="*/ 780570 w 1453167"/>
              <a:gd name="connsiteY3" fmla="*/ 496851 h 634525"/>
              <a:gd name="connsiteX4" fmla="*/ 1284016 w 1453167"/>
              <a:gd name="connsiteY4" fmla="*/ 634525 h 634525"/>
              <a:gd name="connsiteX0" fmla="*/ 0 w 1452818"/>
              <a:gd name="connsiteY0" fmla="*/ 121260 h 648109"/>
              <a:gd name="connsiteX1" fmla="*/ 933183 w 1452818"/>
              <a:gd name="connsiteY1" fmla="*/ 2725 h 648109"/>
              <a:gd name="connsiteX2" fmla="*/ 1448015 w 1452818"/>
              <a:gd name="connsiteY2" fmla="*/ 65836 h 648109"/>
              <a:gd name="connsiteX3" fmla="*/ 780570 w 1452818"/>
              <a:gd name="connsiteY3" fmla="*/ 496851 h 648109"/>
              <a:gd name="connsiteX4" fmla="*/ 1284016 w 1452818"/>
              <a:gd name="connsiteY4" fmla="*/ 634525 h 648109"/>
              <a:gd name="connsiteX0" fmla="*/ 0 w 1452818"/>
              <a:gd name="connsiteY0" fmla="*/ 137873 h 664722"/>
              <a:gd name="connsiteX1" fmla="*/ 933183 w 1452818"/>
              <a:gd name="connsiteY1" fmla="*/ 19338 h 664722"/>
              <a:gd name="connsiteX2" fmla="*/ 1448015 w 1452818"/>
              <a:gd name="connsiteY2" fmla="*/ 82449 h 664722"/>
              <a:gd name="connsiteX3" fmla="*/ 780570 w 1452818"/>
              <a:gd name="connsiteY3" fmla="*/ 513464 h 664722"/>
              <a:gd name="connsiteX4" fmla="*/ 1284016 w 1452818"/>
              <a:gd name="connsiteY4" fmla="*/ 651138 h 664722"/>
              <a:gd name="connsiteX0" fmla="*/ 0 w 1450834"/>
              <a:gd name="connsiteY0" fmla="*/ 137873 h 664722"/>
              <a:gd name="connsiteX1" fmla="*/ 933183 w 1450834"/>
              <a:gd name="connsiteY1" fmla="*/ 19338 h 664722"/>
              <a:gd name="connsiteX2" fmla="*/ 1448015 w 1450834"/>
              <a:gd name="connsiteY2" fmla="*/ 82449 h 664722"/>
              <a:gd name="connsiteX3" fmla="*/ 780570 w 1450834"/>
              <a:gd name="connsiteY3" fmla="*/ 513464 h 664722"/>
              <a:gd name="connsiteX4" fmla="*/ 1284016 w 1450834"/>
              <a:gd name="connsiteY4" fmla="*/ 651138 h 664722"/>
              <a:gd name="connsiteX0" fmla="*/ 0 w 1450834"/>
              <a:gd name="connsiteY0" fmla="*/ 136886 h 663735"/>
              <a:gd name="connsiteX1" fmla="*/ 933183 w 1450834"/>
              <a:gd name="connsiteY1" fmla="*/ 18351 h 663735"/>
              <a:gd name="connsiteX2" fmla="*/ 1448015 w 1450834"/>
              <a:gd name="connsiteY2" fmla="*/ 81462 h 663735"/>
              <a:gd name="connsiteX3" fmla="*/ 780570 w 1450834"/>
              <a:gd name="connsiteY3" fmla="*/ 512477 h 663735"/>
              <a:gd name="connsiteX4" fmla="*/ 1284016 w 1450834"/>
              <a:gd name="connsiteY4" fmla="*/ 650151 h 663735"/>
              <a:gd name="connsiteX0" fmla="*/ 0 w 1450834"/>
              <a:gd name="connsiteY0" fmla="*/ 136886 h 663735"/>
              <a:gd name="connsiteX1" fmla="*/ 933183 w 1450834"/>
              <a:gd name="connsiteY1" fmla="*/ 18351 h 663735"/>
              <a:gd name="connsiteX2" fmla="*/ 1448015 w 1450834"/>
              <a:gd name="connsiteY2" fmla="*/ 81462 h 663735"/>
              <a:gd name="connsiteX3" fmla="*/ 780570 w 1450834"/>
              <a:gd name="connsiteY3" fmla="*/ 512477 h 663735"/>
              <a:gd name="connsiteX4" fmla="*/ 1284016 w 1450834"/>
              <a:gd name="connsiteY4" fmla="*/ 650151 h 663735"/>
              <a:gd name="connsiteX0" fmla="*/ 0 w 1450433"/>
              <a:gd name="connsiteY0" fmla="*/ 136886 h 676094"/>
              <a:gd name="connsiteX1" fmla="*/ 933183 w 1450433"/>
              <a:gd name="connsiteY1" fmla="*/ 18351 h 676094"/>
              <a:gd name="connsiteX2" fmla="*/ 1448015 w 1450433"/>
              <a:gd name="connsiteY2" fmla="*/ 81462 h 676094"/>
              <a:gd name="connsiteX3" fmla="*/ 649942 w 1450433"/>
              <a:gd name="connsiteY3" fmla="*/ 540652 h 676094"/>
              <a:gd name="connsiteX4" fmla="*/ 1284016 w 1450433"/>
              <a:gd name="connsiteY4" fmla="*/ 650151 h 676094"/>
              <a:gd name="connsiteX0" fmla="*/ 0 w 1450203"/>
              <a:gd name="connsiteY0" fmla="*/ 136886 h 653654"/>
              <a:gd name="connsiteX1" fmla="*/ 933183 w 1450203"/>
              <a:gd name="connsiteY1" fmla="*/ 18351 h 653654"/>
              <a:gd name="connsiteX2" fmla="*/ 1448015 w 1450203"/>
              <a:gd name="connsiteY2" fmla="*/ 81462 h 653654"/>
              <a:gd name="connsiteX3" fmla="*/ 649942 w 1450203"/>
              <a:gd name="connsiteY3" fmla="*/ 540652 h 653654"/>
              <a:gd name="connsiteX4" fmla="*/ 1284016 w 1450203"/>
              <a:gd name="connsiteY4" fmla="*/ 650151 h 653654"/>
              <a:gd name="connsiteX0" fmla="*/ 0 w 1450704"/>
              <a:gd name="connsiteY0" fmla="*/ 136886 h 709062"/>
              <a:gd name="connsiteX1" fmla="*/ 933183 w 1450704"/>
              <a:gd name="connsiteY1" fmla="*/ 18351 h 709062"/>
              <a:gd name="connsiteX2" fmla="*/ 1448015 w 1450704"/>
              <a:gd name="connsiteY2" fmla="*/ 81462 h 709062"/>
              <a:gd name="connsiteX3" fmla="*/ 649942 w 1450704"/>
              <a:gd name="connsiteY3" fmla="*/ 540652 h 709062"/>
              <a:gd name="connsiteX4" fmla="*/ 1061179 w 1450704"/>
              <a:gd name="connsiteY4" fmla="*/ 709062 h 709062"/>
              <a:gd name="connsiteX0" fmla="*/ 0 w 1458388"/>
              <a:gd name="connsiteY0" fmla="*/ 132420 h 709719"/>
              <a:gd name="connsiteX1" fmla="*/ 940867 w 1458388"/>
              <a:gd name="connsiteY1" fmla="*/ 19008 h 709719"/>
              <a:gd name="connsiteX2" fmla="*/ 1455699 w 1458388"/>
              <a:gd name="connsiteY2" fmla="*/ 82119 h 709719"/>
              <a:gd name="connsiteX3" fmla="*/ 657626 w 1458388"/>
              <a:gd name="connsiteY3" fmla="*/ 541309 h 709719"/>
              <a:gd name="connsiteX4" fmla="*/ 1068863 w 1458388"/>
              <a:gd name="connsiteY4" fmla="*/ 709719 h 709719"/>
              <a:gd name="connsiteX0" fmla="*/ 0 w 1458388"/>
              <a:gd name="connsiteY0" fmla="*/ 163752 h 741051"/>
              <a:gd name="connsiteX1" fmla="*/ 940867 w 1458388"/>
              <a:gd name="connsiteY1" fmla="*/ 4236 h 741051"/>
              <a:gd name="connsiteX2" fmla="*/ 1455699 w 1458388"/>
              <a:gd name="connsiteY2" fmla="*/ 113451 h 741051"/>
              <a:gd name="connsiteX3" fmla="*/ 657626 w 1458388"/>
              <a:gd name="connsiteY3" fmla="*/ 572641 h 741051"/>
              <a:gd name="connsiteX4" fmla="*/ 1068863 w 1458388"/>
              <a:gd name="connsiteY4" fmla="*/ 741051 h 741051"/>
              <a:gd name="connsiteX0" fmla="*/ 0 w 1458388"/>
              <a:gd name="connsiteY0" fmla="*/ 165929 h 743228"/>
              <a:gd name="connsiteX1" fmla="*/ 933182 w 1458388"/>
              <a:gd name="connsiteY1" fmla="*/ 3852 h 743228"/>
              <a:gd name="connsiteX2" fmla="*/ 1455699 w 1458388"/>
              <a:gd name="connsiteY2" fmla="*/ 115628 h 743228"/>
              <a:gd name="connsiteX3" fmla="*/ 657626 w 1458388"/>
              <a:gd name="connsiteY3" fmla="*/ 574818 h 743228"/>
              <a:gd name="connsiteX4" fmla="*/ 1068863 w 1458388"/>
              <a:gd name="connsiteY4" fmla="*/ 743228 h 743228"/>
              <a:gd name="connsiteX0" fmla="*/ 0 w 1458382"/>
              <a:gd name="connsiteY0" fmla="*/ 165929 h 747582"/>
              <a:gd name="connsiteX1" fmla="*/ 933182 w 1458382"/>
              <a:gd name="connsiteY1" fmla="*/ 3852 h 747582"/>
              <a:gd name="connsiteX2" fmla="*/ 1455699 w 1458382"/>
              <a:gd name="connsiteY2" fmla="*/ 115628 h 747582"/>
              <a:gd name="connsiteX3" fmla="*/ 657626 w 1458382"/>
              <a:gd name="connsiteY3" fmla="*/ 574818 h 747582"/>
              <a:gd name="connsiteX4" fmla="*/ 1079749 w 1458382"/>
              <a:gd name="connsiteY4" fmla="*/ 747582 h 747582"/>
              <a:gd name="connsiteX0" fmla="*/ 0 w 1458375"/>
              <a:gd name="connsiteY0" fmla="*/ 165929 h 747582"/>
              <a:gd name="connsiteX1" fmla="*/ 933182 w 1458375"/>
              <a:gd name="connsiteY1" fmla="*/ 3852 h 747582"/>
              <a:gd name="connsiteX2" fmla="*/ 1455699 w 1458375"/>
              <a:gd name="connsiteY2" fmla="*/ 115628 h 747582"/>
              <a:gd name="connsiteX3" fmla="*/ 657626 w 1458375"/>
              <a:gd name="connsiteY3" fmla="*/ 574818 h 747582"/>
              <a:gd name="connsiteX4" fmla="*/ 1092812 w 1458375"/>
              <a:gd name="connsiteY4" fmla="*/ 747582 h 747582"/>
              <a:gd name="connsiteX0" fmla="*/ 0 w 1343850"/>
              <a:gd name="connsiteY0" fmla="*/ 163564 h 745217"/>
              <a:gd name="connsiteX1" fmla="*/ 933182 w 1343850"/>
              <a:gd name="connsiteY1" fmla="*/ 1487 h 745217"/>
              <a:gd name="connsiteX2" fmla="*/ 1340744 w 1343850"/>
              <a:gd name="connsiteY2" fmla="*/ 128026 h 745217"/>
              <a:gd name="connsiteX3" fmla="*/ 657626 w 1343850"/>
              <a:gd name="connsiteY3" fmla="*/ 572453 h 745217"/>
              <a:gd name="connsiteX4" fmla="*/ 1092812 w 1343850"/>
              <a:gd name="connsiteY4" fmla="*/ 745217 h 74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850" h="745217">
                <a:moveTo>
                  <a:pt x="0" y="163564"/>
                </a:moveTo>
                <a:cubicBezTo>
                  <a:pt x="298450" y="86658"/>
                  <a:pt x="709725" y="7410"/>
                  <a:pt x="933182" y="1487"/>
                </a:cubicBezTo>
                <a:cubicBezTo>
                  <a:pt x="1156639" y="-4436"/>
                  <a:pt x="1291474" y="1702"/>
                  <a:pt x="1340744" y="128026"/>
                </a:cubicBezTo>
                <a:cubicBezTo>
                  <a:pt x="1395137" y="326067"/>
                  <a:pt x="718107" y="467127"/>
                  <a:pt x="657626" y="572453"/>
                </a:cubicBezTo>
                <a:cubicBezTo>
                  <a:pt x="597145" y="677779"/>
                  <a:pt x="1092812" y="745217"/>
                  <a:pt x="1092812" y="745217"/>
                </a:cubicBezTo>
              </a:path>
            </a:pathLst>
          </a:custGeom>
          <a:noFill/>
          <a:ln w="50800" cap="rnd">
            <a:solidFill>
              <a:schemeClr val="accent1"/>
            </a:solidFill>
            <a:headEnd type="none" w="lg" len="lg"/>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a:extLst>
              <a:ext uri="{FF2B5EF4-FFF2-40B4-BE49-F238E27FC236}">
                <a16:creationId xmlns:a16="http://schemas.microsoft.com/office/drawing/2014/main" id="{8005BEDC-A899-E0D7-1178-B96625E5CE99}"/>
              </a:ext>
            </a:extLst>
          </p:cNvPr>
          <p:cNvSpPr/>
          <p:nvPr/>
        </p:nvSpPr>
        <p:spPr>
          <a:xfrm rot="-300000">
            <a:off x="3303882" y="3210258"/>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結合子 25">
            <a:extLst>
              <a:ext uri="{FF2B5EF4-FFF2-40B4-BE49-F238E27FC236}">
                <a16:creationId xmlns:a16="http://schemas.microsoft.com/office/drawing/2014/main" id="{D1CF276A-B288-4828-A11F-9E99C5D1C52D}"/>
              </a:ext>
            </a:extLst>
          </p:cNvPr>
          <p:cNvSpPr/>
          <p:nvPr/>
        </p:nvSpPr>
        <p:spPr>
          <a:xfrm>
            <a:off x="3794291" y="2725266"/>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結合子 27">
            <a:extLst>
              <a:ext uri="{FF2B5EF4-FFF2-40B4-BE49-F238E27FC236}">
                <a16:creationId xmlns:a16="http://schemas.microsoft.com/office/drawing/2014/main" id="{77DA5A12-65F1-74DF-EFE1-C14E0DF26CDD}"/>
              </a:ext>
            </a:extLst>
          </p:cNvPr>
          <p:cNvSpPr/>
          <p:nvPr/>
        </p:nvSpPr>
        <p:spPr>
          <a:xfrm>
            <a:off x="5297543" y="2702203"/>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結合子 28">
            <a:extLst>
              <a:ext uri="{FF2B5EF4-FFF2-40B4-BE49-F238E27FC236}">
                <a16:creationId xmlns:a16="http://schemas.microsoft.com/office/drawing/2014/main" id="{33418998-BF24-7E40-620C-33FEDEA4AF51}"/>
              </a:ext>
            </a:extLst>
          </p:cNvPr>
          <p:cNvSpPr/>
          <p:nvPr/>
        </p:nvSpPr>
        <p:spPr>
          <a:xfrm rot="1020000">
            <a:off x="4824870" y="2356743"/>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結合子 29">
            <a:extLst>
              <a:ext uri="{FF2B5EF4-FFF2-40B4-BE49-F238E27FC236}">
                <a16:creationId xmlns:a16="http://schemas.microsoft.com/office/drawing/2014/main" id="{68D4D2B6-EFE5-14B2-3186-D15DB47A0D81}"/>
              </a:ext>
            </a:extLst>
          </p:cNvPr>
          <p:cNvSpPr/>
          <p:nvPr/>
        </p:nvSpPr>
        <p:spPr>
          <a:xfrm rot="-180000">
            <a:off x="3342016" y="3725292"/>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結合子 32">
            <a:extLst>
              <a:ext uri="{FF2B5EF4-FFF2-40B4-BE49-F238E27FC236}">
                <a16:creationId xmlns:a16="http://schemas.microsoft.com/office/drawing/2014/main" id="{B2E33AB0-D513-9D1A-E2E1-22DCA4276BFD}"/>
              </a:ext>
            </a:extLst>
          </p:cNvPr>
          <p:cNvSpPr/>
          <p:nvPr/>
        </p:nvSpPr>
        <p:spPr>
          <a:xfrm>
            <a:off x="3774126" y="3723593"/>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ローチャート: 結合子 35">
            <a:extLst>
              <a:ext uri="{FF2B5EF4-FFF2-40B4-BE49-F238E27FC236}">
                <a16:creationId xmlns:a16="http://schemas.microsoft.com/office/drawing/2014/main" id="{01F288E4-8B82-9765-3B7D-1F2C90CCB61E}"/>
              </a:ext>
            </a:extLst>
          </p:cNvPr>
          <p:cNvSpPr/>
          <p:nvPr/>
        </p:nvSpPr>
        <p:spPr>
          <a:xfrm rot="1320000">
            <a:off x="4279476" y="3927601"/>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結合子 36">
            <a:extLst>
              <a:ext uri="{FF2B5EF4-FFF2-40B4-BE49-F238E27FC236}">
                <a16:creationId xmlns:a16="http://schemas.microsoft.com/office/drawing/2014/main" id="{F779818A-25C1-DEBB-5A98-D90B62C6C799}"/>
              </a:ext>
            </a:extLst>
          </p:cNvPr>
          <p:cNvSpPr/>
          <p:nvPr/>
        </p:nvSpPr>
        <p:spPr>
          <a:xfrm>
            <a:off x="3522016" y="4275894"/>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C9EB5620-5187-918E-7D4B-51EFC09F1E40}"/>
              </a:ext>
            </a:extLst>
          </p:cNvPr>
          <p:cNvCxnSpPr>
            <a:cxnSpLocks/>
            <a:stCxn id="23" idx="4"/>
            <a:endCxn id="30" idx="0"/>
          </p:cNvCxnSpPr>
          <p:nvPr/>
        </p:nvCxnSpPr>
        <p:spPr>
          <a:xfrm>
            <a:off x="3401726" y="3389916"/>
            <a:ext cx="25580" cy="335499"/>
          </a:xfrm>
          <a:prstGeom prst="straightConnector1">
            <a:avLst/>
          </a:prstGeom>
          <a:ln w="31750" cap="rnd">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34AEF30D-B0D9-F03F-BDFC-ECAB219788AA}"/>
              </a:ext>
            </a:extLst>
          </p:cNvPr>
          <p:cNvCxnSpPr>
            <a:cxnSpLocks/>
            <a:stCxn id="26" idx="4"/>
            <a:endCxn id="33" idx="0"/>
          </p:cNvCxnSpPr>
          <p:nvPr/>
        </p:nvCxnSpPr>
        <p:spPr>
          <a:xfrm flipH="1">
            <a:off x="3864126" y="2905266"/>
            <a:ext cx="20165" cy="818327"/>
          </a:xfrm>
          <a:prstGeom prst="straightConnector1">
            <a:avLst/>
          </a:prstGeom>
          <a:ln w="31750" cap="rnd">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AF2210C-753C-B65F-7D5F-1B6D2B543972}"/>
              </a:ext>
            </a:extLst>
          </p:cNvPr>
          <p:cNvCxnSpPr>
            <a:cxnSpLocks/>
            <a:stCxn id="29" idx="4"/>
            <a:endCxn id="36" idx="0"/>
          </p:cNvCxnSpPr>
          <p:nvPr/>
        </p:nvCxnSpPr>
        <p:spPr>
          <a:xfrm flipH="1">
            <a:off x="4403191" y="2532810"/>
            <a:ext cx="485366" cy="1401344"/>
          </a:xfrm>
          <a:prstGeom prst="straightConnector1">
            <a:avLst/>
          </a:prstGeom>
          <a:ln w="31750" cap="rnd">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346D9141-81D0-BFFB-8F93-BA429970490A}"/>
              </a:ext>
            </a:extLst>
          </p:cNvPr>
          <p:cNvCxnSpPr>
            <a:cxnSpLocks/>
            <a:stCxn id="16" idx="3"/>
            <a:endCxn id="15" idx="7"/>
          </p:cNvCxnSpPr>
          <p:nvPr/>
        </p:nvCxnSpPr>
        <p:spPr>
          <a:xfrm flipH="1">
            <a:off x="4297373" y="4342487"/>
            <a:ext cx="171752" cy="185886"/>
          </a:xfrm>
          <a:prstGeom prst="straightConnector1">
            <a:avLst/>
          </a:prstGeom>
          <a:ln w="31750" cap="rnd">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2C9E7B31-80B7-2B60-72AF-A2BEAEC8C65A}"/>
              </a:ext>
            </a:extLst>
          </p:cNvPr>
          <p:cNvSpPr/>
          <p:nvPr/>
        </p:nvSpPr>
        <p:spPr>
          <a:xfrm>
            <a:off x="10646657" y="4500353"/>
            <a:ext cx="763349" cy="68014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B62EE5E5-6B23-702F-1BA4-3C4E62243DAD}"/>
              </a:ext>
            </a:extLst>
          </p:cNvPr>
          <p:cNvSpPr/>
          <p:nvPr/>
        </p:nvSpPr>
        <p:spPr>
          <a:xfrm>
            <a:off x="7055853" y="5292256"/>
            <a:ext cx="763349" cy="68014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7762268"/>
      </p:ext>
    </p:extLst>
  </p:cSld>
  <p:clrMapOvr>
    <a:masterClrMapping/>
  </p:clrMapOvr>
</p:sld>
</file>

<file path=ppt/theme/theme1.xml><?xml version="1.0" encoding="utf-8"?>
<a:theme xmlns:a="http://schemas.openxmlformats.org/drawingml/2006/main" name="メトロポリタン">
  <a:themeElements>
    <a:clrScheme name="ユーザー定義blue_gray">
      <a:dk1>
        <a:sysClr val="windowText" lastClr="000000"/>
      </a:dk1>
      <a:lt1>
        <a:sysClr val="window" lastClr="FFFFFF"/>
      </a:lt1>
      <a:dk2>
        <a:srgbClr val="44546A"/>
      </a:dk2>
      <a:lt2>
        <a:srgbClr val="E7E6E6"/>
      </a:lt2>
      <a:accent1>
        <a:srgbClr val="6584A0"/>
      </a:accent1>
      <a:accent2>
        <a:srgbClr val="CACCCC"/>
      </a:accent2>
      <a:accent3>
        <a:srgbClr val="2E3851"/>
      </a:accent3>
      <a:accent4>
        <a:srgbClr val="FFC000"/>
      </a:accent4>
      <a:accent5>
        <a:srgbClr val="5B9BD5"/>
      </a:accent5>
      <a:accent6>
        <a:srgbClr val="70AD47"/>
      </a:accent6>
      <a:hlink>
        <a:srgbClr val="0563C1"/>
      </a:hlink>
      <a:folHlink>
        <a:srgbClr val="954F72"/>
      </a:folHlink>
    </a:clrScheme>
    <a:fontScheme name="MS Pゴシック/Calibri">
      <a:majorFont>
        <a:latin typeface="Calibri"/>
        <a:ea typeface="ＭＳ Ｐゴシック"/>
        <a:cs typeface=""/>
      </a:majorFont>
      <a:minorFont>
        <a:latin typeface="Calibri"/>
        <a:ea typeface="ＭＳ Ｐゴシック"/>
        <a:cs typeface=""/>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メトロポリタン</Template>
  <TotalTime>30573</TotalTime>
  <Words>5089</Words>
  <Application>Microsoft Office PowerPoint</Application>
  <PresentationFormat>ワイド画面</PresentationFormat>
  <Paragraphs>583</Paragraphs>
  <Slides>31</Slides>
  <Notes>26</Notes>
  <HiddenSlides>1</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MS　明朝</vt:lpstr>
      <vt:lpstr>ＭＳ 明朝</vt:lpstr>
      <vt:lpstr>游ゴシック</vt:lpstr>
      <vt:lpstr>Arial</vt:lpstr>
      <vt:lpstr>Calibri</vt:lpstr>
      <vt:lpstr>Cambria Math</vt:lpstr>
      <vt:lpstr>Times New Roman</vt:lpstr>
      <vt:lpstr>Wingdings</vt:lpstr>
      <vt:lpstr>メトロポリタン</vt:lpstr>
      <vt:lpstr>Pathways for Reducing CO2 Emissions Through Decoupling Processes:  A Global Multi-Regional Structural Decomposition Analysis</vt:lpstr>
      <vt:lpstr>1. Introduction</vt:lpstr>
      <vt:lpstr>1. Introduction</vt:lpstr>
      <vt:lpstr>1. Introduction</vt:lpstr>
      <vt:lpstr>2. Methodology: Definition of decoupling indicator</vt:lpstr>
      <vt:lpstr>2. Methodology: Definition of decoupling indicator</vt:lpstr>
      <vt:lpstr>2. Methodology: Definition of decoupling indicator</vt:lpstr>
      <vt:lpstr>2. Methodology: Definition of decoupling indicator</vt:lpstr>
      <vt:lpstr>2. Methodology: Trends in the decoupling indicator</vt:lpstr>
      <vt:lpstr>2. Methodology: Structural decomposition analysis</vt:lpstr>
      <vt:lpstr>2. Methodology: Structural decomposition analysis</vt:lpstr>
      <vt:lpstr>3. Data</vt:lpstr>
      <vt:lpstr>4. Results: Transition patterns of decoupling indicators</vt:lpstr>
      <vt:lpstr>4. Results: Decomposition of carbon footprint changes</vt:lpstr>
      <vt:lpstr>4. Results: Decomposition of carbon footprint changes</vt:lpstr>
      <vt:lpstr>4. Results: Transition patterns of decoupling indicators</vt:lpstr>
      <vt:lpstr>4. Results: Decomposition of carbon footprint changes</vt:lpstr>
      <vt:lpstr>4. Results: Decomposition of carbon footprint changes</vt:lpstr>
      <vt:lpstr>4. Results: Transition patterns of decoupling indicators</vt:lpstr>
      <vt:lpstr>4. Results: Decomposition of carbon footprint changes</vt:lpstr>
      <vt:lpstr>5. Conclusion and Policy implications </vt:lpstr>
      <vt:lpstr>5. Conclusion and Policy implications</vt:lpstr>
      <vt:lpstr>5. Conclusion and Policy implications</vt:lpstr>
      <vt:lpstr>Thank you for your kind attention.</vt:lpstr>
      <vt:lpstr>Appendix:</vt:lpstr>
      <vt:lpstr>Appendix: Decomposition of the Input Coefficient Matrix</vt:lpstr>
      <vt:lpstr>Appendix: Decomposition of the Final Demand Vector</vt:lpstr>
      <vt:lpstr>2.4 Methodology – Structural Decomposition Analysis</vt:lpstr>
      <vt:lpstr>PowerPoint プレゼンテーション</vt:lpstr>
      <vt:lpstr>2. 手法</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世界多地域産業連関表を利用したデカップリング分析手法の開発と その実証分析</dc:title>
  <dc:creator>nishifuji waka</dc:creator>
  <cp:lastModifiedBy>nishifuji waka</cp:lastModifiedBy>
  <cp:revision>96</cp:revision>
  <dcterms:created xsi:type="dcterms:W3CDTF">2024-10-21T06:20:48Z</dcterms:created>
  <dcterms:modified xsi:type="dcterms:W3CDTF">2025-07-01T21:49:47Z</dcterms:modified>
</cp:coreProperties>
</file>