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587" r:id="rId6"/>
    <p:sldId id="262" r:id="rId7"/>
    <p:sldId id="263" r:id="rId8"/>
    <p:sldId id="264" r:id="rId9"/>
    <p:sldId id="573" r:id="rId10"/>
    <p:sldId id="574" r:id="rId11"/>
    <p:sldId id="584" r:id="rId12"/>
    <p:sldId id="586" r:id="rId13"/>
    <p:sldId id="585" r:id="rId14"/>
    <p:sldId id="576" r:id="rId15"/>
    <p:sldId id="265" r:id="rId16"/>
    <p:sldId id="579" r:id="rId17"/>
    <p:sldId id="580" r:id="rId18"/>
    <p:sldId id="581" r:id="rId19"/>
    <p:sldId id="582" r:id="rId20"/>
    <p:sldId id="583" r:id="rId21"/>
    <p:sldId id="266" r:id="rId22"/>
    <p:sldId id="267" r:id="rId23"/>
    <p:sldId id="588" r:id="rId24"/>
    <p:sldId id="572" r:id="rId2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C037-42E6-C14E-A8AE-97D0BD06370B}" type="datetimeFigureOut">
              <a:t>2025/6/30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06EC-22BE-014E-BF94-F44CC59F54EF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6213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4CF8-7EA2-3548-9688-A6C59CE3BD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1408387"/>
            <a:ext cx="12192000" cy="1655762"/>
          </a:xfrm>
        </p:spPr>
        <p:txBody>
          <a:bodyPr anchor="ctr"/>
          <a:lstStyle>
            <a:lvl1pPr algn="ctr">
              <a:defRPr sz="6000" b="1" i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Title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1C75A-4D71-B648-A145-5815A399EC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343071"/>
            <a:ext cx="9144000" cy="7221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Subtitle</a:t>
            </a:r>
            <a:endParaRPr lang="en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A25A4-11BA-534B-87BE-4D8AC76AC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8806" y="5809394"/>
            <a:ext cx="1314383" cy="8194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71100D-386C-8410-EA4C-2F17DE864EE4}"/>
              </a:ext>
            </a:extLst>
          </p:cNvPr>
          <p:cNvSpPr txBox="1"/>
          <p:nvPr userDrawn="1"/>
        </p:nvSpPr>
        <p:spPr>
          <a:xfrm>
            <a:off x="3496002" y="5080281"/>
            <a:ext cx="519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>
                <a:latin typeface="Algerian" panose="020F0502020204030204" pitchFamily="34" charset="0"/>
                <a:ea typeface="KaiTi" panose="02010609060101010101" pitchFamily="49" charset="-122"/>
                <a:cs typeface="Algerian" panose="020F0502020204030204" pitchFamily="34" charset="0"/>
              </a:rPr>
              <a:t>School of Economics, Nankai University</a:t>
            </a:r>
          </a:p>
          <a:p>
            <a:pPr algn="ctr"/>
            <a:r>
              <a:rPr kumimoji="1" lang="en-US" altLang="zh-CN">
                <a:latin typeface="Algerian" panose="020F0502020204030204" pitchFamily="34" charset="0"/>
                <a:ea typeface="KaiTi" panose="02010609060101010101" pitchFamily="49" charset="-122"/>
                <a:cs typeface="Algerian" panose="020F0502020204030204" pitchFamily="34" charset="0"/>
              </a:rPr>
              <a:t>Tianjin, China</a:t>
            </a:r>
            <a:endParaRPr kumimoji="1" lang="zh-CN" altLang="en-US">
              <a:latin typeface="Algerian" panose="020F0502020204030204" pitchFamily="34" charset="0"/>
              <a:ea typeface="KaiTi" panose="02010609060101010101" pitchFamily="49" charset="-122"/>
              <a:cs typeface="Algerian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B23A6F-B548-A835-C13C-9F6230088CFA}"/>
              </a:ext>
            </a:extLst>
          </p:cNvPr>
          <p:cNvSpPr txBox="1"/>
          <p:nvPr userDrawn="1"/>
        </p:nvSpPr>
        <p:spPr>
          <a:xfrm>
            <a:off x="4104288" y="4489667"/>
            <a:ext cx="398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>
                <a:latin typeface="ADLaM Display" panose="020F0502020204030204" pitchFamily="34" charset="0"/>
                <a:ea typeface="KaiTi" panose="02010609060101010101" pitchFamily="49" charset="-122"/>
                <a:cs typeface="ADLaM Display" panose="020F0502020204030204" pitchFamily="34" charset="0"/>
              </a:rPr>
              <a:t>Junshang Liang</a:t>
            </a:r>
            <a:endParaRPr kumimoji="1" lang="zh-CN" altLang="en-US" sz="2400">
              <a:latin typeface="ADLaM Display" panose="020F0502020204030204" pitchFamily="34" charset="0"/>
              <a:ea typeface="KaiTi" panose="02010609060101010101" pitchFamily="49" charset="-122"/>
              <a:cs typeface="ADLaM Display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5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5F2D-1916-424B-ABBD-4B5C86562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10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/>
              <a:t>Title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1C9E-5EC1-F04D-97DA-721995C303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061" y="829162"/>
            <a:ext cx="11276993" cy="5277347"/>
          </a:xfrm>
        </p:spPr>
        <p:txBody>
          <a:bodyPr/>
          <a:lstStyle>
            <a:lvl1pPr>
              <a:buClr>
                <a:srgbClr val="711A5F"/>
              </a:buClr>
              <a:defRPr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>
              <a:buClr>
                <a:srgbClr val="711A5F"/>
              </a:buClr>
              <a:defRPr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>
              <a:buClr>
                <a:srgbClr val="711A5F"/>
              </a:buClr>
              <a:defRPr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/>
              <a:t>First</a:t>
            </a:r>
            <a:r>
              <a:rPr lang="zh-CN" altLang="en-US"/>
              <a:t> </a:t>
            </a:r>
            <a:r>
              <a:rPr lang="en-US" altLang="zh-CN"/>
              <a:t>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D135-1195-5B44-8982-D2C6C66F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3780-37F1-8F46-B699-2E5E9ACB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CC0A3-1A81-744E-9F73-C3728B1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713AE-6F69-0A4F-9B6C-47FF94E82A66}" type="slidenum">
              <a:rPr/>
              <a:t>‹#›</a:t>
            </a:fld>
            <a:r>
              <a:rPr lang="en-US"/>
              <a:t>/</a:t>
            </a:r>
            <a:r>
              <a:rPr lang="en-US" altLang="zh-CN"/>
              <a:t>22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789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篇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55FB-28BB-EC42-BF78-50E16573C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7956"/>
            <a:ext cx="10515600" cy="1580114"/>
          </a:xfrm>
        </p:spPr>
        <p:txBody>
          <a:bodyPr anchor="ctr"/>
          <a:lstStyle>
            <a:lvl1pPr algn="ctr">
              <a:defRPr sz="600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en-US"/>
              <a:t>篇标题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7CEC-33FC-6B43-86C0-E1C214A694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136912"/>
            <a:ext cx="10515600" cy="4219437"/>
          </a:xfrm>
        </p:spPr>
        <p:txBody>
          <a:bodyPr>
            <a:normAutofit/>
          </a:bodyPr>
          <a:lstStyle>
            <a:lvl1pPr marL="457200" indent="-457200">
              <a:buClr>
                <a:srgbClr val="711A5F"/>
              </a:buClr>
              <a:buSzPct val="50000"/>
              <a:buFont typeface="Wingdings" pitchFamily="2" charset="2"/>
              <a:buChar char="l"/>
              <a:defRPr sz="3600" baseline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800100" indent="-342900">
              <a:buClr>
                <a:srgbClr val="711A5F"/>
              </a:buClr>
              <a:buFont typeface="Arial" panose="020B0604020202020204" pitchFamily="34" charset="0"/>
              <a:buChar char="•"/>
              <a:defRPr sz="3600" baseline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目录</a:t>
            </a:r>
          </a:p>
          <a:p>
            <a:pPr lvl="1"/>
            <a:r>
              <a:rPr lang="en-US"/>
              <a:t>二级目录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BB99-8E61-704D-8391-5CF57950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713AE-6F69-0A4F-9B6C-47FF94E82A66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269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073F5-D69E-DE42-A758-68CB1C2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711A5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61671-01E0-1C49-92DC-2928D230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01C1-195F-EA49-962C-FE9178652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Junshang Liang (Nankai Univ)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0D833-A003-D945-85C8-9700B2E6F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Short title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9A09-79C3-114D-9F26-430DF458D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13AE-6F69-0A4F-9B6C-47FF94E82A66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090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5785-42CF-B84F-B21B-F2D57C4C6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92000" cy="3064149"/>
          </a:xfrm>
        </p:spPr>
        <p:txBody>
          <a:bodyPr anchor="ctr">
            <a:noAutofit/>
          </a:bodyPr>
          <a:lstStyle/>
          <a:p>
            <a:r>
              <a:rPr lang="en-CN" sz="4800"/>
              <a:t>The Restructuring of Global Supply Chains and Inter-Country Value Transfers</a:t>
            </a: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68C9B1E6-B4DB-8269-ADAE-A79976350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43070"/>
            <a:ext cx="9144000" cy="1050509"/>
          </a:xfrm>
        </p:spPr>
        <p:txBody>
          <a:bodyPr>
            <a:normAutofit/>
          </a:bodyPr>
          <a:lstStyle/>
          <a:p>
            <a:r>
              <a:rPr lang="en-US" altLang="zh-CN" sz="2400"/>
              <a:t>31st International Input-Output Association Conference,</a:t>
            </a:r>
          </a:p>
          <a:p>
            <a:r>
              <a:rPr lang="en-US" altLang="zh-CN" sz="2400"/>
              <a:t>6th - 11th July 2025, Malé, the capital city of the Maldives</a:t>
            </a:r>
          </a:p>
        </p:txBody>
      </p:sp>
    </p:spTree>
    <p:extLst>
      <p:ext uri="{BB962C8B-B14F-4D97-AF65-F5344CB8AC3E}">
        <p14:creationId xmlns:p14="http://schemas.microsoft.com/office/powerpoint/2010/main" val="247633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74AFD54B-7C99-248C-55E0-1BFA11AF5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171334"/>
              </p:ext>
            </p:extLst>
          </p:nvPr>
        </p:nvGraphicFramePr>
        <p:xfrm>
          <a:off x="597560" y="843393"/>
          <a:ext cx="11083349" cy="550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949">
                  <a:extLst>
                    <a:ext uri="{9D8B030D-6E8A-4147-A177-3AD203B41FA5}">
                      <a16:colId xmlns:a16="http://schemas.microsoft.com/office/drawing/2014/main" val="2788877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022050183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53127004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53422548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13296781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0738040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164484179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888030995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95414359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3702522432"/>
                  </a:ext>
                </a:extLst>
              </a:tr>
              <a:tr h="76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(21.7)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(17.7)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(14.6)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(13.1)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(12.2)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(14.4)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(15.5)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(14.3)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2362653658"/>
                  </a:ext>
                </a:extLst>
              </a:tr>
              <a:tr h="71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(13.7)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(14.1)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(13.4)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(10.8)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(11.5)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(10.8)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(9.0)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(8.8)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4255783430"/>
                  </a:ext>
                </a:extLst>
              </a:tr>
              <a:tr h="72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(11.0)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(11.4)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(12.0)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(10.2)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(9.1)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(7.8)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(7.4)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(8.1)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4196550711"/>
                  </a:ext>
                </a:extLst>
              </a:tr>
              <a:tr h="73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 (10.3)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(9.5)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(8.9)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(10.0)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(8.3)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(7.6)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 (7.1)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(7.5)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2364240902"/>
                  </a:ext>
                </a:extLst>
              </a:tr>
              <a:tr h="669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 (5.1)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of World (7.2)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(7.6)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(7.5)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(8.1)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(7.0)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 (6.7)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 (7.0)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4211460926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0070E8-1B54-6AEE-16FF-84D81E71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DDC71F-58BF-EDB1-67D6-F27A7A26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C0B0A-E48A-9DEE-828F-E906B661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10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EE85B1B-D8FC-5110-52D8-1027DA6BDE57}"/>
              </a:ext>
            </a:extLst>
          </p:cNvPr>
          <p:cNvSpPr txBox="1">
            <a:spLocks/>
          </p:cNvSpPr>
          <p:nvPr/>
        </p:nvSpPr>
        <p:spPr>
          <a:xfrm>
            <a:off x="1190409" y="400483"/>
            <a:ext cx="9811182" cy="431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/>
              <a:t>Table 2: Ranking of China’s direct backward linkage with supplying economies</a:t>
            </a:r>
            <a:endParaRPr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70229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42A03-1117-8BAC-AA19-31ED42F77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4167811-3257-4A0E-C43F-99E24C540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126760"/>
              </p:ext>
            </p:extLst>
          </p:nvPr>
        </p:nvGraphicFramePr>
        <p:xfrm>
          <a:off x="597560" y="843393"/>
          <a:ext cx="11083349" cy="5535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949">
                  <a:extLst>
                    <a:ext uri="{9D8B030D-6E8A-4147-A177-3AD203B41FA5}">
                      <a16:colId xmlns:a16="http://schemas.microsoft.com/office/drawing/2014/main" val="2788877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022050183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53127004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53422548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13296781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0738040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164484179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888030995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95414359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3702522432"/>
                  </a:ext>
                </a:extLst>
              </a:tr>
              <a:tr h="76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(20.9)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(16.9)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(14.0)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(13.1)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(13.2)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(15.3)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(16.7)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(15.6)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653658"/>
                  </a:ext>
                </a:extLst>
              </a:tr>
              <a:tr h="71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Taiwan (12.0)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Taiwan (12.0)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(11.5)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(10.5)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(11.2)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(10.5)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(8.9)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(8.8)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783430"/>
                  </a:ext>
                </a:extLst>
              </a:tr>
              <a:tr h="72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(11.6)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(10.9)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Taiwan (10.7)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(9.9)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(9.4)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(8.4)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(7.1)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(7.5)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550711"/>
                  </a:ext>
                </a:extLst>
              </a:tr>
              <a:tr h="73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South Korea (10.1)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(10.6)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(9.2)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Taiwan (8.3)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(7.7)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(7.2)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(7.0)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(7.3)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240902"/>
                  </a:ext>
                </a:extLst>
              </a:tr>
              <a:tr h="669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(5.0)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(7.5)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(8.5)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States (7.9)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Taiwan (6.9)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Australia (5.9)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Australia (6.6)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Australia (6.7)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1460926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86C1D1-B404-B091-45B1-2930CBDB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D8F21-BAE8-BC58-3E03-FA8834C1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23F098-4707-96A1-A84D-DDBFDEBE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11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C11155D-E16B-568B-972E-3BDE572F7AA9}"/>
              </a:ext>
            </a:extLst>
          </p:cNvPr>
          <p:cNvSpPr txBox="1">
            <a:spLocks/>
          </p:cNvSpPr>
          <p:nvPr/>
        </p:nvSpPr>
        <p:spPr>
          <a:xfrm>
            <a:off x="1190409" y="400483"/>
            <a:ext cx="9811182" cy="43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200"/>
              <a:t>Table 3: Ranking of China’s total backward linkage with supplying economies</a:t>
            </a:r>
            <a:endParaRPr lang="zh-CN" altLang="zh-CN" sz="2200"/>
          </a:p>
        </p:txBody>
      </p:sp>
    </p:spTree>
    <p:extLst>
      <p:ext uri="{BB962C8B-B14F-4D97-AF65-F5344CB8AC3E}">
        <p14:creationId xmlns:p14="http://schemas.microsoft.com/office/powerpoint/2010/main" val="39037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FBCF8-E348-6E68-731C-1B8B50C8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E473EF37-C630-70B1-B832-42211020A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450496"/>
              </p:ext>
            </p:extLst>
          </p:nvPr>
        </p:nvGraphicFramePr>
        <p:xfrm>
          <a:off x="597560" y="843393"/>
          <a:ext cx="11083349" cy="527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949">
                  <a:extLst>
                    <a:ext uri="{9D8B030D-6E8A-4147-A177-3AD203B41FA5}">
                      <a16:colId xmlns:a16="http://schemas.microsoft.com/office/drawing/2014/main" val="2788877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022050183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53127004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53422548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13296781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0738040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164484179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888030995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95414359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3702522432"/>
                  </a:ext>
                </a:extLst>
              </a:tr>
              <a:tr h="76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(18.3)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(19.1)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(18.3)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(16.1)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(15.0)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(14.8)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(15.1)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(14.9)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653658"/>
                  </a:ext>
                </a:extLst>
              </a:tr>
              <a:tr h="71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(13.5)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(10.1)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(12.1)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(12.8)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(14.3)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(14.6)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(12.9)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(14.5)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783430"/>
                  </a:ext>
                </a:extLst>
              </a:tr>
              <a:tr h="72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(7.0)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(9.5)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(8.6)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(9.4)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(10.4)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(10.8)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(11.4)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(10.8)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550711"/>
                  </a:ext>
                </a:extLst>
              </a:tr>
              <a:tr h="73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(6.8)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(8.1)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(7.9)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(9.4)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(6.4)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(6.9)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(5.1)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Kingdom (5.0)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240902"/>
                  </a:ext>
                </a:extLst>
              </a:tr>
              <a:tr h="669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(5.5)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United Kingdom (5.3)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(6.2)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(5.0)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(5.0)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(4.8)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(4.8)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(4.5)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1460926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70DA7-C93A-239C-4990-78F5DB33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7256ED-538B-56D4-24F3-600CAD0F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6B740E-B691-DB5B-EF26-6F854184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12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74271B3-2460-A2D4-1D0C-C0710399DC3C}"/>
              </a:ext>
            </a:extLst>
          </p:cNvPr>
          <p:cNvSpPr txBox="1">
            <a:spLocks/>
          </p:cNvSpPr>
          <p:nvPr/>
        </p:nvSpPr>
        <p:spPr>
          <a:xfrm>
            <a:off x="1190409" y="400483"/>
            <a:ext cx="9811182" cy="431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/>
              <a:t>Table 4: Ranking of United States’ direct backward linkage with supplying economies</a:t>
            </a:r>
          </a:p>
        </p:txBody>
      </p:sp>
    </p:spTree>
    <p:extLst>
      <p:ext uri="{BB962C8B-B14F-4D97-AF65-F5344CB8AC3E}">
        <p14:creationId xmlns:p14="http://schemas.microsoft.com/office/powerpoint/2010/main" val="93057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70E7-5AF6-6346-5A1C-5B830A0F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ED6734A9-54D0-4E6E-5D1B-EAFBE0105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732168"/>
              </p:ext>
            </p:extLst>
          </p:nvPr>
        </p:nvGraphicFramePr>
        <p:xfrm>
          <a:off x="597560" y="843393"/>
          <a:ext cx="11083349" cy="4924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949">
                  <a:extLst>
                    <a:ext uri="{9D8B030D-6E8A-4147-A177-3AD203B41FA5}">
                      <a16:colId xmlns:a16="http://schemas.microsoft.com/office/drawing/2014/main" val="2788877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022050183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353127004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53422548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132967817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07380401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1644841794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888030995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95414359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extLst>
                  <a:ext uri="{0D108BD9-81ED-4DB2-BD59-A6C34878D82A}">
                    <a16:rowId xmlns:a16="http://schemas.microsoft.com/office/drawing/2014/main" val="3702522432"/>
                  </a:ext>
                </a:extLst>
              </a:tr>
              <a:tr h="76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(15.4)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(16.2)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(15.3)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(13.1)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(19.2)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(19.2)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(17.6)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(20.2)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653658"/>
                  </a:ext>
                </a:extLst>
              </a:tr>
              <a:tr h="71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(13.7)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(10.1)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(11.7)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(12.8)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(12.0)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(11.8)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(12.1)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Canada (11.7)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783430"/>
                  </a:ext>
                </a:extLst>
              </a:tr>
              <a:tr h="72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(7.4)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(8.5)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(10.6)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(12.6)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(7.7)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(7.9)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(8.3)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(7.8)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550711"/>
                  </a:ext>
                </a:extLst>
              </a:tr>
              <a:tr h="73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(5.8)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(7.8)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(6.9)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(7.2)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(7.3)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Mexico (7.9)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(6.4)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Rest of World (5.3)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240902"/>
                  </a:ext>
                </a:extLst>
              </a:tr>
              <a:tr h="669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862" marR="57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(5.8)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China (5.7)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(6.3)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Japan (5.1)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(5.0)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(4.8)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(4.9)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Germany (4.7)</a:t>
                      </a:r>
                      <a:endParaRPr lang="zh-CN" sz="20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1460926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F436C0-0F75-5BE6-FFEE-1B12E864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BE987B-2024-4EFA-C554-1C4B2A7E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EB2281-7FE5-DAA1-D712-F76B288D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13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839C900-F7E6-49FD-9810-13FDA38518D7}"/>
              </a:ext>
            </a:extLst>
          </p:cNvPr>
          <p:cNvSpPr txBox="1">
            <a:spLocks/>
          </p:cNvSpPr>
          <p:nvPr/>
        </p:nvSpPr>
        <p:spPr>
          <a:xfrm>
            <a:off x="1190409" y="400483"/>
            <a:ext cx="9811182" cy="431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/>
              <a:t>Table 5: Ranking of United States’ total backward linkage with supplying economies</a:t>
            </a:r>
          </a:p>
        </p:txBody>
      </p:sp>
    </p:spTree>
    <p:extLst>
      <p:ext uri="{BB962C8B-B14F-4D97-AF65-F5344CB8AC3E}">
        <p14:creationId xmlns:p14="http://schemas.microsoft.com/office/powerpoint/2010/main" val="238880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B031CD-F155-B28E-036C-B02F557F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B3659-320F-7DA5-21AA-9E6D4A84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47D5A3-06C9-0D21-BE6E-95A78F08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14</a:t>
            </a:fld>
            <a:r>
              <a:rPr lang="en-US" altLang="zh-CN"/>
              <a:t>/24</a:t>
            </a:r>
            <a:endParaRPr lang="zh-CN" altLang="en-US"/>
          </a:p>
        </p:txBody>
      </p:sp>
      <p:pic>
        <p:nvPicPr>
          <p:cNvPr id="7" name="内容占位符 6" descr="图表, 折线图&#10;&#10;AI 生成的内容可能不正确。">
            <a:extLst>
              <a:ext uri="{FF2B5EF4-FFF2-40B4-BE49-F238E27FC236}">
                <a16:creationId xmlns:a16="http://schemas.microsoft.com/office/drawing/2014/main" id="{99F75E5B-D348-1DF4-DA94-9316934D1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1" y="0"/>
            <a:ext cx="4496937" cy="618470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079DFE1-BA1B-BD0A-796B-6339366A4EAC}"/>
              </a:ext>
            </a:extLst>
          </p:cNvPr>
          <p:cNvSpPr txBox="1">
            <a:spLocks/>
          </p:cNvSpPr>
          <p:nvPr/>
        </p:nvSpPr>
        <p:spPr>
          <a:xfrm>
            <a:off x="1543656" y="5971431"/>
            <a:ext cx="9104685" cy="48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200"/>
              <a:t>Figure 2: Backward Linkages (Percentage) of China and the United States</a:t>
            </a:r>
            <a:r>
              <a:rPr lang="zh-CN" altLang="zh-CN" sz="2200">
                <a:effectLst/>
              </a:rPr>
              <a:t> </a:t>
            </a:r>
            <a:endParaRPr lang="zh-CN" altLang="zh-CN" sz="2200"/>
          </a:p>
        </p:txBody>
      </p:sp>
    </p:spTree>
    <p:extLst>
      <p:ext uri="{BB962C8B-B14F-4D97-AF65-F5344CB8AC3E}">
        <p14:creationId xmlns:p14="http://schemas.microsoft.com/office/powerpoint/2010/main" val="408370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49A71-9142-0764-A062-9416C53B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6. The shifting patterns of inter-country value transfer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73B9D1-E034-BFEC-C3D9-D0CCDFAE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183" y="6356351"/>
            <a:ext cx="9985634" cy="365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200"/>
              <a:t>Figure 3: Top 5 gaining and losing countries in labor values by 2019 ranking</a:t>
            </a:r>
            <a:r>
              <a:rPr lang="zh-CN" altLang="zh-CN" sz="2200">
                <a:effectLst/>
              </a:rPr>
              <a:t> </a:t>
            </a:r>
            <a:endParaRPr kumimoji="1" lang="zh-CN" altLang="en-US" sz="22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1FF184-5F8F-6ACF-54A7-7B3735B4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87" y="700727"/>
            <a:ext cx="7540226" cy="5655624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83DC8FA3-63E5-B46F-BBB4-4918E82A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3713AE-6F69-0A4F-9B6C-47FF94E82A66}" type="slidenum">
              <a:rPr lang="en-US" altLang="zh-CN"/>
              <a:t>15</a:t>
            </a:fld>
            <a:r>
              <a:rPr lang="en-US" altLang="zh-CN"/>
              <a:t>/24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7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63664884-F8B4-48F7-BAA9-2E0EF1B9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62205"/>
              </p:ext>
            </p:extLst>
          </p:nvPr>
        </p:nvGraphicFramePr>
        <p:xfrm>
          <a:off x="1444222" y="2174488"/>
          <a:ext cx="9303555" cy="2759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619">
                  <a:extLst>
                    <a:ext uri="{9D8B030D-6E8A-4147-A177-3AD203B41FA5}">
                      <a16:colId xmlns:a16="http://schemas.microsoft.com/office/drawing/2014/main" val="3134525369"/>
                    </a:ext>
                  </a:extLst>
                </a:gridCol>
                <a:gridCol w="1593507">
                  <a:extLst>
                    <a:ext uri="{9D8B030D-6E8A-4147-A177-3AD203B41FA5}">
                      <a16:colId xmlns:a16="http://schemas.microsoft.com/office/drawing/2014/main" val="578185358"/>
                    </a:ext>
                  </a:extLst>
                </a:gridCol>
                <a:gridCol w="679302">
                  <a:extLst>
                    <a:ext uri="{9D8B030D-6E8A-4147-A177-3AD203B41FA5}">
                      <a16:colId xmlns:a16="http://schemas.microsoft.com/office/drawing/2014/main" val="660080070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510495284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4261219982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2551063410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2572992219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2795755515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472523691"/>
                    </a:ext>
                  </a:extLst>
                </a:gridCol>
                <a:gridCol w="775161">
                  <a:extLst>
                    <a:ext uri="{9D8B030D-6E8A-4147-A177-3AD203B41FA5}">
                      <a16:colId xmlns:a16="http://schemas.microsoft.com/office/drawing/2014/main" val="3908410290"/>
                    </a:ext>
                  </a:extLst>
                </a:gridCol>
              </a:tblGrid>
              <a:tr h="529731"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3947256008"/>
                  </a:ext>
                </a:extLst>
              </a:tr>
              <a:tr h="422676"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3333735388"/>
                  </a:ext>
                </a:extLst>
              </a:tr>
              <a:tr h="4221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Unproductive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1328468334"/>
                  </a:ext>
                </a:extLst>
              </a:tr>
              <a:tr h="257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1650137110"/>
                  </a:ext>
                </a:extLst>
              </a:tr>
              <a:tr h="257013"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1669706842"/>
                  </a:ext>
                </a:extLst>
              </a:tr>
              <a:tr h="4176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Unproductive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1145835648"/>
                  </a:ext>
                </a:extLst>
              </a:tr>
              <a:tr h="257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391" marR="55391" marT="0" marB="0"/>
                </a:tc>
                <a:extLst>
                  <a:ext uri="{0D108BD9-81ED-4DB2-BD59-A6C34878D82A}">
                    <a16:rowId xmlns:a16="http://schemas.microsoft.com/office/drawing/2014/main" val="2439777214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E4BC8-BE85-1DB4-8EAA-9F4DABFE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189C90-8C06-992C-ADBC-E13D24FE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13A1BE-9EF9-07F1-F702-9698D375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16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468BE1-9EE4-93A1-5830-08C2340E575F}"/>
              </a:ext>
            </a:extLst>
          </p:cNvPr>
          <p:cNvSpPr txBox="1"/>
          <p:nvPr/>
        </p:nvSpPr>
        <p:spPr>
          <a:xfrm>
            <a:off x="1518423" y="1568022"/>
            <a:ext cx="915515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711A5F"/>
              </a:buClr>
            </a:pPr>
            <a:r>
              <a:rPr lang="en-US" altLang="zh-CN" sz="22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Table 6: Net Value outflows of China and the United States (Billion of hours)</a:t>
            </a:r>
            <a:endParaRPr lang="zh-CN" altLang="zh-CN" sz="220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1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FCF1CCB6-40F3-6E0C-57FD-C25CAFB3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134225"/>
              </p:ext>
            </p:extLst>
          </p:nvPr>
        </p:nvGraphicFramePr>
        <p:xfrm>
          <a:off x="1873083" y="1148731"/>
          <a:ext cx="8445833" cy="487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770">
                  <a:extLst>
                    <a:ext uri="{9D8B030D-6E8A-4147-A177-3AD203B41FA5}">
                      <a16:colId xmlns:a16="http://schemas.microsoft.com/office/drawing/2014/main" val="2882647849"/>
                    </a:ext>
                  </a:extLst>
                </a:gridCol>
                <a:gridCol w="1755457">
                  <a:extLst>
                    <a:ext uri="{9D8B030D-6E8A-4147-A177-3AD203B41FA5}">
                      <a16:colId xmlns:a16="http://schemas.microsoft.com/office/drawing/2014/main" val="2831442866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4191535384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452267924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2933794761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2092143123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3253426638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3234302690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1425228139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3103485370"/>
                    </a:ext>
                  </a:extLst>
                </a:gridCol>
                <a:gridCol w="552734">
                  <a:extLst>
                    <a:ext uri="{9D8B030D-6E8A-4147-A177-3AD203B41FA5}">
                      <a16:colId xmlns:a16="http://schemas.microsoft.com/office/drawing/2014/main" val="852218790"/>
                    </a:ext>
                  </a:extLst>
                </a:gridCol>
              </a:tblGrid>
              <a:tr h="837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 partner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1057642949"/>
                  </a:ext>
                </a:extLst>
              </a:tr>
              <a:tr h="36829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Loss to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2815680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9721348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6555399"/>
                  </a:ext>
                </a:extLst>
              </a:tr>
              <a:tr h="7206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465470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517628"/>
                  </a:ext>
                </a:extLst>
              </a:tr>
              <a:tr h="36829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Gain from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8460167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0494084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Zealand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871042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719600"/>
                  </a:ext>
                </a:extLst>
              </a:tr>
              <a:tr h="368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3970232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B7055-55F9-DB6D-8564-988AFED8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B3B090-808A-0537-62C9-207BC444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8B8F1C-4AB3-4800-7F95-D062ABC8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17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7353E-A56E-9A1D-CEBD-416B60358621}"/>
              </a:ext>
            </a:extLst>
          </p:cNvPr>
          <p:cNvSpPr txBox="1"/>
          <p:nvPr/>
        </p:nvSpPr>
        <p:spPr>
          <a:xfrm>
            <a:off x="1317701" y="684175"/>
            <a:ext cx="9556595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711A5F"/>
              </a:buClr>
            </a:pPr>
            <a:r>
              <a:rPr lang="en-US" altLang="zh-CN" sz="22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Table 7: China’s value losses to and gains from trading partners (Billion of hours)</a:t>
            </a:r>
          </a:p>
        </p:txBody>
      </p:sp>
    </p:spTree>
    <p:extLst>
      <p:ext uri="{BB962C8B-B14F-4D97-AF65-F5344CB8AC3E}">
        <p14:creationId xmlns:p14="http://schemas.microsoft.com/office/powerpoint/2010/main" val="198630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6E930E53-22A4-3B5C-6E5E-1181590D1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50548"/>
              </p:ext>
            </p:extLst>
          </p:nvPr>
        </p:nvGraphicFramePr>
        <p:xfrm>
          <a:off x="2583369" y="1215643"/>
          <a:ext cx="7025262" cy="488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778">
                  <a:extLst>
                    <a:ext uri="{9D8B030D-6E8A-4147-A177-3AD203B41FA5}">
                      <a16:colId xmlns:a16="http://schemas.microsoft.com/office/drawing/2014/main" val="3903272449"/>
                    </a:ext>
                  </a:extLst>
                </a:gridCol>
                <a:gridCol w="1286778">
                  <a:extLst>
                    <a:ext uri="{9D8B030D-6E8A-4147-A177-3AD203B41FA5}">
                      <a16:colId xmlns:a16="http://schemas.microsoft.com/office/drawing/2014/main" val="321731585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3629395137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2936335175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4262349041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3450643697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776641764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2250527520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3088056956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1088962345"/>
                    </a:ext>
                  </a:extLst>
                </a:gridCol>
                <a:gridCol w="494634">
                  <a:extLst>
                    <a:ext uri="{9D8B030D-6E8A-4147-A177-3AD203B41FA5}">
                      <a16:colId xmlns:a16="http://schemas.microsoft.com/office/drawing/2014/main" val="289321571"/>
                    </a:ext>
                  </a:extLst>
                </a:gridCol>
              </a:tblGrid>
              <a:tr h="839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 partner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3529080204"/>
                  </a:ext>
                </a:extLst>
              </a:tr>
              <a:tr h="72228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Loss to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6020701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8961282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420605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9238628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798793"/>
                  </a:ext>
                </a:extLst>
              </a:tr>
              <a:tr h="36914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Gain from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596208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0676399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937528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842430"/>
                  </a:ext>
                </a:extLst>
              </a:tr>
              <a:tr h="3691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5166506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4F4CFF-FDA0-D81A-8045-DD0E7446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954F5F-389E-AB31-3324-B64EF639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27EF25-20C3-2C2B-3E1D-0B6DDF9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18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EB586D-47AD-C17B-3742-CA6D331CA608}"/>
              </a:ext>
            </a:extLst>
          </p:cNvPr>
          <p:cNvSpPr txBox="1"/>
          <p:nvPr/>
        </p:nvSpPr>
        <p:spPr>
          <a:xfrm>
            <a:off x="932985" y="681037"/>
            <a:ext cx="10326029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711A5F"/>
              </a:buClr>
            </a:pPr>
            <a:r>
              <a:rPr lang="en-US" altLang="zh-CN" sz="22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Table 8: United States’ value losses to and gains from trading partners (Billion of hours)</a:t>
            </a:r>
          </a:p>
        </p:txBody>
      </p:sp>
    </p:spTree>
    <p:extLst>
      <p:ext uri="{BB962C8B-B14F-4D97-AF65-F5344CB8AC3E}">
        <p14:creationId xmlns:p14="http://schemas.microsoft.com/office/powerpoint/2010/main" val="33842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809958-66F0-11F0-A8C7-8B64355A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7" y="5865696"/>
            <a:ext cx="8926266" cy="535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2200"/>
              <a:t>Figure 4: Value flows between China and the United States</a:t>
            </a:r>
          </a:p>
          <a:p>
            <a:pPr marL="0" indent="0">
              <a:buNone/>
            </a:pPr>
            <a:endParaRPr kumimoji="1" lang="zh-CN" altLang="en-US" sz="220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E662AE-1281-78F9-B53B-44B2DC3D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3E59A-1307-D91C-4432-06E534A6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7C08D-4567-7AE8-D344-794D5CAB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19</a:t>
            </a:fld>
            <a:r>
              <a:rPr lang="en-US" altLang="zh-CN"/>
              <a:t>/24</a:t>
            </a:r>
            <a:endParaRPr lang="zh-CN" altLang="en-US"/>
          </a:p>
        </p:txBody>
      </p:sp>
      <p:pic>
        <p:nvPicPr>
          <p:cNvPr id="7" name="图片 6" descr="图表, 折线图&#10;&#10;AI 生成的内容可能不正确。">
            <a:extLst>
              <a:ext uri="{FF2B5EF4-FFF2-40B4-BE49-F238E27FC236}">
                <a16:creationId xmlns:a16="http://schemas.microsoft.com/office/drawing/2014/main" id="{9EF2978B-A984-959D-D8BE-6F910C9D1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27" y="260837"/>
            <a:ext cx="7472546" cy="56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Trump Tariffs | &quot;We Have Been Ripped Off For More Than 50 Years&quot;: Donald Trump - YouTube">
            <a:extLst>
              <a:ext uri="{FF2B5EF4-FFF2-40B4-BE49-F238E27FC236}">
                <a16:creationId xmlns:a16="http://schemas.microsoft.com/office/drawing/2014/main" id="{C63B4006-F271-0044-866D-778E28F7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>
            <a:fillRect/>
          </a:stretch>
        </p:blipFill>
        <p:spPr bwMode="auto">
          <a:xfrm>
            <a:off x="23" y="323364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7EF4495-C974-759B-E11A-E413849C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1362541"/>
            <a:ext cx="4978284" cy="3493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CN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“Trump Says Global Trade Is Unfair. Does He Have a Point?”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57B8CDC-6374-9CC9-DE2B-0CF98486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4349264"/>
            <a:ext cx="5357875" cy="8302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kumimoji="1" lang="en-US" altLang="zh-CN" sz="24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Swanson, Ana. New York Times [Digital Edition], 2 Apr. 2025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2C60A-D886-44B8-4E33-FDC092DA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Junshang Liang (Nankai Univ.)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E6E84-0559-7CFC-B64A-0D445F41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Global supply chains and value transfers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5AFA76-DB2B-8FA9-964E-4C4CE40E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3713AE-6F69-0A4F-9B6C-47FF94E82A66}" type="slidenum">
              <a:rPr lang="en-US" altLang="zh-CN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r>
              <a:rPr lang="en-US" altLang="zh-CN">
                <a:solidFill>
                  <a:srgbClr val="FFFFFF"/>
                </a:solidFill>
                <a:latin typeface="Calibri" panose="020F0502020204030204"/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947126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37D49B6D-BD25-67B2-DA20-BE6890416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5742"/>
              </p:ext>
            </p:extLst>
          </p:nvPr>
        </p:nvGraphicFramePr>
        <p:xfrm>
          <a:off x="2393843" y="2241395"/>
          <a:ext cx="7404309" cy="2759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998">
                  <a:extLst>
                    <a:ext uri="{9D8B030D-6E8A-4147-A177-3AD203B41FA5}">
                      <a16:colId xmlns:a16="http://schemas.microsoft.com/office/drawing/2014/main" val="3526563735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3819593218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1706984699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7852119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414793454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1484497993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3332595400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2877930687"/>
                    </a:ext>
                  </a:extLst>
                </a:gridCol>
                <a:gridCol w="698391">
                  <a:extLst>
                    <a:ext uri="{9D8B030D-6E8A-4147-A177-3AD203B41FA5}">
                      <a16:colId xmlns:a16="http://schemas.microsoft.com/office/drawing/2014/main" val="2406944001"/>
                    </a:ext>
                  </a:extLst>
                </a:gridCol>
              </a:tblGrid>
              <a:tr h="68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455676"/>
                  </a:ext>
                </a:extLst>
              </a:tr>
              <a:tr h="6897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115787"/>
                  </a:ext>
                </a:extLst>
              </a:tr>
              <a:tr h="6897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5323274"/>
                  </a:ext>
                </a:extLst>
              </a:tr>
              <a:tr h="689793">
                <a:tc>
                  <a:txBody>
                    <a:bodyPr/>
                    <a:lstStyle/>
                    <a:p>
                      <a:pPr algn="r" latinLnBrk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(China)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9559133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9BAF2-F20F-6CB4-7330-84856124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CBDA68-048F-7A04-EE8A-ED916D03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3657D-D4B1-0CC5-E6D6-1CE4C956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20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33E7AE-3C0A-AA3E-3AE2-D48C602971D1}"/>
              </a:ext>
            </a:extLst>
          </p:cNvPr>
          <p:cNvSpPr txBox="1"/>
          <p:nvPr/>
        </p:nvSpPr>
        <p:spPr>
          <a:xfrm>
            <a:off x="1540725" y="1624225"/>
            <a:ext cx="9110547" cy="450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zh-CN" sz="22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Table 9: Value outflows between China and the United States (Billion of hours)</a:t>
            </a:r>
            <a:endParaRPr lang="zh-CN" altLang="zh-CN" sz="220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8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F89AE-45E9-380B-70DA-A40BB8AA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7600"/>
          </a:xfrm>
        </p:spPr>
        <p:txBody>
          <a:bodyPr>
            <a:normAutofit fontScale="90000"/>
          </a:bodyPr>
          <a:lstStyle/>
          <a:p>
            <a:r>
              <a:rPr kumimoji="1" lang="en-US" altLang="zh-CN"/>
              <a:t>7. Restructuring of global supply chains and value transfer</a:t>
            </a:r>
            <a:endParaRPr kumimoji="1"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9802207-378D-9E36-FAB5-F67912DA2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059424"/>
              </p:ext>
            </p:extLst>
          </p:nvPr>
        </p:nvGraphicFramePr>
        <p:xfrm>
          <a:off x="1469172" y="1164731"/>
          <a:ext cx="9760106" cy="520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738">
                  <a:extLst>
                    <a:ext uri="{9D8B030D-6E8A-4147-A177-3AD203B41FA5}">
                      <a16:colId xmlns:a16="http://schemas.microsoft.com/office/drawing/2014/main" val="3568275264"/>
                    </a:ext>
                  </a:extLst>
                </a:gridCol>
                <a:gridCol w="1677459">
                  <a:extLst>
                    <a:ext uri="{9D8B030D-6E8A-4147-A177-3AD203B41FA5}">
                      <a16:colId xmlns:a16="http://schemas.microsoft.com/office/drawing/2014/main" val="2024297585"/>
                    </a:ext>
                  </a:extLst>
                </a:gridCol>
                <a:gridCol w="1611329">
                  <a:extLst>
                    <a:ext uri="{9D8B030D-6E8A-4147-A177-3AD203B41FA5}">
                      <a16:colId xmlns:a16="http://schemas.microsoft.com/office/drawing/2014/main" val="2912900733"/>
                    </a:ext>
                  </a:extLst>
                </a:gridCol>
                <a:gridCol w="1576044">
                  <a:extLst>
                    <a:ext uri="{9D8B030D-6E8A-4147-A177-3AD203B41FA5}">
                      <a16:colId xmlns:a16="http://schemas.microsoft.com/office/drawing/2014/main" val="3258357728"/>
                    </a:ext>
                  </a:extLst>
                </a:gridCol>
                <a:gridCol w="2587536">
                  <a:extLst>
                    <a:ext uri="{9D8B030D-6E8A-4147-A177-3AD203B41FA5}">
                      <a16:colId xmlns:a16="http://schemas.microsoft.com/office/drawing/2014/main" val="4221643560"/>
                    </a:ext>
                  </a:extLst>
                </a:gridCol>
              </a:tblGrid>
              <a:tr h="481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Net value loss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0091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252617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backward linkage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1.701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1.883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5741891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(0.156)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-0.163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6575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9164730"/>
                  </a:ext>
                </a:extLst>
              </a:tr>
              <a:tr h="2540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backward linkage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1.574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1.870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405366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(0.16)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(0.182)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31474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2471949"/>
                  </a:ext>
                </a:extLst>
              </a:tr>
              <a:tr h="2540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 of capital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-0.0004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3596648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(0.001)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(0.001)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73384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9631363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 share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-1.466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-1.846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2524310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CN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(0.72)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(0.803)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69122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38309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38309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15037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38646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R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-0.0004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207540"/>
                  </a:ext>
                </a:extLst>
              </a:tr>
              <a:tr h="2540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Notes: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p&lt;0.1; 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p&lt;0.05; 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p&lt;0.01; Spatial-robust standard errors (Conley-HAC) in parentheses.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0537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AC0E32E-8E8D-3FE7-A3BE-E9BF4C2BB06C}"/>
              </a:ext>
            </a:extLst>
          </p:cNvPr>
          <p:cNvSpPr txBox="1"/>
          <p:nvPr/>
        </p:nvSpPr>
        <p:spPr>
          <a:xfrm>
            <a:off x="1540726" y="704859"/>
            <a:ext cx="9110547" cy="450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zh-CN" sz="22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Table 10: Twoways fixed effect regression results</a:t>
            </a:r>
            <a:endParaRPr lang="zh-CN" altLang="zh-CN" sz="220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F1AF6CAA-A730-79FF-85B1-4E03760F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5305C8AA-39AA-55A9-8CB5-E6826491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3FCA6C72-37FF-FB2B-C473-A7146265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3713AE-6F69-0A4F-9B6C-47FF94E82A66}" type="slidenum">
              <a:rPr lang="en-US" altLang="zh-CN"/>
              <a:t>21</a:t>
            </a:fld>
            <a:r>
              <a:rPr lang="en-US" altLang="zh-CN"/>
              <a:t>/24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0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395AC-EA60-5A08-BFDE-FC745798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8. Concluding remarks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18A7C-01D5-18E1-1DF9-9BDC7772E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Global supply chains are constantly restructuring</a:t>
            </a:r>
            <a:r>
              <a:rPr lang="en-US" altLang="zh-CN"/>
              <a:t>, but even major shocks like the U.S.–China trade war caused limited systemic change.</a:t>
            </a:r>
          </a:p>
          <a:p>
            <a:r>
              <a:rPr lang="en-US" altLang="zh-CN" b="1"/>
              <a:t>The U.S. and China remain deeply interdependent</a:t>
            </a:r>
            <a:r>
              <a:rPr lang="en-US" altLang="zh-CN"/>
              <a:t>, with persistent asymmetry: China loses labor value, while the U.S. captures surplus through trade.</a:t>
            </a:r>
          </a:p>
          <a:p>
            <a:r>
              <a:rPr lang="en-US" altLang="zh-CN" b="1"/>
              <a:t>Unequal exchange operates through both productive and unproductive-sector trade</a:t>
            </a:r>
            <a:r>
              <a:rPr lang="en-US" altLang="zh-CN"/>
              <a:t>, reinforcing global economic divergence.</a:t>
            </a:r>
          </a:p>
          <a:p>
            <a:r>
              <a:rPr lang="en-US" altLang="zh-CN" b="1"/>
              <a:t>Structural reliance in supply chains leads to value loss</a:t>
            </a:r>
            <a:r>
              <a:rPr lang="en-US" altLang="zh-CN"/>
              <a:t>, showing that global trade continues to function as a mechanism of exploitation.</a:t>
            </a:r>
          </a:p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4BA0F0-E17E-603A-45F7-8723F67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8144E7-FC14-EE97-7C14-1E4C23F1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738C6F-4187-93F2-076B-EB3C46E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22</a:t>
            </a:fld>
            <a:r>
              <a:rPr lang="en-US" altLang="zh-CN"/>
              <a:t>/24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5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2006B-E812-162A-24E9-45F42930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Bibliography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439AE-2421-EE59-D758-6046FA47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/>
              <a:t>Emmanuel, Arghiri.</a:t>
            </a:r>
            <a:r>
              <a:rPr lang="en-US" altLang="zh-CN"/>
              <a:t> 1972. </a:t>
            </a:r>
            <a:r>
              <a:rPr lang="en-US" altLang="zh-CN" i="1"/>
              <a:t>Unequal Exchange: A Study of the Imperialism of Trade.</a:t>
            </a:r>
            <a:r>
              <a:rPr lang="en-US" altLang="zh-CN"/>
              <a:t> New York: Monthly Review Press.</a:t>
            </a:r>
          </a:p>
          <a:p>
            <a:r>
              <a:rPr lang="en-US" altLang="zh-CN" b="1"/>
              <a:t>Baran, Paul A.</a:t>
            </a:r>
            <a:r>
              <a:rPr lang="en-US" altLang="zh-CN"/>
              <a:t> 1957. </a:t>
            </a:r>
            <a:r>
              <a:rPr lang="en-US" altLang="zh-CN" i="1"/>
              <a:t>The Political Economy of Growth.</a:t>
            </a:r>
            <a:r>
              <a:rPr lang="en-US" altLang="zh-CN"/>
              <a:t> New York: Monthly Review Press.</a:t>
            </a:r>
          </a:p>
          <a:p>
            <a:r>
              <a:rPr lang="en-US" altLang="zh-CN" b="1"/>
              <a:t>Qiao, Xiaonan</a:t>
            </a:r>
            <a:r>
              <a:rPr lang="en-US" altLang="zh-CN"/>
              <a:t>, Xin Li, and Junshang Liang. 2025. International Labor Value Transfers Through Unproductive-Sector Trade. </a:t>
            </a:r>
            <a:r>
              <a:rPr lang="en-US" altLang="zh-CN" i="1" u="sng"/>
              <a:t>Review of Radical Political Economics</a:t>
            </a:r>
            <a:r>
              <a:rPr lang="en-US" altLang="zh-CN"/>
              <a:t> OnlineFirst https://doi.org/10.1177/04866134251315864</a:t>
            </a:r>
          </a:p>
          <a:p>
            <a:r>
              <a:rPr lang="en-US" altLang="zh-CN" b="1"/>
              <a:t>Ricci, Andrea.</a:t>
            </a:r>
            <a:r>
              <a:rPr lang="en-US" altLang="zh-CN"/>
              <a:t> 2021. </a:t>
            </a:r>
            <a:r>
              <a:rPr lang="en-US" altLang="zh-CN" i="1"/>
              <a:t>Value and Unequal Exchange in International Trade: The Geography of Global Capitalist Exploitation.</a:t>
            </a:r>
            <a:r>
              <a:rPr lang="en-US" altLang="zh-CN"/>
              <a:t> New York: Routledge.</a:t>
            </a:r>
          </a:p>
          <a:p>
            <a:r>
              <a:rPr lang="en-US" altLang="zh-CN" b="1"/>
              <a:t>Rotta, Tomás N</a:t>
            </a:r>
            <a:r>
              <a:rPr lang="en-US" altLang="zh-CN"/>
              <a:t>. 2025. Value capture and value production in the world economy: A Marxian analysis of global value chains, 2000–2014. </a:t>
            </a:r>
            <a:r>
              <a:rPr lang="en-US" altLang="zh-CN" i="1"/>
              <a:t>EPA: Economy and Space</a:t>
            </a:r>
            <a:r>
              <a:rPr lang="en-US" altLang="zh-CN"/>
              <a:t> OnlineFirst. DOI</a:t>
            </a:r>
            <a:r>
              <a:rPr lang="zh-CN" altLang="en-US"/>
              <a:t>：</a:t>
            </a:r>
            <a:r>
              <a:rPr lang="en-US" altLang="zh-CN"/>
              <a:t>10.1177/0308518X241299315.</a:t>
            </a:r>
          </a:p>
          <a:p>
            <a:endParaRPr lang="en-US" altLang="zh-CN"/>
          </a:p>
          <a:p>
            <a:endParaRPr lang="en-US" altLang="zh-CN"/>
          </a:p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FD39EE-386E-A9F3-0951-09C92A0C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E5E6AB-893F-4F24-D8B9-60420FDE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33F73-163D-6A62-B90B-FA06AC59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23</a:t>
            </a:fld>
            <a:r>
              <a:rPr lang="en-US" altLang="zh-CN"/>
              <a:t>/22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690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ED72789-3EC5-4B14-8E5B-9582D9FB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Thank You!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1BCCFAD-EA67-FF8D-3F2B-FBBC1F525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Junshang Liang</a:t>
            </a:r>
          </a:p>
          <a:p>
            <a:pPr marL="0" indent="0" algn="ctr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School of Economics, Nankai University, Tianjin, China</a:t>
            </a:r>
          </a:p>
          <a:p>
            <a:pPr marL="0" indent="0" algn="ctr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E-mail: liangjunshang@nankai.edu.cn</a:t>
            </a:r>
          </a:p>
          <a:p>
            <a:pPr marL="0" indent="0" algn="ctr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0D7B69-2D33-BCC1-3EF4-02124A19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713AE-6F69-0A4F-9B6C-47FF94E82A66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/24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0F41FD-C373-91C4-9057-A8FC45CBF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40" y="4571770"/>
            <a:ext cx="2046420" cy="20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4608E-3A2D-60A5-AC52-88D515C7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1.</a:t>
            </a:r>
            <a:r>
              <a:rPr kumimoji="1" lang="zh-CN" altLang="en-US"/>
              <a:t> </a:t>
            </a:r>
            <a:r>
              <a:rPr kumimoji="1" lang="en-US" altLang="zh-CN"/>
              <a:t>Introduction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C3A58D-441B-3C86-3404-CA0D76A2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Challenging Trade Orthodoxy</a:t>
            </a:r>
            <a:br>
              <a:rPr lang="en-US" altLang="zh-CN"/>
            </a:br>
            <a:r>
              <a:rPr lang="en-US" altLang="zh-CN"/>
              <a:t>Global divergence persists despite neoclassical claims of trade-driven convergence.</a:t>
            </a:r>
          </a:p>
          <a:p>
            <a:r>
              <a:rPr lang="en-US" altLang="zh-CN" b="1"/>
              <a:t>Marxian Framework</a:t>
            </a:r>
            <a:br>
              <a:rPr lang="en-US" altLang="zh-CN"/>
            </a:br>
            <a:r>
              <a:rPr lang="en-US" altLang="zh-CN"/>
              <a:t>Distinguishes value produced (labor time) from value captured (exchange), revealing hidden transfers.</a:t>
            </a:r>
          </a:p>
          <a:p>
            <a:r>
              <a:rPr lang="en-US" altLang="zh-CN" b="1"/>
              <a:t>Global Supply Chains as Value Transfer Channels</a:t>
            </a:r>
            <a:br>
              <a:rPr lang="en-US" altLang="zh-CN"/>
            </a:br>
            <a:r>
              <a:rPr lang="en-US" altLang="zh-CN"/>
              <a:t>Input-output data shows how structural dependencies redistribute surplus labor across borders.</a:t>
            </a:r>
          </a:p>
          <a:p>
            <a:r>
              <a:rPr lang="en-US" altLang="zh-CN" b="1"/>
              <a:t>Trade as Structural Exploitation</a:t>
            </a:r>
            <a:br>
              <a:rPr lang="en-US" altLang="zh-CN"/>
            </a:br>
            <a:r>
              <a:rPr lang="en-US" altLang="zh-CN"/>
              <a:t>Inequality is not a failure of upgrading, but a systemic outcome of global trade relations.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857237-18A9-EB78-7225-BD6C455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7B480E-EFAB-50F7-B294-8451078A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765FB-9E53-FA07-C957-B9E1DAE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3</a:t>
            </a:fld>
            <a:r>
              <a:rPr lang="en-US" altLang="zh-CN"/>
              <a:t>/24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57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2870C-44E3-10AD-F1D6-829B2F08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2.</a:t>
            </a:r>
            <a:r>
              <a:rPr kumimoji="1" lang="zh-CN" altLang="en-US"/>
              <a:t> </a:t>
            </a:r>
            <a:r>
              <a:rPr kumimoji="1" lang="en-US" altLang="zh-CN"/>
              <a:t>Causes, mechanisms, and channels of unequal exchange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52FF5D-5C68-C159-DC26-F80FC23E1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u"/>
                </a:pPr>
                <a:r>
                  <a:rPr kumimoji="1" lang="en-US" altLang="zh-CN"/>
                  <a:t> Causes</a:t>
                </a:r>
              </a:p>
              <a:p>
                <a:r>
                  <a:rPr kumimoji="1" lang="en-US" altLang="zh-CN"/>
                  <a:t>Value: socially necessary labor time (value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produced)</a:t>
                </a:r>
              </a:p>
              <a:p>
                <a:r>
                  <a:rPr kumimoji="1" lang="en-US" altLang="zh-CN"/>
                  <a:t>Price: value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realized in an exchange</a:t>
                </a:r>
              </a:p>
              <a:p>
                <a:r>
                  <a:rPr kumimoji="1" lang="en-US" altLang="zh-CN"/>
                  <a:t>Value transfer: deviation of price from value (seller obtains transfer: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zh-CN"/>
                  <a:t>)</a:t>
                </a:r>
                <a:endParaRPr kumimoji="1" lang="zh-CN" altLang="en-US"/>
              </a:p>
              <a:p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52FF5D-5C68-C159-DC26-F80FC23E1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2"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2AFC1-B651-2983-7434-65D7D95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172CD9-48CC-84B7-D800-67F179FD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F9A45-88B8-1601-40A2-FDC6696B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4</a:t>
            </a:fld>
            <a:r>
              <a:rPr lang="en-US" altLang="zh-CN"/>
              <a:t>/24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B985EC-1972-DC38-FA8C-15223D577785}"/>
              </a:ext>
            </a:extLst>
          </p:cNvPr>
          <p:cNvSpPr/>
          <p:nvPr/>
        </p:nvSpPr>
        <p:spPr>
          <a:xfrm>
            <a:off x="2222810" y="3459480"/>
            <a:ext cx="894080" cy="1767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Seller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47EBF3-D175-E04E-C2DA-B0CEAD9138EB}"/>
              </a:ext>
            </a:extLst>
          </p:cNvPr>
          <p:cNvSpPr/>
          <p:nvPr/>
        </p:nvSpPr>
        <p:spPr>
          <a:xfrm>
            <a:off x="8120690" y="3459480"/>
            <a:ext cx="1001008" cy="1767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Buyer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2B4CC07F-4F9E-AA07-AFA3-5EEF1E8606FF}"/>
                  </a:ext>
                </a:extLst>
              </p:cNvPr>
              <p:cNvSpPr/>
              <p:nvPr/>
            </p:nvSpPr>
            <p:spPr>
              <a:xfrm>
                <a:off x="4512464" y="3947511"/>
                <a:ext cx="2349005" cy="174142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Value of commodity: </a:t>
                </a:r>
                <a14:m>
                  <m:oMath xmlns:m="http://schemas.openxmlformats.org/officeDocument/2006/math">
                    <m:r>
                      <a:rPr kumimoji="1" lang="en-US" altLang="zh-C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</m:oMath>
                </a14:m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2B4CC07F-4F9E-AA07-AFA3-5EEF1E860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64" y="3947511"/>
                <a:ext cx="2349005" cy="174142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8BEC7F13-5A75-5659-19B6-CC3DCC07D5BF}"/>
              </a:ext>
            </a:extLst>
          </p:cNvPr>
          <p:cNvCxnSpPr>
            <a:cxnSpLocks/>
          </p:cNvCxnSpPr>
          <p:nvPr/>
        </p:nvCxnSpPr>
        <p:spPr>
          <a:xfrm flipH="1">
            <a:off x="3116890" y="3906520"/>
            <a:ext cx="5003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35F080-8FFB-1C5E-81EF-87764FF3F3C8}"/>
                  </a:ext>
                </a:extLst>
              </p:cNvPr>
              <p:cNvSpPr txBox="1"/>
              <p:nvPr/>
            </p:nvSpPr>
            <p:spPr>
              <a:xfrm>
                <a:off x="5189530" y="3429000"/>
                <a:ext cx="1131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rPr>
                  <a:t>Price: </a:t>
                </a:r>
                <a14:m>
                  <m:oMath xmlns:m="http://schemas.openxmlformats.org/officeDocument/2006/math">
                    <m:r>
                      <a:rPr kumimoji="1" lang="en-US" altLang="zh-C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</m:oMath>
                </a14:m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35F080-8FFB-1C5E-81EF-87764FF3F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530" y="3429000"/>
                <a:ext cx="1131015" cy="461665"/>
              </a:xfrm>
              <a:prstGeom prst="rect">
                <a:avLst/>
              </a:prstGeom>
              <a:blipFill>
                <a:blip r:embed="rId4"/>
                <a:stretch>
                  <a:fillRect l="-7778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19554FBE-844D-1B74-C84E-6968BA73C3D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861469" y="4818224"/>
            <a:ext cx="12592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7190CF30-122C-D7A1-54BB-37AC07ABA993}"/>
              </a:ext>
            </a:extLst>
          </p:cNvPr>
          <p:cNvCxnSpPr>
            <a:cxnSpLocks/>
          </p:cNvCxnSpPr>
          <p:nvPr/>
        </p:nvCxnSpPr>
        <p:spPr>
          <a:xfrm>
            <a:off x="3116890" y="4818224"/>
            <a:ext cx="1395574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5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981B5-85D5-EB12-E8D8-FACF18E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 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A1CDB-DD35-824E-97F4-9E527719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en-US" altLang="zh-CN"/>
              <a:t> Mechanisms that lead to price/value deviation</a:t>
            </a:r>
          </a:p>
          <a:p>
            <a:r>
              <a:rPr kumimoji="1" lang="en-US" altLang="zh-CN">
                <a:solidFill>
                  <a:prstClr val="black"/>
                </a:solidFill>
              </a:rPr>
              <a:t>Heterogeneity in the organic composition of capital</a:t>
            </a:r>
            <a:r>
              <a:rPr lang="en-US" altLang="zh-CN"/>
              <a:t> (Bauer 2000)</a:t>
            </a:r>
            <a:r>
              <a:rPr lang="zh-CN" altLang="zh-CN">
                <a:effectLst/>
              </a:rPr>
              <a:t> </a:t>
            </a:r>
            <a:endParaRPr kumimoji="1" lang="en-US" altLang="zh-CN">
              <a:solidFill>
                <a:prstClr val="black"/>
              </a:solidFill>
            </a:endParaRPr>
          </a:p>
          <a:p>
            <a:r>
              <a:rPr kumimoji="1" lang="en-US" altLang="zh-CN"/>
              <a:t>Wage disparities (</a:t>
            </a:r>
            <a:r>
              <a:rPr lang="en-US" altLang="zh-CN"/>
              <a:t>Emmanuel 1972)</a:t>
            </a:r>
            <a:r>
              <a:rPr lang="zh-CN" altLang="zh-CN">
                <a:effectLst/>
              </a:rPr>
              <a:t> </a:t>
            </a:r>
            <a:endParaRPr kumimoji="1" lang="en-US" altLang="zh-CN"/>
          </a:p>
          <a:p>
            <a:r>
              <a:rPr kumimoji="1" lang="en-US" altLang="zh-CN"/>
              <a:t>Monopoly power</a:t>
            </a:r>
            <a:r>
              <a:rPr lang="en-US" altLang="zh-CN"/>
              <a:t> (Baran 1957)</a:t>
            </a:r>
            <a:r>
              <a:rPr lang="zh-CN" altLang="zh-CN">
                <a:effectLst/>
              </a:rPr>
              <a:t> </a:t>
            </a:r>
            <a:endParaRPr kumimoji="1" lang="en-US" altLang="zh-CN"/>
          </a:p>
          <a:p>
            <a:r>
              <a:rPr kumimoji="1" lang="en-US" altLang="zh-CN"/>
              <a:t>Exchange rate misalignment</a:t>
            </a:r>
            <a:r>
              <a:rPr lang="en-US" altLang="zh-CN"/>
              <a:t> (Ricci 2021)</a:t>
            </a:r>
            <a:r>
              <a:rPr lang="zh-CN" altLang="zh-CN">
                <a:effectLst/>
              </a:rPr>
              <a:t> </a:t>
            </a:r>
            <a:endParaRPr kumimoji="1" lang="en-US" altLang="zh-CN"/>
          </a:p>
          <a:p>
            <a:r>
              <a:rPr kumimoji="1" lang="en-US" altLang="zh-CN"/>
              <a:t>Market fluctuations</a:t>
            </a:r>
          </a:p>
          <a:p>
            <a:pPr>
              <a:buFont typeface="Wingdings" pitchFamily="2" charset="2"/>
              <a:buChar char="u"/>
            </a:pPr>
            <a:endParaRPr kumimoji="1" lang="en-US" altLang="zh-CN"/>
          </a:p>
          <a:p>
            <a:pPr>
              <a:buFont typeface="Wingdings" pitchFamily="2" charset="2"/>
              <a:buChar char="u"/>
            </a:pPr>
            <a:r>
              <a:rPr kumimoji="1" lang="en-US" altLang="zh-CN"/>
              <a:t> Channels</a:t>
            </a:r>
          </a:p>
          <a:p>
            <a:r>
              <a:rPr kumimoji="1" lang="en-US" altLang="zh-CN"/>
              <a:t>Productive sector trade</a:t>
            </a:r>
          </a:p>
          <a:p>
            <a:r>
              <a:rPr kumimoji="1" lang="en-US" altLang="zh-CN"/>
              <a:t>Unproductive sector trade (Qiao et al 2025; Rotta 2025)</a:t>
            </a:r>
          </a:p>
          <a:p>
            <a:pPr marL="0" indent="0">
              <a:buNone/>
            </a:pPr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B6D5E-A955-BDDC-D9C5-63D5A516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943F7F-7AFB-0331-70A3-1ADA8F4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301E0-4694-C4AC-19EA-179F0512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5</a:t>
            </a:fld>
            <a:r>
              <a:rPr lang="en-US" altLang="zh-CN"/>
              <a:t>/22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68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DED4C3-5B24-AF22-0E46-FB4BE976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3.</a:t>
            </a:r>
            <a:r>
              <a:rPr kumimoji="1" lang="zh-CN" altLang="en-US"/>
              <a:t> </a:t>
            </a:r>
            <a:r>
              <a:rPr kumimoji="1" lang="en-US" altLang="zh-CN"/>
              <a:t>Measuring unequal exchange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B12B4E-F9B6-B22F-74CE-F0B9A2F9F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Value of commodity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1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kumimoji="1" lang="en-US" altLang="zh-CN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1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1" i="1">
                          <a:latin typeface="Cambria Math" panose="02040503050406030204" pitchFamily="18" charset="0"/>
                        </a:rPr>
                        <m:t>𝒍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/>
              </a:p>
              <a:p>
                <a:r>
                  <a:rPr kumimoji="1" lang="en-US" altLang="zh-CN"/>
                  <a:t>Price of commodity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kumimoji="1" lang="en-US" altLang="zh-CN" b="1"/>
              </a:p>
              <a:p>
                <a:r>
                  <a:rPr kumimoji="1" lang="en-US" altLang="zh-CN"/>
                  <a:t>International value transfer via export from country </a:t>
                </a:r>
                <a:r>
                  <a:rPr kumimoji="1" lang="en-US" altLang="zh-CN" i="1"/>
                  <a:t>i</a:t>
                </a:r>
                <a:r>
                  <a:rPr kumimoji="1" lang="en-US" altLang="zh-CN"/>
                  <a:t> to </a:t>
                </a:r>
                <a:r>
                  <a:rPr kumimoji="1" lang="en-US" altLang="zh-CN" i="1"/>
                  <a:t>j</a:t>
                </a:r>
                <a:r>
                  <a:rPr kumimoji="1" lang="en-US" altLang="zh-CN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zh-CN" altLang="en-US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sSub>
                        <m:sSubPr>
                          <m:ctrlP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1" lang="en-US" altLang="zh-CN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B12B4E-F9B6-B22F-74CE-F0B9A2F9F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2"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36C71-77C6-4C8A-C979-D0ACCB78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9242C2-8957-391A-1ECB-157F357A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26294-D941-22BA-AD25-566833B7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6</a:t>
            </a:fld>
            <a:r>
              <a:rPr lang="en-US" altLang="zh-CN"/>
              <a:t>/24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14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1A6C3-AA20-35CF-5FA0-43C3F65A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4. Measuring the restructuring of global supply chains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B6EDBB-1BD5-C2BD-03FD-33D70D2F7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Direct backward linkages: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kumimoji="1" lang="en-US" altLang="zh-CN" b="1"/>
              </a:p>
              <a:p>
                <a:r>
                  <a:rPr kumimoji="1" lang="en-US" altLang="zh-CN"/>
                  <a:t>Total backward linkages: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kumimoji="1"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kumimoji="1" lang="en-US" altLang="zh-CN" b="1"/>
              </a:p>
              <a:p>
                <a:r>
                  <a:rPr kumimoji="1" lang="en-US" altLang="zh-CN"/>
                  <a:t>Root mean squared errors (RMSE): </a:t>
                </a:r>
              </a:p>
              <a:p>
                <a:endParaRPr kumimoji="1" lang="en-US" altLang="zh-CN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CN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zh-CN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zh-CN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zh-CN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kumimoji="1" lang="en-US" altLang="zh-CN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kumimoji="1" lang="en-US" altLang="zh-CN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b="1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B6EDBB-1BD5-C2BD-03FD-33D70D2F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2"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EDFE08-C08D-50CB-2B42-6B55D005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FD5D6-D110-84FB-34C9-90E4CF72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D561E-7272-DC26-63E0-5C6C77F4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7</a:t>
            </a:fld>
            <a:r>
              <a:rPr lang="en-US" altLang="zh-CN"/>
              <a:t>/24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2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52437-ADF1-B2B7-FAE1-3EE0F8C1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/>
              <a:t>5. The restructuring of global supply chains</a:t>
            </a:r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C8FB3-8EA5-6BA4-D202-863DBC18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9A7FE-ECB0-EB14-747E-2EE565A0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708D3-461A-8D5C-A5C3-1F076751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8</a:t>
            </a:fld>
            <a:r>
              <a:rPr lang="en-US" altLang="zh-CN"/>
              <a:t>/24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B321BB91-3CB2-0C20-2102-8BA40A159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598076"/>
                  </p:ext>
                </p:extLst>
              </p:nvPr>
            </p:nvGraphicFramePr>
            <p:xfrm>
              <a:off x="3093534" y="1255166"/>
              <a:ext cx="6004932" cy="50029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0390">
                      <a:extLst>
                        <a:ext uri="{9D8B030D-6E8A-4147-A177-3AD203B41FA5}">
                          <a16:colId xmlns:a16="http://schemas.microsoft.com/office/drawing/2014/main" val="1791010475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572022007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2183412481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2421425518"/>
                        </a:ext>
                      </a:extLst>
                    </a:gridCol>
                    <a:gridCol w="777615">
                      <a:extLst>
                        <a:ext uri="{9D8B030D-6E8A-4147-A177-3AD203B41FA5}">
                          <a16:colId xmlns:a16="http://schemas.microsoft.com/office/drawing/2014/main" val="3912162589"/>
                        </a:ext>
                      </a:extLst>
                    </a:gridCol>
                    <a:gridCol w="777615">
                      <a:extLst>
                        <a:ext uri="{9D8B030D-6E8A-4147-A177-3AD203B41FA5}">
                          <a16:colId xmlns:a16="http://schemas.microsoft.com/office/drawing/2014/main" val="2873658217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2373189278"/>
                        </a:ext>
                      </a:extLst>
                    </a:gridCol>
                  </a:tblGrid>
                  <a:tr h="33163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Period of change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Matrix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100">
                                  <a:effectLst/>
                                </a:rPr>
                                <m:t>𝑨</m:t>
                              </m:r>
                            </m:oMath>
                          </a14:m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Matrix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100">
                                  <a:effectLst/>
                                </a:rPr>
                                <m:t>𝑩</m:t>
                              </m:r>
                            </m:oMath>
                          </a14:m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6037505"/>
                      </a:ext>
                    </a:extLst>
                  </a:tr>
                  <a:tr h="73783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 /mean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 /mean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extLst>
                      <a:ext uri="{0D108BD9-81ED-4DB2-BD59-A6C34878D82A}">
                        <a16:rowId xmlns:a16="http://schemas.microsoft.com/office/drawing/2014/main" val="2037828375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2000: 2001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1115626621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2005: 2006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4075279911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2006: 2007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578280895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2007: 2008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868274839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2008: 2009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916011123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2009: 2010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4085284790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2010: 2011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1544685745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2016: 2017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1575483633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2017: 2018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72143181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2018: 2019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209128952"/>
                      </a:ext>
                    </a:extLst>
                  </a:tr>
                  <a:tr h="280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2019: 2020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0.0038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9357591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B321BB91-3CB2-0C20-2102-8BA40A159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598076"/>
                  </p:ext>
                </p:extLst>
              </p:nvPr>
            </p:nvGraphicFramePr>
            <p:xfrm>
              <a:off x="3093534" y="1255166"/>
              <a:ext cx="6004932" cy="50029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0390">
                      <a:extLst>
                        <a:ext uri="{9D8B030D-6E8A-4147-A177-3AD203B41FA5}">
                          <a16:colId xmlns:a16="http://schemas.microsoft.com/office/drawing/2014/main" val="1791010475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572022007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2183412481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2421425518"/>
                        </a:ext>
                      </a:extLst>
                    </a:gridCol>
                    <a:gridCol w="777615">
                      <a:extLst>
                        <a:ext uri="{9D8B030D-6E8A-4147-A177-3AD203B41FA5}">
                          <a16:colId xmlns:a16="http://schemas.microsoft.com/office/drawing/2014/main" val="3912162589"/>
                        </a:ext>
                      </a:extLst>
                    </a:gridCol>
                    <a:gridCol w="777615">
                      <a:extLst>
                        <a:ext uri="{9D8B030D-6E8A-4147-A177-3AD203B41FA5}">
                          <a16:colId xmlns:a16="http://schemas.microsoft.com/office/drawing/2014/main" val="2873658217"/>
                        </a:ext>
                      </a:extLst>
                    </a:gridCol>
                    <a:gridCol w="772328">
                      <a:extLst>
                        <a:ext uri="{9D8B030D-6E8A-4147-A177-3AD203B41FA5}">
                          <a16:colId xmlns:a16="http://schemas.microsoft.com/office/drawing/2014/main" val="2373189278"/>
                        </a:ext>
                      </a:extLst>
                    </a:gridCol>
                  </a:tblGrid>
                  <a:tr h="33163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Period of change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086" marR="26086" marT="0" marB="0" anchor="ctr">
                        <a:blipFill>
                          <a:blip r:embed="rId2"/>
                          <a:stretch>
                            <a:fillRect l="-59016" t="-11538" r="-101639" b="-14692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086" marR="26086" marT="0" marB="0" anchor="ctr">
                        <a:blipFill>
                          <a:blip r:embed="rId2"/>
                          <a:stretch>
                            <a:fillRect l="-158152" t="-11538" r="-1087" b="-14692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6037505"/>
                      </a:ext>
                    </a:extLst>
                  </a:tr>
                  <a:tr h="112503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 /mean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 /mean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b"/>
                    </a:tc>
                    <a:extLst>
                      <a:ext uri="{0D108BD9-81ED-4DB2-BD59-A6C34878D82A}">
                        <a16:rowId xmlns:a16="http://schemas.microsoft.com/office/drawing/2014/main" val="2037828375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2000: 2001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1115626621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2005: 2006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4075279911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2006: 2007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578280895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2007: 2008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868274839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2008: 2009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916011123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2009: 2010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4085284790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2010: 2011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1544685745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2016: 2017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1575483633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2017: 2018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72143181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2018: 2019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0.0037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209128952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2019: 2020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0.0065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0.0038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 kern="100">
                              <a:effectLst/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086" marR="26086" marT="0" marB="0" anchor="ctr"/>
                    </a:tc>
                    <a:extLst>
                      <a:ext uri="{0D108BD9-81ED-4DB2-BD59-A6C34878D82A}">
                        <a16:rowId xmlns:a16="http://schemas.microsoft.com/office/drawing/2014/main" val="39357591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内容占位符 2">
            <a:extLst>
              <a:ext uri="{FF2B5EF4-FFF2-40B4-BE49-F238E27FC236}">
                <a16:creationId xmlns:a16="http://schemas.microsoft.com/office/drawing/2014/main" id="{615B98F1-B35C-281B-33AD-DAA3BD17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55" y="861513"/>
            <a:ext cx="11435290" cy="3651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1" lang="en-US" altLang="zh-CN" sz="2400"/>
              <a:t>Table 1: Change in the Backward Linkages in the Global Supply Chains</a:t>
            </a:r>
          </a:p>
          <a:p>
            <a:pPr algn="ctr"/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19758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A62F96-94D5-A867-F107-02D83FE6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Junshang Liang (Nankai Univ.)</a:t>
            </a:r>
            <a:endParaRPr lang="en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881F99-8FEC-E8B4-D8D2-E37136C9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supply chains and value transfers</a:t>
            </a:r>
            <a:endParaRPr lang="en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313F6E-CEC2-EFC5-A7E2-DA387864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3AE-6F69-0A4F-9B6C-47FF94E82A66}" type="slidenum">
              <a:rPr lang="en-US" altLang="zh-CN"/>
              <a:t>9</a:t>
            </a:fld>
            <a:r>
              <a:rPr lang="en-US" altLang="zh-CN"/>
              <a:t>/24</a:t>
            </a:r>
            <a:endParaRPr lang="zh-CN" altLang="en-US"/>
          </a:p>
        </p:txBody>
      </p:sp>
      <p:pic>
        <p:nvPicPr>
          <p:cNvPr id="7" name="内容占位符 6" descr="图表, 条形图, 直方图&#10;&#10;AI 生成的内容可能不正确。">
            <a:extLst>
              <a:ext uri="{FF2B5EF4-FFF2-40B4-BE49-F238E27FC236}">
                <a16:creationId xmlns:a16="http://schemas.microsoft.com/office/drawing/2014/main" id="{BCF24840-DD3A-D2C4-F034-D8E67434F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77" y="223798"/>
            <a:ext cx="7790444" cy="5838139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C7D7F49-9F23-F29F-4D84-9940D6A66105}"/>
              </a:ext>
            </a:extLst>
          </p:cNvPr>
          <p:cNvSpPr txBox="1">
            <a:spLocks/>
          </p:cNvSpPr>
          <p:nvPr/>
        </p:nvSpPr>
        <p:spPr>
          <a:xfrm>
            <a:off x="1752206" y="6061937"/>
            <a:ext cx="8687587" cy="54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1A5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/>
              <a:t>Figure 1: Composition of Gross Output of China and the United States, 1995-2020</a:t>
            </a: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46206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2570</Words>
  <Application>Microsoft Macintosh PowerPoint</Application>
  <PresentationFormat>宽屏</PresentationFormat>
  <Paragraphs>818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DengXian</vt:lpstr>
      <vt:lpstr>KaiTi</vt:lpstr>
      <vt:lpstr>ADLaM Display</vt:lpstr>
      <vt:lpstr>Algerian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The Restructuring of Global Supply Chains and Inter-Country Value Transfers</vt:lpstr>
      <vt:lpstr>“Trump Says Global Trade Is Unfair. Does He Have a Point?”</vt:lpstr>
      <vt:lpstr>1. Introduction</vt:lpstr>
      <vt:lpstr>2. Causes, mechanisms, and channels of unequal exchange</vt:lpstr>
      <vt:lpstr> </vt:lpstr>
      <vt:lpstr>3. Measuring unequal exchange</vt:lpstr>
      <vt:lpstr>4. Measuring the restructuring of global supply chains</vt:lpstr>
      <vt:lpstr>5. The restructuring of global supply chains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 The shifting patterns of inter-country value transfer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 Restructuring of global supply chains and value transfer</vt:lpstr>
      <vt:lpstr>8. Concluding remarks</vt:lpstr>
      <vt:lpstr>Bibliography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</dc:title>
  <dc:creator>Liang Junshang</dc:creator>
  <cp:lastModifiedBy>Junshang Liang</cp:lastModifiedBy>
  <cp:revision>59</cp:revision>
  <dcterms:created xsi:type="dcterms:W3CDTF">2021-11-09T05:46:04Z</dcterms:created>
  <dcterms:modified xsi:type="dcterms:W3CDTF">2025-06-30T17:09:23Z</dcterms:modified>
</cp:coreProperties>
</file>