
<file path=[Content_Types].xml><?xml version="1.0" encoding="utf-8"?>
<Types xmlns="http://schemas.openxmlformats.org/package/2006/content-types">
  <Default Extension="jpeg" ContentType="image/jpeg"/>
  <Default Extension="JPG" ContentType="image/.jpg"/>
  <Default Extension="emf" ContentType="image/x-emf"/>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7"/>
  </p:notesMasterIdLst>
  <p:handoutMasterIdLst>
    <p:handoutMasterId r:id="rId28"/>
  </p:handoutMasterIdLst>
  <p:sldIdLst>
    <p:sldId id="256" r:id="rId3"/>
    <p:sldId id="280" r:id="rId4"/>
    <p:sldId id="291" r:id="rId5"/>
    <p:sldId id="290" r:id="rId6"/>
    <p:sldId id="292" r:id="rId7"/>
    <p:sldId id="293" r:id="rId8"/>
    <p:sldId id="295" r:id="rId9"/>
    <p:sldId id="270" r:id="rId10"/>
    <p:sldId id="294" r:id="rId11"/>
    <p:sldId id="297" r:id="rId12"/>
    <p:sldId id="261" r:id="rId13"/>
    <p:sldId id="298" r:id="rId14"/>
    <p:sldId id="266" r:id="rId15"/>
    <p:sldId id="268" r:id="rId16"/>
    <p:sldId id="285" r:id="rId17"/>
    <p:sldId id="281" r:id="rId18"/>
    <p:sldId id="288" r:id="rId19"/>
    <p:sldId id="299" r:id="rId20"/>
    <p:sldId id="300" r:id="rId21"/>
    <p:sldId id="303" r:id="rId22"/>
    <p:sldId id="273" r:id="rId23"/>
    <p:sldId id="274" r:id="rId24"/>
    <p:sldId id="301" r:id="rId25"/>
    <p:sldId id="302" r:id="rId26"/>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p:scale>
          <a:sx n="100" d="100"/>
          <a:sy n="100" d="100"/>
        </p:scale>
        <p:origin x="942" y="4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1" Type="http://schemas.openxmlformats.org/officeDocument/2006/relationships/tableStyles" Target="tableStyles.xml"/><Relationship Id="rId30" Type="http://schemas.openxmlformats.org/officeDocument/2006/relationships/viewProps" Target="viewProps.xml"/><Relationship Id="rId3" Type="http://schemas.openxmlformats.org/officeDocument/2006/relationships/slide" Target="slides/slide1.xml"/><Relationship Id="rId29" Type="http://schemas.openxmlformats.org/officeDocument/2006/relationships/presProps" Target="presProps.xml"/><Relationship Id="rId28" Type="http://schemas.openxmlformats.org/officeDocument/2006/relationships/handoutMaster" Target="handoutMasters/handoutMaster1.xml"/><Relationship Id="rId27" Type="http://schemas.openxmlformats.org/officeDocument/2006/relationships/notesMaster" Target="notesMasters/notesMaster1.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hf hdr="0" ft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emf"/></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emf"/></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emf"/></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5.emf"/></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6.png"/></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8.png"/></Relationships>
</file>

<file path=ppt/slides/_rels/slide21.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image" Target="../media/image12.png"/><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image" Target="../media/image9.png"/></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3.emf"/></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525780" y="1122680"/>
            <a:ext cx="11269345" cy="2387600"/>
          </a:xfrm>
        </p:spPr>
        <p:txBody>
          <a:bodyPr>
            <a:normAutofit/>
          </a:bodyPr>
          <a:lstStyle/>
          <a:p>
            <a:pPr algn="ctr"/>
            <a:r>
              <a:rPr lang="en-US" altLang="zh-CN" sz="3200" dirty="0">
                <a:solidFill>
                  <a:srgbClr val="0070C0"/>
                </a:solidFill>
                <a:latin typeface="Times New Roman" panose="02020603050405020304" charset="0"/>
                <a:cs typeface="Times New Roman" panose="02020603050405020304" charset="0"/>
              </a:rPr>
              <a:t>Estimating Ownership-Based Bilateral Trade </a:t>
            </a:r>
            <a:br>
              <a:rPr lang="en-US" altLang="zh-CN" sz="3200" dirty="0">
                <a:solidFill>
                  <a:srgbClr val="0070C0"/>
                </a:solidFill>
                <a:latin typeface="Times New Roman" panose="02020603050405020304" charset="0"/>
                <a:cs typeface="Times New Roman" panose="02020603050405020304" charset="0"/>
              </a:rPr>
            </a:br>
            <a:r>
              <a:rPr lang="en-US" altLang="zh-CN" sz="3200" dirty="0">
                <a:solidFill>
                  <a:srgbClr val="0070C0"/>
                </a:solidFill>
                <a:latin typeface="Times New Roman" panose="02020603050405020304" charset="0"/>
                <a:cs typeface="Times New Roman" panose="02020603050405020304" charset="0"/>
              </a:rPr>
              <a:t>and Its Contribution to World GDP</a:t>
            </a:r>
            <a:endParaRPr lang="en-US" altLang="zh-CN" sz="3200" dirty="0">
              <a:solidFill>
                <a:srgbClr val="0070C0"/>
              </a:solidFill>
              <a:latin typeface="Times New Roman" panose="02020603050405020304" charset="0"/>
              <a:cs typeface="Times New Roman" panose="02020603050405020304" charset="0"/>
            </a:endParaRPr>
          </a:p>
        </p:txBody>
      </p:sp>
      <p:sp>
        <p:nvSpPr>
          <p:cNvPr id="3" name="副标题 2"/>
          <p:cNvSpPr>
            <a:spLocks noGrp="1"/>
          </p:cNvSpPr>
          <p:nvPr>
            <p:ph type="subTitle" idx="1"/>
          </p:nvPr>
        </p:nvSpPr>
        <p:spPr>
          <a:xfrm>
            <a:off x="1524000" y="4009708"/>
            <a:ext cx="9144000" cy="1655762"/>
          </a:xfrm>
        </p:spPr>
        <p:txBody>
          <a:bodyPr>
            <a:normAutofit/>
          </a:bodyPr>
          <a:lstStyle/>
          <a:p>
            <a:r>
              <a:rPr lang="en-US" altLang="zh-CN" dirty="0" err="1">
                <a:solidFill>
                  <a:schemeClr val="tx1"/>
                </a:solidFill>
                <a:latin typeface="Times New Roman" panose="02020603050405020304" charset="0"/>
                <a:ea typeface="+mj-ea"/>
                <a:cs typeface="Times New Roman" panose="02020603050405020304" charset="0"/>
              </a:rPr>
              <a:t>Quanrun</a:t>
            </a:r>
            <a:r>
              <a:rPr lang="en-US" altLang="zh-CN" dirty="0">
                <a:solidFill>
                  <a:schemeClr val="tx1"/>
                </a:solidFill>
                <a:latin typeface="Times New Roman" panose="02020603050405020304" charset="0"/>
                <a:ea typeface="+mj-ea"/>
                <a:cs typeface="Times New Roman" panose="02020603050405020304" charset="0"/>
              </a:rPr>
              <a:t> Chen   Yuechen Wang    Hanlin Li</a:t>
            </a:r>
            <a:endParaRPr lang="en-US" altLang="zh-CN" dirty="0">
              <a:solidFill>
                <a:schemeClr val="tx1"/>
              </a:solidFill>
              <a:latin typeface="Times New Roman" panose="02020603050405020304" charset="0"/>
              <a:ea typeface="+mj-ea"/>
              <a:cs typeface="Times New Roman" panose="02020603050405020304" charset="0"/>
            </a:endParaRPr>
          </a:p>
          <a:p>
            <a:r>
              <a:rPr lang="en-US" altLang="zh-CN" dirty="0">
                <a:solidFill>
                  <a:schemeClr val="tx1"/>
                </a:solidFill>
                <a:latin typeface="Times New Roman" panose="02020603050405020304" charset="0"/>
                <a:ea typeface="+mj-ea"/>
                <a:cs typeface="Times New Roman" panose="02020603050405020304" charset="0"/>
              </a:rPr>
              <a:t>(University of International Economics and Business)</a:t>
            </a:r>
            <a:endParaRPr lang="en-US" altLang="zh-CN" dirty="0">
              <a:solidFill>
                <a:schemeClr val="tx1"/>
              </a:solidFill>
              <a:latin typeface="Times New Roman" panose="02020603050405020304" charset="0"/>
              <a:ea typeface="+mj-ea"/>
              <a:cs typeface="Times New Roman" panose="0202060305040502030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774065" y="1438274"/>
            <a:ext cx="10644505" cy="4952365"/>
          </a:xfrm>
          <a:prstGeom prst="rect">
            <a:avLst/>
          </a:prstGeom>
          <a:noFill/>
        </p:spPr>
        <p:txBody>
          <a:bodyPr wrap="square" rtlCol="0">
            <a:noAutofit/>
          </a:bodyPr>
          <a:lstStyle/>
          <a:p>
            <a:pPr algn="just" fontAlgn="auto">
              <a:spcAft>
                <a:spcPts val="600"/>
              </a:spcAft>
            </a:pPr>
            <a:r>
              <a:rPr lang="en-US" altLang="zh-CN" sz="2400" dirty="0">
                <a:latin typeface="Times New Roman" panose="02020603050405020304" charset="0"/>
                <a:cs typeface="Times New Roman" panose="02020603050405020304" charset="0"/>
              </a:rPr>
              <a:t> </a:t>
            </a:r>
            <a:endParaRPr lang="en-US" altLang="zh-CN" sz="2400" dirty="0">
              <a:latin typeface="Times New Roman" panose="02020603050405020304" charset="0"/>
              <a:cs typeface="Times New Roman" panose="02020603050405020304" charset="0"/>
            </a:endParaRPr>
          </a:p>
        </p:txBody>
      </p:sp>
      <p:sp>
        <p:nvSpPr>
          <p:cNvPr id="2" name="标题 1"/>
          <p:cNvSpPr>
            <a:spLocks noGrp="1"/>
          </p:cNvSpPr>
          <p:nvPr>
            <p:ph type="title"/>
          </p:nvPr>
        </p:nvSpPr>
        <p:spPr>
          <a:xfrm>
            <a:off x="1951990" y="272415"/>
            <a:ext cx="8060690" cy="608965"/>
          </a:xfrm>
        </p:spPr>
        <p:txBody>
          <a:bodyPr>
            <a:normAutofit/>
          </a:bodyPr>
          <a:lstStyle/>
          <a:p>
            <a:pPr algn="ctr"/>
            <a:r>
              <a:rPr lang="en-US" altLang="zh-CN" sz="3200" dirty="0">
                <a:solidFill>
                  <a:srgbClr val="0070C0"/>
                </a:solidFill>
                <a:latin typeface="Times New Roman" panose="02020603050405020304" charset="0"/>
                <a:cs typeface="Times New Roman" panose="02020603050405020304" charset="0"/>
              </a:rPr>
              <a:t>Data</a:t>
            </a:r>
            <a:endParaRPr lang="en-US" altLang="zh-CN" sz="3200" dirty="0">
              <a:solidFill>
                <a:srgbClr val="0070C0"/>
              </a:solidFill>
              <a:latin typeface="Times New Roman" panose="02020603050405020304" charset="0"/>
              <a:cs typeface="Times New Roman" panose="02020603050405020304" charset="0"/>
            </a:endParaRPr>
          </a:p>
        </p:txBody>
      </p:sp>
      <p:sp>
        <p:nvSpPr>
          <p:cNvPr id="3" name="灯片编号占位符 2"/>
          <p:cNvSpPr>
            <a:spLocks noGrp="1"/>
          </p:cNvSpPr>
          <p:nvPr>
            <p:ph type="sldNum" sz="quarter" idx="12"/>
          </p:nvPr>
        </p:nvSpPr>
        <p:spPr>
          <a:xfrm>
            <a:off x="9365615" y="6492875"/>
            <a:ext cx="2743200" cy="365125"/>
          </a:xfrm>
        </p:spPr>
        <p:txBody>
          <a:bodyPr/>
          <a:lstStyle/>
          <a:p>
            <a:fld id="{565CE74E-AB26-4998-AD42-012C4C1AD076}" type="slidenum">
              <a:rPr lang="zh-CN" altLang="en-US" smtClean="0"/>
            </a:fld>
            <a:r>
              <a:rPr lang="en-US" altLang="zh-CN"/>
              <a:t> / 26</a:t>
            </a:r>
            <a:endParaRPr lang="en-US" altLang="zh-CN"/>
          </a:p>
        </p:txBody>
      </p:sp>
      <p:pic>
        <p:nvPicPr>
          <p:cNvPr id="4" name="图片 3"/>
          <p:cNvPicPr>
            <a:picLocks noChangeAspect="1"/>
          </p:cNvPicPr>
          <p:nvPr/>
        </p:nvPicPr>
        <p:blipFill>
          <a:blip r:embed="rId1"/>
          <a:stretch>
            <a:fillRect/>
          </a:stretch>
        </p:blipFill>
        <p:spPr>
          <a:xfrm>
            <a:off x="3140393" y="858201"/>
            <a:ext cx="5420995" cy="6112510"/>
          </a:xfrm>
          <a:prstGeom prst="rect">
            <a:avLst/>
          </a:prstGeom>
        </p:spPr>
      </p:pic>
      <p:sp>
        <p:nvSpPr>
          <p:cNvPr id="6" name="矩形 5"/>
          <p:cNvSpPr/>
          <p:nvPr/>
        </p:nvSpPr>
        <p:spPr>
          <a:xfrm>
            <a:off x="3871913" y="2090738"/>
            <a:ext cx="4689475" cy="623887"/>
          </a:xfrm>
          <a:prstGeom prst="rect">
            <a:avLst/>
          </a:prstGeom>
          <a:noFill/>
          <a:ln>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3871912" y="2805113"/>
            <a:ext cx="4689475" cy="623887"/>
          </a:xfrm>
          <a:prstGeom prst="rect">
            <a:avLst/>
          </a:prstGeom>
          <a:no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9" name="直接箭头连接符 8"/>
          <p:cNvCxnSpPr/>
          <p:nvPr/>
        </p:nvCxnSpPr>
        <p:spPr>
          <a:xfrm flipV="1">
            <a:off x="8658225" y="2624138"/>
            <a:ext cx="1100138" cy="3524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直接箭头连接符 9"/>
          <p:cNvCxnSpPr/>
          <p:nvPr/>
        </p:nvCxnSpPr>
        <p:spPr>
          <a:xfrm>
            <a:off x="8658225" y="3176588"/>
            <a:ext cx="1202055" cy="30003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文本框 11"/>
          <p:cNvSpPr txBox="1"/>
          <p:nvPr/>
        </p:nvSpPr>
        <p:spPr>
          <a:xfrm>
            <a:off x="9696450" y="2443163"/>
            <a:ext cx="2300287" cy="369332"/>
          </a:xfrm>
          <a:prstGeom prst="rect">
            <a:avLst/>
          </a:prstGeom>
          <a:noFill/>
        </p:spPr>
        <p:txBody>
          <a:bodyPr wrap="square" rtlCol="0">
            <a:spAutoFit/>
          </a:bodyPr>
          <a:lstStyle/>
          <a:p>
            <a:r>
              <a:rPr lang="en-US" altLang="zh-CN" dirty="0"/>
              <a:t>Owned by Economy </a:t>
            </a:r>
            <a:r>
              <a:rPr lang="en-US" altLang="zh-CN" i="1" dirty="0"/>
              <a:t>s</a:t>
            </a:r>
            <a:endParaRPr lang="zh-CN" altLang="en-US" i="1" dirty="0"/>
          </a:p>
        </p:txBody>
      </p:sp>
      <p:sp>
        <p:nvSpPr>
          <p:cNvPr id="13" name="文本框 12"/>
          <p:cNvSpPr txBox="1"/>
          <p:nvPr/>
        </p:nvSpPr>
        <p:spPr>
          <a:xfrm>
            <a:off x="9777572" y="3244334"/>
            <a:ext cx="2300287" cy="369332"/>
          </a:xfrm>
          <a:prstGeom prst="rect">
            <a:avLst/>
          </a:prstGeom>
          <a:noFill/>
        </p:spPr>
        <p:txBody>
          <a:bodyPr wrap="square" rtlCol="0">
            <a:spAutoFit/>
          </a:bodyPr>
          <a:lstStyle/>
          <a:p>
            <a:r>
              <a:rPr lang="en-US" altLang="zh-CN" dirty="0"/>
              <a:t>Owned by Economy </a:t>
            </a:r>
            <a:r>
              <a:rPr lang="en-US" altLang="zh-CN" i="1" dirty="0"/>
              <a:t>t</a:t>
            </a:r>
            <a:endParaRPr lang="zh-CN" altLang="en-US" i="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12" grpId="0"/>
      <p:bldP spid="1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内容占位符 7"/>
          <p:cNvSpPr>
            <a:spLocks noGrp="1"/>
          </p:cNvSpPr>
          <p:nvPr>
            <p:ph idx="1"/>
          </p:nvPr>
        </p:nvSpPr>
        <p:spPr/>
        <p:txBody>
          <a:bodyPr/>
          <a:lstStyle/>
          <a:p>
            <a:pPr marL="0" indent="0">
              <a:buNone/>
            </a:pPr>
            <a:r>
              <a:rPr lang="en-US" altLang="zh-CN" dirty="0"/>
              <a:t> </a:t>
            </a:r>
            <a:endParaRPr lang="zh-CN" altLang="en-US" dirty="0"/>
          </a:p>
        </p:txBody>
      </p:sp>
      <p:sp>
        <p:nvSpPr>
          <p:cNvPr id="2" name="标题 1"/>
          <p:cNvSpPr>
            <a:spLocks noGrp="1"/>
          </p:cNvSpPr>
          <p:nvPr>
            <p:ph type="title"/>
          </p:nvPr>
        </p:nvSpPr>
        <p:spPr>
          <a:xfrm>
            <a:off x="325120" y="228600"/>
            <a:ext cx="11541125" cy="854710"/>
          </a:xfrm>
        </p:spPr>
        <p:txBody>
          <a:bodyPr>
            <a:noAutofit/>
          </a:bodyPr>
          <a:lstStyle/>
          <a:p>
            <a:pPr algn="ctr"/>
            <a:r>
              <a:rPr lang="en-US" altLang="zh-CN" sz="2800" dirty="0">
                <a:solidFill>
                  <a:srgbClr val="0070C0"/>
                </a:solidFill>
                <a:latin typeface="Times New Roman" panose="02020603050405020304" charset="0"/>
                <a:cs typeface="Times New Roman" panose="02020603050405020304" charset="0"/>
              </a:rPr>
              <a:t>Data</a:t>
            </a:r>
            <a:endParaRPr lang="en-US" altLang="zh-CN" sz="2800" dirty="0">
              <a:solidFill>
                <a:srgbClr val="0070C0"/>
              </a:solidFill>
              <a:latin typeface="Times New Roman" panose="02020603050405020304" charset="0"/>
              <a:cs typeface="Times New Roman" panose="02020603050405020304" charset="0"/>
            </a:endParaRPr>
          </a:p>
        </p:txBody>
      </p:sp>
      <p:pic>
        <p:nvPicPr>
          <p:cNvPr id="5" name="图片 4"/>
          <p:cNvPicPr>
            <a:picLocks noChangeAspect="1"/>
          </p:cNvPicPr>
          <p:nvPr/>
        </p:nvPicPr>
        <p:blipFill>
          <a:blip r:embed="rId1"/>
          <a:srcRect t="7301"/>
          <a:stretch>
            <a:fillRect/>
          </a:stretch>
        </p:blipFill>
        <p:spPr>
          <a:xfrm>
            <a:off x="2869866" y="1802313"/>
            <a:ext cx="6394319" cy="3064962"/>
          </a:xfrm>
          <a:prstGeom prst="rect">
            <a:avLst/>
          </a:prstGeom>
        </p:spPr>
      </p:pic>
      <p:sp>
        <p:nvSpPr>
          <p:cNvPr id="4" name="灯片编号占位符 3"/>
          <p:cNvSpPr>
            <a:spLocks noGrp="1"/>
          </p:cNvSpPr>
          <p:nvPr>
            <p:ph type="sldNum" sz="quarter" idx="12"/>
          </p:nvPr>
        </p:nvSpPr>
        <p:spPr>
          <a:xfrm>
            <a:off x="9396095" y="6443980"/>
            <a:ext cx="2743200" cy="365125"/>
          </a:xfrm>
        </p:spPr>
        <p:txBody>
          <a:bodyPr/>
          <a:lstStyle/>
          <a:p>
            <a:fld id="{565CE74E-AB26-4998-AD42-012C4C1AD076}" type="slidenum">
              <a:rPr lang="zh-CN" altLang="en-US" smtClean="0"/>
            </a:fld>
            <a:r>
              <a:rPr lang="en-US" altLang="zh-CN"/>
              <a:t> / 26</a:t>
            </a:r>
            <a:endParaRPr lang="en-US" altLang="zh-CN"/>
          </a:p>
        </p:txBody>
      </p:sp>
      <p:sp>
        <p:nvSpPr>
          <p:cNvPr id="3" name="文本框 2"/>
          <p:cNvSpPr txBox="1"/>
          <p:nvPr/>
        </p:nvSpPr>
        <p:spPr>
          <a:xfrm>
            <a:off x="1992613" y="1333183"/>
            <a:ext cx="8456312" cy="400110"/>
          </a:xfrm>
          <a:prstGeom prst="rect">
            <a:avLst/>
          </a:prstGeom>
          <a:noFill/>
        </p:spPr>
        <p:txBody>
          <a:bodyPr wrap="square" rtlCol="0">
            <a:spAutoFit/>
          </a:bodyPr>
          <a:lstStyle/>
          <a:p>
            <a:pPr marL="0" indent="0" algn="ctr">
              <a:buFont typeface="Arial" panose="020B0604020202020204" pitchFamily="34" charset="0"/>
              <a:buNone/>
            </a:pPr>
            <a:r>
              <a:rPr lang="en-US" altLang="zh-CN" sz="2000" b="1" dirty="0">
                <a:latin typeface="Times New Roman" panose="02020603050405020304" charset="0"/>
                <a:cs typeface="Times New Roman" panose="02020603050405020304" charset="0"/>
                <a:sym typeface="+mn-ea"/>
              </a:rPr>
              <a:t>Table 2. Gross output by host country, industry  and country of ownership</a:t>
            </a:r>
            <a:endParaRPr lang="en-US" altLang="zh-CN" sz="2000" b="1" dirty="0">
              <a:latin typeface="Times New Roman" panose="02020603050405020304" charset="0"/>
              <a:cs typeface="Times New Roman" panose="02020603050405020304" charset="0"/>
              <a:sym typeface="+mn-ea"/>
            </a:endParaRPr>
          </a:p>
        </p:txBody>
      </p:sp>
      <p:sp>
        <p:nvSpPr>
          <p:cNvPr id="10" name="文本框 9"/>
          <p:cNvSpPr txBox="1"/>
          <p:nvPr/>
        </p:nvSpPr>
        <p:spPr>
          <a:xfrm>
            <a:off x="1304926" y="4699635"/>
            <a:ext cx="10515599" cy="1569660"/>
          </a:xfrm>
          <a:prstGeom prst="rect">
            <a:avLst/>
          </a:prstGeom>
          <a:noFill/>
        </p:spPr>
        <p:txBody>
          <a:bodyPr wrap="square">
            <a:spAutoFit/>
          </a:bodyPr>
          <a:lstStyle/>
          <a:p>
            <a:pPr marL="342900" indent="-342900">
              <a:buFont typeface="Wingdings" panose="05000000000000000000" pitchFamily="2" charset="2"/>
              <a:buChar char="Ø"/>
            </a:pPr>
            <a:r>
              <a:rPr lang="zh-CN" altLang="en-US" sz="2400" dirty="0"/>
              <a:t> </a:t>
            </a:r>
            <a:r>
              <a:rPr lang="zh-CN" altLang="en-US" sz="2400" dirty="0">
                <a:latin typeface="Times New Roman" panose="02020603050405020304" charset="0"/>
                <a:cs typeface="Times New Roman" panose="02020603050405020304" charset="0"/>
              </a:rPr>
              <a:t>The block diagonal of each matrix indicates the output of domestic-owned </a:t>
            </a:r>
            <a:r>
              <a:rPr lang="en-US" altLang="zh-CN" sz="2400" dirty="0">
                <a:latin typeface="Times New Roman" panose="02020603050405020304" charset="0"/>
                <a:cs typeface="Times New Roman" panose="02020603050405020304" charset="0"/>
              </a:rPr>
              <a:t>firms</a:t>
            </a:r>
            <a:r>
              <a:rPr lang="zh-CN" altLang="en-US" sz="2400" dirty="0">
                <a:latin typeface="Times New Roman" panose="02020603050405020304" charset="0"/>
                <a:cs typeface="Times New Roman" panose="02020603050405020304" charset="0"/>
              </a:rPr>
              <a:t> </a:t>
            </a:r>
            <a:endParaRPr lang="en-US" altLang="zh-CN" sz="2400" dirty="0">
              <a:latin typeface="Times New Roman" panose="02020603050405020304" charset="0"/>
              <a:cs typeface="Times New Roman" panose="02020603050405020304" charset="0"/>
            </a:endParaRPr>
          </a:p>
          <a:p>
            <a:pPr marL="342900" indent="-342900">
              <a:buFont typeface="Wingdings" panose="05000000000000000000" pitchFamily="2" charset="2"/>
              <a:buChar char="Ø"/>
            </a:pPr>
            <a:endParaRPr lang="en-US" altLang="zh-CN" sz="2400" dirty="0">
              <a:latin typeface="Times New Roman" panose="02020603050405020304" charset="0"/>
              <a:cs typeface="Times New Roman" panose="02020603050405020304" charset="0"/>
            </a:endParaRPr>
          </a:p>
          <a:p>
            <a:pPr marL="342900" indent="-342900">
              <a:buFont typeface="Wingdings" panose="05000000000000000000" pitchFamily="2" charset="2"/>
              <a:buChar char="Ø"/>
            </a:pPr>
            <a:r>
              <a:rPr lang="en-US" altLang="zh-CN" sz="2400" dirty="0">
                <a:latin typeface="Times New Roman" panose="02020603050405020304" charset="0"/>
                <a:cs typeface="Times New Roman" panose="02020603050405020304" charset="0"/>
              </a:rPr>
              <a:t>O</a:t>
            </a:r>
            <a:r>
              <a:rPr lang="zh-CN" altLang="en-US" sz="2400" dirty="0">
                <a:latin typeface="Times New Roman" panose="02020603050405020304" charset="0"/>
                <a:cs typeface="Times New Roman" panose="02020603050405020304" charset="0"/>
              </a:rPr>
              <a:t>ff-diagonal elements correspond to the output of foreign-owned firms (where the parent country is the country in the column of the matrix)</a:t>
            </a:r>
            <a:endParaRPr lang="zh-CN" altLang="en-US" sz="2400" dirty="0">
              <a:latin typeface="Times New Roman" panose="02020603050405020304" charset="0"/>
              <a:cs typeface="Times New Roman" panose="02020603050405020304" charset="0"/>
            </a:endParaRPr>
          </a:p>
        </p:txBody>
      </p:sp>
      <p:sp>
        <p:nvSpPr>
          <p:cNvPr id="11" name="矩形 10"/>
          <p:cNvSpPr/>
          <p:nvPr/>
        </p:nvSpPr>
        <p:spPr>
          <a:xfrm>
            <a:off x="5162550" y="2143125"/>
            <a:ext cx="1295400" cy="795338"/>
          </a:xfrm>
          <a:prstGeom prst="rect">
            <a:avLst/>
          </a:prstGeom>
          <a:noFill/>
          <a:ln>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p:nvSpPr>
        <p:spPr>
          <a:xfrm>
            <a:off x="6524625" y="2138363"/>
            <a:ext cx="1295400" cy="795338"/>
          </a:xfrm>
          <a:prstGeom prst="rect">
            <a:avLst/>
          </a:prstGeom>
          <a:noFill/>
          <a:ln>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p:nvSpPr>
        <p:spPr>
          <a:xfrm>
            <a:off x="7929563" y="2138363"/>
            <a:ext cx="1295400" cy="795338"/>
          </a:xfrm>
          <a:prstGeom prst="rect">
            <a:avLst/>
          </a:prstGeom>
          <a:noFill/>
          <a:ln>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951990" y="272415"/>
            <a:ext cx="8060690" cy="608965"/>
          </a:xfrm>
        </p:spPr>
        <p:txBody>
          <a:bodyPr>
            <a:normAutofit/>
          </a:bodyPr>
          <a:lstStyle/>
          <a:p>
            <a:pPr algn="ctr"/>
            <a:r>
              <a:rPr lang="en-US" altLang="zh-CN" sz="3200" dirty="0">
                <a:solidFill>
                  <a:srgbClr val="0070C0"/>
                </a:solidFill>
                <a:latin typeface="Times New Roman" panose="02020603050405020304" charset="0"/>
                <a:cs typeface="Times New Roman" panose="02020603050405020304" charset="0"/>
              </a:rPr>
              <a:t>Data</a:t>
            </a:r>
            <a:endParaRPr lang="en-US" altLang="zh-CN" sz="3200" dirty="0">
              <a:solidFill>
                <a:srgbClr val="0070C0"/>
              </a:solidFill>
              <a:latin typeface="Times New Roman" panose="02020603050405020304" charset="0"/>
              <a:cs typeface="Times New Roman" panose="02020603050405020304" charset="0"/>
            </a:endParaRPr>
          </a:p>
        </p:txBody>
      </p:sp>
      <p:sp>
        <p:nvSpPr>
          <p:cNvPr id="3" name="灯片编号占位符 2"/>
          <p:cNvSpPr>
            <a:spLocks noGrp="1"/>
          </p:cNvSpPr>
          <p:nvPr>
            <p:ph type="sldNum" sz="quarter" idx="12"/>
          </p:nvPr>
        </p:nvSpPr>
        <p:spPr>
          <a:xfrm>
            <a:off x="9365615" y="6492875"/>
            <a:ext cx="2743200" cy="365125"/>
          </a:xfrm>
        </p:spPr>
        <p:txBody>
          <a:bodyPr/>
          <a:lstStyle/>
          <a:p>
            <a:fld id="{565CE74E-AB26-4998-AD42-012C4C1AD076}" type="slidenum">
              <a:rPr lang="zh-CN" altLang="en-US" smtClean="0"/>
            </a:fld>
            <a:r>
              <a:rPr lang="en-US" altLang="zh-CN"/>
              <a:t> / 26</a:t>
            </a:r>
            <a:endParaRPr lang="en-US" altLang="zh-CN"/>
          </a:p>
        </p:txBody>
      </p:sp>
      <p:pic>
        <p:nvPicPr>
          <p:cNvPr id="11" name="图片 10" descr="英文全文五版（插文献）_01(2)"/>
          <p:cNvPicPr>
            <a:picLocks noChangeAspect="1"/>
          </p:cNvPicPr>
          <p:nvPr/>
        </p:nvPicPr>
        <p:blipFill>
          <a:blip r:embed="rId1"/>
          <a:srcRect b="4852"/>
          <a:stretch>
            <a:fillRect/>
          </a:stretch>
        </p:blipFill>
        <p:spPr>
          <a:xfrm>
            <a:off x="600392" y="150177"/>
            <a:ext cx="10409555" cy="6525260"/>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descr="英文全文五版（插文献）_01(2)"/>
          <p:cNvPicPr>
            <a:picLocks noChangeAspect="1"/>
          </p:cNvPicPr>
          <p:nvPr/>
        </p:nvPicPr>
        <p:blipFill>
          <a:blip r:embed="rId1"/>
          <a:srcRect b="4852"/>
          <a:stretch>
            <a:fillRect/>
          </a:stretch>
        </p:blipFill>
        <p:spPr>
          <a:xfrm>
            <a:off x="1125855" y="617220"/>
            <a:ext cx="9939655" cy="6230620"/>
          </a:xfrm>
          <a:prstGeom prst="rect">
            <a:avLst/>
          </a:prstGeom>
        </p:spPr>
      </p:pic>
      <p:sp>
        <p:nvSpPr>
          <p:cNvPr id="4" name="标题 3"/>
          <p:cNvSpPr>
            <a:spLocks noGrp="1"/>
          </p:cNvSpPr>
          <p:nvPr>
            <p:ph type="title"/>
          </p:nvPr>
        </p:nvSpPr>
        <p:spPr>
          <a:xfrm>
            <a:off x="325120" y="41910"/>
            <a:ext cx="11541125" cy="854710"/>
          </a:xfrm>
        </p:spPr>
        <p:txBody>
          <a:bodyPr>
            <a:noAutofit/>
          </a:bodyPr>
          <a:lstStyle/>
          <a:p>
            <a:pPr algn="ctr"/>
            <a:r>
              <a:rPr lang="en-US" altLang="zh-CN" sz="2800" dirty="0">
                <a:solidFill>
                  <a:srgbClr val="0070C0"/>
                </a:solidFill>
                <a:latin typeface="Times New Roman" panose="02020603050405020304" charset="0"/>
                <a:cs typeface="Times New Roman" panose="02020603050405020304" charset="0"/>
              </a:rPr>
              <a:t>Example: Trade between Economy </a:t>
            </a:r>
            <a:r>
              <a:rPr lang="en-US" altLang="zh-CN" sz="2800" i="1" dirty="0">
                <a:solidFill>
                  <a:srgbClr val="0070C0"/>
                </a:solidFill>
                <a:latin typeface="Times New Roman" panose="02020603050405020304" charset="0"/>
                <a:cs typeface="Times New Roman" panose="02020603050405020304" charset="0"/>
              </a:rPr>
              <a:t>r</a:t>
            </a:r>
            <a:r>
              <a:rPr lang="en-US" altLang="zh-CN" sz="2800" dirty="0">
                <a:solidFill>
                  <a:srgbClr val="0070C0"/>
                </a:solidFill>
                <a:latin typeface="Times New Roman" panose="02020603050405020304" charset="0"/>
                <a:cs typeface="Times New Roman" panose="02020603050405020304" charset="0"/>
              </a:rPr>
              <a:t> and </a:t>
            </a:r>
            <a:r>
              <a:rPr lang="en-US" altLang="zh-CN" sz="2800" i="1" dirty="0">
                <a:solidFill>
                  <a:srgbClr val="0070C0"/>
                </a:solidFill>
                <a:latin typeface="Times New Roman" panose="02020603050405020304" charset="0"/>
                <a:cs typeface="Times New Roman" panose="02020603050405020304" charset="0"/>
              </a:rPr>
              <a:t>s</a:t>
            </a:r>
            <a:r>
              <a:rPr lang="en-US" altLang="zh-CN" sz="2800" dirty="0">
                <a:solidFill>
                  <a:srgbClr val="0070C0"/>
                </a:solidFill>
                <a:latin typeface="Times New Roman" panose="02020603050405020304" charset="0"/>
                <a:cs typeface="Times New Roman" panose="02020603050405020304" charset="0"/>
              </a:rPr>
              <a:t> under the </a:t>
            </a:r>
            <a:r>
              <a:rPr lang="en-US" altLang="zh-CN" sz="2800" dirty="0">
                <a:solidFill>
                  <a:srgbClr val="C00000"/>
                </a:solidFill>
                <a:latin typeface="Times New Roman" panose="02020603050405020304" charset="0"/>
                <a:cs typeface="Times New Roman" panose="02020603050405020304" charset="0"/>
              </a:rPr>
              <a:t>Resident Principle</a:t>
            </a:r>
            <a:endParaRPr lang="en-US" altLang="zh-CN" sz="2800" dirty="0">
              <a:solidFill>
                <a:srgbClr val="C00000"/>
              </a:solidFill>
              <a:latin typeface="Times New Roman" panose="02020603050405020304" charset="0"/>
              <a:cs typeface="Times New Roman" panose="02020603050405020304" charset="0"/>
            </a:endParaRPr>
          </a:p>
        </p:txBody>
      </p:sp>
      <p:sp>
        <p:nvSpPr>
          <p:cNvPr id="7" name="矩形 6"/>
          <p:cNvSpPr/>
          <p:nvPr/>
        </p:nvSpPr>
        <p:spPr>
          <a:xfrm>
            <a:off x="4774565" y="1878330"/>
            <a:ext cx="1750060" cy="1471295"/>
          </a:xfrm>
          <a:prstGeom prst="rect">
            <a:avLst/>
          </a:prstGeom>
          <a:noFill/>
          <a:ln w="31750" cmpd="sng">
            <a:solidFill>
              <a:srgbClr val="FF0000"/>
            </a:solidFill>
            <a:prstDash val="solid"/>
          </a:ln>
          <a:extLst>
            <a:ext uri="{909E8E84-426E-40DD-AFC4-6F175D3DCCD1}">
              <a14:hiddenFill xmlns:a14="http://schemas.microsoft.com/office/drawing/2010/main">
                <a:solidFill>
                  <a:schemeClr val="accent1"/>
                </a:solidFill>
              </a14:hiddenFill>
            </a:ext>
          </a:extLst>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sp>
        <p:nvSpPr>
          <p:cNvPr id="8" name="矩形 7"/>
          <p:cNvSpPr/>
          <p:nvPr/>
        </p:nvSpPr>
        <p:spPr>
          <a:xfrm>
            <a:off x="8777605" y="1878330"/>
            <a:ext cx="735330" cy="1471295"/>
          </a:xfrm>
          <a:prstGeom prst="rect">
            <a:avLst/>
          </a:prstGeom>
          <a:noFill/>
          <a:ln w="31750" cmpd="sng">
            <a:solidFill>
              <a:srgbClr val="FF0000"/>
            </a:solidFill>
            <a:prstDash val="solid"/>
          </a:ln>
          <a:extLst>
            <a:ext uri="{909E8E84-426E-40DD-AFC4-6F175D3DCCD1}">
              <a14:hiddenFill xmlns:a14="http://schemas.microsoft.com/office/drawing/2010/main">
                <a:solidFill>
                  <a:schemeClr val="accent1"/>
                </a:solidFill>
              </a14:hiddenFill>
            </a:ext>
          </a:extLst>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sp>
        <p:nvSpPr>
          <p:cNvPr id="12" name="矩形标注 11"/>
          <p:cNvSpPr/>
          <p:nvPr/>
        </p:nvSpPr>
        <p:spPr>
          <a:xfrm flipH="1">
            <a:off x="509270" y="947420"/>
            <a:ext cx="3895725" cy="1271270"/>
          </a:xfrm>
          <a:prstGeom prst="wedgeRectCallout">
            <a:avLst>
              <a:gd name="adj1" fmla="val -56487"/>
              <a:gd name="adj2" fmla="val 90659"/>
            </a:avLst>
          </a:prstGeom>
          <a:solidFill>
            <a:schemeClr val="bg1"/>
          </a:solidFill>
          <a:ln>
            <a:solidFill>
              <a:schemeClr val="tx1"/>
            </a:solid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r>
              <a:rPr lang="en-US" altLang="zh-CN" b="1" dirty="0">
                <a:solidFill>
                  <a:srgbClr val="FF0000"/>
                </a:solidFill>
                <a:latin typeface="Times New Roman" panose="02020603050405020304" charset="0"/>
                <a:cs typeface="Times New Roman" panose="02020603050405020304" charset="0"/>
                <a:sym typeface="+mn-ea"/>
              </a:rPr>
              <a:t>Resident-based exports from r to s include all cells in row r and column s, regardless of the ownership type of producer in r.</a:t>
            </a:r>
            <a:endParaRPr lang="zh-CN" altLang="en-US" b="1" dirty="0"/>
          </a:p>
        </p:txBody>
      </p:sp>
      <p:sp>
        <p:nvSpPr>
          <p:cNvPr id="2" name="灯片编号占位符 1"/>
          <p:cNvSpPr>
            <a:spLocks noGrp="1"/>
          </p:cNvSpPr>
          <p:nvPr>
            <p:ph type="sldNum" sz="quarter" idx="12"/>
          </p:nvPr>
        </p:nvSpPr>
        <p:spPr>
          <a:xfrm>
            <a:off x="9379585" y="6438900"/>
            <a:ext cx="2743200" cy="365125"/>
          </a:xfrm>
        </p:spPr>
        <p:txBody>
          <a:bodyPr/>
          <a:lstStyle/>
          <a:p>
            <a:fld id="{565CE74E-AB26-4998-AD42-012C4C1AD076}" type="slidenum">
              <a:rPr lang="zh-CN" altLang="en-US" smtClean="0"/>
            </a:fld>
            <a:r>
              <a:rPr lang="en-US" altLang="zh-CN"/>
              <a:t> / 26</a:t>
            </a:r>
            <a:endParaRPr lang="en-US" altLang="zh-CN"/>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ppt_x"/>
                                          </p:val>
                                        </p:tav>
                                        <p:tav tm="100000">
                                          <p:val>
                                            <p:strVal val="#ppt_x"/>
                                          </p:val>
                                        </p:tav>
                                      </p:tavLst>
                                    </p:anim>
                                    <p:anim calcmode="lin" valueType="num">
                                      <p:cBhvr additive="base">
                                        <p:cTn id="1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additive="base">
                                        <p:cTn id="17" dur="500"/>
                                        <p:tgtEl>
                                          <p:spTgt spid="12"/>
                                        </p:tgtEl>
                                        <p:attrNameLst>
                                          <p:attrName>ppt_y</p:attrName>
                                        </p:attrNameLst>
                                      </p:cBhvr>
                                      <p:tavLst>
                                        <p:tav tm="0">
                                          <p:val>
                                            <p:strVal val="#ppt_y+#ppt_h*1.125000"/>
                                          </p:val>
                                        </p:tav>
                                        <p:tav tm="100000">
                                          <p:val>
                                            <p:strVal val="#ppt_y"/>
                                          </p:val>
                                        </p:tav>
                                      </p:tavLst>
                                    </p:anim>
                                    <p:animEffect transition="in" filter="wipe(up)">
                                      <p:cBhvr>
                                        <p:cTn id="18"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ldLvl="0" animBg="1"/>
      <p:bldP spid="7" grpId="1" animBg="1"/>
      <p:bldP spid="8" grpId="0" bldLvl="0" animBg="1"/>
      <p:bldP spid="8" grpId="1" animBg="1"/>
      <p:bldP spid="12" grpId="0" animBg="1"/>
      <p:bldP spid="12" grpId="1"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图片 10" descr="英文全文五版（插文献）_01(2)"/>
          <p:cNvPicPr>
            <a:picLocks noChangeAspect="1"/>
          </p:cNvPicPr>
          <p:nvPr/>
        </p:nvPicPr>
        <p:blipFill>
          <a:blip r:embed="rId1"/>
          <a:srcRect b="4852"/>
          <a:stretch>
            <a:fillRect/>
          </a:stretch>
        </p:blipFill>
        <p:spPr>
          <a:xfrm>
            <a:off x="1125855" y="627380"/>
            <a:ext cx="9939655" cy="6230620"/>
          </a:xfrm>
          <a:prstGeom prst="rect">
            <a:avLst/>
          </a:prstGeom>
        </p:spPr>
      </p:pic>
      <p:sp>
        <p:nvSpPr>
          <p:cNvPr id="4" name="标题 3"/>
          <p:cNvSpPr>
            <a:spLocks noGrp="1"/>
          </p:cNvSpPr>
          <p:nvPr>
            <p:ph type="title"/>
          </p:nvPr>
        </p:nvSpPr>
        <p:spPr>
          <a:xfrm>
            <a:off x="325120" y="41910"/>
            <a:ext cx="11541125" cy="854710"/>
          </a:xfrm>
        </p:spPr>
        <p:txBody>
          <a:bodyPr>
            <a:noAutofit/>
          </a:bodyPr>
          <a:lstStyle/>
          <a:p>
            <a:pPr algn="ctr"/>
            <a:r>
              <a:rPr lang="en-US" altLang="zh-CN" sz="2800" dirty="0">
                <a:solidFill>
                  <a:srgbClr val="0070C0"/>
                </a:solidFill>
                <a:latin typeface="Times New Roman" panose="02020603050405020304" charset="0"/>
                <a:cs typeface="Times New Roman" panose="02020603050405020304" charset="0"/>
              </a:rPr>
              <a:t>Example: Trade between Economy </a:t>
            </a:r>
            <a:r>
              <a:rPr lang="en-US" altLang="zh-CN" sz="2800" i="1" dirty="0">
                <a:solidFill>
                  <a:srgbClr val="0070C0"/>
                </a:solidFill>
                <a:latin typeface="Times New Roman" panose="02020603050405020304" charset="0"/>
                <a:cs typeface="Times New Roman" panose="02020603050405020304" charset="0"/>
              </a:rPr>
              <a:t>r</a:t>
            </a:r>
            <a:r>
              <a:rPr lang="en-US" altLang="zh-CN" sz="2800" dirty="0">
                <a:solidFill>
                  <a:srgbClr val="0070C0"/>
                </a:solidFill>
                <a:latin typeface="Times New Roman" panose="02020603050405020304" charset="0"/>
                <a:cs typeface="Times New Roman" panose="02020603050405020304" charset="0"/>
              </a:rPr>
              <a:t> and </a:t>
            </a:r>
            <a:r>
              <a:rPr lang="en-US" altLang="zh-CN" sz="2800" i="1" dirty="0">
                <a:solidFill>
                  <a:srgbClr val="0070C0"/>
                </a:solidFill>
                <a:latin typeface="Times New Roman" panose="02020603050405020304" charset="0"/>
                <a:cs typeface="Times New Roman" panose="02020603050405020304" charset="0"/>
              </a:rPr>
              <a:t>s</a:t>
            </a:r>
            <a:r>
              <a:rPr lang="en-US" altLang="zh-CN" sz="2800" dirty="0">
                <a:solidFill>
                  <a:srgbClr val="0070C0"/>
                </a:solidFill>
                <a:latin typeface="Times New Roman" panose="02020603050405020304" charset="0"/>
                <a:cs typeface="Times New Roman" panose="02020603050405020304" charset="0"/>
              </a:rPr>
              <a:t> under the </a:t>
            </a:r>
            <a:r>
              <a:rPr lang="en-US" altLang="zh-CN" sz="2800" dirty="0">
                <a:solidFill>
                  <a:srgbClr val="C00000"/>
                </a:solidFill>
                <a:latin typeface="Times New Roman" panose="02020603050405020304" charset="0"/>
                <a:cs typeface="Times New Roman" panose="02020603050405020304" charset="0"/>
              </a:rPr>
              <a:t>Ownership Principle</a:t>
            </a:r>
            <a:endParaRPr lang="en-US" altLang="zh-CN" sz="2800" dirty="0">
              <a:solidFill>
                <a:srgbClr val="C00000"/>
              </a:solidFill>
              <a:latin typeface="Times New Roman" panose="02020603050405020304" charset="0"/>
              <a:cs typeface="Times New Roman" panose="02020603050405020304" charset="0"/>
            </a:endParaRPr>
          </a:p>
        </p:txBody>
      </p:sp>
      <p:sp>
        <p:nvSpPr>
          <p:cNvPr id="7" name="矩形 6"/>
          <p:cNvSpPr/>
          <p:nvPr/>
        </p:nvSpPr>
        <p:spPr>
          <a:xfrm>
            <a:off x="4775835" y="1911985"/>
            <a:ext cx="500380" cy="551180"/>
          </a:xfrm>
          <a:prstGeom prst="rect">
            <a:avLst/>
          </a:prstGeom>
          <a:noFill/>
          <a:ln w="31750" cmpd="sng">
            <a:solidFill>
              <a:srgbClr val="FF0000"/>
            </a:solidFill>
            <a:prstDash val="solid"/>
          </a:ln>
          <a:extLst>
            <a:ext uri="{909E8E84-426E-40DD-AFC4-6F175D3DCCD1}">
              <a14:hiddenFill xmlns:a14="http://schemas.microsoft.com/office/drawing/2010/main">
                <a:solidFill>
                  <a:schemeClr val="accent1"/>
                </a:solidFill>
              </a14:hiddenFill>
            </a:ext>
          </a:extLst>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sp>
        <p:nvSpPr>
          <p:cNvPr id="8" name="矩形 7"/>
          <p:cNvSpPr/>
          <p:nvPr/>
        </p:nvSpPr>
        <p:spPr>
          <a:xfrm>
            <a:off x="8771255" y="1911985"/>
            <a:ext cx="727075" cy="551180"/>
          </a:xfrm>
          <a:prstGeom prst="rect">
            <a:avLst/>
          </a:prstGeom>
          <a:noFill/>
          <a:ln w="31750" cmpd="sng">
            <a:solidFill>
              <a:srgbClr val="FF0000"/>
            </a:solidFill>
            <a:prstDash val="solid"/>
          </a:ln>
          <a:extLst>
            <a:ext uri="{909E8E84-426E-40DD-AFC4-6F175D3DCCD1}">
              <a14:hiddenFill xmlns:a14="http://schemas.microsoft.com/office/drawing/2010/main">
                <a:solidFill>
                  <a:schemeClr val="accent1"/>
                </a:solidFill>
              </a14:hiddenFill>
            </a:ext>
          </a:extLst>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sp>
        <p:nvSpPr>
          <p:cNvPr id="2" name="矩形 1"/>
          <p:cNvSpPr/>
          <p:nvPr/>
        </p:nvSpPr>
        <p:spPr>
          <a:xfrm>
            <a:off x="4775835" y="5126355"/>
            <a:ext cx="500380" cy="540385"/>
          </a:xfrm>
          <a:prstGeom prst="rect">
            <a:avLst/>
          </a:prstGeom>
          <a:noFill/>
          <a:ln w="31750" cmpd="sng">
            <a:solidFill>
              <a:srgbClr val="FF0000"/>
            </a:solidFill>
            <a:prstDash val="solid"/>
          </a:ln>
          <a:extLst>
            <a:ext uri="{909E8E84-426E-40DD-AFC4-6F175D3DCCD1}">
              <a14:hiddenFill xmlns:a14="http://schemas.microsoft.com/office/drawing/2010/main">
                <a:solidFill>
                  <a:schemeClr val="accent1"/>
                </a:solidFill>
              </a14:hiddenFill>
            </a:ext>
          </a:extLst>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sp>
        <p:nvSpPr>
          <p:cNvPr id="3" name="矩形 2"/>
          <p:cNvSpPr/>
          <p:nvPr/>
        </p:nvSpPr>
        <p:spPr>
          <a:xfrm>
            <a:off x="8771255" y="5126355"/>
            <a:ext cx="727710" cy="557530"/>
          </a:xfrm>
          <a:prstGeom prst="rect">
            <a:avLst/>
          </a:prstGeom>
          <a:noFill/>
          <a:ln w="31750" cmpd="sng">
            <a:solidFill>
              <a:srgbClr val="FF0000"/>
            </a:solidFill>
            <a:prstDash val="solid"/>
          </a:ln>
          <a:extLst>
            <a:ext uri="{909E8E84-426E-40DD-AFC4-6F175D3DCCD1}">
              <a14:hiddenFill xmlns:a14="http://schemas.microsoft.com/office/drawing/2010/main">
                <a:solidFill>
                  <a:schemeClr val="accent1"/>
                </a:solidFill>
              </a14:hiddenFill>
            </a:ext>
          </a:extLst>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sp>
        <p:nvSpPr>
          <p:cNvPr id="5" name="矩形 4"/>
          <p:cNvSpPr/>
          <p:nvPr/>
        </p:nvSpPr>
        <p:spPr>
          <a:xfrm>
            <a:off x="4775835" y="3749675"/>
            <a:ext cx="500380" cy="539750"/>
          </a:xfrm>
          <a:prstGeom prst="rect">
            <a:avLst/>
          </a:prstGeom>
          <a:noFill/>
          <a:ln w="31750" cmpd="sng">
            <a:solidFill>
              <a:srgbClr val="FF0000"/>
            </a:solidFill>
            <a:prstDash val="solid"/>
          </a:ln>
          <a:extLst>
            <a:ext uri="{909E8E84-426E-40DD-AFC4-6F175D3DCCD1}">
              <a14:hiddenFill xmlns:a14="http://schemas.microsoft.com/office/drawing/2010/main">
                <a:solidFill>
                  <a:schemeClr val="accent1"/>
                </a:solidFill>
              </a14:hiddenFill>
            </a:ext>
          </a:extLst>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sp>
        <p:nvSpPr>
          <p:cNvPr id="6" name="矩形 5"/>
          <p:cNvSpPr/>
          <p:nvPr/>
        </p:nvSpPr>
        <p:spPr>
          <a:xfrm>
            <a:off x="8771255" y="3749675"/>
            <a:ext cx="727075" cy="551180"/>
          </a:xfrm>
          <a:prstGeom prst="rect">
            <a:avLst/>
          </a:prstGeom>
          <a:noFill/>
          <a:ln w="31750" cmpd="sng">
            <a:solidFill>
              <a:srgbClr val="FF0000"/>
            </a:solidFill>
            <a:prstDash val="solid"/>
          </a:ln>
          <a:extLst>
            <a:ext uri="{909E8E84-426E-40DD-AFC4-6F175D3DCCD1}">
              <a14:hiddenFill xmlns:a14="http://schemas.microsoft.com/office/drawing/2010/main">
                <a:solidFill>
                  <a:schemeClr val="accent1"/>
                </a:solidFill>
              </a14:hiddenFill>
            </a:ext>
          </a:extLst>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sp>
        <p:nvSpPr>
          <p:cNvPr id="10" name="灯片编号占位符 9"/>
          <p:cNvSpPr>
            <a:spLocks noGrp="1"/>
          </p:cNvSpPr>
          <p:nvPr>
            <p:ph type="sldNum" sz="quarter" idx="12"/>
          </p:nvPr>
        </p:nvSpPr>
        <p:spPr>
          <a:xfrm>
            <a:off x="9412605" y="6449695"/>
            <a:ext cx="2743200" cy="365125"/>
          </a:xfrm>
        </p:spPr>
        <p:txBody>
          <a:bodyPr/>
          <a:lstStyle/>
          <a:p>
            <a:fld id="{565CE74E-AB26-4998-AD42-012C4C1AD076}" type="slidenum">
              <a:rPr lang="zh-CN" altLang="en-US" smtClean="0"/>
            </a:fld>
            <a:r>
              <a:rPr lang="en-US" altLang="zh-CN"/>
              <a:t> / 26</a:t>
            </a:r>
            <a:endParaRPr lang="en-US" altLang="zh-CN"/>
          </a:p>
        </p:txBody>
      </p:sp>
      <p:sp>
        <p:nvSpPr>
          <p:cNvPr id="13" name="矩形 12"/>
          <p:cNvSpPr/>
          <p:nvPr/>
        </p:nvSpPr>
        <p:spPr>
          <a:xfrm>
            <a:off x="3522345" y="1911985"/>
            <a:ext cx="709295" cy="551180"/>
          </a:xfrm>
          <a:prstGeom prst="rect">
            <a:avLst/>
          </a:prstGeom>
          <a:noFill/>
          <a:ln w="31750" cmpd="sng">
            <a:solidFill>
              <a:srgbClr val="FF0000"/>
            </a:solidFill>
            <a:prstDash val="solid"/>
          </a:ln>
          <a:extLst>
            <a:ext uri="{909E8E84-426E-40DD-AFC4-6F175D3DCCD1}">
              <a14:hiddenFill xmlns:a14="http://schemas.microsoft.com/office/drawing/2010/main">
                <a:solidFill>
                  <a:schemeClr val="accent1"/>
                </a:solidFill>
              </a14:hiddenFill>
            </a:ext>
          </a:extLst>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sp>
        <p:nvSpPr>
          <p:cNvPr id="14" name="矩形 13"/>
          <p:cNvSpPr/>
          <p:nvPr/>
        </p:nvSpPr>
        <p:spPr>
          <a:xfrm>
            <a:off x="3522345" y="3749675"/>
            <a:ext cx="709295" cy="551180"/>
          </a:xfrm>
          <a:prstGeom prst="rect">
            <a:avLst/>
          </a:prstGeom>
          <a:noFill/>
          <a:ln w="31750" cmpd="sng">
            <a:solidFill>
              <a:srgbClr val="FF0000"/>
            </a:solidFill>
            <a:prstDash val="solid"/>
          </a:ln>
          <a:extLst>
            <a:ext uri="{909E8E84-426E-40DD-AFC4-6F175D3DCCD1}">
              <a14:hiddenFill xmlns:a14="http://schemas.microsoft.com/office/drawing/2010/main">
                <a:solidFill>
                  <a:schemeClr val="accent1"/>
                </a:solidFill>
              </a14:hiddenFill>
            </a:ext>
          </a:extLst>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sp>
        <p:nvSpPr>
          <p:cNvPr id="15" name="矩形 14"/>
          <p:cNvSpPr/>
          <p:nvPr/>
        </p:nvSpPr>
        <p:spPr>
          <a:xfrm>
            <a:off x="3522345" y="5126355"/>
            <a:ext cx="709295" cy="551180"/>
          </a:xfrm>
          <a:prstGeom prst="rect">
            <a:avLst/>
          </a:prstGeom>
          <a:noFill/>
          <a:ln w="31750" cmpd="sng">
            <a:solidFill>
              <a:srgbClr val="FF0000"/>
            </a:solidFill>
            <a:prstDash val="solid"/>
          </a:ln>
          <a:extLst>
            <a:ext uri="{909E8E84-426E-40DD-AFC4-6F175D3DCCD1}">
              <a14:hiddenFill xmlns:a14="http://schemas.microsoft.com/office/drawing/2010/main">
                <a:solidFill>
                  <a:schemeClr val="accent1"/>
                </a:solidFill>
              </a14:hiddenFill>
            </a:ext>
          </a:extLst>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sp>
        <p:nvSpPr>
          <p:cNvPr id="16" name="矩形 15"/>
          <p:cNvSpPr/>
          <p:nvPr/>
        </p:nvSpPr>
        <p:spPr>
          <a:xfrm>
            <a:off x="7488555" y="1911985"/>
            <a:ext cx="709295" cy="551180"/>
          </a:xfrm>
          <a:prstGeom prst="rect">
            <a:avLst/>
          </a:prstGeom>
          <a:noFill/>
          <a:ln w="31750" cmpd="sng">
            <a:solidFill>
              <a:srgbClr val="FF0000"/>
            </a:solidFill>
            <a:prstDash val="solid"/>
          </a:ln>
          <a:extLst>
            <a:ext uri="{909E8E84-426E-40DD-AFC4-6F175D3DCCD1}">
              <a14:hiddenFill xmlns:a14="http://schemas.microsoft.com/office/drawing/2010/main">
                <a:solidFill>
                  <a:schemeClr val="accent1"/>
                </a:solidFill>
              </a14:hiddenFill>
            </a:ext>
          </a:extLst>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sp>
        <p:nvSpPr>
          <p:cNvPr id="17" name="矩形 16"/>
          <p:cNvSpPr/>
          <p:nvPr/>
        </p:nvSpPr>
        <p:spPr>
          <a:xfrm>
            <a:off x="7488555" y="3749675"/>
            <a:ext cx="709295" cy="551180"/>
          </a:xfrm>
          <a:prstGeom prst="rect">
            <a:avLst/>
          </a:prstGeom>
          <a:noFill/>
          <a:ln w="31750" cmpd="sng">
            <a:solidFill>
              <a:srgbClr val="FF0000"/>
            </a:solidFill>
            <a:prstDash val="solid"/>
          </a:ln>
          <a:extLst>
            <a:ext uri="{909E8E84-426E-40DD-AFC4-6F175D3DCCD1}">
              <a14:hiddenFill xmlns:a14="http://schemas.microsoft.com/office/drawing/2010/main">
                <a:solidFill>
                  <a:schemeClr val="accent1"/>
                </a:solidFill>
              </a14:hiddenFill>
            </a:ext>
          </a:extLst>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sp>
        <p:nvSpPr>
          <p:cNvPr id="18" name="矩形 17"/>
          <p:cNvSpPr/>
          <p:nvPr/>
        </p:nvSpPr>
        <p:spPr>
          <a:xfrm>
            <a:off x="7488555" y="5126355"/>
            <a:ext cx="709295" cy="551180"/>
          </a:xfrm>
          <a:prstGeom prst="rect">
            <a:avLst/>
          </a:prstGeom>
          <a:noFill/>
          <a:ln w="31750" cmpd="sng">
            <a:solidFill>
              <a:srgbClr val="FF0000"/>
            </a:solidFill>
            <a:prstDash val="solid"/>
          </a:ln>
          <a:extLst>
            <a:ext uri="{909E8E84-426E-40DD-AFC4-6F175D3DCCD1}">
              <a14:hiddenFill xmlns:a14="http://schemas.microsoft.com/office/drawing/2010/main">
                <a:solidFill>
                  <a:schemeClr val="accent1"/>
                </a:solidFill>
              </a14:hiddenFill>
            </a:ext>
          </a:extLst>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ppt_x"/>
                                          </p:val>
                                        </p:tav>
                                        <p:tav tm="100000">
                                          <p:val>
                                            <p:strVal val="#ppt_x"/>
                                          </p:val>
                                        </p:tav>
                                      </p:tavLst>
                                    </p:anim>
                                    <p:anim calcmode="lin" valueType="num">
                                      <p:cBhvr additive="base">
                                        <p:cTn id="12" dur="500" fill="hold"/>
                                        <p:tgtEl>
                                          <p:spTgt spid="8"/>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additive="base">
                                        <p:cTn id="15" dur="500" fill="hold"/>
                                        <p:tgtEl>
                                          <p:spTgt spid="5"/>
                                        </p:tgtEl>
                                        <p:attrNameLst>
                                          <p:attrName>ppt_x</p:attrName>
                                        </p:attrNameLst>
                                      </p:cBhvr>
                                      <p:tavLst>
                                        <p:tav tm="0">
                                          <p:val>
                                            <p:strVal val="#ppt_x"/>
                                          </p:val>
                                        </p:tav>
                                        <p:tav tm="100000">
                                          <p:val>
                                            <p:strVal val="#ppt_x"/>
                                          </p:val>
                                        </p:tav>
                                      </p:tavLst>
                                    </p:anim>
                                    <p:anim calcmode="lin" valueType="num">
                                      <p:cBhvr additive="base">
                                        <p:cTn id="16" dur="500" fill="hold"/>
                                        <p:tgtEl>
                                          <p:spTgt spid="5"/>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3"/>
                                        </p:tgtEl>
                                        <p:attrNameLst>
                                          <p:attrName>style.visibility</p:attrName>
                                        </p:attrNameLst>
                                      </p:cBhvr>
                                      <p:to>
                                        <p:strVal val="visible"/>
                                      </p:to>
                                    </p:set>
                                    <p:anim calcmode="lin" valueType="num">
                                      <p:cBhvr additive="base">
                                        <p:cTn id="23" dur="500" fill="hold"/>
                                        <p:tgtEl>
                                          <p:spTgt spid="13"/>
                                        </p:tgtEl>
                                        <p:attrNameLst>
                                          <p:attrName>ppt_x</p:attrName>
                                        </p:attrNameLst>
                                      </p:cBhvr>
                                      <p:tavLst>
                                        <p:tav tm="0">
                                          <p:val>
                                            <p:strVal val="#ppt_x"/>
                                          </p:val>
                                        </p:tav>
                                        <p:tav tm="100000">
                                          <p:val>
                                            <p:strVal val="#ppt_x"/>
                                          </p:val>
                                        </p:tav>
                                      </p:tavLst>
                                    </p:anim>
                                    <p:anim calcmode="lin" valueType="num">
                                      <p:cBhvr additive="base">
                                        <p:cTn id="24" dur="500" fill="hold"/>
                                        <p:tgtEl>
                                          <p:spTgt spid="13"/>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14"/>
                                        </p:tgtEl>
                                        <p:attrNameLst>
                                          <p:attrName>style.visibility</p:attrName>
                                        </p:attrNameLst>
                                      </p:cBhvr>
                                      <p:to>
                                        <p:strVal val="visible"/>
                                      </p:to>
                                    </p:set>
                                    <p:anim calcmode="lin" valueType="num">
                                      <p:cBhvr additive="base">
                                        <p:cTn id="27" dur="500" fill="hold"/>
                                        <p:tgtEl>
                                          <p:spTgt spid="14"/>
                                        </p:tgtEl>
                                        <p:attrNameLst>
                                          <p:attrName>ppt_x</p:attrName>
                                        </p:attrNameLst>
                                      </p:cBhvr>
                                      <p:tavLst>
                                        <p:tav tm="0">
                                          <p:val>
                                            <p:strVal val="#ppt_x"/>
                                          </p:val>
                                        </p:tav>
                                        <p:tav tm="100000">
                                          <p:val>
                                            <p:strVal val="#ppt_x"/>
                                          </p:val>
                                        </p:tav>
                                      </p:tavLst>
                                    </p:anim>
                                    <p:anim calcmode="lin" valueType="num">
                                      <p:cBhvr additive="base">
                                        <p:cTn id="28" dur="500" fill="hold"/>
                                        <p:tgtEl>
                                          <p:spTgt spid="14"/>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6"/>
                                        </p:tgtEl>
                                        <p:attrNameLst>
                                          <p:attrName>style.visibility</p:attrName>
                                        </p:attrNameLst>
                                      </p:cBhvr>
                                      <p:to>
                                        <p:strVal val="visible"/>
                                      </p:to>
                                    </p:set>
                                    <p:anim calcmode="lin" valueType="num">
                                      <p:cBhvr additive="base">
                                        <p:cTn id="31" dur="500" fill="hold"/>
                                        <p:tgtEl>
                                          <p:spTgt spid="16"/>
                                        </p:tgtEl>
                                        <p:attrNameLst>
                                          <p:attrName>ppt_x</p:attrName>
                                        </p:attrNameLst>
                                      </p:cBhvr>
                                      <p:tavLst>
                                        <p:tav tm="0">
                                          <p:val>
                                            <p:strVal val="#ppt_x"/>
                                          </p:val>
                                        </p:tav>
                                        <p:tav tm="100000">
                                          <p:val>
                                            <p:strVal val="#ppt_x"/>
                                          </p:val>
                                        </p:tav>
                                      </p:tavLst>
                                    </p:anim>
                                    <p:anim calcmode="lin" valueType="num">
                                      <p:cBhvr additive="base">
                                        <p:cTn id="32" dur="500" fill="hold"/>
                                        <p:tgtEl>
                                          <p:spTgt spid="16"/>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17"/>
                                        </p:tgtEl>
                                        <p:attrNameLst>
                                          <p:attrName>style.visibility</p:attrName>
                                        </p:attrNameLst>
                                      </p:cBhvr>
                                      <p:to>
                                        <p:strVal val="visible"/>
                                      </p:to>
                                    </p:set>
                                    <p:anim calcmode="lin" valueType="num">
                                      <p:cBhvr additive="base">
                                        <p:cTn id="35" dur="500" fill="hold"/>
                                        <p:tgtEl>
                                          <p:spTgt spid="17"/>
                                        </p:tgtEl>
                                        <p:attrNameLst>
                                          <p:attrName>ppt_x</p:attrName>
                                        </p:attrNameLst>
                                      </p:cBhvr>
                                      <p:tavLst>
                                        <p:tav tm="0">
                                          <p:val>
                                            <p:strVal val="#ppt_x"/>
                                          </p:val>
                                        </p:tav>
                                        <p:tav tm="100000">
                                          <p:val>
                                            <p:strVal val="#ppt_x"/>
                                          </p:val>
                                        </p:tav>
                                      </p:tavLst>
                                    </p:anim>
                                    <p:anim calcmode="lin" valueType="num">
                                      <p:cBhvr additive="base">
                                        <p:cTn id="36" dur="500" fill="hold"/>
                                        <p:tgtEl>
                                          <p:spTgt spid="17"/>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15"/>
                                        </p:tgtEl>
                                        <p:attrNameLst>
                                          <p:attrName>style.visibility</p:attrName>
                                        </p:attrNameLst>
                                      </p:cBhvr>
                                      <p:to>
                                        <p:strVal val="visible"/>
                                      </p:to>
                                    </p:set>
                                    <p:anim calcmode="lin" valueType="num">
                                      <p:cBhvr additive="base">
                                        <p:cTn id="39" dur="500" fill="hold"/>
                                        <p:tgtEl>
                                          <p:spTgt spid="15"/>
                                        </p:tgtEl>
                                        <p:attrNameLst>
                                          <p:attrName>ppt_x</p:attrName>
                                        </p:attrNameLst>
                                      </p:cBhvr>
                                      <p:tavLst>
                                        <p:tav tm="0">
                                          <p:val>
                                            <p:strVal val="#ppt_x"/>
                                          </p:val>
                                        </p:tav>
                                        <p:tav tm="100000">
                                          <p:val>
                                            <p:strVal val="#ppt_x"/>
                                          </p:val>
                                        </p:tav>
                                      </p:tavLst>
                                    </p:anim>
                                    <p:anim calcmode="lin" valueType="num">
                                      <p:cBhvr additive="base">
                                        <p:cTn id="40" dur="500" fill="hold"/>
                                        <p:tgtEl>
                                          <p:spTgt spid="15"/>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2"/>
                                        </p:tgtEl>
                                        <p:attrNameLst>
                                          <p:attrName>style.visibility</p:attrName>
                                        </p:attrNameLst>
                                      </p:cBhvr>
                                      <p:to>
                                        <p:strVal val="visible"/>
                                      </p:to>
                                    </p:set>
                                    <p:anim calcmode="lin" valueType="num">
                                      <p:cBhvr additive="base">
                                        <p:cTn id="43" dur="500" fill="hold"/>
                                        <p:tgtEl>
                                          <p:spTgt spid="2"/>
                                        </p:tgtEl>
                                        <p:attrNameLst>
                                          <p:attrName>ppt_x</p:attrName>
                                        </p:attrNameLst>
                                      </p:cBhvr>
                                      <p:tavLst>
                                        <p:tav tm="0">
                                          <p:val>
                                            <p:strVal val="#ppt_x"/>
                                          </p:val>
                                        </p:tav>
                                        <p:tav tm="100000">
                                          <p:val>
                                            <p:strVal val="#ppt_x"/>
                                          </p:val>
                                        </p:tav>
                                      </p:tavLst>
                                    </p:anim>
                                    <p:anim calcmode="lin" valueType="num">
                                      <p:cBhvr additive="base">
                                        <p:cTn id="44" dur="500" fill="hold"/>
                                        <p:tgtEl>
                                          <p:spTgt spid="2"/>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18"/>
                                        </p:tgtEl>
                                        <p:attrNameLst>
                                          <p:attrName>style.visibility</p:attrName>
                                        </p:attrNameLst>
                                      </p:cBhvr>
                                      <p:to>
                                        <p:strVal val="visible"/>
                                      </p:to>
                                    </p:set>
                                    <p:anim calcmode="lin" valueType="num">
                                      <p:cBhvr additive="base">
                                        <p:cTn id="47" dur="500" fill="hold"/>
                                        <p:tgtEl>
                                          <p:spTgt spid="18"/>
                                        </p:tgtEl>
                                        <p:attrNameLst>
                                          <p:attrName>ppt_x</p:attrName>
                                        </p:attrNameLst>
                                      </p:cBhvr>
                                      <p:tavLst>
                                        <p:tav tm="0">
                                          <p:val>
                                            <p:strVal val="#ppt_x"/>
                                          </p:val>
                                        </p:tav>
                                        <p:tav tm="100000">
                                          <p:val>
                                            <p:strVal val="#ppt_x"/>
                                          </p:val>
                                        </p:tav>
                                      </p:tavLst>
                                    </p:anim>
                                    <p:anim calcmode="lin" valueType="num">
                                      <p:cBhvr additive="base">
                                        <p:cTn id="48" dur="500" fill="hold"/>
                                        <p:tgtEl>
                                          <p:spTgt spid="18"/>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3"/>
                                        </p:tgtEl>
                                        <p:attrNameLst>
                                          <p:attrName>style.visibility</p:attrName>
                                        </p:attrNameLst>
                                      </p:cBhvr>
                                      <p:to>
                                        <p:strVal val="visible"/>
                                      </p:to>
                                    </p:set>
                                    <p:anim calcmode="lin" valueType="num">
                                      <p:cBhvr additive="base">
                                        <p:cTn id="51" dur="500" fill="hold"/>
                                        <p:tgtEl>
                                          <p:spTgt spid="3"/>
                                        </p:tgtEl>
                                        <p:attrNameLst>
                                          <p:attrName>ppt_x</p:attrName>
                                        </p:attrNameLst>
                                      </p:cBhvr>
                                      <p:tavLst>
                                        <p:tav tm="0">
                                          <p:val>
                                            <p:strVal val="#ppt_x"/>
                                          </p:val>
                                        </p:tav>
                                        <p:tav tm="100000">
                                          <p:val>
                                            <p:strVal val="#ppt_x"/>
                                          </p:val>
                                        </p:tav>
                                      </p:tavLst>
                                    </p:anim>
                                    <p:anim calcmode="lin" valueType="num">
                                      <p:cBhvr additive="base">
                                        <p:cTn id="5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7" grpId="1" animBg="1"/>
      <p:bldP spid="8" grpId="0" animBg="1"/>
      <p:bldP spid="8" grpId="1" animBg="1"/>
      <p:bldP spid="2" grpId="0" animBg="1"/>
      <p:bldP spid="2" grpId="1" animBg="1"/>
      <p:bldP spid="3" grpId="0" animBg="1"/>
      <p:bldP spid="3" grpId="1" animBg="1"/>
      <p:bldP spid="5" grpId="0" animBg="1"/>
      <p:bldP spid="5" grpId="1" animBg="1"/>
      <p:bldP spid="6" grpId="0" animBg="1"/>
      <p:bldP spid="6" grpId="1" animBg="1"/>
      <p:bldP spid="13" grpId="0" animBg="1"/>
      <p:bldP spid="13" grpId="1" animBg="1"/>
      <p:bldP spid="14" grpId="0" animBg="1"/>
      <p:bldP spid="14" grpId="1" animBg="1"/>
      <p:bldP spid="15" grpId="0" animBg="1"/>
      <p:bldP spid="15" grpId="1" animBg="1"/>
      <p:bldP spid="16" grpId="0" animBg="1"/>
      <p:bldP spid="16" grpId="1" animBg="1"/>
      <p:bldP spid="17" grpId="0" animBg="1"/>
      <p:bldP spid="17" grpId="1" animBg="1"/>
      <p:bldP spid="18" grpId="0" animBg="1"/>
      <p:bldP spid="18" grpId="1"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25120" y="228600"/>
            <a:ext cx="11541125" cy="854710"/>
          </a:xfrm>
        </p:spPr>
        <p:txBody>
          <a:bodyPr>
            <a:noAutofit/>
          </a:bodyPr>
          <a:lstStyle/>
          <a:p>
            <a:pPr algn="ctr"/>
            <a:r>
              <a:rPr lang="en-US" altLang="zh-CN" sz="3200" dirty="0">
                <a:solidFill>
                  <a:srgbClr val="0070C0"/>
                </a:solidFill>
                <a:latin typeface="Times New Roman" panose="02020603050405020304" charset="0"/>
                <a:cs typeface="Times New Roman" panose="02020603050405020304" charset="0"/>
              </a:rPr>
              <a:t>Data</a:t>
            </a:r>
            <a:endParaRPr lang="en-US" altLang="zh-CN" sz="3200" dirty="0">
              <a:solidFill>
                <a:srgbClr val="0070C0"/>
              </a:solidFill>
              <a:latin typeface="Times New Roman" panose="02020603050405020304" charset="0"/>
              <a:cs typeface="Times New Roman" panose="02020603050405020304" charset="0"/>
            </a:endParaRPr>
          </a:p>
        </p:txBody>
      </p:sp>
      <p:sp>
        <p:nvSpPr>
          <p:cNvPr id="3" name="灯片编号占位符 2"/>
          <p:cNvSpPr>
            <a:spLocks noGrp="1"/>
          </p:cNvSpPr>
          <p:nvPr>
            <p:ph type="sldNum" sz="quarter" idx="12"/>
          </p:nvPr>
        </p:nvSpPr>
        <p:spPr>
          <a:xfrm>
            <a:off x="9385300" y="6454140"/>
            <a:ext cx="2743200" cy="365125"/>
          </a:xfrm>
        </p:spPr>
        <p:txBody>
          <a:bodyPr/>
          <a:lstStyle/>
          <a:p>
            <a:fld id="{565CE74E-AB26-4998-AD42-012C4C1AD076}" type="slidenum">
              <a:rPr lang="zh-CN" altLang="en-US" smtClean="0"/>
            </a:fld>
            <a:r>
              <a:rPr lang="en-US" altLang="zh-CN"/>
              <a:t> / 26</a:t>
            </a:r>
            <a:endParaRPr lang="en-US" altLang="zh-CN"/>
          </a:p>
        </p:txBody>
      </p:sp>
      <p:sp>
        <p:nvSpPr>
          <p:cNvPr id="6" name="文本框 5"/>
          <p:cNvSpPr txBox="1"/>
          <p:nvPr/>
        </p:nvSpPr>
        <p:spPr>
          <a:xfrm>
            <a:off x="551815" y="1519237"/>
            <a:ext cx="10740390" cy="4483417"/>
          </a:xfrm>
          <a:prstGeom prst="rect">
            <a:avLst/>
          </a:prstGeom>
          <a:noFill/>
        </p:spPr>
        <p:txBody>
          <a:bodyPr wrap="square" rtlCol="0">
            <a:noAutofit/>
          </a:bodyPr>
          <a:lstStyle/>
          <a:p>
            <a:pPr marL="285750" indent="-285750" algn="just">
              <a:buFont typeface="Arial" panose="020B0604020202020204" pitchFamily="34" charset="0"/>
              <a:buChar char="•"/>
            </a:pPr>
            <a:r>
              <a:rPr lang="en-US" altLang="zh-CN" sz="2400" dirty="0">
                <a:latin typeface="Times New Roman" panose="02020603050405020304" charset="0"/>
                <a:ea typeface="方正小标宋简体" panose="02010601030101010101" charset="-122"/>
                <a:cs typeface="Times New Roman" panose="02020603050405020304" charset="0"/>
              </a:rPr>
              <a:t>Due to limited computing capacity, the top 10 economies in terms of FDI net outflows are split out. In addition, Netherlands and South Korea, who have large amount of direct investment in China, are also split out.</a:t>
            </a:r>
            <a:endParaRPr lang="en-US" altLang="zh-CN" sz="2400" dirty="0">
              <a:latin typeface="Times New Roman" panose="02020603050405020304" charset="0"/>
              <a:ea typeface="方正小标宋简体" panose="02010601030101010101" charset="-122"/>
              <a:cs typeface="Times New Roman" panose="02020603050405020304" charset="0"/>
            </a:endParaRPr>
          </a:p>
          <a:p>
            <a:pPr marL="285750" indent="-285750" algn="just">
              <a:buFont typeface="Arial" panose="020B0604020202020204" pitchFamily="34" charset="0"/>
              <a:buChar char="•"/>
            </a:pPr>
            <a:endParaRPr lang="en-US" altLang="zh-CN" sz="2400" dirty="0">
              <a:latin typeface="Times New Roman" panose="02020603050405020304" charset="0"/>
              <a:ea typeface="方正小标宋简体" panose="02010601030101010101" charset="-122"/>
              <a:cs typeface="Times New Roman" panose="02020603050405020304" charset="0"/>
            </a:endParaRPr>
          </a:p>
          <a:p>
            <a:pPr algn="just"/>
            <a:r>
              <a:rPr lang="en-US" altLang="zh-CN" sz="2400" dirty="0">
                <a:latin typeface="Times New Roman" panose="02020603050405020304" charset="0"/>
                <a:ea typeface="方正小标宋简体" panose="02010601030101010101" charset="-122"/>
                <a:cs typeface="Times New Roman" panose="02020603050405020304" charset="0"/>
              </a:rPr>
              <a:t>The United States, Japan, China, Hong Kong, China, Germany, Canada, the United Kingdom, Singapore, Sweden, Spain, the Netherlands, South Korea</a:t>
            </a:r>
            <a:endParaRPr lang="en-US" altLang="zh-CN" sz="2400" dirty="0">
              <a:latin typeface="Times New Roman" panose="02020603050405020304" charset="0"/>
              <a:ea typeface="方正小标宋简体" panose="02010601030101010101" charset="-122"/>
              <a:cs typeface="Times New Roman" panose="02020603050405020304" charset="0"/>
            </a:endParaRPr>
          </a:p>
          <a:p>
            <a:pPr algn="just"/>
            <a:r>
              <a:rPr lang="en-US" altLang="zh-CN" sz="2400" dirty="0">
                <a:latin typeface="Times New Roman" panose="02020603050405020304" charset="0"/>
                <a:ea typeface="方正小标宋简体" panose="02010601030101010101" charset="-122"/>
                <a:cs typeface="Times New Roman" panose="02020603050405020304" charset="0"/>
              </a:rPr>
              <a:t> </a:t>
            </a:r>
            <a:endParaRPr lang="en-US" altLang="zh-CN" sz="2400" dirty="0">
              <a:latin typeface="Times New Roman" panose="02020603050405020304" charset="0"/>
              <a:ea typeface="方正小标宋简体" panose="02010601030101010101" charset="-122"/>
              <a:cs typeface="Times New Roman" panose="02020603050405020304" charset="0"/>
            </a:endParaRPr>
          </a:p>
          <a:p>
            <a:pPr marL="285750" indent="-285750" algn="just">
              <a:buFont typeface="Arial" panose="020B0604020202020204" pitchFamily="34" charset="0"/>
              <a:buChar char="•"/>
            </a:pPr>
            <a:r>
              <a:rPr lang="en-US" altLang="zh-CN" sz="2400" dirty="0">
                <a:latin typeface="Times New Roman" panose="02020603050405020304" charset="0"/>
                <a:ea typeface="方正小标宋简体" panose="02010601030101010101" charset="-122"/>
                <a:cs typeface="Times New Roman" panose="02020603050405020304" charset="0"/>
              </a:rPr>
              <a:t>These 12 economies account for more than 50% of the output of all foreign-owned sectors in the world. </a:t>
            </a:r>
            <a:endParaRPr lang="en-US" altLang="zh-CN" sz="2400" dirty="0">
              <a:latin typeface="Times New Roman" panose="02020603050405020304" charset="0"/>
              <a:ea typeface="方正小标宋简体" panose="02010601030101010101" charset="-122"/>
              <a:cs typeface="Times New Roman" panose="0202060305040502030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00075" y="212725"/>
            <a:ext cx="11031855" cy="921385"/>
          </a:xfrm>
        </p:spPr>
        <p:txBody>
          <a:bodyPr/>
          <a:lstStyle/>
          <a:p>
            <a:pPr algn="ctr"/>
            <a:r>
              <a:rPr lang="en-US" altLang="zh-CN" sz="2800" dirty="0">
                <a:solidFill>
                  <a:srgbClr val="0070C0"/>
                </a:solidFill>
                <a:latin typeface="Times New Roman" panose="02020603050405020304" charset="0"/>
                <a:cs typeface="Times New Roman" panose="02020603050405020304" charset="0"/>
              </a:rPr>
              <a:t>Ownership-Based vs. Residence-Based Trade (2020)</a:t>
            </a:r>
            <a:endParaRPr lang="en-US" altLang="zh-CN" sz="2800" dirty="0">
              <a:solidFill>
                <a:srgbClr val="0070C0"/>
              </a:solidFill>
              <a:latin typeface="Times New Roman" panose="02020603050405020304" charset="0"/>
              <a:cs typeface="Times New Roman" panose="02020603050405020304" charset="0"/>
            </a:endParaRPr>
          </a:p>
        </p:txBody>
      </p:sp>
      <p:sp>
        <p:nvSpPr>
          <p:cNvPr id="3" name="灯片编号占位符 2"/>
          <p:cNvSpPr>
            <a:spLocks noGrp="1"/>
          </p:cNvSpPr>
          <p:nvPr>
            <p:ph type="sldNum" sz="quarter" idx="12"/>
          </p:nvPr>
        </p:nvSpPr>
        <p:spPr>
          <a:xfrm>
            <a:off x="9448800" y="6459220"/>
            <a:ext cx="2743200" cy="365125"/>
          </a:xfrm>
        </p:spPr>
        <p:txBody>
          <a:bodyPr/>
          <a:lstStyle/>
          <a:p>
            <a:fld id="{565CE74E-AB26-4998-AD42-012C4C1AD076}" type="slidenum">
              <a:rPr lang="zh-CN" altLang="en-US" smtClean="0"/>
            </a:fld>
            <a:r>
              <a:rPr lang="en-US" altLang="zh-CN"/>
              <a:t> / 26</a:t>
            </a:r>
            <a:endParaRPr lang="en-US" altLang="zh-CN"/>
          </a:p>
        </p:txBody>
      </p:sp>
      <p:pic>
        <p:nvPicPr>
          <p:cNvPr id="4" name="图片 3"/>
          <p:cNvPicPr>
            <a:picLocks noChangeAspect="1"/>
          </p:cNvPicPr>
          <p:nvPr/>
        </p:nvPicPr>
        <p:blipFill>
          <a:blip r:embed="rId1"/>
          <a:stretch>
            <a:fillRect/>
          </a:stretch>
        </p:blipFill>
        <p:spPr>
          <a:xfrm>
            <a:off x="1866854" y="1241106"/>
            <a:ext cx="8458291" cy="5290717"/>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00075" y="212725"/>
            <a:ext cx="11031855" cy="921385"/>
          </a:xfrm>
        </p:spPr>
        <p:txBody>
          <a:bodyPr/>
          <a:lstStyle/>
          <a:p>
            <a:pPr algn="ctr"/>
            <a:r>
              <a:rPr lang="en-US" altLang="zh-CN" sz="2800" dirty="0">
                <a:solidFill>
                  <a:srgbClr val="0070C0"/>
                </a:solidFill>
                <a:latin typeface="Times New Roman" panose="02020603050405020304" charset="0"/>
                <a:cs typeface="Times New Roman" panose="02020603050405020304" charset="0"/>
              </a:rPr>
              <a:t>Ownership-Based vs. Residence-Based Trade (2020)</a:t>
            </a:r>
            <a:endParaRPr lang="en-US" altLang="zh-CN" sz="2800" dirty="0">
              <a:solidFill>
                <a:srgbClr val="0070C0"/>
              </a:solidFill>
              <a:latin typeface="Times New Roman" panose="02020603050405020304" charset="0"/>
              <a:cs typeface="Times New Roman" panose="02020603050405020304" charset="0"/>
            </a:endParaRPr>
          </a:p>
        </p:txBody>
      </p:sp>
      <p:sp>
        <p:nvSpPr>
          <p:cNvPr id="3" name="灯片编号占位符 2"/>
          <p:cNvSpPr>
            <a:spLocks noGrp="1"/>
          </p:cNvSpPr>
          <p:nvPr>
            <p:ph type="sldNum" sz="quarter" idx="12"/>
          </p:nvPr>
        </p:nvSpPr>
        <p:spPr>
          <a:xfrm>
            <a:off x="9372600" y="6442075"/>
            <a:ext cx="2743200" cy="365125"/>
          </a:xfrm>
        </p:spPr>
        <p:txBody>
          <a:bodyPr/>
          <a:lstStyle/>
          <a:p>
            <a:fld id="{565CE74E-AB26-4998-AD42-012C4C1AD076}" type="slidenum">
              <a:rPr lang="zh-CN" altLang="en-US" smtClean="0"/>
            </a:fld>
            <a:r>
              <a:rPr lang="en-US" altLang="zh-CN"/>
              <a:t> / 26</a:t>
            </a:r>
            <a:endParaRPr lang="en-US" altLang="zh-CN"/>
          </a:p>
        </p:txBody>
      </p:sp>
      <p:pic>
        <p:nvPicPr>
          <p:cNvPr id="8" name="图片 7"/>
          <p:cNvPicPr>
            <a:picLocks noChangeAspect="1"/>
          </p:cNvPicPr>
          <p:nvPr/>
        </p:nvPicPr>
        <p:blipFill>
          <a:blip r:embed="rId1"/>
          <a:stretch>
            <a:fillRect/>
          </a:stretch>
        </p:blipFill>
        <p:spPr>
          <a:xfrm>
            <a:off x="1535747" y="2084229"/>
            <a:ext cx="9283425" cy="4391184"/>
          </a:xfrm>
          <a:prstGeom prst="rect">
            <a:avLst/>
          </a:prstGeom>
        </p:spPr>
      </p:pic>
      <p:sp>
        <p:nvSpPr>
          <p:cNvPr id="25" name="内容占位符 2"/>
          <p:cNvSpPr>
            <a:spLocks noGrp="1"/>
          </p:cNvSpPr>
          <p:nvPr/>
        </p:nvSpPr>
        <p:spPr>
          <a:xfrm>
            <a:off x="907096" y="1572816"/>
            <a:ext cx="10675304" cy="340360"/>
          </a:xfrm>
          <a:prstGeom prst="rect">
            <a:avLst/>
          </a:prstGeom>
        </p:spPr>
        <p:txBody>
          <a:bodyPr vert="horz" lIns="91440" tIns="45720" rIns="91440" bIns="45720" rtlCol="0"/>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altLang="zh-CN" sz="1800" b="1" dirty="0">
                <a:latin typeface="Times New Roman" panose="02020603050405020304" charset="0"/>
                <a:cs typeface="Times New Roman" panose="02020603050405020304" charset="0"/>
              </a:rPr>
              <a:t>Table 5.  The Difference Between Ownership-Based Trade Volume and Residence-Based Trade Volume (%)</a:t>
            </a:r>
            <a:endParaRPr lang="en-US" altLang="zh-CN" sz="1800" b="1" dirty="0">
              <a:latin typeface="Times New Roman" panose="02020603050405020304" charset="0"/>
              <a:cs typeface="Times New Roman" panose="0202060305040502030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00075" y="212725"/>
            <a:ext cx="11031855" cy="921385"/>
          </a:xfrm>
        </p:spPr>
        <p:txBody>
          <a:bodyPr/>
          <a:lstStyle/>
          <a:p>
            <a:pPr algn="ctr"/>
            <a:r>
              <a:rPr lang="en-US" altLang="zh-CN" sz="2800" dirty="0">
                <a:solidFill>
                  <a:srgbClr val="0070C0"/>
                </a:solidFill>
                <a:latin typeface="Times New Roman" panose="02020603050405020304" charset="0"/>
                <a:cs typeface="Times New Roman" panose="02020603050405020304" charset="0"/>
              </a:rPr>
              <a:t>Ownership-Based vs. Residence-Based Trade (2020)</a:t>
            </a:r>
            <a:endParaRPr lang="en-US" altLang="zh-CN" sz="2800" dirty="0">
              <a:solidFill>
                <a:srgbClr val="0070C0"/>
              </a:solidFill>
              <a:latin typeface="Times New Roman" panose="02020603050405020304" charset="0"/>
              <a:cs typeface="Times New Roman" panose="02020603050405020304" charset="0"/>
            </a:endParaRPr>
          </a:p>
        </p:txBody>
      </p:sp>
      <p:sp>
        <p:nvSpPr>
          <p:cNvPr id="3" name="灯片编号占位符 2"/>
          <p:cNvSpPr>
            <a:spLocks noGrp="1"/>
          </p:cNvSpPr>
          <p:nvPr>
            <p:ph type="sldNum" sz="quarter" idx="12"/>
          </p:nvPr>
        </p:nvSpPr>
        <p:spPr>
          <a:xfrm>
            <a:off x="9448800" y="6459220"/>
            <a:ext cx="2743200" cy="365125"/>
          </a:xfrm>
        </p:spPr>
        <p:txBody>
          <a:bodyPr/>
          <a:lstStyle/>
          <a:p>
            <a:fld id="{565CE74E-AB26-4998-AD42-012C4C1AD076}" type="slidenum">
              <a:rPr lang="zh-CN" altLang="en-US" smtClean="0"/>
            </a:fld>
            <a:r>
              <a:rPr lang="en-US" altLang="zh-CN"/>
              <a:t> / 26</a:t>
            </a:r>
            <a:endParaRPr lang="en-US" altLang="zh-CN"/>
          </a:p>
        </p:txBody>
      </p:sp>
      <p:pic>
        <p:nvPicPr>
          <p:cNvPr id="6" name="图片 5"/>
          <p:cNvPicPr>
            <a:picLocks noChangeAspect="1"/>
          </p:cNvPicPr>
          <p:nvPr/>
        </p:nvPicPr>
        <p:blipFill>
          <a:blip r:embed="rId1"/>
          <a:stretch>
            <a:fillRect/>
          </a:stretch>
        </p:blipFill>
        <p:spPr>
          <a:xfrm>
            <a:off x="1424210" y="1171574"/>
            <a:ext cx="9105678" cy="4999845"/>
          </a:xfrm>
          <a:prstGeom prst="rect">
            <a:avLst/>
          </a:prstGeo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00075" y="212725"/>
            <a:ext cx="11031855" cy="921385"/>
          </a:xfrm>
        </p:spPr>
        <p:txBody>
          <a:bodyPr/>
          <a:lstStyle/>
          <a:p>
            <a:pPr algn="ctr"/>
            <a:r>
              <a:rPr lang="en-US" altLang="zh-CN" sz="2800" dirty="0">
                <a:solidFill>
                  <a:srgbClr val="0070C0"/>
                </a:solidFill>
                <a:latin typeface="Times New Roman" panose="02020603050405020304" charset="0"/>
                <a:cs typeface="Times New Roman" panose="02020603050405020304" charset="0"/>
              </a:rPr>
              <a:t>Ownership-Based vs. Residence-Based Trade (2020)</a:t>
            </a:r>
            <a:endParaRPr lang="en-US" altLang="zh-CN" sz="2800" dirty="0">
              <a:solidFill>
                <a:srgbClr val="0070C0"/>
              </a:solidFill>
              <a:latin typeface="Times New Roman" panose="02020603050405020304" charset="0"/>
              <a:cs typeface="Times New Roman" panose="02020603050405020304" charset="0"/>
            </a:endParaRPr>
          </a:p>
        </p:txBody>
      </p:sp>
      <p:sp>
        <p:nvSpPr>
          <p:cNvPr id="3" name="灯片编号占位符 2"/>
          <p:cNvSpPr>
            <a:spLocks noGrp="1"/>
          </p:cNvSpPr>
          <p:nvPr>
            <p:ph type="sldNum" sz="quarter" idx="12"/>
          </p:nvPr>
        </p:nvSpPr>
        <p:spPr>
          <a:xfrm>
            <a:off x="9448800" y="6459220"/>
            <a:ext cx="2743200" cy="365125"/>
          </a:xfrm>
        </p:spPr>
        <p:txBody>
          <a:bodyPr/>
          <a:lstStyle/>
          <a:p>
            <a:fld id="{565CE74E-AB26-4998-AD42-012C4C1AD076}" type="slidenum">
              <a:rPr lang="zh-CN" altLang="en-US" smtClean="0"/>
            </a:fld>
            <a:r>
              <a:rPr lang="en-US" altLang="zh-CN"/>
              <a:t> / 26</a:t>
            </a:r>
            <a:endParaRPr lang="en-US" altLang="zh-CN"/>
          </a:p>
        </p:txBody>
      </p:sp>
      <p:pic>
        <p:nvPicPr>
          <p:cNvPr id="5" name="图片 4"/>
          <p:cNvPicPr>
            <a:picLocks noChangeAspect="1"/>
          </p:cNvPicPr>
          <p:nvPr/>
        </p:nvPicPr>
        <p:blipFill>
          <a:blip r:embed="rId1"/>
          <a:stretch>
            <a:fillRect/>
          </a:stretch>
        </p:blipFill>
        <p:spPr>
          <a:xfrm>
            <a:off x="1797434" y="1190625"/>
            <a:ext cx="9011877" cy="5081587"/>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774065" y="1438274"/>
            <a:ext cx="10644505" cy="4952365"/>
          </a:xfrm>
          <a:prstGeom prst="rect">
            <a:avLst/>
          </a:prstGeom>
          <a:noFill/>
        </p:spPr>
        <p:txBody>
          <a:bodyPr wrap="square" rtlCol="0">
            <a:noAutofit/>
          </a:bodyPr>
          <a:lstStyle/>
          <a:p>
            <a:pPr marL="342900" indent="-342900" algn="just" fontAlgn="auto">
              <a:lnSpc>
                <a:spcPct val="125000"/>
              </a:lnSpc>
              <a:spcBef>
                <a:spcPts val="600"/>
              </a:spcBef>
              <a:spcAft>
                <a:spcPts val="600"/>
              </a:spcAft>
              <a:buFont typeface="Arial" panose="020B0604020202020204" pitchFamily="34" charset="0"/>
              <a:buChar char="•"/>
            </a:pPr>
            <a:r>
              <a:rPr lang="en-US" altLang="zh-CN" sz="2400" dirty="0">
                <a:latin typeface="Times New Roman" panose="02020603050405020304" charset="0"/>
                <a:cs typeface="Times New Roman" panose="02020603050405020304" charset="0"/>
              </a:rPr>
              <a:t>Large trade deficit is often used as a motivation for trade protection policies.</a:t>
            </a:r>
            <a:endParaRPr lang="en-US" altLang="zh-CN" sz="2400" dirty="0">
              <a:latin typeface="Times New Roman" panose="02020603050405020304" charset="0"/>
              <a:cs typeface="Times New Roman" panose="02020603050405020304" charset="0"/>
            </a:endParaRPr>
          </a:p>
          <a:p>
            <a:pPr marL="342900" indent="-342900" algn="just" fontAlgn="auto">
              <a:lnSpc>
                <a:spcPct val="125000"/>
              </a:lnSpc>
              <a:spcBef>
                <a:spcPts val="600"/>
              </a:spcBef>
              <a:spcAft>
                <a:spcPts val="600"/>
              </a:spcAft>
              <a:buFont typeface="Arial" panose="020B0604020202020204" pitchFamily="34" charset="0"/>
              <a:buChar char="•"/>
            </a:pPr>
            <a:r>
              <a:rPr lang="en-US" altLang="zh-CN" sz="2400" dirty="0">
                <a:latin typeface="Times New Roman" panose="02020603050405020304" charset="0"/>
                <a:cs typeface="Times New Roman" panose="02020603050405020304" charset="0"/>
              </a:rPr>
              <a:t>However, in the context of the development of foreign direct investment and the expansion of global value chains, economies around the world have been closely interdependent through the establishment of a commercial presence.</a:t>
            </a:r>
            <a:endParaRPr lang="en-US" altLang="zh-CN" sz="2400" dirty="0">
              <a:latin typeface="Times New Roman" panose="02020603050405020304" charset="0"/>
              <a:cs typeface="Times New Roman" panose="02020603050405020304" charset="0"/>
            </a:endParaRPr>
          </a:p>
          <a:p>
            <a:pPr marL="342900" indent="-342900" algn="just" fontAlgn="auto">
              <a:lnSpc>
                <a:spcPct val="125000"/>
              </a:lnSpc>
              <a:spcBef>
                <a:spcPts val="600"/>
              </a:spcBef>
              <a:spcAft>
                <a:spcPts val="600"/>
              </a:spcAft>
              <a:buFont typeface="Arial" panose="020B0604020202020204" pitchFamily="34" charset="0"/>
              <a:buChar char="•"/>
            </a:pPr>
            <a:r>
              <a:rPr lang="en-US" altLang="zh-CN" sz="2400" dirty="0">
                <a:latin typeface="Times New Roman" panose="02020603050405020304" charset="0"/>
                <a:cs typeface="Times New Roman" panose="02020603050405020304" charset="0"/>
              </a:rPr>
              <a:t>This phenomenon has fundamentally challenged the traditional framework for assessing trade gains in international trade statistics.</a:t>
            </a:r>
            <a:endParaRPr lang="en-US" altLang="zh-CN" sz="2400" dirty="0">
              <a:latin typeface="Times New Roman" panose="02020603050405020304" charset="0"/>
              <a:cs typeface="Times New Roman" panose="02020603050405020304" charset="0"/>
            </a:endParaRPr>
          </a:p>
          <a:p>
            <a:pPr algn="just" fontAlgn="auto">
              <a:lnSpc>
                <a:spcPct val="125000"/>
              </a:lnSpc>
              <a:spcBef>
                <a:spcPts val="600"/>
              </a:spcBef>
              <a:spcAft>
                <a:spcPts val="600"/>
              </a:spcAft>
            </a:pPr>
            <a:endParaRPr lang="en-US" altLang="zh-CN" sz="2400" dirty="0">
              <a:latin typeface="Times New Roman" panose="02020603050405020304" charset="0"/>
              <a:cs typeface="Times New Roman" panose="02020603050405020304" charset="0"/>
            </a:endParaRPr>
          </a:p>
        </p:txBody>
      </p:sp>
      <p:sp>
        <p:nvSpPr>
          <p:cNvPr id="2" name="标题 1"/>
          <p:cNvSpPr>
            <a:spLocks noGrp="1"/>
          </p:cNvSpPr>
          <p:nvPr>
            <p:ph type="title"/>
          </p:nvPr>
        </p:nvSpPr>
        <p:spPr>
          <a:xfrm>
            <a:off x="1951990" y="272415"/>
            <a:ext cx="8060690" cy="608965"/>
          </a:xfrm>
        </p:spPr>
        <p:txBody>
          <a:bodyPr>
            <a:normAutofit/>
          </a:bodyPr>
          <a:lstStyle/>
          <a:p>
            <a:pPr algn="ctr"/>
            <a:r>
              <a:rPr lang="en-US" altLang="zh-CN" sz="3200" dirty="0">
                <a:solidFill>
                  <a:srgbClr val="0070C0"/>
                </a:solidFill>
                <a:latin typeface="Times New Roman" panose="02020603050405020304" charset="0"/>
                <a:cs typeface="Times New Roman" panose="02020603050405020304" charset="0"/>
              </a:rPr>
              <a:t>Introduction</a:t>
            </a:r>
            <a:endParaRPr lang="en-US" altLang="zh-CN" sz="3200" dirty="0">
              <a:solidFill>
                <a:srgbClr val="0070C0"/>
              </a:solidFill>
              <a:latin typeface="Times New Roman" panose="02020603050405020304" charset="0"/>
              <a:cs typeface="Times New Roman" panose="02020603050405020304" charset="0"/>
            </a:endParaRPr>
          </a:p>
        </p:txBody>
      </p:sp>
      <p:sp>
        <p:nvSpPr>
          <p:cNvPr id="3" name="灯片编号占位符 2"/>
          <p:cNvSpPr>
            <a:spLocks noGrp="1"/>
          </p:cNvSpPr>
          <p:nvPr>
            <p:ph type="sldNum" sz="quarter" idx="12"/>
          </p:nvPr>
        </p:nvSpPr>
        <p:spPr>
          <a:xfrm>
            <a:off x="9365615" y="6492875"/>
            <a:ext cx="2743200" cy="365125"/>
          </a:xfrm>
        </p:spPr>
        <p:txBody>
          <a:bodyPr/>
          <a:lstStyle/>
          <a:p>
            <a:fld id="{565CE74E-AB26-4998-AD42-012C4C1AD076}" type="slidenum">
              <a:rPr lang="zh-CN" altLang="en-US" smtClean="0"/>
            </a:fld>
            <a:r>
              <a:rPr lang="en-US" altLang="zh-CN"/>
              <a:t> / 26</a:t>
            </a:r>
            <a:endParaRPr lang="en-US" altLang="zh-CN"/>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00075" y="212725"/>
            <a:ext cx="11031855" cy="921385"/>
          </a:xfrm>
        </p:spPr>
        <p:txBody>
          <a:bodyPr/>
          <a:lstStyle/>
          <a:p>
            <a:pPr algn="ctr"/>
            <a:r>
              <a:rPr lang="en-US" altLang="zh-CN" sz="2800" dirty="0">
                <a:solidFill>
                  <a:srgbClr val="0070C0"/>
                </a:solidFill>
                <a:latin typeface="Times New Roman" panose="02020603050405020304" charset="0"/>
                <a:cs typeface="Times New Roman" panose="02020603050405020304" charset="0"/>
              </a:rPr>
              <a:t>Ownership-Based vs. Residence-Based Trade (2020)</a:t>
            </a:r>
            <a:endParaRPr lang="en-US" altLang="zh-CN" sz="2800" dirty="0">
              <a:solidFill>
                <a:srgbClr val="0070C0"/>
              </a:solidFill>
              <a:latin typeface="Times New Roman" panose="02020603050405020304" charset="0"/>
              <a:cs typeface="Times New Roman" panose="02020603050405020304" charset="0"/>
            </a:endParaRPr>
          </a:p>
        </p:txBody>
      </p:sp>
      <p:sp>
        <p:nvSpPr>
          <p:cNvPr id="3" name="灯片编号占位符 2"/>
          <p:cNvSpPr>
            <a:spLocks noGrp="1"/>
          </p:cNvSpPr>
          <p:nvPr>
            <p:ph type="sldNum" sz="quarter" idx="12"/>
          </p:nvPr>
        </p:nvSpPr>
        <p:spPr>
          <a:xfrm>
            <a:off x="9448800" y="6459220"/>
            <a:ext cx="2743200" cy="365125"/>
          </a:xfrm>
        </p:spPr>
        <p:txBody>
          <a:bodyPr/>
          <a:lstStyle/>
          <a:p>
            <a:fld id="{565CE74E-AB26-4998-AD42-012C4C1AD076}" type="slidenum">
              <a:rPr lang="zh-CN" altLang="en-US" smtClean="0"/>
            </a:fld>
            <a:r>
              <a:rPr lang="en-US" altLang="zh-CN"/>
              <a:t> / 26</a:t>
            </a:r>
            <a:endParaRPr lang="en-US" altLang="zh-CN"/>
          </a:p>
        </p:txBody>
      </p:sp>
      <p:pic>
        <p:nvPicPr>
          <p:cNvPr id="4" name="图片 3" descr="trade_heatmap"/>
          <p:cNvPicPr>
            <a:picLocks noChangeAspect="1"/>
          </p:cNvPicPr>
          <p:nvPr/>
        </p:nvPicPr>
        <p:blipFill>
          <a:blip r:embed="rId1"/>
          <a:srcRect l="9646" t="3778" r="8552" b="10340"/>
          <a:stretch>
            <a:fillRect/>
          </a:stretch>
        </p:blipFill>
        <p:spPr>
          <a:xfrm>
            <a:off x="1109345" y="957580"/>
            <a:ext cx="9973310" cy="5110480"/>
          </a:xfrm>
          <a:prstGeom prst="rect">
            <a:avLst/>
          </a:prstGeom>
        </p:spPr>
      </p:pic>
      <p:sp>
        <p:nvSpPr>
          <p:cNvPr id="7" name="文本框 6"/>
          <p:cNvSpPr txBox="1"/>
          <p:nvPr/>
        </p:nvSpPr>
        <p:spPr>
          <a:xfrm>
            <a:off x="659765" y="6231890"/>
            <a:ext cx="11061065" cy="398780"/>
          </a:xfrm>
          <a:prstGeom prst="rect">
            <a:avLst/>
          </a:prstGeom>
          <a:noFill/>
        </p:spPr>
        <p:txBody>
          <a:bodyPr wrap="square" rtlCol="0" anchor="t">
            <a:spAutoFit/>
          </a:bodyPr>
          <a:p>
            <a:pPr marL="0" indent="0" algn="ctr">
              <a:buFont typeface="Arial" panose="020B0604020202020204" pitchFamily="34" charset="0"/>
              <a:buNone/>
            </a:pPr>
            <a:r>
              <a:rPr lang="en-US" altLang="zh-CN" sz="2000" b="1" dirty="0">
                <a:latin typeface="Times New Roman" panose="02020603050405020304" charset="0"/>
                <a:cs typeface="Times New Roman" panose="02020603050405020304" charset="0"/>
                <a:sym typeface="+mn-ea"/>
              </a:rPr>
              <a:t>Figure 5.  Ownership-Residence Trade Balance Change Ratio </a:t>
            </a:r>
            <a:endParaRPr lang="en-US" altLang="zh-CN" sz="2000" b="1" dirty="0">
              <a:latin typeface="Times New Roman" panose="02020603050405020304" charset="0"/>
              <a:cs typeface="Times New Roman" panose="02020603050405020304" charset="0"/>
              <a:sym typeface="+mn-ea"/>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26060" y="113665"/>
            <a:ext cx="11739880" cy="921385"/>
          </a:xfrm>
        </p:spPr>
        <p:txBody>
          <a:bodyPr/>
          <a:lstStyle/>
          <a:p>
            <a:pPr algn="ctr"/>
            <a:r>
              <a:rPr lang="en-US" altLang="zh-CN" sz="2800" dirty="0">
                <a:solidFill>
                  <a:srgbClr val="0070C0"/>
                </a:solidFill>
                <a:latin typeface="Times New Roman" panose="02020603050405020304" charset="0"/>
                <a:cs typeface="Times New Roman" panose="02020603050405020304" charset="0"/>
              </a:rPr>
              <a:t>The Contribution of Ownership-based trade to World GDP</a:t>
            </a:r>
            <a:endParaRPr lang="en-US" altLang="zh-CN" sz="2800" dirty="0">
              <a:solidFill>
                <a:srgbClr val="0070C0"/>
              </a:solidFill>
              <a:latin typeface="Times New Roman" panose="02020603050405020304" charset="0"/>
              <a:cs typeface="Times New Roman" panose="02020603050405020304" charset="0"/>
            </a:endParaRPr>
          </a:p>
        </p:txBody>
      </p:sp>
      <p:sp>
        <p:nvSpPr>
          <p:cNvPr id="370" name="内容占位符 368"/>
          <p:cNvSpPr>
            <a:spLocks noGrp="1"/>
          </p:cNvSpPr>
          <p:nvPr/>
        </p:nvSpPr>
        <p:spPr>
          <a:xfrm>
            <a:off x="298767" y="1658303"/>
            <a:ext cx="11032490" cy="727710"/>
          </a:xfrm>
          <a:prstGeom prst="rect">
            <a:avLst/>
          </a:prstGeom>
        </p:spPr>
        <p:txBody>
          <a:bodyPr vert="horz" lIns="91440" tIns="45720" rIns="91440" bIns="45720" rtlCol="0"/>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fontAlgn="auto">
              <a:lnSpc>
                <a:spcPct val="125000"/>
              </a:lnSpc>
              <a:spcBef>
                <a:spcPts val="0"/>
              </a:spcBef>
            </a:pPr>
            <a:r>
              <a:rPr lang="en-US" altLang="zh-CN" sz="2400" dirty="0">
                <a:latin typeface="Times New Roman" panose="02020603050405020304" charset="0"/>
                <a:cs typeface="Times New Roman" panose="02020603050405020304" charset="0"/>
              </a:rPr>
              <a:t>The Hypothetical Extraction Method (HEM) is employed</a:t>
            </a:r>
            <a:endParaRPr lang="en-US" altLang="zh-CN" sz="2400" dirty="0">
              <a:latin typeface="Times New Roman" panose="02020603050405020304" charset="0"/>
              <a:cs typeface="Times New Roman" panose="02020603050405020304" charset="0"/>
            </a:endParaRPr>
          </a:p>
        </p:txBody>
      </p:sp>
      <p:sp>
        <p:nvSpPr>
          <p:cNvPr id="3" name="灯片编号占位符 2"/>
          <p:cNvSpPr>
            <a:spLocks noGrp="1"/>
          </p:cNvSpPr>
          <p:nvPr>
            <p:ph type="sldNum" sz="quarter" idx="12"/>
          </p:nvPr>
        </p:nvSpPr>
        <p:spPr>
          <a:xfrm>
            <a:off x="9396095" y="6450330"/>
            <a:ext cx="2743200" cy="365125"/>
          </a:xfrm>
        </p:spPr>
        <p:txBody>
          <a:bodyPr/>
          <a:lstStyle/>
          <a:p>
            <a:fld id="{565CE74E-AB26-4998-AD42-012C4C1AD076}" type="slidenum">
              <a:rPr lang="zh-CN" altLang="en-US" smtClean="0"/>
            </a:fld>
            <a:r>
              <a:rPr lang="en-US" altLang="zh-CN"/>
              <a:t> / 26</a:t>
            </a:r>
            <a:endParaRPr lang="en-US" altLang="zh-CN"/>
          </a:p>
        </p:txBody>
      </p:sp>
      <p:pic>
        <p:nvPicPr>
          <p:cNvPr id="5" name="图片 4" descr="1"/>
          <p:cNvPicPr>
            <a:picLocks noChangeAspect="1"/>
          </p:cNvPicPr>
          <p:nvPr/>
        </p:nvPicPr>
        <p:blipFill>
          <a:blip r:embed="rId1"/>
          <a:srcRect l="1825" r="2018"/>
          <a:stretch>
            <a:fillRect/>
          </a:stretch>
        </p:blipFill>
        <p:spPr>
          <a:xfrm>
            <a:off x="53340" y="2638425"/>
            <a:ext cx="6323330" cy="2887980"/>
          </a:xfrm>
          <a:prstGeom prst="rect">
            <a:avLst/>
          </a:prstGeom>
        </p:spPr>
      </p:pic>
      <p:sp>
        <p:nvSpPr>
          <p:cNvPr id="6" name="文本框 5"/>
          <p:cNvSpPr txBox="1"/>
          <p:nvPr/>
        </p:nvSpPr>
        <p:spPr>
          <a:xfrm>
            <a:off x="6442393" y="2431017"/>
            <a:ext cx="5552122" cy="3938115"/>
          </a:xfrm>
          <a:prstGeom prst="rect">
            <a:avLst/>
          </a:prstGeom>
          <a:noFill/>
        </p:spPr>
        <p:txBody>
          <a:bodyPr wrap="square" rtlCol="0">
            <a:noAutofit/>
          </a:bodyPr>
          <a:lstStyle/>
          <a:p>
            <a:r>
              <a:rPr lang="en-US" altLang="zh-CN" sz="2000" dirty="0">
                <a:latin typeface="Times New Roman" panose="02020603050405020304" charset="0"/>
                <a:cs typeface="Times New Roman" panose="02020603050405020304" charset="0"/>
              </a:rPr>
              <a:t>Before extraction, global GDP was:</a:t>
            </a:r>
            <a:endParaRPr lang="en-US" altLang="zh-CN" sz="2000" dirty="0">
              <a:latin typeface="Times New Roman" panose="02020603050405020304" charset="0"/>
              <a:cs typeface="Times New Roman" panose="02020603050405020304" charset="0"/>
            </a:endParaRPr>
          </a:p>
          <a:p>
            <a:endParaRPr lang="zh-CN" altLang="en-US" dirty="0">
              <a:latin typeface="Times New Roman" panose="02020603050405020304" charset="0"/>
              <a:cs typeface="Times New Roman" panose="02020603050405020304" charset="0"/>
            </a:endParaRPr>
          </a:p>
          <a:p>
            <a:endParaRPr lang="en-US" altLang="zh-CN" dirty="0">
              <a:latin typeface="Times New Roman" panose="02020603050405020304" charset="0"/>
              <a:cs typeface="Times New Roman" panose="02020603050405020304" charset="0"/>
              <a:sym typeface="+mn-ea"/>
            </a:endParaRPr>
          </a:p>
          <a:p>
            <a:r>
              <a:rPr lang="en-US" altLang="zh-CN" sz="2000" dirty="0">
                <a:latin typeface="Times New Roman" panose="02020603050405020304" charset="0"/>
                <a:cs typeface="Times New Roman" panose="02020603050405020304" charset="0"/>
                <a:sym typeface="+mn-ea"/>
              </a:rPr>
              <a:t>After extraction, global GDP was:</a:t>
            </a:r>
            <a:endParaRPr lang="en-US" altLang="zh-CN" sz="2000" dirty="0">
              <a:latin typeface="Times New Roman" panose="02020603050405020304" charset="0"/>
              <a:cs typeface="Times New Roman" panose="02020603050405020304" charset="0"/>
              <a:sym typeface="+mn-ea"/>
            </a:endParaRPr>
          </a:p>
          <a:p>
            <a:endParaRPr lang="zh-CN" altLang="en-US" dirty="0">
              <a:latin typeface="Times New Roman" panose="02020603050405020304" charset="0"/>
              <a:cs typeface="Times New Roman" panose="02020603050405020304" charset="0"/>
            </a:endParaRPr>
          </a:p>
          <a:p>
            <a:endParaRPr lang="en-US" altLang="zh-CN" dirty="0">
              <a:latin typeface="Times New Roman" panose="02020603050405020304" charset="0"/>
              <a:cs typeface="Times New Roman" panose="02020603050405020304" charset="0"/>
            </a:endParaRPr>
          </a:p>
          <a:p>
            <a:r>
              <a:rPr lang="en-US" altLang="zh-CN" sz="2000" dirty="0">
                <a:latin typeface="Times New Roman" panose="02020603050405020304" charset="0"/>
                <a:cs typeface="Times New Roman" panose="02020603050405020304" charset="0"/>
              </a:rPr>
              <a:t>Where </a:t>
            </a:r>
            <a:r>
              <a:rPr lang="en-US" altLang="zh-CN" sz="2000" b="1" i="1" dirty="0">
                <a:latin typeface="Times New Roman" panose="02020603050405020304" charset="0"/>
                <a:cs typeface="Times New Roman" panose="02020603050405020304" charset="0"/>
              </a:rPr>
              <a:t>w</a:t>
            </a:r>
            <a:r>
              <a:rPr lang="en-US" altLang="zh-CN" sz="2000" dirty="0">
                <a:latin typeface="Times New Roman" panose="02020603050405020304" charset="0"/>
                <a:cs typeface="Times New Roman" panose="02020603050405020304" charset="0"/>
              </a:rPr>
              <a:t> is the row vector of value-added ratios</a:t>
            </a:r>
            <a:r>
              <a:rPr lang="zh-CN" altLang="en-US" sz="2000" dirty="0">
                <a:latin typeface="Times New Roman" panose="02020603050405020304" charset="0"/>
                <a:cs typeface="Times New Roman" panose="02020603050405020304" charset="0"/>
              </a:rPr>
              <a:t>，</a:t>
            </a:r>
            <a:r>
              <a:rPr lang="en-US" altLang="zh-CN" sz="2000" b="1" i="1" dirty="0">
                <a:latin typeface="Times New Roman" panose="02020603050405020304" charset="0"/>
                <a:cs typeface="Times New Roman" panose="02020603050405020304" charset="0"/>
              </a:rPr>
              <a:t>L </a:t>
            </a:r>
            <a:r>
              <a:rPr lang="en-US" altLang="zh-CN" sz="2000" dirty="0">
                <a:latin typeface="Times New Roman" panose="02020603050405020304" charset="0"/>
                <a:cs typeface="Times New Roman" panose="02020603050405020304" charset="0"/>
              </a:rPr>
              <a:t>is the Leontief inverse</a:t>
            </a:r>
            <a:endParaRPr lang="en-US" altLang="zh-CN" sz="2000" dirty="0">
              <a:latin typeface="Times New Roman" panose="02020603050405020304" charset="0"/>
              <a:cs typeface="Times New Roman" panose="02020603050405020304" charset="0"/>
            </a:endParaRPr>
          </a:p>
          <a:p>
            <a:endParaRPr lang="en-US" altLang="zh-CN" dirty="0">
              <a:latin typeface="Times New Roman" panose="02020603050405020304" charset="0"/>
              <a:cs typeface="Times New Roman" panose="02020603050405020304" charset="0"/>
            </a:endParaRPr>
          </a:p>
          <a:p>
            <a:r>
              <a:rPr lang="en-US" altLang="zh-CN" sz="2000" dirty="0">
                <a:latin typeface="Times New Roman" panose="02020603050405020304" charset="0"/>
                <a:cs typeface="Times New Roman" panose="02020603050405020304" charset="0"/>
              </a:rPr>
              <a:t>The contribution of ownership-based trade to world GDP</a:t>
            </a:r>
            <a:endParaRPr lang="en-US" altLang="zh-CN" sz="2000" dirty="0">
              <a:latin typeface="Times New Roman" panose="02020603050405020304" charset="0"/>
              <a:cs typeface="Times New Roman" panose="02020603050405020304" charset="0"/>
            </a:endParaRPr>
          </a:p>
          <a:p>
            <a:endParaRPr lang="en-US" altLang="zh-CN" dirty="0">
              <a:latin typeface="Times New Roman" panose="02020603050405020304" charset="0"/>
              <a:cs typeface="Times New Roman" panose="02020603050405020304" charset="0"/>
            </a:endParaRPr>
          </a:p>
          <a:p>
            <a:endParaRPr lang="en-US" altLang="zh-CN" dirty="0">
              <a:latin typeface="Times New Roman" panose="02020603050405020304" charset="0"/>
              <a:cs typeface="Times New Roman" panose="02020603050405020304" charset="0"/>
            </a:endParaRPr>
          </a:p>
        </p:txBody>
      </p:sp>
      <p:pic>
        <p:nvPicPr>
          <p:cNvPr id="7" name="图片 6" descr="2"/>
          <p:cNvPicPr>
            <a:picLocks noChangeAspect="1"/>
          </p:cNvPicPr>
          <p:nvPr/>
        </p:nvPicPr>
        <p:blipFill>
          <a:blip r:embed="rId2"/>
          <a:stretch>
            <a:fillRect/>
          </a:stretch>
        </p:blipFill>
        <p:spPr>
          <a:xfrm>
            <a:off x="7165658" y="2899105"/>
            <a:ext cx="2346960" cy="312420"/>
          </a:xfrm>
          <a:prstGeom prst="rect">
            <a:avLst/>
          </a:prstGeom>
        </p:spPr>
      </p:pic>
      <p:pic>
        <p:nvPicPr>
          <p:cNvPr id="8" name="图片 7" descr="3"/>
          <p:cNvPicPr>
            <a:picLocks noChangeAspect="1"/>
          </p:cNvPicPr>
          <p:nvPr/>
        </p:nvPicPr>
        <p:blipFill>
          <a:blip r:embed="rId3"/>
          <a:stretch>
            <a:fillRect/>
          </a:stretch>
        </p:blipFill>
        <p:spPr>
          <a:xfrm>
            <a:off x="7141528" y="3732406"/>
            <a:ext cx="2583180" cy="312420"/>
          </a:xfrm>
          <a:prstGeom prst="rect">
            <a:avLst/>
          </a:prstGeom>
        </p:spPr>
      </p:pic>
      <p:pic>
        <p:nvPicPr>
          <p:cNvPr id="9" name="图片 8" descr="4"/>
          <p:cNvPicPr>
            <a:picLocks noChangeAspect="1"/>
          </p:cNvPicPr>
          <p:nvPr/>
        </p:nvPicPr>
        <p:blipFill>
          <a:blip r:embed="rId4"/>
          <a:stretch>
            <a:fillRect/>
          </a:stretch>
        </p:blipFill>
        <p:spPr>
          <a:xfrm>
            <a:off x="7766368" y="5526405"/>
            <a:ext cx="1958340" cy="3048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7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0"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00075" y="212725"/>
            <a:ext cx="11031855" cy="921385"/>
          </a:xfrm>
        </p:spPr>
        <p:txBody>
          <a:bodyPr/>
          <a:lstStyle/>
          <a:p>
            <a:pPr algn="ctr"/>
            <a:r>
              <a:rPr lang="en-US" altLang="zh-CN" sz="2800" dirty="0">
                <a:solidFill>
                  <a:srgbClr val="0070C0"/>
                </a:solidFill>
                <a:latin typeface="Times New Roman" panose="02020603050405020304" charset="0"/>
                <a:cs typeface="Times New Roman" panose="02020603050405020304" charset="0"/>
              </a:rPr>
              <a:t>The Contribution of Ownership-based trade to World GDP</a:t>
            </a:r>
            <a:endParaRPr lang="en-US" altLang="zh-CN" sz="2800" dirty="0">
              <a:solidFill>
                <a:srgbClr val="0070C0"/>
              </a:solidFill>
              <a:latin typeface="Times New Roman" panose="02020603050405020304" charset="0"/>
              <a:cs typeface="Times New Roman" panose="02020603050405020304" charset="0"/>
            </a:endParaRPr>
          </a:p>
        </p:txBody>
      </p:sp>
      <p:sp>
        <p:nvSpPr>
          <p:cNvPr id="4" name="灯片编号占位符 3"/>
          <p:cNvSpPr>
            <a:spLocks noGrp="1"/>
          </p:cNvSpPr>
          <p:nvPr>
            <p:ph type="sldNum" sz="quarter" idx="12"/>
          </p:nvPr>
        </p:nvSpPr>
        <p:spPr>
          <a:xfrm>
            <a:off x="9406890" y="6449695"/>
            <a:ext cx="2743200" cy="365125"/>
          </a:xfrm>
        </p:spPr>
        <p:txBody>
          <a:bodyPr/>
          <a:lstStyle/>
          <a:p>
            <a:fld id="{565CE74E-AB26-4998-AD42-012C4C1AD076}" type="slidenum">
              <a:rPr lang="zh-CN" altLang="en-US" smtClean="0"/>
            </a:fld>
            <a:r>
              <a:rPr lang="en-US" altLang="zh-CN"/>
              <a:t> / 26</a:t>
            </a:r>
            <a:endParaRPr lang="en-US" altLang="zh-CN"/>
          </a:p>
        </p:txBody>
      </p:sp>
      <p:sp>
        <p:nvSpPr>
          <p:cNvPr id="25" name="内容占位符 2"/>
          <p:cNvSpPr>
            <a:spLocks noGrp="1"/>
          </p:cNvSpPr>
          <p:nvPr/>
        </p:nvSpPr>
        <p:spPr>
          <a:xfrm>
            <a:off x="2918777" y="5313998"/>
            <a:ext cx="6354445" cy="340360"/>
          </a:xfrm>
          <a:prstGeom prst="rect">
            <a:avLst/>
          </a:prstGeom>
        </p:spPr>
        <p:txBody>
          <a:bodyPr vert="horz" lIns="91440" tIns="45720" rIns="91440" bIns="45720" rtlCol="0">
            <a:normAutofit fontScale="85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altLang="zh-CN" sz="2000" b="1" dirty="0">
                <a:latin typeface="Times New Roman" panose="02020603050405020304" charset="0"/>
                <a:cs typeface="Times New Roman" panose="02020603050405020304" charset="0"/>
              </a:rPr>
              <a:t>Figure 6.  The Contribution Range of GDP in Various Economies</a:t>
            </a:r>
            <a:endParaRPr lang="en-US" altLang="zh-CN" sz="2000" b="1" dirty="0">
              <a:latin typeface="Times New Roman" panose="02020603050405020304" charset="0"/>
              <a:cs typeface="Times New Roman" panose="02020603050405020304" charset="0"/>
            </a:endParaRPr>
          </a:p>
        </p:txBody>
      </p:sp>
      <p:pic>
        <p:nvPicPr>
          <p:cNvPr id="5" name="图片 4"/>
          <p:cNvPicPr>
            <a:picLocks noChangeAspect="1"/>
          </p:cNvPicPr>
          <p:nvPr/>
        </p:nvPicPr>
        <p:blipFill>
          <a:blip r:embed="rId1"/>
          <a:stretch>
            <a:fillRect/>
          </a:stretch>
        </p:blipFill>
        <p:spPr>
          <a:xfrm>
            <a:off x="2306320" y="884555"/>
            <a:ext cx="7578725" cy="4429760"/>
          </a:xfrm>
          <a:prstGeom prst="rect">
            <a:avLst/>
          </a:prstGeo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26060" y="113665"/>
            <a:ext cx="11739880" cy="921385"/>
          </a:xfrm>
        </p:spPr>
        <p:txBody>
          <a:bodyPr>
            <a:normAutofit/>
          </a:bodyPr>
          <a:lstStyle/>
          <a:p>
            <a:pPr algn="ctr"/>
            <a:r>
              <a:rPr lang="en-US" altLang="zh-CN" sz="3200" dirty="0">
                <a:solidFill>
                  <a:srgbClr val="0070C0"/>
                </a:solidFill>
                <a:latin typeface="Times New Roman" panose="02020603050405020304" charset="0"/>
                <a:cs typeface="Times New Roman" panose="02020603050405020304" charset="0"/>
              </a:rPr>
              <a:t>Conclusions</a:t>
            </a:r>
            <a:endParaRPr lang="en-US" altLang="zh-CN" sz="3200" dirty="0">
              <a:solidFill>
                <a:srgbClr val="0070C0"/>
              </a:solidFill>
              <a:latin typeface="Times New Roman" panose="02020603050405020304" charset="0"/>
              <a:cs typeface="Times New Roman" panose="02020603050405020304" charset="0"/>
            </a:endParaRPr>
          </a:p>
        </p:txBody>
      </p:sp>
      <p:sp>
        <p:nvSpPr>
          <p:cNvPr id="4" name="内容占位符 368"/>
          <p:cNvSpPr>
            <a:spLocks noGrp="1"/>
          </p:cNvSpPr>
          <p:nvPr/>
        </p:nvSpPr>
        <p:spPr>
          <a:xfrm>
            <a:off x="579755" y="1471613"/>
            <a:ext cx="11032490" cy="4867592"/>
          </a:xfrm>
          <a:prstGeom prst="rect">
            <a:avLst/>
          </a:prstGeom>
        </p:spPr>
        <p:txBody>
          <a:bodyPr vert="horz" lIns="91440" tIns="45720" rIns="91440" bIns="45720" rtlCol="0"/>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lgn="just" fontAlgn="auto">
              <a:lnSpc>
                <a:spcPct val="125000"/>
              </a:lnSpc>
              <a:spcBef>
                <a:spcPts val="0"/>
              </a:spcBef>
              <a:buFont typeface="Arial" panose="020B0604020202020204" pitchFamily="34" charset="0"/>
              <a:buChar char="•"/>
            </a:pPr>
            <a:r>
              <a:rPr lang="en-US" altLang="zh-CN" sz="2400" dirty="0">
                <a:latin typeface="Times New Roman" panose="02020603050405020304" charset="0"/>
                <a:cs typeface="Times New Roman" panose="02020603050405020304" charset="0"/>
              </a:rPr>
              <a:t>Very preliminary results</a:t>
            </a:r>
            <a:endParaRPr lang="en-US" altLang="zh-CN" sz="2400" dirty="0">
              <a:latin typeface="Times New Roman" panose="02020603050405020304" charset="0"/>
              <a:cs typeface="Times New Roman" panose="02020603050405020304" charset="0"/>
            </a:endParaRPr>
          </a:p>
          <a:p>
            <a:pPr marL="342900" indent="-342900" algn="just" fontAlgn="auto">
              <a:lnSpc>
                <a:spcPct val="125000"/>
              </a:lnSpc>
              <a:spcBef>
                <a:spcPts val="0"/>
              </a:spcBef>
              <a:buFont typeface="Arial" panose="020B0604020202020204" pitchFamily="34" charset="0"/>
              <a:buChar char="•"/>
            </a:pPr>
            <a:r>
              <a:rPr lang="en-US" altLang="zh-CN" sz="2400" dirty="0">
                <a:latin typeface="Times New Roman" panose="02020603050405020304" charset="0"/>
                <a:cs typeface="Times New Roman" panose="02020603050405020304" charset="0"/>
              </a:rPr>
              <a:t>To be continued</a:t>
            </a:r>
            <a:endParaRPr lang="en-US" altLang="zh-CN" sz="2400" dirty="0">
              <a:latin typeface="Times New Roman" panose="02020603050405020304" charset="0"/>
              <a:cs typeface="Times New Roman" panose="02020603050405020304" charset="0"/>
            </a:endParaRPr>
          </a:p>
        </p:txBody>
      </p:sp>
      <p:sp>
        <p:nvSpPr>
          <p:cNvPr id="3" name="灯片编号占位符 2"/>
          <p:cNvSpPr>
            <a:spLocks noGrp="1"/>
          </p:cNvSpPr>
          <p:nvPr>
            <p:ph type="sldNum" sz="quarter" idx="12"/>
          </p:nvPr>
        </p:nvSpPr>
        <p:spPr>
          <a:xfrm>
            <a:off x="9412605" y="6443980"/>
            <a:ext cx="2743200" cy="365125"/>
          </a:xfrm>
        </p:spPr>
        <p:txBody>
          <a:bodyPr/>
          <a:lstStyle/>
          <a:p>
            <a:fld id="{565CE74E-AB26-4998-AD42-012C4C1AD076}" type="slidenum">
              <a:rPr lang="zh-CN" altLang="en-US" smtClean="0"/>
            </a:fld>
            <a:r>
              <a:rPr lang="en-US" altLang="zh-CN"/>
              <a:t> / 26</a:t>
            </a:r>
            <a:endParaRPr lang="en-US" altLang="zh-CN"/>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 </a:t>
            </a:r>
            <a:endParaRPr lang="zh-CN" altLang="en-US" dirty="0"/>
          </a:p>
        </p:txBody>
      </p:sp>
      <p:sp>
        <p:nvSpPr>
          <p:cNvPr id="3" name="内容占位符 2"/>
          <p:cNvSpPr>
            <a:spLocks noGrp="1"/>
          </p:cNvSpPr>
          <p:nvPr>
            <p:ph idx="1"/>
          </p:nvPr>
        </p:nvSpPr>
        <p:spPr/>
        <p:txBody>
          <a:bodyPr/>
          <a:lstStyle/>
          <a:p>
            <a:pPr marL="0" indent="0" algn="ctr">
              <a:buNone/>
            </a:pPr>
            <a:endParaRPr lang="en-US" altLang="zh-CN" dirty="0"/>
          </a:p>
          <a:p>
            <a:pPr marL="0" indent="0" algn="ctr">
              <a:buNone/>
            </a:pPr>
            <a:endParaRPr lang="en-US" altLang="zh-CN" dirty="0"/>
          </a:p>
          <a:p>
            <a:pPr marL="0" indent="0" algn="ctr">
              <a:buNone/>
            </a:pPr>
            <a:r>
              <a:rPr lang="en-US" altLang="zh-CN" sz="3200" dirty="0">
                <a:solidFill>
                  <a:srgbClr val="0070C0"/>
                </a:solidFill>
              </a:rPr>
              <a:t>Thank you!</a:t>
            </a:r>
            <a:endParaRPr lang="zh-CN" altLang="en-US" sz="3200" dirty="0">
              <a:solidFill>
                <a:srgbClr val="0070C0"/>
              </a:solidFill>
            </a:endParaRPr>
          </a:p>
        </p:txBody>
      </p:sp>
      <p:sp>
        <p:nvSpPr>
          <p:cNvPr id="4" name="灯片编号占位符 3"/>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774065" y="1438274"/>
            <a:ext cx="10644505" cy="2667001"/>
          </a:xfrm>
          <a:prstGeom prst="rect">
            <a:avLst/>
          </a:prstGeom>
          <a:noFill/>
        </p:spPr>
        <p:txBody>
          <a:bodyPr wrap="square" rtlCol="0">
            <a:noAutofit/>
          </a:bodyPr>
          <a:lstStyle/>
          <a:p>
            <a:pPr marL="342900" indent="-342900" algn="just" fontAlgn="auto">
              <a:lnSpc>
                <a:spcPct val="125000"/>
              </a:lnSpc>
              <a:spcBef>
                <a:spcPts val="600"/>
              </a:spcBef>
              <a:spcAft>
                <a:spcPts val="600"/>
              </a:spcAft>
              <a:buFont typeface="Arial" panose="020B0604020202020204" pitchFamily="34" charset="0"/>
              <a:buChar char="•"/>
            </a:pPr>
            <a:r>
              <a:rPr lang="en-US" altLang="zh-CN" sz="2400" dirty="0">
                <a:latin typeface="Times New Roman" panose="02020603050405020304" charset="0"/>
                <a:cs typeface="Times New Roman" panose="02020603050405020304" charset="0"/>
              </a:rPr>
              <a:t>Economy A’s export to Economy B</a:t>
            </a:r>
            <a:endParaRPr lang="en-US" altLang="zh-CN" sz="2400" dirty="0">
              <a:latin typeface="Times New Roman" panose="02020603050405020304" charset="0"/>
              <a:cs typeface="Times New Roman" panose="02020603050405020304" charset="0"/>
            </a:endParaRPr>
          </a:p>
          <a:p>
            <a:pPr marL="342900" indent="-342900" algn="just" fontAlgn="auto">
              <a:lnSpc>
                <a:spcPct val="125000"/>
              </a:lnSpc>
              <a:spcBef>
                <a:spcPts val="600"/>
              </a:spcBef>
              <a:spcAft>
                <a:spcPts val="600"/>
              </a:spcAft>
              <a:buFont typeface="Wingdings" panose="05000000000000000000" pitchFamily="2" charset="2"/>
              <a:buChar char="ü"/>
            </a:pPr>
            <a:r>
              <a:rPr lang="en-US" altLang="zh-CN" sz="2400" dirty="0">
                <a:latin typeface="Times New Roman" panose="02020603050405020304" charset="0"/>
                <a:cs typeface="Times New Roman" panose="02020603050405020304" charset="0"/>
              </a:rPr>
              <a:t>Traditional international trade: </a:t>
            </a:r>
            <a:r>
              <a:rPr lang="en-US" altLang="zh-CN" sz="2400" dirty="0">
                <a:solidFill>
                  <a:srgbClr val="C00000"/>
                </a:solidFill>
                <a:latin typeface="Times New Roman" panose="02020603050405020304" charset="0"/>
                <a:cs typeface="Times New Roman" panose="02020603050405020304" charset="0"/>
              </a:rPr>
              <a:t>resident-based trade </a:t>
            </a:r>
            <a:r>
              <a:rPr lang="en-US" altLang="zh-CN" sz="2400" dirty="0">
                <a:latin typeface="Times New Roman" panose="02020603050405020304" charset="0"/>
                <a:cs typeface="Times New Roman" panose="02020603050405020304" charset="0"/>
              </a:rPr>
              <a:t>(transactions between an economy’s resident and its non-resident)</a:t>
            </a:r>
            <a:endParaRPr lang="en-US" altLang="zh-CN" sz="2400" dirty="0">
              <a:latin typeface="Times New Roman" panose="02020603050405020304" charset="0"/>
              <a:cs typeface="Times New Roman" panose="02020603050405020304" charset="0"/>
            </a:endParaRPr>
          </a:p>
        </p:txBody>
      </p:sp>
      <p:sp>
        <p:nvSpPr>
          <p:cNvPr id="2" name="标题 1"/>
          <p:cNvSpPr>
            <a:spLocks noGrp="1"/>
          </p:cNvSpPr>
          <p:nvPr>
            <p:ph type="title"/>
          </p:nvPr>
        </p:nvSpPr>
        <p:spPr>
          <a:xfrm>
            <a:off x="1951990" y="272415"/>
            <a:ext cx="8060690" cy="608965"/>
          </a:xfrm>
        </p:spPr>
        <p:txBody>
          <a:bodyPr>
            <a:normAutofit/>
          </a:bodyPr>
          <a:lstStyle/>
          <a:p>
            <a:pPr algn="ctr"/>
            <a:r>
              <a:rPr lang="en-US" altLang="zh-CN" sz="3200" dirty="0">
                <a:solidFill>
                  <a:srgbClr val="0070C0"/>
                </a:solidFill>
                <a:latin typeface="Times New Roman" panose="02020603050405020304" charset="0"/>
                <a:cs typeface="Times New Roman" panose="02020603050405020304" charset="0"/>
              </a:rPr>
              <a:t>Introduction</a:t>
            </a:r>
            <a:endParaRPr lang="en-US" altLang="zh-CN" sz="3200" dirty="0">
              <a:solidFill>
                <a:srgbClr val="0070C0"/>
              </a:solidFill>
              <a:latin typeface="Times New Roman" panose="02020603050405020304" charset="0"/>
              <a:cs typeface="Times New Roman" panose="02020603050405020304" charset="0"/>
            </a:endParaRPr>
          </a:p>
        </p:txBody>
      </p:sp>
      <p:sp>
        <p:nvSpPr>
          <p:cNvPr id="3" name="灯片编号占位符 2"/>
          <p:cNvSpPr>
            <a:spLocks noGrp="1"/>
          </p:cNvSpPr>
          <p:nvPr>
            <p:ph type="sldNum" sz="quarter" idx="12"/>
          </p:nvPr>
        </p:nvSpPr>
        <p:spPr>
          <a:xfrm>
            <a:off x="9365615" y="6492875"/>
            <a:ext cx="2743200" cy="365125"/>
          </a:xfrm>
        </p:spPr>
        <p:txBody>
          <a:bodyPr/>
          <a:lstStyle/>
          <a:p>
            <a:fld id="{565CE74E-AB26-4998-AD42-012C4C1AD076}" type="slidenum">
              <a:rPr lang="zh-CN" altLang="en-US" smtClean="0"/>
            </a:fld>
            <a:r>
              <a:rPr lang="en-US" altLang="zh-CN" dirty="0"/>
              <a:t> / 26</a:t>
            </a:r>
            <a:endParaRPr lang="en-US" altLang="zh-CN" dirty="0"/>
          </a:p>
        </p:txBody>
      </p:sp>
      <p:sp>
        <p:nvSpPr>
          <p:cNvPr id="4" name="椭圆 3"/>
          <p:cNvSpPr/>
          <p:nvPr/>
        </p:nvSpPr>
        <p:spPr>
          <a:xfrm>
            <a:off x="1474936" y="3292791"/>
            <a:ext cx="3301844" cy="1841182"/>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noFill/>
            </a:endParaRPr>
          </a:p>
        </p:txBody>
      </p:sp>
      <p:sp>
        <p:nvSpPr>
          <p:cNvPr id="7" name="文本框 6"/>
          <p:cNvSpPr txBox="1"/>
          <p:nvPr/>
        </p:nvSpPr>
        <p:spPr>
          <a:xfrm>
            <a:off x="2562852" y="3357560"/>
            <a:ext cx="1419225" cy="369332"/>
          </a:xfrm>
          <a:prstGeom prst="rect">
            <a:avLst/>
          </a:prstGeom>
          <a:noFill/>
        </p:spPr>
        <p:txBody>
          <a:bodyPr wrap="square" rtlCol="0">
            <a:spAutoFit/>
          </a:bodyPr>
          <a:lstStyle/>
          <a:p>
            <a:r>
              <a:rPr lang="en-US" altLang="zh-CN" dirty="0">
                <a:solidFill>
                  <a:srgbClr val="C00000"/>
                </a:solidFill>
              </a:rPr>
              <a:t>Economy A</a:t>
            </a:r>
            <a:endParaRPr lang="zh-CN" altLang="en-US" dirty="0">
              <a:solidFill>
                <a:srgbClr val="C00000"/>
              </a:solidFill>
            </a:endParaRPr>
          </a:p>
        </p:txBody>
      </p:sp>
      <p:sp>
        <p:nvSpPr>
          <p:cNvPr id="6" name="椭圆 5"/>
          <p:cNvSpPr/>
          <p:nvPr/>
        </p:nvSpPr>
        <p:spPr>
          <a:xfrm>
            <a:off x="5923125" y="3278502"/>
            <a:ext cx="3301844" cy="1841182"/>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noFill/>
            </a:endParaRPr>
          </a:p>
        </p:txBody>
      </p:sp>
      <p:sp>
        <p:nvSpPr>
          <p:cNvPr id="10" name="文本框 9"/>
          <p:cNvSpPr txBox="1"/>
          <p:nvPr/>
        </p:nvSpPr>
        <p:spPr>
          <a:xfrm>
            <a:off x="7011041" y="3343271"/>
            <a:ext cx="1419225" cy="369332"/>
          </a:xfrm>
          <a:prstGeom prst="rect">
            <a:avLst/>
          </a:prstGeom>
          <a:noFill/>
        </p:spPr>
        <p:txBody>
          <a:bodyPr wrap="square" rtlCol="0">
            <a:spAutoFit/>
          </a:bodyPr>
          <a:lstStyle/>
          <a:p>
            <a:r>
              <a:rPr lang="en-US" altLang="zh-CN" dirty="0">
                <a:solidFill>
                  <a:srgbClr val="0070C0"/>
                </a:solidFill>
              </a:rPr>
              <a:t>Economy B</a:t>
            </a:r>
            <a:endParaRPr lang="zh-CN" altLang="en-US" dirty="0">
              <a:solidFill>
                <a:srgbClr val="0070C0"/>
              </a:solidFill>
            </a:endParaRPr>
          </a:p>
        </p:txBody>
      </p:sp>
      <p:cxnSp>
        <p:nvCxnSpPr>
          <p:cNvPr id="16" name="直接箭头连接符 15"/>
          <p:cNvCxnSpPr/>
          <p:nvPr/>
        </p:nvCxnSpPr>
        <p:spPr>
          <a:xfrm>
            <a:off x="4310063" y="4271963"/>
            <a:ext cx="208597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8" name="文本框 17"/>
          <p:cNvSpPr txBox="1"/>
          <p:nvPr/>
        </p:nvSpPr>
        <p:spPr>
          <a:xfrm>
            <a:off x="1872492" y="4087297"/>
            <a:ext cx="2506732" cy="369332"/>
          </a:xfrm>
          <a:prstGeom prst="rect">
            <a:avLst/>
          </a:prstGeom>
          <a:noFill/>
        </p:spPr>
        <p:txBody>
          <a:bodyPr wrap="square" rtlCol="0">
            <a:spAutoFit/>
          </a:bodyPr>
          <a:lstStyle/>
          <a:p>
            <a:r>
              <a:rPr lang="en-US" altLang="zh-CN" dirty="0"/>
              <a:t>Resident of Economy A</a:t>
            </a:r>
            <a:endParaRPr lang="zh-CN" altLang="en-US" dirty="0"/>
          </a:p>
        </p:txBody>
      </p:sp>
      <p:sp>
        <p:nvSpPr>
          <p:cNvPr id="22" name="文本框 21"/>
          <p:cNvSpPr txBox="1"/>
          <p:nvPr/>
        </p:nvSpPr>
        <p:spPr>
          <a:xfrm>
            <a:off x="6403287" y="4087297"/>
            <a:ext cx="2506732" cy="369332"/>
          </a:xfrm>
          <a:prstGeom prst="rect">
            <a:avLst/>
          </a:prstGeom>
          <a:noFill/>
        </p:spPr>
        <p:txBody>
          <a:bodyPr wrap="square" rtlCol="0">
            <a:spAutoFit/>
          </a:bodyPr>
          <a:lstStyle/>
          <a:p>
            <a:r>
              <a:rPr lang="en-US" altLang="zh-CN" dirty="0"/>
              <a:t>Resident of Economy B</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2"/>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p:bldP spid="6" grpId="0" animBg="1"/>
      <p:bldP spid="10" grpId="0"/>
      <p:bldP spid="18" grpId="0"/>
      <p:bldP spid="2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774065" y="1438274"/>
            <a:ext cx="10644505" cy="2667001"/>
          </a:xfrm>
          <a:prstGeom prst="rect">
            <a:avLst/>
          </a:prstGeom>
          <a:noFill/>
        </p:spPr>
        <p:txBody>
          <a:bodyPr wrap="square" rtlCol="0">
            <a:noAutofit/>
          </a:bodyPr>
          <a:lstStyle/>
          <a:p>
            <a:pPr marL="342900" indent="-342900" algn="just" fontAlgn="auto">
              <a:lnSpc>
                <a:spcPct val="125000"/>
              </a:lnSpc>
              <a:spcBef>
                <a:spcPts val="600"/>
              </a:spcBef>
              <a:spcAft>
                <a:spcPts val="600"/>
              </a:spcAft>
              <a:buFont typeface="Arial" panose="020B0604020202020204" pitchFamily="34" charset="0"/>
              <a:buChar char="•"/>
            </a:pPr>
            <a:r>
              <a:rPr lang="en-US" altLang="zh-CN" sz="2400" dirty="0">
                <a:latin typeface="Times New Roman" panose="02020603050405020304" charset="0"/>
                <a:cs typeface="Times New Roman" panose="02020603050405020304" charset="0"/>
              </a:rPr>
              <a:t>Economy A’s export to Economy B</a:t>
            </a:r>
            <a:endParaRPr lang="en-US" altLang="zh-CN" sz="2400" dirty="0">
              <a:latin typeface="Times New Roman" panose="02020603050405020304" charset="0"/>
              <a:cs typeface="Times New Roman" panose="02020603050405020304" charset="0"/>
            </a:endParaRPr>
          </a:p>
          <a:p>
            <a:pPr marL="342900" indent="-342900" algn="just" fontAlgn="auto">
              <a:lnSpc>
                <a:spcPct val="125000"/>
              </a:lnSpc>
              <a:spcBef>
                <a:spcPts val="600"/>
              </a:spcBef>
              <a:spcAft>
                <a:spcPts val="600"/>
              </a:spcAft>
              <a:buFont typeface="Wingdings" panose="05000000000000000000" pitchFamily="2" charset="2"/>
              <a:buChar char="ü"/>
            </a:pPr>
            <a:r>
              <a:rPr lang="en-US" altLang="zh-CN" sz="2400" dirty="0">
                <a:latin typeface="Times New Roman" panose="02020603050405020304" charset="0"/>
                <a:cs typeface="Times New Roman" panose="02020603050405020304" charset="0"/>
              </a:rPr>
              <a:t>The challenge of commercial presence on traditional trade statistics</a:t>
            </a:r>
            <a:endParaRPr lang="en-US" altLang="zh-CN" sz="2400" dirty="0">
              <a:latin typeface="Times New Roman" panose="02020603050405020304" charset="0"/>
              <a:cs typeface="Times New Roman" panose="02020603050405020304" charset="0"/>
            </a:endParaRPr>
          </a:p>
        </p:txBody>
      </p:sp>
      <p:sp>
        <p:nvSpPr>
          <p:cNvPr id="2" name="标题 1"/>
          <p:cNvSpPr>
            <a:spLocks noGrp="1"/>
          </p:cNvSpPr>
          <p:nvPr>
            <p:ph type="title"/>
          </p:nvPr>
        </p:nvSpPr>
        <p:spPr>
          <a:xfrm>
            <a:off x="1951990" y="272415"/>
            <a:ext cx="8060690" cy="608965"/>
          </a:xfrm>
        </p:spPr>
        <p:txBody>
          <a:bodyPr>
            <a:normAutofit/>
          </a:bodyPr>
          <a:lstStyle/>
          <a:p>
            <a:pPr algn="ctr"/>
            <a:r>
              <a:rPr lang="en-US" altLang="zh-CN" sz="3200" dirty="0">
                <a:solidFill>
                  <a:srgbClr val="0070C0"/>
                </a:solidFill>
                <a:latin typeface="Times New Roman" panose="02020603050405020304" charset="0"/>
                <a:cs typeface="Times New Roman" panose="02020603050405020304" charset="0"/>
              </a:rPr>
              <a:t>Introduction</a:t>
            </a:r>
            <a:endParaRPr lang="en-US" altLang="zh-CN" sz="3200" dirty="0">
              <a:solidFill>
                <a:srgbClr val="0070C0"/>
              </a:solidFill>
              <a:latin typeface="Times New Roman" panose="02020603050405020304" charset="0"/>
              <a:cs typeface="Times New Roman" panose="02020603050405020304" charset="0"/>
            </a:endParaRPr>
          </a:p>
        </p:txBody>
      </p:sp>
      <p:sp>
        <p:nvSpPr>
          <p:cNvPr id="3" name="灯片编号占位符 2"/>
          <p:cNvSpPr>
            <a:spLocks noGrp="1"/>
          </p:cNvSpPr>
          <p:nvPr>
            <p:ph type="sldNum" sz="quarter" idx="12"/>
          </p:nvPr>
        </p:nvSpPr>
        <p:spPr>
          <a:xfrm>
            <a:off x="9365615" y="6492875"/>
            <a:ext cx="2743200" cy="365125"/>
          </a:xfrm>
        </p:spPr>
        <p:txBody>
          <a:bodyPr/>
          <a:lstStyle/>
          <a:p>
            <a:fld id="{565CE74E-AB26-4998-AD42-012C4C1AD076}" type="slidenum">
              <a:rPr lang="zh-CN" altLang="en-US" smtClean="0"/>
            </a:fld>
            <a:r>
              <a:rPr lang="en-US" altLang="zh-CN" dirty="0"/>
              <a:t> / 26</a:t>
            </a:r>
            <a:endParaRPr lang="en-US" altLang="zh-CN" dirty="0"/>
          </a:p>
        </p:txBody>
      </p:sp>
      <p:sp>
        <p:nvSpPr>
          <p:cNvPr id="4" name="椭圆 3"/>
          <p:cNvSpPr/>
          <p:nvPr/>
        </p:nvSpPr>
        <p:spPr>
          <a:xfrm>
            <a:off x="2185279" y="3184684"/>
            <a:ext cx="3301844" cy="1841182"/>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noFill/>
            </a:endParaRPr>
          </a:p>
        </p:txBody>
      </p:sp>
      <p:sp>
        <p:nvSpPr>
          <p:cNvPr id="7" name="文本框 6"/>
          <p:cNvSpPr txBox="1"/>
          <p:nvPr/>
        </p:nvSpPr>
        <p:spPr>
          <a:xfrm>
            <a:off x="3273195" y="3249453"/>
            <a:ext cx="1419225" cy="369332"/>
          </a:xfrm>
          <a:prstGeom prst="rect">
            <a:avLst/>
          </a:prstGeom>
          <a:noFill/>
        </p:spPr>
        <p:txBody>
          <a:bodyPr wrap="square" rtlCol="0">
            <a:spAutoFit/>
          </a:bodyPr>
          <a:lstStyle/>
          <a:p>
            <a:r>
              <a:rPr lang="en-US" altLang="zh-CN" dirty="0">
                <a:solidFill>
                  <a:srgbClr val="0070C0"/>
                </a:solidFill>
              </a:rPr>
              <a:t>Economy B</a:t>
            </a:r>
            <a:endParaRPr lang="zh-CN" altLang="en-US" dirty="0">
              <a:solidFill>
                <a:srgbClr val="0070C0"/>
              </a:solidFill>
            </a:endParaRPr>
          </a:p>
        </p:txBody>
      </p:sp>
      <p:sp>
        <p:nvSpPr>
          <p:cNvPr id="8" name="椭圆 7"/>
          <p:cNvSpPr/>
          <p:nvPr/>
        </p:nvSpPr>
        <p:spPr>
          <a:xfrm>
            <a:off x="2390387" y="4105275"/>
            <a:ext cx="2266950" cy="628650"/>
          </a:xfrm>
          <a:prstGeom prst="ellipse">
            <a:avLst/>
          </a:prstGeom>
          <a:noFill/>
          <a:ln>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文本框 8"/>
          <p:cNvSpPr txBox="1"/>
          <p:nvPr/>
        </p:nvSpPr>
        <p:spPr>
          <a:xfrm>
            <a:off x="2723762" y="4118134"/>
            <a:ext cx="2266950" cy="646331"/>
          </a:xfrm>
          <a:prstGeom prst="rect">
            <a:avLst/>
          </a:prstGeom>
          <a:noFill/>
        </p:spPr>
        <p:txBody>
          <a:bodyPr wrap="square" rtlCol="0">
            <a:spAutoFit/>
          </a:bodyPr>
          <a:lstStyle/>
          <a:p>
            <a:r>
              <a:rPr lang="en-US" altLang="zh-CN" dirty="0"/>
              <a:t>Subsidiaries of </a:t>
            </a:r>
            <a:r>
              <a:rPr lang="en-US" altLang="zh-CN" dirty="0">
                <a:solidFill>
                  <a:srgbClr val="C00000"/>
                </a:solidFill>
              </a:rPr>
              <a:t>Economy A</a:t>
            </a:r>
            <a:endParaRPr lang="zh-CN" altLang="en-US" dirty="0">
              <a:solidFill>
                <a:srgbClr val="C00000"/>
              </a:solidFill>
            </a:endParaRPr>
          </a:p>
        </p:txBody>
      </p:sp>
      <p:cxnSp>
        <p:nvCxnSpPr>
          <p:cNvPr id="11" name="直接箭头连接符 10"/>
          <p:cNvCxnSpPr/>
          <p:nvPr/>
        </p:nvCxnSpPr>
        <p:spPr>
          <a:xfrm flipV="1">
            <a:off x="4072660" y="4015898"/>
            <a:ext cx="461963" cy="5524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文本框 11"/>
          <p:cNvSpPr txBox="1"/>
          <p:nvPr/>
        </p:nvSpPr>
        <p:spPr>
          <a:xfrm>
            <a:off x="3923912" y="3691255"/>
            <a:ext cx="1466850" cy="369332"/>
          </a:xfrm>
          <a:prstGeom prst="rect">
            <a:avLst/>
          </a:prstGeom>
          <a:noFill/>
        </p:spPr>
        <p:txBody>
          <a:bodyPr wrap="square" rtlCol="0">
            <a:spAutoFit/>
          </a:bodyPr>
          <a:lstStyle/>
          <a:p>
            <a:r>
              <a:rPr lang="en-US" altLang="zh-CN" dirty="0"/>
              <a:t>Local sectors</a:t>
            </a:r>
            <a:endParaRPr lang="zh-CN" altLang="en-US" dirty="0"/>
          </a:p>
        </p:txBody>
      </p:sp>
      <p:sp>
        <p:nvSpPr>
          <p:cNvPr id="14" name="文本框 13"/>
          <p:cNvSpPr txBox="1"/>
          <p:nvPr/>
        </p:nvSpPr>
        <p:spPr>
          <a:xfrm>
            <a:off x="5930333" y="2884259"/>
            <a:ext cx="4570980" cy="769441"/>
          </a:xfrm>
          <a:prstGeom prst="rect">
            <a:avLst/>
          </a:prstGeom>
          <a:noFill/>
        </p:spPr>
        <p:txBody>
          <a:bodyPr wrap="square">
            <a:spAutoFit/>
          </a:bodyPr>
          <a:lstStyle/>
          <a:p>
            <a:pPr marL="342900" indent="-342900">
              <a:buFont typeface="Wingdings" panose="05000000000000000000" pitchFamily="2" charset="2"/>
              <a:buChar char="Ø"/>
            </a:pPr>
            <a:r>
              <a:rPr lang="en-US" altLang="zh-CN" sz="2200" dirty="0">
                <a:latin typeface="Times New Roman" panose="02020603050405020304" charset="0"/>
                <a:cs typeface="Times New Roman" panose="02020603050405020304" charset="0"/>
              </a:rPr>
              <a:t>Extensions of exports from Economy A to Economy B</a:t>
            </a:r>
            <a:endParaRPr lang="zh-CN" altLang="en-US" sz="2200" dirty="0"/>
          </a:p>
        </p:txBody>
      </p:sp>
      <p:sp>
        <p:nvSpPr>
          <p:cNvPr id="15" name="文本框 14"/>
          <p:cNvSpPr txBox="1"/>
          <p:nvPr/>
        </p:nvSpPr>
        <p:spPr>
          <a:xfrm>
            <a:off x="5972725" y="4604840"/>
            <a:ext cx="4960242" cy="430887"/>
          </a:xfrm>
          <a:prstGeom prst="rect">
            <a:avLst/>
          </a:prstGeom>
          <a:noFill/>
        </p:spPr>
        <p:txBody>
          <a:bodyPr wrap="square">
            <a:spAutoFit/>
          </a:bodyPr>
          <a:lstStyle/>
          <a:p>
            <a:pPr marL="342900" indent="-342900">
              <a:buFont typeface="Wingdings" panose="05000000000000000000" pitchFamily="2" charset="2"/>
              <a:buChar char="Ø"/>
            </a:pPr>
            <a:r>
              <a:rPr lang="en-US" altLang="zh-CN" sz="2200" dirty="0">
                <a:latin typeface="Times New Roman" panose="02020603050405020304" charset="0"/>
                <a:cs typeface="Times New Roman" panose="02020603050405020304" charset="0"/>
              </a:rPr>
              <a:t>Hidden in Economy B’s domestic trade</a:t>
            </a:r>
            <a:endParaRPr lang="zh-CN" altLang="en-US" sz="2200" dirty="0"/>
          </a:p>
        </p:txBody>
      </p:sp>
      <p:sp>
        <p:nvSpPr>
          <p:cNvPr id="17" name="文本框 16"/>
          <p:cNvSpPr txBox="1"/>
          <p:nvPr/>
        </p:nvSpPr>
        <p:spPr>
          <a:xfrm>
            <a:off x="5930333" y="3708638"/>
            <a:ext cx="5821612" cy="769441"/>
          </a:xfrm>
          <a:prstGeom prst="rect">
            <a:avLst/>
          </a:prstGeom>
          <a:noFill/>
        </p:spPr>
        <p:txBody>
          <a:bodyPr wrap="square">
            <a:spAutoFit/>
          </a:bodyPr>
          <a:lstStyle/>
          <a:p>
            <a:pPr marL="342900" indent="-342900">
              <a:buFont typeface="Wingdings" panose="05000000000000000000" pitchFamily="2" charset="2"/>
              <a:buChar char="Ø"/>
            </a:pPr>
            <a:r>
              <a:rPr lang="en-US" altLang="zh-CN" sz="2200" dirty="0">
                <a:latin typeface="Times New Roman" panose="02020603050405020304" charset="0"/>
                <a:cs typeface="Times New Roman" panose="02020603050405020304" charset="0"/>
              </a:rPr>
              <a:t>These sales are largely controlled by Economy A and reflect the gains of Economy A</a:t>
            </a:r>
            <a:endParaRPr lang="zh-CN" altLang="en-US" sz="2200" dirty="0">
              <a:latin typeface="Times New Roman" panose="02020603050405020304" charset="0"/>
              <a:cs typeface="Times New Roman" panose="02020603050405020304" charset="0"/>
            </a:endParaRPr>
          </a:p>
        </p:txBody>
      </p:sp>
      <p:sp>
        <p:nvSpPr>
          <p:cNvPr id="18" name="文本框 17"/>
          <p:cNvSpPr txBox="1"/>
          <p:nvPr/>
        </p:nvSpPr>
        <p:spPr>
          <a:xfrm>
            <a:off x="5982335" y="5214709"/>
            <a:ext cx="6028305" cy="769441"/>
          </a:xfrm>
          <a:prstGeom prst="rect">
            <a:avLst/>
          </a:prstGeom>
          <a:noFill/>
        </p:spPr>
        <p:txBody>
          <a:bodyPr wrap="square">
            <a:spAutoFit/>
          </a:bodyPr>
          <a:lstStyle/>
          <a:p>
            <a:pPr marL="342900" indent="-342900">
              <a:buFont typeface="Wingdings" panose="05000000000000000000" pitchFamily="2" charset="2"/>
              <a:buChar char="Ø"/>
            </a:pPr>
            <a:r>
              <a:rPr lang="en-US" altLang="zh-CN" sz="2200" dirty="0">
                <a:latin typeface="Times New Roman" panose="02020603050405020304" charset="0"/>
                <a:cs typeface="Times New Roman" panose="02020603050405020304" charset="0"/>
              </a:rPr>
              <a:t>Traditional trade statistics </a:t>
            </a:r>
            <a:r>
              <a:rPr lang="en-US" altLang="zh-CN" sz="2200" dirty="0">
                <a:solidFill>
                  <a:srgbClr val="C00000"/>
                </a:solidFill>
                <a:latin typeface="Times New Roman" panose="02020603050405020304" charset="0"/>
                <a:cs typeface="Times New Roman" panose="02020603050405020304" charset="0"/>
              </a:rPr>
              <a:t>could under-estimate </a:t>
            </a:r>
            <a:r>
              <a:rPr lang="en-US" altLang="zh-CN" sz="2200" dirty="0">
                <a:latin typeface="Times New Roman" panose="02020603050405020304" charset="0"/>
                <a:cs typeface="Times New Roman" panose="02020603050405020304" charset="0"/>
              </a:rPr>
              <a:t>the gains of Economy A</a:t>
            </a:r>
            <a:endParaRPr lang="zh-CN" altLang="en-US" sz="2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1"/>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4"/>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7"/>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5"/>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p:bldP spid="8" grpId="0" animBg="1"/>
      <p:bldP spid="9" grpId="0"/>
      <p:bldP spid="12" grpId="0"/>
      <p:bldP spid="14" grpId="0"/>
      <p:bldP spid="15" grpId="0"/>
      <p:bldP spid="17" grpId="0"/>
      <p:bldP spid="1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774065" y="1438274"/>
            <a:ext cx="10644505" cy="2667001"/>
          </a:xfrm>
          <a:prstGeom prst="rect">
            <a:avLst/>
          </a:prstGeom>
          <a:noFill/>
        </p:spPr>
        <p:txBody>
          <a:bodyPr wrap="square" rtlCol="0">
            <a:noAutofit/>
          </a:bodyPr>
          <a:lstStyle/>
          <a:p>
            <a:pPr marL="342900" indent="-342900" algn="just" fontAlgn="auto">
              <a:lnSpc>
                <a:spcPct val="125000"/>
              </a:lnSpc>
              <a:spcBef>
                <a:spcPts val="600"/>
              </a:spcBef>
              <a:spcAft>
                <a:spcPts val="600"/>
              </a:spcAft>
              <a:buFont typeface="Arial" panose="020B0604020202020204" pitchFamily="34" charset="0"/>
              <a:buChar char="•"/>
            </a:pPr>
            <a:r>
              <a:rPr lang="en-US" altLang="zh-CN" sz="2400" dirty="0">
                <a:latin typeface="Times New Roman" panose="02020603050405020304" charset="0"/>
                <a:cs typeface="Times New Roman" panose="02020603050405020304" charset="0"/>
              </a:rPr>
              <a:t>Economy A’s export to Economy B</a:t>
            </a:r>
            <a:endParaRPr lang="en-US" altLang="zh-CN" sz="2400" dirty="0">
              <a:latin typeface="Times New Roman" panose="02020603050405020304" charset="0"/>
              <a:cs typeface="Times New Roman" panose="02020603050405020304" charset="0"/>
            </a:endParaRPr>
          </a:p>
          <a:p>
            <a:pPr marL="342900" indent="-342900" algn="just" fontAlgn="auto">
              <a:lnSpc>
                <a:spcPct val="125000"/>
              </a:lnSpc>
              <a:spcBef>
                <a:spcPts val="600"/>
              </a:spcBef>
              <a:spcAft>
                <a:spcPts val="600"/>
              </a:spcAft>
              <a:buFont typeface="Wingdings" panose="05000000000000000000" pitchFamily="2" charset="2"/>
              <a:buChar char="ü"/>
            </a:pPr>
            <a:r>
              <a:rPr lang="en-US" altLang="zh-CN" sz="2400" dirty="0">
                <a:latin typeface="Times New Roman" panose="02020603050405020304" charset="0"/>
                <a:cs typeface="Times New Roman" panose="02020603050405020304" charset="0"/>
              </a:rPr>
              <a:t>Some exports of Economy A are done by foreign-owned firms</a:t>
            </a:r>
            <a:endParaRPr lang="en-US" altLang="zh-CN" sz="2400" dirty="0">
              <a:latin typeface="Times New Roman" panose="02020603050405020304" charset="0"/>
              <a:cs typeface="Times New Roman" panose="02020603050405020304" charset="0"/>
            </a:endParaRPr>
          </a:p>
        </p:txBody>
      </p:sp>
      <p:sp>
        <p:nvSpPr>
          <p:cNvPr id="2" name="标题 1"/>
          <p:cNvSpPr>
            <a:spLocks noGrp="1"/>
          </p:cNvSpPr>
          <p:nvPr>
            <p:ph type="title"/>
          </p:nvPr>
        </p:nvSpPr>
        <p:spPr>
          <a:xfrm>
            <a:off x="1951990" y="272415"/>
            <a:ext cx="8060690" cy="608965"/>
          </a:xfrm>
        </p:spPr>
        <p:txBody>
          <a:bodyPr>
            <a:normAutofit/>
          </a:bodyPr>
          <a:lstStyle/>
          <a:p>
            <a:pPr algn="ctr"/>
            <a:r>
              <a:rPr lang="en-US" altLang="zh-CN" sz="3200" dirty="0">
                <a:solidFill>
                  <a:srgbClr val="0070C0"/>
                </a:solidFill>
                <a:latin typeface="Times New Roman" panose="02020603050405020304" charset="0"/>
                <a:cs typeface="Times New Roman" panose="02020603050405020304" charset="0"/>
              </a:rPr>
              <a:t>Introduction</a:t>
            </a:r>
            <a:endParaRPr lang="en-US" altLang="zh-CN" sz="3200" dirty="0">
              <a:solidFill>
                <a:srgbClr val="0070C0"/>
              </a:solidFill>
              <a:latin typeface="Times New Roman" panose="02020603050405020304" charset="0"/>
              <a:cs typeface="Times New Roman" panose="02020603050405020304" charset="0"/>
            </a:endParaRPr>
          </a:p>
        </p:txBody>
      </p:sp>
      <p:sp>
        <p:nvSpPr>
          <p:cNvPr id="3" name="灯片编号占位符 2"/>
          <p:cNvSpPr>
            <a:spLocks noGrp="1"/>
          </p:cNvSpPr>
          <p:nvPr>
            <p:ph type="sldNum" sz="quarter" idx="12"/>
          </p:nvPr>
        </p:nvSpPr>
        <p:spPr>
          <a:xfrm>
            <a:off x="9365615" y="6492875"/>
            <a:ext cx="2743200" cy="365125"/>
          </a:xfrm>
        </p:spPr>
        <p:txBody>
          <a:bodyPr/>
          <a:lstStyle/>
          <a:p>
            <a:fld id="{565CE74E-AB26-4998-AD42-012C4C1AD076}" type="slidenum">
              <a:rPr lang="zh-CN" altLang="en-US" smtClean="0"/>
            </a:fld>
            <a:r>
              <a:rPr lang="en-US" altLang="zh-CN" dirty="0"/>
              <a:t> / 26</a:t>
            </a:r>
            <a:endParaRPr lang="en-US" altLang="zh-CN" dirty="0"/>
          </a:p>
        </p:txBody>
      </p:sp>
      <p:sp>
        <p:nvSpPr>
          <p:cNvPr id="4" name="椭圆 3"/>
          <p:cNvSpPr/>
          <p:nvPr/>
        </p:nvSpPr>
        <p:spPr>
          <a:xfrm>
            <a:off x="1474936" y="3292791"/>
            <a:ext cx="3301844" cy="1841182"/>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noFill/>
            </a:endParaRPr>
          </a:p>
        </p:txBody>
      </p:sp>
      <p:sp>
        <p:nvSpPr>
          <p:cNvPr id="7" name="文本框 6"/>
          <p:cNvSpPr txBox="1"/>
          <p:nvPr/>
        </p:nvSpPr>
        <p:spPr>
          <a:xfrm>
            <a:off x="2562852" y="3357560"/>
            <a:ext cx="1419225" cy="369332"/>
          </a:xfrm>
          <a:prstGeom prst="rect">
            <a:avLst/>
          </a:prstGeom>
          <a:noFill/>
        </p:spPr>
        <p:txBody>
          <a:bodyPr wrap="square" rtlCol="0">
            <a:spAutoFit/>
          </a:bodyPr>
          <a:lstStyle/>
          <a:p>
            <a:r>
              <a:rPr lang="en-US" altLang="zh-CN" dirty="0">
                <a:solidFill>
                  <a:srgbClr val="C00000"/>
                </a:solidFill>
              </a:rPr>
              <a:t>Economy A</a:t>
            </a:r>
            <a:endParaRPr lang="zh-CN" altLang="en-US" dirty="0">
              <a:solidFill>
                <a:srgbClr val="C00000"/>
              </a:solidFill>
            </a:endParaRPr>
          </a:p>
        </p:txBody>
      </p:sp>
      <p:sp>
        <p:nvSpPr>
          <p:cNvPr id="6" name="椭圆 5"/>
          <p:cNvSpPr/>
          <p:nvPr/>
        </p:nvSpPr>
        <p:spPr>
          <a:xfrm>
            <a:off x="5923125" y="3278502"/>
            <a:ext cx="3301844" cy="1841182"/>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noFill/>
            </a:endParaRPr>
          </a:p>
        </p:txBody>
      </p:sp>
      <p:sp>
        <p:nvSpPr>
          <p:cNvPr id="10" name="文本框 9"/>
          <p:cNvSpPr txBox="1"/>
          <p:nvPr/>
        </p:nvSpPr>
        <p:spPr>
          <a:xfrm>
            <a:off x="7011041" y="3343271"/>
            <a:ext cx="1419225" cy="369332"/>
          </a:xfrm>
          <a:prstGeom prst="rect">
            <a:avLst/>
          </a:prstGeom>
          <a:noFill/>
        </p:spPr>
        <p:txBody>
          <a:bodyPr wrap="square" rtlCol="0">
            <a:spAutoFit/>
          </a:bodyPr>
          <a:lstStyle/>
          <a:p>
            <a:r>
              <a:rPr lang="en-US" altLang="zh-CN" dirty="0">
                <a:solidFill>
                  <a:srgbClr val="0070C0"/>
                </a:solidFill>
              </a:rPr>
              <a:t>Economy B</a:t>
            </a:r>
            <a:endParaRPr lang="zh-CN" altLang="en-US" dirty="0">
              <a:solidFill>
                <a:srgbClr val="0070C0"/>
              </a:solidFill>
            </a:endParaRPr>
          </a:p>
        </p:txBody>
      </p:sp>
      <p:cxnSp>
        <p:nvCxnSpPr>
          <p:cNvPr id="16" name="直接箭头连接符 15"/>
          <p:cNvCxnSpPr/>
          <p:nvPr/>
        </p:nvCxnSpPr>
        <p:spPr>
          <a:xfrm>
            <a:off x="4310063" y="4271963"/>
            <a:ext cx="208597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8" name="文本框 17"/>
          <p:cNvSpPr txBox="1"/>
          <p:nvPr/>
        </p:nvSpPr>
        <p:spPr>
          <a:xfrm>
            <a:off x="1872492" y="4087297"/>
            <a:ext cx="2506732" cy="369332"/>
          </a:xfrm>
          <a:prstGeom prst="rect">
            <a:avLst/>
          </a:prstGeom>
          <a:noFill/>
        </p:spPr>
        <p:txBody>
          <a:bodyPr wrap="square" rtlCol="0">
            <a:spAutoFit/>
          </a:bodyPr>
          <a:lstStyle/>
          <a:p>
            <a:r>
              <a:rPr lang="en-US" altLang="zh-CN" dirty="0"/>
              <a:t>Resident of Economy A</a:t>
            </a:r>
            <a:endParaRPr lang="zh-CN" altLang="en-US" dirty="0"/>
          </a:p>
        </p:txBody>
      </p:sp>
      <p:sp>
        <p:nvSpPr>
          <p:cNvPr id="22" name="文本框 21"/>
          <p:cNvSpPr txBox="1"/>
          <p:nvPr/>
        </p:nvSpPr>
        <p:spPr>
          <a:xfrm>
            <a:off x="6403287" y="4087297"/>
            <a:ext cx="2506732" cy="369332"/>
          </a:xfrm>
          <a:prstGeom prst="rect">
            <a:avLst/>
          </a:prstGeom>
          <a:noFill/>
        </p:spPr>
        <p:txBody>
          <a:bodyPr wrap="square" rtlCol="0">
            <a:spAutoFit/>
          </a:bodyPr>
          <a:lstStyle/>
          <a:p>
            <a:r>
              <a:rPr lang="en-US" altLang="zh-CN" dirty="0"/>
              <a:t>Resident of Economy B</a:t>
            </a:r>
            <a:endParaRPr lang="zh-CN" altLang="en-US" dirty="0"/>
          </a:p>
        </p:txBody>
      </p:sp>
      <p:sp>
        <p:nvSpPr>
          <p:cNvPr id="8" name="文本框 7"/>
          <p:cNvSpPr txBox="1"/>
          <p:nvPr/>
        </p:nvSpPr>
        <p:spPr>
          <a:xfrm>
            <a:off x="2274720" y="4434958"/>
            <a:ext cx="1852613" cy="369332"/>
          </a:xfrm>
          <a:prstGeom prst="rect">
            <a:avLst/>
          </a:prstGeom>
          <a:noFill/>
        </p:spPr>
        <p:txBody>
          <a:bodyPr wrap="square" rtlCol="0">
            <a:spAutoFit/>
          </a:bodyPr>
          <a:lstStyle/>
          <a:p>
            <a:r>
              <a:rPr lang="en-US" altLang="zh-CN" dirty="0">
                <a:solidFill>
                  <a:srgbClr val="7030A0"/>
                </a:solidFill>
              </a:rPr>
              <a:t>(Foreign-owned)</a:t>
            </a:r>
            <a:endParaRPr lang="zh-CN" altLang="en-US" dirty="0">
              <a:solidFill>
                <a:srgbClr val="7030A0"/>
              </a:solidFill>
            </a:endParaRPr>
          </a:p>
        </p:txBody>
      </p:sp>
      <p:sp>
        <p:nvSpPr>
          <p:cNvPr id="9" name="文本框 8"/>
          <p:cNvSpPr txBox="1"/>
          <p:nvPr/>
        </p:nvSpPr>
        <p:spPr>
          <a:xfrm>
            <a:off x="1510336" y="5300661"/>
            <a:ext cx="8605214" cy="1053750"/>
          </a:xfrm>
          <a:prstGeom prst="rect">
            <a:avLst/>
          </a:prstGeom>
          <a:noFill/>
        </p:spPr>
        <p:txBody>
          <a:bodyPr wrap="square">
            <a:spAutoFit/>
          </a:bodyPr>
          <a:lstStyle/>
          <a:p>
            <a:pPr marL="342900" indent="-342900">
              <a:lnSpc>
                <a:spcPct val="150000"/>
              </a:lnSpc>
              <a:buFont typeface="Wingdings" panose="05000000000000000000" pitchFamily="2" charset="2"/>
              <a:buChar char="Ø"/>
            </a:pPr>
            <a:r>
              <a:rPr lang="en-US" altLang="zh-CN" sz="2200" dirty="0">
                <a:latin typeface="Times New Roman" panose="02020603050405020304" charset="0"/>
                <a:cs typeface="Times New Roman" panose="02020603050405020304" charset="0"/>
              </a:rPr>
              <a:t>These exports are controlled by foreign economies</a:t>
            </a:r>
            <a:endParaRPr lang="en-US" altLang="zh-CN" sz="2200" dirty="0">
              <a:latin typeface="Times New Roman" panose="02020603050405020304" charset="0"/>
              <a:cs typeface="Times New Roman" panose="02020603050405020304" charset="0"/>
            </a:endParaRPr>
          </a:p>
          <a:p>
            <a:pPr marL="342900" indent="-342900">
              <a:lnSpc>
                <a:spcPct val="150000"/>
              </a:lnSpc>
              <a:buFont typeface="Wingdings" panose="05000000000000000000" pitchFamily="2" charset="2"/>
              <a:buChar char="Ø"/>
            </a:pPr>
            <a:r>
              <a:rPr lang="en-US" altLang="zh-CN" sz="2200" dirty="0">
                <a:latin typeface="Times New Roman" panose="02020603050405020304" charset="0"/>
                <a:cs typeface="Times New Roman" panose="02020603050405020304" charset="0"/>
              </a:rPr>
              <a:t>Traditional trade statistics </a:t>
            </a:r>
            <a:r>
              <a:rPr lang="en-US" altLang="zh-CN" sz="2200" dirty="0">
                <a:solidFill>
                  <a:srgbClr val="C00000"/>
                </a:solidFill>
                <a:latin typeface="Times New Roman" panose="02020603050405020304" charset="0"/>
                <a:cs typeface="Times New Roman" panose="02020603050405020304" charset="0"/>
              </a:rPr>
              <a:t>could over-estimate </a:t>
            </a:r>
            <a:r>
              <a:rPr lang="en-US" altLang="zh-CN" sz="2200" dirty="0">
                <a:latin typeface="Times New Roman" panose="02020603050405020304" charset="0"/>
                <a:cs typeface="Times New Roman" panose="02020603050405020304" charset="0"/>
              </a:rPr>
              <a:t>the gains of Economy A</a:t>
            </a:r>
            <a:endParaRPr lang="zh-CN" altLang="en-US" sz="2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8"/>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p:bldP spid="6" grpId="0" animBg="1"/>
      <p:bldP spid="10" grpId="0"/>
      <p:bldP spid="18" grpId="0"/>
      <p:bldP spid="22" grpId="0"/>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774065" y="1438274"/>
            <a:ext cx="10644505" cy="2667001"/>
          </a:xfrm>
          <a:prstGeom prst="rect">
            <a:avLst/>
          </a:prstGeom>
          <a:noFill/>
        </p:spPr>
        <p:txBody>
          <a:bodyPr wrap="square" rtlCol="0">
            <a:noAutofit/>
          </a:bodyPr>
          <a:lstStyle/>
          <a:p>
            <a:pPr marL="342900" indent="-342900" algn="just" fontAlgn="auto">
              <a:lnSpc>
                <a:spcPct val="125000"/>
              </a:lnSpc>
              <a:spcBef>
                <a:spcPts val="600"/>
              </a:spcBef>
              <a:spcAft>
                <a:spcPts val="600"/>
              </a:spcAft>
              <a:buFont typeface="Arial" panose="020B0604020202020204" pitchFamily="34" charset="0"/>
              <a:buChar char="•"/>
            </a:pPr>
            <a:r>
              <a:rPr lang="en-US" altLang="zh-CN" sz="2400" dirty="0">
                <a:latin typeface="Times New Roman" panose="02020603050405020304" charset="0"/>
                <a:cs typeface="Times New Roman" panose="02020603050405020304" charset="0"/>
              </a:rPr>
              <a:t>Economy A’s export to Economy B</a:t>
            </a:r>
            <a:endParaRPr lang="en-US" altLang="zh-CN" sz="2400" dirty="0">
              <a:latin typeface="Times New Roman" panose="02020603050405020304" charset="0"/>
              <a:cs typeface="Times New Roman" panose="02020603050405020304" charset="0"/>
            </a:endParaRPr>
          </a:p>
          <a:p>
            <a:pPr marL="342900" indent="-342900" algn="just" fontAlgn="auto">
              <a:lnSpc>
                <a:spcPct val="125000"/>
              </a:lnSpc>
              <a:spcBef>
                <a:spcPts val="600"/>
              </a:spcBef>
              <a:spcAft>
                <a:spcPts val="600"/>
              </a:spcAft>
              <a:buFont typeface="Wingdings" panose="05000000000000000000" pitchFamily="2" charset="2"/>
              <a:buChar char="ü"/>
            </a:pPr>
            <a:r>
              <a:rPr lang="en-US" altLang="zh-CN" sz="2400" dirty="0">
                <a:latin typeface="Times New Roman" panose="02020603050405020304" charset="0"/>
                <a:cs typeface="Times New Roman" panose="02020603050405020304" charset="0"/>
              </a:rPr>
              <a:t>Economy A’s subsidiaries in a third country export to Economy B</a:t>
            </a:r>
            <a:endParaRPr lang="en-US" altLang="zh-CN" sz="2400" dirty="0">
              <a:latin typeface="Times New Roman" panose="02020603050405020304" charset="0"/>
              <a:cs typeface="Times New Roman" panose="02020603050405020304" charset="0"/>
            </a:endParaRPr>
          </a:p>
        </p:txBody>
      </p:sp>
      <p:sp>
        <p:nvSpPr>
          <p:cNvPr id="2" name="标题 1"/>
          <p:cNvSpPr>
            <a:spLocks noGrp="1"/>
          </p:cNvSpPr>
          <p:nvPr>
            <p:ph type="title"/>
          </p:nvPr>
        </p:nvSpPr>
        <p:spPr>
          <a:xfrm>
            <a:off x="1951990" y="272415"/>
            <a:ext cx="8060690" cy="608965"/>
          </a:xfrm>
        </p:spPr>
        <p:txBody>
          <a:bodyPr>
            <a:normAutofit/>
          </a:bodyPr>
          <a:lstStyle/>
          <a:p>
            <a:pPr algn="ctr"/>
            <a:r>
              <a:rPr lang="en-US" altLang="zh-CN" sz="3200" dirty="0">
                <a:solidFill>
                  <a:srgbClr val="0070C0"/>
                </a:solidFill>
                <a:latin typeface="Times New Roman" panose="02020603050405020304" charset="0"/>
                <a:cs typeface="Times New Roman" panose="02020603050405020304" charset="0"/>
              </a:rPr>
              <a:t>Introduction</a:t>
            </a:r>
            <a:endParaRPr lang="en-US" altLang="zh-CN" sz="3200" dirty="0">
              <a:solidFill>
                <a:srgbClr val="0070C0"/>
              </a:solidFill>
              <a:latin typeface="Times New Roman" panose="02020603050405020304" charset="0"/>
              <a:cs typeface="Times New Roman" panose="02020603050405020304" charset="0"/>
            </a:endParaRPr>
          </a:p>
        </p:txBody>
      </p:sp>
      <p:sp>
        <p:nvSpPr>
          <p:cNvPr id="3" name="灯片编号占位符 2"/>
          <p:cNvSpPr>
            <a:spLocks noGrp="1"/>
          </p:cNvSpPr>
          <p:nvPr>
            <p:ph type="sldNum" sz="quarter" idx="12"/>
          </p:nvPr>
        </p:nvSpPr>
        <p:spPr>
          <a:xfrm>
            <a:off x="9365615" y="6492875"/>
            <a:ext cx="2743200" cy="365125"/>
          </a:xfrm>
        </p:spPr>
        <p:txBody>
          <a:bodyPr/>
          <a:lstStyle/>
          <a:p>
            <a:fld id="{565CE74E-AB26-4998-AD42-012C4C1AD076}" type="slidenum">
              <a:rPr lang="zh-CN" altLang="en-US" smtClean="0"/>
            </a:fld>
            <a:r>
              <a:rPr lang="en-US" altLang="zh-CN" dirty="0"/>
              <a:t> / 26</a:t>
            </a:r>
            <a:endParaRPr lang="en-US" altLang="zh-CN" dirty="0"/>
          </a:p>
        </p:txBody>
      </p:sp>
      <p:sp>
        <p:nvSpPr>
          <p:cNvPr id="4" name="椭圆 3"/>
          <p:cNvSpPr/>
          <p:nvPr/>
        </p:nvSpPr>
        <p:spPr>
          <a:xfrm>
            <a:off x="1474936" y="3292791"/>
            <a:ext cx="3301844" cy="1841182"/>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noFill/>
            </a:endParaRPr>
          </a:p>
        </p:txBody>
      </p:sp>
      <p:sp>
        <p:nvSpPr>
          <p:cNvPr id="7" name="文本框 6"/>
          <p:cNvSpPr txBox="1"/>
          <p:nvPr/>
        </p:nvSpPr>
        <p:spPr>
          <a:xfrm>
            <a:off x="2562852" y="3357560"/>
            <a:ext cx="1419225" cy="369332"/>
          </a:xfrm>
          <a:prstGeom prst="rect">
            <a:avLst/>
          </a:prstGeom>
          <a:noFill/>
        </p:spPr>
        <p:txBody>
          <a:bodyPr wrap="square" rtlCol="0">
            <a:spAutoFit/>
          </a:bodyPr>
          <a:lstStyle/>
          <a:p>
            <a:r>
              <a:rPr lang="en-US" altLang="zh-CN" dirty="0">
                <a:solidFill>
                  <a:srgbClr val="7030A0"/>
                </a:solidFill>
              </a:rPr>
              <a:t>Economy C</a:t>
            </a:r>
            <a:endParaRPr lang="zh-CN" altLang="en-US" dirty="0">
              <a:solidFill>
                <a:srgbClr val="7030A0"/>
              </a:solidFill>
            </a:endParaRPr>
          </a:p>
        </p:txBody>
      </p:sp>
      <p:sp>
        <p:nvSpPr>
          <p:cNvPr id="6" name="椭圆 5"/>
          <p:cNvSpPr/>
          <p:nvPr/>
        </p:nvSpPr>
        <p:spPr>
          <a:xfrm>
            <a:off x="5923125" y="3278502"/>
            <a:ext cx="3301844" cy="1841182"/>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noFill/>
            </a:endParaRPr>
          </a:p>
        </p:txBody>
      </p:sp>
      <p:sp>
        <p:nvSpPr>
          <p:cNvPr id="10" name="文本框 9"/>
          <p:cNvSpPr txBox="1"/>
          <p:nvPr/>
        </p:nvSpPr>
        <p:spPr>
          <a:xfrm>
            <a:off x="7011041" y="3343271"/>
            <a:ext cx="1419225" cy="369332"/>
          </a:xfrm>
          <a:prstGeom prst="rect">
            <a:avLst/>
          </a:prstGeom>
          <a:noFill/>
        </p:spPr>
        <p:txBody>
          <a:bodyPr wrap="square" rtlCol="0">
            <a:spAutoFit/>
          </a:bodyPr>
          <a:lstStyle/>
          <a:p>
            <a:r>
              <a:rPr lang="en-US" altLang="zh-CN" dirty="0">
                <a:solidFill>
                  <a:srgbClr val="0070C0"/>
                </a:solidFill>
              </a:rPr>
              <a:t>Economy B</a:t>
            </a:r>
            <a:endParaRPr lang="zh-CN" altLang="en-US" dirty="0">
              <a:solidFill>
                <a:srgbClr val="0070C0"/>
              </a:solidFill>
            </a:endParaRPr>
          </a:p>
        </p:txBody>
      </p:sp>
      <p:cxnSp>
        <p:nvCxnSpPr>
          <p:cNvPr id="16" name="直接箭头连接符 15"/>
          <p:cNvCxnSpPr/>
          <p:nvPr/>
        </p:nvCxnSpPr>
        <p:spPr>
          <a:xfrm>
            <a:off x="4310063" y="4271963"/>
            <a:ext cx="208597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2" name="文本框 21"/>
          <p:cNvSpPr txBox="1"/>
          <p:nvPr/>
        </p:nvSpPr>
        <p:spPr>
          <a:xfrm>
            <a:off x="6403287" y="4087297"/>
            <a:ext cx="2506732" cy="369332"/>
          </a:xfrm>
          <a:prstGeom prst="rect">
            <a:avLst/>
          </a:prstGeom>
          <a:noFill/>
        </p:spPr>
        <p:txBody>
          <a:bodyPr wrap="square" rtlCol="0">
            <a:spAutoFit/>
          </a:bodyPr>
          <a:lstStyle/>
          <a:p>
            <a:r>
              <a:rPr lang="en-US" altLang="zh-CN" dirty="0"/>
              <a:t>Resident of Economy B</a:t>
            </a:r>
            <a:endParaRPr lang="zh-CN" altLang="en-US" dirty="0"/>
          </a:p>
        </p:txBody>
      </p:sp>
      <p:sp>
        <p:nvSpPr>
          <p:cNvPr id="9" name="文本框 8"/>
          <p:cNvSpPr txBox="1"/>
          <p:nvPr/>
        </p:nvSpPr>
        <p:spPr>
          <a:xfrm>
            <a:off x="1543674" y="5480089"/>
            <a:ext cx="8357563" cy="430887"/>
          </a:xfrm>
          <a:prstGeom prst="rect">
            <a:avLst/>
          </a:prstGeom>
          <a:noFill/>
        </p:spPr>
        <p:txBody>
          <a:bodyPr wrap="square">
            <a:spAutoFit/>
          </a:bodyPr>
          <a:lstStyle/>
          <a:p>
            <a:r>
              <a:rPr lang="en-US" altLang="zh-CN" sz="2200" dirty="0">
                <a:latin typeface="Times New Roman" panose="02020603050405020304" charset="0"/>
                <a:cs typeface="Times New Roman" panose="02020603050405020304" charset="0"/>
              </a:rPr>
              <a:t>Traditional trade statistics </a:t>
            </a:r>
            <a:r>
              <a:rPr lang="en-US" altLang="zh-CN" sz="2200" dirty="0">
                <a:solidFill>
                  <a:srgbClr val="C00000"/>
                </a:solidFill>
                <a:latin typeface="Times New Roman" panose="02020603050405020304" charset="0"/>
                <a:cs typeface="Times New Roman" panose="02020603050405020304" charset="0"/>
              </a:rPr>
              <a:t>could under-estimate </a:t>
            </a:r>
            <a:r>
              <a:rPr lang="en-US" altLang="zh-CN" sz="2200" dirty="0">
                <a:latin typeface="Times New Roman" panose="02020603050405020304" charset="0"/>
                <a:cs typeface="Times New Roman" panose="02020603050405020304" charset="0"/>
              </a:rPr>
              <a:t>the gains of Economy A</a:t>
            </a:r>
            <a:endParaRPr lang="zh-CN" altLang="en-US" sz="2200" dirty="0"/>
          </a:p>
        </p:txBody>
      </p:sp>
      <p:sp>
        <p:nvSpPr>
          <p:cNvPr id="11" name="椭圆 10"/>
          <p:cNvSpPr/>
          <p:nvPr/>
        </p:nvSpPr>
        <p:spPr>
          <a:xfrm>
            <a:off x="1899842" y="3981448"/>
            <a:ext cx="2266950" cy="628650"/>
          </a:xfrm>
          <a:prstGeom prst="ellipse">
            <a:avLst/>
          </a:prstGeom>
          <a:noFill/>
          <a:ln>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文本框 11"/>
          <p:cNvSpPr txBox="1"/>
          <p:nvPr/>
        </p:nvSpPr>
        <p:spPr>
          <a:xfrm>
            <a:off x="2233217" y="3994307"/>
            <a:ext cx="2266950" cy="646331"/>
          </a:xfrm>
          <a:prstGeom prst="rect">
            <a:avLst/>
          </a:prstGeom>
          <a:noFill/>
        </p:spPr>
        <p:txBody>
          <a:bodyPr wrap="square" rtlCol="0">
            <a:spAutoFit/>
          </a:bodyPr>
          <a:lstStyle/>
          <a:p>
            <a:r>
              <a:rPr lang="en-US" altLang="zh-CN" dirty="0"/>
              <a:t>Subsidiaries of </a:t>
            </a:r>
            <a:r>
              <a:rPr lang="en-US" altLang="zh-CN" dirty="0">
                <a:solidFill>
                  <a:srgbClr val="C00000"/>
                </a:solidFill>
              </a:rPr>
              <a:t>Economy A</a:t>
            </a:r>
            <a:endParaRPr lang="zh-CN" altLang="en-US" dirty="0">
              <a:solidFill>
                <a:srgbClr val="C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p:bldP spid="6" grpId="0" animBg="1"/>
      <p:bldP spid="10" grpId="0"/>
      <p:bldP spid="22" grpId="0"/>
      <p:bldP spid="9" grpId="0"/>
      <p:bldP spid="11" grpId="0" animBg="1"/>
      <p:bldP spid="1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774065" y="1438274"/>
            <a:ext cx="10644505" cy="4952365"/>
          </a:xfrm>
          <a:prstGeom prst="rect">
            <a:avLst/>
          </a:prstGeom>
          <a:noFill/>
        </p:spPr>
        <p:txBody>
          <a:bodyPr wrap="square" rtlCol="0">
            <a:noAutofit/>
          </a:bodyPr>
          <a:lstStyle/>
          <a:p>
            <a:pPr marL="342900" indent="-342900" algn="just" fontAlgn="auto">
              <a:spcAft>
                <a:spcPts val="600"/>
              </a:spcAft>
              <a:buFont typeface="Arial" panose="020B0604020202020204" pitchFamily="34" charset="0"/>
              <a:buChar char="•"/>
            </a:pPr>
            <a:r>
              <a:rPr lang="en-US" altLang="zh-CN" sz="2400" dirty="0">
                <a:latin typeface="Times New Roman" panose="02020603050405020304" charset="0"/>
                <a:cs typeface="Times New Roman" panose="02020603050405020304" charset="0"/>
              </a:rPr>
              <a:t>Considering the substitution effect of FDI on traditional trade, the traditional “rule of resident” for identifying bilateral trade no longer accurately reflects the real trade benefits of both parties. </a:t>
            </a:r>
            <a:endParaRPr lang="en-US" altLang="zh-CN" sz="2400" dirty="0">
              <a:latin typeface="Times New Roman" panose="02020603050405020304" charset="0"/>
              <a:cs typeface="Times New Roman" panose="02020603050405020304" charset="0"/>
            </a:endParaRPr>
          </a:p>
          <a:p>
            <a:pPr marL="342900" indent="-342900" algn="just" fontAlgn="auto">
              <a:spcAft>
                <a:spcPts val="600"/>
              </a:spcAft>
              <a:buFont typeface="Arial" panose="020B0604020202020204" pitchFamily="34" charset="0"/>
              <a:buChar char="•"/>
            </a:pPr>
            <a:r>
              <a:rPr lang="en-US" altLang="zh-CN" sz="2400" dirty="0">
                <a:latin typeface="Times New Roman" panose="02020603050405020304" charset="0"/>
                <a:cs typeface="Times New Roman" panose="02020603050405020304" charset="0"/>
              </a:rPr>
              <a:t>The traditional trade statistics fails to capture who actually controls and benefits from production, especially in an era of globalized capital and FDI.</a:t>
            </a:r>
            <a:endParaRPr lang="en-US" altLang="zh-CN" sz="2400" dirty="0">
              <a:latin typeface="Times New Roman" panose="02020603050405020304" charset="0"/>
              <a:cs typeface="Times New Roman" panose="02020603050405020304" charset="0"/>
            </a:endParaRPr>
          </a:p>
          <a:p>
            <a:pPr marL="342900" indent="-342900" algn="just" fontAlgn="auto">
              <a:spcAft>
                <a:spcPts val="600"/>
              </a:spcAft>
              <a:buFont typeface="Arial" panose="020B0604020202020204" pitchFamily="34" charset="0"/>
              <a:buChar char="•"/>
            </a:pPr>
            <a:r>
              <a:rPr lang="en-US" altLang="zh-CN" sz="2400" dirty="0">
                <a:latin typeface="Times New Roman" panose="02020603050405020304" charset="0"/>
                <a:cs typeface="Times New Roman" panose="02020603050405020304" charset="0"/>
              </a:rPr>
              <a:t>There is a critical need to redefine trade accounting boundaries to reflect ownership-based control, not just physical resident.</a:t>
            </a:r>
            <a:endParaRPr lang="en-US" altLang="zh-CN" sz="2400" dirty="0">
              <a:latin typeface="Times New Roman" panose="02020603050405020304" charset="0"/>
              <a:cs typeface="Times New Roman" panose="02020603050405020304" charset="0"/>
            </a:endParaRPr>
          </a:p>
          <a:p>
            <a:pPr marL="342900" indent="-342900" algn="just" fontAlgn="auto">
              <a:spcAft>
                <a:spcPts val="600"/>
              </a:spcAft>
              <a:buFont typeface="Arial" panose="020B0604020202020204" pitchFamily="34" charset="0"/>
              <a:buChar char="•"/>
            </a:pPr>
            <a:r>
              <a:rPr lang="en-US" altLang="zh-CN" sz="2400" dirty="0">
                <a:latin typeface="Times New Roman" panose="02020603050405020304" charset="0"/>
                <a:cs typeface="Times New Roman" panose="02020603050405020304" charset="0"/>
              </a:rPr>
              <a:t> Ownership-based trade is determined by whether there is a change in the 'nationality' of the ownership of a product, rather than by whether the physical movement of product crosses borders.</a:t>
            </a:r>
            <a:endParaRPr lang="en-US" altLang="zh-CN" sz="2400" dirty="0">
              <a:latin typeface="Times New Roman" panose="02020603050405020304" charset="0"/>
              <a:cs typeface="Times New Roman" panose="02020603050405020304" charset="0"/>
            </a:endParaRPr>
          </a:p>
          <a:p>
            <a:pPr algn="just" fontAlgn="auto">
              <a:lnSpc>
                <a:spcPct val="125000"/>
              </a:lnSpc>
              <a:spcBef>
                <a:spcPts val="600"/>
              </a:spcBef>
              <a:spcAft>
                <a:spcPts val="600"/>
              </a:spcAft>
            </a:pPr>
            <a:endParaRPr lang="en-US" altLang="zh-CN" sz="2400" dirty="0">
              <a:latin typeface="Times New Roman" panose="02020603050405020304" charset="0"/>
              <a:cs typeface="Times New Roman" panose="02020603050405020304" charset="0"/>
            </a:endParaRPr>
          </a:p>
        </p:txBody>
      </p:sp>
      <p:sp>
        <p:nvSpPr>
          <p:cNvPr id="2" name="标题 1"/>
          <p:cNvSpPr>
            <a:spLocks noGrp="1"/>
          </p:cNvSpPr>
          <p:nvPr>
            <p:ph type="title"/>
          </p:nvPr>
        </p:nvSpPr>
        <p:spPr>
          <a:xfrm>
            <a:off x="1951990" y="272415"/>
            <a:ext cx="8060690" cy="608965"/>
          </a:xfrm>
        </p:spPr>
        <p:txBody>
          <a:bodyPr>
            <a:normAutofit/>
          </a:bodyPr>
          <a:lstStyle/>
          <a:p>
            <a:pPr algn="ctr"/>
            <a:r>
              <a:rPr lang="en-US" altLang="zh-CN" sz="3200" dirty="0">
                <a:solidFill>
                  <a:srgbClr val="0070C0"/>
                </a:solidFill>
                <a:latin typeface="Times New Roman" panose="02020603050405020304" charset="0"/>
                <a:cs typeface="Times New Roman" panose="02020603050405020304" charset="0"/>
              </a:rPr>
              <a:t>Introduction</a:t>
            </a:r>
            <a:endParaRPr lang="en-US" altLang="zh-CN" sz="3200" dirty="0">
              <a:solidFill>
                <a:srgbClr val="0070C0"/>
              </a:solidFill>
              <a:latin typeface="Times New Roman" panose="02020603050405020304" charset="0"/>
              <a:cs typeface="Times New Roman" panose="02020603050405020304" charset="0"/>
            </a:endParaRPr>
          </a:p>
        </p:txBody>
      </p:sp>
      <p:sp>
        <p:nvSpPr>
          <p:cNvPr id="3" name="灯片编号占位符 2"/>
          <p:cNvSpPr>
            <a:spLocks noGrp="1"/>
          </p:cNvSpPr>
          <p:nvPr>
            <p:ph type="sldNum" sz="quarter" idx="12"/>
          </p:nvPr>
        </p:nvSpPr>
        <p:spPr>
          <a:xfrm>
            <a:off x="9365615" y="6492875"/>
            <a:ext cx="2743200" cy="365125"/>
          </a:xfrm>
        </p:spPr>
        <p:txBody>
          <a:bodyPr/>
          <a:lstStyle/>
          <a:p>
            <a:fld id="{565CE74E-AB26-4998-AD42-012C4C1AD076}" type="slidenum">
              <a:rPr lang="zh-CN" altLang="en-US" smtClean="0"/>
            </a:fld>
            <a:r>
              <a:rPr lang="en-US" altLang="zh-CN"/>
              <a:t> / 26</a:t>
            </a:r>
            <a:endParaRPr lang="en-US" altLang="zh-CN"/>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00075" y="212725"/>
            <a:ext cx="11031855" cy="921385"/>
          </a:xfrm>
        </p:spPr>
        <p:txBody>
          <a:bodyPr/>
          <a:lstStyle/>
          <a:p>
            <a:pPr algn="ctr"/>
            <a:r>
              <a:rPr lang="en-US" altLang="zh-CN" sz="2800" dirty="0">
                <a:solidFill>
                  <a:srgbClr val="0070C0"/>
                </a:solidFill>
                <a:latin typeface="Times New Roman" panose="02020603050405020304" charset="0"/>
                <a:cs typeface="Times New Roman" panose="02020603050405020304" charset="0"/>
              </a:rPr>
              <a:t>Why Ownership-Based Trade Matters</a:t>
            </a:r>
            <a:endParaRPr lang="en-US" altLang="zh-CN" sz="2800" dirty="0">
              <a:solidFill>
                <a:srgbClr val="0070C0"/>
              </a:solidFill>
              <a:latin typeface="Times New Roman" panose="02020603050405020304" charset="0"/>
              <a:cs typeface="Times New Roman" panose="02020603050405020304" charset="0"/>
            </a:endParaRPr>
          </a:p>
        </p:txBody>
      </p:sp>
      <p:sp>
        <p:nvSpPr>
          <p:cNvPr id="370" name="内容占位符 368"/>
          <p:cNvSpPr>
            <a:spLocks noGrp="1"/>
          </p:cNvSpPr>
          <p:nvPr/>
        </p:nvSpPr>
        <p:spPr>
          <a:xfrm>
            <a:off x="579755" y="1385887"/>
            <a:ext cx="11032490" cy="4905375"/>
          </a:xfrm>
          <a:prstGeom prst="rect">
            <a:avLst/>
          </a:prstGeom>
        </p:spPr>
        <p:txBody>
          <a:bodyPr vert="horz" lIns="91440" tIns="45720" rIns="91440" bIns="45720" rtlCol="0"/>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25000"/>
              </a:lnSpc>
              <a:spcBef>
                <a:spcPts val="0"/>
              </a:spcBef>
              <a:buNone/>
            </a:pPr>
            <a:r>
              <a:rPr lang="en-US" altLang="zh-CN" sz="2400" dirty="0">
                <a:latin typeface="Times New Roman" panose="02020603050405020304" charset="0"/>
                <a:cs typeface="Times New Roman" panose="02020603050405020304" charset="0"/>
              </a:rPr>
              <a:t>Ownership-based trade statistics uncover the hidden structure of global economic power, correcting misperceptions created by the geographic lens of resident-based accounting.</a:t>
            </a:r>
            <a:endParaRPr lang="en-US" altLang="zh-CN" sz="2400" b="1" dirty="0">
              <a:latin typeface="Times New Roman" panose="02020603050405020304" charset="0"/>
              <a:cs typeface="Times New Roman" panose="02020603050405020304" charset="0"/>
            </a:endParaRPr>
          </a:p>
          <a:p>
            <a:pPr marL="342900" indent="-342900" algn="just" fontAlgn="auto">
              <a:lnSpc>
                <a:spcPct val="125000"/>
              </a:lnSpc>
              <a:spcBef>
                <a:spcPts val="600"/>
              </a:spcBef>
              <a:spcAft>
                <a:spcPts val="600"/>
              </a:spcAft>
              <a:buFont typeface="Arial" panose="020B0604020202020204" pitchFamily="34" charset="0"/>
              <a:buChar char="•"/>
            </a:pPr>
            <a:r>
              <a:rPr lang="en-US" altLang="zh-CN" sz="2400" dirty="0">
                <a:latin typeface="Times New Roman" panose="02020603050405020304" charset="0"/>
                <a:cs typeface="Times New Roman" panose="02020603050405020304" charset="0"/>
              </a:rPr>
              <a:t>Reflects true economic control</a:t>
            </a:r>
            <a:endParaRPr lang="en-US" altLang="zh-CN" sz="2400" dirty="0">
              <a:latin typeface="Times New Roman" panose="02020603050405020304" charset="0"/>
              <a:cs typeface="Times New Roman" panose="02020603050405020304" charset="0"/>
            </a:endParaRPr>
          </a:p>
          <a:p>
            <a:pPr marL="0" indent="0" algn="just" fontAlgn="auto">
              <a:lnSpc>
                <a:spcPct val="125000"/>
              </a:lnSpc>
              <a:spcBef>
                <a:spcPts val="600"/>
              </a:spcBef>
              <a:spcAft>
                <a:spcPts val="600"/>
              </a:spcAft>
              <a:buNone/>
            </a:pPr>
            <a:r>
              <a:rPr lang="en-US" altLang="zh-CN" sz="2400" dirty="0">
                <a:latin typeface="Times New Roman" panose="02020603050405020304" charset="0"/>
                <a:cs typeface="Times New Roman" panose="02020603050405020304" charset="0"/>
              </a:rPr>
              <a:t>Accounts for who actually owns and benefits from production—not just where it occurs.</a:t>
            </a:r>
            <a:endParaRPr lang="en-US" altLang="zh-CN" sz="2400" dirty="0">
              <a:latin typeface="Times New Roman" panose="02020603050405020304" charset="0"/>
              <a:cs typeface="Times New Roman" panose="02020603050405020304" charset="0"/>
            </a:endParaRPr>
          </a:p>
          <a:p>
            <a:pPr marL="342900" indent="-342900" algn="just" fontAlgn="auto">
              <a:lnSpc>
                <a:spcPct val="125000"/>
              </a:lnSpc>
              <a:spcBef>
                <a:spcPts val="600"/>
              </a:spcBef>
              <a:spcAft>
                <a:spcPts val="600"/>
              </a:spcAft>
              <a:buFont typeface="Arial" panose="020B0604020202020204" pitchFamily="34" charset="0"/>
              <a:buChar char="•"/>
            </a:pPr>
            <a:r>
              <a:rPr lang="en-US" altLang="zh-CN" sz="2400" dirty="0">
                <a:latin typeface="Times New Roman" panose="02020603050405020304" charset="0"/>
                <a:cs typeface="Times New Roman" panose="02020603050405020304" charset="0"/>
              </a:rPr>
              <a:t>Reveals Hidden Trade Imbalances and Corrects Misleading Surplus Narratives</a:t>
            </a:r>
            <a:endParaRPr lang="en-US" altLang="zh-CN" sz="2400" dirty="0">
              <a:latin typeface="Times New Roman" panose="02020603050405020304" charset="0"/>
              <a:cs typeface="Times New Roman" panose="02020603050405020304" charset="0"/>
            </a:endParaRPr>
          </a:p>
          <a:p>
            <a:pPr marL="342900" indent="-342900" algn="just" fontAlgn="auto">
              <a:lnSpc>
                <a:spcPct val="125000"/>
              </a:lnSpc>
              <a:spcBef>
                <a:spcPts val="600"/>
              </a:spcBef>
              <a:spcAft>
                <a:spcPts val="600"/>
              </a:spcAft>
              <a:buFont typeface="Arial" panose="020B0604020202020204" pitchFamily="34" charset="0"/>
              <a:buChar char="•"/>
            </a:pPr>
            <a:r>
              <a:rPr lang="en-US" altLang="zh-CN" sz="2400" dirty="0">
                <a:latin typeface="Times New Roman" panose="02020603050405020304" charset="0"/>
                <a:cs typeface="Times New Roman" panose="02020603050405020304" charset="0"/>
              </a:rPr>
              <a:t>Enhances Policy-Relevant Accounting</a:t>
            </a:r>
            <a:endParaRPr lang="en-US" altLang="zh-CN" sz="2400" dirty="0">
              <a:latin typeface="Times New Roman" panose="02020603050405020304" charset="0"/>
              <a:cs typeface="Times New Roman" panose="02020603050405020304" charset="0"/>
            </a:endParaRPr>
          </a:p>
          <a:p>
            <a:pPr marL="0" indent="0" algn="just" fontAlgn="auto">
              <a:lnSpc>
                <a:spcPct val="125000"/>
              </a:lnSpc>
              <a:spcBef>
                <a:spcPts val="600"/>
              </a:spcBef>
              <a:spcAft>
                <a:spcPts val="600"/>
              </a:spcAft>
              <a:buNone/>
            </a:pPr>
            <a:r>
              <a:rPr lang="en-US" altLang="zh-CN" sz="2400" dirty="0">
                <a:latin typeface="Times New Roman" panose="02020603050405020304" charset="0"/>
                <a:cs typeface="Times New Roman" panose="02020603050405020304" charset="0"/>
              </a:rPr>
              <a:t>Provides a more accurate basis for GDP attribution, GVC mapping, and policy design in taxation, trade, and international negotiations.</a:t>
            </a:r>
            <a:endParaRPr lang="en-US" altLang="zh-CN" sz="2400" dirty="0">
              <a:latin typeface="Times New Roman" panose="02020603050405020304" charset="0"/>
              <a:cs typeface="Times New Roman" panose="02020603050405020304" charset="0"/>
            </a:endParaRPr>
          </a:p>
        </p:txBody>
      </p:sp>
      <p:sp>
        <p:nvSpPr>
          <p:cNvPr id="4" name="内容占位符 368"/>
          <p:cNvSpPr>
            <a:spLocks noGrp="1"/>
          </p:cNvSpPr>
          <p:nvPr/>
        </p:nvSpPr>
        <p:spPr>
          <a:xfrm>
            <a:off x="589598" y="4886325"/>
            <a:ext cx="11032490" cy="895350"/>
          </a:xfrm>
          <a:prstGeom prst="rect">
            <a:avLst/>
          </a:prstGeom>
        </p:spPr>
        <p:txBody>
          <a:bodyPr vert="horz" lIns="91440" tIns="45720" rIns="91440" bIns="45720" rtlCol="0"/>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457200" algn="just" fontAlgn="auto">
              <a:lnSpc>
                <a:spcPct val="125000"/>
              </a:lnSpc>
              <a:spcBef>
                <a:spcPts val="0"/>
              </a:spcBef>
              <a:buFont typeface="Arial" panose="020B0604020202020204" pitchFamily="34" charset="0"/>
              <a:buNone/>
            </a:pPr>
            <a:endParaRPr lang="en-US" altLang="zh-CN" sz="2100" dirty="0">
              <a:latin typeface="Times New Roman" panose="02020603050405020304" charset="0"/>
              <a:cs typeface="Times New Roman" panose="02020603050405020304" charset="0"/>
            </a:endParaRPr>
          </a:p>
        </p:txBody>
      </p:sp>
      <p:sp>
        <p:nvSpPr>
          <p:cNvPr id="3" name="灯片编号占位符 2"/>
          <p:cNvSpPr>
            <a:spLocks noGrp="1"/>
          </p:cNvSpPr>
          <p:nvPr>
            <p:ph type="sldNum" sz="quarter" idx="12"/>
          </p:nvPr>
        </p:nvSpPr>
        <p:spPr>
          <a:xfrm>
            <a:off x="9401810" y="6449695"/>
            <a:ext cx="2743200" cy="365125"/>
          </a:xfrm>
        </p:spPr>
        <p:txBody>
          <a:bodyPr/>
          <a:lstStyle/>
          <a:p>
            <a:fld id="{565CE74E-AB26-4998-AD42-012C4C1AD076}" type="slidenum">
              <a:rPr lang="zh-CN" altLang="en-US" smtClean="0"/>
            </a:fld>
            <a:r>
              <a:rPr lang="en-US" altLang="zh-CN"/>
              <a:t> / 26</a:t>
            </a:r>
            <a:endParaRPr lang="en-US" altLang="zh-CN"/>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7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70">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70">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70">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70">
                                            <p:txEl>
                                              <p:pRg st="4" end="4"/>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70">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774065" y="1438274"/>
            <a:ext cx="10644505" cy="4952365"/>
          </a:xfrm>
          <a:prstGeom prst="rect">
            <a:avLst/>
          </a:prstGeom>
          <a:noFill/>
        </p:spPr>
        <p:txBody>
          <a:bodyPr wrap="square" rtlCol="0">
            <a:noAutofit/>
          </a:bodyPr>
          <a:lstStyle/>
          <a:p>
            <a:pPr marL="342900" indent="-342900" algn="just" fontAlgn="auto">
              <a:spcAft>
                <a:spcPts val="600"/>
              </a:spcAft>
              <a:buFont typeface="Arial" panose="020B0604020202020204" pitchFamily="34" charset="0"/>
              <a:buChar char="•"/>
            </a:pPr>
            <a:r>
              <a:rPr lang="en-US" altLang="zh-CN" sz="2400" dirty="0">
                <a:latin typeface="Times New Roman" panose="02020603050405020304" charset="0"/>
                <a:cs typeface="Times New Roman" panose="02020603050405020304" charset="0"/>
              </a:rPr>
              <a:t>The “OECD Inter-Country Input-Output table split according to ownership” in the AMNE database distinguishes domestic-owned and foreign-owned firms. We further spilt the foreign-owned firms in these tables according to their parent economies. This provides basic data for estimating ownership-based bilateral trade</a:t>
            </a:r>
            <a:endParaRPr lang="en-US" altLang="zh-CN" sz="2400" dirty="0">
              <a:latin typeface="Times New Roman" panose="02020603050405020304" charset="0"/>
              <a:cs typeface="Times New Roman" panose="02020603050405020304" charset="0"/>
            </a:endParaRPr>
          </a:p>
          <a:p>
            <a:pPr marL="342900" indent="-342900" algn="just" fontAlgn="auto">
              <a:spcAft>
                <a:spcPts val="600"/>
              </a:spcAft>
              <a:buFont typeface="Arial" panose="020B0604020202020204" pitchFamily="34" charset="0"/>
              <a:buChar char="•"/>
            </a:pPr>
            <a:r>
              <a:rPr lang="en-US" altLang="zh-CN" sz="2400" dirty="0">
                <a:latin typeface="Times New Roman" panose="02020603050405020304" charset="0"/>
                <a:cs typeface="Times New Roman" panose="02020603050405020304" charset="0"/>
              </a:rPr>
              <a:t>Propose a systematic approach to estimating ownership-based bilateral trade by using the “inter-country input-output tables split according to ownership of parent economies”</a:t>
            </a:r>
            <a:endParaRPr lang="en-US" altLang="zh-CN" sz="2400" dirty="0">
              <a:latin typeface="Times New Roman" panose="02020603050405020304" charset="0"/>
              <a:cs typeface="Times New Roman" panose="02020603050405020304" charset="0"/>
            </a:endParaRPr>
          </a:p>
          <a:p>
            <a:pPr marL="342900" indent="-342900" algn="just" fontAlgn="auto">
              <a:spcAft>
                <a:spcPts val="600"/>
              </a:spcAft>
              <a:buFont typeface="Arial" panose="020B0604020202020204" pitchFamily="34" charset="0"/>
              <a:buChar char="•"/>
            </a:pPr>
            <a:r>
              <a:rPr lang="en-US" altLang="zh-CN" sz="2400" dirty="0">
                <a:latin typeface="Times New Roman" panose="02020603050405020304" charset="0"/>
                <a:cs typeface="Times New Roman" panose="02020603050405020304" charset="0"/>
              </a:rPr>
              <a:t>Evaluate the contribution of ownership-based bilateral trade to world GDP by using inter-country input-output model with hypothetical extraction method and give implications on the potential impact of ownership-based trade protection policies.</a:t>
            </a:r>
            <a:endParaRPr lang="en-US" altLang="zh-CN" sz="2400" dirty="0">
              <a:latin typeface="Times New Roman" panose="02020603050405020304" charset="0"/>
              <a:cs typeface="Times New Roman" panose="02020603050405020304" charset="0"/>
            </a:endParaRPr>
          </a:p>
        </p:txBody>
      </p:sp>
      <p:sp>
        <p:nvSpPr>
          <p:cNvPr id="2" name="标题 1"/>
          <p:cNvSpPr>
            <a:spLocks noGrp="1"/>
          </p:cNvSpPr>
          <p:nvPr>
            <p:ph type="title"/>
          </p:nvPr>
        </p:nvSpPr>
        <p:spPr>
          <a:xfrm>
            <a:off x="1951990" y="272415"/>
            <a:ext cx="8060690" cy="608965"/>
          </a:xfrm>
        </p:spPr>
        <p:txBody>
          <a:bodyPr>
            <a:normAutofit/>
          </a:bodyPr>
          <a:lstStyle/>
          <a:p>
            <a:pPr algn="ctr"/>
            <a:r>
              <a:rPr lang="en-US" altLang="zh-CN" sz="3200" dirty="0">
                <a:solidFill>
                  <a:srgbClr val="0070C0"/>
                </a:solidFill>
                <a:latin typeface="Times New Roman" panose="02020603050405020304" charset="0"/>
                <a:cs typeface="Times New Roman" panose="02020603050405020304" charset="0"/>
              </a:rPr>
              <a:t>The contribution of our work</a:t>
            </a:r>
            <a:endParaRPr lang="en-US" altLang="zh-CN" sz="3200" dirty="0">
              <a:solidFill>
                <a:srgbClr val="0070C0"/>
              </a:solidFill>
              <a:latin typeface="Times New Roman" panose="02020603050405020304" charset="0"/>
              <a:cs typeface="Times New Roman" panose="02020603050405020304" charset="0"/>
            </a:endParaRPr>
          </a:p>
        </p:txBody>
      </p:sp>
      <p:sp>
        <p:nvSpPr>
          <p:cNvPr id="3" name="灯片编号占位符 2"/>
          <p:cNvSpPr>
            <a:spLocks noGrp="1"/>
          </p:cNvSpPr>
          <p:nvPr>
            <p:ph type="sldNum" sz="quarter" idx="12"/>
          </p:nvPr>
        </p:nvSpPr>
        <p:spPr>
          <a:xfrm>
            <a:off x="9365615" y="6492875"/>
            <a:ext cx="2743200" cy="365125"/>
          </a:xfrm>
        </p:spPr>
        <p:txBody>
          <a:bodyPr/>
          <a:lstStyle/>
          <a:p>
            <a:fld id="{565CE74E-AB26-4998-AD42-012C4C1AD076}" type="slidenum">
              <a:rPr lang="zh-CN" altLang="en-US" smtClean="0"/>
            </a:fld>
            <a:r>
              <a:rPr lang="en-US" altLang="zh-CN"/>
              <a:t> / 26</a:t>
            </a:r>
            <a:endParaRPr lang="en-US" altLang="zh-CN"/>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WPS">
  <a:themeElements>
    <a:clrScheme name="WPS">
      <a:dk1>
        <a:sysClr val="windowText" lastClr="000000"/>
      </a:dk1>
      <a:lt1>
        <a:sysClr val="window" lastClr="FFFFFF"/>
      </a:lt1>
      <a:dk2>
        <a:srgbClr val="44546A"/>
      </a:dk2>
      <a:lt2>
        <a:srgbClr val="E7E6E6"/>
      </a:lt2>
      <a:accent1>
        <a:srgbClr val="4874CB"/>
      </a:accent1>
      <a:accent2>
        <a:srgbClr val="EE822F"/>
      </a:accent2>
      <a:accent3>
        <a:srgbClr val="F2BA02"/>
      </a:accent3>
      <a:accent4>
        <a:srgbClr val="75BD42"/>
      </a:accent4>
      <a:accent5>
        <a:srgbClr val="30C0B4"/>
      </a:accent5>
      <a:accent6>
        <a:srgbClr val="E54C5E"/>
      </a:accent6>
      <a:hlink>
        <a:srgbClr val="0026E5"/>
      </a:hlink>
      <a:folHlink>
        <a:srgbClr val="7E1FAD"/>
      </a:folHlink>
    </a:clrScheme>
    <a:fontScheme name="WPS">
      <a:majorFont>
        <a:latin typeface="Calibri"/>
        <a:ea typeface=""/>
        <a:cs typeface=""/>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WPS">
      <a:fillStyleLst>
        <a:solidFill>
          <a:schemeClr val="phClr"/>
        </a:solidFill>
        <a:gradFill>
          <a:gsLst>
            <a:gs pos="0">
              <a:schemeClr val="phClr">
                <a:lumOff val="17500"/>
              </a:schemeClr>
            </a:gs>
            <a:gs pos="100000">
              <a:schemeClr val="phClr"/>
            </a:gs>
          </a:gsLst>
          <a:lin ang="2700000" scaled="0"/>
        </a:gradFill>
        <a:gradFill>
          <a:gsLst>
            <a:gs pos="0">
              <a:schemeClr val="phClr">
                <a:hueOff val="-2520000"/>
              </a:schemeClr>
            </a:gs>
            <a:gs pos="100000">
              <a:schemeClr val="phClr"/>
            </a:gs>
          </a:gsLst>
          <a:lin ang="2700000" scaled="0"/>
        </a:gradFill>
      </a:fillStyleLst>
      <a:lnStyleLst>
        <a:ln w="12700" cap="flat" cmpd="sng" algn="ctr">
          <a:solidFill>
            <a:schemeClr val="phClr"/>
          </a:solidFill>
          <a:prstDash val="solid"/>
          <a:miter lim="800000"/>
        </a:ln>
        <a:ln w="12700" cap="flat" cmpd="sng" algn="ctr">
          <a:solidFill>
            <a:schemeClr val="phClr"/>
          </a:solidFill>
          <a:prstDash val="solid"/>
          <a:miter lim="800000"/>
        </a:ln>
        <a:ln w="12700" cap="flat" cmpd="sng" algn="ctr">
          <a:gradFill>
            <a:gsLst>
              <a:gs pos="0">
                <a:schemeClr val="phClr">
                  <a:hueOff val="-4200000"/>
                </a:schemeClr>
              </a:gs>
              <a:gs pos="100000">
                <a:schemeClr val="phClr"/>
              </a:gs>
            </a:gsLst>
            <a:lin ang="2700000" scaled="1"/>
          </a:gradFill>
          <a:prstDash val="solid"/>
          <a:miter lim="800000"/>
        </a:ln>
      </a:lnStyleLst>
      <a:effectStyleLst>
        <a:effectStyle>
          <a:effectLst>
            <a:outerShdw blurRad="101600" dist="50800" dir="5400000" algn="ctr" rotWithShape="0">
              <a:schemeClr val="phClr">
                <a:alpha val="60000"/>
              </a:schemeClr>
            </a:outerShdw>
          </a:effectLst>
        </a:effectStyle>
        <a:effectStyle>
          <a:effectLst>
            <a:reflection stA="50000" endA="300" endPos="40000" dist="25400" dir="5400000" sy="-100000" algn="bl" rotWithShape="0"/>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5853</Words>
  <Application>WPS 演示</Application>
  <PresentationFormat>宽屏</PresentationFormat>
  <Paragraphs>224</Paragraphs>
  <Slides>24</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24</vt:i4>
      </vt:variant>
    </vt:vector>
  </HeadingPairs>
  <TitlesOfParts>
    <vt:vector size="34" baseType="lpstr">
      <vt:lpstr>Arial</vt:lpstr>
      <vt:lpstr>宋体</vt:lpstr>
      <vt:lpstr>Wingdings</vt:lpstr>
      <vt:lpstr>Times New Roman</vt:lpstr>
      <vt:lpstr>微软雅黑</vt:lpstr>
      <vt:lpstr>Arial Unicode MS</vt:lpstr>
      <vt:lpstr>Calibri</vt:lpstr>
      <vt:lpstr>方正小标宋简体</vt:lpstr>
      <vt:lpstr>等线</vt:lpstr>
      <vt:lpstr>WPS</vt:lpstr>
      <vt:lpstr>Estimating Ownership-Based Bilateral Trade  and Its Contribution to World GDP</vt:lpstr>
      <vt:lpstr>Introduction</vt:lpstr>
      <vt:lpstr>Introduction</vt:lpstr>
      <vt:lpstr>Introduction</vt:lpstr>
      <vt:lpstr>Introduction</vt:lpstr>
      <vt:lpstr>Introduction</vt:lpstr>
      <vt:lpstr>Introduction</vt:lpstr>
      <vt:lpstr>Why Ownership-Based Trade Matters</vt:lpstr>
      <vt:lpstr>The contribution of our work</vt:lpstr>
      <vt:lpstr>Data</vt:lpstr>
      <vt:lpstr>Data</vt:lpstr>
      <vt:lpstr>Data</vt:lpstr>
      <vt:lpstr>Example: Trade between Economy r and s under the Resident Principle</vt:lpstr>
      <vt:lpstr>Example: Trade between Economy r and s under the Ownership Principle</vt:lpstr>
      <vt:lpstr>Data</vt:lpstr>
      <vt:lpstr>Ownership-Based vs. Residence-Based Trade (2020)</vt:lpstr>
      <vt:lpstr>Ownership-Based vs. Residence-Based Trade (2020)</vt:lpstr>
      <vt:lpstr>Ownership-Based vs. Residence-Based Trade (2020)</vt:lpstr>
      <vt:lpstr>Ownership-Based vs. Residence-Based Trade (2020)</vt:lpstr>
      <vt:lpstr>Ownership-Based vs. Residence-Based Trade (2020)</vt:lpstr>
      <vt:lpstr>The Contribution of Ownership-based trade to World GDP</vt:lpstr>
      <vt:lpstr>The Contribution of Ownership-based trade to World GDP</vt:lpstr>
      <vt:lpstr>Conclusions</vt:lpstr>
      <vt:lpst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Pioneer</dc:creator>
  <cp:lastModifiedBy>六六</cp:lastModifiedBy>
  <cp:revision>41</cp:revision>
  <dcterms:created xsi:type="dcterms:W3CDTF">2023-08-09T12:44:00Z</dcterms:created>
  <dcterms:modified xsi:type="dcterms:W3CDTF">2025-06-30T12:06:40Z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2052-12.1.0.21541</vt:lpwstr>
  </property>
  <property fmtid="{D5CDD505-2E9C-101B-9397-08002B2CF9AE}" pid="3" name="ICV">
    <vt:lpwstr>4F4BB0E07FC44792802A4406751045DC_13</vt:lpwstr>
  </property>
</Properties>
</file>