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bookmarkIdSeed="5">
  <p:sldMasterIdLst>
    <p:sldMasterId id="2147483648" r:id="rId1"/>
  </p:sldMasterIdLst>
  <p:notesMasterIdLst>
    <p:notesMasterId r:id="rId36"/>
  </p:notesMasterIdLst>
  <p:sldIdLst>
    <p:sldId id="256" r:id="rId2"/>
    <p:sldId id="257" r:id="rId3"/>
    <p:sldId id="265" r:id="rId4"/>
    <p:sldId id="264" r:id="rId5"/>
    <p:sldId id="266" r:id="rId6"/>
    <p:sldId id="267" r:id="rId7"/>
    <p:sldId id="268" r:id="rId8"/>
    <p:sldId id="269" r:id="rId9"/>
    <p:sldId id="270" r:id="rId10"/>
    <p:sldId id="271" r:id="rId11"/>
    <p:sldId id="272" r:id="rId12"/>
    <p:sldId id="273" r:id="rId13"/>
    <p:sldId id="278" r:id="rId14"/>
    <p:sldId id="280" r:id="rId15"/>
    <p:sldId id="279" r:id="rId16"/>
    <p:sldId id="275" r:id="rId17"/>
    <p:sldId id="455" r:id="rId18"/>
    <p:sldId id="276" r:id="rId19"/>
    <p:sldId id="456" r:id="rId20"/>
    <p:sldId id="281" r:id="rId21"/>
    <p:sldId id="454" r:id="rId22"/>
    <p:sldId id="457" r:id="rId23"/>
    <p:sldId id="458" r:id="rId24"/>
    <p:sldId id="459" r:id="rId25"/>
    <p:sldId id="261" r:id="rId26"/>
    <p:sldId id="262" r:id="rId27"/>
    <p:sldId id="461" r:id="rId28"/>
    <p:sldId id="460" r:id="rId29"/>
    <p:sldId id="467" r:id="rId30"/>
    <p:sldId id="462" r:id="rId31"/>
    <p:sldId id="468" r:id="rId32"/>
    <p:sldId id="465" r:id="rId33"/>
    <p:sldId id="466" r:id="rId34"/>
    <p:sldId id="464" r:id="rId35"/>
  </p:sldIdLst>
  <p:sldSz cx="14630400" cy="8229600"/>
  <p:notesSz cx="8229600" cy="14630400"/>
  <p:embeddedFontLst>
    <p:embeddedFont>
      <p:font typeface="Arial Narrow" panose="020B0606020202030204"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Inconsolata" panose="020B0604020202020204" charset="0"/>
      <p:regular r:id="rId47"/>
    </p:embeddedFont>
    <p:embeddedFont>
      <p:font typeface="Montserrat Black"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2307"/>
    <a:srgbClr val="FCEE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6" d="100"/>
          <a:sy n="56" d="100"/>
        </p:scale>
        <p:origin x="6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a:t>Statewise Subsciber Proportion 2024 (%)</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54799892739827"/>
          <c:y val="6.7599544662072741E-2"/>
          <c:w val="0.74121882152673346"/>
          <c:h val="0.75880907471148051"/>
        </c:manualLayout>
      </c:layout>
      <c:pieChart>
        <c:varyColors val="1"/>
        <c:ser>
          <c:idx val="0"/>
          <c:order val="0"/>
          <c:tx>
            <c:strRef>
              <c:f>Sheet5!$C$1</c:f>
              <c:strCache>
                <c:ptCount val="1"/>
                <c:pt idx="0">
                  <c:v>Proportion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AD-4A7C-B169-1B73110BE99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FAD-4A7C-B169-1B73110BE99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FAD-4A7C-B169-1B73110BE99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FAD-4A7C-B169-1B73110BE99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FAD-4A7C-B169-1B73110BE99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FAD-4A7C-B169-1B73110BE99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FAD-4A7C-B169-1B73110BE99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FAD-4A7C-B169-1B73110BE99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FAD-4A7C-B169-1B73110BE99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EFAD-4A7C-B169-1B73110BE998}"/>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Sheet5!$B$2:$B$11</c:f>
              <c:strCache>
                <c:ptCount val="10"/>
                <c:pt idx="0">
                  <c:v>Uttar Pradesh</c:v>
                </c:pt>
                <c:pt idx="1">
                  <c:v>Maharashtra</c:v>
                </c:pt>
                <c:pt idx="2">
                  <c:v>Bihar</c:v>
                </c:pt>
                <c:pt idx="3">
                  <c:v>Andhra Pradesh</c:v>
                </c:pt>
                <c:pt idx="4">
                  <c:v>Madhya Pradesh</c:v>
                </c:pt>
                <c:pt idx="5">
                  <c:v>Tamil Nadu</c:v>
                </c:pt>
                <c:pt idx="6">
                  <c:v>Karnataka</c:v>
                </c:pt>
                <c:pt idx="7">
                  <c:v>Gujarat</c:v>
                </c:pt>
                <c:pt idx="8">
                  <c:v>Rajasthan</c:v>
                </c:pt>
                <c:pt idx="9">
                  <c:v>Rest of India</c:v>
                </c:pt>
              </c:strCache>
            </c:strRef>
          </c:cat>
          <c:val>
            <c:numRef>
              <c:f>Sheet5!$C$2:$C$11</c:f>
              <c:numCache>
                <c:formatCode>0%</c:formatCode>
                <c:ptCount val="10"/>
                <c:pt idx="0">
                  <c:v>0.14199999999999999</c:v>
                </c:pt>
                <c:pt idx="1">
                  <c:v>0.108</c:v>
                </c:pt>
                <c:pt idx="2">
                  <c:v>8.2000000000000003E-2</c:v>
                </c:pt>
                <c:pt idx="3">
                  <c:v>7.1999999999999995E-2</c:v>
                </c:pt>
                <c:pt idx="4">
                  <c:v>6.9000000000000006E-2</c:v>
                </c:pt>
                <c:pt idx="5">
                  <c:v>6.7000000000000004E-2</c:v>
                </c:pt>
                <c:pt idx="6">
                  <c:v>5.8999999999999997E-2</c:v>
                </c:pt>
                <c:pt idx="7">
                  <c:v>5.6000000000000001E-2</c:v>
                </c:pt>
                <c:pt idx="8">
                  <c:v>5.6000000000000001E-2</c:v>
                </c:pt>
                <c:pt idx="9">
                  <c:v>0.28760000000000002</c:v>
                </c:pt>
              </c:numCache>
            </c:numRef>
          </c:val>
          <c:extLst>
            <c:ext xmlns:c16="http://schemas.microsoft.com/office/drawing/2014/chart" uri="{C3380CC4-5D6E-409C-BE32-E72D297353CC}">
              <c16:uniqueId val="{00000014-EFAD-4A7C-B169-1B73110BE99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881852019947048E-3"/>
          <c:y val="1.5754584592613641E-2"/>
          <c:w val="0.84253851235432842"/>
          <c:h val="0.89257761177447059"/>
        </c:manualLayout>
      </c:layout>
      <c:barChart>
        <c:barDir val="col"/>
        <c:grouping val="stacked"/>
        <c:varyColors val="0"/>
        <c:ser>
          <c:idx val="0"/>
          <c:order val="0"/>
          <c:tx>
            <c:strRef>
              <c:f>Sheet1!$K$3</c:f>
              <c:strCache>
                <c:ptCount val="1"/>
                <c:pt idx="0">
                  <c:v>Fiber Cable deployment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Sheet1!$L$2</c:f>
              <c:strCache>
                <c:ptCount val="1"/>
                <c:pt idx="0">
                  <c:v>Proportion investment </c:v>
                </c:pt>
              </c:strCache>
            </c:strRef>
          </c:cat>
          <c:val>
            <c:numRef>
              <c:f>Sheet1!$L$3</c:f>
              <c:numCache>
                <c:formatCode>0.0</c:formatCode>
                <c:ptCount val="1"/>
                <c:pt idx="0">
                  <c:v>71.543774432836344</c:v>
                </c:pt>
              </c:numCache>
            </c:numRef>
          </c:val>
          <c:extLst>
            <c:ext xmlns:c16="http://schemas.microsoft.com/office/drawing/2014/chart" uri="{C3380CC4-5D6E-409C-BE32-E72D297353CC}">
              <c16:uniqueId val="{00000000-1C0F-444F-802C-9F277AC87EC3}"/>
            </c:ext>
          </c:extLst>
        </c:ser>
        <c:ser>
          <c:idx val="1"/>
          <c:order val="1"/>
          <c:tx>
            <c:strRef>
              <c:f>Sheet1!$K$4</c:f>
              <c:strCache>
                <c:ptCount val="1"/>
                <c:pt idx="0">
                  <c:v>Passive infrastructure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Sheet1!$L$2</c:f>
              <c:strCache>
                <c:ptCount val="1"/>
                <c:pt idx="0">
                  <c:v>Proportion investment </c:v>
                </c:pt>
              </c:strCache>
            </c:strRef>
          </c:cat>
          <c:val>
            <c:numRef>
              <c:f>Sheet1!$L$4</c:f>
              <c:numCache>
                <c:formatCode>0.0</c:formatCode>
                <c:ptCount val="1"/>
                <c:pt idx="0">
                  <c:v>22.893975950456653</c:v>
                </c:pt>
              </c:numCache>
            </c:numRef>
          </c:val>
          <c:extLst>
            <c:ext xmlns:c16="http://schemas.microsoft.com/office/drawing/2014/chart" uri="{C3380CC4-5D6E-409C-BE32-E72D297353CC}">
              <c16:uniqueId val="{00000001-1C0F-444F-802C-9F277AC87EC3}"/>
            </c:ext>
          </c:extLst>
        </c:ser>
        <c:ser>
          <c:idx val="2"/>
          <c:order val="2"/>
          <c:tx>
            <c:strRef>
              <c:f>Sheet1!$K$5</c:f>
              <c:strCache>
                <c:ptCount val="1"/>
                <c:pt idx="0">
                  <c:v>Wi-fi and inbuild infrastructure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Sheet1!$L$2</c:f>
              <c:strCache>
                <c:ptCount val="1"/>
                <c:pt idx="0">
                  <c:v>Proportion investment </c:v>
                </c:pt>
              </c:strCache>
            </c:strRef>
          </c:cat>
          <c:val>
            <c:numRef>
              <c:f>Sheet1!$L$5</c:f>
              <c:numCache>
                <c:formatCode>0.0</c:formatCode>
                <c:ptCount val="1"/>
                <c:pt idx="0">
                  <c:v>2.1997984452002841</c:v>
                </c:pt>
              </c:numCache>
            </c:numRef>
          </c:val>
          <c:extLst>
            <c:ext xmlns:c16="http://schemas.microsoft.com/office/drawing/2014/chart" uri="{C3380CC4-5D6E-409C-BE32-E72D297353CC}">
              <c16:uniqueId val="{00000002-1C0F-444F-802C-9F277AC87EC3}"/>
            </c:ext>
          </c:extLst>
        </c:ser>
        <c:ser>
          <c:idx val="3"/>
          <c:order val="3"/>
          <c:tx>
            <c:strRef>
              <c:f>Sheet1!$K$6</c:f>
              <c:strCache>
                <c:ptCount val="1"/>
                <c:pt idx="0">
                  <c:v>Data Centers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Sheet1!$L$2</c:f>
              <c:strCache>
                <c:ptCount val="1"/>
                <c:pt idx="0">
                  <c:v>Proportion investment </c:v>
                </c:pt>
              </c:strCache>
            </c:strRef>
          </c:cat>
          <c:val>
            <c:numRef>
              <c:f>Sheet1!$L$6</c:f>
              <c:numCache>
                <c:formatCode>0.0</c:formatCode>
                <c:ptCount val="1"/>
                <c:pt idx="0">
                  <c:v>3.3624511715067333</c:v>
                </c:pt>
              </c:numCache>
            </c:numRef>
          </c:val>
          <c:extLst>
            <c:ext xmlns:c16="http://schemas.microsoft.com/office/drawing/2014/chart" uri="{C3380CC4-5D6E-409C-BE32-E72D297353CC}">
              <c16:uniqueId val="{00000003-1C0F-444F-802C-9F277AC87EC3}"/>
            </c:ext>
          </c:extLst>
        </c:ser>
        <c:dLbls>
          <c:dLblPos val="ctr"/>
          <c:showLegendKey val="0"/>
          <c:showVal val="1"/>
          <c:showCatName val="0"/>
          <c:showSerName val="0"/>
          <c:showPercent val="0"/>
          <c:showBubbleSize val="0"/>
        </c:dLbls>
        <c:gapWidth val="79"/>
        <c:overlap val="100"/>
        <c:axId val="414520488"/>
        <c:axId val="514141800"/>
      </c:barChart>
      <c:catAx>
        <c:axId val="4145204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mn-lt"/>
                <a:ea typeface="+mn-ea"/>
                <a:cs typeface="+mn-cs"/>
              </a:defRPr>
            </a:pPr>
            <a:endParaRPr lang="en-US"/>
          </a:p>
        </c:txPr>
        <c:crossAx val="514141800"/>
        <c:crosses val="autoZero"/>
        <c:auto val="1"/>
        <c:lblAlgn val="ctr"/>
        <c:lblOffset val="100"/>
        <c:noMultiLvlLbl val="0"/>
      </c:catAx>
      <c:valAx>
        <c:axId val="514141800"/>
        <c:scaling>
          <c:orientation val="minMax"/>
        </c:scaling>
        <c:delete val="1"/>
        <c:axPos val="l"/>
        <c:numFmt formatCode="0.0" sourceLinked="1"/>
        <c:majorTickMark val="none"/>
        <c:minorTickMark val="none"/>
        <c:tickLblPos val="nextTo"/>
        <c:crossAx val="414520488"/>
        <c:crosses val="autoZero"/>
        <c:crossBetween val="between"/>
      </c:valAx>
      <c:spPr>
        <a:noFill/>
        <a:ln>
          <a:noFill/>
        </a:ln>
        <a:effectLst/>
      </c:spPr>
    </c:plotArea>
    <c:legend>
      <c:legendPos val="t"/>
      <c:layout>
        <c:manualLayout>
          <c:xMode val="edge"/>
          <c:yMode val="edge"/>
          <c:x val="0.62864026956343977"/>
          <c:y val="0.15061711214634269"/>
          <c:w val="0.34791165875975438"/>
          <c:h val="0.764398040901605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658654-D312-44C6-8E82-411590068D0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8EFB1DD2-2AF5-4ACC-86E2-820DBD0C1AE2}">
      <dgm:prSet phldrT="[Text]" custT="1"/>
      <dgm:spPr/>
      <dgm:t>
        <a:bodyPr/>
        <a:lstStyle/>
        <a:p>
          <a:r>
            <a:rPr lang="en-IN" sz="1800" dirty="0"/>
            <a:t>Broadband Highways</a:t>
          </a:r>
        </a:p>
      </dgm:t>
    </dgm:pt>
    <dgm:pt modelId="{5ECDE896-19BA-4F19-AD1C-D03EB8BB0DFA}" type="parTrans" cxnId="{3349FA01-D4B4-4E2A-BE02-62782256CF33}">
      <dgm:prSet/>
      <dgm:spPr/>
      <dgm:t>
        <a:bodyPr/>
        <a:lstStyle/>
        <a:p>
          <a:endParaRPr lang="en-IN" sz="3600"/>
        </a:p>
      </dgm:t>
    </dgm:pt>
    <dgm:pt modelId="{36CF5BFD-9AE5-4EFF-8559-308772471969}" type="sibTrans" cxnId="{3349FA01-D4B4-4E2A-BE02-62782256CF33}">
      <dgm:prSet/>
      <dgm:spPr/>
      <dgm:t>
        <a:bodyPr/>
        <a:lstStyle/>
        <a:p>
          <a:endParaRPr lang="en-IN" sz="3600"/>
        </a:p>
      </dgm:t>
    </dgm:pt>
    <dgm:pt modelId="{99EA0FC7-B665-421F-BB87-279A5D28B095}">
      <dgm:prSet phldrT="[Text]" custT="1"/>
      <dgm:spPr/>
      <dgm:t>
        <a:bodyPr/>
        <a:lstStyle/>
        <a:p>
          <a:r>
            <a:rPr lang="en-IN" sz="1800" dirty="0"/>
            <a:t>Include Broadband for all Urban and Rural areas and National Information Infrastructure</a:t>
          </a:r>
        </a:p>
      </dgm:t>
    </dgm:pt>
    <dgm:pt modelId="{FEF4D7C3-733B-4810-A5FB-22A2BA547766}" type="parTrans" cxnId="{E00EE616-9EAC-41A9-BBCC-CE297D47F746}">
      <dgm:prSet/>
      <dgm:spPr/>
      <dgm:t>
        <a:bodyPr/>
        <a:lstStyle/>
        <a:p>
          <a:endParaRPr lang="en-IN" sz="3600"/>
        </a:p>
      </dgm:t>
    </dgm:pt>
    <dgm:pt modelId="{60C8527A-C83C-4A94-8F7B-62556B60A864}" type="sibTrans" cxnId="{E00EE616-9EAC-41A9-BBCC-CE297D47F746}">
      <dgm:prSet/>
      <dgm:spPr/>
      <dgm:t>
        <a:bodyPr/>
        <a:lstStyle/>
        <a:p>
          <a:endParaRPr lang="en-IN" sz="3600"/>
        </a:p>
      </dgm:t>
    </dgm:pt>
    <dgm:pt modelId="{6DFAC58D-3126-4582-A1E5-8A2893BF26BB}">
      <dgm:prSet phldrT="[Text]" custT="1"/>
      <dgm:spPr/>
      <dgm:t>
        <a:bodyPr/>
        <a:lstStyle/>
        <a:p>
          <a:r>
            <a:rPr lang="en-IN" sz="1800"/>
            <a:t>Universal</a:t>
          </a:r>
          <a:r>
            <a:rPr lang="en-IN" sz="2000"/>
            <a:t> Access to Mobile Connectivity</a:t>
          </a:r>
        </a:p>
      </dgm:t>
    </dgm:pt>
    <dgm:pt modelId="{C3FA4D85-4C12-4051-8499-7661DC5F29D4}" type="parTrans" cxnId="{36142FEE-7A1A-4FBE-BEE6-DE48FD4800FA}">
      <dgm:prSet/>
      <dgm:spPr/>
      <dgm:t>
        <a:bodyPr/>
        <a:lstStyle/>
        <a:p>
          <a:endParaRPr lang="en-IN" sz="3600"/>
        </a:p>
      </dgm:t>
    </dgm:pt>
    <dgm:pt modelId="{FCB1DA8E-60B2-470B-9207-F7481EC561B5}" type="sibTrans" cxnId="{36142FEE-7A1A-4FBE-BEE6-DE48FD4800FA}">
      <dgm:prSet/>
      <dgm:spPr/>
      <dgm:t>
        <a:bodyPr/>
        <a:lstStyle/>
        <a:p>
          <a:endParaRPr lang="en-IN" sz="3600"/>
        </a:p>
      </dgm:t>
    </dgm:pt>
    <dgm:pt modelId="{13781E34-3E57-47B5-8C79-37DA036B9F69}">
      <dgm:prSet phldrT="[Text]" custT="1"/>
      <dgm:spPr/>
      <dgm:t>
        <a:bodyPr/>
        <a:lstStyle/>
        <a:p>
          <a:r>
            <a:rPr lang="en-IN" sz="1800" dirty="0"/>
            <a:t>Focus on network penetration and cover unconnected villages</a:t>
          </a:r>
          <a:r>
            <a:rPr lang="en-IN" sz="1400" dirty="0"/>
            <a:t>.</a:t>
          </a:r>
        </a:p>
      </dgm:t>
    </dgm:pt>
    <dgm:pt modelId="{61AEAC92-1429-40F4-B45E-3F9C249EC54C}" type="parTrans" cxnId="{E68442CE-8B3B-479D-9B29-9C0F40C68F26}">
      <dgm:prSet/>
      <dgm:spPr/>
      <dgm:t>
        <a:bodyPr/>
        <a:lstStyle/>
        <a:p>
          <a:endParaRPr lang="en-IN" sz="3600"/>
        </a:p>
      </dgm:t>
    </dgm:pt>
    <dgm:pt modelId="{28EC2671-CDD7-4E14-9F42-CE01762156BE}" type="sibTrans" cxnId="{E68442CE-8B3B-479D-9B29-9C0F40C68F26}">
      <dgm:prSet/>
      <dgm:spPr/>
      <dgm:t>
        <a:bodyPr/>
        <a:lstStyle/>
        <a:p>
          <a:endParaRPr lang="en-IN" sz="3600"/>
        </a:p>
      </dgm:t>
    </dgm:pt>
    <dgm:pt modelId="{20F41B5D-84C9-4FD7-A357-B408C9EA9706}">
      <dgm:prSet phldrT="[Text]" custT="1"/>
      <dgm:spPr/>
      <dgm:t>
        <a:bodyPr/>
        <a:lstStyle/>
        <a:p>
          <a:r>
            <a:rPr lang="en-IN" sz="1800"/>
            <a:t>Public Internet Access Programme</a:t>
          </a:r>
        </a:p>
      </dgm:t>
    </dgm:pt>
    <dgm:pt modelId="{C8845022-9B02-4FCB-8778-C46AAA25C026}" type="parTrans" cxnId="{53F552B1-8432-467C-A194-240CC3953FA4}">
      <dgm:prSet/>
      <dgm:spPr/>
      <dgm:t>
        <a:bodyPr/>
        <a:lstStyle/>
        <a:p>
          <a:endParaRPr lang="en-IN" sz="3600"/>
        </a:p>
      </dgm:t>
    </dgm:pt>
    <dgm:pt modelId="{D7CBEC94-B9BF-4370-A06A-059D244EE90C}" type="sibTrans" cxnId="{53F552B1-8432-467C-A194-240CC3953FA4}">
      <dgm:prSet/>
      <dgm:spPr/>
      <dgm:t>
        <a:bodyPr/>
        <a:lstStyle/>
        <a:p>
          <a:endParaRPr lang="en-IN" sz="3600"/>
        </a:p>
      </dgm:t>
    </dgm:pt>
    <dgm:pt modelId="{E31BB643-0001-4107-9A08-3114F0685101}">
      <dgm:prSet phldrT="[Text]" custT="1"/>
      <dgm:spPr/>
      <dgm:t>
        <a:bodyPr/>
        <a:lstStyle/>
        <a:p>
          <a:r>
            <a:rPr lang="en-IN" sz="1800" dirty="0"/>
            <a:t>Bharat Net project provides fibre connectivity to villages.</a:t>
          </a:r>
        </a:p>
      </dgm:t>
    </dgm:pt>
    <dgm:pt modelId="{33AD8256-9C68-47A3-8F89-0F4ED5041C60}" type="parTrans" cxnId="{82737E13-2304-4EB2-A0A2-09D8E75852D5}">
      <dgm:prSet/>
      <dgm:spPr/>
      <dgm:t>
        <a:bodyPr/>
        <a:lstStyle/>
        <a:p>
          <a:endParaRPr lang="en-IN" sz="3600"/>
        </a:p>
      </dgm:t>
    </dgm:pt>
    <dgm:pt modelId="{4688259E-3813-44AE-A970-9722F4DBBDEE}" type="sibTrans" cxnId="{82737E13-2304-4EB2-A0A2-09D8E75852D5}">
      <dgm:prSet/>
      <dgm:spPr/>
      <dgm:t>
        <a:bodyPr/>
        <a:lstStyle/>
        <a:p>
          <a:endParaRPr lang="en-IN" sz="3600"/>
        </a:p>
      </dgm:t>
    </dgm:pt>
    <dgm:pt modelId="{08BBB369-7F13-4A12-B68B-0245FD0F6263}">
      <dgm:prSet phldrT="[Text]" custT="1"/>
      <dgm:spPr/>
      <dgm:t>
        <a:bodyPr/>
        <a:lstStyle/>
        <a:p>
          <a:r>
            <a:rPr lang="en-IN" sz="1800" dirty="0"/>
            <a:t>e-Governance</a:t>
          </a:r>
        </a:p>
      </dgm:t>
    </dgm:pt>
    <dgm:pt modelId="{0CA339E9-E3E7-4AB2-BA7B-FAB253FF1178}" type="parTrans" cxnId="{E994DC73-2418-4E89-BE46-AC2EE3EC17B7}">
      <dgm:prSet/>
      <dgm:spPr/>
      <dgm:t>
        <a:bodyPr/>
        <a:lstStyle/>
        <a:p>
          <a:endParaRPr lang="en-IN" sz="3600"/>
        </a:p>
      </dgm:t>
    </dgm:pt>
    <dgm:pt modelId="{1AF95E3E-A211-47E4-A6FC-177B253B8299}" type="sibTrans" cxnId="{E994DC73-2418-4E89-BE46-AC2EE3EC17B7}">
      <dgm:prSet/>
      <dgm:spPr/>
      <dgm:t>
        <a:bodyPr/>
        <a:lstStyle/>
        <a:p>
          <a:endParaRPr lang="en-IN" sz="3600"/>
        </a:p>
      </dgm:t>
    </dgm:pt>
    <dgm:pt modelId="{F68AA529-E14E-4783-B726-F7A43B073DA1}">
      <dgm:prSet phldrT="[Text]" custT="1"/>
      <dgm:spPr/>
      <dgm:t>
        <a:bodyPr/>
        <a:lstStyle/>
        <a:p>
          <a:r>
            <a:rPr lang="en-IN" sz="1800" dirty="0"/>
            <a:t>Re-engineering using IT to improve transactions and e-services</a:t>
          </a:r>
          <a:r>
            <a:rPr lang="en-IN" sz="1400" dirty="0"/>
            <a:t>.</a:t>
          </a:r>
        </a:p>
      </dgm:t>
    </dgm:pt>
    <dgm:pt modelId="{AB31D0E8-379A-4933-83F6-4ECFABE69D44}" type="parTrans" cxnId="{C60A3425-552F-4A5A-8A04-CAE6315E04C9}">
      <dgm:prSet/>
      <dgm:spPr/>
      <dgm:t>
        <a:bodyPr/>
        <a:lstStyle/>
        <a:p>
          <a:endParaRPr lang="en-IN" sz="3600"/>
        </a:p>
      </dgm:t>
    </dgm:pt>
    <dgm:pt modelId="{D048FD6E-9128-4CED-BC73-627D042A011D}" type="sibTrans" cxnId="{C60A3425-552F-4A5A-8A04-CAE6315E04C9}">
      <dgm:prSet/>
      <dgm:spPr/>
      <dgm:t>
        <a:bodyPr/>
        <a:lstStyle/>
        <a:p>
          <a:endParaRPr lang="en-IN" sz="3600"/>
        </a:p>
      </dgm:t>
    </dgm:pt>
    <dgm:pt modelId="{5D85FA37-4621-4F74-B0DD-230172EA2FA5}">
      <dgm:prSet phldrT="[Text]" custT="1"/>
      <dgm:spPr/>
      <dgm:t>
        <a:bodyPr/>
        <a:lstStyle/>
        <a:p>
          <a:r>
            <a:rPr lang="en-IN" sz="1800"/>
            <a:t>Information for all</a:t>
          </a:r>
        </a:p>
      </dgm:t>
    </dgm:pt>
    <dgm:pt modelId="{296FA1EB-3726-4F5B-A445-91E3B26FC306}" type="parTrans" cxnId="{CD8DC1D7-7AEF-406E-BC4A-5CCE0F67DDCA}">
      <dgm:prSet/>
      <dgm:spPr/>
      <dgm:t>
        <a:bodyPr/>
        <a:lstStyle/>
        <a:p>
          <a:endParaRPr lang="en-IN" sz="3600"/>
        </a:p>
      </dgm:t>
    </dgm:pt>
    <dgm:pt modelId="{72BF1F4A-F23B-4469-9482-05F98BA630E6}" type="sibTrans" cxnId="{CD8DC1D7-7AEF-406E-BC4A-5CCE0F67DDCA}">
      <dgm:prSet/>
      <dgm:spPr/>
      <dgm:t>
        <a:bodyPr/>
        <a:lstStyle/>
        <a:p>
          <a:endParaRPr lang="en-IN" sz="3600"/>
        </a:p>
      </dgm:t>
    </dgm:pt>
    <dgm:pt modelId="{C683AE42-5A93-44FF-914E-65ECD94BCB6B}">
      <dgm:prSet phldrT="[Text]" custT="1"/>
      <dgm:spPr/>
      <dgm:t>
        <a:bodyPr/>
        <a:lstStyle/>
        <a:p>
          <a:r>
            <a:rPr lang="en-IN" sz="2000" dirty="0"/>
            <a:t>Open Data platform and online hosting of information and documents</a:t>
          </a:r>
          <a:r>
            <a:rPr lang="en-IN" sz="1400" dirty="0"/>
            <a:t>.</a:t>
          </a:r>
        </a:p>
      </dgm:t>
    </dgm:pt>
    <dgm:pt modelId="{EBD37FD1-0C3E-4900-983B-4357C670120B}" type="parTrans" cxnId="{05D13AA3-0DB5-45D6-BC0D-F4BB60D3295F}">
      <dgm:prSet/>
      <dgm:spPr/>
      <dgm:t>
        <a:bodyPr/>
        <a:lstStyle/>
        <a:p>
          <a:endParaRPr lang="en-IN" sz="3600"/>
        </a:p>
      </dgm:t>
    </dgm:pt>
    <dgm:pt modelId="{BAF878DD-9E4B-4842-8698-300F095CC83A}" type="sibTrans" cxnId="{05D13AA3-0DB5-45D6-BC0D-F4BB60D3295F}">
      <dgm:prSet/>
      <dgm:spPr/>
      <dgm:t>
        <a:bodyPr/>
        <a:lstStyle/>
        <a:p>
          <a:endParaRPr lang="en-IN" sz="3600"/>
        </a:p>
      </dgm:t>
    </dgm:pt>
    <dgm:pt modelId="{28F8B849-D9DE-49B9-9BF3-4F9754A4C5DF}">
      <dgm:prSet phldrT="[Text]" custT="1"/>
      <dgm:spPr/>
      <dgm:t>
        <a:bodyPr/>
        <a:lstStyle/>
        <a:p>
          <a:r>
            <a:rPr lang="en-IN" sz="1800"/>
            <a:t>IT for Jobs</a:t>
          </a:r>
        </a:p>
      </dgm:t>
    </dgm:pt>
    <dgm:pt modelId="{1A7C0676-264F-4A51-9879-5B8BD1756745}" type="parTrans" cxnId="{EA9E9D19-94B0-4629-A5BD-45DA3DFC23AF}">
      <dgm:prSet/>
      <dgm:spPr/>
      <dgm:t>
        <a:bodyPr/>
        <a:lstStyle/>
        <a:p>
          <a:endParaRPr lang="en-IN" sz="3600"/>
        </a:p>
      </dgm:t>
    </dgm:pt>
    <dgm:pt modelId="{D563AB6B-5A9C-4277-95AD-8085D2312903}" type="sibTrans" cxnId="{EA9E9D19-94B0-4629-A5BD-45DA3DFC23AF}">
      <dgm:prSet/>
      <dgm:spPr/>
      <dgm:t>
        <a:bodyPr/>
        <a:lstStyle/>
        <a:p>
          <a:endParaRPr lang="en-IN" sz="3600"/>
        </a:p>
      </dgm:t>
    </dgm:pt>
    <dgm:pt modelId="{51DA1DBF-CC41-4BEC-A5FF-3BFC46229C4D}">
      <dgm:prSet phldrT="[Text]" custT="1"/>
      <dgm:spPr/>
      <dgm:t>
        <a:bodyPr/>
        <a:lstStyle/>
        <a:p>
          <a:r>
            <a:rPr lang="en-IN" sz="1800" dirty="0"/>
            <a:t>Focuses on providing training to the youth in the skills required for availing employment opportunities in the IT/ITES sector</a:t>
          </a:r>
          <a:r>
            <a:rPr lang="en-IN" sz="1400" dirty="0"/>
            <a:t>.</a:t>
          </a:r>
        </a:p>
      </dgm:t>
    </dgm:pt>
    <dgm:pt modelId="{97C310F9-6C5D-48F0-A579-2A68FB22E37C}" type="parTrans" cxnId="{32C0A30E-1089-410A-8785-31558187ADDD}">
      <dgm:prSet/>
      <dgm:spPr/>
      <dgm:t>
        <a:bodyPr/>
        <a:lstStyle/>
        <a:p>
          <a:endParaRPr lang="en-IN" sz="3600"/>
        </a:p>
      </dgm:t>
    </dgm:pt>
    <dgm:pt modelId="{807FC90B-7A7A-4375-B2F3-8B65FF4C7CBA}" type="sibTrans" cxnId="{32C0A30E-1089-410A-8785-31558187ADDD}">
      <dgm:prSet/>
      <dgm:spPr/>
      <dgm:t>
        <a:bodyPr/>
        <a:lstStyle/>
        <a:p>
          <a:endParaRPr lang="en-IN" sz="3600"/>
        </a:p>
      </dgm:t>
    </dgm:pt>
    <dgm:pt modelId="{48068F44-A2C7-4B39-B90E-635B4B6F2D0E}" type="pres">
      <dgm:prSet presAssocID="{FE658654-D312-44C6-8E82-411590068D00}" presName="linear" presStyleCnt="0">
        <dgm:presLayoutVars>
          <dgm:animLvl val="lvl"/>
          <dgm:resizeHandles val="exact"/>
        </dgm:presLayoutVars>
      </dgm:prSet>
      <dgm:spPr/>
    </dgm:pt>
    <dgm:pt modelId="{A5F2A3F9-5B2D-43F4-B9BD-00C295D2F525}" type="pres">
      <dgm:prSet presAssocID="{8EFB1DD2-2AF5-4ACC-86E2-820DBD0C1AE2}" presName="parentText" presStyleLbl="node1" presStyleIdx="0" presStyleCnt="6" custLinFactNeighborY="13215">
        <dgm:presLayoutVars>
          <dgm:chMax val="0"/>
          <dgm:bulletEnabled val="1"/>
        </dgm:presLayoutVars>
      </dgm:prSet>
      <dgm:spPr/>
    </dgm:pt>
    <dgm:pt modelId="{AAB47603-D066-4CAF-9172-68CF611E9FCE}" type="pres">
      <dgm:prSet presAssocID="{8EFB1DD2-2AF5-4ACC-86E2-820DBD0C1AE2}" presName="childText" presStyleLbl="revTx" presStyleIdx="0" presStyleCnt="6" custLinFactNeighborX="0" custLinFactNeighborY="25709">
        <dgm:presLayoutVars>
          <dgm:bulletEnabled val="1"/>
        </dgm:presLayoutVars>
      </dgm:prSet>
      <dgm:spPr/>
    </dgm:pt>
    <dgm:pt modelId="{02EF8BE3-46D6-4BBF-B5C2-F8847ADE0D93}" type="pres">
      <dgm:prSet presAssocID="{6DFAC58D-3126-4582-A1E5-8A2893BF26BB}" presName="parentText" presStyleLbl="node1" presStyleIdx="1" presStyleCnt="6">
        <dgm:presLayoutVars>
          <dgm:chMax val="0"/>
          <dgm:bulletEnabled val="1"/>
        </dgm:presLayoutVars>
      </dgm:prSet>
      <dgm:spPr/>
    </dgm:pt>
    <dgm:pt modelId="{F957AB1E-ABCC-4C4B-A30E-53C42E6F0A1C}" type="pres">
      <dgm:prSet presAssocID="{6DFAC58D-3126-4582-A1E5-8A2893BF26BB}" presName="childText" presStyleLbl="revTx" presStyleIdx="1" presStyleCnt="6">
        <dgm:presLayoutVars>
          <dgm:bulletEnabled val="1"/>
        </dgm:presLayoutVars>
      </dgm:prSet>
      <dgm:spPr/>
    </dgm:pt>
    <dgm:pt modelId="{42441C8C-8DCE-4139-B18B-A47189D38508}" type="pres">
      <dgm:prSet presAssocID="{20F41B5D-84C9-4FD7-A357-B408C9EA9706}" presName="parentText" presStyleLbl="node1" presStyleIdx="2" presStyleCnt="6">
        <dgm:presLayoutVars>
          <dgm:chMax val="0"/>
          <dgm:bulletEnabled val="1"/>
        </dgm:presLayoutVars>
      </dgm:prSet>
      <dgm:spPr/>
    </dgm:pt>
    <dgm:pt modelId="{2E4A79AE-2E54-4331-A089-AD693B44053E}" type="pres">
      <dgm:prSet presAssocID="{20F41B5D-84C9-4FD7-A357-B408C9EA9706}" presName="childText" presStyleLbl="revTx" presStyleIdx="2" presStyleCnt="6">
        <dgm:presLayoutVars>
          <dgm:bulletEnabled val="1"/>
        </dgm:presLayoutVars>
      </dgm:prSet>
      <dgm:spPr/>
    </dgm:pt>
    <dgm:pt modelId="{83BCFFCC-03C0-4561-8880-E43403731810}" type="pres">
      <dgm:prSet presAssocID="{08BBB369-7F13-4A12-B68B-0245FD0F6263}" presName="parentText" presStyleLbl="node1" presStyleIdx="3" presStyleCnt="6">
        <dgm:presLayoutVars>
          <dgm:chMax val="0"/>
          <dgm:bulletEnabled val="1"/>
        </dgm:presLayoutVars>
      </dgm:prSet>
      <dgm:spPr/>
    </dgm:pt>
    <dgm:pt modelId="{A4351373-058D-465D-B81F-29EA6552D65E}" type="pres">
      <dgm:prSet presAssocID="{08BBB369-7F13-4A12-B68B-0245FD0F6263}" presName="childText" presStyleLbl="revTx" presStyleIdx="3" presStyleCnt="6">
        <dgm:presLayoutVars>
          <dgm:bulletEnabled val="1"/>
        </dgm:presLayoutVars>
      </dgm:prSet>
      <dgm:spPr/>
    </dgm:pt>
    <dgm:pt modelId="{94F65F23-EC19-405E-8C67-4C085936E207}" type="pres">
      <dgm:prSet presAssocID="{5D85FA37-4621-4F74-B0DD-230172EA2FA5}" presName="parentText" presStyleLbl="node1" presStyleIdx="4" presStyleCnt="6">
        <dgm:presLayoutVars>
          <dgm:chMax val="0"/>
          <dgm:bulletEnabled val="1"/>
        </dgm:presLayoutVars>
      </dgm:prSet>
      <dgm:spPr/>
    </dgm:pt>
    <dgm:pt modelId="{FE4721DB-723F-4582-A20E-AF74113E4B90}" type="pres">
      <dgm:prSet presAssocID="{5D85FA37-4621-4F74-B0DD-230172EA2FA5}" presName="childText" presStyleLbl="revTx" presStyleIdx="4" presStyleCnt="6">
        <dgm:presLayoutVars>
          <dgm:bulletEnabled val="1"/>
        </dgm:presLayoutVars>
      </dgm:prSet>
      <dgm:spPr/>
    </dgm:pt>
    <dgm:pt modelId="{6F0A5184-D770-49ED-AD47-7C283A20A4ED}" type="pres">
      <dgm:prSet presAssocID="{28F8B849-D9DE-49B9-9BF3-4F9754A4C5DF}" presName="parentText" presStyleLbl="node1" presStyleIdx="5" presStyleCnt="6">
        <dgm:presLayoutVars>
          <dgm:chMax val="0"/>
          <dgm:bulletEnabled val="1"/>
        </dgm:presLayoutVars>
      </dgm:prSet>
      <dgm:spPr/>
    </dgm:pt>
    <dgm:pt modelId="{F903D582-C991-4C96-B981-1FBEB370C5F0}" type="pres">
      <dgm:prSet presAssocID="{28F8B849-D9DE-49B9-9BF3-4F9754A4C5DF}" presName="childText" presStyleLbl="revTx" presStyleIdx="5" presStyleCnt="6">
        <dgm:presLayoutVars>
          <dgm:bulletEnabled val="1"/>
        </dgm:presLayoutVars>
      </dgm:prSet>
      <dgm:spPr/>
    </dgm:pt>
  </dgm:ptLst>
  <dgm:cxnLst>
    <dgm:cxn modelId="{3349FA01-D4B4-4E2A-BE02-62782256CF33}" srcId="{FE658654-D312-44C6-8E82-411590068D00}" destId="{8EFB1DD2-2AF5-4ACC-86E2-820DBD0C1AE2}" srcOrd="0" destOrd="0" parTransId="{5ECDE896-19BA-4F19-AD1C-D03EB8BB0DFA}" sibTransId="{36CF5BFD-9AE5-4EFF-8559-308772471969}"/>
    <dgm:cxn modelId="{C536790B-B6F4-4A87-85A7-E557BCCA9864}" type="presOf" srcId="{F68AA529-E14E-4783-B726-F7A43B073DA1}" destId="{A4351373-058D-465D-B81F-29EA6552D65E}" srcOrd="0" destOrd="0" presId="urn:microsoft.com/office/officeart/2005/8/layout/vList2"/>
    <dgm:cxn modelId="{32C0A30E-1089-410A-8785-31558187ADDD}" srcId="{28F8B849-D9DE-49B9-9BF3-4F9754A4C5DF}" destId="{51DA1DBF-CC41-4BEC-A5FF-3BFC46229C4D}" srcOrd="0" destOrd="0" parTransId="{97C310F9-6C5D-48F0-A579-2A68FB22E37C}" sibTransId="{807FC90B-7A7A-4375-B2F3-8B65FF4C7CBA}"/>
    <dgm:cxn modelId="{82737E13-2304-4EB2-A0A2-09D8E75852D5}" srcId="{20F41B5D-84C9-4FD7-A357-B408C9EA9706}" destId="{E31BB643-0001-4107-9A08-3114F0685101}" srcOrd="0" destOrd="0" parTransId="{33AD8256-9C68-47A3-8F89-0F4ED5041C60}" sibTransId="{4688259E-3813-44AE-A970-9722F4DBBDEE}"/>
    <dgm:cxn modelId="{E00EE616-9EAC-41A9-BBCC-CE297D47F746}" srcId="{8EFB1DD2-2AF5-4ACC-86E2-820DBD0C1AE2}" destId="{99EA0FC7-B665-421F-BB87-279A5D28B095}" srcOrd="0" destOrd="0" parTransId="{FEF4D7C3-733B-4810-A5FB-22A2BA547766}" sibTransId="{60C8527A-C83C-4A94-8F7B-62556B60A864}"/>
    <dgm:cxn modelId="{EA9E9D19-94B0-4629-A5BD-45DA3DFC23AF}" srcId="{FE658654-D312-44C6-8E82-411590068D00}" destId="{28F8B849-D9DE-49B9-9BF3-4F9754A4C5DF}" srcOrd="5" destOrd="0" parTransId="{1A7C0676-264F-4A51-9879-5B8BD1756745}" sibTransId="{D563AB6B-5A9C-4277-95AD-8085D2312903}"/>
    <dgm:cxn modelId="{C60A3425-552F-4A5A-8A04-CAE6315E04C9}" srcId="{08BBB369-7F13-4A12-B68B-0245FD0F6263}" destId="{F68AA529-E14E-4783-B726-F7A43B073DA1}" srcOrd="0" destOrd="0" parTransId="{AB31D0E8-379A-4933-83F6-4ECFABE69D44}" sibTransId="{D048FD6E-9128-4CED-BC73-627D042A011D}"/>
    <dgm:cxn modelId="{E28D4561-1608-4428-B284-CF9BEC6F3986}" type="presOf" srcId="{FE658654-D312-44C6-8E82-411590068D00}" destId="{48068F44-A2C7-4B39-B90E-635B4B6F2D0E}" srcOrd="0" destOrd="0" presId="urn:microsoft.com/office/officeart/2005/8/layout/vList2"/>
    <dgm:cxn modelId="{B2BC4962-E4FA-4D4D-9FE7-9F52FCC52658}" type="presOf" srcId="{13781E34-3E57-47B5-8C79-37DA036B9F69}" destId="{F957AB1E-ABCC-4C4B-A30E-53C42E6F0A1C}" srcOrd="0" destOrd="0" presId="urn:microsoft.com/office/officeart/2005/8/layout/vList2"/>
    <dgm:cxn modelId="{90E28244-1669-4C0F-8EF0-74138C376AD4}" type="presOf" srcId="{E31BB643-0001-4107-9A08-3114F0685101}" destId="{2E4A79AE-2E54-4331-A089-AD693B44053E}" srcOrd="0" destOrd="0" presId="urn:microsoft.com/office/officeart/2005/8/layout/vList2"/>
    <dgm:cxn modelId="{18ECE766-2859-48EA-8594-3A2F40E58018}" type="presOf" srcId="{8EFB1DD2-2AF5-4ACC-86E2-820DBD0C1AE2}" destId="{A5F2A3F9-5B2D-43F4-B9BD-00C295D2F525}" srcOrd="0" destOrd="0" presId="urn:microsoft.com/office/officeart/2005/8/layout/vList2"/>
    <dgm:cxn modelId="{CC89C569-5C9C-4A98-A236-44BFF9B615E7}" type="presOf" srcId="{28F8B849-D9DE-49B9-9BF3-4F9754A4C5DF}" destId="{6F0A5184-D770-49ED-AD47-7C283A20A4ED}" srcOrd="0" destOrd="0" presId="urn:microsoft.com/office/officeart/2005/8/layout/vList2"/>
    <dgm:cxn modelId="{E994DC73-2418-4E89-BE46-AC2EE3EC17B7}" srcId="{FE658654-D312-44C6-8E82-411590068D00}" destId="{08BBB369-7F13-4A12-B68B-0245FD0F6263}" srcOrd="3" destOrd="0" parTransId="{0CA339E9-E3E7-4AB2-BA7B-FAB253FF1178}" sibTransId="{1AF95E3E-A211-47E4-A6FC-177B253B8299}"/>
    <dgm:cxn modelId="{F9A5E378-EDD8-40CA-9A37-169688093021}" type="presOf" srcId="{6DFAC58D-3126-4582-A1E5-8A2893BF26BB}" destId="{02EF8BE3-46D6-4BBF-B5C2-F8847ADE0D93}" srcOrd="0" destOrd="0" presId="urn:microsoft.com/office/officeart/2005/8/layout/vList2"/>
    <dgm:cxn modelId="{026A475A-3A27-4054-8E73-C54B2007A62A}" type="presOf" srcId="{5D85FA37-4621-4F74-B0DD-230172EA2FA5}" destId="{94F65F23-EC19-405E-8C67-4C085936E207}" srcOrd="0" destOrd="0" presId="urn:microsoft.com/office/officeart/2005/8/layout/vList2"/>
    <dgm:cxn modelId="{1726E480-17EC-4F2D-A4BF-8D153300336D}" type="presOf" srcId="{51DA1DBF-CC41-4BEC-A5FF-3BFC46229C4D}" destId="{F903D582-C991-4C96-B981-1FBEB370C5F0}" srcOrd="0" destOrd="0" presId="urn:microsoft.com/office/officeart/2005/8/layout/vList2"/>
    <dgm:cxn modelId="{05D13AA3-0DB5-45D6-BC0D-F4BB60D3295F}" srcId="{5D85FA37-4621-4F74-B0DD-230172EA2FA5}" destId="{C683AE42-5A93-44FF-914E-65ECD94BCB6B}" srcOrd="0" destOrd="0" parTransId="{EBD37FD1-0C3E-4900-983B-4357C670120B}" sibTransId="{BAF878DD-9E4B-4842-8698-300F095CC83A}"/>
    <dgm:cxn modelId="{53F552B1-8432-467C-A194-240CC3953FA4}" srcId="{FE658654-D312-44C6-8E82-411590068D00}" destId="{20F41B5D-84C9-4FD7-A357-B408C9EA9706}" srcOrd="2" destOrd="0" parTransId="{C8845022-9B02-4FCB-8778-C46AAA25C026}" sibTransId="{D7CBEC94-B9BF-4370-A06A-059D244EE90C}"/>
    <dgm:cxn modelId="{5E4993C3-70B4-4C37-81BC-39D5F83160BB}" type="presOf" srcId="{20F41B5D-84C9-4FD7-A357-B408C9EA9706}" destId="{42441C8C-8DCE-4139-B18B-A47189D38508}" srcOrd="0" destOrd="0" presId="urn:microsoft.com/office/officeart/2005/8/layout/vList2"/>
    <dgm:cxn modelId="{424C47CA-27CE-40CE-B25A-54AAC0EE3136}" type="presOf" srcId="{08BBB369-7F13-4A12-B68B-0245FD0F6263}" destId="{83BCFFCC-03C0-4561-8880-E43403731810}" srcOrd="0" destOrd="0" presId="urn:microsoft.com/office/officeart/2005/8/layout/vList2"/>
    <dgm:cxn modelId="{E68442CE-8B3B-479D-9B29-9C0F40C68F26}" srcId="{6DFAC58D-3126-4582-A1E5-8A2893BF26BB}" destId="{13781E34-3E57-47B5-8C79-37DA036B9F69}" srcOrd="0" destOrd="0" parTransId="{61AEAC92-1429-40F4-B45E-3F9C249EC54C}" sibTransId="{28EC2671-CDD7-4E14-9F42-CE01762156BE}"/>
    <dgm:cxn modelId="{4A281AD7-F4DE-4409-8390-752B27B91435}" type="presOf" srcId="{99EA0FC7-B665-421F-BB87-279A5D28B095}" destId="{AAB47603-D066-4CAF-9172-68CF611E9FCE}" srcOrd="0" destOrd="0" presId="urn:microsoft.com/office/officeart/2005/8/layout/vList2"/>
    <dgm:cxn modelId="{CD8DC1D7-7AEF-406E-BC4A-5CCE0F67DDCA}" srcId="{FE658654-D312-44C6-8E82-411590068D00}" destId="{5D85FA37-4621-4F74-B0DD-230172EA2FA5}" srcOrd="4" destOrd="0" parTransId="{296FA1EB-3726-4F5B-A445-91E3B26FC306}" sibTransId="{72BF1F4A-F23B-4469-9482-05F98BA630E6}"/>
    <dgm:cxn modelId="{36142FEE-7A1A-4FBE-BEE6-DE48FD4800FA}" srcId="{FE658654-D312-44C6-8E82-411590068D00}" destId="{6DFAC58D-3126-4582-A1E5-8A2893BF26BB}" srcOrd="1" destOrd="0" parTransId="{C3FA4D85-4C12-4051-8499-7661DC5F29D4}" sibTransId="{FCB1DA8E-60B2-470B-9207-F7481EC561B5}"/>
    <dgm:cxn modelId="{1F7AE4F9-BE0F-4DB3-BFAC-A65D69E4F171}" type="presOf" srcId="{C683AE42-5A93-44FF-914E-65ECD94BCB6B}" destId="{FE4721DB-723F-4582-A20E-AF74113E4B90}" srcOrd="0" destOrd="0" presId="urn:microsoft.com/office/officeart/2005/8/layout/vList2"/>
    <dgm:cxn modelId="{A8A76F17-2F02-4132-80C1-716402AF7565}" type="presParOf" srcId="{48068F44-A2C7-4B39-B90E-635B4B6F2D0E}" destId="{A5F2A3F9-5B2D-43F4-B9BD-00C295D2F525}" srcOrd="0" destOrd="0" presId="urn:microsoft.com/office/officeart/2005/8/layout/vList2"/>
    <dgm:cxn modelId="{A3F39DC9-A70C-411A-82C2-8C96820A0B1F}" type="presParOf" srcId="{48068F44-A2C7-4B39-B90E-635B4B6F2D0E}" destId="{AAB47603-D066-4CAF-9172-68CF611E9FCE}" srcOrd="1" destOrd="0" presId="urn:microsoft.com/office/officeart/2005/8/layout/vList2"/>
    <dgm:cxn modelId="{19D3550A-4B0B-4BD2-A213-6385FD277720}" type="presParOf" srcId="{48068F44-A2C7-4B39-B90E-635B4B6F2D0E}" destId="{02EF8BE3-46D6-4BBF-B5C2-F8847ADE0D93}" srcOrd="2" destOrd="0" presId="urn:microsoft.com/office/officeart/2005/8/layout/vList2"/>
    <dgm:cxn modelId="{CCD0EE1F-7C35-4C90-A38E-645912167DC7}" type="presParOf" srcId="{48068F44-A2C7-4B39-B90E-635B4B6F2D0E}" destId="{F957AB1E-ABCC-4C4B-A30E-53C42E6F0A1C}" srcOrd="3" destOrd="0" presId="urn:microsoft.com/office/officeart/2005/8/layout/vList2"/>
    <dgm:cxn modelId="{D3131752-CF82-4E0A-A1B5-A7CB344DAAB7}" type="presParOf" srcId="{48068F44-A2C7-4B39-B90E-635B4B6F2D0E}" destId="{42441C8C-8DCE-4139-B18B-A47189D38508}" srcOrd="4" destOrd="0" presId="urn:microsoft.com/office/officeart/2005/8/layout/vList2"/>
    <dgm:cxn modelId="{C653B711-1771-41FC-B57C-6F50CCDBB11D}" type="presParOf" srcId="{48068F44-A2C7-4B39-B90E-635B4B6F2D0E}" destId="{2E4A79AE-2E54-4331-A089-AD693B44053E}" srcOrd="5" destOrd="0" presId="urn:microsoft.com/office/officeart/2005/8/layout/vList2"/>
    <dgm:cxn modelId="{0EEFE600-F345-45BE-9962-89BF44C4EEF7}" type="presParOf" srcId="{48068F44-A2C7-4B39-B90E-635B4B6F2D0E}" destId="{83BCFFCC-03C0-4561-8880-E43403731810}" srcOrd="6" destOrd="0" presId="urn:microsoft.com/office/officeart/2005/8/layout/vList2"/>
    <dgm:cxn modelId="{B22BEF80-1C0C-4EAA-9F13-CD886567CAC9}" type="presParOf" srcId="{48068F44-A2C7-4B39-B90E-635B4B6F2D0E}" destId="{A4351373-058D-465D-B81F-29EA6552D65E}" srcOrd="7" destOrd="0" presId="urn:microsoft.com/office/officeart/2005/8/layout/vList2"/>
    <dgm:cxn modelId="{6BA3DADC-0F7F-4C13-85C9-A050AD2A7D6D}" type="presParOf" srcId="{48068F44-A2C7-4B39-B90E-635B4B6F2D0E}" destId="{94F65F23-EC19-405E-8C67-4C085936E207}" srcOrd="8" destOrd="0" presId="urn:microsoft.com/office/officeart/2005/8/layout/vList2"/>
    <dgm:cxn modelId="{6F21F803-A582-4811-AFA2-1B5134732C11}" type="presParOf" srcId="{48068F44-A2C7-4B39-B90E-635B4B6F2D0E}" destId="{FE4721DB-723F-4582-A20E-AF74113E4B90}" srcOrd="9" destOrd="0" presId="urn:microsoft.com/office/officeart/2005/8/layout/vList2"/>
    <dgm:cxn modelId="{89C0BDBB-0393-4121-813F-2DF858A2AC0B}" type="presParOf" srcId="{48068F44-A2C7-4B39-B90E-635B4B6F2D0E}" destId="{6F0A5184-D770-49ED-AD47-7C283A20A4ED}" srcOrd="10" destOrd="0" presId="urn:microsoft.com/office/officeart/2005/8/layout/vList2"/>
    <dgm:cxn modelId="{0410802E-AF20-4BD4-B15A-9D46ED904944}" type="presParOf" srcId="{48068F44-A2C7-4B39-B90E-635B4B6F2D0E}" destId="{F903D582-C991-4C96-B981-1FBEB370C5F0}"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2A3F9-5B2D-43F4-B9BD-00C295D2F525}">
      <dsp:nvSpPr>
        <dsp:cNvPr id="0" name=""/>
        <dsp:cNvSpPr/>
      </dsp:nvSpPr>
      <dsp:spPr>
        <a:xfrm>
          <a:off x="0" y="85628"/>
          <a:ext cx="11030549" cy="52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kern="1200" dirty="0"/>
            <a:t>Broadband Highways</a:t>
          </a:r>
        </a:p>
      </dsp:txBody>
      <dsp:txXfrm>
        <a:off x="25587" y="111215"/>
        <a:ext cx="10979375" cy="472986"/>
      </dsp:txXfrm>
    </dsp:sp>
    <dsp:sp modelId="{AAB47603-D066-4CAF-9172-68CF611E9FCE}">
      <dsp:nvSpPr>
        <dsp:cNvPr id="0" name=""/>
        <dsp:cNvSpPr/>
      </dsp:nvSpPr>
      <dsp:spPr>
        <a:xfrm>
          <a:off x="0" y="683269"/>
          <a:ext cx="11030549"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2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IN" sz="1800" kern="1200" dirty="0"/>
            <a:t>Include Broadband for all Urban and Rural areas and National Information Infrastructure</a:t>
          </a:r>
        </a:p>
      </dsp:txBody>
      <dsp:txXfrm>
        <a:off x="0" y="683269"/>
        <a:ext cx="11030549" cy="463680"/>
      </dsp:txXfrm>
    </dsp:sp>
    <dsp:sp modelId="{02EF8BE3-46D6-4BBF-B5C2-F8847ADE0D93}">
      <dsp:nvSpPr>
        <dsp:cNvPr id="0" name=""/>
        <dsp:cNvSpPr/>
      </dsp:nvSpPr>
      <dsp:spPr>
        <a:xfrm>
          <a:off x="0" y="1012192"/>
          <a:ext cx="11030549" cy="52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kern="1200"/>
            <a:t>Universal</a:t>
          </a:r>
          <a:r>
            <a:rPr lang="en-IN" sz="2000" kern="1200"/>
            <a:t> Access to Mobile Connectivity</a:t>
          </a:r>
        </a:p>
      </dsp:txBody>
      <dsp:txXfrm>
        <a:off x="25587" y="1037779"/>
        <a:ext cx="10979375" cy="472986"/>
      </dsp:txXfrm>
    </dsp:sp>
    <dsp:sp modelId="{F957AB1E-ABCC-4C4B-A30E-53C42E6F0A1C}">
      <dsp:nvSpPr>
        <dsp:cNvPr id="0" name=""/>
        <dsp:cNvSpPr/>
      </dsp:nvSpPr>
      <dsp:spPr>
        <a:xfrm>
          <a:off x="0" y="1536352"/>
          <a:ext cx="11030549"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2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IN" sz="1800" kern="1200" dirty="0"/>
            <a:t>Focus on network penetration and cover unconnected villages</a:t>
          </a:r>
          <a:r>
            <a:rPr lang="en-IN" sz="1400" kern="1200" dirty="0"/>
            <a:t>.</a:t>
          </a:r>
        </a:p>
      </dsp:txBody>
      <dsp:txXfrm>
        <a:off x="0" y="1536352"/>
        <a:ext cx="11030549" cy="463680"/>
      </dsp:txXfrm>
    </dsp:sp>
    <dsp:sp modelId="{42441C8C-8DCE-4139-B18B-A47189D38508}">
      <dsp:nvSpPr>
        <dsp:cNvPr id="0" name=""/>
        <dsp:cNvSpPr/>
      </dsp:nvSpPr>
      <dsp:spPr>
        <a:xfrm>
          <a:off x="0" y="2000033"/>
          <a:ext cx="11030549" cy="52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kern="1200"/>
            <a:t>Public Internet Access Programme</a:t>
          </a:r>
        </a:p>
      </dsp:txBody>
      <dsp:txXfrm>
        <a:off x="25587" y="2025620"/>
        <a:ext cx="10979375" cy="472986"/>
      </dsp:txXfrm>
    </dsp:sp>
    <dsp:sp modelId="{2E4A79AE-2E54-4331-A089-AD693B44053E}">
      <dsp:nvSpPr>
        <dsp:cNvPr id="0" name=""/>
        <dsp:cNvSpPr/>
      </dsp:nvSpPr>
      <dsp:spPr>
        <a:xfrm>
          <a:off x="0" y="2524192"/>
          <a:ext cx="11030549"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2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IN" sz="1800" kern="1200" dirty="0"/>
            <a:t>Bharat Net project provides fibre connectivity to villages.</a:t>
          </a:r>
        </a:p>
      </dsp:txBody>
      <dsp:txXfrm>
        <a:off x="0" y="2524192"/>
        <a:ext cx="11030549" cy="463680"/>
      </dsp:txXfrm>
    </dsp:sp>
    <dsp:sp modelId="{83BCFFCC-03C0-4561-8880-E43403731810}">
      <dsp:nvSpPr>
        <dsp:cNvPr id="0" name=""/>
        <dsp:cNvSpPr/>
      </dsp:nvSpPr>
      <dsp:spPr>
        <a:xfrm>
          <a:off x="0" y="2987872"/>
          <a:ext cx="11030549" cy="52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kern="1200" dirty="0"/>
            <a:t>e-Governance</a:t>
          </a:r>
        </a:p>
      </dsp:txBody>
      <dsp:txXfrm>
        <a:off x="25587" y="3013459"/>
        <a:ext cx="10979375" cy="472986"/>
      </dsp:txXfrm>
    </dsp:sp>
    <dsp:sp modelId="{A4351373-058D-465D-B81F-29EA6552D65E}">
      <dsp:nvSpPr>
        <dsp:cNvPr id="0" name=""/>
        <dsp:cNvSpPr/>
      </dsp:nvSpPr>
      <dsp:spPr>
        <a:xfrm>
          <a:off x="0" y="3512032"/>
          <a:ext cx="11030549"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2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IN" sz="1800" kern="1200" dirty="0"/>
            <a:t>Re-engineering using IT to improve transactions and e-services</a:t>
          </a:r>
          <a:r>
            <a:rPr lang="en-IN" sz="1400" kern="1200" dirty="0"/>
            <a:t>.</a:t>
          </a:r>
        </a:p>
      </dsp:txBody>
      <dsp:txXfrm>
        <a:off x="0" y="3512032"/>
        <a:ext cx="11030549" cy="463680"/>
      </dsp:txXfrm>
    </dsp:sp>
    <dsp:sp modelId="{94F65F23-EC19-405E-8C67-4C085936E207}">
      <dsp:nvSpPr>
        <dsp:cNvPr id="0" name=""/>
        <dsp:cNvSpPr/>
      </dsp:nvSpPr>
      <dsp:spPr>
        <a:xfrm>
          <a:off x="0" y="3975712"/>
          <a:ext cx="11030549" cy="52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kern="1200"/>
            <a:t>Information for all</a:t>
          </a:r>
        </a:p>
      </dsp:txBody>
      <dsp:txXfrm>
        <a:off x="25587" y="4001299"/>
        <a:ext cx="10979375" cy="472986"/>
      </dsp:txXfrm>
    </dsp:sp>
    <dsp:sp modelId="{FE4721DB-723F-4582-A20E-AF74113E4B90}">
      <dsp:nvSpPr>
        <dsp:cNvPr id="0" name=""/>
        <dsp:cNvSpPr/>
      </dsp:nvSpPr>
      <dsp:spPr>
        <a:xfrm>
          <a:off x="0" y="4499872"/>
          <a:ext cx="11030549"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2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IN" sz="2000" kern="1200" dirty="0"/>
            <a:t>Open Data platform and online hosting of information and documents</a:t>
          </a:r>
          <a:r>
            <a:rPr lang="en-IN" sz="1400" kern="1200" dirty="0"/>
            <a:t>.</a:t>
          </a:r>
        </a:p>
      </dsp:txBody>
      <dsp:txXfrm>
        <a:off x="0" y="4499872"/>
        <a:ext cx="11030549" cy="463680"/>
      </dsp:txXfrm>
    </dsp:sp>
    <dsp:sp modelId="{6F0A5184-D770-49ED-AD47-7C283A20A4ED}">
      <dsp:nvSpPr>
        <dsp:cNvPr id="0" name=""/>
        <dsp:cNvSpPr/>
      </dsp:nvSpPr>
      <dsp:spPr>
        <a:xfrm>
          <a:off x="0" y="4963553"/>
          <a:ext cx="11030549" cy="52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kern="1200"/>
            <a:t>IT for Jobs</a:t>
          </a:r>
        </a:p>
      </dsp:txBody>
      <dsp:txXfrm>
        <a:off x="25587" y="4989140"/>
        <a:ext cx="10979375" cy="472986"/>
      </dsp:txXfrm>
    </dsp:sp>
    <dsp:sp modelId="{F903D582-C991-4C96-B981-1FBEB370C5F0}">
      <dsp:nvSpPr>
        <dsp:cNvPr id="0" name=""/>
        <dsp:cNvSpPr/>
      </dsp:nvSpPr>
      <dsp:spPr>
        <a:xfrm>
          <a:off x="0" y="5487713"/>
          <a:ext cx="11030549" cy="550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2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IN" sz="1800" kern="1200" dirty="0"/>
            <a:t>Focuses on providing training to the youth in the skills required for availing employment opportunities in the IT/ITES sector</a:t>
          </a:r>
          <a:r>
            <a:rPr lang="en-IN" sz="1400" kern="1200" dirty="0"/>
            <a:t>.</a:t>
          </a:r>
        </a:p>
      </dsp:txBody>
      <dsp:txXfrm>
        <a:off x="0" y="5487713"/>
        <a:ext cx="11030549" cy="5506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287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BA22-C2D5-1630-2E47-99DDCE73BA0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2FDC599-5F19-7289-2079-487AE7CA7A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DB41EA1-61BF-6450-02A4-CCCD2F1B7069}"/>
              </a:ext>
            </a:extLst>
          </p:cNvPr>
          <p:cNvSpPr>
            <a:spLocks noGrp="1"/>
          </p:cNvSpPr>
          <p:nvPr>
            <p:ph type="dt" sz="half" idx="10"/>
          </p:nvPr>
        </p:nvSpPr>
        <p:spPr/>
        <p:txBody>
          <a:bodyPr/>
          <a:lstStyle/>
          <a:p>
            <a:fld id="{6042581B-37C5-46C1-8B52-EF22DA5B00C6}" type="datetimeFigureOut">
              <a:rPr lang="en-IN" smtClean="0"/>
              <a:t>30-06-2025</a:t>
            </a:fld>
            <a:endParaRPr lang="en-IN"/>
          </a:p>
        </p:txBody>
      </p:sp>
      <p:sp>
        <p:nvSpPr>
          <p:cNvPr id="5" name="Footer Placeholder 4">
            <a:extLst>
              <a:ext uri="{FF2B5EF4-FFF2-40B4-BE49-F238E27FC236}">
                <a16:creationId xmlns:a16="http://schemas.microsoft.com/office/drawing/2014/main" id="{430CB210-9DCB-81FB-F917-0FBF2C0D14C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32D556-A74B-6306-4A28-771B37F7287E}"/>
              </a:ext>
            </a:extLst>
          </p:cNvPr>
          <p:cNvSpPr>
            <a:spLocks noGrp="1"/>
          </p:cNvSpPr>
          <p:nvPr>
            <p:ph type="sldNum" sz="quarter" idx="12"/>
          </p:nvPr>
        </p:nvSpPr>
        <p:spPr/>
        <p:txBody>
          <a:bodyPr/>
          <a:lstStyle/>
          <a:p>
            <a:fld id="{8102F577-D11B-461E-BB56-5B2003D5AE20}" type="slidenum">
              <a:rPr lang="en-IN" smtClean="0"/>
              <a:t>‹#›</a:t>
            </a:fld>
            <a:endParaRPr lang="en-IN"/>
          </a:p>
        </p:txBody>
      </p:sp>
    </p:spTree>
    <p:extLst>
      <p:ext uri="{BB962C8B-B14F-4D97-AF65-F5344CB8AC3E}">
        <p14:creationId xmlns:p14="http://schemas.microsoft.com/office/powerpoint/2010/main" val="213896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396038" y="1433241"/>
            <a:ext cx="5838324" cy="4876120"/>
          </a:xfrm>
          <a:prstGeom prst="rect">
            <a:avLst/>
          </a:prstGeom>
        </p:spPr>
      </p:pic>
      <p:sp>
        <p:nvSpPr>
          <p:cNvPr id="3" name="Text 0"/>
          <p:cNvSpPr/>
          <p:nvPr/>
        </p:nvSpPr>
        <p:spPr>
          <a:xfrm>
            <a:off x="657030" y="195156"/>
            <a:ext cx="13838615" cy="1652895"/>
          </a:xfrm>
          <a:prstGeom prst="rect">
            <a:avLst/>
          </a:prstGeom>
          <a:noFill/>
          <a:ln/>
        </p:spPr>
        <p:txBody>
          <a:bodyPr wrap="square" lIns="0" tIns="0" rIns="0" bIns="0" rtlCol="0" anchor="t"/>
          <a:lstStyle/>
          <a:p>
            <a:pPr algn="ctr">
              <a:lnSpc>
                <a:spcPts val="3800"/>
              </a:lnSpc>
            </a:pPr>
            <a:r>
              <a:rPr lang="en-IN" sz="4000" dirty="0">
                <a:solidFill>
                  <a:srgbClr val="4D2307"/>
                </a:solidFill>
              </a:rPr>
              <a:t>Impacts of Scaling up 5G Communication Networks across India: An Integrated macro-econometric sub-national framework</a:t>
            </a:r>
            <a:endParaRPr lang="en-US" sz="3900" dirty="0">
              <a:solidFill>
                <a:srgbClr val="4D2307"/>
              </a:solidFill>
            </a:endParaRPr>
          </a:p>
        </p:txBody>
      </p:sp>
      <p:sp>
        <p:nvSpPr>
          <p:cNvPr id="5" name="Shape 2"/>
          <p:cNvSpPr/>
          <p:nvPr/>
        </p:nvSpPr>
        <p:spPr>
          <a:xfrm>
            <a:off x="793790" y="5622846"/>
            <a:ext cx="317540" cy="317540"/>
          </a:xfrm>
          <a:prstGeom prst="roundRect">
            <a:avLst>
              <a:gd name="adj" fmla="val 28793492"/>
            </a:avLst>
          </a:prstGeom>
          <a:noFill/>
          <a:ln w="7620">
            <a:solidFill>
              <a:srgbClr val="FFFFFF"/>
            </a:solidFill>
            <a:prstDash val="solid"/>
          </a:ln>
        </p:spPr>
      </p:sp>
      <p:sp>
        <p:nvSpPr>
          <p:cNvPr id="7" name="Text 3"/>
          <p:cNvSpPr/>
          <p:nvPr/>
        </p:nvSpPr>
        <p:spPr>
          <a:xfrm>
            <a:off x="9945821" y="4701939"/>
            <a:ext cx="3573248" cy="347305"/>
          </a:xfrm>
          <a:prstGeom prst="rect">
            <a:avLst/>
          </a:prstGeom>
          <a:noFill/>
          <a:ln/>
        </p:spPr>
        <p:txBody>
          <a:bodyPr wrap="none" lIns="0" tIns="0" rIns="0" bIns="0" rtlCol="0" anchor="t"/>
          <a:lstStyle/>
          <a:p>
            <a:pPr marL="0" indent="0" algn="l">
              <a:lnSpc>
                <a:spcPts val="2700"/>
              </a:lnSpc>
              <a:buNone/>
            </a:pPr>
            <a:endParaRPr lang="en-US" sz="2400" dirty="0"/>
          </a:p>
        </p:txBody>
      </p:sp>
      <p:sp>
        <p:nvSpPr>
          <p:cNvPr id="8" name="TextBox 7">
            <a:extLst>
              <a:ext uri="{FF2B5EF4-FFF2-40B4-BE49-F238E27FC236}">
                <a16:creationId xmlns:a16="http://schemas.microsoft.com/office/drawing/2014/main" id="{DE144F95-C5E3-463B-997C-2FDA3033B1F0}"/>
              </a:ext>
            </a:extLst>
          </p:cNvPr>
          <p:cNvSpPr txBox="1"/>
          <p:nvPr/>
        </p:nvSpPr>
        <p:spPr>
          <a:xfrm>
            <a:off x="12147082" y="7370301"/>
            <a:ext cx="2348564" cy="847023"/>
          </a:xfrm>
          <a:prstGeom prst="rect">
            <a:avLst/>
          </a:prstGeom>
          <a:solidFill>
            <a:srgbClr val="FCEEE4"/>
          </a:solidFill>
        </p:spPr>
        <p:txBody>
          <a:bodyPr wrap="square" rtlCol="0">
            <a:spAutoFit/>
          </a:bodyPr>
          <a:lstStyle/>
          <a:p>
            <a:endParaRPr lang="en-US" dirty="0"/>
          </a:p>
        </p:txBody>
      </p:sp>
      <p:sp>
        <p:nvSpPr>
          <p:cNvPr id="10" name="Subtitle 2">
            <a:extLst>
              <a:ext uri="{FF2B5EF4-FFF2-40B4-BE49-F238E27FC236}">
                <a16:creationId xmlns:a16="http://schemas.microsoft.com/office/drawing/2014/main" id="{44911341-AD46-4AC7-913A-0BB049889B10}"/>
              </a:ext>
            </a:extLst>
          </p:cNvPr>
          <p:cNvSpPr txBox="1">
            <a:spLocks/>
          </p:cNvSpPr>
          <p:nvPr/>
        </p:nvSpPr>
        <p:spPr>
          <a:xfrm>
            <a:off x="3723224" y="6635494"/>
            <a:ext cx="7911966" cy="139445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IN" sz="2000" dirty="0">
                <a:solidFill>
                  <a:schemeClr val="accent2">
                    <a:lumMod val="50000"/>
                  </a:schemeClr>
                </a:solidFill>
              </a:rPr>
              <a:t>    By :   </a:t>
            </a:r>
            <a:r>
              <a:rPr lang="en-IN" sz="2000" b="1" dirty="0">
                <a:solidFill>
                  <a:schemeClr val="accent2">
                    <a:lumMod val="50000"/>
                  </a:schemeClr>
                </a:solidFill>
              </a:rPr>
              <a:t>Surabhi Joshi</a:t>
            </a:r>
            <a:r>
              <a:rPr lang="en-IN" sz="2400" dirty="0">
                <a:solidFill>
                  <a:schemeClr val="accent2">
                    <a:lumMod val="50000"/>
                  </a:schemeClr>
                </a:solidFill>
              </a:rPr>
              <a:t>,  </a:t>
            </a:r>
            <a:r>
              <a:rPr lang="en-IN" sz="2000" i="1" dirty="0">
                <a:solidFill>
                  <a:schemeClr val="accent2">
                    <a:lumMod val="50000"/>
                  </a:schemeClr>
                </a:solidFill>
              </a:rPr>
              <a:t>Independent Consultant, India’</a:t>
            </a:r>
          </a:p>
          <a:p>
            <a:pPr marL="0" indent="0">
              <a:spcBef>
                <a:spcPts val="0"/>
              </a:spcBef>
              <a:buNone/>
            </a:pPr>
            <a:r>
              <a:rPr lang="en-IN" sz="2000" i="1" dirty="0">
                <a:solidFill>
                  <a:schemeClr val="accent2">
                    <a:lumMod val="50000"/>
                  </a:schemeClr>
                </a:solidFill>
              </a:rPr>
              <a:t>              </a:t>
            </a:r>
            <a:r>
              <a:rPr lang="en-IN" sz="2000" b="1" dirty="0" err="1">
                <a:solidFill>
                  <a:schemeClr val="accent2">
                    <a:lumMod val="50000"/>
                  </a:schemeClr>
                </a:solidFill>
              </a:rPr>
              <a:t>Kakali</a:t>
            </a:r>
            <a:r>
              <a:rPr lang="en-IN" sz="2000" b="1" dirty="0">
                <a:solidFill>
                  <a:schemeClr val="accent2">
                    <a:lumMod val="50000"/>
                  </a:schemeClr>
                </a:solidFill>
              </a:rPr>
              <a:t> Mukhopadhyay</a:t>
            </a:r>
            <a:r>
              <a:rPr lang="en-IN" sz="2000" dirty="0">
                <a:solidFill>
                  <a:schemeClr val="accent2">
                    <a:lumMod val="50000"/>
                  </a:schemeClr>
                </a:solidFill>
              </a:rPr>
              <a:t>,   </a:t>
            </a:r>
            <a:r>
              <a:rPr lang="en-IN" sz="2000" i="1" dirty="0">
                <a:solidFill>
                  <a:schemeClr val="accent2">
                    <a:lumMod val="50000"/>
                  </a:schemeClr>
                </a:solidFill>
              </a:rPr>
              <a:t>McGill University, Montreal, Canada</a:t>
            </a:r>
          </a:p>
          <a:p>
            <a:pPr marL="0" indent="0">
              <a:spcBef>
                <a:spcPts val="0"/>
              </a:spcBef>
              <a:buNone/>
            </a:pPr>
            <a:r>
              <a:rPr lang="en-IN" sz="2000" i="1" dirty="0">
                <a:solidFill>
                  <a:schemeClr val="accent2">
                    <a:lumMod val="50000"/>
                  </a:schemeClr>
                </a:solidFill>
              </a:rPr>
              <a:t>              </a:t>
            </a:r>
            <a:r>
              <a:rPr lang="en-IN" sz="2000" b="1" dirty="0">
                <a:solidFill>
                  <a:schemeClr val="accent2">
                    <a:lumMod val="50000"/>
                  </a:schemeClr>
                </a:solidFill>
              </a:rPr>
              <a:t>Vishnu S. </a:t>
            </a:r>
            <a:r>
              <a:rPr lang="en-IN" sz="2000" b="1" dirty="0" err="1">
                <a:solidFill>
                  <a:schemeClr val="accent2">
                    <a:lumMod val="50000"/>
                  </a:schemeClr>
                </a:solidFill>
              </a:rPr>
              <a:t>Prabhu</a:t>
            </a:r>
            <a:r>
              <a:rPr lang="en-IN" sz="2000" dirty="0">
                <a:solidFill>
                  <a:schemeClr val="accent2">
                    <a:lumMod val="50000"/>
                  </a:schemeClr>
                </a:solidFill>
              </a:rPr>
              <a:t>, </a:t>
            </a:r>
            <a:r>
              <a:rPr lang="en-IN" sz="2000" i="1" dirty="0">
                <a:solidFill>
                  <a:schemeClr val="accent2">
                    <a:lumMod val="50000"/>
                  </a:schemeClr>
                </a:solidFill>
              </a:rPr>
              <a:t>Independent Consultant, India</a:t>
            </a:r>
            <a:endParaRPr lang="en-IN" sz="2000" dirty="0">
              <a:solidFill>
                <a:schemeClr val="accent2">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417B6F-143A-4497-AAFC-8C0F146E8D7C}"/>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3" name="Title 1">
            <a:extLst>
              <a:ext uri="{FF2B5EF4-FFF2-40B4-BE49-F238E27FC236}">
                <a16:creationId xmlns:a16="http://schemas.microsoft.com/office/drawing/2014/main" id="{6B377A51-3A69-4074-974C-9C96F9E01175}"/>
              </a:ext>
            </a:extLst>
          </p:cNvPr>
          <p:cNvSpPr txBox="1">
            <a:spLocks/>
          </p:cNvSpPr>
          <p:nvPr/>
        </p:nvSpPr>
        <p:spPr>
          <a:xfrm>
            <a:off x="702644" y="136525"/>
            <a:ext cx="12339587" cy="155411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a:t>Methodological Framework</a:t>
            </a:r>
            <a:br>
              <a:rPr lang="en-IN"/>
            </a:br>
            <a:r>
              <a:rPr lang="en-IN" sz="3100"/>
              <a:t>E3-India model</a:t>
            </a:r>
            <a:endParaRPr lang="en-IN" dirty="0"/>
          </a:p>
        </p:txBody>
      </p:sp>
      <p:sp>
        <p:nvSpPr>
          <p:cNvPr id="4" name="Content Placeholder 2">
            <a:extLst>
              <a:ext uri="{FF2B5EF4-FFF2-40B4-BE49-F238E27FC236}">
                <a16:creationId xmlns:a16="http://schemas.microsoft.com/office/drawing/2014/main" id="{D931041F-37F3-4077-8612-62F4D9EA8F7A}"/>
              </a:ext>
            </a:extLst>
          </p:cNvPr>
          <p:cNvSpPr txBox="1">
            <a:spLocks/>
          </p:cNvSpPr>
          <p:nvPr/>
        </p:nvSpPr>
        <p:spPr>
          <a:xfrm>
            <a:off x="950343" y="1824345"/>
            <a:ext cx="13275796" cy="1303866"/>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IN" sz="11200" b="1" dirty="0"/>
              <a:t>Integrated Dynamic macro econometric simulation model.</a:t>
            </a:r>
          </a:p>
          <a:p>
            <a:pPr algn="just"/>
            <a:endParaRPr lang="en-IN" sz="11200" b="1" dirty="0"/>
          </a:p>
          <a:p>
            <a:pPr algn="just"/>
            <a:r>
              <a:rPr lang="en-IN" sz="11200" dirty="0"/>
              <a:t>Computer based Macro econometric simulation model to asses </a:t>
            </a:r>
            <a:r>
              <a:rPr lang="en-IN" sz="11200" b="1" dirty="0"/>
              <a:t>Economy-Energy-Environment linkages</a:t>
            </a:r>
          </a:p>
          <a:p>
            <a:pPr algn="just"/>
            <a:endParaRPr lang="en-IN" sz="11200" b="1" dirty="0"/>
          </a:p>
          <a:p>
            <a:pPr algn="just"/>
            <a:r>
              <a:rPr lang="en-IN" sz="11200" dirty="0"/>
              <a:t>Organised into </a:t>
            </a:r>
            <a:r>
              <a:rPr lang="en-IN" sz="11200" b="1" dirty="0"/>
              <a:t>32 regions of India including Indian States and Union Territories; 38 economic sectors, 24 power generation technologies, 24 house-hold income categories  and simulated till 2035.</a:t>
            </a:r>
          </a:p>
          <a:p>
            <a:pPr algn="just"/>
            <a:endParaRPr lang="en-IN" sz="11200" b="1" dirty="0"/>
          </a:p>
          <a:p>
            <a:pPr algn="just"/>
            <a:r>
              <a:rPr lang="en-IN" sz="11200" dirty="0"/>
              <a:t>The model consists of collection of stochastic behavioural equations and accounting identities</a:t>
            </a:r>
          </a:p>
          <a:p>
            <a:pPr marL="0" indent="0" algn="just">
              <a:buNone/>
            </a:pPr>
            <a:endParaRPr lang="en-IN" sz="11200" dirty="0"/>
          </a:p>
          <a:p>
            <a:pPr algn="just"/>
            <a:r>
              <a:rPr lang="en-IN" sz="11200" dirty="0"/>
              <a:t>Based on national accounting framework and designed for projections for business and policy analysis</a:t>
            </a:r>
          </a:p>
          <a:p>
            <a:pPr algn="just"/>
            <a:endParaRPr lang="en-IN" sz="11200" dirty="0"/>
          </a:p>
          <a:p>
            <a:pPr algn="just"/>
            <a:endParaRPr lang="en-IN" sz="9600" dirty="0"/>
          </a:p>
          <a:p>
            <a:pPr algn="just"/>
            <a:endParaRPr lang="en-IN" sz="9600" dirty="0"/>
          </a:p>
          <a:p>
            <a:pPr algn="just"/>
            <a:endParaRPr lang="en-IN" sz="9600" dirty="0"/>
          </a:p>
          <a:p>
            <a:pPr marL="0" indent="0" algn="just">
              <a:buNone/>
            </a:pPr>
            <a:r>
              <a:rPr lang="en-IN" sz="9600" dirty="0"/>
              <a:t> </a:t>
            </a:r>
          </a:p>
          <a:p>
            <a:pPr algn="just"/>
            <a:endParaRPr lang="en-IN" dirty="0"/>
          </a:p>
          <a:p>
            <a:pPr algn="just"/>
            <a:endParaRPr lang="en-IN" dirty="0"/>
          </a:p>
          <a:p>
            <a:pPr algn="just"/>
            <a:endParaRPr lang="en-IN" dirty="0"/>
          </a:p>
        </p:txBody>
      </p:sp>
    </p:spTree>
    <p:extLst>
      <p:ext uri="{BB962C8B-B14F-4D97-AF65-F5344CB8AC3E}">
        <p14:creationId xmlns:p14="http://schemas.microsoft.com/office/powerpoint/2010/main" val="1837169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98C383-D8CA-422D-AC41-BA3AF1B589FC}"/>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pic>
        <p:nvPicPr>
          <p:cNvPr id="3" name="Picture 2">
            <a:extLst>
              <a:ext uri="{FF2B5EF4-FFF2-40B4-BE49-F238E27FC236}">
                <a16:creationId xmlns:a16="http://schemas.microsoft.com/office/drawing/2014/main" id="{C0B41A43-A3E3-4CF7-8FA6-E7BE061A7086}"/>
              </a:ext>
            </a:extLst>
          </p:cNvPr>
          <p:cNvPicPr>
            <a:picLocks noChangeAspect="1"/>
          </p:cNvPicPr>
          <p:nvPr/>
        </p:nvPicPr>
        <p:blipFill>
          <a:blip r:embed="rId2"/>
          <a:stretch>
            <a:fillRect/>
          </a:stretch>
        </p:blipFill>
        <p:spPr>
          <a:xfrm>
            <a:off x="279133" y="240356"/>
            <a:ext cx="13610122" cy="7315476"/>
          </a:xfrm>
          <a:prstGeom prst="rect">
            <a:avLst/>
          </a:prstGeom>
        </p:spPr>
      </p:pic>
    </p:spTree>
    <p:extLst>
      <p:ext uri="{BB962C8B-B14F-4D97-AF65-F5344CB8AC3E}">
        <p14:creationId xmlns:p14="http://schemas.microsoft.com/office/powerpoint/2010/main" val="3940231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02919D-D6DF-4D60-9C51-C8E41CF3C887}"/>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grpSp>
        <p:nvGrpSpPr>
          <p:cNvPr id="4" name="Group 3">
            <a:extLst>
              <a:ext uri="{FF2B5EF4-FFF2-40B4-BE49-F238E27FC236}">
                <a16:creationId xmlns:a16="http://schemas.microsoft.com/office/drawing/2014/main" id="{C76ADFB0-063C-4B01-8F62-3E1E1D4DF78F}"/>
              </a:ext>
            </a:extLst>
          </p:cNvPr>
          <p:cNvGrpSpPr/>
          <p:nvPr/>
        </p:nvGrpSpPr>
        <p:grpSpPr>
          <a:xfrm>
            <a:off x="195520" y="1241658"/>
            <a:ext cx="9701046" cy="6814687"/>
            <a:chOff x="371082" y="824547"/>
            <a:chExt cx="8395384" cy="4914265"/>
          </a:xfrm>
        </p:grpSpPr>
        <p:sp>
          <p:nvSpPr>
            <p:cNvPr id="5" name="Rectangle 4">
              <a:extLst>
                <a:ext uri="{FF2B5EF4-FFF2-40B4-BE49-F238E27FC236}">
                  <a16:creationId xmlns:a16="http://schemas.microsoft.com/office/drawing/2014/main" id="{577BA01A-EC57-489A-B8EF-D84922E2D40C}"/>
                </a:ext>
              </a:extLst>
            </p:cNvPr>
            <p:cNvSpPr/>
            <p:nvPr/>
          </p:nvSpPr>
          <p:spPr>
            <a:xfrm>
              <a:off x="835433" y="1208120"/>
              <a:ext cx="1512168" cy="1434899"/>
            </a:xfrm>
            <a:prstGeom prst="rect">
              <a:avLst/>
            </a:prstGeom>
            <a:noFill/>
            <a:ln>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B1F2C"/>
                  </a:solidFill>
                  <a:cs typeface="Times New Roman" pitchFamily="18" charset="0"/>
                </a:rPr>
                <a:t>Input-Output Table</a:t>
              </a:r>
            </a:p>
          </p:txBody>
        </p:sp>
        <p:sp>
          <p:nvSpPr>
            <p:cNvPr id="6" name="TextBox 5">
              <a:extLst>
                <a:ext uri="{FF2B5EF4-FFF2-40B4-BE49-F238E27FC236}">
                  <a16:creationId xmlns:a16="http://schemas.microsoft.com/office/drawing/2014/main" id="{DF9255A0-87C1-469D-9CBF-675017AB89CE}"/>
                </a:ext>
              </a:extLst>
            </p:cNvPr>
            <p:cNvSpPr txBox="1"/>
            <p:nvPr/>
          </p:nvSpPr>
          <p:spPr>
            <a:xfrm>
              <a:off x="979449" y="824547"/>
              <a:ext cx="1512165" cy="369332"/>
            </a:xfrm>
            <a:prstGeom prst="rect">
              <a:avLst/>
            </a:prstGeom>
            <a:noFill/>
          </p:spPr>
          <p:txBody>
            <a:bodyPr wrap="square" rtlCol="0">
              <a:spAutoFit/>
            </a:bodyPr>
            <a:lstStyle/>
            <a:p>
              <a:pPr algn="ctr"/>
              <a:r>
                <a:rPr lang="en-GB" dirty="0">
                  <a:solidFill>
                    <a:srgbClr val="0B1F2C"/>
                  </a:solidFill>
                  <a:cs typeface="Times New Roman" pitchFamily="18" charset="0"/>
                </a:rPr>
                <a:t>Industries</a:t>
              </a:r>
            </a:p>
          </p:txBody>
        </p:sp>
        <p:sp>
          <p:nvSpPr>
            <p:cNvPr id="7" name="TextBox 6">
              <a:extLst>
                <a:ext uri="{FF2B5EF4-FFF2-40B4-BE49-F238E27FC236}">
                  <a16:creationId xmlns:a16="http://schemas.microsoft.com/office/drawing/2014/main" id="{3938DE1D-752D-4D27-A3B0-C19C7A9C7789}"/>
                </a:ext>
              </a:extLst>
            </p:cNvPr>
            <p:cNvSpPr txBox="1"/>
            <p:nvPr/>
          </p:nvSpPr>
          <p:spPr>
            <a:xfrm>
              <a:off x="371082" y="1208120"/>
              <a:ext cx="461665" cy="1434899"/>
            </a:xfrm>
            <a:prstGeom prst="rect">
              <a:avLst/>
            </a:prstGeom>
            <a:noFill/>
          </p:spPr>
          <p:txBody>
            <a:bodyPr vert="vert270" wrap="square" rtlCol="0">
              <a:spAutoFit/>
            </a:bodyPr>
            <a:lstStyle/>
            <a:p>
              <a:pPr algn="ctr"/>
              <a:r>
                <a:rPr lang="en-GB" dirty="0">
                  <a:solidFill>
                    <a:srgbClr val="0B1F2C"/>
                  </a:solidFill>
                  <a:cs typeface="Times New Roman" pitchFamily="18" charset="0"/>
                </a:rPr>
                <a:t>Products</a:t>
              </a:r>
            </a:p>
          </p:txBody>
        </p:sp>
        <p:sp>
          <p:nvSpPr>
            <p:cNvPr id="8" name="Rectangle 7">
              <a:extLst>
                <a:ext uri="{FF2B5EF4-FFF2-40B4-BE49-F238E27FC236}">
                  <a16:creationId xmlns:a16="http://schemas.microsoft.com/office/drawing/2014/main" id="{2686CB2F-B46A-4593-B935-D948B730CB4F}"/>
                </a:ext>
              </a:extLst>
            </p:cNvPr>
            <p:cNvSpPr/>
            <p:nvPr/>
          </p:nvSpPr>
          <p:spPr>
            <a:xfrm>
              <a:off x="2663788" y="1208120"/>
              <a:ext cx="648072" cy="1449140"/>
            </a:xfrm>
            <a:prstGeom prst="rect">
              <a:avLst/>
            </a:prstGeom>
            <a:noFill/>
            <a:ln w="12700">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rgbClr val="0B1F2C"/>
                  </a:solidFill>
                  <a:cs typeface="Times New Roman" pitchFamily="18" charset="0"/>
                </a:rPr>
                <a:t>Household Final Consumption</a:t>
              </a:r>
            </a:p>
          </p:txBody>
        </p:sp>
        <p:sp>
          <p:nvSpPr>
            <p:cNvPr id="9" name="Rectangle 8">
              <a:extLst>
                <a:ext uri="{FF2B5EF4-FFF2-40B4-BE49-F238E27FC236}">
                  <a16:creationId xmlns:a16="http://schemas.microsoft.com/office/drawing/2014/main" id="{CB9A115D-0ADF-43F4-A96D-DE8FCB462EA6}"/>
                </a:ext>
              </a:extLst>
            </p:cNvPr>
            <p:cNvSpPr/>
            <p:nvPr/>
          </p:nvSpPr>
          <p:spPr>
            <a:xfrm>
              <a:off x="3648332" y="1193879"/>
              <a:ext cx="587196" cy="1449140"/>
            </a:xfrm>
            <a:prstGeom prst="rect">
              <a:avLst/>
            </a:prstGeom>
            <a:noFill/>
            <a:ln w="12700">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rgbClr val="0B1F2C"/>
                  </a:solidFill>
                  <a:cs typeface="Times New Roman" pitchFamily="18" charset="0"/>
                </a:rPr>
                <a:t>Government Final Consumption</a:t>
              </a:r>
            </a:p>
          </p:txBody>
        </p:sp>
        <p:sp>
          <p:nvSpPr>
            <p:cNvPr id="10" name="Rectangle 9">
              <a:extLst>
                <a:ext uri="{FF2B5EF4-FFF2-40B4-BE49-F238E27FC236}">
                  <a16:creationId xmlns:a16="http://schemas.microsoft.com/office/drawing/2014/main" id="{88EF007C-0398-43B4-930F-7115968D7A8C}"/>
                </a:ext>
              </a:extLst>
            </p:cNvPr>
            <p:cNvSpPr/>
            <p:nvPr/>
          </p:nvSpPr>
          <p:spPr>
            <a:xfrm>
              <a:off x="4575085" y="1210508"/>
              <a:ext cx="378042" cy="1449140"/>
            </a:xfrm>
            <a:prstGeom prst="rect">
              <a:avLst/>
            </a:prstGeom>
            <a:noFill/>
            <a:ln w="12700">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rgbClr val="0B1F2C"/>
                  </a:solidFill>
                  <a:cs typeface="Times New Roman" pitchFamily="18" charset="0"/>
                </a:rPr>
                <a:t>Fixed Investment</a:t>
              </a:r>
            </a:p>
          </p:txBody>
        </p:sp>
        <p:sp>
          <p:nvSpPr>
            <p:cNvPr id="11" name="Rectangle 10">
              <a:extLst>
                <a:ext uri="{FF2B5EF4-FFF2-40B4-BE49-F238E27FC236}">
                  <a16:creationId xmlns:a16="http://schemas.microsoft.com/office/drawing/2014/main" id="{6172589A-F887-4F57-ABC1-213EB643A07F}"/>
                </a:ext>
              </a:extLst>
            </p:cNvPr>
            <p:cNvSpPr/>
            <p:nvPr/>
          </p:nvSpPr>
          <p:spPr>
            <a:xfrm>
              <a:off x="5306812" y="1193879"/>
              <a:ext cx="540059" cy="1449140"/>
            </a:xfrm>
            <a:prstGeom prst="rect">
              <a:avLst/>
            </a:prstGeom>
            <a:noFill/>
            <a:ln w="12700">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rgbClr val="0B1F2C"/>
                  </a:solidFill>
                  <a:cs typeface="Times New Roman" pitchFamily="18" charset="0"/>
                </a:rPr>
                <a:t>Change in Inventories</a:t>
              </a:r>
            </a:p>
          </p:txBody>
        </p:sp>
        <p:sp>
          <p:nvSpPr>
            <p:cNvPr id="12" name="Rectangle 11">
              <a:extLst>
                <a:ext uri="{FF2B5EF4-FFF2-40B4-BE49-F238E27FC236}">
                  <a16:creationId xmlns:a16="http://schemas.microsoft.com/office/drawing/2014/main" id="{3F070775-CEA9-496D-B9A8-EE24DA991648}"/>
                </a:ext>
              </a:extLst>
            </p:cNvPr>
            <p:cNvSpPr/>
            <p:nvPr/>
          </p:nvSpPr>
          <p:spPr>
            <a:xfrm>
              <a:off x="6197377" y="1193879"/>
              <a:ext cx="378042" cy="1449140"/>
            </a:xfrm>
            <a:prstGeom prst="rect">
              <a:avLst/>
            </a:prstGeom>
            <a:noFill/>
            <a:ln w="12700">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rgbClr val="0B1F2C"/>
                  </a:solidFill>
                  <a:latin typeface="+mj-lt"/>
                  <a:cs typeface="Times New Roman" pitchFamily="18" charset="0"/>
                </a:rPr>
                <a:t>Exports</a:t>
              </a:r>
            </a:p>
          </p:txBody>
        </p:sp>
        <p:sp>
          <p:nvSpPr>
            <p:cNvPr id="13" name="Rectangle 12">
              <a:extLst>
                <a:ext uri="{FF2B5EF4-FFF2-40B4-BE49-F238E27FC236}">
                  <a16:creationId xmlns:a16="http://schemas.microsoft.com/office/drawing/2014/main" id="{7905AB52-8AE6-42B5-83EE-B97D91CE5D28}"/>
                </a:ext>
              </a:extLst>
            </p:cNvPr>
            <p:cNvSpPr/>
            <p:nvPr/>
          </p:nvSpPr>
          <p:spPr>
            <a:xfrm>
              <a:off x="6995978" y="1193879"/>
              <a:ext cx="378042" cy="1449140"/>
            </a:xfrm>
            <a:prstGeom prst="rect">
              <a:avLst/>
            </a:prstGeom>
            <a:noFill/>
            <a:ln w="12700">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b="1" dirty="0">
                  <a:solidFill>
                    <a:srgbClr val="0B1F2C"/>
                  </a:solidFill>
                  <a:cs typeface="Times New Roman" pitchFamily="18" charset="0"/>
                </a:rPr>
                <a:t>Total Demand</a:t>
              </a:r>
            </a:p>
          </p:txBody>
        </p:sp>
        <p:sp>
          <p:nvSpPr>
            <p:cNvPr id="14" name="Rectangle 13">
              <a:extLst>
                <a:ext uri="{FF2B5EF4-FFF2-40B4-BE49-F238E27FC236}">
                  <a16:creationId xmlns:a16="http://schemas.microsoft.com/office/drawing/2014/main" id="{7C03F211-2E78-4594-9763-95447A3DC944}"/>
                </a:ext>
              </a:extLst>
            </p:cNvPr>
            <p:cNvSpPr/>
            <p:nvPr/>
          </p:nvSpPr>
          <p:spPr>
            <a:xfrm>
              <a:off x="8388424" y="1193879"/>
              <a:ext cx="378042" cy="1449140"/>
            </a:xfrm>
            <a:prstGeom prst="rect">
              <a:avLst/>
            </a:prstGeom>
            <a:noFill/>
            <a:ln w="12700">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rgbClr val="0B1F2C"/>
                  </a:solidFill>
                  <a:cs typeface="Times New Roman" pitchFamily="18" charset="0"/>
                </a:rPr>
                <a:t>Domestic Supply</a:t>
              </a:r>
            </a:p>
          </p:txBody>
        </p:sp>
        <p:sp>
          <p:nvSpPr>
            <p:cNvPr id="15" name="Rectangle 14">
              <a:extLst>
                <a:ext uri="{FF2B5EF4-FFF2-40B4-BE49-F238E27FC236}">
                  <a16:creationId xmlns:a16="http://schemas.microsoft.com/office/drawing/2014/main" id="{F81CD163-77B6-4D3E-9DE8-BC394DAAE65F}"/>
                </a:ext>
              </a:extLst>
            </p:cNvPr>
            <p:cNvSpPr/>
            <p:nvPr/>
          </p:nvSpPr>
          <p:spPr>
            <a:xfrm>
              <a:off x="7740352" y="1208120"/>
              <a:ext cx="378042" cy="1449140"/>
            </a:xfrm>
            <a:prstGeom prst="rect">
              <a:avLst/>
            </a:prstGeom>
            <a:noFill/>
            <a:ln w="12700">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400" dirty="0">
                  <a:solidFill>
                    <a:srgbClr val="0B1F2C"/>
                  </a:solidFill>
                  <a:cs typeface="Times New Roman" pitchFamily="18" charset="0"/>
                </a:rPr>
                <a:t>Imports</a:t>
              </a:r>
            </a:p>
          </p:txBody>
        </p:sp>
        <p:sp>
          <p:nvSpPr>
            <p:cNvPr id="16" name="Rectangle 15">
              <a:extLst>
                <a:ext uri="{FF2B5EF4-FFF2-40B4-BE49-F238E27FC236}">
                  <a16:creationId xmlns:a16="http://schemas.microsoft.com/office/drawing/2014/main" id="{CB0D6702-9C8F-4A17-A21E-7D03BAC3EEAA}"/>
                </a:ext>
              </a:extLst>
            </p:cNvPr>
            <p:cNvSpPr/>
            <p:nvPr/>
          </p:nvSpPr>
          <p:spPr>
            <a:xfrm>
              <a:off x="832747" y="3097247"/>
              <a:ext cx="1514854" cy="1116932"/>
            </a:xfrm>
            <a:prstGeom prst="rect">
              <a:avLst/>
            </a:prstGeom>
            <a:noFill/>
            <a:ln w="12700">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400" dirty="0">
                  <a:solidFill>
                    <a:srgbClr val="0B1F2C"/>
                  </a:solidFill>
                  <a:cs typeface="Times New Roman" pitchFamily="18" charset="0"/>
                </a:rPr>
                <a:t>Value Added: wages </a:t>
              </a:r>
            </a:p>
            <a:p>
              <a:pPr algn="ctr"/>
              <a:r>
                <a:rPr lang="en-GB" sz="1400" dirty="0">
                  <a:solidFill>
                    <a:srgbClr val="0B1F2C"/>
                  </a:solidFill>
                  <a:cs typeface="Times New Roman" pitchFamily="18" charset="0"/>
                </a:rPr>
                <a:t>profits deprecation</a:t>
              </a:r>
            </a:p>
          </p:txBody>
        </p:sp>
        <p:sp>
          <p:nvSpPr>
            <p:cNvPr id="17" name="Rectangle 16">
              <a:extLst>
                <a:ext uri="{FF2B5EF4-FFF2-40B4-BE49-F238E27FC236}">
                  <a16:creationId xmlns:a16="http://schemas.microsoft.com/office/drawing/2014/main" id="{8C45667A-558F-40F4-8AE2-A98C4AB0651F}"/>
                </a:ext>
              </a:extLst>
            </p:cNvPr>
            <p:cNvSpPr/>
            <p:nvPr/>
          </p:nvSpPr>
          <p:spPr>
            <a:xfrm>
              <a:off x="834090" y="4522440"/>
              <a:ext cx="1514854" cy="576064"/>
            </a:xfrm>
            <a:prstGeom prst="rect">
              <a:avLst/>
            </a:prstGeom>
            <a:noFill/>
            <a:ln w="12700">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400" dirty="0">
                  <a:solidFill>
                    <a:srgbClr val="0B1F2C"/>
                  </a:solidFill>
                  <a:cs typeface="Times New Roman" pitchFamily="18" charset="0"/>
                </a:rPr>
                <a:t>Taxes and Subsides</a:t>
              </a:r>
            </a:p>
          </p:txBody>
        </p:sp>
        <p:sp>
          <p:nvSpPr>
            <p:cNvPr id="18" name="Rectangle 17">
              <a:extLst>
                <a:ext uri="{FF2B5EF4-FFF2-40B4-BE49-F238E27FC236}">
                  <a16:creationId xmlns:a16="http://schemas.microsoft.com/office/drawing/2014/main" id="{D2473835-4D87-449A-8722-833D5A4B9542}"/>
                </a:ext>
              </a:extLst>
            </p:cNvPr>
            <p:cNvSpPr/>
            <p:nvPr/>
          </p:nvSpPr>
          <p:spPr>
            <a:xfrm>
              <a:off x="853270" y="5378772"/>
              <a:ext cx="1514854" cy="360040"/>
            </a:xfrm>
            <a:prstGeom prst="rect">
              <a:avLst/>
            </a:prstGeom>
            <a:noFill/>
            <a:ln w="12700">
              <a:solidFill>
                <a:srgbClr val="006398"/>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400" b="1" dirty="0">
                  <a:solidFill>
                    <a:srgbClr val="0B1F2C"/>
                  </a:solidFill>
                  <a:cs typeface="Times New Roman" pitchFamily="18" charset="0"/>
                </a:rPr>
                <a:t>Gross Output</a:t>
              </a:r>
            </a:p>
          </p:txBody>
        </p:sp>
        <p:cxnSp>
          <p:nvCxnSpPr>
            <p:cNvPr id="19" name="Curved Connector 20">
              <a:extLst>
                <a:ext uri="{FF2B5EF4-FFF2-40B4-BE49-F238E27FC236}">
                  <a16:creationId xmlns:a16="http://schemas.microsoft.com/office/drawing/2014/main" id="{69799D97-0581-4DE5-A118-90E38063C1AE}"/>
                </a:ext>
              </a:extLst>
            </p:cNvPr>
            <p:cNvCxnSpPr>
              <a:stCxn id="14" idx="2"/>
              <a:endCxn id="18" idx="3"/>
            </p:cNvCxnSpPr>
            <p:nvPr/>
          </p:nvCxnSpPr>
          <p:spPr>
            <a:xfrm rot="5400000">
              <a:off x="4014899" y="996245"/>
              <a:ext cx="2915773" cy="6209321"/>
            </a:xfrm>
            <a:prstGeom prst="curvedConnector2">
              <a:avLst/>
            </a:prstGeom>
            <a:ln w="28575">
              <a:solidFill>
                <a:srgbClr val="006398"/>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38AE87A-813F-49C4-B20A-8E9CE77000A6}"/>
                </a:ext>
              </a:extLst>
            </p:cNvPr>
            <p:cNvCxnSpPr/>
            <p:nvPr/>
          </p:nvCxnSpPr>
          <p:spPr>
            <a:xfrm>
              <a:off x="7452320" y="852571"/>
              <a:ext cx="0" cy="2131755"/>
            </a:xfrm>
            <a:prstGeom prst="line">
              <a:avLst/>
            </a:prstGeom>
            <a:ln>
              <a:solidFill>
                <a:srgbClr val="006398"/>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5A11F96-6637-4341-BDD3-BD355F91A037}"/>
                </a:ext>
              </a:extLst>
            </p:cNvPr>
            <p:cNvSpPr txBox="1"/>
            <p:nvPr/>
          </p:nvSpPr>
          <p:spPr>
            <a:xfrm>
              <a:off x="2305614" y="1695312"/>
              <a:ext cx="336472" cy="523220"/>
            </a:xfrm>
            <a:prstGeom prst="rect">
              <a:avLst/>
            </a:prstGeom>
            <a:noFill/>
          </p:spPr>
          <p:txBody>
            <a:bodyPr wrap="square" rtlCol="0">
              <a:spAutoFit/>
            </a:bodyPr>
            <a:lstStyle/>
            <a:p>
              <a:r>
                <a:rPr lang="en-GB" sz="2800" dirty="0">
                  <a:solidFill>
                    <a:srgbClr val="006398"/>
                  </a:solidFill>
                  <a:cs typeface="Times New Roman" pitchFamily="18" charset="0"/>
                </a:rPr>
                <a:t>+</a:t>
              </a:r>
            </a:p>
          </p:txBody>
        </p:sp>
        <p:sp>
          <p:nvSpPr>
            <p:cNvPr id="22" name="TextBox 21">
              <a:extLst>
                <a:ext uri="{FF2B5EF4-FFF2-40B4-BE49-F238E27FC236}">
                  <a16:creationId xmlns:a16="http://schemas.microsoft.com/office/drawing/2014/main" id="{8C3A4902-BC91-42C8-AF12-75F1B8940774}"/>
                </a:ext>
              </a:extLst>
            </p:cNvPr>
            <p:cNvSpPr txBox="1"/>
            <p:nvPr/>
          </p:nvSpPr>
          <p:spPr>
            <a:xfrm>
              <a:off x="3278639" y="1695312"/>
              <a:ext cx="336472" cy="523220"/>
            </a:xfrm>
            <a:prstGeom prst="rect">
              <a:avLst/>
            </a:prstGeom>
            <a:noFill/>
          </p:spPr>
          <p:txBody>
            <a:bodyPr wrap="square" rtlCol="0">
              <a:spAutoFit/>
            </a:bodyPr>
            <a:lstStyle/>
            <a:p>
              <a:r>
                <a:rPr lang="en-GB" sz="2800" dirty="0">
                  <a:solidFill>
                    <a:srgbClr val="006398"/>
                  </a:solidFill>
                  <a:cs typeface="Times New Roman" pitchFamily="18" charset="0"/>
                </a:rPr>
                <a:t>+</a:t>
              </a:r>
            </a:p>
          </p:txBody>
        </p:sp>
        <p:sp>
          <p:nvSpPr>
            <p:cNvPr id="23" name="TextBox 22">
              <a:extLst>
                <a:ext uri="{FF2B5EF4-FFF2-40B4-BE49-F238E27FC236}">
                  <a16:creationId xmlns:a16="http://schemas.microsoft.com/office/drawing/2014/main" id="{6E1D7C13-2374-423D-9489-11FA314439F1}"/>
                </a:ext>
              </a:extLst>
            </p:cNvPr>
            <p:cNvSpPr txBox="1"/>
            <p:nvPr/>
          </p:nvSpPr>
          <p:spPr>
            <a:xfrm>
              <a:off x="4238613" y="1671080"/>
              <a:ext cx="336472" cy="523220"/>
            </a:xfrm>
            <a:prstGeom prst="rect">
              <a:avLst/>
            </a:prstGeom>
            <a:noFill/>
          </p:spPr>
          <p:txBody>
            <a:bodyPr wrap="square" rtlCol="0">
              <a:spAutoFit/>
            </a:bodyPr>
            <a:lstStyle/>
            <a:p>
              <a:r>
                <a:rPr lang="en-GB" sz="2800" dirty="0">
                  <a:solidFill>
                    <a:srgbClr val="006398"/>
                  </a:solidFill>
                  <a:cs typeface="Times New Roman" pitchFamily="18" charset="0"/>
                </a:rPr>
                <a:t>+</a:t>
              </a:r>
            </a:p>
          </p:txBody>
        </p:sp>
        <p:sp>
          <p:nvSpPr>
            <p:cNvPr id="24" name="TextBox 23">
              <a:extLst>
                <a:ext uri="{FF2B5EF4-FFF2-40B4-BE49-F238E27FC236}">
                  <a16:creationId xmlns:a16="http://schemas.microsoft.com/office/drawing/2014/main" id="{0448AE16-AA32-4A0F-9492-A9BA0F1DE466}"/>
                </a:ext>
              </a:extLst>
            </p:cNvPr>
            <p:cNvSpPr txBox="1"/>
            <p:nvPr/>
          </p:nvSpPr>
          <p:spPr>
            <a:xfrm>
              <a:off x="4970340" y="1673468"/>
              <a:ext cx="336472" cy="523220"/>
            </a:xfrm>
            <a:prstGeom prst="rect">
              <a:avLst/>
            </a:prstGeom>
            <a:noFill/>
            <a:ln>
              <a:noFill/>
            </a:ln>
          </p:spPr>
          <p:txBody>
            <a:bodyPr wrap="square" rtlCol="0">
              <a:spAutoFit/>
            </a:bodyPr>
            <a:lstStyle/>
            <a:p>
              <a:r>
                <a:rPr lang="en-GB" sz="2800" dirty="0">
                  <a:solidFill>
                    <a:srgbClr val="006398"/>
                  </a:solidFill>
                  <a:cs typeface="Times New Roman" pitchFamily="18" charset="0"/>
                </a:rPr>
                <a:t>+</a:t>
              </a:r>
            </a:p>
          </p:txBody>
        </p:sp>
        <p:sp>
          <p:nvSpPr>
            <p:cNvPr id="25" name="TextBox 24">
              <a:extLst>
                <a:ext uri="{FF2B5EF4-FFF2-40B4-BE49-F238E27FC236}">
                  <a16:creationId xmlns:a16="http://schemas.microsoft.com/office/drawing/2014/main" id="{C843AD8C-CA5E-4F8F-B44E-55D5C1B72CE2}"/>
                </a:ext>
              </a:extLst>
            </p:cNvPr>
            <p:cNvSpPr txBox="1"/>
            <p:nvPr/>
          </p:nvSpPr>
          <p:spPr>
            <a:xfrm>
              <a:off x="5846871" y="1656839"/>
              <a:ext cx="336472" cy="523220"/>
            </a:xfrm>
            <a:prstGeom prst="rect">
              <a:avLst/>
            </a:prstGeom>
            <a:noFill/>
          </p:spPr>
          <p:txBody>
            <a:bodyPr wrap="square" rtlCol="0">
              <a:spAutoFit/>
            </a:bodyPr>
            <a:lstStyle/>
            <a:p>
              <a:r>
                <a:rPr lang="en-GB" sz="2800" dirty="0">
                  <a:solidFill>
                    <a:srgbClr val="006398"/>
                  </a:solidFill>
                  <a:cs typeface="Times New Roman" pitchFamily="18" charset="0"/>
                </a:rPr>
                <a:t>+</a:t>
              </a:r>
            </a:p>
          </p:txBody>
        </p:sp>
        <p:sp>
          <p:nvSpPr>
            <p:cNvPr id="26" name="TextBox 25">
              <a:extLst>
                <a:ext uri="{FF2B5EF4-FFF2-40B4-BE49-F238E27FC236}">
                  <a16:creationId xmlns:a16="http://schemas.microsoft.com/office/drawing/2014/main" id="{88812C9A-0BAE-40F3-81FC-E8FCC21722B5}"/>
                </a:ext>
              </a:extLst>
            </p:cNvPr>
            <p:cNvSpPr txBox="1"/>
            <p:nvPr/>
          </p:nvSpPr>
          <p:spPr>
            <a:xfrm>
              <a:off x="1421938" y="4163756"/>
              <a:ext cx="336472" cy="523220"/>
            </a:xfrm>
            <a:prstGeom prst="rect">
              <a:avLst/>
            </a:prstGeom>
            <a:noFill/>
          </p:spPr>
          <p:txBody>
            <a:bodyPr wrap="square" rtlCol="0">
              <a:spAutoFit/>
            </a:bodyPr>
            <a:lstStyle/>
            <a:p>
              <a:r>
                <a:rPr lang="en-GB" sz="2800" dirty="0">
                  <a:solidFill>
                    <a:srgbClr val="006398"/>
                  </a:solidFill>
                  <a:cs typeface="Times New Roman" pitchFamily="18" charset="0"/>
                </a:rPr>
                <a:t>+</a:t>
              </a:r>
            </a:p>
          </p:txBody>
        </p:sp>
        <p:sp>
          <p:nvSpPr>
            <p:cNvPr id="27" name="TextBox 26">
              <a:extLst>
                <a:ext uri="{FF2B5EF4-FFF2-40B4-BE49-F238E27FC236}">
                  <a16:creationId xmlns:a16="http://schemas.microsoft.com/office/drawing/2014/main" id="{F9E36B32-B614-4740-AF24-31DB1CA6D5D0}"/>
                </a:ext>
              </a:extLst>
            </p:cNvPr>
            <p:cNvSpPr txBox="1"/>
            <p:nvPr/>
          </p:nvSpPr>
          <p:spPr>
            <a:xfrm>
              <a:off x="1423281" y="2617748"/>
              <a:ext cx="336472" cy="523220"/>
            </a:xfrm>
            <a:prstGeom prst="rect">
              <a:avLst/>
            </a:prstGeom>
            <a:noFill/>
          </p:spPr>
          <p:txBody>
            <a:bodyPr wrap="square" rtlCol="0">
              <a:spAutoFit/>
            </a:bodyPr>
            <a:lstStyle/>
            <a:p>
              <a:r>
                <a:rPr lang="en-GB" sz="2800" dirty="0">
                  <a:solidFill>
                    <a:srgbClr val="006398"/>
                  </a:solidFill>
                  <a:cs typeface="Times New Roman" pitchFamily="18" charset="0"/>
                </a:rPr>
                <a:t>+</a:t>
              </a:r>
            </a:p>
          </p:txBody>
        </p:sp>
        <p:sp>
          <p:nvSpPr>
            <p:cNvPr id="28" name="TextBox 27">
              <a:extLst>
                <a:ext uri="{FF2B5EF4-FFF2-40B4-BE49-F238E27FC236}">
                  <a16:creationId xmlns:a16="http://schemas.microsoft.com/office/drawing/2014/main" id="{427A781C-2337-4226-824E-023116F1EAB4}"/>
                </a:ext>
              </a:extLst>
            </p:cNvPr>
            <p:cNvSpPr txBox="1"/>
            <p:nvPr/>
          </p:nvSpPr>
          <p:spPr>
            <a:xfrm>
              <a:off x="1421938" y="4977028"/>
              <a:ext cx="336472" cy="523220"/>
            </a:xfrm>
            <a:prstGeom prst="rect">
              <a:avLst/>
            </a:prstGeom>
            <a:noFill/>
          </p:spPr>
          <p:txBody>
            <a:bodyPr wrap="square" rtlCol="0">
              <a:spAutoFit/>
            </a:bodyPr>
            <a:lstStyle/>
            <a:p>
              <a:r>
                <a:rPr lang="en-GB" sz="2800" dirty="0">
                  <a:solidFill>
                    <a:srgbClr val="006398"/>
                  </a:solidFill>
                  <a:cs typeface="Times New Roman" pitchFamily="18" charset="0"/>
                </a:rPr>
                <a:t>=</a:t>
              </a:r>
            </a:p>
          </p:txBody>
        </p:sp>
        <p:sp>
          <p:nvSpPr>
            <p:cNvPr id="29" name="TextBox 28">
              <a:extLst>
                <a:ext uri="{FF2B5EF4-FFF2-40B4-BE49-F238E27FC236}">
                  <a16:creationId xmlns:a16="http://schemas.microsoft.com/office/drawing/2014/main" id="{706E00F0-373A-469D-8378-E9A28FF8FFDE}"/>
                </a:ext>
              </a:extLst>
            </p:cNvPr>
            <p:cNvSpPr txBox="1"/>
            <p:nvPr/>
          </p:nvSpPr>
          <p:spPr>
            <a:xfrm>
              <a:off x="8066767" y="1656839"/>
              <a:ext cx="336472" cy="523220"/>
            </a:xfrm>
            <a:prstGeom prst="rect">
              <a:avLst/>
            </a:prstGeom>
            <a:noFill/>
            <a:ln>
              <a:noFill/>
            </a:ln>
          </p:spPr>
          <p:txBody>
            <a:bodyPr wrap="square" rtlCol="0">
              <a:spAutoFit/>
            </a:bodyPr>
            <a:lstStyle/>
            <a:p>
              <a:r>
                <a:rPr lang="en-GB" sz="2800" dirty="0">
                  <a:solidFill>
                    <a:srgbClr val="006398"/>
                  </a:solidFill>
                  <a:cs typeface="Times New Roman" pitchFamily="18" charset="0"/>
                </a:rPr>
                <a:t>=</a:t>
              </a:r>
            </a:p>
          </p:txBody>
        </p:sp>
        <p:sp>
          <p:nvSpPr>
            <p:cNvPr id="30" name="TextBox 29">
              <a:extLst>
                <a:ext uri="{FF2B5EF4-FFF2-40B4-BE49-F238E27FC236}">
                  <a16:creationId xmlns:a16="http://schemas.microsoft.com/office/drawing/2014/main" id="{DB1BDEB0-3EA7-4BF2-ABC8-9C57982FA69F}"/>
                </a:ext>
              </a:extLst>
            </p:cNvPr>
            <p:cNvSpPr txBox="1"/>
            <p:nvPr/>
          </p:nvSpPr>
          <p:spPr>
            <a:xfrm>
              <a:off x="6600029" y="1695312"/>
              <a:ext cx="336472" cy="523220"/>
            </a:xfrm>
            <a:prstGeom prst="rect">
              <a:avLst/>
            </a:prstGeom>
            <a:noFill/>
          </p:spPr>
          <p:txBody>
            <a:bodyPr wrap="square" rtlCol="0">
              <a:spAutoFit/>
            </a:bodyPr>
            <a:lstStyle/>
            <a:p>
              <a:r>
                <a:rPr lang="en-GB" sz="2800" dirty="0">
                  <a:solidFill>
                    <a:srgbClr val="006398"/>
                  </a:solidFill>
                  <a:cs typeface="Times New Roman" pitchFamily="18" charset="0"/>
                </a:rPr>
                <a:t>=</a:t>
              </a:r>
            </a:p>
          </p:txBody>
        </p:sp>
        <p:cxnSp>
          <p:nvCxnSpPr>
            <p:cNvPr id="31" name="Straight Connector 30">
              <a:extLst>
                <a:ext uri="{FF2B5EF4-FFF2-40B4-BE49-F238E27FC236}">
                  <a16:creationId xmlns:a16="http://schemas.microsoft.com/office/drawing/2014/main" id="{4250FB41-CF9C-433E-8AF4-84D28BB605A7}"/>
                </a:ext>
              </a:extLst>
            </p:cNvPr>
            <p:cNvCxnSpPr/>
            <p:nvPr/>
          </p:nvCxnSpPr>
          <p:spPr>
            <a:xfrm>
              <a:off x="7507926" y="1956922"/>
              <a:ext cx="189021" cy="0"/>
            </a:xfrm>
            <a:prstGeom prst="line">
              <a:avLst/>
            </a:prstGeom>
            <a:ln w="12700">
              <a:solidFill>
                <a:srgbClr val="006398"/>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466BCED5-81E1-4027-B354-359B44F30781}"/>
              </a:ext>
            </a:extLst>
          </p:cNvPr>
          <p:cNvSpPr txBox="1"/>
          <p:nvPr/>
        </p:nvSpPr>
        <p:spPr>
          <a:xfrm>
            <a:off x="10097027" y="1956315"/>
            <a:ext cx="4337853" cy="5632311"/>
          </a:xfrm>
          <a:prstGeom prst="rect">
            <a:avLst/>
          </a:prstGeom>
          <a:noFill/>
        </p:spPr>
        <p:txBody>
          <a:bodyPr wrap="square" rtlCol="0">
            <a:spAutoFit/>
          </a:bodyPr>
          <a:lstStyle/>
          <a:p>
            <a:r>
              <a:rPr lang="en-IN" sz="2000" b="1" dirty="0"/>
              <a:t>TOP DOWN ECONOMY MODEL   </a:t>
            </a:r>
          </a:p>
          <a:p>
            <a:endParaRPr lang="en-IN" sz="2000" dirty="0"/>
          </a:p>
          <a:p>
            <a:pPr marL="285750" indent="-285750">
              <a:buFont typeface="Arial" panose="020B0604020202020204" pitchFamily="34" charset="0"/>
              <a:buChar char="•"/>
            </a:pPr>
            <a:r>
              <a:rPr lang="en-IN" sz="2000" dirty="0"/>
              <a:t>Macro-econometric, post- Keynesian framework</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Optimisation is not assumed</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 No general equilibrium</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Demand = Supply but </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Demand &lt;=Potential supply</a:t>
            </a:r>
          </a:p>
          <a:p>
            <a:pPr marL="285750" indent="-285750">
              <a:buFont typeface="Arial" panose="020B0604020202020204" pitchFamily="34" charset="0"/>
              <a:buChar char="•"/>
            </a:pPr>
            <a:endParaRPr lang="en-IN" sz="2000" dirty="0"/>
          </a:p>
          <a:p>
            <a:pPr marL="285750" indent="-285750">
              <a:buFont typeface="Arial" panose="020B0604020202020204" pitchFamily="34" charset="0"/>
              <a:buChar char="•"/>
            </a:pPr>
            <a:r>
              <a:rPr lang="en-IN" sz="2000" dirty="0"/>
              <a:t>Under right conditions it is possible for regulation to increase output &amp; employment</a:t>
            </a:r>
          </a:p>
          <a:p>
            <a:pPr marL="285750" indent="-285750">
              <a:buFont typeface="Arial" panose="020B0604020202020204" pitchFamily="34" charset="0"/>
              <a:buChar char="•"/>
            </a:pPr>
            <a:endParaRPr lang="en-IN" sz="2000" dirty="0"/>
          </a:p>
          <a:p>
            <a:endParaRPr lang="en-IN" sz="2000" dirty="0"/>
          </a:p>
        </p:txBody>
      </p:sp>
      <p:sp>
        <p:nvSpPr>
          <p:cNvPr id="33" name="Title 1">
            <a:extLst>
              <a:ext uri="{FF2B5EF4-FFF2-40B4-BE49-F238E27FC236}">
                <a16:creationId xmlns:a16="http://schemas.microsoft.com/office/drawing/2014/main" id="{24766110-D507-4972-9BC4-D4A4D61D9479}"/>
              </a:ext>
            </a:extLst>
          </p:cNvPr>
          <p:cNvSpPr txBox="1">
            <a:spLocks/>
          </p:cNvSpPr>
          <p:nvPr/>
        </p:nvSpPr>
        <p:spPr>
          <a:xfrm>
            <a:off x="311742" y="343807"/>
            <a:ext cx="5940618"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b="1" dirty="0"/>
              <a:t>The core input-output structure</a:t>
            </a:r>
          </a:p>
        </p:txBody>
      </p:sp>
    </p:spTree>
    <p:extLst>
      <p:ext uri="{BB962C8B-B14F-4D97-AF65-F5344CB8AC3E}">
        <p14:creationId xmlns:p14="http://schemas.microsoft.com/office/powerpoint/2010/main" val="126051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D25237-13DB-4B5D-A2F1-02F4490BA6DB}"/>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3" name="Rectangle 2">
            <a:extLst>
              <a:ext uri="{FF2B5EF4-FFF2-40B4-BE49-F238E27FC236}">
                <a16:creationId xmlns:a16="http://schemas.microsoft.com/office/drawing/2014/main" id="{8029B28C-EA55-4EB0-95D1-FDBC9B3C28AD}"/>
              </a:ext>
            </a:extLst>
          </p:cNvPr>
          <p:cNvSpPr/>
          <p:nvPr/>
        </p:nvSpPr>
        <p:spPr>
          <a:xfrm>
            <a:off x="879519" y="207031"/>
            <a:ext cx="12871362" cy="1077218"/>
          </a:xfrm>
          <a:prstGeom prst="rect">
            <a:avLst/>
          </a:prstGeom>
        </p:spPr>
        <p:txBody>
          <a:bodyPr wrap="square">
            <a:spAutoFit/>
          </a:bodyPr>
          <a:lstStyle/>
          <a:p>
            <a:pPr algn="ctr"/>
            <a:r>
              <a:rPr lang="en-US" sz="3200" b="1" dirty="0"/>
              <a:t>5G communication networks across 9 major Indian states </a:t>
            </a:r>
          </a:p>
          <a:p>
            <a:pPr algn="ctr"/>
            <a:r>
              <a:rPr lang="en-US" sz="3200" b="1" dirty="0"/>
              <a:t>(over 70 % of total subscriber base in India</a:t>
            </a:r>
            <a:endParaRPr lang="en-IN" sz="3200" b="1" dirty="0"/>
          </a:p>
        </p:txBody>
      </p:sp>
      <p:graphicFrame>
        <p:nvGraphicFramePr>
          <p:cNvPr id="9" name="Chart 8">
            <a:extLst>
              <a:ext uri="{FF2B5EF4-FFF2-40B4-BE49-F238E27FC236}">
                <a16:creationId xmlns:a16="http://schemas.microsoft.com/office/drawing/2014/main" id="{60B5BAD1-51E9-4B43-86C8-9A028B0CC35C}"/>
              </a:ext>
            </a:extLst>
          </p:cNvPr>
          <p:cNvGraphicFramePr>
            <a:graphicFrameLocks/>
          </p:cNvGraphicFramePr>
          <p:nvPr>
            <p:extLst>
              <p:ext uri="{D42A27DB-BD31-4B8C-83A1-F6EECF244321}">
                <p14:modId xmlns:p14="http://schemas.microsoft.com/office/powerpoint/2010/main" val="2432551490"/>
              </p:ext>
            </p:extLst>
          </p:nvPr>
        </p:nvGraphicFramePr>
        <p:xfrm>
          <a:off x="2313184" y="1701701"/>
          <a:ext cx="10265994" cy="65278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1731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8D8259-6B03-4A29-B455-1486DF2E8D5D}"/>
              </a:ext>
            </a:extLst>
          </p:cNvPr>
          <p:cNvPicPr>
            <a:picLocks noChangeAspect="1"/>
          </p:cNvPicPr>
          <p:nvPr/>
        </p:nvPicPr>
        <p:blipFill rotWithShape="1">
          <a:blip r:embed="rId2"/>
          <a:srcRect t="5876" r="2523" b="12417"/>
          <a:stretch/>
        </p:blipFill>
        <p:spPr>
          <a:xfrm>
            <a:off x="494272" y="679622"/>
            <a:ext cx="6444051" cy="7389340"/>
          </a:xfrm>
          <a:prstGeom prst="rect">
            <a:avLst/>
          </a:prstGeom>
        </p:spPr>
      </p:pic>
      <p:pic>
        <p:nvPicPr>
          <p:cNvPr id="3" name="Picture 2">
            <a:extLst>
              <a:ext uri="{FF2B5EF4-FFF2-40B4-BE49-F238E27FC236}">
                <a16:creationId xmlns:a16="http://schemas.microsoft.com/office/drawing/2014/main" id="{036A751E-B202-40C4-962D-C7637CD6E8DB}"/>
              </a:ext>
            </a:extLst>
          </p:cNvPr>
          <p:cNvPicPr>
            <a:picLocks noChangeAspect="1"/>
          </p:cNvPicPr>
          <p:nvPr/>
        </p:nvPicPr>
        <p:blipFill rotWithShape="1">
          <a:blip r:embed="rId2"/>
          <a:srcRect t="5470" b="12418"/>
          <a:stretch/>
        </p:blipFill>
        <p:spPr>
          <a:xfrm>
            <a:off x="7282981" y="697047"/>
            <a:ext cx="6610863" cy="7426046"/>
          </a:xfrm>
          <a:prstGeom prst="rect">
            <a:avLst/>
          </a:prstGeom>
        </p:spPr>
      </p:pic>
      <p:sp>
        <p:nvSpPr>
          <p:cNvPr id="4" name="Sun 3">
            <a:extLst>
              <a:ext uri="{FF2B5EF4-FFF2-40B4-BE49-F238E27FC236}">
                <a16:creationId xmlns:a16="http://schemas.microsoft.com/office/drawing/2014/main" id="{430CA159-66BF-470E-AA92-E653A5804BE7}"/>
              </a:ext>
            </a:extLst>
          </p:cNvPr>
          <p:cNvSpPr/>
          <p:nvPr/>
        </p:nvSpPr>
        <p:spPr>
          <a:xfrm>
            <a:off x="7815641" y="3302685"/>
            <a:ext cx="321276" cy="321276"/>
          </a:xfrm>
          <a:prstGeom prst="su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n 4">
            <a:extLst>
              <a:ext uri="{FF2B5EF4-FFF2-40B4-BE49-F238E27FC236}">
                <a16:creationId xmlns:a16="http://schemas.microsoft.com/office/drawing/2014/main" id="{40BFB2CF-CF31-49C8-BAF1-D424DCEFE38D}"/>
              </a:ext>
            </a:extLst>
          </p:cNvPr>
          <p:cNvSpPr/>
          <p:nvPr/>
        </p:nvSpPr>
        <p:spPr>
          <a:xfrm>
            <a:off x="9633137" y="5293258"/>
            <a:ext cx="321276" cy="321276"/>
          </a:xfrm>
          <a:prstGeom prst="su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n 5">
            <a:extLst>
              <a:ext uri="{FF2B5EF4-FFF2-40B4-BE49-F238E27FC236}">
                <a16:creationId xmlns:a16="http://schemas.microsoft.com/office/drawing/2014/main" id="{5973D508-5143-4254-B852-89C2103897EB}"/>
              </a:ext>
            </a:extLst>
          </p:cNvPr>
          <p:cNvSpPr/>
          <p:nvPr/>
        </p:nvSpPr>
        <p:spPr>
          <a:xfrm>
            <a:off x="8408781" y="5200639"/>
            <a:ext cx="321276" cy="321276"/>
          </a:xfrm>
          <a:prstGeom prst="su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n 6">
            <a:extLst>
              <a:ext uri="{FF2B5EF4-FFF2-40B4-BE49-F238E27FC236}">
                <a16:creationId xmlns:a16="http://schemas.microsoft.com/office/drawing/2014/main" id="{17E8EA4E-9CA9-46F1-8A46-B50DCB7D6D35}"/>
              </a:ext>
            </a:extLst>
          </p:cNvPr>
          <p:cNvSpPr/>
          <p:nvPr/>
        </p:nvSpPr>
        <p:spPr>
          <a:xfrm>
            <a:off x="8119636" y="4166532"/>
            <a:ext cx="321276" cy="321276"/>
          </a:xfrm>
          <a:prstGeom prst="su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n 7">
            <a:extLst>
              <a:ext uri="{FF2B5EF4-FFF2-40B4-BE49-F238E27FC236}">
                <a16:creationId xmlns:a16="http://schemas.microsoft.com/office/drawing/2014/main" id="{D7233516-9890-4AD2-8386-5043348F6A09}"/>
              </a:ext>
            </a:extLst>
          </p:cNvPr>
          <p:cNvSpPr/>
          <p:nvPr/>
        </p:nvSpPr>
        <p:spPr>
          <a:xfrm>
            <a:off x="9089439" y="6378402"/>
            <a:ext cx="321276" cy="321276"/>
          </a:xfrm>
          <a:prstGeom prst="su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n 8">
            <a:extLst>
              <a:ext uri="{FF2B5EF4-FFF2-40B4-BE49-F238E27FC236}">
                <a16:creationId xmlns:a16="http://schemas.microsoft.com/office/drawing/2014/main" id="{55D8EF59-AAEC-4276-82A7-8C32E3ABBC45}"/>
              </a:ext>
            </a:extLst>
          </p:cNvPr>
          <p:cNvSpPr/>
          <p:nvPr/>
        </p:nvSpPr>
        <p:spPr>
          <a:xfrm>
            <a:off x="8709490" y="4357376"/>
            <a:ext cx="321276" cy="321276"/>
          </a:xfrm>
          <a:prstGeom prst="su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n 9">
            <a:extLst>
              <a:ext uri="{FF2B5EF4-FFF2-40B4-BE49-F238E27FC236}">
                <a16:creationId xmlns:a16="http://schemas.microsoft.com/office/drawing/2014/main" id="{56B43694-59A8-4910-8C64-35CD7226BDCD}"/>
              </a:ext>
            </a:extLst>
          </p:cNvPr>
          <p:cNvSpPr/>
          <p:nvPr/>
        </p:nvSpPr>
        <p:spPr>
          <a:xfrm>
            <a:off x="9697311" y="6017292"/>
            <a:ext cx="321276" cy="321276"/>
          </a:xfrm>
          <a:prstGeom prst="su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6163E9D-74C7-49B5-A06F-D3DE6812548D}"/>
              </a:ext>
            </a:extLst>
          </p:cNvPr>
          <p:cNvSpPr txBox="1"/>
          <p:nvPr/>
        </p:nvSpPr>
        <p:spPr>
          <a:xfrm>
            <a:off x="11262674" y="3366738"/>
            <a:ext cx="885561" cy="369332"/>
          </a:xfrm>
          <a:prstGeom prst="rect">
            <a:avLst/>
          </a:prstGeom>
          <a:solidFill>
            <a:srgbClr val="00B050"/>
          </a:solidFill>
        </p:spPr>
        <p:txBody>
          <a:bodyPr wrap="square" rtlCol="0">
            <a:spAutoFit/>
          </a:bodyPr>
          <a:lstStyle/>
          <a:p>
            <a:r>
              <a:rPr lang="en-US" dirty="0"/>
              <a:t>AGRI</a:t>
            </a:r>
          </a:p>
        </p:txBody>
      </p:sp>
      <p:sp>
        <p:nvSpPr>
          <p:cNvPr id="12" name="TextBox 11">
            <a:extLst>
              <a:ext uri="{FF2B5EF4-FFF2-40B4-BE49-F238E27FC236}">
                <a16:creationId xmlns:a16="http://schemas.microsoft.com/office/drawing/2014/main" id="{A0249187-5E3A-40D5-9713-B895073620EF}"/>
              </a:ext>
            </a:extLst>
          </p:cNvPr>
          <p:cNvSpPr txBox="1"/>
          <p:nvPr/>
        </p:nvSpPr>
        <p:spPr>
          <a:xfrm>
            <a:off x="9917860" y="2997406"/>
            <a:ext cx="885561" cy="369332"/>
          </a:xfrm>
          <a:prstGeom prst="rect">
            <a:avLst/>
          </a:prstGeom>
          <a:solidFill>
            <a:srgbClr val="00B050"/>
          </a:solidFill>
        </p:spPr>
        <p:txBody>
          <a:bodyPr wrap="square" rtlCol="0">
            <a:spAutoFit/>
          </a:bodyPr>
          <a:lstStyle/>
          <a:p>
            <a:r>
              <a:rPr lang="en-US" dirty="0"/>
              <a:t>AGRI</a:t>
            </a:r>
          </a:p>
        </p:txBody>
      </p:sp>
      <p:sp>
        <p:nvSpPr>
          <p:cNvPr id="13" name="TextBox 12">
            <a:extLst>
              <a:ext uri="{FF2B5EF4-FFF2-40B4-BE49-F238E27FC236}">
                <a16:creationId xmlns:a16="http://schemas.microsoft.com/office/drawing/2014/main" id="{AEFD93D1-2AE6-4E07-A8BB-28644E31D3CB}"/>
              </a:ext>
            </a:extLst>
          </p:cNvPr>
          <p:cNvSpPr txBox="1"/>
          <p:nvPr/>
        </p:nvSpPr>
        <p:spPr>
          <a:xfrm>
            <a:off x="9977579" y="4288606"/>
            <a:ext cx="766121" cy="369332"/>
          </a:xfrm>
          <a:prstGeom prst="rect">
            <a:avLst/>
          </a:prstGeom>
          <a:solidFill>
            <a:srgbClr val="00B050"/>
          </a:solidFill>
        </p:spPr>
        <p:txBody>
          <a:bodyPr wrap="square" rtlCol="0">
            <a:spAutoFit/>
          </a:bodyPr>
          <a:lstStyle/>
          <a:p>
            <a:r>
              <a:rPr lang="en-US" dirty="0"/>
              <a:t>AGRI</a:t>
            </a:r>
          </a:p>
        </p:txBody>
      </p:sp>
      <p:sp>
        <p:nvSpPr>
          <p:cNvPr id="16" name="TextBox 15">
            <a:extLst>
              <a:ext uri="{FF2B5EF4-FFF2-40B4-BE49-F238E27FC236}">
                <a16:creationId xmlns:a16="http://schemas.microsoft.com/office/drawing/2014/main" id="{4D2C13F3-E3E4-4D32-BA66-C0D5EB1EE4B7}"/>
              </a:ext>
            </a:extLst>
          </p:cNvPr>
          <p:cNvSpPr txBox="1"/>
          <p:nvPr/>
        </p:nvSpPr>
        <p:spPr>
          <a:xfrm>
            <a:off x="8173689" y="3014090"/>
            <a:ext cx="615772" cy="369332"/>
          </a:xfrm>
          <a:prstGeom prst="rect">
            <a:avLst/>
          </a:prstGeom>
          <a:solidFill>
            <a:schemeClr val="accent2">
              <a:lumMod val="75000"/>
            </a:schemeClr>
          </a:solidFill>
        </p:spPr>
        <p:txBody>
          <a:bodyPr wrap="square" rtlCol="0">
            <a:spAutoFit/>
          </a:bodyPr>
          <a:lstStyle/>
          <a:p>
            <a:r>
              <a:rPr lang="en-US" dirty="0"/>
              <a:t>IND</a:t>
            </a:r>
          </a:p>
        </p:txBody>
      </p:sp>
      <p:sp>
        <p:nvSpPr>
          <p:cNvPr id="17" name="TextBox 16">
            <a:extLst>
              <a:ext uri="{FF2B5EF4-FFF2-40B4-BE49-F238E27FC236}">
                <a16:creationId xmlns:a16="http://schemas.microsoft.com/office/drawing/2014/main" id="{27933E53-AF80-4E37-AFBA-D046AE84C706}"/>
              </a:ext>
            </a:extLst>
          </p:cNvPr>
          <p:cNvSpPr txBox="1"/>
          <p:nvPr/>
        </p:nvSpPr>
        <p:spPr>
          <a:xfrm>
            <a:off x="7846559" y="5015973"/>
            <a:ext cx="615772" cy="369332"/>
          </a:xfrm>
          <a:prstGeom prst="rect">
            <a:avLst/>
          </a:prstGeom>
          <a:solidFill>
            <a:schemeClr val="accent2">
              <a:lumMod val="75000"/>
            </a:schemeClr>
          </a:solidFill>
        </p:spPr>
        <p:txBody>
          <a:bodyPr wrap="square" rtlCol="0">
            <a:spAutoFit/>
          </a:bodyPr>
          <a:lstStyle/>
          <a:p>
            <a:r>
              <a:rPr lang="en-US" dirty="0"/>
              <a:t>IND</a:t>
            </a:r>
          </a:p>
        </p:txBody>
      </p:sp>
      <p:sp>
        <p:nvSpPr>
          <p:cNvPr id="18" name="TextBox 17">
            <a:extLst>
              <a:ext uri="{FF2B5EF4-FFF2-40B4-BE49-F238E27FC236}">
                <a16:creationId xmlns:a16="http://schemas.microsoft.com/office/drawing/2014/main" id="{D4778A74-0CE3-4812-8FB1-2924146D1407}"/>
              </a:ext>
            </a:extLst>
          </p:cNvPr>
          <p:cNvSpPr txBox="1"/>
          <p:nvPr/>
        </p:nvSpPr>
        <p:spPr>
          <a:xfrm>
            <a:off x="7424307" y="3950635"/>
            <a:ext cx="615772" cy="369332"/>
          </a:xfrm>
          <a:prstGeom prst="rect">
            <a:avLst/>
          </a:prstGeom>
          <a:solidFill>
            <a:schemeClr val="accent2">
              <a:lumMod val="75000"/>
            </a:schemeClr>
          </a:solidFill>
        </p:spPr>
        <p:txBody>
          <a:bodyPr wrap="square" rtlCol="0">
            <a:spAutoFit/>
          </a:bodyPr>
          <a:lstStyle/>
          <a:p>
            <a:r>
              <a:rPr lang="en-US" dirty="0"/>
              <a:t>IND</a:t>
            </a:r>
          </a:p>
        </p:txBody>
      </p:sp>
      <p:sp>
        <p:nvSpPr>
          <p:cNvPr id="19" name="TextBox 18">
            <a:extLst>
              <a:ext uri="{FF2B5EF4-FFF2-40B4-BE49-F238E27FC236}">
                <a16:creationId xmlns:a16="http://schemas.microsoft.com/office/drawing/2014/main" id="{3DFADF0B-4888-4AA7-814F-828B69C61D3D}"/>
              </a:ext>
            </a:extLst>
          </p:cNvPr>
          <p:cNvSpPr txBox="1"/>
          <p:nvPr/>
        </p:nvSpPr>
        <p:spPr>
          <a:xfrm>
            <a:off x="8301713" y="6489691"/>
            <a:ext cx="766121" cy="369332"/>
          </a:xfrm>
          <a:prstGeom prst="rect">
            <a:avLst/>
          </a:prstGeom>
          <a:solidFill>
            <a:schemeClr val="accent1"/>
          </a:solidFill>
        </p:spPr>
        <p:txBody>
          <a:bodyPr wrap="square" rtlCol="0">
            <a:spAutoFit/>
          </a:bodyPr>
          <a:lstStyle/>
          <a:p>
            <a:r>
              <a:rPr lang="en-US" dirty="0"/>
              <a:t>TECH</a:t>
            </a:r>
          </a:p>
        </p:txBody>
      </p:sp>
      <p:sp>
        <p:nvSpPr>
          <p:cNvPr id="20" name="TextBox 19">
            <a:extLst>
              <a:ext uri="{FF2B5EF4-FFF2-40B4-BE49-F238E27FC236}">
                <a16:creationId xmlns:a16="http://schemas.microsoft.com/office/drawing/2014/main" id="{BAE15F10-3CF6-488B-950E-08F965E38880}"/>
              </a:ext>
            </a:extLst>
          </p:cNvPr>
          <p:cNvSpPr txBox="1"/>
          <p:nvPr/>
        </p:nvSpPr>
        <p:spPr>
          <a:xfrm>
            <a:off x="9410715" y="7163221"/>
            <a:ext cx="766121" cy="369332"/>
          </a:xfrm>
          <a:prstGeom prst="rect">
            <a:avLst/>
          </a:prstGeom>
          <a:solidFill>
            <a:schemeClr val="accent1"/>
          </a:solidFill>
        </p:spPr>
        <p:txBody>
          <a:bodyPr wrap="square" rtlCol="0">
            <a:spAutoFit/>
          </a:bodyPr>
          <a:lstStyle/>
          <a:p>
            <a:r>
              <a:rPr lang="en-US" dirty="0"/>
              <a:t>TECH</a:t>
            </a:r>
          </a:p>
        </p:txBody>
      </p:sp>
      <p:sp>
        <p:nvSpPr>
          <p:cNvPr id="21" name="TextBox 20">
            <a:extLst>
              <a:ext uri="{FF2B5EF4-FFF2-40B4-BE49-F238E27FC236}">
                <a16:creationId xmlns:a16="http://schemas.microsoft.com/office/drawing/2014/main" id="{5BEF7A08-9F11-4F72-A578-BF9284718610}"/>
              </a:ext>
            </a:extLst>
          </p:cNvPr>
          <p:cNvSpPr txBox="1"/>
          <p:nvPr/>
        </p:nvSpPr>
        <p:spPr>
          <a:xfrm>
            <a:off x="9564134" y="5667097"/>
            <a:ext cx="766121" cy="369332"/>
          </a:xfrm>
          <a:prstGeom prst="rect">
            <a:avLst/>
          </a:prstGeom>
          <a:solidFill>
            <a:schemeClr val="accent1"/>
          </a:solidFill>
        </p:spPr>
        <p:txBody>
          <a:bodyPr wrap="square" rtlCol="0">
            <a:spAutoFit/>
          </a:bodyPr>
          <a:lstStyle/>
          <a:p>
            <a:r>
              <a:rPr lang="en-US" dirty="0"/>
              <a:t>TECH</a:t>
            </a:r>
          </a:p>
        </p:txBody>
      </p:sp>
      <p:sp>
        <p:nvSpPr>
          <p:cNvPr id="22" name="Sun 21">
            <a:extLst>
              <a:ext uri="{FF2B5EF4-FFF2-40B4-BE49-F238E27FC236}">
                <a16:creationId xmlns:a16="http://schemas.microsoft.com/office/drawing/2014/main" id="{5455324E-D985-41F4-BD2D-E03FA7F0FB9F}"/>
              </a:ext>
            </a:extLst>
          </p:cNvPr>
          <p:cNvSpPr/>
          <p:nvPr/>
        </p:nvSpPr>
        <p:spPr>
          <a:xfrm>
            <a:off x="9727158" y="6841945"/>
            <a:ext cx="321276" cy="321276"/>
          </a:xfrm>
          <a:prstGeom prst="su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0D1D43-814C-4C5B-9F6C-C76C7093CD61}"/>
              </a:ext>
            </a:extLst>
          </p:cNvPr>
          <p:cNvSpPr txBox="1"/>
          <p:nvPr/>
        </p:nvSpPr>
        <p:spPr>
          <a:xfrm>
            <a:off x="1779373" y="60235"/>
            <a:ext cx="10700951" cy="584775"/>
          </a:xfrm>
          <a:prstGeom prst="rect">
            <a:avLst/>
          </a:prstGeom>
          <a:noFill/>
        </p:spPr>
        <p:txBody>
          <a:bodyPr wrap="square" rtlCol="0">
            <a:spAutoFit/>
          </a:bodyPr>
          <a:lstStyle/>
          <a:p>
            <a:pPr algn="ctr"/>
            <a:r>
              <a:rPr lang="en-US" sz="3200" b="1" dirty="0"/>
              <a:t>Telecom , Economic and Energy Geography of Indian States</a:t>
            </a:r>
          </a:p>
        </p:txBody>
      </p:sp>
    </p:spTree>
    <p:extLst>
      <p:ext uri="{BB962C8B-B14F-4D97-AF65-F5344CB8AC3E}">
        <p14:creationId xmlns:p14="http://schemas.microsoft.com/office/powerpoint/2010/main" val="820875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4C78CF46-1719-49DF-91D1-12F19FB5A8D6}"/>
              </a:ext>
            </a:extLst>
          </p:cNvPr>
          <p:cNvPicPr>
            <a:picLocks noChangeAspect="1"/>
          </p:cNvPicPr>
          <p:nvPr/>
        </p:nvPicPr>
        <p:blipFill>
          <a:blip r:embed="rId2"/>
          <a:stretch>
            <a:fillRect/>
          </a:stretch>
        </p:blipFill>
        <p:spPr>
          <a:xfrm>
            <a:off x="8148766" y="1610022"/>
            <a:ext cx="4535959" cy="5934707"/>
          </a:xfrm>
          <a:prstGeom prst="rect">
            <a:avLst/>
          </a:prstGeom>
        </p:spPr>
      </p:pic>
      <p:sp>
        <p:nvSpPr>
          <p:cNvPr id="2" name="TextBox 1">
            <a:extLst>
              <a:ext uri="{FF2B5EF4-FFF2-40B4-BE49-F238E27FC236}">
                <a16:creationId xmlns:a16="http://schemas.microsoft.com/office/drawing/2014/main" id="{6EECA1C7-6A84-47C1-935A-B6ABECD96957}"/>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3" name="Rectangle 2">
            <a:extLst>
              <a:ext uri="{FF2B5EF4-FFF2-40B4-BE49-F238E27FC236}">
                <a16:creationId xmlns:a16="http://schemas.microsoft.com/office/drawing/2014/main" id="{FE13342C-9C69-4CFF-90DD-F46567F9C7B5}"/>
              </a:ext>
            </a:extLst>
          </p:cNvPr>
          <p:cNvSpPr/>
          <p:nvPr/>
        </p:nvSpPr>
        <p:spPr>
          <a:xfrm>
            <a:off x="518985" y="1587755"/>
            <a:ext cx="8044248" cy="5016758"/>
          </a:xfrm>
          <a:prstGeom prst="rect">
            <a:avLst/>
          </a:prstGeom>
        </p:spPr>
        <p:txBody>
          <a:bodyPr wrap="square">
            <a:spAutoFit/>
          </a:bodyPr>
          <a:lstStyle/>
          <a:p>
            <a:r>
              <a:rPr lang="en-IN" sz="3200" dirty="0"/>
              <a:t>The study initially constructs a production block for 5G infrastructure scale up for India  The production block included detailed investment inputs for the four elements of scaling up 5G infrastructure </a:t>
            </a:r>
          </a:p>
          <a:p>
            <a:endParaRPr lang="en-IN" sz="3200" dirty="0"/>
          </a:p>
          <a:p>
            <a:r>
              <a:rPr lang="en-IN" sz="3200" dirty="0"/>
              <a:t> </a:t>
            </a:r>
            <a:r>
              <a:rPr lang="en-IN" sz="3200" b="1" dirty="0" err="1"/>
              <a:t>i</a:t>
            </a:r>
            <a:r>
              <a:rPr lang="en-IN" sz="3200" b="1" dirty="0"/>
              <a:t>) Fibre cable deployment</a:t>
            </a:r>
          </a:p>
          <a:p>
            <a:r>
              <a:rPr lang="en-IN" sz="3200" b="1" dirty="0"/>
              <a:t>ii) Passive infrastructure including towers</a:t>
            </a:r>
          </a:p>
          <a:p>
            <a:r>
              <a:rPr lang="en-IN" sz="3200" b="1" dirty="0"/>
              <a:t>iii) Wi-Fi and inbuilding infrastructure </a:t>
            </a:r>
          </a:p>
          <a:p>
            <a:r>
              <a:rPr lang="en-IN" sz="3200" b="1" dirty="0"/>
              <a:t>iv) Scaling up of Data centres  </a:t>
            </a:r>
            <a:endParaRPr lang="en-IN" sz="3200" dirty="0"/>
          </a:p>
        </p:txBody>
      </p:sp>
      <p:sp>
        <p:nvSpPr>
          <p:cNvPr id="4" name="Title 2">
            <a:extLst>
              <a:ext uri="{FF2B5EF4-FFF2-40B4-BE49-F238E27FC236}">
                <a16:creationId xmlns:a16="http://schemas.microsoft.com/office/drawing/2014/main" id="{2D191915-A17D-49EF-A794-34CAF2841CB4}"/>
              </a:ext>
            </a:extLst>
          </p:cNvPr>
          <p:cNvSpPr txBox="1">
            <a:spLocks/>
          </p:cNvSpPr>
          <p:nvPr/>
        </p:nvSpPr>
        <p:spPr>
          <a:xfrm>
            <a:off x="1804086" y="262192"/>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b="1">
                <a:latin typeface="+mn-lt"/>
              </a:rPr>
              <a:t>Methodology</a:t>
            </a:r>
            <a:endParaRPr lang="en-IN" b="1" dirty="0">
              <a:latin typeface="+mn-lt"/>
            </a:endParaRPr>
          </a:p>
        </p:txBody>
      </p:sp>
      <p:graphicFrame>
        <p:nvGraphicFramePr>
          <p:cNvPr id="7" name="Chart 6">
            <a:extLst>
              <a:ext uri="{FF2B5EF4-FFF2-40B4-BE49-F238E27FC236}">
                <a16:creationId xmlns:a16="http://schemas.microsoft.com/office/drawing/2014/main" id="{FF6941A5-6D5C-46D5-9F93-B925C3FCAF06}"/>
              </a:ext>
            </a:extLst>
          </p:cNvPr>
          <p:cNvGraphicFramePr>
            <a:graphicFrameLocks/>
          </p:cNvGraphicFramePr>
          <p:nvPr>
            <p:extLst>
              <p:ext uri="{D42A27DB-BD31-4B8C-83A1-F6EECF244321}">
                <p14:modId xmlns:p14="http://schemas.microsoft.com/office/powerpoint/2010/main" val="449748604"/>
              </p:ext>
            </p:extLst>
          </p:nvPr>
        </p:nvGraphicFramePr>
        <p:xfrm>
          <a:off x="10416746" y="704334"/>
          <a:ext cx="4053016" cy="74307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340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C1ED27-4260-4A42-BFCF-7C783DF6E293}"/>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pic>
        <p:nvPicPr>
          <p:cNvPr id="3" name="Picture 2">
            <a:extLst>
              <a:ext uri="{FF2B5EF4-FFF2-40B4-BE49-F238E27FC236}">
                <a16:creationId xmlns:a16="http://schemas.microsoft.com/office/drawing/2014/main" id="{70F34B94-BFE0-4732-A782-A16E7AD09A39}"/>
              </a:ext>
            </a:extLst>
          </p:cNvPr>
          <p:cNvPicPr>
            <a:picLocks noChangeAspect="1"/>
          </p:cNvPicPr>
          <p:nvPr/>
        </p:nvPicPr>
        <p:blipFill rotWithShape="1">
          <a:blip r:embed="rId2"/>
          <a:srcRect l="3679" t="29434" r="5025" b="14802"/>
          <a:stretch/>
        </p:blipFill>
        <p:spPr>
          <a:xfrm>
            <a:off x="222423" y="852616"/>
            <a:ext cx="14630400" cy="6487298"/>
          </a:xfrm>
          <a:prstGeom prst="rect">
            <a:avLst/>
          </a:prstGeom>
        </p:spPr>
      </p:pic>
    </p:spTree>
    <p:extLst>
      <p:ext uri="{BB962C8B-B14F-4D97-AF65-F5344CB8AC3E}">
        <p14:creationId xmlns:p14="http://schemas.microsoft.com/office/powerpoint/2010/main" val="284300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A8AEC9-BC1C-455F-AC75-AED1F8126243}"/>
              </a:ext>
            </a:extLst>
          </p:cNvPr>
          <p:cNvPicPr>
            <a:picLocks noChangeAspect="1"/>
          </p:cNvPicPr>
          <p:nvPr/>
        </p:nvPicPr>
        <p:blipFill rotWithShape="1">
          <a:blip r:embed="rId2"/>
          <a:srcRect l="6420" t="11862" r="8109" b="10961"/>
          <a:stretch/>
        </p:blipFill>
        <p:spPr>
          <a:xfrm>
            <a:off x="136262" y="486652"/>
            <a:ext cx="14271716" cy="7112753"/>
          </a:xfrm>
          <a:prstGeom prst="rect">
            <a:avLst/>
          </a:prstGeom>
        </p:spPr>
      </p:pic>
      <p:sp>
        <p:nvSpPr>
          <p:cNvPr id="3" name="TextBox 2">
            <a:extLst>
              <a:ext uri="{FF2B5EF4-FFF2-40B4-BE49-F238E27FC236}">
                <a16:creationId xmlns:a16="http://schemas.microsoft.com/office/drawing/2014/main" id="{7B241BF9-6A45-40CB-9B59-5E502C0808B1}"/>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Tree>
    <p:extLst>
      <p:ext uri="{BB962C8B-B14F-4D97-AF65-F5344CB8AC3E}">
        <p14:creationId xmlns:p14="http://schemas.microsoft.com/office/powerpoint/2010/main" val="3313109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5C631B-A1BE-42D9-84D9-E940117CE542}"/>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pic>
        <p:nvPicPr>
          <p:cNvPr id="4" name="Picture 3">
            <a:extLst>
              <a:ext uri="{FF2B5EF4-FFF2-40B4-BE49-F238E27FC236}">
                <a16:creationId xmlns:a16="http://schemas.microsoft.com/office/drawing/2014/main" id="{01BAC15A-816D-4582-8EA8-7BF45720324B}"/>
              </a:ext>
            </a:extLst>
          </p:cNvPr>
          <p:cNvPicPr>
            <a:picLocks noChangeAspect="1"/>
          </p:cNvPicPr>
          <p:nvPr/>
        </p:nvPicPr>
        <p:blipFill rotWithShape="1">
          <a:blip r:embed="rId2"/>
          <a:srcRect l="3885" t="21707" r="4308" b="12461"/>
          <a:stretch/>
        </p:blipFill>
        <p:spPr>
          <a:xfrm>
            <a:off x="83898" y="1433384"/>
            <a:ext cx="14858417" cy="5993026"/>
          </a:xfrm>
          <a:prstGeom prst="rect">
            <a:avLst/>
          </a:prstGeom>
        </p:spPr>
      </p:pic>
    </p:spTree>
    <p:extLst>
      <p:ext uri="{BB962C8B-B14F-4D97-AF65-F5344CB8AC3E}">
        <p14:creationId xmlns:p14="http://schemas.microsoft.com/office/powerpoint/2010/main" val="289859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00866F-33D1-4825-BB64-DD78352FA65C}"/>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pic>
        <p:nvPicPr>
          <p:cNvPr id="3" name="Picture 2">
            <a:extLst>
              <a:ext uri="{FF2B5EF4-FFF2-40B4-BE49-F238E27FC236}">
                <a16:creationId xmlns:a16="http://schemas.microsoft.com/office/drawing/2014/main" id="{3E538120-A76A-4C42-A8A1-8C38D59EE261}"/>
              </a:ext>
            </a:extLst>
          </p:cNvPr>
          <p:cNvPicPr>
            <a:picLocks noChangeAspect="1"/>
          </p:cNvPicPr>
          <p:nvPr/>
        </p:nvPicPr>
        <p:blipFill rotWithShape="1">
          <a:blip r:embed="rId2"/>
          <a:srcRect l="6166" t="13213" r="10135" b="12012"/>
          <a:stretch/>
        </p:blipFill>
        <p:spPr>
          <a:xfrm>
            <a:off x="902042" y="333632"/>
            <a:ext cx="13308227" cy="7290487"/>
          </a:xfrm>
          <a:prstGeom prst="rect">
            <a:avLst/>
          </a:prstGeom>
        </p:spPr>
      </p:pic>
    </p:spTree>
    <p:extLst>
      <p:ext uri="{BB962C8B-B14F-4D97-AF65-F5344CB8AC3E}">
        <p14:creationId xmlns:p14="http://schemas.microsoft.com/office/powerpoint/2010/main" val="744960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900695" y="293069"/>
            <a:ext cx="9737646" cy="620078"/>
          </a:xfrm>
          <a:prstGeom prst="rect">
            <a:avLst/>
          </a:prstGeom>
          <a:noFill/>
          <a:ln/>
        </p:spPr>
        <p:txBody>
          <a:bodyPr wrap="none" lIns="0" tIns="0" rIns="0" bIns="0" rtlCol="0" anchor="t"/>
          <a:lstStyle/>
          <a:p>
            <a:pPr marL="0" indent="0" algn="l">
              <a:lnSpc>
                <a:spcPts val="4850"/>
              </a:lnSpc>
              <a:buNone/>
            </a:pPr>
            <a:r>
              <a:rPr lang="en-US" sz="3900" b="1" dirty="0">
                <a:solidFill>
                  <a:srgbClr val="151617"/>
                </a:solidFill>
                <a:latin typeface="Montserrat Black" pitchFamily="34" charset="0"/>
                <a:ea typeface="Montserrat Black" pitchFamily="34" charset="-122"/>
                <a:cs typeface="Montserrat Black" pitchFamily="34" charset="-120"/>
              </a:rPr>
              <a:t>India's Digital Revolution: A 5G Leap</a:t>
            </a:r>
            <a:endParaRPr lang="en-US" sz="3900" dirty="0"/>
          </a:p>
        </p:txBody>
      </p:sp>
      <p:sp>
        <p:nvSpPr>
          <p:cNvPr id="3" name="Text 1"/>
          <p:cNvSpPr/>
          <p:nvPr/>
        </p:nvSpPr>
        <p:spPr>
          <a:xfrm>
            <a:off x="163630" y="1639847"/>
            <a:ext cx="7295949" cy="5900222"/>
          </a:xfrm>
          <a:prstGeom prst="rect">
            <a:avLst/>
          </a:prstGeom>
          <a:noFill/>
          <a:ln/>
        </p:spPr>
        <p:txBody>
          <a:bodyPr wrap="square" lIns="0" tIns="0" rIns="0" bIns="0" rtlCol="0" anchor="t"/>
          <a:lstStyle/>
          <a:p>
            <a:pPr marL="342900" indent="-342900" algn="just">
              <a:buFont typeface="Arial" panose="020B0604020202020204" pitchFamily="34" charset="0"/>
              <a:buChar char="•"/>
            </a:pPr>
            <a:r>
              <a:rPr lang="en-US" sz="2000" dirty="0"/>
              <a:t>India is undergoing a digital revolution marked by the rapid expansion of </a:t>
            </a:r>
            <a:r>
              <a:rPr lang="en-US" sz="2000" b="1" dirty="0"/>
              <a:t>fifth generation (5G) mobile networks</a:t>
            </a:r>
            <a:r>
              <a:rPr lang="en-US" sz="2000" dirty="0"/>
              <a:t> and the evolution of a progressive telecom policy landscape.</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t>India's communication technology sector has experienced rapid growth over the past decade, with </a:t>
            </a:r>
            <a:r>
              <a:rPr lang="en-US" sz="2000" b="1" dirty="0"/>
              <a:t>812 million broadband subscribers</a:t>
            </a:r>
            <a:r>
              <a:rPr lang="en-US" sz="2000" dirty="0"/>
              <a:t> the </a:t>
            </a:r>
            <a:r>
              <a:rPr lang="en-US" sz="2000" b="1" dirty="0"/>
              <a:t>second-largest telecom subscriber base</a:t>
            </a:r>
            <a:r>
              <a:rPr lang="en-US" sz="2000" dirty="0"/>
              <a:t> (TRAI, 2023) and </a:t>
            </a:r>
            <a:r>
              <a:rPr lang="en-US" sz="2000" b="1" dirty="0"/>
              <a:t>one of the largest internet user bases globally</a:t>
            </a:r>
            <a:r>
              <a:rPr lang="en-US" sz="2000" dirty="0"/>
              <a:t> (ICRIER, 2024).</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t> Since the commercial launch of 5G in October 2022, the country has witnessed one of the fastest 5G deployments globally enabling service in 99.6% districts  by early 2025 (</a:t>
            </a:r>
            <a:r>
              <a:rPr lang="en-US" sz="2000" dirty="0" err="1"/>
              <a:t>TeckNexus</a:t>
            </a:r>
            <a:r>
              <a:rPr lang="en-US" sz="2000" dirty="0"/>
              <a:t>, 2025). </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t>As of 2025, over 250 million users are connected to 5G  network which is expected to grow to 770 million by 2028 (IBEF, 2025)</a:t>
            </a:r>
          </a:p>
          <a:p>
            <a:pPr algn="just"/>
            <a:endParaRPr lang="en-US" sz="2000" dirty="0"/>
          </a:p>
          <a:p>
            <a:pPr algn="just"/>
            <a:endParaRPr lang="en-US" sz="2000" dirty="0"/>
          </a:p>
          <a:p>
            <a:pPr algn="just"/>
            <a:endParaRPr lang="en-US" sz="2000" dirty="0"/>
          </a:p>
          <a:p>
            <a:pPr algn="just"/>
            <a:endParaRPr lang="en-US" sz="2000" dirty="0"/>
          </a:p>
          <a:p>
            <a:pPr algn="just"/>
            <a:endParaRPr lang="en-US" sz="2000" dirty="0"/>
          </a:p>
          <a:p>
            <a:pPr algn="just"/>
            <a:endParaRPr lang="en-IN" sz="2000" dirty="0"/>
          </a:p>
          <a:p>
            <a:pPr algn="l">
              <a:lnSpc>
                <a:spcPts val="2500"/>
              </a:lnSpc>
            </a:pPr>
            <a:endParaRPr lang="en-US" sz="2000" dirty="0">
              <a:solidFill>
                <a:srgbClr val="151617"/>
              </a:solidFill>
              <a:ea typeface="Inconsolata" pitchFamily="34" charset="-122"/>
              <a:cs typeface="Inconsolata" pitchFamily="34" charset="-120"/>
            </a:endParaRPr>
          </a:p>
          <a:p>
            <a:pPr algn="l">
              <a:lnSpc>
                <a:spcPts val="2500"/>
              </a:lnSpc>
            </a:pPr>
            <a:endParaRPr lang="en-US" sz="2000" dirty="0">
              <a:solidFill>
                <a:srgbClr val="151617"/>
              </a:solidFill>
              <a:ea typeface="Inconsolata" pitchFamily="34" charset="-122"/>
              <a:cs typeface="Inconsolata" pitchFamily="34" charset="-120"/>
            </a:endParaRPr>
          </a:p>
          <a:p>
            <a:pPr marL="285750" indent="-285750" algn="l">
              <a:lnSpc>
                <a:spcPts val="2500"/>
              </a:lnSpc>
              <a:buFont typeface="Arial" panose="020B0604020202020204" pitchFamily="34" charset="0"/>
              <a:buChar char="•"/>
            </a:pPr>
            <a:endParaRPr lang="en-US" sz="2000" dirty="0">
              <a:solidFill>
                <a:srgbClr val="151617"/>
              </a:solidFill>
              <a:ea typeface="Inconsolata" pitchFamily="34" charset="-122"/>
              <a:cs typeface="Inconsolata" pitchFamily="34" charset="-120"/>
            </a:endParaRPr>
          </a:p>
          <a:p>
            <a:pPr marL="285750" indent="-285750" algn="l">
              <a:lnSpc>
                <a:spcPts val="2500"/>
              </a:lnSpc>
              <a:buFont typeface="Arial" panose="020B0604020202020204" pitchFamily="34" charset="0"/>
              <a:buChar char="•"/>
            </a:pPr>
            <a:endParaRPr lang="en-US" sz="2000" dirty="0">
              <a:solidFill>
                <a:srgbClr val="151617"/>
              </a:solidFill>
              <a:ea typeface="Inconsolata" pitchFamily="34" charset="-122"/>
              <a:cs typeface="Inconsolata" pitchFamily="34" charset="-120"/>
            </a:endParaRPr>
          </a:p>
          <a:p>
            <a:pPr marL="0" indent="0" algn="l">
              <a:lnSpc>
                <a:spcPts val="2500"/>
              </a:lnSpc>
              <a:buNone/>
            </a:pPr>
            <a:endParaRPr lang="en-US" dirty="0">
              <a:solidFill>
                <a:srgbClr val="151617"/>
              </a:solidFill>
              <a:ea typeface="Inconsolata" pitchFamily="34" charset="-122"/>
              <a:cs typeface="Inconsolata" pitchFamily="34" charset="-120"/>
            </a:endParaRPr>
          </a:p>
          <a:p>
            <a:pPr marL="0" indent="0" algn="l">
              <a:lnSpc>
                <a:spcPts val="2500"/>
              </a:lnSpc>
              <a:buNone/>
            </a:pPr>
            <a:endParaRPr lang="en-US" dirty="0">
              <a:solidFill>
                <a:srgbClr val="151617"/>
              </a:solidFill>
              <a:ea typeface="Inconsolata" pitchFamily="34" charset="-122"/>
              <a:cs typeface="Inconsolata" pitchFamily="34" charset="-120"/>
            </a:endParaRPr>
          </a:p>
          <a:p>
            <a:pPr marL="0" indent="0" algn="l">
              <a:lnSpc>
                <a:spcPts val="2500"/>
              </a:lnSpc>
              <a:buNone/>
            </a:pPr>
            <a:endParaRPr lang="en-US" dirty="0"/>
          </a:p>
        </p:txBody>
      </p:sp>
      <p:pic>
        <p:nvPicPr>
          <p:cNvPr id="5" name="Image 0" descr="preencoded.png"/>
          <p:cNvPicPr>
            <a:picLocks noChangeAspect="1"/>
          </p:cNvPicPr>
          <p:nvPr/>
        </p:nvPicPr>
        <p:blipFill>
          <a:blip r:embed="rId3"/>
          <a:stretch>
            <a:fillRect/>
          </a:stretch>
        </p:blipFill>
        <p:spPr>
          <a:xfrm>
            <a:off x="7657610" y="1792075"/>
            <a:ext cx="6641431" cy="5322770"/>
          </a:xfrm>
          <a:prstGeom prst="rect">
            <a:avLst/>
          </a:prstGeom>
        </p:spPr>
      </p:pic>
      <p:sp>
        <p:nvSpPr>
          <p:cNvPr id="7" name="TextBox 6">
            <a:extLst>
              <a:ext uri="{FF2B5EF4-FFF2-40B4-BE49-F238E27FC236}">
                <a16:creationId xmlns:a16="http://schemas.microsoft.com/office/drawing/2014/main" id="{4750DD28-F47A-4B73-8D8F-831BE13FD59D}"/>
              </a:ext>
            </a:extLst>
          </p:cNvPr>
          <p:cNvSpPr txBox="1"/>
          <p:nvPr/>
        </p:nvSpPr>
        <p:spPr>
          <a:xfrm>
            <a:off x="0" y="7813063"/>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9" name="TextBox 9">
            <a:extLst>
              <a:ext uri="{FF2B5EF4-FFF2-40B4-BE49-F238E27FC236}">
                <a16:creationId xmlns:a16="http://schemas.microsoft.com/office/drawing/2014/main" id="{A096C9AC-0F75-CCB6-E123-4FDD40A1924A}"/>
              </a:ext>
            </a:extLst>
          </p:cNvPr>
          <p:cNvSpPr txBox="1"/>
          <p:nvPr/>
        </p:nvSpPr>
        <p:spPr>
          <a:xfrm>
            <a:off x="9726646" y="7170737"/>
            <a:ext cx="250335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t>Source: (GSMA,2025)</a:t>
            </a:r>
          </a:p>
        </p:txBody>
      </p:sp>
      <p:sp>
        <p:nvSpPr>
          <p:cNvPr id="10" name="Title 1">
            <a:extLst>
              <a:ext uri="{FF2B5EF4-FFF2-40B4-BE49-F238E27FC236}">
                <a16:creationId xmlns:a16="http://schemas.microsoft.com/office/drawing/2014/main" id="{33B3EE84-C4B4-4F4B-95E9-7773D57A51F2}"/>
              </a:ext>
            </a:extLst>
          </p:cNvPr>
          <p:cNvSpPr txBox="1">
            <a:spLocks/>
          </p:cNvSpPr>
          <p:nvPr/>
        </p:nvSpPr>
        <p:spPr>
          <a:xfrm>
            <a:off x="7584706" y="1346147"/>
            <a:ext cx="6714335" cy="369332"/>
          </a:xfrm>
          <a:prstGeom prst="rect">
            <a:avLst/>
          </a:prstGeom>
        </p:spPr>
        <p:txBody>
          <a:bodyP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b="1">
                <a:latin typeface="+mn-lt"/>
              </a:rPr>
              <a:t>Leading global markets for 5G expansion (2024-30)</a:t>
            </a:r>
            <a:endParaRPr lang="en-IN" b="1" dirty="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32E42-68F6-E21F-A6A5-5B18A3AC5134}"/>
              </a:ext>
            </a:extLst>
          </p:cNvPr>
          <p:cNvSpPr>
            <a:spLocks noGrp="1"/>
          </p:cNvSpPr>
          <p:nvPr>
            <p:ph type="title"/>
          </p:nvPr>
        </p:nvSpPr>
        <p:spPr>
          <a:xfrm>
            <a:off x="1458097" y="174165"/>
            <a:ext cx="11874844" cy="1183140"/>
          </a:xfrm>
        </p:spPr>
        <p:txBody>
          <a:bodyPr/>
          <a:lstStyle/>
          <a:p>
            <a:r>
              <a:rPr lang="en-IN" b="1" dirty="0"/>
              <a:t>5G infrastructure Production Block </a:t>
            </a:r>
          </a:p>
        </p:txBody>
      </p:sp>
      <p:graphicFrame>
        <p:nvGraphicFramePr>
          <p:cNvPr id="4" name="Content Placeholder 3">
            <a:extLst>
              <a:ext uri="{FF2B5EF4-FFF2-40B4-BE49-F238E27FC236}">
                <a16:creationId xmlns:a16="http://schemas.microsoft.com/office/drawing/2014/main" id="{A68E5945-1CD7-0DFC-5037-98C4DE478FAA}"/>
              </a:ext>
            </a:extLst>
          </p:cNvPr>
          <p:cNvGraphicFramePr>
            <a:graphicFrameLocks noGrp="1"/>
          </p:cNvGraphicFramePr>
          <p:nvPr>
            <p:ph idx="1"/>
            <p:extLst>
              <p:ext uri="{D42A27DB-BD31-4B8C-83A1-F6EECF244321}">
                <p14:modId xmlns:p14="http://schemas.microsoft.com/office/powerpoint/2010/main" val="2844324116"/>
              </p:ext>
            </p:extLst>
          </p:nvPr>
        </p:nvGraphicFramePr>
        <p:xfrm>
          <a:off x="296562" y="1062681"/>
          <a:ext cx="14055769" cy="6401179"/>
        </p:xfrm>
        <a:graphic>
          <a:graphicData uri="http://schemas.openxmlformats.org/drawingml/2006/table">
            <a:tbl>
              <a:tblPr firstRow="1" firstCol="1" bandRow="1">
                <a:tableStyleId>{5C22544A-7EE6-4342-B048-85BDC9FD1C3A}</a:tableStyleId>
              </a:tblPr>
              <a:tblGrid>
                <a:gridCol w="4863147">
                  <a:extLst>
                    <a:ext uri="{9D8B030D-6E8A-4147-A177-3AD203B41FA5}">
                      <a16:colId xmlns:a16="http://schemas.microsoft.com/office/drawing/2014/main" val="3500470573"/>
                    </a:ext>
                  </a:extLst>
                </a:gridCol>
                <a:gridCol w="2070031">
                  <a:extLst>
                    <a:ext uri="{9D8B030D-6E8A-4147-A177-3AD203B41FA5}">
                      <a16:colId xmlns:a16="http://schemas.microsoft.com/office/drawing/2014/main" val="4277750089"/>
                    </a:ext>
                  </a:extLst>
                </a:gridCol>
                <a:gridCol w="2391734">
                  <a:extLst>
                    <a:ext uri="{9D8B030D-6E8A-4147-A177-3AD203B41FA5}">
                      <a16:colId xmlns:a16="http://schemas.microsoft.com/office/drawing/2014/main" val="470554627"/>
                    </a:ext>
                  </a:extLst>
                </a:gridCol>
                <a:gridCol w="4730857">
                  <a:extLst>
                    <a:ext uri="{9D8B030D-6E8A-4147-A177-3AD203B41FA5}">
                      <a16:colId xmlns:a16="http://schemas.microsoft.com/office/drawing/2014/main" val="227346220"/>
                    </a:ext>
                  </a:extLst>
                </a:gridCol>
              </a:tblGrid>
              <a:tr h="397760">
                <a:tc>
                  <a:txBody>
                    <a:bodyPr/>
                    <a:lstStyle/>
                    <a:p>
                      <a:pPr>
                        <a:lnSpc>
                          <a:spcPct val="100000"/>
                        </a:lnSpc>
                        <a:buNone/>
                      </a:pPr>
                      <a:endParaRPr lang="en-IN" sz="2200" b="0" dirty="0">
                        <a:effectLst/>
                        <a:latin typeface="Arial Narrow" panose="020B0606020202030204" pitchFamily="34" charset="0"/>
                        <a:cs typeface="Times New Roman" panose="02020603050405020304" pitchFamily="18" charset="0"/>
                      </a:endParaRPr>
                    </a:p>
                  </a:txBody>
                  <a:tcPr marL="40525" marR="40525" marT="0" marB="0" anchor="b"/>
                </a:tc>
                <a:tc>
                  <a:txBody>
                    <a:bodyPr/>
                    <a:lstStyle/>
                    <a:p>
                      <a:pPr algn="l">
                        <a:lnSpc>
                          <a:spcPct val="100000"/>
                        </a:lnSpc>
                        <a:spcAft>
                          <a:spcPts val="600"/>
                        </a:spcAft>
                        <a:buNone/>
                      </a:pPr>
                      <a:r>
                        <a:rPr lang="en-US" sz="2200" b="1">
                          <a:effectLst/>
                          <a:latin typeface="Arial Narrow" panose="020B0606020202030204" pitchFamily="34" charset="0"/>
                        </a:rPr>
                        <a:t>Proportion (%)</a:t>
                      </a:r>
                      <a:endParaRPr lang="en-IN" sz="2200" b="1">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tc>
                <a:tc>
                  <a:txBody>
                    <a:bodyPr/>
                    <a:lstStyle/>
                    <a:p>
                      <a:pPr algn="l">
                        <a:lnSpc>
                          <a:spcPct val="100000"/>
                        </a:lnSpc>
                        <a:spcAft>
                          <a:spcPts val="600"/>
                        </a:spcAft>
                        <a:buNone/>
                      </a:pPr>
                      <a:r>
                        <a:rPr lang="en-US" sz="2200" b="1">
                          <a:effectLst/>
                          <a:latin typeface="Arial Narrow" panose="020B0606020202030204" pitchFamily="34" charset="0"/>
                        </a:rPr>
                        <a:t>Million INR</a:t>
                      </a:r>
                      <a:endParaRPr lang="en-IN" sz="2200" b="1">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tc>
                <a:tc>
                  <a:txBody>
                    <a:bodyPr/>
                    <a:lstStyle/>
                    <a:p>
                      <a:pPr algn="ctr">
                        <a:lnSpc>
                          <a:spcPct val="100000"/>
                        </a:lnSpc>
                        <a:spcAft>
                          <a:spcPts val="600"/>
                        </a:spcAft>
                        <a:buNone/>
                      </a:pPr>
                      <a:r>
                        <a:rPr lang="en-US" sz="2200" b="1" dirty="0">
                          <a:effectLst/>
                          <a:latin typeface="Arial Narrow" panose="020B0606020202030204" pitchFamily="34" charset="0"/>
                        </a:rPr>
                        <a:t>Sector</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tc>
                <a:extLst>
                  <a:ext uri="{0D108BD9-81ED-4DB2-BD59-A6C34878D82A}">
                    <a16:rowId xmlns:a16="http://schemas.microsoft.com/office/drawing/2014/main" val="3652886821"/>
                  </a:ext>
                </a:extLst>
              </a:tr>
              <a:tr h="367698">
                <a:tc gridSpan="4">
                  <a:txBody>
                    <a:bodyPr/>
                    <a:lstStyle/>
                    <a:p>
                      <a:pPr algn="l">
                        <a:lnSpc>
                          <a:spcPct val="100000"/>
                        </a:lnSpc>
                        <a:spcAft>
                          <a:spcPts val="600"/>
                        </a:spcAft>
                        <a:buNone/>
                      </a:pPr>
                      <a:r>
                        <a:rPr lang="en-US" sz="2200" b="1" dirty="0">
                          <a:effectLst/>
                          <a:latin typeface="Arial Narrow" panose="020B0606020202030204" pitchFamily="34" charset="0"/>
                        </a:rPr>
                        <a:t>Fiber cable</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tc>
                <a:tc hMerge="1">
                  <a:txBody>
                    <a:bodyPr/>
                    <a:lstStyle/>
                    <a:p>
                      <a:pPr>
                        <a:lnSpc>
                          <a:spcPct val="100000"/>
                        </a:lnSpc>
                        <a:buNone/>
                      </a:pPr>
                      <a:endParaRPr lang="en-IN" sz="1800" dirty="0">
                        <a:effectLst/>
                        <a:latin typeface="Calibri" panose="020F0502020204030204" pitchFamily="34" charset="0"/>
                        <a:cs typeface="Times New Roman" panose="02020603050405020304" pitchFamily="18" charset="0"/>
                      </a:endParaRPr>
                    </a:p>
                  </a:txBody>
                  <a:tcPr marL="33771" marR="33771" marT="0" marB="0" anchor="b"/>
                </a:tc>
                <a:tc hMerge="1">
                  <a:txBody>
                    <a:bodyPr/>
                    <a:lstStyle/>
                    <a:p>
                      <a:pPr>
                        <a:lnSpc>
                          <a:spcPct val="100000"/>
                        </a:lnSpc>
                        <a:buNone/>
                      </a:pPr>
                      <a:endParaRPr lang="en-IN" sz="1800" dirty="0">
                        <a:effectLst/>
                        <a:latin typeface="Calibri" panose="020F0502020204030204" pitchFamily="34" charset="0"/>
                        <a:cs typeface="Times New Roman" panose="02020603050405020304" pitchFamily="18" charset="0"/>
                      </a:endParaRPr>
                    </a:p>
                  </a:txBody>
                  <a:tcPr marL="33771" marR="33771" marT="0" marB="0" anchor="b"/>
                </a:tc>
                <a:tc hMerge="1">
                  <a:txBody>
                    <a:bodyPr/>
                    <a:lstStyle/>
                    <a:p>
                      <a:pPr>
                        <a:lnSpc>
                          <a:spcPct val="100000"/>
                        </a:lnSpc>
                        <a:buNone/>
                      </a:pPr>
                      <a:endParaRPr lang="en-IN" sz="1800" dirty="0">
                        <a:effectLst/>
                        <a:latin typeface="Calibri" panose="020F0502020204030204" pitchFamily="34" charset="0"/>
                        <a:cs typeface="Times New Roman" panose="02020603050405020304" pitchFamily="18" charset="0"/>
                      </a:endParaRPr>
                    </a:p>
                  </a:txBody>
                  <a:tcPr marL="33771" marR="33771" marT="0" marB="0" anchor="b"/>
                </a:tc>
                <a:extLst>
                  <a:ext uri="{0D108BD9-81ED-4DB2-BD59-A6C34878D82A}">
                    <a16:rowId xmlns:a16="http://schemas.microsoft.com/office/drawing/2014/main" val="4285308470"/>
                  </a:ext>
                </a:extLst>
              </a:tr>
              <a:tr h="397760">
                <a:tc>
                  <a:txBody>
                    <a:bodyPr/>
                    <a:lstStyle/>
                    <a:p>
                      <a:pPr algn="l">
                        <a:lnSpc>
                          <a:spcPct val="100000"/>
                        </a:lnSpc>
                        <a:spcAft>
                          <a:spcPts val="600"/>
                        </a:spcAft>
                        <a:buNone/>
                      </a:pPr>
                      <a:r>
                        <a:rPr lang="en-US" sz="2200" b="1" dirty="0">
                          <a:effectLst/>
                          <a:latin typeface="Arial Narrow" panose="020B0606020202030204" pitchFamily="34" charset="0"/>
                        </a:rPr>
                        <a:t>Fiber Optic Cable Material</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tc>
                <a:tc>
                  <a:txBody>
                    <a:bodyPr/>
                    <a:lstStyle/>
                    <a:p>
                      <a:pPr algn="ctr">
                        <a:lnSpc>
                          <a:spcPct val="100000"/>
                        </a:lnSpc>
                        <a:spcAft>
                          <a:spcPts val="600"/>
                        </a:spcAft>
                        <a:buNone/>
                      </a:pPr>
                      <a:r>
                        <a:rPr lang="en-US" sz="2200" b="0" dirty="0">
                          <a:effectLst/>
                          <a:latin typeface="Arial Narrow" panose="020B0606020202030204" pitchFamily="34" charset="0"/>
                        </a:rPr>
                        <a:t>25</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tc>
                  <a:txBody>
                    <a:bodyPr/>
                    <a:lstStyle/>
                    <a:p>
                      <a:pPr algn="ctr">
                        <a:lnSpc>
                          <a:spcPct val="100000"/>
                        </a:lnSpc>
                        <a:spcAft>
                          <a:spcPts val="600"/>
                        </a:spcAft>
                        <a:buNone/>
                      </a:pPr>
                      <a:r>
                        <a:rPr lang="en-US" sz="2200" b="0">
                          <a:effectLst/>
                          <a:latin typeface="Arial Narrow" panose="020B0606020202030204" pitchFamily="34" charset="0"/>
                        </a:rPr>
                        <a:t>336750</a:t>
                      </a:r>
                      <a:endParaRPr lang="en-IN" sz="2200" b="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tc>
                  <a:txBody>
                    <a:bodyPr/>
                    <a:lstStyle/>
                    <a:p>
                      <a:pPr algn="ctr">
                        <a:lnSpc>
                          <a:spcPct val="100000"/>
                        </a:lnSpc>
                        <a:spcAft>
                          <a:spcPts val="600"/>
                        </a:spcAft>
                        <a:buNone/>
                      </a:pPr>
                      <a:r>
                        <a:rPr lang="en-US" sz="2200" b="0">
                          <a:effectLst/>
                          <a:latin typeface="Arial Narrow" panose="020B0606020202030204" pitchFamily="34" charset="0"/>
                        </a:rPr>
                        <a:t>Manufacture of electrical equipment</a:t>
                      </a:r>
                      <a:endParaRPr lang="en-IN" sz="2200" b="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extLst>
                  <a:ext uri="{0D108BD9-81ED-4DB2-BD59-A6C34878D82A}">
                    <a16:rowId xmlns:a16="http://schemas.microsoft.com/office/drawing/2014/main" val="1758996378"/>
                  </a:ext>
                </a:extLst>
              </a:tr>
              <a:tr h="367698">
                <a:tc>
                  <a:txBody>
                    <a:bodyPr/>
                    <a:lstStyle/>
                    <a:p>
                      <a:pPr algn="l">
                        <a:lnSpc>
                          <a:spcPct val="100000"/>
                        </a:lnSpc>
                        <a:spcAft>
                          <a:spcPts val="600"/>
                        </a:spcAft>
                        <a:buNone/>
                      </a:pPr>
                      <a:r>
                        <a:rPr lang="en-US" sz="2200" b="1" dirty="0">
                          <a:effectLst/>
                          <a:latin typeface="Arial Narrow" panose="020B0606020202030204" pitchFamily="34" charset="0"/>
                        </a:rPr>
                        <a:t>Civil Works</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tc>
                <a:tc>
                  <a:txBody>
                    <a:bodyPr/>
                    <a:lstStyle/>
                    <a:p>
                      <a:pPr algn="ctr">
                        <a:lnSpc>
                          <a:spcPct val="100000"/>
                        </a:lnSpc>
                        <a:spcAft>
                          <a:spcPts val="600"/>
                        </a:spcAft>
                        <a:buNone/>
                      </a:pPr>
                      <a:r>
                        <a:rPr lang="en-US" sz="2200" b="0" dirty="0">
                          <a:effectLst/>
                          <a:latin typeface="Arial Narrow" panose="020B0606020202030204" pitchFamily="34" charset="0"/>
                        </a:rPr>
                        <a:t>47.5</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tc>
                  <a:txBody>
                    <a:bodyPr/>
                    <a:lstStyle/>
                    <a:p>
                      <a:pPr algn="ctr">
                        <a:lnSpc>
                          <a:spcPct val="100000"/>
                        </a:lnSpc>
                        <a:spcAft>
                          <a:spcPts val="600"/>
                        </a:spcAft>
                        <a:buNone/>
                      </a:pPr>
                      <a:r>
                        <a:rPr lang="en-US" sz="2200" b="0">
                          <a:effectLst/>
                          <a:latin typeface="Arial Narrow" panose="020B0606020202030204" pitchFamily="34" charset="0"/>
                        </a:rPr>
                        <a:t>639825</a:t>
                      </a:r>
                      <a:endParaRPr lang="en-IN" sz="2200" b="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tc>
                  <a:txBody>
                    <a:bodyPr/>
                    <a:lstStyle/>
                    <a:p>
                      <a:pPr algn="ctr">
                        <a:lnSpc>
                          <a:spcPct val="100000"/>
                        </a:lnSpc>
                        <a:spcAft>
                          <a:spcPts val="600"/>
                        </a:spcAft>
                        <a:buNone/>
                      </a:pPr>
                      <a:r>
                        <a:rPr lang="en-US" sz="2200" b="0">
                          <a:effectLst/>
                          <a:latin typeface="Arial Narrow" panose="020B0606020202030204" pitchFamily="34" charset="0"/>
                        </a:rPr>
                        <a:t>construction</a:t>
                      </a:r>
                      <a:endParaRPr lang="en-IN" sz="2200" b="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extLst>
                  <a:ext uri="{0D108BD9-81ED-4DB2-BD59-A6C34878D82A}">
                    <a16:rowId xmlns:a16="http://schemas.microsoft.com/office/drawing/2014/main" val="1080066700"/>
                  </a:ext>
                </a:extLst>
              </a:tr>
              <a:tr h="367698">
                <a:tc>
                  <a:txBody>
                    <a:bodyPr/>
                    <a:lstStyle/>
                    <a:p>
                      <a:pPr algn="l">
                        <a:lnSpc>
                          <a:spcPct val="100000"/>
                        </a:lnSpc>
                        <a:spcAft>
                          <a:spcPts val="600"/>
                        </a:spcAft>
                        <a:buNone/>
                      </a:pPr>
                      <a:r>
                        <a:rPr lang="en-US" sz="2200" b="1" dirty="0">
                          <a:effectLst/>
                          <a:latin typeface="Arial Narrow" panose="020B0606020202030204" pitchFamily="34" charset="0"/>
                        </a:rPr>
                        <a:t>Installation Labor</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tc>
                <a:tc>
                  <a:txBody>
                    <a:bodyPr/>
                    <a:lstStyle/>
                    <a:p>
                      <a:pPr algn="ctr">
                        <a:lnSpc>
                          <a:spcPct val="100000"/>
                        </a:lnSpc>
                        <a:spcAft>
                          <a:spcPts val="600"/>
                        </a:spcAft>
                        <a:buNone/>
                      </a:pPr>
                      <a:r>
                        <a:rPr lang="en-US" sz="2200" b="0" dirty="0">
                          <a:effectLst/>
                          <a:latin typeface="Arial Narrow" panose="020B0606020202030204" pitchFamily="34" charset="0"/>
                        </a:rPr>
                        <a:t>12.5</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168375</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tc>
                  <a:txBody>
                    <a:bodyPr/>
                    <a:lstStyle/>
                    <a:p>
                      <a:pPr algn="ctr">
                        <a:lnSpc>
                          <a:spcPct val="100000"/>
                        </a:lnSpc>
                        <a:spcAft>
                          <a:spcPts val="600"/>
                        </a:spcAft>
                        <a:buNone/>
                      </a:pPr>
                      <a:r>
                        <a:rPr lang="en-US" sz="2200" b="0">
                          <a:effectLst/>
                          <a:latin typeface="Arial Narrow" panose="020B0606020202030204" pitchFamily="34" charset="0"/>
                        </a:rPr>
                        <a:t>construction</a:t>
                      </a:r>
                      <a:endParaRPr lang="en-IN" sz="2200" b="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extLst>
                  <a:ext uri="{0D108BD9-81ED-4DB2-BD59-A6C34878D82A}">
                    <a16:rowId xmlns:a16="http://schemas.microsoft.com/office/drawing/2014/main" val="197398370"/>
                  </a:ext>
                </a:extLst>
              </a:tr>
              <a:tr h="397760">
                <a:tc>
                  <a:txBody>
                    <a:bodyPr/>
                    <a:lstStyle/>
                    <a:p>
                      <a:pPr algn="l">
                        <a:lnSpc>
                          <a:spcPct val="100000"/>
                        </a:lnSpc>
                        <a:spcAft>
                          <a:spcPts val="600"/>
                        </a:spcAft>
                        <a:buNone/>
                      </a:pPr>
                      <a:r>
                        <a:rPr lang="en-US" sz="2200" b="1" dirty="0">
                          <a:effectLst/>
                          <a:latin typeface="Arial Narrow" panose="020B0606020202030204" pitchFamily="34" charset="0"/>
                        </a:rPr>
                        <a:t>Accessories &amp; Equipment</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tc>
                <a:tc>
                  <a:txBody>
                    <a:bodyPr/>
                    <a:lstStyle/>
                    <a:p>
                      <a:pPr algn="ctr">
                        <a:lnSpc>
                          <a:spcPct val="100000"/>
                        </a:lnSpc>
                        <a:spcAft>
                          <a:spcPts val="600"/>
                        </a:spcAft>
                        <a:buNone/>
                      </a:pPr>
                      <a:r>
                        <a:rPr lang="en-US" sz="2200" b="0" dirty="0">
                          <a:effectLst/>
                          <a:latin typeface="Arial Narrow" panose="020B0606020202030204" pitchFamily="34" charset="0"/>
                        </a:rPr>
                        <a:t>7.5</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101025</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Manufacture of electrical equipment</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extLst>
                  <a:ext uri="{0D108BD9-81ED-4DB2-BD59-A6C34878D82A}">
                    <a16:rowId xmlns:a16="http://schemas.microsoft.com/office/drawing/2014/main" val="1656716961"/>
                  </a:ext>
                </a:extLst>
              </a:tr>
              <a:tr h="397760">
                <a:tc>
                  <a:txBody>
                    <a:bodyPr/>
                    <a:lstStyle/>
                    <a:p>
                      <a:pPr algn="l">
                        <a:lnSpc>
                          <a:spcPct val="100000"/>
                        </a:lnSpc>
                        <a:spcAft>
                          <a:spcPts val="600"/>
                        </a:spcAft>
                        <a:buNone/>
                      </a:pPr>
                      <a:r>
                        <a:rPr lang="en-US" sz="2200" b="1" dirty="0">
                          <a:effectLst/>
                          <a:latin typeface="Arial Narrow" panose="020B0606020202030204" pitchFamily="34" charset="0"/>
                        </a:rPr>
                        <a:t>Project Management &amp; Misc.</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tc>
                <a:tc>
                  <a:txBody>
                    <a:bodyPr/>
                    <a:lstStyle/>
                    <a:p>
                      <a:pPr algn="ctr">
                        <a:lnSpc>
                          <a:spcPct val="100000"/>
                        </a:lnSpc>
                        <a:spcAft>
                          <a:spcPts val="600"/>
                        </a:spcAft>
                        <a:buNone/>
                      </a:pPr>
                      <a:r>
                        <a:rPr lang="en-US" sz="2200" b="0" dirty="0">
                          <a:effectLst/>
                          <a:latin typeface="Arial Narrow" panose="020B0606020202030204" pitchFamily="34" charset="0"/>
                        </a:rPr>
                        <a:t>7.5</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101025</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services</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1">
                        <a:lumMod val="20000"/>
                        <a:lumOff val="80000"/>
                      </a:schemeClr>
                    </a:solidFill>
                  </a:tcPr>
                </a:tc>
                <a:extLst>
                  <a:ext uri="{0D108BD9-81ED-4DB2-BD59-A6C34878D82A}">
                    <a16:rowId xmlns:a16="http://schemas.microsoft.com/office/drawing/2014/main" val="321787471"/>
                  </a:ext>
                </a:extLst>
              </a:tr>
              <a:tr h="367698">
                <a:tc gridSpan="4">
                  <a:txBody>
                    <a:bodyPr/>
                    <a:lstStyle/>
                    <a:p>
                      <a:pPr algn="l">
                        <a:lnSpc>
                          <a:spcPct val="100000"/>
                        </a:lnSpc>
                        <a:spcAft>
                          <a:spcPts val="600"/>
                        </a:spcAft>
                        <a:buNone/>
                      </a:pPr>
                      <a:r>
                        <a:rPr lang="en-US" sz="2200" b="1" dirty="0">
                          <a:effectLst/>
                          <a:latin typeface="Arial Narrow" panose="020B0606020202030204" pitchFamily="34" charset="0"/>
                        </a:rPr>
                        <a:t>Passive Infrastructure</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solidFill>
                  </a:tcPr>
                </a:tc>
                <a:tc hMerge="1">
                  <a:txBody>
                    <a:bodyPr/>
                    <a:lstStyle/>
                    <a:p>
                      <a:pPr>
                        <a:lnSpc>
                          <a:spcPct val="100000"/>
                        </a:lnSpc>
                        <a:buNone/>
                      </a:pPr>
                      <a:endParaRPr lang="en-IN" sz="1800" dirty="0">
                        <a:effectLst/>
                        <a:latin typeface="Calibri" panose="020F0502020204030204" pitchFamily="34" charset="0"/>
                        <a:cs typeface="Times New Roman" panose="02020603050405020304" pitchFamily="18" charset="0"/>
                      </a:endParaRPr>
                    </a:p>
                  </a:txBody>
                  <a:tcPr marL="33771" marR="33771" marT="0" marB="0" anchor="b"/>
                </a:tc>
                <a:tc hMerge="1">
                  <a:txBody>
                    <a:bodyPr/>
                    <a:lstStyle/>
                    <a:p>
                      <a:pPr>
                        <a:lnSpc>
                          <a:spcPct val="100000"/>
                        </a:lnSpc>
                        <a:buNone/>
                      </a:pPr>
                      <a:endParaRPr lang="en-IN" sz="1800" dirty="0">
                        <a:effectLst/>
                        <a:latin typeface="Calibri" panose="020F0502020204030204" pitchFamily="34" charset="0"/>
                        <a:cs typeface="Times New Roman" panose="02020603050405020304" pitchFamily="18" charset="0"/>
                      </a:endParaRPr>
                    </a:p>
                  </a:txBody>
                  <a:tcPr marL="33771" marR="33771" marT="0" marB="0" anchor="b"/>
                </a:tc>
                <a:tc hMerge="1">
                  <a:txBody>
                    <a:bodyPr/>
                    <a:lstStyle/>
                    <a:p>
                      <a:pPr>
                        <a:lnSpc>
                          <a:spcPct val="100000"/>
                        </a:lnSpc>
                        <a:buNone/>
                      </a:pPr>
                      <a:endParaRPr lang="en-IN" sz="1800" dirty="0">
                        <a:effectLst/>
                        <a:latin typeface="Calibri" panose="020F0502020204030204" pitchFamily="34" charset="0"/>
                        <a:cs typeface="Times New Roman" panose="02020603050405020304" pitchFamily="18" charset="0"/>
                      </a:endParaRPr>
                    </a:p>
                  </a:txBody>
                  <a:tcPr marL="33771" marR="33771" marT="0" marB="0" anchor="b"/>
                </a:tc>
                <a:extLst>
                  <a:ext uri="{0D108BD9-81ED-4DB2-BD59-A6C34878D82A}">
                    <a16:rowId xmlns:a16="http://schemas.microsoft.com/office/drawing/2014/main" val="2955165877"/>
                  </a:ext>
                </a:extLst>
              </a:tr>
              <a:tr h="397760">
                <a:tc>
                  <a:txBody>
                    <a:bodyPr/>
                    <a:lstStyle/>
                    <a:p>
                      <a:pPr algn="l">
                        <a:lnSpc>
                          <a:spcPct val="100000"/>
                        </a:lnSpc>
                        <a:spcAft>
                          <a:spcPts val="600"/>
                        </a:spcAft>
                        <a:buNone/>
                      </a:pPr>
                      <a:r>
                        <a:rPr lang="en-US" sz="2200" b="1" dirty="0">
                          <a:effectLst/>
                          <a:latin typeface="Arial Narrow" panose="020B0606020202030204" pitchFamily="34" charset="0"/>
                        </a:rPr>
                        <a:t>Site Acquisition &amp; Permissions</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solidFill>
                  </a:tcPr>
                </a:tc>
                <a:tc>
                  <a:txBody>
                    <a:bodyPr/>
                    <a:lstStyle/>
                    <a:p>
                      <a:pPr algn="ctr">
                        <a:lnSpc>
                          <a:spcPct val="100000"/>
                        </a:lnSpc>
                        <a:spcAft>
                          <a:spcPts val="600"/>
                        </a:spcAft>
                        <a:buNone/>
                      </a:pPr>
                      <a:r>
                        <a:rPr lang="en-US" sz="2200" b="0" dirty="0">
                          <a:effectLst/>
                          <a:latin typeface="Arial Narrow" panose="020B0606020202030204" pitchFamily="34" charset="0"/>
                        </a:rPr>
                        <a:t>17.5</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75432</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land lease</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lumMod val="40000"/>
                        <a:lumOff val="60000"/>
                      </a:schemeClr>
                    </a:solidFill>
                  </a:tcPr>
                </a:tc>
                <a:extLst>
                  <a:ext uri="{0D108BD9-81ED-4DB2-BD59-A6C34878D82A}">
                    <a16:rowId xmlns:a16="http://schemas.microsoft.com/office/drawing/2014/main" val="2840341621"/>
                  </a:ext>
                </a:extLst>
              </a:tr>
              <a:tr h="735397">
                <a:tc>
                  <a:txBody>
                    <a:bodyPr/>
                    <a:lstStyle/>
                    <a:p>
                      <a:pPr algn="l">
                        <a:lnSpc>
                          <a:spcPct val="100000"/>
                        </a:lnSpc>
                        <a:spcAft>
                          <a:spcPts val="600"/>
                        </a:spcAft>
                        <a:buNone/>
                      </a:pPr>
                      <a:r>
                        <a:rPr lang="en-US" sz="2200" b="1" dirty="0">
                          <a:effectLst/>
                          <a:latin typeface="Arial Narrow" panose="020B0606020202030204" pitchFamily="34" charset="0"/>
                        </a:rPr>
                        <a:t>Tower Structure (Materials + Fabrication)</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solidFill>
                  </a:tcPr>
                </a:tc>
                <a:tc>
                  <a:txBody>
                    <a:bodyPr/>
                    <a:lstStyle/>
                    <a:p>
                      <a:pPr algn="ctr">
                        <a:lnSpc>
                          <a:spcPct val="100000"/>
                        </a:lnSpc>
                        <a:spcAft>
                          <a:spcPts val="600"/>
                        </a:spcAft>
                        <a:buNone/>
                      </a:pPr>
                      <a:r>
                        <a:rPr lang="en-US" sz="2200" b="0" dirty="0">
                          <a:effectLst/>
                          <a:latin typeface="Arial Narrow" panose="020B0606020202030204" pitchFamily="34" charset="0"/>
                        </a:rPr>
                        <a:t>32.5</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140088</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Metal work</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lumMod val="40000"/>
                        <a:lumOff val="60000"/>
                      </a:schemeClr>
                    </a:solidFill>
                  </a:tcPr>
                </a:tc>
                <a:extLst>
                  <a:ext uri="{0D108BD9-81ED-4DB2-BD59-A6C34878D82A}">
                    <a16:rowId xmlns:a16="http://schemas.microsoft.com/office/drawing/2014/main" val="1015473114"/>
                  </a:ext>
                </a:extLst>
              </a:tr>
              <a:tr h="367698">
                <a:tc>
                  <a:txBody>
                    <a:bodyPr/>
                    <a:lstStyle/>
                    <a:p>
                      <a:pPr algn="l">
                        <a:lnSpc>
                          <a:spcPct val="100000"/>
                        </a:lnSpc>
                        <a:spcAft>
                          <a:spcPts val="600"/>
                        </a:spcAft>
                        <a:buNone/>
                      </a:pPr>
                      <a:r>
                        <a:rPr lang="en-US" sz="2200" b="1" dirty="0">
                          <a:effectLst/>
                          <a:latin typeface="Arial Narrow" panose="020B0606020202030204" pitchFamily="34" charset="0"/>
                        </a:rPr>
                        <a:t>Civil Works &amp; Foundation</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solidFill>
                  </a:tcPr>
                </a:tc>
                <a:tc>
                  <a:txBody>
                    <a:bodyPr/>
                    <a:lstStyle/>
                    <a:p>
                      <a:pPr algn="ctr">
                        <a:lnSpc>
                          <a:spcPct val="100000"/>
                        </a:lnSpc>
                        <a:spcAft>
                          <a:spcPts val="600"/>
                        </a:spcAft>
                        <a:buNone/>
                      </a:pPr>
                      <a:r>
                        <a:rPr lang="en-US" sz="2200" b="0" dirty="0">
                          <a:effectLst/>
                          <a:latin typeface="Arial Narrow" panose="020B0606020202030204" pitchFamily="34" charset="0"/>
                        </a:rPr>
                        <a:t>26</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112070.4</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construction</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lumMod val="40000"/>
                        <a:lumOff val="60000"/>
                      </a:schemeClr>
                    </a:solidFill>
                  </a:tcPr>
                </a:tc>
                <a:extLst>
                  <a:ext uri="{0D108BD9-81ED-4DB2-BD59-A6C34878D82A}">
                    <a16:rowId xmlns:a16="http://schemas.microsoft.com/office/drawing/2014/main" val="3667907931"/>
                  </a:ext>
                </a:extLst>
              </a:tr>
              <a:tr h="367698">
                <a:tc>
                  <a:txBody>
                    <a:bodyPr/>
                    <a:lstStyle/>
                    <a:p>
                      <a:pPr algn="l">
                        <a:lnSpc>
                          <a:spcPct val="100000"/>
                        </a:lnSpc>
                        <a:spcAft>
                          <a:spcPts val="600"/>
                        </a:spcAft>
                        <a:buNone/>
                      </a:pPr>
                      <a:r>
                        <a:rPr lang="en-US" sz="2200" b="1" dirty="0">
                          <a:effectLst/>
                          <a:latin typeface="Arial Narrow" panose="020B0606020202030204" pitchFamily="34" charset="0"/>
                        </a:rPr>
                        <a:t>Installation &amp; Labor</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solidFill>
                  </a:tcPr>
                </a:tc>
                <a:tc>
                  <a:txBody>
                    <a:bodyPr/>
                    <a:lstStyle/>
                    <a:p>
                      <a:pPr algn="ctr">
                        <a:lnSpc>
                          <a:spcPct val="100000"/>
                        </a:lnSpc>
                        <a:spcAft>
                          <a:spcPts val="600"/>
                        </a:spcAft>
                        <a:buNone/>
                      </a:pPr>
                      <a:r>
                        <a:rPr lang="en-US" sz="2200" b="0" dirty="0">
                          <a:effectLst/>
                          <a:latin typeface="Arial Narrow" panose="020B0606020202030204" pitchFamily="34" charset="0"/>
                        </a:rPr>
                        <a:t>12.5</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53880</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construction</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lumMod val="40000"/>
                        <a:lumOff val="60000"/>
                      </a:schemeClr>
                    </a:solidFill>
                  </a:tcPr>
                </a:tc>
                <a:extLst>
                  <a:ext uri="{0D108BD9-81ED-4DB2-BD59-A6C34878D82A}">
                    <a16:rowId xmlns:a16="http://schemas.microsoft.com/office/drawing/2014/main" val="1113441896"/>
                  </a:ext>
                </a:extLst>
              </a:tr>
              <a:tr h="735397">
                <a:tc>
                  <a:txBody>
                    <a:bodyPr/>
                    <a:lstStyle/>
                    <a:p>
                      <a:pPr algn="l">
                        <a:lnSpc>
                          <a:spcPct val="100000"/>
                        </a:lnSpc>
                        <a:spcAft>
                          <a:spcPts val="600"/>
                        </a:spcAft>
                        <a:buNone/>
                      </a:pPr>
                      <a:r>
                        <a:rPr lang="en-US" sz="2200" b="1" dirty="0">
                          <a:effectLst/>
                          <a:latin typeface="Arial Narrow" panose="020B0606020202030204" pitchFamily="34" charset="0"/>
                        </a:rPr>
                        <a:t>Power Supply &amp; Backup</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solidFill>
                  </a:tcPr>
                </a:tc>
                <a:tc>
                  <a:txBody>
                    <a:bodyPr/>
                    <a:lstStyle/>
                    <a:p>
                      <a:pPr algn="ctr">
                        <a:lnSpc>
                          <a:spcPct val="100000"/>
                        </a:lnSpc>
                        <a:spcAft>
                          <a:spcPts val="600"/>
                        </a:spcAft>
                        <a:buNone/>
                      </a:pPr>
                      <a:r>
                        <a:rPr lang="en-US" sz="2200" b="0">
                          <a:effectLst/>
                          <a:latin typeface="Arial Narrow" panose="020B0606020202030204" pitchFamily="34" charset="0"/>
                        </a:rPr>
                        <a:t>7.5</a:t>
                      </a:r>
                      <a:endParaRPr lang="en-IN" sz="2200" b="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32328</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Electricity supply + electrical equipment</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lumMod val="40000"/>
                        <a:lumOff val="60000"/>
                      </a:schemeClr>
                    </a:solidFill>
                  </a:tcPr>
                </a:tc>
                <a:extLst>
                  <a:ext uri="{0D108BD9-81ED-4DB2-BD59-A6C34878D82A}">
                    <a16:rowId xmlns:a16="http://schemas.microsoft.com/office/drawing/2014/main" val="691941808"/>
                  </a:ext>
                </a:extLst>
              </a:tr>
              <a:tr h="735397">
                <a:tc>
                  <a:txBody>
                    <a:bodyPr/>
                    <a:lstStyle/>
                    <a:p>
                      <a:pPr algn="l">
                        <a:lnSpc>
                          <a:spcPct val="100000"/>
                        </a:lnSpc>
                        <a:spcAft>
                          <a:spcPts val="600"/>
                        </a:spcAft>
                        <a:buNone/>
                      </a:pPr>
                      <a:r>
                        <a:rPr lang="en-US" sz="2200" b="1" dirty="0">
                          <a:effectLst/>
                          <a:latin typeface="Arial Narrow" panose="020B0606020202030204" pitchFamily="34" charset="0"/>
                        </a:rPr>
                        <a:t>Miscellaneous (Fencing, Lighting, Safety)</a:t>
                      </a:r>
                      <a:endParaRPr lang="en-IN" sz="22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solidFill>
                  </a:tcPr>
                </a:tc>
                <a:tc>
                  <a:txBody>
                    <a:bodyPr/>
                    <a:lstStyle/>
                    <a:p>
                      <a:pPr algn="ctr">
                        <a:lnSpc>
                          <a:spcPct val="100000"/>
                        </a:lnSpc>
                        <a:spcAft>
                          <a:spcPts val="600"/>
                        </a:spcAft>
                        <a:buNone/>
                      </a:pPr>
                      <a:r>
                        <a:rPr lang="en-US" sz="2200" b="0" dirty="0">
                          <a:effectLst/>
                          <a:latin typeface="Arial Narrow" panose="020B0606020202030204" pitchFamily="34" charset="0"/>
                        </a:rPr>
                        <a:t>4</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a:effectLst/>
                          <a:latin typeface="Arial Narrow" panose="020B0606020202030204" pitchFamily="34" charset="0"/>
                        </a:rPr>
                        <a:t>17241</a:t>
                      </a:r>
                      <a:endParaRPr lang="en-IN" sz="2200" b="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solidFill>
                      <a:schemeClr val="accent2">
                        <a:lumMod val="40000"/>
                        <a:lumOff val="60000"/>
                      </a:schemeClr>
                    </a:solidFill>
                  </a:tcPr>
                </a:tc>
                <a:tc>
                  <a:txBody>
                    <a:bodyPr/>
                    <a:lstStyle/>
                    <a:p>
                      <a:pPr algn="ctr">
                        <a:lnSpc>
                          <a:spcPct val="100000"/>
                        </a:lnSpc>
                        <a:spcAft>
                          <a:spcPts val="600"/>
                        </a:spcAft>
                        <a:buNone/>
                      </a:pPr>
                      <a:r>
                        <a:rPr lang="en-US" sz="2200" b="0" dirty="0">
                          <a:effectLst/>
                          <a:latin typeface="Arial Narrow" panose="020B0606020202030204" pitchFamily="34" charset="0"/>
                        </a:rPr>
                        <a:t>construction</a:t>
                      </a:r>
                      <a:endParaRPr lang="en-IN" sz="22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ctr">
                    <a:solidFill>
                      <a:schemeClr val="accent2">
                        <a:lumMod val="40000"/>
                        <a:lumOff val="60000"/>
                      </a:schemeClr>
                    </a:solidFill>
                  </a:tcPr>
                </a:tc>
                <a:extLst>
                  <a:ext uri="{0D108BD9-81ED-4DB2-BD59-A6C34878D82A}">
                    <a16:rowId xmlns:a16="http://schemas.microsoft.com/office/drawing/2014/main" val="108278260"/>
                  </a:ext>
                </a:extLst>
              </a:tr>
            </a:tbl>
          </a:graphicData>
        </a:graphic>
      </p:graphicFrame>
      <p:sp>
        <p:nvSpPr>
          <p:cNvPr id="5" name="TextBox 4">
            <a:extLst>
              <a:ext uri="{FF2B5EF4-FFF2-40B4-BE49-F238E27FC236}">
                <a16:creationId xmlns:a16="http://schemas.microsoft.com/office/drawing/2014/main" id="{C6E7F449-D130-40ED-831F-F921854FC489}"/>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Tree>
    <p:extLst>
      <p:ext uri="{BB962C8B-B14F-4D97-AF65-F5344CB8AC3E}">
        <p14:creationId xmlns:p14="http://schemas.microsoft.com/office/powerpoint/2010/main" val="504107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905E2F4F-216F-AC69-F6BB-E092E3113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8C11D-AE28-9AC5-BDF6-9640DCD79A6D}"/>
              </a:ext>
            </a:extLst>
          </p:cNvPr>
          <p:cNvSpPr>
            <a:spLocks noGrp="1"/>
          </p:cNvSpPr>
          <p:nvPr>
            <p:ph type="title"/>
          </p:nvPr>
        </p:nvSpPr>
        <p:spPr>
          <a:xfrm>
            <a:off x="214360" y="94024"/>
            <a:ext cx="10251813" cy="1183140"/>
          </a:xfrm>
        </p:spPr>
        <p:txBody>
          <a:bodyPr/>
          <a:lstStyle/>
          <a:p>
            <a:r>
              <a:rPr lang="en-IN" dirty="0"/>
              <a:t>5G infrastructure Production Block </a:t>
            </a:r>
          </a:p>
        </p:txBody>
      </p:sp>
      <p:graphicFrame>
        <p:nvGraphicFramePr>
          <p:cNvPr id="4" name="Content Placeholder 3">
            <a:extLst>
              <a:ext uri="{FF2B5EF4-FFF2-40B4-BE49-F238E27FC236}">
                <a16:creationId xmlns:a16="http://schemas.microsoft.com/office/drawing/2014/main" id="{24005467-44EB-6F3A-4513-63EB3552ECAB}"/>
              </a:ext>
            </a:extLst>
          </p:cNvPr>
          <p:cNvGraphicFramePr>
            <a:graphicFrameLocks noGrp="1"/>
          </p:cNvGraphicFramePr>
          <p:nvPr>
            <p:ph idx="1"/>
            <p:extLst>
              <p:ext uri="{D42A27DB-BD31-4B8C-83A1-F6EECF244321}">
                <p14:modId xmlns:p14="http://schemas.microsoft.com/office/powerpoint/2010/main" val="2301519344"/>
              </p:ext>
            </p:extLst>
          </p:nvPr>
        </p:nvGraphicFramePr>
        <p:xfrm>
          <a:off x="278068" y="1096429"/>
          <a:ext cx="14074264" cy="6151049"/>
        </p:xfrm>
        <a:graphic>
          <a:graphicData uri="http://schemas.openxmlformats.org/drawingml/2006/table">
            <a:tbl>
              <a:tblPr firstRow="1" firstCol="1" bandRow="1">
                <a:tableStyleId>{5C22544A-7EE6-4342-B048-85BDC9FD1C3A}</a:tableStyleId>
              </a:tblPr>
              <a:tblGrid>
                <a:gridCol w="4869546">
                  <a:extLst>
                    <a:ext uri="{9D8B030D-6E8A-4147-A177-3AD203B41FA5}">
                      <a16:colId xmlns:a16="http://schemas.microsoft.com/office/drawing/2014/main" val="3500470573"/>
                    </a:ext>
                  </a:extLst>
                </a:gridCol>
                <a:gridCol w="2072755">
                  <a:extLst>
                    <a:ext uri="{9D8B030D-6E8A-4147-A177-3AD203B41FA5}">
                      <a16:colId xmlns:a16="http://schemas.microsoft.com/office/drawing/2014/main" val="4277750089"/>
                    </a:ext>
                  </a:extLst>
                </a:gridCol>
                <a:gridCol w="2394881">
                  <a:extLst>
                    <a:ext uri="{9D8B030D-6E8A-4147-A177-3AD203B41FA5}">
                      <a16:colId xmlns:a16="http://schemas.microsoft.com/office/drawing/2014/main" val="470554627"/>
                    </a:ext>
                  </a:extLst>
                </a:gridCol>
                <a:gridCol w="4737082">
                  <a:extLst>
                    <a:ext uri="{9D8B030D-6E8A-4147-A177-3AD203B41FA5}">
                      <a16:colId xmlns:a16="http://schemas.microsoft.com/office/drawing/2014/main" val="227346220"/>
                    </a:ext>
                  </a:extLst>
                </a:gridCol>
              </a:tblGrid>
              <a:tr h="395663">
                <a:tc>
                  <a:txBody>
                    <a:bodyPr/>
                    <a:lstStyle/>
                    <a:p>
                      <a:pPr>
                        <a:lnSpc>
                          <a:spcPct val="100000"/>
                        </a:lnSpc>
                        <a:buNone/>
                      </a:pPr>
                      <a:endParaRPr lang="en-IN" sz="2200">
                        <a:effectLst/>
                        <a:latin typeface="Arial Narrow" panose="020B0606020202030204" pitchFamily="34" charset="0"/>
                        <a:cs typeface="Times New Roman" panose="02020603050405020304" pitchFamily="18" charset="0"/>
                      </a:endParaRPr>
                    </a:p>
                  </a:txBody>
                  <a:tcPr marL="40525" marR="40525" marT="0" marB="0" anchor="b"/>
                </a:tc>
                <a:tc>
                  <a:txBody>
                    <a:bodyPr/>
                    <a:lstStyle/>
                    <a:p>
                      <a:pPr algn="ctr">
                        <a:lnSpc>
                          <a:spcPct val="100000"/>
                        </a:lnSpc>
                        <a:spcAft>
                          <a:spcPts val="600"/>
                        </a:spcAft>
                        <a:buNone/>
                      </a:pPr>
                      <a:r>
                        <a:rPr lang="en-US" sz="2400">
                          <a:effectLst/>
                          <a:latin typeface="Arial Narrow" panose="020B0606020202030204" pitchFamily="34" charset="0"/>
                        </a:rPr>
                        <a:t>Proportion (%)</a:t>
                      </a:r>
                      <a:endParaRPr lang="en-IN" sz="240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tc>
                <a:tc>
                  <a:txBody>
                    <a:bodyPr/>
                    <a:lstStyle/>
                    <a:p>
                      <a:pPr algn="ctr">
                        <a:lnSpc>
                          <a:spcPct val="100000"/>
                        </a:lnSpc>
                        <a:spcAft>
                          <a:spcPts val="600"/>
                        </a:spcAft>
                        <a:buNone/>
                      </a:pPr>
                      <a:r>
                        <a:rPr lang="en-US" sz="2400">
                          <a:effectLst/>
                          <a:latin typeface="Arial Narrow" panose="020B0606020202030204" pitchFamily="34" charset="0"/>
                        </a:rPr>
                        <a:t>Million INR</a:t>
                      </a:r>
                      <a:endParaRPr lang="en-IN" sz="240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tc>
                <a:tc>
                  <a:txBody>
                    <a:bodyPr/>
                    <a:lstStyle/>
                    <a:p>
                      <a:pPr algn="ctr">
                        <a:lnSpc>
                          <a:spcPct val="100000"/>
                        </a:lnSpc>
                        <a:spcAft>
                          <a:spcPts val="600"/>
                        </a:spcAft>
                        <a:buNone/>
                      </a:pPr>
                      <a:r>
                        <a:rPr lang="en-US" sz="2400">
                          <a:effectLst/>
                          <a:latin typeface="Arial Narrow" panose="020B0606020202030204" pitchFamily="34" charset="0"/>
                        </a:rPr>
                        <a:t>Sector</a:t>
                      </a:r>
                      <a:endParaRPr lang="en-IN" sz="2400">
                        <a:effectLst/>
                        <a:latin typeface="Arial Narrow" panose="020B0606020202030204" pitchFamily="34" charset="0"/>
                        <a:ea typeface="Calibri" panose="020F0502020204030204" pitchFamily="34" charset="0"/>
                        <a:cs typeface="Times New Roman" panose="02020603050405020304" pitchFamily="18" charset="0"/>
                      </a:endParaRPr>
                    </a:p>
                  </a:txBody>
                  <a:tcPr marL="40525" marR="40525" marT="0" marB="0" anchor="b"/>
                </a:tc>
                <a:extLst>
                  <a:ext uri="{0D108BD9-81ED-4DB2-BD59-A6C34878D82A}">
                    <a16:rowId xmlns:a16="http://schemas.microsoft.com/office/drawing/2014/main" val="3652886821"/>
                  </a:ext>
                </a:extLst>
              </a:tr>
              <a:tr h="442722">
                <a:tc gridSpan="4">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WIFI and inbuilding infrastructure</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5"/>
                    </a:solidFill>
                  </a:tcPr>
                </a:tc>
                <a:tc hMerge="1">
                  <a:txBody>
                    <a:bodyPr/>
                    <a:lstStyle/>
                    <a:p>
                      <a:pPr>
                        <a:lnSpc>
                          <a:spcPct val="115000"/>
                        </a:lnSpc>
                        <a:buNone/>
                      </a:pPr>
                      <a:endParaRPr lang="en-IN" sz="1600" dirty="0">
                        <a:effectLst/>
                        <a:latin typeface="Calibri" panose="020F0502020204030204" pitchFamily="34" charset="0"/>
                        <a:cs typeface="Times New Roman" panose="02020603050405020304" pitchFamily="18" charset="0"/>
                      </a:endParaRPr>
                    </a:p>
                  </a:txBody>
                  <a:tcPr marL="68580" marR="68580" marT="0" marB="0" anchor="b"/>
                </a:tc>
                <a:tc hMerge="1">
                  <a:txBody>
                    <a:bodyPr/>
                    <a:lstStyle/>
                    <a:p>
                      <a:pPr>
                        <a:lnSpc>
                          <a:spcPct val="115000"/>
                        </a:lnSpc>
                        <a:buNone/>
                      </a:pPr>
                      <a:endParaRPr lang="en-IN" sz="1600">
                        <a:effectLst/>
                        <a:latin typeface="Calibri" panose="020F0502020204030204" pitchFamily="34" charset="0"/>
                        <a:cs typeface="Times New Roman" panose="02020603050405020304" pitchFamily="18" charset="0"/>
                      </a:endParaRPr>
                    </a:p>
                  </a:txBody>
                  <a:tcPr marL="68580" marR="68580" marT="0" marB="0" anchor="b"/>
                </a:tc>
                <a:tc hMerge="1">
                  <a:txBody>
                    <a:bodyPr/>
                    <a:lstStyle/>
                    <a:p>
                      <a:pPr>
                        <a:lnSpc>
                          <a:spcPct val="115000"/>
                        </a:lnSpc>
                        <a:buNone/>
                      </a:pPr>
                      <a:endParaRPr lang="en-IN" sz="1600" dirty="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85308470"/>
                  </a:ext>
                </a:extLst>
              </a:tr>
              <a:tr h="442722">
                <a:tc>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Network Equipment</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5"/>
                    </a:solidFill>
                  </a:tcPr>
                </a:tc>
                <a:tc>
                  <a:txBody>
                    <a:bodyPr/>
                    <a:lstStyle/>
                    <a:p>
                      <a:pPr algn="ctr">
                        <a:lnSpc>
                          <a:spcPct val="150000"/>
                        </a:lnSpc>
                        <a:spcAft>
                          <a:spcPts val="600"/>
                        </a:spcAft>
                        <a:buNone/>
                      </a:pPr>
                      <a:r>
                        <a:rPr lang="en-US" sz="2200" dirty="0">
                          <a:effectLst/>
                          <a:latin typeface="Arial Narrow" panose="020B0606020202030204" pitchFamily="34" charset="0"/>
                          <a:ea typeface="Calibri" panose="020F0502020204030204" pitchFamily="34" charset="0"/>
                          <a:cs typeface="Calibri" panose="020F0502020204030204" pitchFamily="34" charset="0"/>
                        </a:rPr>
                        <a:t>45</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5">
                        <a:lumMod val="20000"/>
                        <a:lumOff val="80000"/>
                      </a:schemeClr>
                    </a:solidFill>
                  </a:tcPr>
                </a:tc>
                <a:tc>
                  <a:txBody>
                    <a:bodyPr/>
                    <a:lstStyle/>
                    <a:p>
                      <a:pPr algn="ctr">
                        <a:lnSpc>
                          <a:spcPct val="150000"/>
                        </a:lnSpc>
                        <a:spcAft>
                          <a:spcPts val="600"/>
                        </a:spcAft>
                        <a:buNone/>
                      </a:pPr>
                      <a:r>
                        <a:rPr lang="en-US" sz="2200" dirty="0">
                          <a:effectLst/>
                          <a:latin typeface="Arial Narrow" panose="020B0606020202030204" pitchFamily="34" charset="0"/>
                          <a:ea typeface="Calibri" panose="020F0502020204030204" pitchFamily="34" charset="0"/>
                          <a:cs typeface="Calibri" panose="020F0502020204030204" pitchFamily="34" charset="0"/>
                        </a:rPr>
                        <a:t>18184</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5">
                        <a:lumMod val="20000"/>
                        <a:lumOff val="80000"/>
                      </a:schemeClr>
                    </a:solidFill>
                  </a:tcPr>
                </a:tc>
                <a:tc>
                  <a:txBody>
                    <a:bodyPr/>
                    <a:lstStyle/>
                    <a:p>
                      <a:pPr algn="ctr">
                        <a:lnSpc>
                          <a:spcPct val="150000"/>
                        </a:lnSpc>
                        <a:spcAft>
                          <a:spcPts val="600"/>
                        </a:spcAft>
                        <a:buNone/>
                      </a:pPr>
                      <a:r>
                        <a:rPr lang="en-US" sz="2200" dirty="0">
                          <a:effectLst/>
                          <a:latin typeface="Arial Narrow" panose="020B0606020202030204" pitchFamily="34" charset="0"/>
                          <a:ea typeface="Calibri" panose="020F0502020204030204" pitchFamily="34" charset="0"/>
                          <a:cs typeface="Calibri" panose="020F0502020204030204" pitchFamily="34" charset="0"/>
                        </a:rPr>
                        <a:t>Electrical equipment</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5">
                        <a:lumMod val="20000"/>
                        <a:lumOff val="80000"/>
                      </a:schemeClr>
                    </a:solidFill>
                  </a:tcPr>
                </a:tc>
                <a:extLst>
                  <a:ext uri="{0D108BD9-81ED-4DB2-BD59-A6C34878D82A}">
                    <a16:rowId xmlns:a16="http://schemas.microsoft.com/office/drawing/2014/main" val="1758996378"/>
                  </a:ext>
                </a:extLst>
              </a:tr>
              <a:tr h="442722">
                <a:tc>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Fiber Backbone and Cabling</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5"/>
                    </a:solidFill>
                  </a:tcPr>
                </a:tc>
                <a:tc>
                  <a:txBody>
                    <a:bodyPr/>
                    <a:lstStyle/>
                    <a:p>
                      <a:pPr algn="ctr">
                        <a:lnSpc>
                          <a:spcPct val="150000"/>
                        </a:lnSpc>
                        <a:spcAft>
                          <a:spcPts val="600"/>
                        </a:spcAft>
                        <a:buNone/>
                      </a:pPr>
                      <a:r>
                        <a:rPr lang="en-US" sz="22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25</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5">
                        <a:lumMod val="20000"/>
                        <a:lumOff val="80000"/>
                      </a:schemeClr>
                    </a:solidFill>
                  </a:tcPr>
                </a:tc>
                <a:tc>
                  <a:txBody>
                    <a:bodyPr/>
                    <a:lstStyle/>
                    <a:p>
                      <a:pPr algn="ctr">
                        <a:lnSpc>
                          <a:spcPct val="150000"/>
                        </a:lnSpc>
                        <a:spcAft>
                          <a:spcPts val="600"/>
                        </a:spcAft>
                        <a:buNone/>
                      </a:pPr>
                      <a:r>
                        <a:rPr lang="en-US" sz="22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10102</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5">
                        <a:lumMod val="20000"/>
                        <a:lumOff val="80000"/>
                      </a:schemeClr>
                    </a:solidFill>
                  </a:tcPr>
                </a:tc>
                <a:tc>
                  <a:txBody>
                    <a:bodyPr/>
                    <a:lstStyle/>
                    <a:p>
                      <a:pPr algn="ctr">
                        <a:lnSpc>
                          <a:spcPct val="150000"/>
                        </a:lnSpc>
                        <a:spcAft>
                          <a:spcPts val="600"/>
                        </a:spcAft>
                        <a:buNone/>
                      </a:pPr>
                      <a:r>
                        <a:rPr lang="en-US" sz="22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Electrical equipment</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5">
                        <a:lumMod val="20000"/>
                        <a:lumOff val="80000"/>
                      </a:schemeClr>
                    </a:solidFill>
                  </a:tcPr>
                </a:tc>
                <a:extLst>
                  <a:ext uri="{0D108BD9-81ED-4DB2-BD59-A6C34878D82A}">
                    <a16:rowId xmlns:a16="http://schemas.microsoft.com/office/drawing/2014/main" val="1080066700"/>
                  </a:ext>
                </a:extLst>
              </a:tr>
              <a:tr h="442722">
                <a:tc>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Installation and Labor</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5"/>
                    </a:solidFill>
                  </a:tcPr>
                </a:tc>
                <a:tc>
                  <a:txBody>
                    <a:bodyPr/>
                    <a:lstStyle/>
                    <a:p>
                      <a:pPr algn="ctr">
                        <a:lnSpc>
                          <a:spcPct val="150000"/>
                        </a:lnSpc>
                        <a:spcAft>
                          <a:spcPts val="600"/>
                        </a:spcAft>
                        <a:buNone/>
                      </a:pPr>
                      <a:r>
                        <a:rPr lang="en-US" sz="2200">
                          <a:effectLst/>
                          <a:latin typeface="Arial Narrow" panose="020B0606020202030204" pitchFamily="34" charset="0"/>
                          <a:ea typeface="Calibri" panose="020F0502020204030204" pitchFamily="34" charset="0"/>
                          <a:cs typeface="Calibri" panose="020F0502020204030204" pitchFamily="34" charset="0"/>
                        </a:rPr>
                        <a:t>17.5</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5">
                        <a:lumMod val="20000"/>
                        <a:lumOff val="80000"/>
                      </a:schemeClr>
                    </a:solidFill>
                  </a:tcPr>
                </a:tc>
                <a:tc>
                  <a:txBody>
                    <a:bodyPr/>
                    <a:lstStyle/>
                    <a:p>
                      <a:pPr algn="ctr">
                        <a:lnSpc>
                          <a:spcPct val="150000"/>
                        </a:lnSpc>
                        <a:spcAft>
                          <a:spcPts val="600"/>
                        </a:spcAft>
                        <a:buNone/>
                      </a:pPr>
                      <a:r>
                        <a:rPr lang="en-US" sz="2200" dirty="0">
                          <a:effectLst/>
                          <a:latin typeface="Arial Narrow" panose="020B0606020202030204" pitchFamily="34" charset="0"/>
                          <a:ea typeface="Calibri" panose="020F0502020204030204" pitchFamily="34" charset="0"/>
                          <a:cs typeface="Calibri" panose="020F0502020204030204" pitchFamily="34" charset="0"/>
                        </a:rPr>
                        <a:t>7071</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5">
                        <a:lumMod val="20000"/>
                        <a:lumOff val="80000"/>
                      </a:schemeClr>
                    </a:solidFill>
                  </a:tcPr>
                </a:tc>
                <a:tc>
                  <a:txBody>
                    <a:bodyPr/>
                    <a:lstStyle/>
                    <a:p>
                      <a:pPr algn="ctr">
                        <a:lnSpc>
                          <a:spcPct val="150000"/>
                        </a:lnSpc>
                        <a:spcAft>
                          <a:spcPts val="600"/>
                        </a:spcAft>
                        <a:buNone/>
                      </a:pPr>
                      <a:r>
                        <a:rPr lang="en-US" sz="2200">
                          <a:effectLst/>
                          <a:latin typeface="Arial Narrow" panose="020B0606020202030204" pitchFamily="34" charset="0"/>
                          <a:ea typeface="Calibri" panose="020F0502020204030204" pitchFamily="34" charset="0"/>
                          <a:cs typeface="Calibri" panose="020F0502020204030204" pitchFamily="34" charset="0"/>
                        </a:rPr>
                        <a:t>construction</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5">
                        <a:lumMod val="20000"/>
                        <a:lumOff val="80000"/>
                      </a:schemeClr>
                    </a:solidFill>
                  </a:tcPr>
                </a:tc>
                <a:extLst>
                  <a:ext uri="{0D108BD9-81ED-4DB2-BD59-A6C34878D82A}">
                    <a16:rowId xmlns:a16="http://schemas.microsoft.com/office/drawing/2014/main" val="197398370"/>
                  </a:ext>
                </a:extLst>
              </a:tr>
              <a:tr h="442722">
                <a:tc>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Power and Cooling</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5"/>
                    </a:solidFill>
                  </a:tcPr>
                </a:tc>
                <a:tc>
                  <a:txBody>
                    <a:bodyPr/>
                    <a:lstStyle/>
                    <a:p>
                      <a:pPr algn="ctr">
                        <a:lnSpc>
                          <a:spcPct val="150000"/>
                        </a:lnSpc>
                        <a:spcAft>
                          <a:spcPts val="600"/>
                        </a:spcAft>
                        <a:buNone/>
                      </a:pPr>
                      <a:r>
                        <a:rPr lang="en-US" sz="2200">
                          <a:solidFill>
                            <a:srgbClr val="000000"/>
                          </a:solidFill>
                          <a:effectLst/>
                          <a:latin typeface="Arial Narrow" panose="020B0606020202030204" pitchFamily="34" charset="0"/>
                          <a:ea typeface="Calibri" panose="020F0502020204030204" pitchFamily="34" charset="0"/>
                          <a:cs typeface="Calibri" panose="020F0502020204030204" pitchFamily="34" charset="0"/>
                        </a:rPr>
                        <a:t>7.5</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5">
                        <a:lumMod val="20000"/>
                        <a:lumOff val="80000"/>
                      </a:schemeClr>
                    </a:solidFill>
                  </a:tcPr>
                </a:tc>
                <a:tc>
                  <a:txBody>
                    <a:bodyPr/>
                    <a:lstStyle/>
                    <a:p>
                      <a:pPr algn="ctr">
                        <a:lnSpc>
                          <a:spcPct val="150000"/>
                        </a:lnSpc>
                        <a:spcAft>
                          <a:spcPts val="600"/>
                        </a:spcAft>
                        <a:buNone/>
                      </a:pPr>
                      <a:r>
                        <a:rPr lang="en-US" sz="2200">
                          <a:solidFill>
                            <a:srgbClr val="000000"/>
                          </a:solidFill>
                          <a:effectLst/>
                          <a:latin typeface="Arial Narrow" panose="020B0606020202030204" pitchFamily="34" charset="0"/>
                          <a:ea typeface="Calibri" panose="020F0502020204030204" pitchFamily="34" charset="0"/>
                          <a:cs typeface="Calibri" panose="020F0502020204030204" pitchFamily="34" charset="0"/>
                        </a:rPr>
                        <a:t>3030</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5">
                        <a:lumMod val="20000"/>
                        <a:lumOff val="80000"/>
                      </a:schemeClr>
                    </a:solidFill>
                  </a:tcPr>
                </a:tc>
                <a:tc>
                  <a:txBody>
                    <a:bodyPr/>
                    <a:lstStyle/>
                    <a:p>
                      <a:pPr algn="ctr">
                        <a:lnSpc>
                          <a:spcPct val="150000"/>
                        </a:lnSpc>
                        <a:spcAft>
                          <a:spcPts val="600"/>
                        </a:spcAft>
                        <a:buNone/>
                      </a:pPr>
                      <a:r>
                        <a:rPr lang="en-US" sz="22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electric supply and electrical equipment</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5">
                        <a:lumMod val="20000"/>
                        <a:lumOff val="80000"/>
                      </a:schemeClr>
                    </a:solidFill>
                  </a:tcPr>
                </a:tc>
                <a:extLst>
                  <a:ext uri="{0D108BD9-81ED-4DB2-BD59-A6C34878D82A}">
                    <a16:rowId xmlns:a16="http://schemas.microsoft.com/office/drawing/2014/main" val="1656716961"/>
                  </a:ext>
                </a:extLst>
              </a:tr>
              <a:tr h="442722">
                <a:tc>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Project Management &amp; Misc.</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5"/>
                    </a:solidFill>
                  </a:tcPr>
                </a:tc>
                <a:tc>
                  <a:txBody>
                    <a:bodyPr/>
                    <a:lstStyle/>
                    <a:p>
                      <a:pPr algn="ctr">
                        <a:lnSpc>
                          <a:spcPct val="150000"/>
                        </a:lnSpc>
                        <a:spcAft>
                          <a:spcPts val="600"/>
                        </a:spcAft>
                        <a:buNone/>
                      </a:pPr>
                      <a:r>
                        <a:rPr lang="en-US" sz="2200">
                          <a:effectLst/>
                          <a:latin typeface="Arial Narrow" panose="020B0606020202030204" pitchFamily="34" charset="0"/>
                          <a:ea typeface="Calibri" panose="020F0502020204030204" pitchFamily="34" charset="0"/>
                          <a:cs typeface="Calibri" panose="020F0502020204030204" pitchFamily="34" charset="0"/>
                        </a:rPr>
                        <a:t>7.5</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5">
                        <a:lumMod val="20000"/>
                        <a:lumOff val="80000"/>
                      </a:schemeClr>
                    </a:solidFill>
                  </a:tcPr>
                </a:tc>
                <a:tc>
                  <a:txBody>
                    <a:bodyPr/>
                    <a:lstStyle/>
                    <a:p>
                      <a:pPr algn="ctr">
                        <a:lnSpc>
                          <a:spcPct val="150000"/>
                        </a:lnSpc>
                        <a:spcAft>
                          <a:spcPts val="600"/>
                        </a:spcAft>
                        <a:buNone/>
                      </a:pPr>
                      <a:r>
                        <a:rPr lang="en-US" sz="2200" dirty="0">
                          <a:effectLst/>
                          <a:latin typeface="Arial Narrow" panose="020B0606020202030204" pitchFamily="34" charset="0"/>
                          <a:ea typeface="Calibri" panose="020F0502020204030204" pitchFamily="34" charset="0"/>
                          <a:cs typeface="Calibri" panose="020F0502020204030204" pitchFamily="34" charset="0"/>
                        </a:rPr>
                        <a:t>3030</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5">
                        <a:lumMod val="20000"/>
                        <a:lumOff val="80000"/>
                      </a:schemeClr>
                    </a:solidFill>
                  </a:tcPr>
                </a:tc>
                <a:tc>
                  <a:txBody>
                    <a:bodyPr/>
                    <a:lstStyle/>
                    <a:p>
                      <a:pPr algn="ctr">
                        <a:lnSpc>
                          <a:spcPct val="150000"/>
                        </a:lnSpc>
                        <a:spcAft>
                          <a:spcPts val="600"/>
                        </a:spcAft>
                        <a:buNone/>
                      </a:pPr>
                      <a:r>
                        <a:rPr lang="en-US" sz="2200" dirty="0">
                          <a:effectLst/>
                          <a:latin typeface="Arial Narrow" panose="020B0606020202030204" pitchFamily="34" charset="0"/>
                          <a:ea typeface="Calibri" panose="020F0502020204030204" pitchFamily="34" charset="0"/>
                          <a:cs typeface="Calibri" panose="020F0502020204030204" pitchFamily="34" charset="0"/>
                        </a:rPr>
                        <a:t>services</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5">
                        <a:lumMod val="20000"/>
                        <a:lumOff val="80000"/>
                      </a:schemeClr>
                    </a:solidFill>
                  </a:tcPr>
                </a:tc>
                <a:extLst>
                  <a:ext uri="{0D108BD9-81ED-4DB2-BD59-A6C34878D82A}">
                    <a16:rowId xmlns:a16="http://schemas.microsoft.com/office/drawing/2014/main" val="321787471"/>
                  </a:ext>
                </a:extLst>
              </a:tr>
              <a:tr h="442722">
                <a:tc gridSpan="4">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Data center</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solidFill>
                  </a:tcPr>
                </a:tc>
                <a:tc hMerge="1">
                  <a:txBody>
                    <a:bodyPr/>
                    <a:lstStyle/>
                    <a:p>
                      <a:pPr>
                        <a:lnSpc>
                          <a:spcPct val="115000"/>
                        </a:lnSpc>
                        <a:buNone/>
                      </a:pPr>
                      <a:endParaRPr lang="en-IN" sz="1600" dirty="0">
                        <a:effectLst/>
                        <a:latin typeface="Calibri" panose="020F0502020204030204" pitchFamily="34" charset="0"/>
                        <a:cs typeface="Times New Roman" panose="02020603050405020304" pitchFamily="18" charset="0"/>
                      </a:endParaRPr>
                    </a:p>
                  </a:txBody>
                  <a:tcPr marL="68580" marR="68580" marT="0" marB="0" anchor="b"/>
                </a:tc>
                <a:tc hMerge="1">
                  <a:txBody>
                    <a:bodyPr/>
                    <a:lstStyle/>
                    <a:p>
                      <a:pPr>
                        <a:lnSpc>
                          <a:spcPct val="115000"/>
                        </a:lnSpc>
                        <a:buNone/>
                      </a:pPr>
                      <a:endParaRPr lang="en-IN" sz="1600" dirty="0">
                        <a:effectLst/>
                        <a:latin typeface="Calibri" panose="020F0502020204030204" pitchFamily="34" charset="0"/>
                        <a:cs typeface="Times New Roman" panose="02020603050405020304" pitchFamily="18" charset="0"/>
                      </a:endParaRPr>
                    </a:p>
                  </a:txBody>
                  <a:tcPr marL="68580" marR="68580" marT="0" marB="0" anchor="b"/>
                </a:tc>
                <a:tc hMerge="1">
                  <a:txBody>
                    <a:bodyPr/>
                    <a:lstStyle/>
                    <a:p>
                      <a:pPr>
                        <a:lnSpc>
                          <a:spcPct val="115000"/>
                        </a:lnSpc>
                        <a:buNone/>
                      </a:pPr>
                      <a:endParaRPr lang="en-IN" sz="1600" dirty="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55165877"/>
                  </a:ext>
                </a:extLst>
              </a:tr>
              <a:tr h="442722">
                <a:tc>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Electrical Systems</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solidFill>
                  </a:tcPr>
                </a:tc>
                <a:tc>
                  <a:txBody>
                    <a:bodyPr/>
                    <a:lstStyle/>
                    <a:p>
                      <a:pPr algn="ctr">
                        <a:lnSpc>
                          <a:spcPct val="150000"/>
                        </a:lnSpc>
                        <a:spcAft>
                          <a:spcPts val="600"/>
                        </a:spcAft>
                        <a:buNone/>
                      </a:pPr>
                      <a:r>
                        <a:rPr lang="en-US" sz="2200" dirty="0">
                          <a:effectLst/>
                          <a:latin typeface="Arial Narrow" panose="020B0606020202030204" pitchFamily="34" charset="0"/>
                          <a:ea typeface="Calibri" panose="020F0502020204030204" pitchFamily="34" charset="0"/>
                          <a:cs typeface="Calibri" panose="020F0502020204030204" pitchFamily="34" charset="0"/>
                        </a:rPr>
                        <a:t>42.5</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a:effectLst/>
                          <a:latin typeface="Arial Narrow" panose="020B0606020202030204" pitchFamily="34" charset="0"/>
                          <a:ea typeface="Calibri" panose="020F0502020204030204" pitchFamily="34" charset="0"/>
                          <a:cs typeface="Calibri" panose="020F0502020204030204" pitchFamily="34" charset="0"/>
                        </a:rPr>
                        <a:t>26906</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a:effectLst/>
                          <a:latin typeface="Arial Narrow" panose="020B0606020202030204" pitchFamily="34" charset="0"/>
                          <a:ea typeface="Calibri" panose="020F0502020204030204" pitchFamily="34" charset="0"/>
                          <a:cs typeface="Calibri" panose="020F0502020204030204" pitchFamily="34" charset="0"/>
                        </a:rPr>
                        <a:t>electronic equipment</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lumMod val="20000"/>
                        <a:lumOff val="80000"/>
                      </a:schemeClr>
                    </a:solidFill>
                  </a:tcPr>
                </a:tc>
                <a:extLst>
                  <a:ext uri="{0D108BD9-81ED-4DB2-BD59-A6C34878D82A}">
                    <a16:rowId xmlns:a16="http://schemas.microsoft.com/office/drawing/2014/main" val="2840341621"/>
                  </a:ext>
                </a:extLst>
              </a:tr>
              <a:tr h="442722">
                <a:tc>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Civil Construction</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solidFill>
                  </a:tcPr>
                </a:tc>
                <a:tc>
                  <a:txBody>
                    <a:bodyPr/>
                    <a:lstStyle/>
                    <a:p>
                      <a:pPr algn="ctr">
                        <a:lnSpc>
                          <a:spcPct val="150000"/>
                        </a:lnSpc>
                        <a:spcAft>
                          <a:spcPts val="600"/>
                        </a:spcAft>
                        <a:buNone/>
                      </a:pPr>
                      <a:r>
                        <a:rPr lang="en-US" sz="220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17.5</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11079</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a:solidFill>
                            <a:srgbClr val="000000"/>
                          </a:solidFill>
                          <a:effectLst/>
                          <a:latin typeface="Arial Narrow" panose="020B0606020202030204" pitchFamily="34" charset="0"/>
                          <a:ea typeface="Calibri" panose="020F0502020204030204" pitchFamily="34" charset="0"/>
                          <a:cs typeface="Calibri" panose="020F0502020204030204" pitchFamily="34" charset="0"/>
                        </a:rPr>
                        <a:t>construction</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lumMod val="20000"/>
                        <a:lumOff val="80000"/>
                      </a:schemeClr>
                    </a:solidFill>
                  </a:tcPr>
                </a:tc>
                <a:extLst>
                  <a:ext uri="{0D108BD9-81ED-4DB2-BD59-A6C34878D82A}">
                    <a16:rowId xmlns:a16="http://schemas.microsoft.com/office/drawing/2014/main" val="1015473114"/>
                  </a:ext>
                </a:extLst>
              </a:tr>
              <a:tr h="442722">
                <a:tc>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Mechanical Systems</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solidFill>
                  </a:tcPr>
                </a:tc>
                <a:tc>
                  <a:txBody>
                    <a:bodyPr/>
                    <a:lstStyle/>
                    <a:p>
                      <a:pPr algn="ctr">
                        <a:lnSpc>
                          <a:spcPct val="150000"/>
                        </a:lnSpc>
                        <a:spcAft>
                          <a:spcPts val="600"/>
                        </a:spcAft>
                        <a:buNone/>
                      </a:pPr>
                      <a:r>
                        <a:rPr lang="en-US" sz="2200">
                          <a:effectLst/>
                          <a:latin typeface="Arial Narrow" panose="020B0606020202030204" pitchFamily="34" charset="0"/>
                          <a:ea typeface="Calibri" panose="020F0502020204030204" pitchFamily="34" charset="0"/>
                          <a:cs typeface="Calibri" panose="020F0502020204030204" pitchFamily="34" charset="0"/>
                        </a:rPr>
                        <a:t>12.5</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dirty="0">
                          <a:effectLst/>
                          <a:latin typeface="Arial Narrow" panose="020B0606020202030204" pitchFamily="34" charset="0"/>
                          <a:ea typeface="Calibri" panose="020F0502020204030204" pitchFamily="34" charset="0"/>
                          <a:cs typeface="Calibri" panose="020F0502020204030204" pitchFamily="34" charset="0"/>
                        </a:rPr>
                        <a:t>7913</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a:effectLst/>
                          <a:latin typeface="Arial Narrow" panose="020B0606020202030204" pitchFamily="34" charset="0"/>
                          <a:ea typeface="Calibri" panose="020F0502020204030204" pitchFamily="34" charset="0"/>
                          <a:cs typeface="Calibri" panose="020F0502020204030204" pitchFamily="34" charset="0"/>
                        </a:rPr>
                        <a:t>Electrical equipment</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lumMod val="20000"/>
                        <a:lumOff val="80000"/>
                      </a:schemeClr>
                    </a:solidFill>
                  </a:tcPr>
                </a:tc>
                <a:extLst>
                  <a:ext uri="{0D108BD9-81ED-4DB2-BD59-A6C34878D82A}">
                    <a16:rowId xmlns:a16="http://schemas.microsoft.com/office/drawing/2014/main" val="3667907931"/>
                  </a:ext>
                </a:extLst>
              </a:tr>
              <a:tr h="442722">
                <a:tc>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Land Acquisition</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solidFill>
                  </a:tcPr>
                </a:tc>
                <a:tc>
                  <a:txBody>
                    <a:bodyPr/>
                    <a:lstStyle/>
                    <a:p>
                      <a:pPr algn="ctr">
                        <a:lnSpc>
                          <a:spcPct val="150000"/>
                        </a:lnSpc>
                        <a:spcAft>
                          <a:spcPts val="600"/>
                        </a:spcAft>
                        <a:buNone/>
                      </a:pPr>
                      <a:r>
                        <a:rPr lang="en-US" sz="2200">
                          <a:solidFill>
                            <a:srgbClr val="000000"/>
                          </a:solidFill>
                          <a:effectLst/>
                          <a:latin typeface="Arial Narrow" panose="020B0606020202030204" pitchFamily="34" charset="0"/>
                          <a:ea typeface="Calibri" panose="020F0502020204030204" pitchFamily="34" charset="0"/>
                          <a:cs typeface="Calibri" panose="020F0502020204030204" pitchFamily="34" charset="0"/>
                        </a:rPr>
                        <a:t>12.5</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dirty="0">
                          <a:solidFill>
                            <a:srgbClr val="000000"/>
                          </a:solidFill>
                          <a:effectLst/>
                          <a:latin typeface="Arial Narrow" panose="020B0606020202030204" pitchFamily="34" charset="0"/>
                          <a:ea typeface="Calibri" panose="020F0502020204030204" pitchFamily="34" charset="0"/>
                          <a:cs typeface="Calibri" panose="020F0502020204030204" pitchFamily="34" charset="0"/>
                        </a:rPr>
                        <a:t>7913</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a:solidFill>
                            <a:srgbClr val="000000"/>
                          </a:solidFill>
                          <a:effectLst/>
                          <a:latin typeface="Arial Narrow" panose="020B0606020202030204" pitchFamily="34" charset="0"/>
                          <a:ea typeface="Calibri" panose="020F0502020204030204" pitchFamily="34" charset="0"/>
                          <a:cs typeface="Calibri" panose="020F0502020204030204" pitchFamily="34" charset="0"/>
                        </a:rPr>
                        <a:t>Services</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lumMod val="20000"/>
                        <a:lumOff val="80000"/>
                      </a:schemeClr>
                    </a:solidFill>
                  </a:tcPr>
                </a:tc>
                <a:extLst>
                  <a:ext uri="{0D108BD9-81ED-4DB2-BD59-A6C34878D82A}">
                    <a16:rowId xmlns:a16="http://schemas.microsoft.com/office/drawing/2014/main" val="1113441896"/>
                  </a:ext>
                </a:extLst>
              </a:tr>
              <a:tr h="442722">
                <a:tc>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Networking &amp; Security</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solidFill>
                  </a:tcPr>
                </a:tc>
                <a:tc>
                  <a:txBody>
                    <a:bodyPr/>
                    <a:lstStyle/>
                    <a:p>
                      <a:pPr algn="ctr">
                        <a:lnSpc>
                          <a:spcPct val="150000"/>
                        </a:lnSpc>
                        <a:spcAft>
                          <a:spcPts val="600"/>
                        </a:spcAft>
                        <a:buNone/>
                      </a:pPr>
                      <a:r>
                        <a:rPr lang="en-US" sz="2200">
                          <a:effectLst/>
                          <a:latin typeface="Arial Narrow" panose="020B0606020202030204" pitchFamily="34" charset="0"/>
                          <a:ea typeface="Calibri" panose="020F0502020204030204" pitchFamily="34" charset="0"/>
                          <a:cs typeface="Calibri" panose="020F0502020204030204" pitchFamily="34" charset="0"/>
                        </a:rPr>
                        <a:t>7.5</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a:effectLst/>
                          <a:latin typeface="Arial Narrow" panose="020B0606020202030204" pitchFamily="34" charset="0"/>
                          <a:ea typeface="Calibri" panose="020F0502020204030204" pitchFamily="34" charset="0"/>
                          <a:cs typeface="Calibri" panose="020F0502020204030204" pitchFamily="34" charset="0"/>
                        </a:rPr>
                        <a:t>4748</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dirty="0">
                          <a:effectLst/>
                          <a:latin typeface="Arial Narrow" panose="020B0606020202030204" pitchFamily="34" charset="0"/>
                          <a:ea typeface="Calibri" panose="020F0502020204030204" pitchFamily="34" charset="0"/>
                          <a:cs typeface="Calibri" panose="020F0502020204030204" pitchFamily="34" charset="0"/>
                        </a:rPr>
                        <a:t>electronic equipment</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lumMod val="20000"/>
                        <a:lumOff val="80000"/>
                      </a:schemeClr>
                    </a:solidFill>
                  </a:tcPr>
                </a:tc>
                <a:extLst>
                  <a:ext uri="{0D108BD9-81ED-4DB2-BD59-A6C34878D82A}">
                    <a16:rowId xmlns:a16="http://schemas.microsoft.com/office/drawing/2014/main" val="691941808"/>
                  </a:ext>
                </a:extLst>
              </a:tr>
              <a:tr h="442722">
                <a:tc>
                  <a:txBody>
                    <a:bodyPr/>
                    <a:lstStyle/>
                    <a:p>
                      <a:pPr algn="l">
                        <a:lnSpc>
                          <a:spcPct val="150000"/>
                        </a:lnSpc>
                        <a:spcAft>
                          <a:spcPts val="600"/>
                        </a:spcAft>
                        <a:buNone/>
                      </a:pPr>
                      <a:r>
                        <a:rPr lang="en-US" sz="2200" dirty="0">
                          <a:solidFill>
                            <a:schemeClr val="bg1"/>
                          </a:solidFill>
                          <a:effectLst/>
                          <a:latin typeface="Arial Narrow" panose="020B0606020202030204" pitchFamily="34" charset="0"/>
                          <a:ea typeface="Calibri" panose="020F0502020204030204" pitchFamily="34" charset="0"/>
                          <a:cs typeface="Calibri" panose="020F0502020204030204" pitchFamily="34" charset="0"/>
                        </a:rPr>
                        <a:t>Other (Permits, Design)</a:t>
                      </a:r>
                      <a:endParaRPr lang="en-IN" sz="22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solidFill>
                  </a:tcPr>
                </a:tc>
                <a:tc>
                  <a:txBody>
                    <a:bodyPr/>
                    <a:lstStyle/>
                    <a:p>
                      <a:pPr algn="ctr">
                        <a:lnSpc>
                          <a:spcPct val="150000"/>
                        </a:lnSpc>
                        <a:spcAft>
                          <a:spcPts val="600"/>
                        </a:spcAft>
                        <a:buNone/>
                      </a:pPr>
                      <a:r>
                        <a:rPr lang="en-US" sz="2200">
                          <a:effectLst/>
                          <a:latin typeface="Arial Narrow" panose="020B0606020202030204" pitchFamily="34" charset="0"/>
                          <a:ea typeface="Calibri" panose="020F0502020204030204" pitchFamily="34" charset="0"/>
                          <a:cs typeface="Calibri" panose="020F0502020204030204" pitchFamily="34" charset="0"/>
                        </a:rPr>
                        <a:t>7.5</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a:effectLst/>
                          <a:latin typeface="Arial Narrow" panose="020B0606020202030204" pitchFamily="34" charset="0"/>
                          <a:ea typeface="Calibri" panose="020F0502020204030204" pitchFamily="34" charset="0"/>
                          <a:cs typeface="Calibri" panose="020F0502020204030204" pitchFamily="34" charset="0"/>
                        </a:rPr>
                        <a:t>4748</a:t>
                      </a:r>
                      <a:endParaRPr lang="en-IN" sz="220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b">
                    <a:solidFill>
                      <a:schemeClr val="accent2">
                        <a:lumMod val="20000"/>
                        <a:lumOff val="80000"/>
                      </a:schemeClr>
                    </a:solidFill>
                  </a:tcPr>
                </a:tc>
                <a:tc>
                  <a:txBody>
                    <a:bodyPr/>
                    <a:lstStyle/>
                    <a:p>
                      <a:pPr algn="ctr">
                        <a:lnSpc>
                          <a:spcPct val="150000"/>
                        </a:lnSpc>
                        <a:spcAft>
                          <a:spcPts val="600"/>
                        </a:spcAft>
                        <a:buNone/>
                      </a:pPr>
                      <a:r>
                        <a:rPr lang="en-US" sz="2200" dirty="0">
                          <a:effectLst/>
                          <a:latin typeface="Arial Narrow" panose="020B0606020202030204" pitchFamily="34" charset="0"/>
                          <a:ea typeface="Calibri" panose="020F0502020204030204" pitchFamily="34" charset="0"/>
                          <a:cs typeface="Calibri" panose="020F0502020204030204" pitchFamily="34" charset="0"/>
                        </a:rPr>
                        <a:t>Services</a:t>
                      </a:r>
                      <a:endParaRPr lang="en-IN" sz="2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82296" marR="82296" marT="0" marB="0" anchor="ctr">
                    <a:solidFill>
                      <a:schemeClr val="accent2">
                        <a:lumMod val="20000"/>
                        <a:lumOff val="80000"/>
                      </a:schemeClr>
                    </a:solidFill>
                  </a:tcPr>
                </a:tc>
                <a:extLst>
                  <a:ext uri="{0D108BD9-81ED-4DB2-BD59-A6C34878D82A}">
                    <a16:rowId xmlns:a16="http://schemas.microsoft.com/office/drawing/2014/main" val="108278260"/>
                  </a:ext>
                </a:extLst>
              </a:tr>
            </a:tbl>
          </a:graphicData>
        </a:graphic>
      </p:graphicFrame>
      <p:sp>
        <p:nvSpPr>
          <p:cNvPr id="5" name="TextBox 4">
            <a:extLst>
              <a:ext uri="{FF2B5EF4-FFF2-40B4-BE49-F238E27FC236}">
                <a16:creationId xmlns:a16="http://schemas.microsoft.com/office/drawing/2014/main" id="{0B9B5868-A117-4677-8755-12FFD83CE305}"/>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Tree>
    <p:extLst>
      <p:ext uri="{BB962C8B-B14F-4D97-AF65-F5344CB8AC3E}">
        <p14:creationId xmlns:p14="http://schemas.microsoft.com/office/powerpoint/2010/main" val="3084531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97D371-8799-4F44-829D-B67D22A39678}"/>
              </a:ext>
            </a:extLst>
          </p:cNvPr>
          <p:cNvPicPr>
            <a:picLocks noChangeAspect="1"/>
          </p:cNvPicPr>
          <p:nvPr/>
        </p:nvPicPr>
        <p:blipFill rotWithShape="1">
          <a:blip r:embed="rId2"/>
          <a:srcRect l="4476" t="12012" r="11064" b="7507"/>
          <a:stretch/>
        </p:blipFill>
        <p:spPr>
          <a:xfrm>
            <a:off x="778476" y="531341"/>
            <a:ext cx="12356757" cy="6623222"/>
          </a:xfrm>
          <a:prstGeom prst="rect">
            <a:avLst/>
          </a:prstGeom>
        </p:spPr>
      </p:pic>
      <p:sp>
        <p:nvSpPr>
          <p:cNvPr id="3" name="TextBox 2">
            <a:extLst>
              <a:ext uri="{FF2B5EF4-FFF2-40B4-BE49-F238E27FC236}">
                <a16:creationId xmlns:a16="http://schemas.microsoft.com/office/drawing/2014/main" id="{B6C2D895-0A3C-4974-A401-3BD837B28013}"/>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Tree>
    <p:extLst>
      <p:ext uri="{BB962C8B-B14F-4D97-AF65-F5344CB8AC3E}">
        <p14:creationId xmlns:p14="http://schemas.microsoft.com/office/powerpoint/2010/main" val="2473782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79332E-362F-4EDB-8CFC-036D0196D955}"/>
              </a:ext>
            </a:extLst>
          </p:cNvPr>
          <p:cNvPicPr>
            <a:picLocks noChangeAspect="1"/>
          </p:cNvPicPr>
          <p:nvPr/>
        </p:nvPicPr>
        <p:blipFill rotWithShape="1">
          <a:blip r:embed="rId2"/>
          <a:srcRect t="15465" r="7433" b="38739"/>
          <a:stretch/>
        </p:blipFill>
        <p:spPr>
          <a:xfrm>
            <a:off x="333633" y="729049"/>
            <a:ext cx="14024918" cy="6376087"/>
          </a:xfrm>
          <a:prstGeom prst="rect">
            <a:avLst/>
          </a:prstGeom>
        </p:spPr>
      </p:pic>
    </p:spTree>
    <p:extLst>
      <p:ext uri="{BB962C8B-B14F-4D97-AF65-F5344CB8AC3E}">
        <p14:creationId xmlns:p14="http://schemas.microsoft.com/office/powerpoint/2010/main" val="1194899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FF304E-67F5-4590-9F88-72A97214B696}"/>
              </a:ext>
            </a:extLst>
          </p:cNvPr>
          <p:cNvPicPr>
            <a:picLocks noChangeAspect="1"/>
          </p:cNvPicPr>
          <p:nvPr/>
        </p:nvPicPr>
        <p:blipFill rotWithShape="1">
          <a:blip r:embed="rId2"/>
          <a:srcRect l="4223" t="16816" r="25085" b="8409"/>
          <a:stretch/>
        </p:blipFill>
        <p:spPr>
          <a:xfrm>
            <a:off x="803190" y="284205"/>
            <a:ext cx="13110518" cy="7191633"/>
          </a:xfrm>
          <a:prstGeom prst="rect">
            <a:avLst/>
          </a:prstGeom>
        </p:spPr>
      </p:pic>
      <p:sp>
        <p:nvSpPr>
          <p:cNvPr id="4" name="TextBox 3">
            <a:extLst>
              <a:ext uri="{FF2B5EF4-FFF2-40B4-BE49-F238E27FC236}">
                <a16:creationId xmlns:a16="http://schemas.microsoft.com/office/drawing/2014/main" id="{3EB2B1BC-2F1D-437E-B017-B1FE0E711588}"/>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Tree>
    <p:extLst>
      <p:ext uri="{BB962C8B-B14F-4D97-AF65-F5344CB8AC3E}">
        <p14:creationId xmlns:p14="http://schemas.microsoft.com/office/powerpoint/2010/main" val="3676741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3" name="Text 0"/>
          <p:cNvSpPr/>
          <p:nvPr/>
        </p:nvSpPr>
        <p:spPr>
          <a:xfrm>
            <a:off x="1091357" y="29152"/>
            <a:ext cx="14140327" cy="1240155"/>
          </a:xfrm>
          <a:prstGeom prst="rect">
            <a:avLst/>
          </a:prstGeom>
          <a:noFill/>
          <a:ln/>
        </p:spPr>
        <p:txBody>
          <a:bodyPr wrap="square" lIns="0" tIns="0" rIns="0" bIns="0" rtlCol="0" anchor="t"/>
          <a:lstStyle/>
          <a:p>
            <a:pPr marL="0" indent="0" algn="l">
              <a:lnSpc>
                <a:spcPts val="4850"/>
              </a:lnSpc>
              <a:buNone/>
            </a:pPr>
            <a:r>
              <a:rPr lang="en-US" sz="3900" b="1" dirty="0">
                <a:solidFill>
                  <a:srgbClr val="151617"/>
                </a:solidFill>
                <a:latin typeface="Montserrat Black" pitchFamily="34" charset="0"/>
                <a:ea typeface="Montserrat Black" pitchFamily="34" charset="-122"/>
                <a:cs typeface="Montserrat Black" pitchFamily="34" charset="-120"/>
              </a:rPr>
              <a:t>National-Level Impacts of 5G Scale-Up by 2030</a:t>
            </a:r>
            <a:endParaRPr lang="en-US" sz="3900" dirty="0"/>
          </a:p>
        </p:txBody>
      </p:sp>
      <p:sp>
        <p:nvSpPr>
          <p:cNvPr id="4" name="Text 1"/>
          <p:cNvSpPr/>
          <p:nvPr/>
        </p:nvSpPr>
        <p:spPr>
          <a:xfrm>
            <a:off x="1702465" y="5185626"/>
            <a:ext cx="2353389" cy="343027"/>
          </a:xfrm>
          <a:prstGeom prst="rect">
            <a:avLst/>
          </a:prstGeom>
          <a:noFill/>
          <a:ln/>
        </p:spPr>
        <p:txBody>
          <a:bodyPr wrap="none" lIns="0" tIns="0" rIns="0" bIns="0" rtlCol="0" anchor="t"/>
          <a:lstStyle/>
          <a:p>
            <a:pPr marL="0" indent="0" algn="ctr">
              <a:lnSpc>
                <a:spcPts val="5150"/>
              </a:lnSpc>
              <a:buNone/>
            </a:pPr>
            <a:r>
              <a:rPr lang="en-US" sz="5150" b="1" dirty="0">
                <a:solidFill>
                  <a:srgbClr val="151617"/>
                </a:solidFill>
                <a:latin typeface="Montserrat Black" pitchFamily="34" charset="0"/>
                <a:ea typeface="Montserrat Black" pitchFamily="34" charset="-122"/>
                <a:cs typeface="Montserrat Black" pitchFamily="34" charset="-120"/>
              </a:rPr>
              <a:t>1.63%</a:t>
            </a:r>
            <a:endParaRPr lang="en-US" sz="5150" dirty="0"/>
          </a:p>
        </p:txBody>
      </p:sp>
      <p:sp>
        <p:nvSpPr>
          <p:cNvPr id="5" name="Text 2"/>
          <p:cNvSpPr/>
          <p:nvPr/>
        </p:nvSpPr>
        <p:spPr>
          <a:xfrm>
            <a:off x="1389717" y="6033743"/>
            <a:ext cx="2353389" cy="162442"/>
          </a:xfrm>
          <a:prstGeom prst="rect">
            <a:avLst/>
          </a:prstGeom>
          <a:noFill/>
          <a:ln/>
        </p:spPr>
        <p:txBody>
          <a:bodyPr wrap="none" lIns="0" tIns="0" rIns="0" bIns="0" rtlCol="0" anchor="t"/>
          <a:lstStyle/>
          <a:p>
            <a:pPr marL="0" indent="0" algn="ctr">
              <a:lnSpc>
                <a:spcPts val="2400"/>
              </a:lnSpc>
              <a:buNone/>
            </a:pPr>
            <a:r>
              <a:rPr lang="en-US" sz="1950" b="1" dirty="0">
                <a:solidFill>
                  <a:srgbClr val="151617"/>
                </a:solidFill>
                <a:latin typeface="Montserrat Black" pitchFamily="34" charset="0"/>
                <a:ea typeface="Montserrat Black" pitchFamily="34" charset="-122"/>
                <a:cs typeface="Montserrat Black" pitchFamily="34" charset="-120"/>
              </a:rPr>
              <a:t>GDP Increase</a:t>
            </a:r>
            <a:endParaRPr lang="en-US" sz="1950" dirty="0"/>
          </a:p>
        </p:txBody>
      </p:sp>
      <p:sp>
        <p:nvSpPr>
          <p:cNvPr id="6" name="Text 3"/>
          <p:cNvSpPr/>
          <p:nvPr/>
        </p:nvSpPr>
        <p:spPr>
          <a:xfrm>
            <a:off x="1544629" y="6407390"/>
            <a:ext cx="2353389" cy="498921"/>
          </a:xfrm>
          <a:prstGeom prst="rect">
            <a:avLst/>
          </a:prstGeom>
          <a:noFill/>
          <a:ln/>
        </p:spPr>
        <p:txBody>
          <a:bodyPr wrap="square" lIns="0" tIns="0" rIns="0" bIns="0" rtlCol="0" anchor="t"/>
          <a:lstStyle/>
          <a:p>
            <a:pPr marL="0" indent="0" algn="ctr">
              <a:lnSpc>
                <a:spcPts val="2500"/>
              </a:lnSpc>
              <a:buNone/>
            </a:pPr>
            <a:r>
              <a:rPr lang="en-US" sz="2000" dirty="0">
                <a:solidFill>
                  <a:srgbClr val="151617"/>
                </a:solidFill>
                <a:ea typeface="Inconsolata" pitchFamily="34" charset="-122"/>
                <a:cs typeface="Inconsolata" pitchFamily="34" charset="-120"/>
              </a:rPr>
              <a:t>Amounting to INR 10.07 trillion in real value gain.</a:t>
            </a:r>
            <a:endParaRPr lang="en-US" sz="2000" dirty="0"/>
          </a:p>
        </p:txBody>
      </p:sp>
      <p:sp>
        <p:nvSpPr>
          <p:cNvPr id="7" name="Text 4"/>
          <p:cNvSpPr/>
          <p:nvPr/>
        </p:nvSpPr>
        <p:spPr>
          <a:xfrm>
            <a:off x="6138446" y="5152065"/>
            <a:ext cx="2353508" cy="343027"/>
          </a:xfrm>
          <a:prstGeom prst="rect">
            <a:avLst/>
          </a:prstGeom>
          <a:noFill/>
          <a:ln/>
        </p:spPr>
        <p:txBody>
          <a:bodyPr wrap="none" lIns="0" tIns="0" rIns="0" bIns="0" rtlCol="0" anchor="t"/>
          <a:lstStyle/>
          <a:p>
            <a:pPr marL="0" indent="0" algn="ctr">
              <a:lnSpc>
                <a:spcPts val="5150"/>
              </a:lnSpc>
              <a:buNone/>
            </a:pPr>
            <a:r>
              <a:rPr lang="en-US" sz="5150" b="1" dirty="0">
                <a:solidFill>
                  <a:srgbClr val="151617"/>
                </a:solidFill>
                <a:latin typeface="Montserrat Black" pitchFamily="34" charset="0"/>
                <a:ea typeface="Montserrat Black" pitchFamily="34" charset="-122"/>
                <a:cs typeface="Montserrat Black" pitchFamily="34" charset="-120"/>
              </a:rPr>
              <a:t>6.06M</a:t>
            </a:r>
            <a:endParaRPr lang="en-US" sz="5150" dirty="0"/>
          </a:p>
        </p:txBody>
      </p:sp>
      <p:sp>
        <p:nvSpPr>
          <p:cNvPr id="8" name="Text 5"/>
          <p:cNvSpPr/>
          <p:nvPr/>
        </p:nvSpPr>
        <p:spPr>
          <a:xfrm>
            <a:off x="5841824" y="5753323"/>
            <a:ext cx="2353508" cy="162442"/>
          </a:xfrm>
          <a:prstGeom prst="rect">
            <a:avLst/>
          </a:prstGeom>
          <a:noFill/>
          <a:ln/>
        </p:spPr>
        <p:txBody>
          <a:bodyPr wrap="none" lIns="0" tIns="0" rIns="0" bIns="0" rtlCol="0" anchor="t"/>
          <a:lstStyle/>
          <a:p>
            <a:pPr marL="0" indent="0" algn="ctr">
              <a:lnSpc>
                <a:spcPts val="2400"/>
              </a:lnSpc>
              <a:buNone/>
            </a:pPr>
            <a:r>
              <a:rPr lang="en-US" sz="1950" b="1" dirty="0">
                <a:solidFill>
                  <a:srgbClr val="151617"/>
                </a:solidFill>
                <a:latin typeface="Montserrat Black" pitchFamily="34" charset="0"/>
                <a:ea typeface="Montserrat Black" pitchFamily="34" charset="-122"/>
                <a:cs typeface="Montserrat Black" pitchFamily="34" charset="-120"/>
              </a:rPr>
              <a:t>Jobs Created</a:t>
            </a:r>
            <a:endParaRPr lang="en-US" sz="1950" dirty="0"/>
          </a:p>
        </p:txBody>
      </p:sp>
      <p:sp>
        <p:nvSpPr>
          <p:cNvPr id="9" name="Text 6"/>
          <p:cNvSpPr/>
          <p:nvPr/>
        </p:nvSpPr>
        <p:spPr>
          <a:xfrm>
            <a:off x="6138446" y="6203019"/>
            <a:ext cx="2353508" cy="498921"/>
          </a:xfrm>
          <a:prstGeom prst="rect">
            <a:avLst/>
          </a:prstGeom>
          <a:noFill/>
          <a:ln/>
        </p:spPr>
        <p:txBody>
          <a:bodyPr wrap="square" lIns="0" tIns="0" rIns="0" bIns="0" rtlCol="0" anchor="t"/>
          <a:lstStyle/>
          <a:p>
            <a:pPr marL="0" indent="0" algn="ctr">
              <a:lnSpc>
                <a:spcPts val="2500"/>
              </a:lnSpc>
              <a:buNone/>
            </a:pPr>
            <a:r>
              <a:rPr lang="en-US" sz="2000" dirty="0">
                <a:solidFill>
                  <a:srgbClr val="151617"/>
                </a:solidFill>
                <a:ea typeface="Inconsolata" pitchFamily="34" charset="-122"/>
                <a:cs typeface="Inconsolata" pitchFamily="34" charset="-120"/>
              </a:rPr>
              <a:t>Employment projected to rise by 0.8% nationally.</a:t>
            </a:r>
            <a:endParaRPr lang="en-US" sz="2000" dirty="0"/>
          </a:p>
        </p:txBody>
      </p:sp>
      <p:sp>
        <p:nvSpPr>
          <p:cNvPr id="10" name="Text 7"/>
          <p:cNvSpPr/>
          <p:nvPr/>
        </p:nvSpPr>
        <p:spPr>
          <a:xfrm>
            <a:off x="11036660" y="5223185"/>
            <a:ext cx="2353389" cy="343027"/>
          </a:xfrm>
          <a:prstGeom prst="rect">
            <a:avLst/>
          </a:prstGeom>
          <a:noFill/>
          <a:ln/>
        </p:spPr>
        <p:txBody>
          <a:bodyPr wrap="none" lIns="0" tIns="0" rIns="0" bIns="0" rtlCol="0" anchor="t"/>
          <a:lstStyle/>
          <a:p>
            <a:pPr marL="0" indent="0" algn="ctr">
              <a:lnSpc>
                <a:spcPts val="5150"/>
              </a:lnSpc>
              <a:buNone/>
            </a:pPr>
            <a:r>
              <a:rPr lang="en-US" sz="5150" b="1" dirty="0">
                <a:solidFill>
                  <a:srgbClr val="151617"/>
                </a:solidFill>
                <a:latin typeface="Montserrat Black" pitchFamily="34" charset="0"/>
                <a:ea typeface="Montserrat Black" pitchFamily="34" charset="-122"/>
                <a:cs typeface="Montserrat Black" pitchFamily="34" charset="-120"/>
              </a:rPr>
              <a:t>2%</a:t>
            </a:r>
            <a:endParaRPr lang="en-US" sz="5150" dirty="0"/>
          </a:p>
        </p:txBody>
      </p:sp>
      <p:sp>
        <p:nvSpPr>
          <p:cNvPr id="11" name="Text 8"/>
          <p:cNvSpPr/>
          <p:nvPr/>
        </p:nvSpPr>
        <p:spPr>
          <a:xfrm>
            <a:off x="11112399" y="6033743"/>
            <a:ext cx="2353389" cy="487321"/>
          </a:xfrm>
          <a:prstGeom prst="rect">
            <a:avLst/>
          </a:prstGeom>
          <a:noFill/>
          <a:ln/>
        </p:spPr>
        <p:txBody>
          <a:bodyPr wrap="square" lIns="0" tIns="0" rIns="0" bIns="0" rtlCol="0" anchor="t"/>
          <a:lstStyle/>
          <a:p>
            <a:pPr marL="0" indent="0" algn="ctr">
              <a:lnSpc>
                <a:spcPts val="2400"/>
              </a:lnSpc>
              <a:buNone/>
            </a:pPr>
            <a:r>
              <a:rPr lang="en-US" sz="1950" b="1" dirty="0">
                <a:solidFill>
                  <a:srgbClr val="151617"/>
                </a:solidFill>
                <a:latin typeface="Montserrat Black" pitchFamily="34" charset="0"/>
                <a:ea typeface="Montserrat Black" pitchFamily="34" charset="-122"/>
                <a:cs typeface="Montserrat Black" pitchFamily="34" charset="-120"/>
              </a:rPr>
              <a:t>Carbon Emissions Increase</a:t>
            </a:r>
            <a:endParaRPr lang="en-US" sz="1950" dirty="0"/>
          </a:p>
        </p:txBody>
      </p:sp>
      <p:sp>
        <p:nvSpPr>
          <p:cNvPr id="12" name="Text 9"/>
          <p:cNvSpPr/>
          <p:nvPr/>
        </p:nvSpPr>
        <p:spPr>
          <a:xfrm>
            <a:off x="10889977" y="6684786"/>
            <a:ext cx="3221439" cy="665226"/>
          </a:xfrm>
          <a:prstGeom prst="rect">
            <a:avLst/>
          </a:prstGeom>
          <a:noFill/>
          <a:ln/>
        </p:spPr>
        <p:txBody>
          <a:bodyPr wrap="square" lIns="0" tIns="0" rIns="0" bIns="0" rtlCol="0" anchor="t"/>
          <a:lstStyle/>
          <a:p>
            <a:pPr marL="0" indent="0" algn="ctr">
              <a:lnSpc>
                <a:spcPts val="2500"/>
              </a:lnSpc>
              <a:buNone/>
            </a:pPr>
            <a:r>
              <a:rPr lang="en-US" sz="2000" dirty="0">
                <a:solidFill>
                  <a:srgbClr val="151617"/>
                </a:solidFill>
                <a:ea typeface="Inconsolata" pitchFamily="34" charset="-122"/>
                <a:cs typeface="Inconsolata" pitchFamily="34" charset="-120"/>
              </a:rPr>
              <a:t>Equivalent to approximately 31.5 million tonnes of carbon (MtC).</a:t>
            </a:r>
            <a:endParaRPr lang="en-US" sz="2000" dirty="0"/>
          </a:p>
        </p:txBody>
      </p:sp>
      <p:sp>
        <p:nvSpPr>
          <p:cNvPr id="13" name="TextBox 12">
            <a:extLst>
              <a:ext uri="{FF2B5EF4-FFF2-40B4-BE49-F238E27FC236}">
                <a16:creationId xmlns:a16="http://schemas.microsoft.com/office/drawing/2014/main" id="{933AE579-0277-4B71-8AD8-773D8DDA568D}"/>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pic>
        <p:nvPicPr>
          <p:cNvPr id="14" name="Picture 13" descr="C:\Users\lenovo\Downloads\output(2).png">
            <a:extLst>
              <a:ext uri="{FF2B5EF4-FFF2-40B4-BE49-F238E27FC236}">
                <a16:creationId xmlns:a16="http://schemas.microsoft.com/office/drawing/2014/main" id="{A499131E-8CB7-4318-B603-1EC3F81F358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7921" y="962755"/>
            <a:ext cx="11439281" cy="410491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48784" y="514707"/>
            <a:ext cx="13132832" cy="1169908"/>
          </a:xfrm>
          <a:prstGeom prst="rect">
            <a:avLst/>
          </a:prstGeom>
          <a:noFill/>
          <a:ln/>
        </p:spPr>
        <p:txBody>
          <a:bodyPr wrap="square" lIns="0" tIns="0" rIns="0" bIns="0" rtlCol="0" anchor="t"/>
          <a:lstStyle/>
          <a:p>
            <a:pPr marL="0" indent="0" algn="l">
              <a:lnSpc>
                <a:spcPts val="4600"/>
              </a:lnSpc>
              <a:buNone/>
            </a:pPr>
            <a:r>
              <a:rPr lang="en-US" sz="3650" b="1" dirty="0">
                <a:solidFill>
                  <a:srgbClr val="151617"/>
                </a:solidFill>
                <a:latin typeface="Montserrat Black" pitchFamily="34" charset="0"/>
                <a:ea typeface="Montserrat Black" pitchFamily="34" charset="-122"/>
                <a:cs typeface="Montserrat Black" pitchFamily="34" charset="-120"/>
              </a:rPr>
              <a:t>State-Level Impacts: GDP, Employment, and Emissions</a:t>
            </a:r>
            <a:endParaRPr lang="en-US" sz="3650" dirty="0"/>
          </a:p>
        </p:txBody>
      </p:sp>
      <p:sp>
        <p:nvSpPr>
          <p:cNvPr id="3" name="Text 1"/>
          <p:cNvSpPr/>
          <p:nvPr/>
        </p:nvSpPr>
        <p:spPr>
          <a:xfrm>
            <a:off x="748784" y="2133838"/>
            <a:ext cx="6330435" cy="1721470"/>
          </a:xfrm>
          <a:prstGeom prst="rect">
            <a:avLst/>
          </a:prstGeom>
          <a:noFill/>
          <a:ln/>
        </p:spPr>
        <p:txBody>
          <a:bodyPr wrap="square" lIns="0" tIns="0" rIns="0" bIns="0" rtlCol="0" anchor="t"/>
          <a:lstStyle/>
          <a:p>
            <a:pPr marL="0" indent="0" algn="l">
              <a:lnSpc>
                <a:spcPts val="2350"/>
              </a:lnSpc>
              <a:buNone/>
            </a:pPr>
            <a:r>
              <a:rPr lang="en-US" sz="2400" dirty="0">
                <a:solidFill>
                  <a:srgbClr val="151617"/>
                </a:solidFill>
                <a:latin typeface="+mj-lt"/>
                <a:ea typeface="Inconsolata" pitchFamily="34" charset="-122"/>
                <a:cs typeface="Inconsolata" pitchFamily="34" charset="-120"/>
              </a:rPr>
              <a:t>Agrarian states (Bihar, UP, MP) show high GDP percentage increases due to lower economic baselines. Industrial (Gujarat, Maharashtra, Rajasthan) and Tech-oriented (AP, Karnataka, TN) states have higher absolute GDP gains.</a:t>
            </a:r>
            <a:endParaRPr lang="en-US" sz="2400" dirty="0">
              <a:latin typeface="+mj-lt"/>
            </a:endParaRPr>
          </a:p>
        </p:txBody>
      </p:sp>
      <p:pic>
        <p:nvPicPr>
          <p:cNvPr id="4" name="Image 0" descr="preencoded.png"/>
          <p:cNvPicPr>
            <a:picLocks noChangeAspect="1"/>
          </p:cNvPicPr>
          <p:nvPr/>
        </p:nvPicPr>
        <p:blipFill>
          <a:blip r:embed="rId3"/>
          <a:stretch>
            <a:fillRect/>
          </a:stretch>
        </p:blipFill>
        <p:spPr>
          <a:xfrm>
            <a:off x="748784" y="4114800"/>
            <a:ext cx="6338054" cy="3420365"/>
          </a:xfrm>
          <a:prstGeom prst="rect">
            <a:avLst/>
          </a:prstGeom>
        </p:spPr>
      </p:pic>
      <p:sp>
        <p:nvSpPr>
          <p:cNvPr id="5" name="Text 2"/>
          <p:cNvSpPr/>
          <p:nvPr/>
        </p:nvSpPr>
        <p:spPr>
          <a:xfrm>
            <a:off x="7551182" y="2133838"/>
            <a:ext cx="6338054" cy="1497211"/>
          </a:xfrm>
          <a:prstGeom prst="rect">
            <a:avLst/>
          </a:prstGeom>
          <a:noFill/>
          <a:ln/>
        </p:spPr>
        <p:txBody>
          <a:bodyPr wrap="square" lIns="0" tIns="0" rIns="0" bIns="0" rtlCol="0" anchor="t"/>
          <a:lstStyle/>
          <a:p>
            <a:pPr marL="0" indent="0" algn="l">
              <a:lnSpc>
                <a:spcPts val="2350"/>
              </a:lnSpc>
              <a:buNone/>
            </a:pPr>
            <a:r>
              <a:rPr lang="en-US" sz="2400" dirty="0">
                <a:solidFill>
                  <a:srgbClr val="151617"/>
                </a:solidFill>
                <a:latin typeface="+mj-lt"/>
                <a:ea typeface="Inconsolata" pitchFamily="34" charset="-122"/>
                <a:cs typeface="Inconsolata" pitchFamily="34" charset="-120"/>
              </a:rPr>
              <a:t>Bihar, UP, and Rajasthan lead in job creation (over 5 million new jobs) due to labour-intensive economies. Emissions increase significantly in states with fossil-fuel-dominated grids like Bihar (13.4% increase), while states with higher renewable energy integration show cleaner growth.</a:t>
            </a:r>
            <a:endParaRPr lang="en-US" sz="2400" dirty="0">
              <a:latin typeface="+mj-lt"/>
            </a:endParaRPr>
          </a:p>
        </p:txBody>
      </p:sp>
      <p:pic>
        <p:nvPicPr>
          <p:cNvPr id="6" name="Image 1" descr="preencoded.png"/>
          <p:cNvPicPr>
            <a:picLocks noChangeAspect="1"/>
          </p:cNvPicPr>
          <p:nvPr/>
        </p:nvPicPr>
        <p:blipFill>
          <a:blip r:embed="rId4"/>
          <a:stretch>
            <a:fillRect/>
          </a:stretch>
        </p:blipFill>
        <p:spPr>
          <a:xfrm>
            <a:off x="7551182" y="4080272"/>
            <a:ext cx="6338054" cy="3679857"/>
          </a:xfrm>
          <a:prstGeom prst="rect">
            <a:avLst/>
          </a:prstGeom>
        </p:spPr>
      </p:pic>
      <p:sp>
        <p:nvSpPr>
          <p:cNvPr id="7" name="TextBox 6">
            <a:extLst>
              <a:ext uri="{FF2B5EF4-FFF2-40B4-BE49-F238E27FC236}">
                <a16:creationId xmlns:a16="http://schemas.microsoft.com/office/drawing/2014/main" id="{11E22351-8136-440A-BFCD-840E4F7A4BC9}"/>
              </a:ext>
            </a:extLst>
          </p:cNvPr>
          <p:cNvSpPr txBox="1"/>
          <p:nvPr/>
        </p:nvSpPr>
        <p:spPr>
          <a:xfrm>
            <a:off x="-61542" y="7760129"/>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120770-8F19-4CA4-842F-525538C0647C}"/>
              </a:ext>
            </a:extLst>
          </p:cNvPr>
          <p:cNvSpPr txBox="1"/>
          <p:nvPr/>
        </p:nvSpPr>
        <p:spPr>
          <a:xfrm>
            <a:off x="-61542" y="7760129"/>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pic>
        <p:nvPicPr>
          <p:cNvPr id="3" name="Picture 2">
            <a:extLst>
              <a:ext uri="{FF2B5EF4-FFF2-40B4-BE49-F238E27FC236}">
                <a16:creationId xmlns:a16="http://schemas.microsoft.com/office/drawing/2014/main" id="{195E7732-F1D4-475B-9D88-617EB5F4B43F}"/>
              </a:ext>
            </a:extLst>
          </p:cNvPr>
          <p:cNvPicPr>
            <a:picLocks noChangeAspect="1"/>
          </p:cNvPicPr>
          <p:nvPr/>
        </p:nvPicPr>
        <p:blipFill rotWithShape="1">
          <a:blip r:embed="rId2"/>
          <a:srcRect l="17109" t="29583" r="12734" b="22083"/>
          <a:stretch/>
        </p:blipFill>
        <p:spPr>
          <a:xfrm>
            <a:off x="457200" y="229442"/>
            <a:ext cx="13487400" cy="3679618"/>
          </a:xfrm>
          <a:prstGeom prst="rect">
            <a:avLst/>
          </a:prstGeom>
        </p:spPr>
      </p:pic>
      <p:pic>
        <p:nvPicPr>
          <p:cNvPr id="4" name="Picture 3" descr="C:\Users\lenovo\Downloads\output(5).png">
            <a:extLst>
              <a:ext uri="{FF2B5EF4-FFF2-40B4-BE49-F238E27FC236}">
                <a16:creationId xmlns:a16="http://schemas.microsoft.com/office/drawing/2014/main" id="{C76216C1-4742-4D5F-BFF2-AF7E41876D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10" y="3783330"/>
            <a:ext cx="13407390" cy="4216828"/>
          </a:xfrm>
          <a:prstGeom prst="rect">
            <a:avLst/>
          </a:prstGeom>
          <a:noFill/>
          <a:ln>
            <a:noFill/>
          </a:ln>
        </p:spPr>
      </p:pic>
    </p:spTree>
    <p:extLst>
      <p:ext uri="{BB962C8B-B14F-4D97-AF65-F5344CB8AC3E}">
        <p14:creationId xmlns:p14="http://schemas.microsoft.com/office/powerpoint/2010/main" val="3271780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775E962D-A7E9-46D4-A50A-6B49526CF534}"/>
              </a:ext>
            </a:extLst>
          </p:cNvPr>
          <p:cNvSpPr txBox="1"/>
          <p:nvPr/>
        </p:nvSpPr>
        <p:spPr>
          <a:xfrm>
            <a:off x="-61542" y="7760129"/>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pic>
        <p:nvPicPr>
          <p:cNvPr id="32" name="Picture 31" descr="output (1)">
            <a:extLst>
              <a:ext uri="{FF2B5EF4-FFF2-40B4-BE49-F238E27FC236}">
                <a16:creationId xmlns:a16="http://schemas.microsoft.com/office/drawing/2014/main" id="{A9C04FED-24CF-41D6-972B-61C2AE5E99B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1" y="1040130"/>
            <a:ext cx="8321039" cy="6571410"/>
          </a:xfrm>
          <a:prstGeom prst="rect">
            <a:avLst/>
          </a:prstGeom>
          <a:noFill/>
          <a:ln>
            <a:noFill/>
          </a:ln>
        </p:spPr>
      </p:pic>
      <p:sp>
        <p:nvSpPr>
          <p:cNvPr id="33" name="Text 0">
            <a:extLst>
              <a:ext uri="{FF2B5EF4-FFF2-40B4-BE49-F238E27FC236}">
                <a16:creationId xmlns:a16="http://schemas.microsoft.com/office/drawing/2014/main" id="{2EED7930-0BF6-462A-9C13-83BF727E4CEA}"/>
              </a:ext>
            </a:extLst>
          </p:cNvPr>
          <p:cNvSpPr/>
          <p:nvPr/>
        </p:nvSpPr>
        <p:spPr>
          <a:xfrm>
            <a:off x="-66024" y="217887"/>
            <a:ext cx="14762447" cy="1169908"/>
          </a:xfrm>
          <a:prstGeom prst="rect">
            <a:avLst/>
          </a:prstGeom>
          <a:noFill/>
          <a:ln/>
        </p:spPr>
        <p:txBody>
          <a:bodyPr wrap="square" lIns="0" tIns="0" rIns="0" bIns="0" rtlCol="0" anchor="t"/>
          <a:lstStyle/>
          <a:p>
            <a:pPr marL="0" indent="0" algn="ctr">
              <a:lnSpc>
                <a:spcPts val="4600"/>
              </a:lnSpc>
              <a:buNone/>
            </a:pPr>
            <a:r>
              <a:rPr lang="en-US" sz="3650" b="1" dirty="0">
                <a:solidFill>
                  <a:srgbClr val="151617"/>
                </a:solidFill>
                <a:latin typeface="Montserrat Black" pitchFamily="34" charset="0"/>
                <a:ea typeface="Montserrat Black" pitchFamily="34" charset="-122"/>
                <a:cs typeface="Montserrat Black" pitchFamily="34" charset="-120"/>
              </a:rPr>
              <a:t>Direct Impacts: Sectoral Output and Employment </a:t>
            </a:r>
            <a:endParaRPr lang="en-US" sz="3650" dirty="0"/>
          </a:p>
        </p:txBody>
      </p:sp>
      <p:sp>
        <p:nvSpPr>
          <p:cNvPr id="22" name="Rectangle 21">
            <a:extLst>
              <a:ext uri="{FF2B5EF4-FFF2-40B4-BE49-F238E27FC236}">
                <a16:creationId xmlns:a16="http://schemas.microsoft.com/office/drawing/2014/main" id="{3FBA4068-CC09-4B93-840E-E692B6D53773}"/>
              </a:ext>
            </a:extLst>
          </p:cNvPr>
          <p:cNvSpPr/>
          <p:nvPr/>
        </p:nvSpPr>
        <p:spPr>
          <a:xfrm>
            <a:off x="8823960" y="1238100"/>
            <a:ext cx="5566410" cy="6373439"/>
          </a:xfrm>
          <a:prstGeom prst="rect">
            <a:avLst/>
          </a:prstGeom>
        </p:spPr>
        <p:txBody>
          <a:bodyPr wrap="square">
            <a:spAutoFit/>
          </a:bodyPr>
          <a:lstStyle/>
          <a:p>
            <a:r>
              <a:rPr lang="en-US" sz="2000" b="1" dirty="0"/>
              <a:t>Electrical Engineering &amp; Instrumentation</a:t>
            </a:r>
          </a:p>
          <a:p>
            <a:r>
              <a:rPr lang="en-US" sz="2000" dirty="0"/>
              <a:t>High output, low employment growth (e.g., Maharashtra, Gujarat) driven by capital-intensive automation. Moderate output, notable employment gains in states like Andhra Pradesh &amp; Telangana, Uttar Pradesh, and Tamil Nadu, suggesting a more balanced industrial structure.</a:t>
            </a:r>
          </a:p>
          <a:p>
            <a:r>
              <a:rPr lang="en-US" sz="2000" b="1" dirty="0"/>
              <a:t>Electricity Supply</a:t>
            </a:r>
          </a:p>
          <a:p>
            <a:r>
              <a:rPr lang="en-US" sz="2000" dirty="0"/>
              <a:t>Positive output and employment in states with grid modernization and RE integration (e.g., Rajasthan, Maharashtra). Declines in Bihar and Madhya Pradesh due to legacy fossil fuel grids and external power procurement.</a:t>
            </a:r>
          </a:p>
          <a:p>
            <a:r>
              <a:rPr lang="en-US" sz="2000" b="1" dirty="0"/>
              <a:t>Construction</a:t>
            </a:r>
          </a:p>
          <a:p>
            <a:r>
              <a:rPr lang="en-US" sz="2000" dirty="0"/>
              <a:t>Consistent employment engine across all states, especially Uttar Pradesh (~728,000 jobs), Karnataka, Bihar, and Tamil Nadu. Significant output gains underpinning the physical rollout of 5G infrastructure (towers, fiber networks, data centers).</a:t>
            </a:r>
          </a:p>
        </p:txBody>
      </p:sp>
    </p:spTree>
    <p:extLst>
      <p:ext uri="{BB962C8B-B14F-4D97-AF65-F5344CB8AC3E}">
        <p14:creationId xmlns:p14="http://schemas.microsoft.com/office/powerpoint/2010/main" val="4130092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54D5DC-41A9-4B0E-B9BE-2DD57A12AA18}"/>
              </a:ext>
            </a:extLst>
          </p:cNvPr>
          <p:cNvSpPr/>
          <p:nvPr/>
        </p:nvSpPr>
        <p:spPr>
          <a:xfrm>
            <a:off x="1017270" y="5514237"/>
            <a:ext cx="14538960" cy="1569660"/>
          </a:xfrm>
          <a:prstGeom prst="rect">
            <a:avLst/>
          </a:prstGeom>
        </p:spPr>
        <p:txBody>
          <a:bodyPr wrap="square">
            <a:spAutoFit/>
          </a:bodyPr>
          <a:lstStyle/>
          <a:p>
            <a:r>
              <a:rPr lang="en-US" sz="2400" b="1" dirty="0"/>
              <a:t>High-Technology States</a:t>
            </a:r>
          </a:p>
          <a:p>
            <a:r>
              <a:rPr lang="en-US" sz="2400" b="1" dirty="0"/>
              <a:t>Basic Metals:</a:t>
            </a:r>
            <a:r>
              <a:rPr lang="en-US" sz="2400" dirty="0"/>
              <a:t> High output gain, but employment decline due to automation.</a:t>
            </a:r>
          </a:p>
          <a:p>
            <a:r>
              <a:rPr lang="en-US" sz="2400" b="1" dirty="0"/>
              <a:t>Trade &amp; Logistics:</a:t>
            </a:r>
            <a:r>
              <a:rPr lang="en-US" sz="2400" dirty="0"/>
              <a:t> Strong output growth but significant job losses from AI and digital warehousing.</a:t>
            </a:r>
          </a:p>
          <a:p>
            <a:r>
              <a:rPr lang="en-US" sz="2400" b="1" dirty="0"/>
              <a:t>Other Business Services:</a:t>
            </a:r>
            <a:r>
              <a:rPr lang="en-US" sz="2400" dirty="0"/>
              <a:t> Balanced growth in output and employment from IT-enabled services.</a:t>
            </a:r>
          </a:p>
        </p:txBody>
      </p:sp>
      <p:sp>
        <p:nvSpPr>
          <p:cNvPr id="3" name="Rectangle 2">
            <a:extLst>
              <a:ext uri="{FF2B5EF4-FFF2-40B4-BE49-F238E27FC236}">
                <a16:creationId xmlns:a16="http://schemas.microsoft.com/office/drawing/2014/main" id="{35A1C8C1-04F0-4176-8773-B74B9737B12D}"/>
              </a:ext>
            </a:extLst>
          </p:cNvPr>
          <p:cNvSpPr/>
          <p:nvPr/>
        </p:nvSpPr>
        <p:spPr>
          <a:xfrm>
            <a:off x="2868930" y="339775"/>
            <a:ext cx="7315200" cy="646331"/>
          </a:xfrm>
          <a:prstGeom prst="rect">
            <a:avLst/>
          </a:prstGeom>
        </p:spPr>
        <p:txBody>
          <a:bodyPr>
            <a:spAutoFit/>
          </a:bodyPr>
          <a:lstStyle/>
          <a:p>
            <a:pPr algn="ctr"/>
            <a:r>
              <a:rPr lang="en-US" b="1" dirty="0"/>
              <a:t>SECTOR-SPECIFIC IMPACTS</a:t>
            </a:r>
          </a:p>
          <a:p>
            <a:pPr algn="ctr"/>
            <a:r>
              <a:rPr lang="en-US" b="1" dirty="0"/>
              <a:t>Indirect Effects High Technology States </a:t>
            </a:r>
          </a:p>
        </p:txBody>
      </p:sp>
      <p:sp>
        <p:nvSpPr>
          <p:cNvPr id="5" name="TextBox 4">
            <a:extLst>
              <a:ext uri="{FF2B5EF4-FFF2-40B4-BE49-F238E27FC236}">
                <a16:creationId xmlns:a16="http://schemas.microsoft.com/office/drawing/2014/main" id="{1D1AE333-787D-497C-9B94-1870D4589D29}"/>
              </a:ext>
            </a:extLst>
          </p:cNvPr>
          <p:cNvSpPr txBox="1"/>
          <p:nvPr/>
        </p:nvSpPr>
        <p:spPr>
          <a:xfrm>
            <a:off x="-61542" y="7760129"/>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graphicFrame>
        <p:nvGraphicFramePr>
          <p:cNvPr id="6" name="Table 5">
            <a:extLst>
              <a:ext uri="{FF2B5EF4-FFF2-40B4-BE49-F238E27FC236}">
                <a16:creationId xmlns:a16="http://schemas.microsoft.com/office/drawing/2014/main" id="{4730FB5F-91C2-4078-9F00-99E7D1EA1774}"/>
              </a:ext>
            </a:extLst>
          </p:cNvPr>
          <p:cNvGraphicFramePr>
            <a:graphicFrameLocks noGrp="1"/>
          </p:cNvGraphicFramePr>
          <p:nvPr>
            <p:extLst>
              <p:ext uri="{D42A27DB-BD31-4B8C-83A1-F6EECF244321}">
                <p14:modId xmlns:p14="http://schemas.microsoft.com/office/powerpoint/2010/main" val="2719812462"/>
              </p:ext>
            </p:extLst>
          </p:nvPr>
        </p:nvGraphicFramePr>
        <p:xfrm>
          <a:off x="1580832" y="1436216"/>
          <a:ext cx="10843578" cy="3976231"/>
        </p:xfrm>
        <a:graphic>
          <a:graphicData uri="http://schemas.openxmlformats.org/drawingml/2006/table">
            <a:tbl>
              <a:tblPr firstRow="1" firstCol="1" bandRow="1">
                <a:tableStyleId>{5C22544A-7EE6-4342-B048-85BDC9FD1C3A}</a:tableStyleId>
              </a:tblPr>
              <a:tblGrid>
                <a:gridCol w="6207347">
                  <a:extLst>
                    <a:ext uri="{9D8B030D-6E8A-4147-A177-3AD203B41FA5}">
                      <a16:colId xmlns:a16="http://schemas.microsoft.com/office/drawing/2014/main" val="355454699"/>
                    </a:ext>
                  </a:extLst>
                </a:gridCol>
                <a:gridCol w="1794410">
                  <a:extLst>
                    <a:ext uri="{9D8B030D-6E8A-4147-A177-3AD203B41FA5}">
                      <a16:colId xmlns:a16="http://schemas.microsoft.com/office/drawing/2014/main" val="2330106246"/>
                    </a:ext>
                  </a:extLst>
                </a:gridCol>
                <a:gridCol w="2841821">
                  <a:extLst>
                    <a:ext uri="{9D8B030D-6E8A-4147-A177-3AD203B41FA5}">
                      <a16:colId xmlns:a16="http://schemas.microsoft.com/office/drawing/2014/main" val="3737249239"/>
                    </a:ext>
                  </a:extLst>
                </a:gridCol>
              </a:tblGrid>
              <a:tr h="1393686">
                <a:tc>
                  <a:txBody>
                    <a:bodyPr/>
                    <a:lstStyle/>
                    <a:p>
                      <a:pPr marL="0" marR="0" algn="l">
                        <a:lnSpc>
                          <a:spcPct val="150000"/>
                        </a:lnSpc>
                        <a:spcBef>
                          <a:spcPts val="0"/>
                        </a:spcBef>
                        <a:spcAft>
                          <a:spcPts val="0"/>
                        </a:spcAft>
                      </a:pPr>
                      <a:r>
                        <a:rPr lang="en-US" sz="1800">
                          <a:effectLst/>
                        </a:rPr>
                        <a:t>Sector/State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dirty="0">
                          <a:effectLst/>
                        </a:rPr>
                        <a:t>Total change in employment (000)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total change In output (Million INR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35820747"/>
                  </a:ext>
                </a:extLst>
              </a:tr>
              <a:tr h="320717">
                <a:tc>
                  <a:txBody>
                    <a:bodyPr/>
                    <a:lstStyle/>
                    <a:p>
                      <a:pPr marL="0" marR="0" algn="l">
                        <a:lnSpc>
                          <a:spcPct val="150000"/>
                        </a:lnSpc>
                        <a:spcBef>
                          <a:spcPts val="0"/>
                        </a:spcBef>
                        <a:spcAft>
                          <a:spcPts val="0"/>
                        </a:spcAft>
                      </a:pPr>
                      <a:r>
                        <a:rPr lang="en-US" sz="1800">
                          <a:effectLst/>
                        </a:rPr>
                        <a:t>Basic Metals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dirty="0">
                          <a:effectLst/>
                        </a:rPr>
                        <a:t>6.55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a:effectLst/>
                        </a:rPr>
                        <a:t>635686.4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61022965"/>
                  </a:ext>
                </a:extLst>
              </a:tr>
              <a:tr h="320717">
                <a:tc>
                  <a:txBody>
                    <a:bodyPr/>
                    <a:lstStyle/>
                    <a:p>
                      <a:pPr marL="0" marR="0" algn="l">
                        <a:lnSpc>
                          <a:spcPct val="150000"/>
                        </a:lnSpc>
                        <a:spcBef>
                          <a:spcPts val="0"/>
                        </a:spcBef>
                        <a:spcAft>
                          <a:spcPts val="0"/>
                        </a:spcAft>
                      </a:pPr>
                      <a:r>
                        <a:rPr lang="en-US" sz="1800">
                          <a:effectLst/>
                        </a:rPr>
                        <a:t> Trade and logistics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dirty="0">
                          <a:effectLst/>
                        </a:rPr>
                        <a:t>-1.30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a:effectLst/>
                        </a:rPr>
                        <a:t>619682.2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05442642"/>
                  </a:ext>
                </a:extLst>
              </a:tr>
              <a:tr h="320717">
                <a:tc>
                  <a:txBody>
                    <a:bodyPr/>
                    <a:lstStyle/>
                    <a:p>
                      <a:pPr marL="0" marR="0" algn="l">
                        <a:lnSpc>
                          <a:spcPct val="150000"/>
                        </a:lnSpc>
                        <a:spcBef>
                          <a:spcPts val="0"/>
                        </a:spcBef>
                        <a:spcAft>
                          <a:spcPts val="0"/>
                        </a:spcAft>
                      </a:pPr>
                      <a:r>
                        <a:rPr lang="en-US" sz="1800">
                          <a:effectLst/>
                        </a:rPr>
                        <a:t> Electrical Eng &amp; Inst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dirty="0">
                          <a:effectLst/>
                        </a:rPr>
                        <a:t>15.36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dirty="0">
                          <a:effectLst/>
                        </a:rPr>
                        <a:t>583272.8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3447879"/>
                  </a:ext>
                </a:extLst>
              </a:tr>
              <a:tr h="320717">
                <a:tc>
                  <a:txBody>
                    <a:bodyPr/>
                    <a:lstStyle/>
                    <a:p>
                      <a:pPr marL="0" marR="0" algn="l">
                        <a:lnSpc>
                          <a:spcPct val="150000"/>
                        </a:lnSpc>
                        <a:spcBef>
                          <a:spcPts val="0"/>
                        </a:spcBef>
                        <a:spcAft>
                          <a:spcPts val="0"/>
                        </a:spcAft>
                      </a:pPr>
                      <a:r>
                        <a:rPr lang="en-US" sz="1800">
                          <a:effectLst/>
                        </a:rPr>
                        <a:t> Oth. Business Serv.</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a:effectLst/>
                        </a:rPr>
                        <a:t>67.59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dirty="0">
                          <a:effectLst/>
                        </a:rPr>
                        <a:t>465459.4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77938290"/>
                  </a:ext>
                </a:extLst>
              </a:tr>
              <a:tr h="320717">
                <a:tc>
                  <a:txBody>
                    <a:bodyPr/>
                    <a:lstStyle/>
                    <a:p>
                      <a:pPr marL="0" marR="0" algn="l">
                        <a:lnSpc>
                          <a:spcPct val="150000"/>
                        </a:lnSpc>
                        <a:spcBef>
                          <a:spcPts val="0"/>
                        </a:spcBef>
                        <a:spcAft>
                          <a:spcPts val="0"/>
                        </a:spcAft>
                      </a:pPr>
                      <a:r>
                        <a:rPr lang="en-US" sz="1800">
                          <a:effectLst/>
                        </a:rPr>
                        <a:t>Motor Vehicles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a:effectLst/>
                        </a:rPr>
                        <a:t>-16.80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dirty="0">
                          <a:effectLst/>
                        </a:rPr>
                        <a:t>362093.9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24447674"/>
                  </a:ext>
                </a:extLst>
              </a:tr>
              <a:tr h="320717">
                <a:tc>
                  <a:txBody>
                    <a:bodyPr/>
                    <a:lstStyle/>
                    <a:p>
                      <a:pPr marL="0" marR="0" algn="l">
                        <a:lnSpc>
                          <a:spcPct val="150000"/>
                        </a:lnSpc>
                        <a:spcBef>
                          <a:spcPts val="0"/>
                        </a:spcBef>
                        <a:spcAft>
                          <a:spcPts val="0"/>
                        </a:spcAft>
                      </a:pPr>
                      <a:r>
                        <a:rPr lang="en-US" sz="1800">
                          <a:effectLst/>
                        </a:rPr>
                        <a:t> Other Manufacturing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a:effectLst/>
                        </a:rPr>
                        <a:t>-115.04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dirty="0">
                          <a:effectLst/>
                        </a:rPr>
                        <a:t>339901.1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42471887"/>
                  </a:ext>
                </a:extLst>
              </a:tr>
              <a:tr h="320717">
                <a:tc>
                  <a:txBody>
                    <a:bodyPr/>
                    <a:lstStyle/>
                    <a:p>
                      <a:pPr marL="0" marR="0" algn="l">
                        <a:lnSpc>
                          <a:spcPct val="150000"/>
                        </a:lnSpc>
                        <a:spcBef>
                          <a:spcPts val="0"/>
                        </a:spcBef>
                        <a:spcAft>
                          <a:spcPts val="0"/>
                        </a:spcAft>
                      </a:pPr>
                      <a:r>
                        <a:rPr lang="en-US" sz="1800">
                          <a:effectLst/>
                        </a:rPr>
                        <a:t> Chemicals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a:effectLst/>
                        </a:rPr>
                        <a:t>-3.90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dirty="0">
                          <a:effectLst/>
                        </a:rPr>
                        <a:t>318774.7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02275886"/>
                  </a:ext>
                </a:extLst>
              </a:tr>
            </a:tbl>
          </a:graphicData>
        </a:graphic>
      </p:graphicFrame>
    </p:spTree>
    <p:extLst>
      <p:ext uri="{BB962C8B-B14F-4D97-AF65-F5344CB8AC3E}">
        <p14:creationId xmlns:p14="http://schemas.microsoft.com/office/powerpoint/2010/main" val="152246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46616-CA77-4A5A-ACEC-CD8CF6CDC713}"/>
              </a:ext>
            </a:extLst>
          </p:cNvPr>
          <p:cNvSpPr txBox="1"/>
          <p:nvPr/>
        </p:nvSpPr>
        <p:spPr>
          <a:xfrm>
            <a:off x="0" y="7813063"/>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3" name="TextBox 2">
            <a:extLst>
              <a:ext uri="{FF2B5EF4-FFF2-40B4-BE49-F238E27FC236}">
                <a16:creationId xmlns:a16="http://schemas.microsoft.com/office/drawing/2014/main" id="{0E4D0B65-2DF5-4B28-885D-31A7AA4E92D8}"/>
              </a:ext>
            </a:extLst>
          </p:cNvPr>
          <p:cNvSpPr txBox="1"/>
          <p:nvPr/>
        </p:nvSpPr>
        <p:spPr>
          <a:xfrm>
            <a:off x="2079055" y="259937"/>
            <a:ext cx="10154653" cy="954107"/>
          </a:xfrm>
          <a:prstGeom prst="rect">
            <a:avLst/>
          </a:prstGeom>
          <a:noFill/>
        </p:spPr>
        <p:txBody>
          <a:bodyPr wrap="square" rtlCol="0">
            <a:spAutoFit/>
          </a:bodyPr>
          <a:lstStyle/>
          <a:p>
            <a:pPr algn="ctr"/>
            <a:r>
              <a:rPr lang="en-US" sz="2800" dirty="0"/>
              <a:t>Policy Landscape </a:t>
            </a:r>
          </a:p>
          <a:p>
            <a:pPr algn="ctr"/>
            <a:r>
              <a:rPr lang="en-US" sz="2800" dirty="0"/>
              <a:t> Digital India Program 2015 : Key catalyzer for 5 G upgradation </a:t>
            </a:r>
          </a:p>
        </p:txBody>
      </p:sp>
      <p:graphicFrame>
        <p:nvGraphicFramePr>
          <p:cNvPr id="4" name="Diagram 3">
            <a:extLst>
              <a:ext uri="{FF2B5EF4-FFF2-40B4-BE49-F238E27FC236}">
                <a16:creationId xmlns:a16="http://schemas.microsoft.com/office/drawing/2014/main" id="{7AA66E79-456F-43AE-8586-00A963E30200}"/>
              </a:ext>
            </a:extLst>
          </p:cNvPr>
          <p:cNvGraphicFramePr/>
          <p:nvPr>
            <p:extLst>
              <p:ext uri="{D42A27DB-BD31-4B8C-83A1-F6EECF244321}">
                <p14:modId xmlns:p14="http://schemas.microsoft.com/office/powerpoint/2010/main" val="725035490"/>
              </p:ext>
            </p:extLst>
          </p:nvPr>
        </p:nvGraphicFramePr>
        <p:xfrm>
          <a:off x="1641106" y="1392822"/>
          <a:ext cx="11030550" cy="6062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8242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27AF06-C4B3-4B29-80A2-78814C82241F}"/>
              </a:ext>
            </a:extLst>
          </p:cNvPr>
          <p:cNvSpPr txBox="1"/>
          <p:nvPr/>
        </p:nvSpPr>
        <p:spPr>
          <a:xfrm>
            <a:off x="-61542" y="7760129"/>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4" name="TextBox 3">
            <a:extLst>
              <a:ext uri="{FF2B5EF4-FFF2-40B4-BE49-F238E27FC236}">
                <a16:creationId xmlns:a16="http://schemas.microsoft.com/office/drawing/2014/main" id="{D1967B76-DD55-4B02-B953-113366CBA3E5}"/>
              </a:ext>
            </a:extLst>
          </p:cNvPr>
          <p:cNvSpPr txBox="1"/>
          <p:nvPr/>
        </p:nvSpPr>
        <p:spPr>
          <a:xfrm>
            <a:off x="3851910" y="914400"/>
            <a:ext cx="2903220" cy="318897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FC766092-E4A2-4ED7-8D7A-144B574D2007}"/>
              </a:ext>
            </a:extLst>
          </p:cNvPr>
          <p:cNvSpPr txBox="1"/>
          <p:nvPr/>
        </p:nvSpPr>
        <p:spPr>
          <a:xfrm>
            <a:off x="8473440" y="1706880"/>
            <a:ext cx="2903220" cy="318897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9A205342-009C-4105-B599-DC6D4143ABCE}"/>
              </a:ext>
            </a:extLst>
          </p:cNvPr>
          <p:cNvSpPr txBox="1"/>
          <p:nvPr/>
        </p:nvSpPr>
        <p:spPr>
          <a:xfrm>
            <a:off x="4450080" y="2015490"/>
            <a:ext cx="2903220" cy="3188970"/>
          </a:xfrm>
          <a:prstGeom prst="rect">
            <a:avLst/>
          </a:prstGeom>
          <a:noFill/>
        </p:spPr>
        <p:txBody>
          <a:bodyPr wrap="square" rtlCol="0">
            <a:spAutoFit/>
          </a:bodyPr>
          <a:lstStyle/>
          <a:p>
            <a:endParaRPr lang="en-US" dirty="0"/>
          </a:p>
        </p:txBody>
      </p:sp>
      <p:sp>
        <p:nvSpPr>
          <p:cNvPr id="13" name="Rectangle 12">
            <a:extLst>
              <a:ext uri="{FF2B5EF4-FFF2-40B4-BE49-F238E27FC236}">
                <a16:creationId xmlns:a16="http://schemas.microsoft.com/office/drawing/2014/main" id="{F2C8CA47-54BD-488B-8BD9-5636521FB748}"/>
              </a:ext>
            </a:extLst>
          </p:cNvPr>
          <p:cNvSpPr/>
          <p:nvPr/>
        </p:nvSpPr>
        <p:spPr>
          <a:xfrm>
            <a:off x="2868930" y="339775"/>
            <a:ext cx="7315200" cy="646331"/>
          </a:xfrm>
          <a:prstGeom prst="rect">
            <a:avLst/>
          </a:prstGeom>
        </p:spPr>
        <p:txBody>
          <a:bodyPr>
            <a:spAutoFit/>
          </a:bodyPr>
          <a:lstStyle/>
          <a:p>
            <a:pPr algn="ctr"/>
            <a:r>
              <a:rPr lang="en-US" b="1" dirty="0"/>
              <a:t>SECTOR-SPECIFIC IMPACTS</a:t>
            </a:r>
          </a:p>
          <a:p>
            <a:pPr algn="ctr"/>
            <a:r>
              <a:rPr lang="en-US" b="1" dirty="0"/>
              <a:t>Indirect Effects Industrial States </a:t>
            </a:r>
          </a:p>
        </p:txBody>
      </p:sp>
      <p:sp>
        <p:nvSpPr>
          <p:cNvPr id="16" name="Rectangle 15">
            <a:extLst>
              <a:ext uri="{FF2B5EF4-FFF2-40B4-BE49-F238E27FC236}">
                <a16:creationId xmlns:a16="http://schemas.microsoft.com/office/drawing/2014/main" id="{8ECC7883-D819-4AD1-8A9D-E6E20B055482}"/>
              </a:ext>
            </a:extLst>
          </p:cNvPr>
          <p:cNvSpPr/>
          <p:nvPr/>
        </p:nvSpPr>
        <p:spPr>
          <a:xfrm>
            <a:off x="809625" y="5616624"/>
            <a:ext cx="15327630" cy="1938992"/>
          </a:xfrm>
          <a:prstGeom prst="rect">
            <a:avLst/>
          </a:prstGeom>
        </p:spPr>
        <p:txBody>
          <a:bodyPr wrap="square">
            <a:spAutoFit/>
          </a:bodyPr>
          <a:lstStyle/>
          <a:p>
            <a:endParaRPr lang="en-US" sz="2400" dirty="0"/>
          </a:p>
          <a:p>
            <a:r>
              <a:rPr lang="en-US" sz="2400" b="1" dirty="0"/>
              <a:t>Industrial States</a:t>
            </a:r>
          </a:p>
          <a:p>
            <a:r>
              <a:rPr lang="en-US" sz="2400" b="1" dirty="0"/>
              <a:t>Motor Vehicles:</a:t>
            </a:r>
            <a:r>
              <a:rPr lang="en-US" sz="2400" dirty="0"/>
              <a:t> Highest output gain with marginal employment decline due to automation.</a:t>
            </a:r>
          </a:p>
          <a:p>
            <a:r>
              <a:rPr lang="en-US" sz="2400" b="1" dirty="0"/>
              <a:t>Other Manufacturing:</a:t>
            </a:r>
            <a:r>
              <a:rPr lang="en-US" sz="2400" dirty="0"/>
              <a:t> Strong output and net employment gains from smart production environments.</a:t>
            </a:r>
          </a:p>
          <a:p>
            <a:r>
              <a:rPr lang="en-US" sz="2400" b="1" dirty="0"/>
              <a:t>Trade &amp; Logistics:</a:t>
            </a:r>
            <a:r>
              <a:rPr lang="en-US" sz="2400" dirty="0"/>
              <a:t> High output increase but massive job loss due to digital logistics.</a:t>
            </a:r>
          </a:p>
        </p:txBody>
      </p:sp>
      <p:graphicFrame>
        <p:nvGraphicFramePr>
          <p:cNvPr id="17" name="Table 16">
            <a:extLst>
              <a:ext uri="{FF2B5EF4-FFF2-40B4-BE49-F238E27FC236}">
                <a16:creationId xmlns:a16="http://schemas.microsoft.com/office/drawing/2014/main" id="{8554BF80-F51F-4979-A5ED-23C2C2D7A6C7}"/>
              </a:ext>
            </a:extLst>
          </p:cNvPr>
          <p:cNvGraphicFramePr>
            <a:graphicFrameLocks noGrp="1"/>
          </p:cNvGraphicFramePr>
          <p:nvPr>
            <p:extLst>
              <p:ext uri="{D42A27DB-BD31-4B8C-83A1-F6EECF244321}">
                <p14:modId xmlns:p14="http://schemas.microsoft.com/office/powerpoint/2010/main" val="2853525571"/>
              </p:ext>
            </p:extLst>
          </p:nvPr>
        </p:nvGraphicFramePr>
        <p:xfrm>
          <a:off x="2447290" y="1281720"/>
          <a:ext cx="8331200" cy="4180543"/>
        </p:xfrm>
        <a:graphic>
          <a:graphicData uri="http://schemas.openxmlformats.org/drawingml/2006/table">
            <a:tbl>
              <a:tblPr firstRow="1" firstCol="1" bandRow="1">
                <a:tableStyleId>{5C22544A-7EE6-4342-B048-85BDC9FD1C3A}</a:tableStyleId>
              </a:tblPr>
              <a:tblGrid>
                <a:gridCol w="4316296">
                  <a:extLst>
                    <a:ext uri="{9D8B030D-6E8A-4147-A177-3AD203B41FA5}">
                      <a16:colId xmlns:a16="http://schemas.microsoft.com/office/drawing/2014/main" val="3767863778"/>
                    </a:ext>
                  </a:extLst>
                </a:gridCol>
                <a:gridCol w="1605762">
                  <a:extLst>
                    <a:ext uri="{9D8B030D-6E8A-4147-A177-3AD203B41FA5}">
                      <a16:colId xmlns:a16="http://schemas.microsoft.com/office/drawing/2014/main" val="4014325547"/>
                    </a:ext>
                  </a:extLst>
                </a:gridCol>
                <a:gridCol w="2409142">
                  <a:extLst>
                    <a:ext uri="{9D8B030D-6E8A-4147-A177-3AD203B41FA5}">
                      <a16:colId xmlns:a16="http://schemas.microsoft.com/office/drawing/2014/main" val="1435996115"/>
                    </a:ext>
                  </a:extLst>
                </a:gridCol>
              </a:tblGrid>
              <a:tr h="425016">
                <a:tc>
                  <a:txBody>
                    <a:bodyPr/>
                    <a:lstStyle/>
                    <a:p>
                      <a:pPr marL="0" marR="0" algn="l">
                        <a:lnSpc>
                          <a:spcPct val="150000"/>
                        </a:lnSpc>
                        <a:spcBef>
                          <a:spcPts val="0"/>
                        </a:spcBef>
                        <a:spcAft>
                          <a:spcPts val="0"/>
                        </a:spcAft>
                      </a:pPr>
                      <a:r>
                        <a:rPr lang="en-US" sz="1800">
                          <a:effectLst/>
                        </a:rPr>
                        <a:t>Sector/State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US" sz="1800">
                          <a:effectLst/>
                        </a:rPr>
                        <a:t>Change in Emp (000)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50000"/>
                        </a:lnSpc>
                        <a:spcBef>
                          <a:spcPts val="0"/>
                        </a:spcBef>
                        <a:spcAft>
                          <a:spcPts val="0"/>
                        </a:spcAft>
                      </a:pPr>
                      <a:r>
                        <a:rPr lang="en-US" sz="1800">
                          <a:effectLst/>
                        </a:rPr>
                        <a:t>Change in output (M INR)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04005155"/>
                  </a:ext>
                </a:extLst>
              </a:tr>
              <a:tr h="425016">
                <a:tc>
                  <a:txBody>
                    <a:bodyPr/>
                    <a:lstStyle/>
                    <a:p>
                      <a:pPr marL="0" marR="0" algn="l">
                        <a:lnSpc>
                          <a:spcPct val="150000"/>
                        </a:lnSpc>
                        <a:spcBef>
                          <a:spcPts val="0"/>
                        </a:spcBef>
                        <a:spcAft>
                          <a:spcPts val="0"/>
                        </a:spcAft>
                      </a:pPr>
                      <a:r>
                        <a:rPr lang="en-US" sz="1800">
                          <a:effectLst/>
                        </a:rPr>
                        <a:t>Motor Vehicles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-47.92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609798.3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86104017"/>
                  </a:ext>
                </a:extLst>
              </a:tr>
              <a:tr h="425016">
                <a:tc>
                  <a:txBody>
                    <a:bodyPr/>
                    <a:lstStyle/>
                    <a:p>
                      <a:pPr marL="0" marR="0" algn="l">
                        <a:lnSpc>
                          <a:spcPct val="150000"/>
                        </a:lnSpc>
                        <a:spcBef>
                          <a:spcPts val="0"/>
                        </a:spcBef>
                        <a:spcAft>
                          <a:spcPts val="0"/>
                        </a:spcAft>
                      </a:pPr>
                      <a:r>
                        <a:rPr lang="en-US" sz="1800">
                          <a:effectLst/>
                        </a:rPr>
                        <a:t> Other Manufacturing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6.55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418298.3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11810584"/>
                  </a:ext>
                </a:extLst>
              </a:tr>
              <a:tr h="425016">
                <a:tc>
                  <a:txBody>
                    <a:bodyPr/>
                    <a:lstStyle/>
                    <a:p>
                      <a:pPr marL="0" marR="0" algn="l">
                        <a:lnSpc>
                          <a:spcPct val="150000"/>
                        </a:lnSpc>
                        <a:spcBef>
                          <a:spcPts val="0"/>
                        </a:spcBef>
                        <a:spcAft>
                          <a:spcPts val="0"/>
                        </a:spcAft>
                      </a:pPr>
                      <a:r>
                        <a:rPr lang="en-US" sz="1800">
                          <a:effectLst/>
                        </a:rPr>
                        <a:t> Trade and logistics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-1.30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417496.7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46948905"/>
                  </a:ext>
                </a:extLst>
              </a:tr>
              <a:tr h="425016">
                <a:tc>
                  <a:txBody>
                    <a:bodyPr/>
                    <a:lstStyle/>
                    <a:p>
                      <a:pPr marL="0" marR="0" algn="l">
                        <a:lnSpc>
                          <a:spcPct val="150000"/>
                        </a:lnSpc>
                        <a:spcBef>
                          <a:spcPts val="0"/>
                        </a:spcBef>
                        <a:spcAft>
                          <a:spcPts val="0"/>
                        </a:spcAft>
                      </a:pPr>
                      <a:r>
                        <a:rPr lang="en-US" sz="1800">
                          <a:effectLst/>
                        </a:rPr>
                        <a:t>Electronics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15.36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404581.7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92610832"/>
                  </a:ext>
                </a:extLst>
              </a:tr>
              <a:tr h="425016">
                <a:tc>
                  <a:txBody>
                    <a:bodyPr/>
                    <a:lstStyle/>
                    <a:p>
                      <a:pPr marL="0" marR="0" algn="l">
                        <a:lnSpc>
                          <a:spcPct val="150000"/>
                        </a:lnSpc>
                        <a:spcBef>
                          <a:spcPts val="0"/>
                        </a:spcBef>
                        <a:spcAft>
                          <a:spcPts val="0"/>
                        </a:spcAft>
                      </a:pPr>
                      <a:r>
                        <a:rPr lang="en-US" sz="1800">
                          <a:effectLst/>
                        </a:rPr>
                        <a:t> Oth. Business Serv.</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67.59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362073.9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50133234"/>
                  </a:ext>
                </a:extLst>
              </a:tr>
              <a:tr h="425016">
                <a:tc>
                  <a:txBody>
                    <a:bodyPr/>
                    <a:lstStyle/>
                    <a:p>
                      <a:pPr marL="0" marR="0" algn="l">
                        <a:lnSpc>
                          <a:spcPct val="150000"/>
                        </a:lnSpc>
                        <a:spcBef>
                          <a:spcPts val="0"/>
                        </a:spcBef>
                        <a:spcAft>
                          <a:spcPts val="0"/>
                        </a:spcAft>
                      </a:pPr>
                      <a:r>
                        <a:rPr lang="en-US" sz="1800">
                          <a:effectLst/>
                        </a:rPr>
                        <a:t> Basic Metals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-16.80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354685.3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34756166"/>
                  </a:ext>
                </a:extLst>
              </a:tr>
              <a:tr h="425016">
                <a:tc>
                  <a:txBody>
                    <a:bodyPr/>
                    <a:lstStyle/>
                    <a:p>
                      <a:pPr marL="0" marR="0" algn="l">
                        <a:lnSpc>
                          <a:spcPct val="150000"/>
                        </a:lnSpc>
                        <a:spcBef>
                          <a:spcPts val="0"/>
                        </a:spcBef>
                        <a:spcAft>
                          <a:spcPts val="0"/>
                        </a:spcAft>
                      </a:pPr>
                      <a:r>
                        <a:rPr lang="en-US" sz="1800">
                          <a:effectLst/>
                        </a:rPr>
                        <a:t> ElectricitySupply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-115.04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320510.8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20663725"/>
                  </a:ext>
                </a:extLst>
              </a:tr>
              <a:tr h="425016">
                <a:tc>
                  <a:txBody>
                    <a:bodyPr/>
                    <a:lstStyle/>
                    <a:p>
                      <a:pPr marL="0" marR="0" algn="l">
                        <a:lnSpc>
                          <a:spcPct val="150000"/>
                        </a:lnSpc>
                        <a:spcBef>
                          <a:spcPts val="0"/>
                        </a:spcBef>
                        <a:spcAft>
                          <a:spcPts val="0"/>
                        </a:spcAft>
                      </a:pPr>
                      <a:r>
                        <a:rPr lang="en-US" sz="1800">
                          <a:effectLst/>
                        </a:rPr>
                        <a:t> Metal Goods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-3.90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dirty="0">
                          <a:effectLst/>
                        </a:rPr>
                        <a:t>278228.3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46031075"/>
                  </a:ext>
                </a:extLst>
              </a:tr>
            </a:tbl>
          </a:graphicData>
        </a:graphic>
      </p:graphicFrame>
    </p:spTree>
    <p:extLst>
      <p:ext uri="{BB962C8B-B14F-4D97-AF65-F5344CB8AC3E}">
        <p14:creationId xmlns:p14="http://schemas.microsoft.com/office/powerpoint/2010/main" val="273732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EBCAF7-7154-4503-8B30-316A73EDDA71}"/>
              </a:ext>
            </a:extLst>
          </p:cNvPr>
          <p:cNvSpPr/>
          <p:nvPr/>
        </p:nvSpPr>
        <p:spPr>
          <a:xfrm>
            <a:off x="2868930" y="339775"/>
            <a:ext cx="7315200" cy="646331"/>
          </a:xfrm>
          <a:prstGeom prst="rect">
            <a:avLst/>
          </a:prstGeom>
        </p:spPr>
        <p:txBody>
          <a:bodyPr>
            <a:spAutoFit/>
          </a:bodyPr>
          <a:lstStyle/>
          <a:p>
            <a:pPr algn="ctr"/>
            <a:r>
              <a:rPr lang="en-US" b="1" dirty="0"/>
              <a:t>SECTOR-SPECIFIC IMPACTS</a:t>
            </a:r>
          </a:p>
          <a:p>
            <a:pPr algn="ctr"/>
            <a:r>
              <a:rPr lang="en-US" b="1" dirty="0"/>
              <a:t>Indirect Effects </a:t>
            </a:r>
            <a:r>
              <a:rPr lang="en-US" b="1" dirty="0" err="1"/>
              <a:t>Agrigarian</a:t>
            </a:r>
            <a:r>
              <a:rPr lang="en-US" b="1" dirty="0"/>
              <a:t> States </a:t>
            </a:r>
          </a:p>
        </p:txBody>
      </p:sp>
      <p:graphicFrame>
        <p:nvGraphicFramePr>
          <p:cNvPr id="3" name="Table 2">
            <a:extLst>
              <a:ext uri="{FF2B5EF4-FFF2-40B4-BE49-F238E27FC236}">
                <a16:creationId xmlns:a16="http://schemas.microsoft.com/office/drawing/2014/main" id="{ED1627A6-D555-4BC7-915C-950699C312FD}"/>
              </a:ext>
            </a:extLst>
          </p:cNvPr>
          <p:cNvGraphicFramePr>
            <a:graphicFrameLocks noGrp="1"/>
          </p:cNvGraphicFramePr>
          <p:nvPr>
            <p:extLst>
              <p:ext uri="{D42A27DB-BD31-4B8C-83A1-F6EECF244321}">
                <p14:modId xmlns:p14="http://schemas.microsoft.com/office/powerpoint/2010/main" val="1413946533"/>
              </p:ext>
            </p:extLst>
          </p:nvPr>
        </p:nvGraphicFramePr>
        <p:xfrm>
          <a:off x="2713831" y="1250950"/>
          <a:ext cx="8082598" cy="4100830"/>
        </p:xfrm>
        <a:graphic>
          <a:graphicData uri="http://schemas.openxmlformats.org/drawingml/2006/table">
            <a:tbl>
              <a:tblPr firstRow="1" firstCol="1" bandRow="1">
                <a:tableStyleId>{5C22544A-7EE6-4342-B048-85BDC9FD1C3A}</a:tableStyleId>
              </a:tblPr>
              <a:tblGrid>
                <a:gridCol w="3084869">
                  <a:extLst>
                    <a:ext uri="{9D8B030D-6E8A-4147-A177-3AD203B41FA5}">
                      <a16:colId xmlns:a16="http://schemas.microsoft.com/office/drawing/2014/main" val="3663761149"/>
                    </a:ext>
                  </a:extLst>
                </a:gridCol>
                <a:gridCol w="2716762">
                  <a:extLst>
                    <a:ext uri="{9D8B030D-6E8A-4147-A177-3AD203B41FA5}">
                      <a16:colId xmlns:a16="http://schemas.microsoft.com/office/drawing/2014/main" val="2804786974"/>
                    </a:ext>
                  </a:extLst>
                </a:gridCol>
                <a:gridCol w="2280967">
                  <a:extLst>
                    <a:ext uri="{9D8B030D-6E8A-4147-A177-3AD203B41FA5}">
                      <a16:colId xmlns:a16="http://schemas.microsoft.com/office/drawing/2014/main" val="2956011290"/>
                    </a:ext>
                  </a:extLst>
                </a:gridCol>
              </a:tblGrid>
              <a:tr h="106680">
                <a:tc>
                  <a:txBody>
                    <a:bodyPr/>
                    <a:lstStyle/>
                    <a:p>
                      <a:pPr marL="0" marR="0" algn="l">
                        <a:lnSpc>
                          <a:spcPct val="150000"/>
                        </a:lnSpc>
                        <a:spcBef>
                          <a:spcPts val="0"/>
                        </a:spcBef>
                        <a:spcAft>
                          <a:spcPts val="0"/>
                        </a:spcAft>
                      </a:pPr>
                      <a:r>
                        <a:rPr lang="en-US" sz="1800" dirty="0">
                          <a:effectLst/>
                        </a:rPr>
                        <a:t>Sector/State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US" sz="1800">
                          <a:effectLst/>
                        </a:rPr>
                        <a:t>Total change in employment (000)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50000"/>
                        </a:lnSpc>
                        <a:spcBef>
                          <a:spcPts val="0"/>
                        </a:spcBef>
                        <a:spcAft>
                          <a:spcPts val="0"/>
                        </a:spcAft>
                      </a:pPr>
                      <a:r>
                        <a:rPr lang="en-US" sz="1800">
                          <a:effectLst/>
                        </a:rPr>
                        <a:t>total change In output (Million INR )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10360204"/>
                  </a:ext>
                </a:extLst>
              </a:tr>
              <a:tr h="106680">
                <a:tc>
                  <a:txBody>
                    <a:bodyPr/>
                    <a:lstStyle/>
                    <a:p>
                      <a:pPr marL="0" marR="0" algn="l">
                        <a:lnSpc>
                          <a:spcPct val="150000"/>
                        </a:lnSpc>
                        <a:spcBef>
                          <a:spcPts val="0"/>
                        </a:spcBef>
                        <a:spcAft>
                          <a:spcPts val="0"/>
                        </a:spcAft>
                      </a:pPr>
                      <a:r>
                        <a:rPr lang="en-US" sz="1800">
                          <a:effectLst/>
                        </a:rPr>
                        <a:t> Basic Metals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-6.2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455577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29202564"/>
                  </a:ext>
                </a:extLst>
              </a:tr>
              <a:tr h="106680">
                <a:tc>
                  <a:txBody>
                    <a:bodyPr/>
                    <a:lstStyle/>
                    <a:p>
                      <a:pPr marL="0" marR="0" algn="l">
                        <a:lnSpc>
                          <a:spcPct val="150000"/>
                        </a:lnSpc>
                        <a:spcBef>
                          <a:spcPts val="0"/>
                        </a:spcBef>
                        <a:spcAft>
                          <a:spcPts val="0"/>
                        </a:spcAft>
                      </a:pPr>
                      <a:r>
                        <a:rPr lang="en-US" sz="1800">
                          <a:effectLst/>
                        </a:rPr>
                        <a:t> Trade and logistics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-554.7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384333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12979209"/>
                  </a:ext>
                </a:extLst>
              </a:tr>
              <a:tr h="106680">
                <a:tc>
                  <a:txBody>
                    <a:bodyPr/>
                    <a:lstStyle/>
                    <a:p>
                      <a:pPr marL="0" marR="0" algn="l">
                        <a:lnSpc>
                          <a:spcPct val="150000"/>
                        </a:lnSpc>
                        <a:spcBef>
                          <a:spcPts val="0"/>
                        </a:spcBef>
                        <a:spcAft>
                          <a:spcPts val="0"/>
                        </a:spcAft>
                      </a:pPr>
                      <a:r>
                        <a:rPr lang="en-US" sz="1800">
                          <a:effectLst/>
                        </a:rPr>
                        <a:t>Motor Vehicles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-5.9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353960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88207570"/>
                  </a:ext>
                </a:extLst>
              </a:tr>
              <a:tr h="106680">
                <a:tc>
                  <a:txBody>
                    <a:bodyPr/>
                    <a:lstStyle/>
                    <a:p>
                      <a:pPr marL="0" marR="0" algn="l">
                        <a:lnSpc>
                          <a:spcPct val="150000"/>
                        </a:lnSpc>
                        <a:spcBef>
                          <a:spcPts val="0"/>
                        </a:spcBef>
                        <a:spcAft>
                          <a:spcPts val="0"/>
                        </a:spcAft>
                      </a:pPr>
                      <a:r>
                        <a:rPr lang="en-US" sz="1800">
                          <a:effectLst/>
                        </a:rPr>
                        <a:t> Oth. Business Serv.</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38.7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324639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07823063"/>
                  </a:ext>
                </a:extLst>
              </a:tr>
              <a:tr h="106680">
                <a:tc>
                  <a:txBody>
                    <a:bodyPr/>
                    <a:lstStyle/>
                    <a:p>
                      <a:pPr marL="0" marR="0" algn="l">
                        <a:lnSpc>
                          <a:spcPct val="150000"/>
                        </a:lnSpc>
                        <a:spcBef>
                          <a:spcPts val="0"/>
                        </a:spcBef>
                        <a:spcAft>
                          <a:spcPts val="0"/>
                        </a:spcAft>
                      </a:pPr>
                      <a:r>
                        <a:rPr lang="en-US" sz="1800">
                          <a:effectLst/>
                        </a:rPr>
                        <a:t> Other Manufacturing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15.5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261997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23980246"/>
                  </a:ext>
                </a:extLst>
              </a:tr>
              <a:tr h="106680">
                <a:tc>
                  <a:txBody>
                    <a:bodyPr/>
                    <a:lstStyle/>
                    <a:p>
                      <a:pPr marL="0" marR="0" algn="l">
                        <a:lnSpc>
                          <a:spcPct val="150000"/>
                        </a:lnSpc>
                        <a:spcBef>
                          <a:spcPts val="0"/>
                        </a:spcBef>
                        <a:spcAft>
                          <a:spcPts val="0"/>
                        </a:spcAft>
                      </a:pPr>
                      <a:r>
                        <a:rPr lang="en-US" sz="1800">
                          <a:effectLst/>
                        </a:rPr>
                        <a:t> Chemicals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11.0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226411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56151819"/>
                  </a:ext>
                </a:extLst>
              </a:tr>
              <a:tr h="106680">
                <a:tc>
                  <a:txBody>
                    <a:bodyPr/>
                    <a:lstStyle/>
                    <a:p>
                      <a:pPr marL="0" marR="0" algn="l">
                        <a:lnSpc>
                          <a:spcPct val="150000"/>
                        </a:lnSpc>
                        <a:spcBef>
                          <a:spcPts val="0"/>
                        </a:spcBef>
                        <a:spcAft>
                          <a:spcPts val="0"/>
                        </a:spcAft>
                      </a:pPr>
                      <a:r>
                        <a:rPr lang="en-US" sz="1800">
                          <a:effectLst/>
                        </a:rPr>
                        <a:t> Metal Goods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7.7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214434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52441857"/>
                  </a:ext>
                </a:extLst>
              </a:tr>
              <a:tr h="106680">
                <a:tc>
                  <a:txBody>
                    <a:bodyPr/>
                    <a:lstStyle/>
                    <a:p>
                      <a:pPr marL="0" marR="0" algn="l">
                        <a:lnSpc>
                          <a:spcPct val="150000"/>
                        </a:lnSpc>
                        <a:spcBef>
                          <a:spcPts val="0"/>
                        </a:spcBef>
                        <a:spcAft>
                          <a:spcPts val="0"/>
                        </a:spcAft>
                      </a:pPr>
                      <a:r>
                        <a:rPr lang="en-US" sz="1800">
                          <a:effectLst/>
                        </a:rPr>
                        <a:t>Electronics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4.3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207784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19775742"/>
                  </a:ext>
                </a:extLst>
              </a:tr>
              <a:tr h="106680">
                <a:tc>
                  <a:txBody>
                    <a:bodyPr/>
                    <a:lstStyle/>
                    <a:p>
                      <a:pPr marL="0" marR="0" algn="l">
                        <a:lnSpc>
                          <a:spcPct val="150000"/>
                        </a:lnSpc>
                        <a:spcBef>
                          <a:spcPts val="0"/>
                        </a:spcBef>
                        <a:spcAft>
                          <a:spcPts val="0"/>
                        </a:spcAft>
                      </a:pPr>
                      <a:r>
                        <a:rPr lang="en-US" sz="1800">
                          <a:effectLst/>
                        </a:rPr>
                        <a:t> Agriculture etc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a:effectLst/>
                        </a:rPr>
                        <a:t>-47.9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50000"/>
                        </a:lnSpc>
                        <a:spcBef>
                          <a:spcPts val="0"/>
                        </a:spcBef>
                        <a:spcAft>
                          <a:spcPts val="0"/>
                        </a:spcAft>
                      </a:pPr>
                      <a:r>
                        <a:rPr lang="en-US" sz="1800" dirty="0">
                          <a:effectLst/>
                        </a:rPr>
                        <a:t>118588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64759419"/>
                  </a:ext>
                </a:extLst>
              </a:tr>
            </a:tbl>
          </a:graphicData>
        </a:graphic>
      </p:graphicFrame>
      <p:sp>
        <p:nvSpPr>
          <p:cNvPr id="4" name="Rectangle 3">
            <a:extLst>
              <a:ext uri="{FF2B5EF4-FFF2-40B4-BE49-F238E27FC236}">
                <a16:creationId xmlns:a16="http://schemas.microsoft.com/office/drawing/2014/main" id="{79D3BE75-DD68-48E2-9776-DA7742674A5A}"/>
              </a:ext>
            </a:extLst>
          </p:cNvPr>
          <p:cNvSpPr/>
          <p:nvPr/>
        </p:nvSpPr>
        <p:spPr>
          <a:xfrm>
            <a:off x="537210" y="5750898"/>
            <a:ext cx="14093190" cy="1569660"/>
          </a:xfrm>
          <a:prstGeom prst="rect">
            <a:avLst/>
          </a:prstGeom>
        </p:spPr>
        <p:txBody>
          <a:bodyPr wrap="square">
            <a:spAutoFit/>
          </a:bodyPr>
          <a:lstStyle/>
          <a:p>
            <a:r>
              <a:rPr lang="en-US" sz="2400" b="1" dirty="0"/>
              <a:t>Agrarian States</a:t>
            </a:r>
          </a:p>
          <a:p>
            <a:r>
              <a:rPr lang="en-US" sz="2400" b="1" dirty="0"/>
              <a:t>Basic Metals:</a:t>
            </a:r>
            <a:r>
              <a:rPr lang="en-US" sz="2400" dirty="0"/>
              <a:t> Output growth but employment contraction from technology-driven processes.</a:t>
            </a:r>
          </a:p>
          <a:p>
            <a:r>
              <a:rPr lang="en-US" sz="2400" b="1" dirty="0"/>
              <a:t>Trade &amp; Logistics:</a:t>
            </a:r>
            <a:r>
              <a:rPr lang="en-US" sz="2400" dirty="0"/>
              <a:t> Substantial output growth, but dramatic job losses due to automation in traditional logistics.</a:t>
            </a:r>
          </a:p>
          <a:p>
            <a:r>
              <a:rPr lang="en-US" sz="2400" b="1" dirty="0"/>
              <a:t>Agriculture:</a:t>
            </a:r>
            <a:r>
              <a:rPr lang="en-US" sz="2400" dirty="0"/>
              <a:t> Output increase but employment decline, signaling gains from mechanization.</a:t>
            </a:r>
          </a:p>
        </p:txBody>
      </p:sp>
      <p:sp>
        <p:nvSpPr>
          <p:cNvPr id="5" name="TextBox 4">
            <a:extLst>
              <a:ext uri="{FF2B5EF4-FFF2-40B4-BE49-F238E27FC236}">
                <a16:creationId xmlns:a16="http://schemas.microsoft.com/office/drawing/2014/main" id="{832AAA57-4535-40D8-BA15-C714F93006D5}"/>
              </a:ext>
            </a:extLst>
          </p:cNvPr>
          <p:cNvSpPr txBox="1"/>
          <p:nvPr/>
        </p:nvSpPr>
        <p:spPr>
          <a:xfrm>
            <a:off x="-61542" y="7760129"/>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Tree>
    <p:extLst>
      <p:ext uri="{BB962C8B-B14F-4D97-AF65-F5344CB8AC3E}">
        <p14:creationId xmlns:p14="http://schemas.microsoft.com/office/powerpoint/2010/main" val="1167846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27AF06-C4B3-4B29-80A2-78814C82241F}"/>
              </a:ext>
            </a:extLst>
          </p:cNvPr>
          <p:cNvSpPr txBox="1"/>
          <p:nvPr/>
        </p:nvSpPr>
        <p:spPr>
          <a:xfrm>
            <a:off x="-61542" y="7760129"/>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33" name="Rectangle 32">
            <a:extLst>
              <a:ext uri="{FF2B5EF4-FFF2-40B4-BE49-F238E27FC236}">
                <a16:creationId xmlns:a16="http://schemas.microsoft.com/office/drawing/2014/main" id="{E1B42315-FFD3-4D93-AD30-07C98C99BFD8}"/>
              </a:ext>
            </a:extLst>
          </p:cNvPr>
          <p:cNvSpPr/>
          <p:nvPr/>
        </p:nvSpPr>
        <p:spPr>
          <a:xfrm>
            <a:off x="5334716" y="0"/>
            <a:ext cx="3477814" cy="707886"/>
          </a:xfrm>
          <a:prstGeom prst="rect">
            <a:avLst/>
          </a:prstGeom>
        </p:spPr>
        <p:txBody>
          <a:bodyPr wrap="square">
            <a:spAutoFit/>
          </a:bodyPr>
          <a:lstStyle/>
          <a:p>
            <a:r>
              <a:rPr lang="en-US" sz="4000" b="1" dirty="0"/>
              <a:t> Conclusions</a:t>
            </a:r>
          </a:p>
        </p:txBody>
      </p:sp>
      <p:sp>
        <p:nvSpPr>
          <p:cNvPr id="34" name="Rectangle 33">
            <a:extLst>
              <a:ext uri="{FF2B5EF4-FFF2-40B4-BE49-F238E27FC236}">
                <a16:creationId xmlns:a16="http://schemas.microsoft.com/office/drawing/2014/main" id="{CE7CA4D7-AB15-4A70-9031-A446138342FB}"/>
              </a:ext>
            </a:extLst>
          </p:cNvPr>
          <p:cNvSpPr/>
          <p:nvPr/>
        </p:nvSpPr>
        <p:spPr>
          <a:xfrm>
            <a:off x="887148" y="648228"/>
            <a:ext cx="12733020" cy="7109639"/>
          </a:xfrm>
          <a:prstGeom prst="rect">
            <a:avLst/>
          </a:prstGeom>
        </p:spPr>
        <p:txBody>
          <a:bodyPr wrap="square">
            <a:spAutoFit/>
          </a:bodyPr>
          <a:lstStyle/>
          <a:p>
            <a:r>
              <a:rPr lang="en-US" sz="2400" dirty="0"/>
              <a:t>5G Expansion infrastructure expansion in India by 2030 will lead to </a:t>
            </a:r>
          </a:p>
          <a:p>
            <a:endParaRPr lang="en-US" sz="2400" b="1" dirty="0"/>
          </a:p>
          <a:p>
            <a:r>
              <a:rPr lang="en-US" sz="2400" b="1" dirty="0"/>
              <a:t> </a:t>
            </a:r>
            <a:r>
              <a:rPr lang="en-US" sz="2400" b="1" dirty="0">
                <a:solidFill>
                  <a:schemeClr val="accent1">
                    <a:lumMod val="75000"/>
                  </a:schemeClr>
                </a:solidFill>
              </a:rPr>
              <a:t>Economic Impact by 2030</a:t>
            </a:r>
            <a:r>
              <a:rPr lang="en-US" sz="2400" b="1" dirty="0"/>
              <a:t> </a:t>
            </a:r>
          </a:p>
          <a:p>
            <a:r>
              <a:rPr lang="en-US" sz="2400" dirty="0"/>
              <a:t>•	GDP Increase: ~1.63% nationally by 2030</a:t>
            </a:r>
          </a:p>
          <a:p>
            <a:r>
              <a:rPr lang="en-US" sz="2400" dirty="0"/>
              <a:t>•	Job Creation: ~6 million new jobs</a:t>
            </a:r>
          </a:p>
          <a:p>
            <a:r>
              <a:rPr lang="en-US" sz="2400" dirty="0"/>
              <a:t>•	Heterogeneous Impacts across sectors and state</a:t>
            </a:r>
          </a:p>
          <a:p>
            <a:endParaRPr lang="en-US" sz="2400" b="1" dirty="0"/>
          </a:p>
          <a:p>
            <a:r>
              <a:rPr lang="en-US" sz="2400" b="1" dirty="0">
                <a:solidFill>
                  <a:schemeClr val="accent1">
                    <a:lumMod val="75000"/>
                  </a:schemeClr>
                </a:solidFill>
              </a:rPr>
              <a:t> Regional Differentiation</a:t>
            </a:r>
          </a:p>
          <a:p>
            <a:r>
              <a:rPr lang="en-US" sz="2400" b="1" dirty="0"/>
              <a:t>Agrarian States (Bihar, UP, MP):  </a:t>
            </a:r>
            <a:r>
              <a:rPr lang="en-US" sz="2400" dirty="0"/>
              <a:t>High employment in construction &amp; manufacturing, Output gains in underdeveloped industries along with a need for rural workforce transition from agriculture </a:t>
            </a:r>
          </a:p>
          <a:p>
            <a:r>
              <a:rPr lang="en-US" sz="2400" b="1" dirty="0"/>
              <a:t>Industrial States (Gujarat, Maharashtra, Rajasthan): </a:t>
            </a:r>
            <a:r>
              <a:rPr lang="en-US" sz="2400" dirty="0"/>
              <a:t> Capital-intensive growth in Auto, Electronics, Automation offsets job creation,  Gains from upstream-downstream sectoral linkages</a:t>
            </a:r>
          </a:p>
          <a:p>
            <a:r>
              <a:rPr lang="en-US" sz="2400" b="1" dirty="0"/>
              <a:t>Tech-Heavy States (AP &amp; Telangana, Tamil Nadu, Karnataka): </a:t>
            </a:r>
            <a:r>
              <a:rPr lang="en-US" sz="2400" dirty="0"/>
              <a:t>Strong growth in IT &amp; Business Services</a:t>
            </a:r>
          </a:p>
          <a:p>
            <a:r>
              <a:rPr lang="en-US" sz="2400" dirty="0"/>
              <a:t>with labor restructuring in logistics &amp; automotive. The transition is driven by skill-biased technological change</a:t>
            </a:r>
          </a:p>
          <a:p>
            <a:r>
              <a:rPr lang="en-US" sz="2400" b="1" dirty="0">
                <a:solidFill>
                  <a:schemeClr val="accent1">
                    <a:lumMod val="75000"/>
                  </a:schemeClr>
                </a:solidFill>
              </a:rPr>
              <a:t>Environmental Trade-Off</a:t>
            </a:r>
          </a:p>
          <a:p>
            <a:pPr marL="342900" indent="-342900">
              <a:buFont typeface="Arial" panose="020B0604020202020204" pitchFamily="34" charset="0"/>
              <a:buChar char="•"/>
            </a:pPr>
            <a:r>
              <a:rPr lang="en-US" sz="2400" dirty="0"/>
              <a:t>2% increase in CO₂ emissions projected by 2030</a:t>
            </a:r>
          </a:p>
          <a:p>
            <a:pPr marL="342900" indent="-342900">
              <a:buFont typeface="Arial" panose="020B0604020202020204" pitchFamily="34" charset="0"/>
              <a:buChar char="•"/>
            </a:pPr>
            <a:r>
              <a:rPr lang="en-US" sz="2400" dirty="0"/>
              <a:t>Clean energy alignment essential to mitigate emissions</a:t>
            </a:r>
          </a:p>
          <a:p>
            <a:pPr marL="342900" indent="-342900">
              <a:buFont typeface="Arial" panose="020B0604020202020204" pitchFamily="34" charset="0"/>
              <a:buChar char="•"/>
            </a:pPr>
            <a:r>
              <a:rPr lang="en-US" sz="2400" dirty="0"/>
              <a:t>Gujarat &amp; Tamil Nadu show viable RE integration models</a:t>
            </a:r>
          </a:p>
        </p:txBody>
      </p:sp>
    </p:spTree>
    <p:extLst>
      <p:ext uri="{BB962C8B-B14F-4D97-AF65-F5344CB8AC3E}">
        <p14:creationId xmlns:p14="http://schemas.microsoft.com/office/powerpoint/2010/main" val="412505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27AF06-C4B3-4B29-80A2-78814C82241F}"/>
              </a:ext>
            </a:extLst>
          </p:cNvPr>
          <p:cNvSpPr txBox="1"/>
          <p:nvPr/>
        </p:nvSpPr>
        <p:spPr>
          <a:xfrm>
            <a:off x="-61542" y="7760129"/>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3" name="Rectangle 2">
            <a:extLst>
              <a:ext uri="{FF2B5EF4-FFF2-40B4-BE49-F238E27FC236}">
                <a16:creationId xmlns:a16="http://schemas.microsoft.com/office/drawing/2014/main" id="{DBE20C92-E483-4A2D-828E-FCE2D901172C}"/>
              </a:ext>
            </a:extLst>
          </p:cNvPr>
          <p:cNvSpPr/>
          <p:nvPr/>
        </p:nvSpPr>
        <p:spPr>
          <a:xfrm>
            <a:off x="228600" y="-224849"/>
            <a:ext cx="14150340" cy="8525411"/>
          </a:xfrm>
          <a:prstGeom prst="rect">
            <a:avLst/>
          </a:prstGeom>
        </p:spPr>
        <p:txBody>
          <a:bodyPr wrap="square">
            <a:spAutoFit/>
          </a:bodyPr>
          <a:lstStyle/>
          <a:p>
            <a:endParaRPr lang="en-US" dirty="0"/>
          </a:p>
          <a:p>
            <a:r>
              <a:rPr lang="en-US" sz="3200" b="1" dirty="0"/>
              <a:t> Key Policy recommendations for a Balanced and green 5G infrastructure Rollout</a:t>
            </a:r>
          </a:p>
          <a:p>
            <a:endParaRPr lang="en-US" sz="2400" dirty="0"/>
          </a:p>
          <a:p>
            <a:r>
              <a:rPr lang="en-US" sz="2400" dirty="0"/>
              <a:t>1. Workforce Reskilling &amp; Sectoral Support for sectors like logistics, manufacturing and construction</a:t>
            </a:r>
          </a:p>
          <a:p>
            <a:r>
              <a:rPr lang="en-US" sz="2400" dirty="0"/>
              <a:t>Reskill labor in logistics, manufacturing, and construction</a:t>
            </a:r>
          </a:p>
          <a:p>
            <a:endParaRPr lang="en-US" sz="2400" dirty="0"/>
          </a:p>
          <a:p>
            <a:r>
              <a:rPr lang="en-US" sz="2400" dirty="0"/>
              <a:t>2. Decarbonize Digital Infrastructure with a policy push and green mandates for RE-sourced telecom towers and data centers along with strategic investments in smart grids and energy storage systems</a:t>
            </a:r>
          </a:p>
          <a:p>
            <a:endParaRPr lang="en-US" sz="2400" dirty="0"/>
          </a:p>
          <a:p>
            <a:r>
              <a:rPr lang="en-US" sz="2400" dirty="0"/>
              <a:t>3. Strengthening Value Chains which support backward and forward linkages across the economy with respect to 5 G roll out .</a:t>
            </a:r>
          </a:p>
          <a:p>
            <a:endParaRPr lang="en-US" sz="2400" dirty="0"/>
          </a:p>
          <a:p>
            <a:r>
              <a:rPr lang="en-US" sz="2400" dirty="0"/>
              <a:t> 4. There is a need for states to roll out policies enabling Regional Development Frameworks on the basis of existing potential for </a:t>
            </a:r>
            <a:r>
              <a:rPr lang="en-US" sz="2400" dirty="0" err="1"/>
              <a:t>e.g</a:t>
            </a:r>
            <a:r>
              <a:rPr lang="en-US" sz="2400" dirty="0"/>
              <a:t> .</a:t>
            </a:r>
          </a:p>
          <a:p>
            <a:r>
              <a:rPr lang="en-US" sz="2400" dirty="0"/>
              <a:t>Agrarian States: Rural digital infrastructure &amp; services</a:t>
            </a:r>
          </a:p>
          <a:p>
            <a:r>
              <a:rPr lang="en-US" sz="2400" dirty="0"/>
              <a:t>Industrial States: Smart &amp; green manufacturing</a:t>
            </a:r>
          </a:p>
          <a:p>
            <a:r>
              <a:rPr lang="en-US" sz="2400" dirty="0"/>
              <a:t>Tech States: Anchor digital exports and service value chains</a:t>
            </a:r>
          </a:p>
          <a:p>
            <a:endParaRPr lang="en-US" sz="2400" dirty="0"/>
          </a:p>
          <a:p>
            <a:r>
              <a:rPr lang="en-US" sz="2400" dirty="0"/>
              <a:t> 5. Policy incentives to boost Digital Services Ecosystem that Scale AI, IoT, Cloud, Smart Logistics via:</a:t>
            </a:r>
          </a:p>
          <a:p>
            <a:r>
              <a:rPr lang="en-US" sz="2400" dirty="0"/>
              <a:t>✔ Startup support,</a:t>
            </a:r>
          </a:p>
          <a:p>
            <a:r>
              <a:rPr lang="en-US" sz="2400" dirty="0"/>
              <a:t>✔ Public-Private Partnerships,</a:t>
            </a:r>
          </a:p>
          <a:p>
            <a:r>
              <a:rPr lang="en-US" sz="2400" dirty="0"/>
              <a:t>✔ Interoperable digital platforms</a:t>
            </a:r>
          </a:p>
          <a:p>
            <a:endParaRPr lang="en-US" dirty="0"/>
          </a:p>
        </p:txBody>
      </p:sp>
    </p:spTree>
    <p:extLst>
      <p:ext uri="{BB962C8B-B14F-4D97-AF65-F5344CB8AC3E}">
        <p14:creationId xmlns:p14="http://schemas.microsoft.com/office/powerpoint/2010/main" val="899445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38C97A-3422-4774-BED5-F8C0681BCC12}"/>
              </a:ext>
            </a:extLst>
          </p:cNvPr>
          <p:cNvSpPr txBox="1"/>
          <p:nvPr/>
        </p:nvSpPr>
        <p:spPr>
          <a:xfrm>
            <a:off x="-61542" y="7760129"/>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8" name="TextBox 7">
            <a:extLst>
              <a:ext uri="{FF2B5EF4-FFF2-40B4-BE49-F238E27FC236}">
                <a16:creationId xmlns:a16="http://schemas.microsoft.com/office/drawing/2014/main" id="{76A54AD6-B46A-4FEF-8604-BD440CB20857}"/>
              </a:ext>
            </a:extLst>
          </p:cNvPr>
          <p:cNvSpPr txBox="1"/>
          <p:nvPr/>
        </p:nvSpPr>
        <p:spPr>
          <a:xfrm>
            <a:off x="2194560" y="3360420"/>
            <a:ext cx="7909560" cy="1107996"/>
          </a:xfrm>
          <a:prstGeom prst="rect">
            <a:avLst/>
          </a:prstGeom>
          <a:noFill/>
        </p:spPr>
        <p:txBody>
          <a:bodyPr wrap="square" rtlCol="0">
            <a:spAutoFit/>
          </a:bodyPr>
          <a:lstStyle/>
          <a:p>
            <a:pPr algn="ctr"/>
            <a:r>
              <a:rPr lang="en-US" sz="6600" dirty="0">
                <a:solidFill>
                  <a:srgbClr val="002060"/>
                </a:solidFill>
              </a:rPr>
              <a:t>Thank You ! </a:t>
            </a:r>
          </a:p>
        </p:txBody>
      </p:sp>
    </p:spTree>
    <p:extLst>
      <p:ext uri="{BB962C8B-B14F-4D97-AF65-F5344CB8AC3E}">
        <p14:creationId xmlns:p14="http://schemas.microsoft.com/office/powerpoint/2010/main" val="401785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EF9FB3-76E1-4A10-A250-E9489C0924F3}"/>
              </a:ext>
            </a:extLst>
          </p:cNvPr>
          <p:cNvPicPr>
            <a:picLocks noChangeAspect="1"/>
          </p:cNvPicPr>
          <p:nvPr/>
        </p:nvPicPr>
        <p:blipFill>
          <a:blip r:embed="rId2"/>
          <a:stretch>
            <a:fillRect/>
          </a:stretch>
        </p:blipFill>
        <p:spPr>
          <a:xfrm>
            <a:off x="471638" y="356134"/>
            <a:ext cx="13754501" cy="7276699"/>
          </a:xfrm>
          <a:prstGeom prst="rect">
            <a:avLst/>
          </a:prstGeom>
        </p:spPr>
      </p:pic>
      <p:sp>
        <p:nvSpPr>
          <p:cNvPr id="9" name="TextBox 8">
            <a:extLst>
              <a:ext uri="{FF2B5EF4-FFF2-40B4-BE49-F238E27FC236}">
                <a16:creationId xmlns:a16="http://schemas.microsoft.com/office/drawing/2014/main" id="{59FFB2D3-45F2-4FEA-9163-E5480E90E444}"/>
              </a:ext>
            </a:extLst>
          </p:cNvPr>
          <p:cNvSpPr txBox="1"/>
          <p:nvPr/>
        </p:nvSpPr>
        <p:spPr>
          <a:xfrm>
            <a:off x="125128" y="7777211"/>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Tree>
    <p:extLst>
      <p:ext uri="{BB962C8B-B14F-4D97-AF65-F5344CB8AC3E}">
        <p14:creationId xmlns:p14="http://schemas.microsoft.com/office/powerpoint/2010/main" val="2360934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6F39C-ABBA-4F55-B4C4-ABE7395F9384}"/>
              </a:ext>
            </a:extLst>
          </p:cNvPr>
          <p:cNvSpPr txBox="1">
            <a:spLocks/>
          </p:cNvSpPr>
          <p:nvPr/>
        </p:nvSpPr>
        <p:spPr>
          <a:xfrm>
            <a:off x="2057400" y="301229"/>
            <a:ext cx="10515600" cy="9978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dirty="0"/>
              <a:t>Environmental Impacts of 5 G Roll out </a:t>
            </a:r>
          </a:p>
        </p:txBody>
      </p:sp>
      <p:sp>
        <p:nvSpPr>
          <p:cNvPr id="3" name="Content Placeholder 2">
            <a:extLst>
              <a:ext uri="{FF2B5EF4-FFF2-40B4-BE49-F238E27FC236}">
                <a16:creationId xmlns:a16="http://schemas.microsoft.com/office/drawing/2014/main" id="{9E9DC8D8-18F2-4A24-B399-EB41377217C5}"/>
              </a:ext>
            </a:extLst>
          </p:cNvPr>
          <p:cNvSpPr txBox="1">
            <a:spLocks/>
          </p:cNvSpPr>
          <p:nvPr/>
        </p:nvSpPr>
        <p:spPr>
          <a:xfrm>
            <a:off x="838200" y="1334125"/>
            <a:ext cx="13291686" cy="599070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dirty="0"/>
              <a:t>The 5G expansion is expected to have positive economic impacts but the expansion will also lead to </a:t>
            </a:r>
            <a:r>
              <a:rPr lang="en-US" b="1" dirty="0"/>
              <a:t>additional energy and GHG burden </a:t>
            </a:r>
            <a:r>
              <a:rPr lang="en-US" dirty="0"/>
              <a:t>on the economy. </a:t>
            </a:r>
          </a:p>
          <a:p>
            <a:pPr algn="just"/>
            <a:r>
              <a:rPr lang="en-US" dirty="0"/>
              <a:t>In the case of 5G infrastructure </a:t>
            </a:r>
            <a:r>
              <a:rPr lang="en-US" b="1" dirty="0"/>
              <a:t>primary emissions arise from operations of ground based towers and  data centers. </a:t>
            </a:r>
            <a:endParaRPr lang="en-US" dirty="0"/>
          </a:p>
          <a:p>
            <a:pPr algn="just"/>
            <a:r>
              <a:rPr lang="en-US" dirty="0"/>
              <a:t>Energy infrastructure and use  accounts for </a:t>
            </a:r>
            <a:r>
              <a:rPr lang="en-US" b="1" dirty="0"/>
              <a:t>20% of total costs for 5G installation with 5G towers as </a:t>
            </a:r>
            <a:r>
              <a:rPr lang="en-US" dirty="0"/>
              <a:t>While a typical 4G site might operate around 5 kW, 5G sites can range from 20-40 kW </a:t>
            </a:r>
          </a:p>
          <a:p>
            <a:pPr algn="just"/>
            <a:r>
              <a:rPr lang="en-US" dirty="0"/>
              <a:t>Private telecom operators in India like Bharti Airtel, </a:t>
            </a:r>
            <a:r>
              <a:rPr lang="en-US" dirty="0" err="1"/>
              <a:t>Jio</a:t>
            </a:r>
            <a:r>
              <a:rPr lang="en-US" dirty="0"/>
              <a:t>, and Vodafone Idea are adopting AI-based network optimization, renewable energy, and energy-efficient cooling systems to meet net-zero targets by 2035–2050 (NASSCOM, 2025; COAI, 2025). Though the national telecom providers (state entities like BSNL and MTNL ) have yet to come up with a decarbonization target </a:t>
            </a:r>
            <a:endParaRPr lang="en-IN" dirty="0"/>
          </a:p>
        </p:txBody>
      </p:sp>
      <p:sp>
        <p:nvSpPr>
          <p:cNvPr id="8" name="TextBox 7">
            <a:extLst>
              <a:ext uri="{FF2B5EF4-FFF2-40B4-BE49-F238E27FC236}">
                <a16:creationId xmlns:a16="http://schemas.microsoft.com/office/drawing/2014/main" id="{963B942C-A5FC-4931-ADC6-08EA06D5C679}"/>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Tree>
    <p:extLst>
      <p:ext uri="{BB962C8B-B14F-4D97-AF65-F5344CB8AC3E}">
        <p14:creationId xmlns:p14="http://schemas.microsoft.com/office/powerpoint/2010/main" val="453057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9E7856-F139-4B30-9250-156DB1B458EF}"/>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graphicFrame>
        <p:nvGraphicFramePr>
          <p:cNvPr id="3" name="Content Placeholder 3">
            <a:extLst>
              <a:ext uri="{FF2B5EF4-FFF2-40B4-BE49-F238E27FC236}">
                <a16:creationId xmlns:a16="http://schemas.microsoft.com/office/drawing/2014/main" id="{4424EA78-205B-4FEA-A554-F58210B232FD}"/>
              </a:ext>
            </a:extLst>
          </p:cNvPr>
          <p:cNvGraphicFramePr>
            <a:graphicFrameLocks/>
          </p:cNvGraphicFramePr>
          <p:nvPr>
            <p:extLst>
              <p:ext uri="{D42A27DB-BD31-4B8C-83A1-F6EECF244321}">
                <p14:modId xmlns:p14="http://schemas.microsoft.com/office/powerpoint/2010/main" val="1714735635"/>
              </p:ext>
            </p:extLst>
          </p:nvPr>
        </p:nvGraphicFramePr>
        <p:xfrm>
          <a:off x="1271336" y="2093529"/>
          <a:ext cx="13359064" cy="4163318"/>
        </p:xfrm>
        <a:graphic>
          <a:graphicData uri="http://schemas.openxmlformats.org/drawingml/2006/table">
            <a:tbl>
              <a:tblPr firstRow="1" firstCol="1" bandRow="1">
                <a:tableStyleId>{5C22544A-7EE6-4342-B048-85BDC9FD1C3A}</a:tableStyleId>
              </a:tblPr>
              <a:tblGrid>
                <a:gridCol w="4804658">
                  <a:extLst>
                    <a:ext uri="{9D8B030D-6E8A-4147-A177-3AD203B41FA5}">
                      <a16:colId xmlns:a16="http://schemas.microsoft.com/office/drawing/2014/main" val="2682223624"/>
                    </a:ext>
                  </a:extLst>
                </a:gridCol>
                <a:gridCol w="8554406">
                  <a:extLst>
                    <a:ext uri="{9D8B030D-6E8A-4147-A177-3AD203B41FA5}">
                      <a16:colId xmlns:a16="http://schemas.microsoft.com/office/drawing/2014/main" val="2015248213"/>
                    </a:ext>
                  </a:extLst>
                </a:gridCol>
              </a:tblGrid>
              <a:tr h="1404408">
                <a:tc>
                  <a:txBody>
                    <a:bodyPr/>
                    <a:lstStyle/>
                    <a:p>
                      <a:pPr algn="l">
                        <a:lnSpc>
                          <a:spcPct val="150000"/>
                        </a:lnSpc>
                        <a:spcBef>
                          <a:spcPts val="600"/>
                        </a:spcBef>
                        <a:spcAft>
                          <a:spcPts val="600"/>
                        </a:spcAft>
                        <a:buNone/>
                      </a:pPr>
                      <a:r>
                        <a:rPr lang="en-US" sz="2400" dirty="0">
                          <a:effectLst/>
                        </a:rPr>
                        <a:t>SDG 7 – Affordable &amp; Clean Energy</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solidFill>
                  </a:tcPr>
                </a:tc>
                <a:tc>
                  <a:txBody>
                    <a:bodyPr/>
                    <a:lstStyle/>
                    <a:p>
                      <a:pPr algn="just">
                        <a:lnSpc>
                          <a:spcPct val="150000"/>
                        </a:lnSpc>
                        <a:spcBef>
                          <a:spcPts val="600"/>
                        </a:spcBef>
                        <a:spcAft>
                          <a:spcPts val="600"/>
                        </a:spcAft>
                        <a:buNone/>
                      </a:pPr>
                      <a:r>
                        <a:rPr lang="en-US" sz="2400" b="0" dirty="0">
                          <a:solidFill>
                            <a:sysClr val="windowText" lastClr="000000"/>
                          </a:solidFill>
                          <a:effectLst/>
                        </a:rPr>
                        <a:t>Energy-efficient technologies and renewable power adoption</a:t>
                      </a:r>
                      <a:endParaRPr lang="en-IN"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tx2">
                        <a:lumMod val="10000"/>
                        <a:lumOff val="90000"/>
                      </a:schemeClr>
                    </a:solidFill>
                  </a:tcPr>
                </a:tc>
                <a:extLst>
                  <a:ext uri="{0D108BD9-81ED-4DB2-BD59-A6C34878D82A}">
                    <a16:rowId xmlns:a16="http://schemas.microsoft.com/office/drawing/2014/main" val="445174571"/>
                  </a:ext>
                </a:extLst>
              </a:tr>
              <a:tr h="1404408">
                <a:tc>
                  <a:txBody>
                    <a:bodyPr/>
                    <a:lstStyle/>
                    <a:p>
                      <a:pPr algn="l">
                        <a:lnSpc>
                          <a:spcPct val="150000"/>
                        </a:lnSpc>
                        <a:spcBef>
                          <a:spcPts val="600"/>
                        </a:spcBef>
                        <a:spcAft>
                          <a:spcPts val="600"/>
                        </a:spcAft>
                        <a:buNone/>
                      </a:pPr>
                      <a:r>
                        <a:rPr lang="en-US" sz="2400" dirty="0">
                          <a:effectLst/>
                        </a:rPr>
                        <a:t>SDG 9 – Industry, Innovation &amp; Infrastructure</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2"/>
                    </a:solidFill>
                  </a:tcPr>
                </a:tc>
                <a:tc>
                  <a:txBody>
                    <a:bodyPr/>
                    <a:lstStyle/>
                    <a:p>
                      <a:pPr algn="just">
                        <a:lnSpc>
                          <a:spcPct val="150000"/>
                        </a:lnSpc>
                        <a:spcBef>
                          <a:spcPts val="600"/>
                        </a:spcBef>
                        <a:spcAft>
                          <a:spcPts val="600"/>
                        </a:spcAft>
                        <a:buNone/>
                      </a:pPr>
                      <a:r>
                        <a:rPr lang="en-US" sz="2400" dirty="0">
                          <a:effectLst/>
                        </a:rPr>
                        <a:t>Investment in resilient, inclusive, and sustainable digital infrastructure</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2">
                        <a:lumMod val="20000"/>
                        <a:lumOff val="80000"/>
                      </a:schemeClr>
                    </a:solidFill>
                  </a:tcPr>
                </a:tc>
                <a:extLst>
                  <a:ext uri="{0D108BD9-81ED-4DB2-BD59-A6C34878D82A}">
                    <a16:rowId xmlns:a16="http://schemas.microsoft.com/office/drawing/2014/main" val="3961896197"/>
                  </a:ext>
                </a:extLst>
              </a:tr>
              <a:tr h="677251">
                <a:tc>
                  <a:txBody>
                    <a:bodyPr/>
                    <a:lstStyle/>
                    <a:p>
                      <a:pPr algn="l">
                        <a:lnSpc>
                          <a:spcPct val="150000"/>
                        </a:lnSpc>
                        <a:spcBef>
                          <a:spcPts val="600"/>
                        </a:spcBef>
                        <a:spcAft>
                          <a:spcPts val="600"/>
                        </a:spcAft>
                        <a:buNone/>
                      </a:pPr>
                      <a:r>
                        <a:rPr lang="en-US" sz="2400" dirty="0">
                          <a:effectLst/>
                        </a:rPr>
                        <a:t>SDG 12 – Responsible Consumption</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3"/>
                    </a:solidFill>
                  </a:tcPr>
                </a:tc>
                <a:tc>
                  <a:txBody>
                    <a:bodyPr/>
                    <a:lstStyle/>
                    <a:p>
                      <a:pPr algn="just">
                        <a:lnSpc>
                          <a:spcPct val="150000"/>
                        </a:lnSpc>
                        <a:spcBef>
                          <a:spcPts val="600"/>
                        </a:spcBef>
                        <a:spcAft>
                          <a:spcPts val="600"/>
                        </a:spcAft>
                        <a:buNone/>
                      </a:pPr>
                      <a:r>
                        <a:rPr lang="en-US" sz="2400" dirty="0">
                          <a:effectLst/>
                        </a:rPr>
                        <a:t>E-waste policies and producer responsibility</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3">
                        <a:lumMod val="20000"/>
                        <a:lumOff val="80000"/>
                      </a:schemeClr>
                    </a:solidFill>
                  </a:tcPr>
                </a:tc>
                <a:extLst>
                  <a:ext uri="{0D108BD9-81ED-4DB2-BD59-A6C34878D82A}">
                    <a16:rowId xmlns:a16="http://schemas.microsoft.com/office/drawing/2014/main" val="391018703"/>
                  </a:ext>
                </a:extLst>
              </a:tr>
              <a:tr h="677251">
                <a:tc>
                  <a:txBody>
                    <a:bodyPr/>
                    <a:lstStyle/>
                    <a:p>
                      <a:pPr algn="l">
                        <a:lnSpc>
                          <a:spcPct val="150000"/>
                        </a:lnSpc>
                        <a:spcBef>
                          <a:spcPts val="600"/>
                        </a:spcBef>
                        <a:spcAft>
                          <a:spcPts val="600"/>
                        </a:spcAft>
                        <a:buNone/>
                      </a:pPr>
                      <a:r>
                        <a:rPr lang="en-US" sz="2400" dirty="0">
                          <a:effectLst/>
                        </a:rPr>
                        <a:t>SDG 13 – Climate Action</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solidFill>
                  </a:tcPr>
                </a:tc>
                <a:tc>
                  <a:txBody>
                    <a:bodyPr/>
                    <a:lstStyle/>
                    <a:p>
                      <a:pPr algn="just">
                        <a:lnSpc>
                          <a:spcPct val="150000"/>
                        </a:lnSpc>
                        <a:spcBef>
                          <a:spcPts val="600"/>
                        </a:spcBef>
                        <a:spcAft>
                          <a:spcPts val="600"/>
                        </a:spcAft>
                        <a:buNone/>
                      </a:pPr>
                      <a:r>
                        <a:rPr lang="en-US" sz="2400" dirty="0">
                          <a:effectLst/>
                        </a:rPr>
                        <a:t>Emission reduction goals and net-zero commitments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accent5">
                        <a:lumMod val="20000"/>
                        <a:lumOff val="80000"/>
                      </a:schemeClr>
                    </a:solidFill>
                  </a:tcPr>
                </a:tc>
                <a:extLst>
                  <a:ext uri="{0D108BD9-81ED-4DB2-BD59-A6C34878D82A}">
                    <a16:rowId xmlns:a16="http://schemas.microsoft.com/office/drawing/2014/main" val="276751590"/>
                  </a:ext>
                </a:extLst>
              </a:tr>
            </a:tbl>
          </a:graphicData>
        </a:graphic>
      </p:graphicFrame>
      <p:sp>
        <p:nvSpPr>
          <p:cNvPr id="4" name="Title 1">
            <a:extLst>
              <a:ext uri="{FF2B5EF4-FFF2-40B4-BE49-F238E27FC236}">
                <a16:creationId xmlns:a16="http://schemas.microsoft.com/office/drawing/2014/main" id="{30778D13-5F31-4C71-A90A-2123A5E7CA62}"/>
              </a:ext>
            </a:extLst>
          </p:cNvPr>
          <p:cNvSpPr txBox="1">
            <a:spLocks/>
          </p:cNvSpPr>
          <p:nvPr/>
        </p:nvSpPr>
        <p:spPr>
          <a:xfrm>
            <a:off x="2618874" y="584576"/>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dirty="0"/>
              <a:t>Alignment with SDG goals</a:t>
            </a:r>
          </a:p>
        </p:txBody>
      </p:sp>
    </p:spTree>
    <p:extLst>
      <p:ext uri="{BB962C8B-B14F-4D97-AF65-F5344CB8AC3E}">
        <p14:creationId xmlns:p14="http://schemas.microsoft.com/office/powerpoint/2010/main" val="427891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615C73-B0E9-4760-8AD9-F5C333B77219}"/>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3" name="Content Placeholder 2">
            <a:extLst>
              <a:ext uri="{FF2B5EF4-FFF2-40B4-BE49-F238E27FC236}">
                <a16:creationId xmlns:a16="http://schemas.microsoft.com/office/drawing/2014/main" id="{D5AFBD71-3CFD-405F-AF1F-726CA86115EA}"/>
              </a:ext>
            </a:extLst>
          </p:cNvPr>
          <p:cNvSpPr txBox="1">
            <a:spLocks/>
          </p:cNvSpPr>
          <p:nvPr/>
        </p:nvSpPr>
        <p:spPr>
          <a:xfrm>
            <a:off x="838199" y="2271562"/>
            <a:ext cx="12752673" cy="5219981"/>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IN" sz="2400" dirty="0"/>
              <a:t>Broadband services expand faster than cellular networks in Low income countries, due to limited capacity. Fixed Broadband service infrastructure and cellular network development should progress simultaneously (Thompson &amp; </a:t>
            </a:r>
            <a:r>
              <a:rPr lang="en-IN" sz="2400" dirty="0" err="1"/>
              <a:t>Garbacz</a:t>
            </a:r>
            <a:r>
              <a:rPr lang="en-IN" sz="2400" dirty="0"/>
              <a:t>, 2011; Bagheri &amp; Rodrigues, 2017)</a:t>
            </a:r>
          </a:p>
          <a:p>
            <a:pPr marL="0" indent="0" algn="just">
              <a:buNone/>
            </a:pPr>
            <a:endParaRPr lang="en-IN" sz="2400" dirty="0"/>
          </a:p>
          <a:p>
            <a:pPr algn="just"/>
            <a:r>
              <a:rPr lang="en-IN" sz="2400" dirty="0"/>
              <a:t>Globally, partial equilibrium models have shown positive impact of </a:t>
            </a:r>
            <a:r>
              <a:rPr lang="en-IN" sz="2400" b="1" dirty="0"/>
              <a:t>broadband connectivity (cellular and fixed) expansion on GDP </a:t>
            </a:r>
            <a:r>
              <a:rPr lang="en-IN" sz="2400" dirty="0"/>
              <a:t>(</a:t>
            </a:r>
            <a:r>
              <a:rPr lang="en-IN" sz="2400" dirty="0" err="1"/>
              <a:t>Edquist</a:t>
            </a:r>
            <a:r>
              <a:rPr lang="en-IN" sz="2400" dirty="0"/>
              <a:t> et al., 2018; Castells &amp; </a:t>
            </a:r>
            <a:r>
              <a:rPr lang="en-IN" sz="2400" dirty="0" err="1"/>
              <a:t>Pedros</a:t>
            </a:r>
            <a:r>
              <a:rPr lang="en-IN" sz="2400" dirty="0"/>
              <a:t>, 2019; </a:t>
            </a:r>
            <a:r>
              <a:rPr lang="en-IN" sz="2400" dirty="0" err="1"/>
              <a:t>Koutroumpis</a:t>
            </a:r>
            <a:r>
              <a:rPr lang="en-IN" sz="2400" dirty="0"/>
              <a:t> 2019).</a:t>
            </a:r>
          </a:p>
          <a:p>
            <a:pPr algn="just"/>
            <a:endParaRPr lang="en-IN" sz="2400" dirty="0"/>
          </a:p>
          <a:p>
            <a:pPr algn="just"/>
            <a:r>
              <a:rPr lang="en-IN" sz="2400" dirty="0"/>
              <a:t>Key factors which influence broadband service adoption include </a:t>
            </a:r>
            <a:r>
              <a:rPr lang="en-IN" sz="2400" b="1" dirty="0"/>
              <a:t>economic growth, productivity and education </a:t>
            </a:r>
            <a:r>
              <a:rPr lang="en-IN" sz="2400" dirty="0"/>
              <a:t>(Kramer &amp; </a:t>
            </a:r>
            <a:r>
              <a:rPr lang="en-IN" sz="2400" dirty="0" err="1"/>
              <a:t>Palan</a:t>
            </a:r>
            <a:r>
              <a:rPr lang="en-IN" sz="2400" dirty="0"/>
              <a:t>, 2022)</a:t>
            </a:r>
          </a:p>
          <a:p>
            <a:pPr marL="0" indent="0" algn="just">
              <a:buNone/>
            </a:pPr>
            <a:endParaRPr lang="en-IN" sz="2400" dirty="0"/>
          </a:p>
          <a:p>
            <a:pPr algn="just"/>
            <a:r>
              <a:rPr lang="en-IN" sz="2400" dirty="0"/>
              <a:t>However, key constraints faced by developing countries include, </a:t>
            </a:r>
            <a:r>
              <a:rPr lang="en-IN" sz="2400" b="1" dirty="0"/>
              <a:t>high cost of internet packages, poor ICT infrastructure, capacity constraints </a:t>
            </a:r>
            <a:r>
              <a:rPr lang="en-IN" sz="2400" dirty="0"/>
              <a:t>(</a:t>
            </a:r>
            <a:r>
              <a:rPr lang="en-IN" sz="2400" dirty="0" err="1"/>
              <a:t>Miraz</a:t>
            </a:r>
            <a:r>
              <a:rPr lang="en-IN" sz="2400" dirty="0"/>
              <a:t>, Ali, &amp; </a:t>
            </a:r>
            <a:r>
              <a:rPr lang="en-IN" sz="2400" dirty="0" err="1"/>
              <a:t>Excell</a:t>
            </a:r>
            <a:r>
              <a:rPr lang="en-IN" sz="2400" dirty="0"/>
              <a:t>, 2017).</a:t>
            </a:r>
          </a:p>
        </p:txBody>
      </p:sp>
      <p:sp>
        <p:nvSpPr>
          <p:cNvPr id="4" name="Title 1">
            <a:extLst>
              <a:ext uri="{FF2B5EF4-FFF2-40B4-BE49-F238E27FC236}">
                <a16:creationId xmlns:a16="http://schemas.microsoft.com/office/drawing/2014/main" id="{4AEBBC59-8804-45F4-9EC2-7439FEAC6C5C}"/>
              </a:ext>
            </a:extLst>
          </p:cNvPr>
          <p:cNvSpPr txBox="1">
            <a:spLocks/>
          </p:cNvSpPr>
          <p:nvPr/>
        </p:nvSpPr>
        <p:spPr>
          <a:xfrm>
            <a:off x="2057400" y="460488"/>
            <a:ext cx="10515600" cy="1673946"/>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dirty="0">
                <a:latin typeface="+mn-lt"/>
              </a:rPr>
              <a:t>Literature Review</a:t>
            </a:r>
            <a:br>
              <a:rPr lang="en-IN" dirty="0"/>
            </a:br>
            <a:r>
              <a:rPr lang="en-IN" sz="3200" dirty="0"/>
              <a:t> Economy-wide impact of broadband services</a:t>
            </a:r>
            <a:endParaRPr lang="en-IN" dirty="0"/>
          </a:p>
        </p:txBody>
      </p:sp>
    </p:spTree>
    <p:extLst>
      <p:ext uri="{BB962C8B-B14F-4D97-AF65-F5344CB8AC3E}">
        <p14:creationId xmlns:p14="http://schemas.microsoft.com/office/powerpoint/2010/main" val="1525784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03A445-1670-49CF-A822-67883601E0BF}"/>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3" name="Content Placeholder 2">
            <a:extLst>
              <a:ext uri="{FF2B5EF4-FFF2-40B4-BE49-F238E27FC236}">
                <a16:creationId xmlns:a16="http://schemas.microsoft.com/office/drawing/2014/main" id="{51FA5DAD-6518-4785-AECE-87C48494E931}"/>
              </a:ext>
            </a:extLst>
          </p:cNvPr>
          <p:cNvSpPr txBox="1">
            <a:spLocks/>
          </p:cNvSpPr>
          <p:nvPr/>
        </p:nvSpPr>
        <p:spPr>
          <a:xfrm>
            <a:off x="179881" y="1514007"/>
            <a:ext cx="13930755" cy="591669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IN" sz="2400" dirty="0"/>
              <a:t>The four key contributors to telecommunications energy footprint include</a:t>
            </a:r>
            <a:r>
              <a:rPr lang="en-US" sz="2400" dirty="0"/>
              <a:t>– </a:t>
            </a:r>
            <a:r>
              <a:rPr lang="en-US" sz="2400" b="1" dirty="0" err="1"/>
              <a:t>i</a:t>
            </a:r>
            <a:r>
              <a:rPr lang="en-US" sz="2400" b="1" dirty="0"/>
              <a:t>) operational energy consumption, ii) embodied energy of network equipment, iii) network traffic growth and iv) expected energy efficiency improvements </a:t>
            </a:r>
            <a:r>
              <a:rPr lang="en-US" sz="2400" dirty="0"/>
              <a:t>(Chan et al., 2016).</a:t>
            </a:r>
          </a:p>
          <a:p>
            <a:pPr algn="just"/>
            <a:endParaRPr lang="en-US" sz="2400" dirty="0"/>
          </a:p>
          <a:p>
            <a:pPr algn="just"/>
            <a:r>
              <a:rPr lang="en-IN" sz="2400" dirty="0"/>
              <a:t>LCA studies reveals </a:t>
            </a:r>
            <a:r>
              <a:rPr lang="en-IN" sz="2400" b="1" dirty="0"/>
              <a:t>U-shaped curve in GHG emissions</a:t>
            </a:r>
            <a:r>
              <a:rPr lang="en-IN" sz="2400" dirty="0"/>
              <a:t>, with network infrastructure and electricity consumption contributing the most initially, (</a:t>
            </a:r>
            <a:r>
              <a:rPr lang="en-IN" sz="2400" dirty="0" err="1"/>
              <a:t>Edquist</a:t>
            </a:r>
            <a:r>
              <a:rPr lang="en-IN" sz="2400" dirty="0"/>
              <a:t> &amp; </a:t>
            </a:r>
            <a:r>
              <a:rPr lang="en-IN" sz="2400" dirty="0" err="1"/>
              <a:t>Bergmark</a:t>
            </a:r>
            <a:r>
              <a:rPr lang="en-IN" sz="2400" dirty="0"/>
              <a:t>, 2024). </a:t>
            </a:r>
            <a:r>
              <a:rPr lang="en-IN" sz="2400" b="1" dirty="0"/>
              <a:t>User devices during the use phase </a:t>
            </a:r>
            <a:r>
              <a:rPr lang="en-IN" sz="2400" dirty="0"/>
              <a:t>dominate emissions from networks and data </a:t>
            </a:r>
            <a:r>
              <a:rPr lang="en-IN" sz="2400" dirty="0" err="1"/>
              <a:t>centers</a:t>
            </a:r>
            <a:r>
              <a:rPr lang="en-IN" sz="2400" dirty="0"/>
              <a:t> (</a:t>
            </a:r>
            <a:r>
              <a:rPr lang="en-IN" sz="2400" dirty="0" err="1"/>
              <a:t>Bergmark</a:t>
            </a:r>
            <a:r>
              <a:rPr lang="en-IN" sz="2400" dirty="0"/>
              <a:t> &amp; </a:t>
            </a:r>
            <a:r>
              <a:rPr lang="en-IN" sz="2400" dirty="0" err="1"/>
              <a:t>Lunden</a:t>
            </a:r>
            <a:r>
              <a:rPr lang="en-IN" sz="2400" dirty="0"/>
              <a:t>, 2024).</a:t>
            </a:r>
          </a:p>
          <a:p>
            <a:pPr algn="just"/>
            <a:endParaRPr lang="en-IN" sz="2400" dirty="0"/>
          </a:p>
          <a:p>
            <a:pPr algn="just"/>
            <a:r>
              <a:rPr lang="en-IN" sz="2400" dirty="0"/>
              <a:t>San Miguel., (2024) adopt  an </a:t>
            </a:r>
            <a:r>
              <a:rPr lang="en-IN" sz="2400" b="1" dirty="0"/>
              <a:t>EEMRIO model </a:t>
            </a:r>
            <a:r>
              <a:rPr lang="en-IN" sz="2400" dirty="0"/>
              <a:t>for Peru revealing </a:t>
            </a:r>
            <a:r>
              <a:rPr lang="en-IN" sz="2400" b="1" dirty="0"/>
              <a:t>total GHG footprint </a:t>
            </a:r>
            <a:r>
              <a:rPr lang="en-IN" sz="2400" dirty="0"/>
              <a:t>of 289-340 kgCO2/subscription/year along with 7-8 jobs/subscription/year.</a:t>
            </a:r>
          </a:p>
          <a:p>
            <a:pPr algn="just"/>
            <a:endParaRPr lang="en-IN" sz="2400" dirty="0"/>
          </a:p>
          <a:p>
            <a:pPr algn="just"/>
            <a:r>
              <a:rPr lang="en-IN" sz="2400" dirty="0"/>
              <a:t>In the case of  India, </a:t>
            </a:r>
            <a:r>
              <a:rPr lang="en-IN" sz="2400" dirty="0" err="1"/>
              <a:t>Sahu</a:t>
            </a:r>
            <a:r>
              <a:rPr lang="en-IN" sz="2400" dirty="0"/>
              <a:t>, Schultz &amp; </a:t>
            </a:r>
            <a:r>
              <a:rPr lang="en-IN" sz="2400" dirty="0" err="1"/>
              <a:t>Beig</a:t>
            </a:r>
            <a:r>
              <a:rPr lang="en-IN" sz="2400" dirty="0"/>
              <a:t>, (2015) quantify the critical pollutants (</a:t>
            </a:r>
            <a:r>
              <a:rPr lang="en-IN" sz="2400" dirty="0" err="1"/>
              <a:t>Nox</a:t>
            </a:r>
            <a:r>
              <a:rPr lang="en-IN" sz="2400" dirty="0"/>
              <a:t>, PM, CO, HC etc.) from telecom networks while </a:t>
            </a:r>
            <a:r>
              <a:rPr lang="en-IN" sz="2400" dirty="0" err="1"/>
              <a:t>Deevala</a:t>
            </a:r>
            <a:r>
              <a:rPr lang="en-IN" sz="2400" dirty="0"/>
              <a:t>, Singh, &amp; </a:t>
            </a:r>
            <a:r>
              <a:rPr lang="en-IN" sz="2400" dirty="0" err="1"/>
              <a:t>Kandpal</a:t>
            </a:r>
            <a:r>
              <a:rPr lang="en-IN" sz="2400" dirty="0"/>
              <a:t>, (2024) assess the variations in the GHG footprint through </a:t>
            </a:r>
            <a:r>
              <a:rPr lang="en-IN" sz="2400" b="1" dirty="0"/>
              <a:t>greening of the baseline electricity mix</a:t>
            </a:r>
            <a:r>
              <a:rPr lang="en-IN" sz="2400" dirty="0"/>
              <a:t>.</a:t>
            </a:r>
            <a:endParaRPr lang="en-IN" sz="2400" b="1" dirty="0"/>
          </a:p>
        </p:txBody>
      </p:sp>
      <p:sp>
        <p:nvSpPr>
          <p:cNvPr id="5" name="Title 1">
            <a:extLst>
              <a:ext uri="{FF2B5EF4-FFF2-40B4-BE49-F238E27FC236}">
                <a16:creationId xmlns:a16="http://schemas.microsoft.com/office/drawing/2014/main" id="{53633978-6E7F-4A16-99B6-A39AAEC1F70D}"/>
              </a:ext>
            </a:extLst>
          </p:cNvPr>
          <p:cNvSpPr txBox="1">
            <a:spLocks/>
          </p:cNvSpPr>
          <p:nvPr/>
        </p:nvSpPr>
        <p:spPr>
          <a:xfrm>
            <a:off x="838199" y="136116"/>
            <a:ext cx="12916301"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a:solidFill>
                  <a:prstClr val="black"/>
                </a:solidFill>
                <a:latin typeface="Aptos Display" panose="02110004020202020204"/>
              </a:rPr>
              <a:t>Literature Review</a:t>
            </a:r>
            <a:br>
              <a:rPr lang="en-IN">
                <a:solidFill>
                  <a:prstClr val="black"/>
                </a:solidFill>
                <a:latin typeface="Aptos Display" panose="02110004020202020204"/>
              </a:rPr>
            </a:br>
            <a:r>
              <a:rPr lang="en-IN" sz="3200">
                <a:solidFill>
                  <a:prstClr val="black"/>
                </a:solidFill>
                <a:latin typeface="Aptos Display" panose="02110004020202020204"/>
              </a:rPr>
              <a:t>ii) The Environmental burden of broadband service expansion</a:t>
            </a:r>
            <a:endParaRPr lang="en-IN" dirty="0"/>
          </a:p>
        </p:txBody>
      </p:sp>
    </p:spTree>
    <p:extLst>
      <p:ext uri="{BB962C8B-B14F-4D97-AF65-F5344CB8AC3E}">
        <p14:creationId xmlns:p14="http://schemas.microsoft.com/office/powerpoint/2010/main" val="4171983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D25237-13DB-4B5D-A2F1-02F4490BA6DB}"/>
              </a:ext>
            </a:extLst>
          </p:cNvPr>
          <p:cNvSpPr txBox="1"/>
          <p:nvPr/>
        </p:nvSpPr>
        <p:spPr>
          <a:xfrm>
            <a:off x="0" y="7765800"/>
            <a:ext cx="14630400" cy="369332"/>
          </a:xfrm>
          <a:prstGeom prst="rect">
            <a:avLst/>
          </a:prstGeom>
          <a:solidFill>
            <a:srgbClr val="FCEEE4"/>
          </a:solidFill>
        </p:spPr>
        <p:txBody>
          <a:bodyPr wrap="square" rtlCol="0">
            <a:spAutoFit/>
          </a:bodyPr>
          <a:lstStyle/>
          <a:p>
            <a:pPr algn="ctr"/>
            <a:r>
              <a:rPr lang="en-US" dirty="0"/>
              <a:t>31</a:t>
            </a:r>
            <a:r>
              <a:rPr lang="en-US" baseline="30000" dirty="0"/>
              <a:t>st</a:t>
            </a:r>
            <a:r>
              <a:rPr lang="en-US" dirty="0"/>
              <a:t> International Input Output conference , July 2025, Male, Maldives </a:t>
            </a:r>
          </a:p>
        </p:txBody>
      </p:sp>
      <p:sp>
        <p:nvSpPr>
          <p:cNvPr id="3" name="Rectangle 2">
            <a:extLst>
              <a:ext uri="{FF2B5EF4-FFF2-40B4-BE49-F238E27FC236}">
                <a16:creationId xmlns:a16="http://schemas.microsoft.com/office/drawing/2014/main" id="{8029B28C-EA55-4EB0-95D1-FDBC9B3C28AD}"/>
              </a:ext>
            </a:extLst>
          </p:cNvPr>
          <p:cNvSpPr/>
          <p:nvPr/>
        </p:nvSpPr>
        <p:spPr>
          <a:xfrm>
            <a:off x="859856" y="1468722"/>
            <a:ext cx="13510662" cy="4524315"/>
          </a:xfrm>
          <a:prstGeom prst="rect">
            <a:avLst/>
          </a:prstGeom>
        </p:spPr>
        <p:txBody>
          <a:bodyPr wrap="square">
            <a:spAutoFit/>
          </a:bodyPr>
          <a:lstStyle/>
          <a:p>
            <a:pPr algn="just"/>
            <a:r>
              <a:rPr lang="en-US" sz="3200" dirty="0"/>
              <a:t>This paper examines sub national economic and environmental impacts of scaling up </a:t>
            </a:r>
            <a:r>
              <a:rPr lang="en-US" sz="3200" b="1" dirty="0"/>
              <a:t>5G communication networks</a:t>
            </a:r>
            <a:r>
              <a:rPr lang="en-US" sz="3200" dirty="0"/>
              <a:t> across 9 major Indian states (over 70 % of total subscriber base in India). The analysis focusses on:</a:t>
            </a:r>
          </a:p>
          <a:p>
            <a:pPr marL="457200" indent="-457200" algn="just">
              <a:buFont typeface="Arial" panose="020B0604020202020204" pitchFamily="34" charset="0"/>
              <a:buChar char="•"/>
            </a:pPr>
            <a:endParaRPr lang="en-IN" sz="3200" dirty="0"/>
          </a:p>
          <a:p>
            <a:pPr marL="914400" lvl="1" indent="-457200" algn="just">
              <a:buFont typeface="Arial" panose="020B0604020202020204" pitchFamily="34" charset="0"/>
              <a:buChar char="•"/>
            </a:pPr>
            <a:r>
              <a:rPr lang="en-US" sz="3200" dirty="0"/>
              <a:t>Estimating the direct and indirect contributions to GDP and employment through infrastructure and digitally enabling sector at state level</a:t>
            </a:r>
          </a:p>
          <a:p>
            <a:pPr marL="914400" lvl="1" indent="-457200" algn="just">
              <a:buFont typeface="Arial" panose="020B0604020202020204" pitchFamily="34" charset="0"/>
              <a:buChar char="•"/>
            </a:pPr>
            <a:endParaRPr lang="en-IN" sz="3200" dirty="0"/>
          </a:p>
          <a:p>
            <a:pPr marL="914400" lvl="1" indent="-457200" algn="just">
              <a:buFont typeface="Arial" panose="020B0604020202020204" pitchFamily="34" charset="0"/>
              <a:buChar char="•"/>
            </a:pPr>
            <a:r>
              <a:rPr lang="en-US" sz="3200" dirty="0"/>
              <a:t>Assessing emissions implications of rolling out of these technologies with respect to state-level decarbonization trajectory</a:t>
            </a:r>
            <a:endParaRPr lang="en-IN" sz="3200" dirty="0"/>
          </a:p>
        </p:txBody>
      </p:sp>
      <p:sp>
        <p:nvSpPr>
          <p:cNvPr id="4" name="Title 1">
            <a:extLst>
              <a:ext uri="{FF2B5EF4-FFF2-40B4-BE49-F238E27FC236}">
                <a16:creationId xmlns:a16="http://schemas.microsoft.com/office/drawing/2014/main" id="{06ADF620-5AA7-4D38-B5D4-63CD2A4DB4DC}"/>
              </a:ext>
            </a:extLst>
          </p:cNvPr>
          <p:cNvSpPr txBox="1">
            <a:spLocks/>
          </p:cNvSpPr>
          <p:nvPr/>
        </p:nvSpPr>
        <p:spPr>
          <a:xfrm>
            <a:off x="1954730" y="94468"/>
            <a:ext cx="10515600" cy="93365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dirty="0"/>
              <a:t>Objectives of the study</a:t>
            </a:r>
          </a:p>
        </p:txBody>
      </p:sp>
    </p:spTree>
    <p:extLst>
      <p:ext uri="{BB962C8B-B14F-4D97-AF65-F5344CB8AC3E}">
        <p14:creationId xmlns:p14="http://schemas.microsoft.com/office/powerpoint/2010/main" val="4248071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2593</TotalTime>
  <Words>2737</Words>
  <Application>Microsoft Office PowerPoint</Application>
  <PresentationFormat>Custom</PresentationFormat>
  <Paragraphs>442</Paragraphs>
  <Slides>34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Inconsolata</vt:lpstr>
      <vt:lpstr>Calibri Light</vt:lpstr>
      <vt:lpstr>Arial Narrow</vt:lpstr>
      <vt:lpstr>Times New Roman</vt:lpstr>
      <vt:lpstr>Montserrat Black</vt:lpstr>
      <vt:lpstr>Aptos Display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5G infrastructure Production Block </vt:lpstr>
      <vt:lpstr>5G infrastructure Production Block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lenovo</dc:creator>
  <cp:lastModifiedBy>lenovo</cp:lastModifiedBy>
  <cp:revision>47</cp:revision>
  <dcterms:created xsi:type="dcterms:W3CDTF">2025-06-29T15:23:28Z</dcterms:created>
  <dcterms:modified xsi:type="dcterms:W3CDTF">2025-07-01T10:45:45Z</dcterms:modified>
</cp:coreProperties>
</file>